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5"/>
  </p:notesMasterIdLst>
  <p:handoutMasterIdLst>
    <p:handoutMasterId r:id="rId16"/>
  </p:handoutMasterIdLst>
  <p:sldIdLst>
    <p:sldId id="260" r:id="rId2"/>
    <p:sldId id="262" r:id="rId3"/>
    <p:sldId id="256" r:id="rId4"/>
    <p:sldId id="264" r:id="rId5"/>
    <p:sldId id="257" r:id="rId6"/>
    <p:sldId id="267" r:id="rId7"/>
    <p:sldId id="272" r:id="rId8"/>
    <p:sldId id="258" r:id="rId9"/>
    <p:sldId id="265" r:id="rId10"/>
    <p:sldId id="259" r:id="rId11"/>
    <p:sldId id="275" r:id="rId12"/>
    <p:sldId id="268" r:id="rId13"/>
    <p:sldId id="269"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F7"/>
    <a:srgbClr val="CC3300"/>
    <a:srgbClr val="FFD1D1"/>
    <a:srgbClr val="EDCCCB"/>
    <a:srgbClr val="E2ADAC"/>
    <a:srgbClr val="F8EDEC"/>
    <a:srgbClr val="F47AA6"/>
    <a:srgbClr val="F7F9F1"/>
    <a:srgbClr val="52C681"/>
    <a:srgbClr val="FE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004" autoAdjust="0"/>
  </p:normalViewPr>
  <p:slideViewPr>
    <p:cSldViewPr>
      <p:cViewPr varScale="1">
        <p:scale>
          <a:sx n="81" d="100"/>
          <a:sy n="81" d="100"/>
        </p:scale>
        <p:origin x="108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199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34" tIns="45717" rIns="91434" bIns="45717" rtlCol="0"/>
          <a:lstStyle>
            <a:lvl1pPr algn="r">
              <a:defRPr sz="1200"/>
            </a:lvl1pPr>
          </a:lstStyle>
          <a:p>
            <a:fld id="{BB9BD0FA-0445-4872-B74A-022646F28FB9}" type="datetimeFigureOut">
              <a:rPr kumimoji="1" lang="ja-JP" altLang="en-US" smtClean="0"/>
              <a:t>2018/10/24</a:t>
            </a:fld>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34" tIns="45717" rIns="91434" bIns="45717" rtlCol="0" anchor="b"/>
          <a:lstStyle>
            <a:lvl1pPr algn="r">
              <a:defRPr sz="1200"/>
            </a:lvl1pPr>
          </a:lstStyle>
          <a:p>
            <a:fld id="{00B46A99-B8E2-41EA-B628-96A9FEBC4DAF}" type="slidenum">
              <a:rPr kumimoji="1" lang="ja-JP" altLang="en-US" smtClean="0"/>
              <a:t>‹#›</a:t>
            </a:fld>
            <a:endParaRPr kumimoji="1" lang="ja-JP" altLang="en-US"/>
          </a:p>
        </p:txBody>
      </p:sp>
    </p:spTree>
    <p:extLst>
      <p:ext uri="{BB962C8B-B14F-4D97-AF65-F5344CB8AC3E}">
        <p14:creationId xmlns:p14="http://schemas.microsoft.com/office/powerpoint/2010/main" val="29278465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34" tIns="45717" rIns="91434" bIns="45717" rtlCol="0"/>
          <a:lstStyle>
            <a:lvl1pPr algn="r">
              <a:defRPr sz="1200"/>
            </a:lvl1pPr>
          </a:lstStyle>
          <a:p>
            <a:fld id="{6636F330-647D-4613-A048-EBFEC680383D}" type="datetimeFigureOut">
              <a:rPr kumimoji="1" lang="ja-JP" altLang="en-US" smtClean="0"/>
              <a:t>2018/10/24</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34" tIns="45717" rIns="91434" bIns="45717" rtlCol="0" anchor="b"/>
          <a:lstStyle>
            <a:lvl1pPr algn="r">
              <a:defRPr sz="1200"/>
            </a:lvl1pPr>
          </a:lstStyle>
          <a:p>
            <a:fld id="{85D8F484-4ADA-44F2-841B-9E79A343C3F3}" type="slidenum">
              <a:rPr kumimoji="1" lang="ja-JP" altLang="en-US" smtClean="0"/>
              <a:t>‹#›</a:t>
            </a:fld>
            <a:endParaRPr kumimoji="1" lang="ja-JP" altLang="en-US"/>
          </a:p>
        </p:txBody>
      </p:sp>
    </p:spTree>
    <p:extLst>
      <p:ext uri="{BB962C8B-B14F-4D97-AF65-F5344CB8AC3E}">
        <p14:creationId xmlns:p14="http://schemas.microsoft.com/office/powerpoint/2010/main" val="291349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1</a:t>
            </a:fld>
            <a:endParaRPr kumimoji="1" lang="ja-JP" altLang="en-US"/>
          </a:p>
        </p:txBody>
      </p:sp>
    </p:spTree>
    <p:extLst>
      <p:ext uri="{BB962C8B-B14F-4D97-AF65-F5344CB8AC3E}">
        <p14:creationId xmlns:p14="http://schemas.microsoft.com/office/powerpoint/2010/main" val="360661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11</a:t>
            </a:fld>
            <a:endParaRPr kumimoji="1" lang="ja-JP" altLang="en-US"/>
          </a:p>
        </p:txBody>
      </p:sp>
    </p:spTree>
    <p:extLst>
      <p:ext uri="{BB962C8B-B14F-4D97-AF65-F5344CB8AC3E}">
        <p14:creationId xmlns:p14="http://schemas.microsoft.com/office/powerpoint/2010/main" val="1225065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12</a:t>
            </a:fld>
            <a:endParaRPr kumimoji="1" lang="ja-JP" altLang="en-US"/>
          </a:p>
        </p:txBody>
      </p:sp>
    </p:spTree>
    <p:extLst>
      <p:ext uri="{BB962C8B-B14F-4D97-AF65-F5344CB8AC3E}">
        <p14:creationId xmlns:p14="http://schemas.microsoft.com/office/powerpoint/2010/main" val="1633737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13</a:t>
            </a:fld>
            <a:endParaRPr kumimoji="1" lang="ja-JP" altLang="en-US"/>
          </a:p>
        </p:txBody>
      </p:sp>
    </p:spTree>
    <p:extLst>
      <p:ext uri="{BB962C8B-B14F-4D97-AF65-F5344CB8AC3E}">
        <p14:creationId xmlns:p14="http://schemas.microsoft.com/office/powerpoint/2010/main" val="419662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2</a:t>
            </a:fld>
            <a:endParaRPr kumimoji="1" lang="ja-JP" altLang="en-US"/>
          </a:p>
        </p:txBody>
      </p:sp>
    </p:spTree>
    <p:extLst>
      <p:ext uri="{BB962C8B-B14F-4D97-AF65-F5344CB8AC3E}">
        <p14:creationId xmlns:p14="http://schemas.microsoft.com/office/powerpoint/2010/main" val="18663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3</a:t>
            </a:fld>
            <a:endParaRPr kumimoji="1" lang="ja-JP" altLang="en-US"/>
          </a:p>
        </p:txBody>
      </p:sp>
    </p:spTree>
    <p:extLst>
      <p:ext uri="{BB962C8B-B14F-4D97-AF65-F5344CB8AC3E}">
        <p14:creationId xmlns:p14="http://schemas.microsoft.com/office/powerpoint/2010/main" val="397866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4</a:t>
            </a:fld>
            <a:endParaRPr kumimoji="1" lang="ja-JP" altLang="en-US"/>
          </a:p>
        </p:txBody>
      </p:sp>
    </p:spTree>
    <p:extLst>
      <p:ext uri="{BB962C8B-B14F-4D97-AF65-F5344CB8AC3E}">
        <p14:creationId xmlns:p14="http://schemas.microsoft.com/office/powerpoint/2010/main" val="3978667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5</a:t>
            </a:fld>
            <a:endParaRPr kumimoji="1" lang="ja-JP" altLang="en-US"/>
          </a:p>
        </p:txBody>
      </p:sp>
    </p:spTree>
    <p:extLst>
      <p:ext uri="{BB962C8B-B14F-4D97-AF65-F5344CB8AC3E}">
        <p14:creationId xmlns:p14="http://schemas.microsoft.com/office/powerpoint/2010/main" val="3408875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7</a:t>
            </a:fld>
            <a:endParaRPr kumimoji="1" lang="ja-JP" altLang="en-US"/>
          </a:p>
        </p:txBody>
      </p:sp>
    </p:spTree>
    <p:extLst>
      <p:ext uri="{BB962C8B-B14F-4D97-AF65-F5344CB8AC3E}">
        <p14:creationId xmlns:p14="http://schemas.microsoft.com/office/powerpoint/2010/main" val="3941096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8</a:t>
            </a:fld>
            <a:endParaRPr kumimoji="1" lang="ja-JP" altLang="en-US"/>
          </a:p>
        </p:txBody>
      </p:sp>
    </p:spTree>
    <p:extLst>
      <p:ext uri="{BB962C8B-B14F-4D97-AF65-F5344CB8AC3E}">
        <p14:creationId xmlns:p14="http://schemas.microsoft.com/office/powerpoint/2010/main" val="3619265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9</a:t>
            </a:fld>
            <a:endParaRPr kumimoji="1" lang="ja-JP" altLang="en-US"/>
          </a:p>
        </p:txBody>
      </p:sp>
    </p:spTree>
    <p:extLst>
      <p:ext uri="{BB962C8B-B14F-4D97-AF65-F5344CB8AC3E}">
        <p14:creationId xmlns:p14="http://schemas.microsoft.com/office/powerpoint/2010/main" val="361926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D8F484-4ADA-44F2-841B-9E79A343C3F3}" type="slidenum">
              <a:rPr kumimoji="1" lang="ja-JP" altLang="en-US" smtClean="0"/>
              <a:t>10</a:t>
            </a:fld>
            <a:endParaRPr kumimoji="1" lang="ja-JP" altLang="en-US"/>
          </a:p>
        </p:txBody>
      </p:sp>
    </p:spTree>
    <p:extLst>
      <p:ext uri="{BB962C8B-B14F-4D97-AF65-F5344CB8AC3E}">
        <p14:creationId xmlns:p14="http://schemas.microsoft.com/office/powerpoint/2010/main" val="3157034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3790BF-9A77-4061-9B70-DEA6A41C6065}" type="datetime1">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4082719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BA9CCB-266B-4D0B-A307-9ADD77D89719}" type="datetime1">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220480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E7DB8B-91B6-400F-BAF4-17EFA899A022}" type="datetime1">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164727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F0534D-AF89-495B-9AE5-E6624B528422}" type="datetime1">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05410" y="6492875"/>
            <a:ext cx="2133600" cy="365125"/>
          </a:xfrm>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229770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8F68A5C-0B57-4FE0-9FC5-1818A89E576E}" type="datetime1">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1942592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12355E-1550-405C-B7B0-A2CC64289068}" type="datetime1">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2741232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8F41B9D-EF88-4CBF-A987-36568E979649}" type="datetime1">
              <a:rPr kumimoji="1" lang="ja-JP" altLang="en-US" smtClean="0"/>
              <a:t>2018/10/24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69820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5D47EBD-502A-4C60-AEFB-67ECFBAD6C7A}" type="datetime1">
              <a:rPr kumimoji="1" lang="ja-JP" altLang="en-US" smtClean="0"/>
              <a:t>2018/10/24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375188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9AEAC3-9C98-4FB3-BD19-223A6AB545C8}" type="datetime1">
              <a:rPr kumimoji="1" lang="ja-JP" altLang="en-US" smtClean="0"/>
              <a:t>2018/10/24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244507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C23C2F-DB3A-4551-B56F-3764FE5CA6C8}" type="datetime1">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1188723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D7EAD9-52DE-47A0-A0FE-FB1B34B07B76}" type="datetime1">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121564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C85A1-E4C9-4607-ABFF-DC555A5B6CFC}" type="datetime1">
              <a:rPr kumimoji="1" lang="ja-JP" altLang="en-US" smtClean="0"/>
              <a:t>2018/10/24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29502-D6CF-4A8F-AC9E-133605A27121}" type="slidenum">
              <a:rPr kumimoji="1" lang="ja-JP" altLang="en-US" smtClean="0"/>
              <a:t>‹#›</a:t>
            </a:fld>
            <a:endParaRPr kumimoji="1" lang="ja-JP" altLang="en-US"/>
          </a:p>
        </p:txBody>
      </p:sp>
    </p:spTree>
    <p:extLst>
      <p:ext uri="{BB962C8B-B14F-4D97-AF65-F5344CB8AC3E}">
        <p14:creationId xmlns:p14="http://schemas.microsoft.com/office/powerpoint/2010/main" val="392325248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ity.osaka.lg.jp/kaikei/page/0000447741.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city.osaka.lg.jp/kaikei/page/0000447741.html" TargetMode="External"/><Relationship Id="rId7" Type="http://schemas.openxmlformats.org/officeDocument/2006/relationships/hyperlink" Target="http://www.city.osaka.lg.jp/kaikei/page/0000447741.html#006"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city.osaka.lg.jp/kaikei/page/0000447741.html#005" TargetMode="External"/><Relationship Id="rId5" Type="http://schemas.openxmlformats.org/officeDocument/2006/relationships/hyperlink" Target="http://www.city.osaka.lg.jp/kaikei/page/0000447741.html#004" TargetMode="External"/><Relationship Id="rId4" Type="http://schemas.openxmlformats.org/officeDocument/2006/relationships/hyperlink" Target="http://www.city.osaka.lg.jp/kaikei/page/0000447741.html#00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city.osaka.lg.jp/kaikei/page/0000324052.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city.osaka.lg.jp/shisei/category/3060-3-5-4-0-0-0-0-0-0.html" TargetMode="External"/><Relationship Id="rId5" Type="http://schemas.openxmlformats.org/officeDocument/2006/relationships/hyperlink" Target="http://www.city.osaka.lg.jp/shisei/category/3060-3-5-6-0-0-0-0-0-0.html" TargetMode="External"/><Relationship Id="rId4" Type="http://schemas.openxmlformats.org/officeDocument/2006/relationships/hyperlink" Target="http://www.city.osaka.lg.jp/shisei/category/3060-3-5-2-0-0-0-0-0-0.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7624" y="6237312"/>
            <a:ext cx="6840760" cy="432048"/>
          </a:xfrm>
          <a:noFill/>
          <a:ln>
            <a:solidFill>
              <a:schemeClr val="tx1"/>
            </a:solidFill>
          </a:ln>
        </p:spPr>
        <p:txBody>
          <a:bodyPr>
            <a:normAutofit fontScale="92500" lnSpcReduction="10000"/>
          </a:bodyPr>
          <a:lstStyle/>
          <a:p>
            <a:pPr marL="0" indent="0">
              <a:buNone/>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（注）本資料における金額は、別に記載しているものを除き表示桁未満を切り捨てて表示していますので、</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表中の内訳と合計が一致しない場合があります。</a:t>
            </a:r>
          </a:p>
        </p:txBody>
      </p:sp>
      <p:sp>
        <p:nvSpPr>
          <p:cNvPr id="4" name="タイトル 1"/>
          <p:cNvSpPr txBox="1">
            <a:spLocks/>
          </p:cNvSpPr>
          <p:nvPr/>
        </p:nvSpPr>
        <p:spPr>
          <a:xfrm>
            <a:off x="683568" y="3343463"/>
            <a:ext cx="8307464"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6000" algn="l">
              <a:spcBef>
                <a:spcPts val="600"/>
              </a:spcBef>
            </a:pP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この資料は、大阪市ホームページ「</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hlinkClick r:id="rId3"/>
              </a:rPr>
              <a:t>平成</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29</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年度</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hlinkClick r:id="rId3"/>
              </a:rPr>
              <a:t>決算財務諸表</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」の掲載内容のポイントを記載したものです。</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26650" y="5616598"/>
            <a:ext cx="3384376"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大阪市会計室</a:t>
            </a:r>
          </a:p>
        </p:txBody>
      </p:sp>
      <p:sp>
        <p:nvSpPr>
          <p:cNvPr id="8" name="スライド番号プレースホルダー 7"/>
          <p:cNvSpPr>
            <a:spLocks noGrp="1"/>
          </p:cNvSpPr>
          <p:nvPr>
            <p:ph type="sldNum" sz="quarter" idx="12"/>
          </p:nvPr>
        </p:nvSpPr>
        <p:spPr>
          <a:xfrm>
            <a:off x="7010400" y="6588000"/>
            <a:ext cx="2133600" cy="365125"/>
          </a:xfrm>
        </p:spPr>
        <p:txBody>
          <a:bodyPr/>
          <a:lstStyle/>
          <a:p>
            <a:fld id="{6B329502-D6CF-4A8F-AC9E-133605A27121}" type="slidenum">
              <a:rPr kumimoji="1" lang="ja-JP" altLang="en-US" sz="1400" smtClean="0">
                <a:solidFill>
                  <a:schemeClr val="tx1"/>
                </a:solidFill>
              </a:rPr>
              <a:t>1</a:t>
            </a:fld>
            <a:endParaRPr kumimoji="1" lang="ja-JP" altLang="en-US" sz="14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086174494"/>
              </p:ext>
            </p:extLst>
          </p:nvPr>
        </p:nvGraphicFramePr>
        <p:xfrm>
          <a:off x="886690" y="1869421"/>
          <a:ext cx="7704856" cy="1295400"/>
        </p:xfrm>
        <a:graphic>
          <a:graphicData uri="http://schemas.openxmlformats.org/drawingml/2006/table">
            <a:tbl>
              <a:tblPr firstRow="1" bandRow="1">
                <a:tableStyleId>{5C22544A-7EE6-4342-B048-85BDC9FD1C3A}</a:tableStyleId>
              </a:tblPr>
              <a:tblGrid>
                <a:gridCol w="7704856">
                  <a:extLst>
                    <a:ext uri="{9D8B030D-6E8A-4147-A177-3AD203B41FA5}">
                      <a16:colId xmlns:a16="http://schemas.microsoft.com/office/drawing/2014/main" xmlns="" val="20000"/>
                    </a:ext>
                  </a:extLst>
                </a:gridCol>
              </a:tblGrid>
              <a:tr h="802888">
                <a:tc>
                  <a:txBody>
                    <a:bodyPr/>
                    <a:lstStyle/>
                    <a:p>
                      <a:r>
                        <a:rPr kumimoji="1" lang="ja-JP" altLang="en-US" sz="3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3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3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年度決算財務諸表のポイント</a:t>
                      </a:r>
                      <a:endParaRPr kumimoji="1" lang="en-US" altLang="ja-JP" sz="3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3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252000">
                    <a:lnL w="57150" cap="flat" cmpd="sng" algn="ctr">
                      <a:solidFill>
                        <a:srgbClr val="1F6B64"/>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12" name="テキスト ボックス 11"/>
          <p:cNvSpPr txBox="1"/>
          <p:nvPr/>
        </p:nvSpPr>
        <p:spPr>
          <a:xfrm>
            <a:off x="1135201" y="2860425"/>
            <a:ext cx="2808312" cy="323165"/>
          </a:xfrm>
          <a:prstGeom prst="rect">
            <a:avLst/>
          </a:prstGeom>
          <a:noFill/>
        </p:spPr>
        <p:txBody>
          <a:bodyPr wrap="square" rtlCol="0">
            <a:spAutoFit/>
          </a:bodyPr>
          <a:lstStyle/>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86892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1179949954"/>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7010400" cy="400110"/>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■キャッシュ・フロー計算書</a:t>
            </a:r>
            <a:r>
              <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から分かる</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p>
        </p:txBody>
      </p:sp>
      <p:sp>
        <p:nvSpPr>
          <p:cNvPr id="9" name="テキスト ボックス 8"/>
          <p:cNvSpPr txBox="1"/>
          <p:nvPr/>
        </p:nvSpPr>
        <p:spPr>
          <a:xfrm>
            <a:off x="7375779" y="2263831"/>
            <a:ext cx="1152128"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（単位：億円）</a:t>
            </a:r>
          </a:p>
        </p:txBody>
      </p:sp>
      <p:sp>
        <p:nvSpPr>
          <p:cNvPr id="14" name="テキスト ボックス 13"/>
          <p:cNvSpPr txBox="1"/>
          <p:nvPr/>
        </p:nvSpPr>
        <p:spPr>
          <a:xfrm>
            <a:off x="3935915" y="2056082"/>
            <a:ext cx="3518719" cy="461665"/>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●キャッシュ・フロー計算書</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（一般会計）概要</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08707113"/>
              </p:ext>
            </p:extLst>
          </p:nvPr>
        </p:nvGraphicFramePr>
        <p:xfrm>
          <a:off x="4026442" y="2517747"/>
          <a:ext cx="4358683" cy="3407916"/>
        </p:xfrm>
        <a:graphic>
          <a:graphicData uri="http://schemas.openxmlformats.org/drawingml/2006/table">
            <a:tbl>
              <a:tblPr firstRow="1" bandRow="1">
                <a:tableStyleId>{F5AB1C69-6EDB-4FF4-983F-18BD219EF322}</a:tableStyleId>
              </a:tblPr>
              <a:tblGrid>
                <a:gridCol w="2510150">
                  <a:extLst>
                    <a:ext uri="{9D8B030D-6E8A-4147-A177-3AD203B41FA5}">
                      <a16:colId xmlns:a16="http://schemas.microsoft.com/office/drawing/2014/main" xmlns="" val="20004"/>
                    </a:ext>
                  </a:extLst>
                </a:gridCol>
                <a:gridCol w="925955">
                  <a:extLst>
                    <a:ext uri="{9D8B030D-6E8A-4147-A177-3AD203B41FA5}">
                      <a16:colId xmlns:a16="http://schemas.microsoft.com/office/drawing/2014/main" xmlns="" val="20005"/>
                    </a:ext>
                  </a:extLst>
                </a:gridCol>
                <a:gridCol w="922578">
                  <a:extLst>
                    <a:ext uri="{9D8B030D-6E8A-4147-A177-3AD203B41FA5}">
                      <a16:colId xmlns:a16="http://schemas.microsoft.com/office/drawing/2014/main" xmlns="" val="20002"/>
                    </a:ext>
                  </a:extLst>
                </a:gridCol>
              </a:tblGrid>
              <a:tr h="336331">
                <a:tc>
                  <a:txBody>
                    <a:bodyPr/>
                    <a:lstStyle/>
                    <a:p>
                      <a:pPr algn="ctr"/>
                      <a:endPar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xmlns="" val="10001"/>
                  </a:ext>
                </a:extLst>
              </a:tr>
              <a:tr h="282702">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行政サービス活動収入</a:t>
                      </a:r>
                    </a:p>
                  </a:txBody>
                  <a:tcPr anchor="ctr">
                    <a:lnL w="28575"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15,031</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13,762</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xmlns="" val="10003"/>
                  </a:ext>
                </a:extLst>
              </a:tr>
              <a:tr h="264801">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行政サービス活動支出</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13,124</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11,849</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4"/>
                  </a:ext>
                </a:extLst>
              </a:tr>
              <a:tr h="354080">
                <a:tc>
                  <a:txBody>
                    <a:bodyPr/>
                    <a:lstStyle/>
                    <a:p>
                      <a:pPr algn="l"/>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行政サービス活動収支差額</a:t>
                      </a:r>
                    </a:p>
                  </a:txBody>
                  <a:tcPr anchor="ctr">
                    <a:lnL w="28575" cap="flat" cmpd="sng" algn="ctr">
                      <a:solidFill>
                        <a:schemeClr val="tx1"/>
                      </a:solidFill>
                      <a:prstDash val="solid"/>
                      <a:round/>
                      <a:headEnd type="none" w="med" len="med"/>
                      <a:tailEnd type="none" w="med" len="med"/>
                    </a:lnL>
                    <a:solidFill>
                      <a:srgbClr val="31859C"/>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1,906</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31859C"/>
                    </a:solidFill>
                  </a:tcPr>
                </a:tc>
                <a:tc>
                  <a:txBody>
                    <a:bodyPr/>
                    <a:lstStyle/>
                    <a:p>
                      <a:pPr algn="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1,913</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31859C"/>
                    </a:solidFill>
                  </a:tcPr>
                </a:tc>
                <a:extLst>
                  <a:ext uri="{0D108BD9-81ED-4DB2-BD59-A6C34878D82A}">
                    <a16:rowId xmlns:a16="http://schemas.microsoft.com/office/drawing/2014/main" xmlns="" val="10005"/>
                  </a:ext>
                </a:extLst>
              </a:tr>
              <a:tr h="288639">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投資活動収入</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1,291</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1,141</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6"/>
                  </a:ext>
                </a:extLst>
              </a:tr>
              <a:tr h="264801">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投資活動支出</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1,672</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1,403</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7"/>
                  </a:ext>
                </a:extLst>
              </a:tr>
              <a:tr h="350180">
                <a:tc>
                  <a:txBody>
                    <a:bodyPr/>
                    <a:lstStyle/>
                    <a:p>
                      <a:pPr algn="l"/>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投資活動収支差額</a:t>
                      </a:r>
                    </a:p>
                  </a:txBody>
                  <a:tcPr anchor="ctr">
                    <a:lnL w="28575" cap="flat" cmpd="sng" algn="ctr">
                      <a:solidFill>
                        <a:schemeClr val="tx1"/>
                      </a:solidFill>
                      <a:prstDash val="solid"/>
                      <a:round/>
                      <a:headEnd type="none" w="med" len="med"/>
                      <a:tailEnd type="none" w="med" len="med"/>
                    </a:lnL>
                    <a:solidFill>
                      <a:srgbClr val="31859C"/>
                    </a:solidFill>
                  </a:tcPr>
                </a:tc>
                <a:tc>
                  <a:txBody>
                    <a:bodyPr/>
                    <a:lstStyle/>
                    <a:p>
                      <a:pPr algn="r"/>
                      <a:r>
                        <a:rPr kumimoji="1"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381</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31859C"/>
                    </a:solidFill>
                  </a:tcPr>
                </a:tc>
                <a:tc>
                  <a:txBody>
                    <a:bodyPr/>
                    <a:lstStyle/>
                    <a:p>
                      <a:pPr algn="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261</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31859C"/>
                    </a:solidFill>
                  </a:tcPr>
                </a:tc>
                <a:extLst>
                  <a:ext uri="{0D108BD9-81ED-4DB2-BD59-A6C34878D82A}">
                    <a16:rowId xmlns:a16="http://schemas.microsoft.com/office/drawing/2014/main" xmlns="" val="10010"/>
                  </a:ext>
                </a:extLst>
              </a:tr>
              <a:tr h="264801">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財務活動収入</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4,802</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4,392</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11"/>
                  </a:ext>
                </a:extLst>
              </a:tr>
              <a:tr h="291273">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財務活動支出</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6,288</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6,041</a:t>
                      </a:r>
                      <a:endParaRPr kumimoji="1"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12"/>
                  </a:ext>
                </a:extLst>
              </a:tr>
              <a:tr h="278037">
                <a:tc>
                  <a:txBody>
                    <a:bodyPr/>
                    <a:lstStyle/>
                    <a:p>
                      <a:pPr algn="l"/>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財務活動収支差額</a:t>
                      </a:r>
                    </a:p>
                  </a:txBody>
                  <a:tcPr anchor="ctr">
                    <a:lnL w="28575" cap="flat" cmpd="sng" algn="ctr">
                      <a:solidFill>
                        <a:schemeClr val="tx1"/>
                      </a:solidFill>
                      <a:prstDash val="solid"/>
                      <a:round/>
                      <a:headEnd type="none" w="med" len="med"/>
                      <a:tailEnd type="none" w="med" len="med"/>
                    </a:lnL>
                    <a:solidFill>
                      <a:schemeClr val="accent5">
                        <a:lumMod val="75000"/>
                      </a:schemeClr>
                    </a:solidFill>
                  </a:tcPr>
                </a:tc>
                <a:tc>
                  <a:txBody>
                    <a:bodyPr/>
                    <a:lstStyle/>
                    <a:p>
                      <a:pPr algn="r"/>
                      <a:r>
                        <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1,486</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75000"/>
                      </a:schemeClr>
                    </a:solidFill>
                  </a:tcPr>
                </a:tc>
                <a:tc>
                  <a:txBody>
                    <a:bodyPr/>
                    <a:lstStyle/>
                    <a:p>
                      <a:pPr algn="r"/>
                      <a:r>
                        <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1,649</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75000"/>
                      </a:schemeClr>
                    </a:solidFill>
                  </a:tcPr>
                </a:tc>
                <a:extLst>
                  <a:ext uri="{0D108BD9-81ED-4DB2-BD59-A6C34878D82A}">
                    <a16:rowId xmlns:a16="http://schemas.microsoft.com/office/drawing/2014/main" xmlns="" val="10008"/>
                  </a:ext>
                </a:extLst>
              </a:tr>
              <a:tr h="403714">
                <a:tc>
                  <a:txBody>
                    <a:bodyPr/>
                    <a:lstStyle/>
                    <a:p>
                      <a:pPr algn="l"/>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当年度現金預金増減額</a:t>
                      </a: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215968"/>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38</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28575" cap="flat" cmpd="sng" algn="ctr">
                      <a:solidFill>
                        <a:schemeClr val="tx1"/>
                      </a:solidFill>
                      <a:prstDash val="solid"/>
                      <a:round/>
                      <a:headEnd type="none" w="med" len="med"/>
                      <a:tailEnd type="none" w="med" len="med"/>
                    </a:lnB>
                    <a:solidFill>
                      <a:srgbClr val="215968"/>
                    </a:solidFill>
                  </a:tcPr>
                </a:tc>
                <a:tc>
                  <a:txBody>
                    <a:bodyPr/>
                    <a:lstStyle/>
                    <a:p>
                      <a:pPr algn="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215968"/>
                    </a:solidFill>
                  </a:tcPr>
                </a:tc>
                <a:extLst>
                  <a:ext uri="{0D108BD9-81ED-4DB2-BD59-A6C34878D82A}">
                    <a16:rowId xmlns:a16="http://schemas.microsoft.com/office/drawing/2014/main" xmlns="" val="10009"/>
                  </a:ext>
                </a:extLst>
              </a:tr>
            </a:tbl>
          </a:graphicData>
        </a:graphic>
      </p:graphicFrame>
      <p:sp>
        <p:nvSpPr>
          <p:cNvPr id="10" name="角丸四角形 9"/>
          <p:cNvSpPr/>
          <p:nvPr/>
        </p:nvSpPr>
        <p:spPr>
          <a:xfrm>
            <a:off x="127076" y="2015092"/>
            <a:ext cx="3564000" cy="147818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行政サービス活動によるキャッシュ・フロー</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日常の行政サービスの実施に要する収入と支出のほか、下記の「投資活動」及び「財務活動」以外の取引による現金の収支を記載しています。</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市税などの収入が、行政サービスの実施に要する支出を上回ったことから、今年度の収支差額はプラスとなっています。</a:t>
            </a:r>
            <a:endPar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107504" y="3688899"/>
            <a:ext cx="3564000" cy="137730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投資活動によるキャッシュ・フロー</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9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固定資産の売却による収入や固定資産の取得のための支出などによる現金の収支を記載しています。</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資産の売却などによる収入よりも、資産の取得などに要した支出の方が多かったことから、今年度の収支差額はマイナスとなっています。</a:t>
            </a:r>
            <a:endPar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121198" y="5237601"/>
            <a:ext cx="3564000" cy="136759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財務活動によるキャッシュ・フロー</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市債の発行による収入や市債の返済のための支出などによる現金の収支を記載しています。</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rPr>
              <a:t>市債の発行などによる収入よりも、市債の返済などの支出が多かったことから、今年度の収支差額はマイナスとなります。</a:t>
            </a:r>
            <a:endParaRPr lang="en-US" altLang="ja-JP" sz="1000" b="1" dirty="0">
              <a:solidFill>
                <a:srgbClr val="C75F0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4902212" y="6100534"/>
            <a:ext cx="3564000" cy="70448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当年度現金預金増減額</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上記３つの活動区分を集計した収支差額であり、当年度における現金預金の増減額となります。</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3" name="直線矢印コネクタ 32"/>
          <p:cNvCxnSpPr>
            <a:cxnSpLocks/>
            <a:stCxn id="17" idx="1"/>
          </p:cNvCxnSpPr>
          <p:nvPr/>
        </p:nvCxnSpPr>
        <p:spPr>
          <a:xfrm rot="10800000">
            <a:off x="4355976" y="5805265"/>
            <a:ext cx="546236" cy="647515"/>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36" name="スライド番号プレースホルダー 35"/>
          <p:cNvSpPr>
            <a:spLocks noGrp="1"/>
          </p:cNvSpPr>
          <p:nvPr>
            <p:ph type="sldNum" sz="quarter" idx="12"/>
          </p:nvPr>
        </p:nvSpPr>
        <p:spPr>
          <a:xfrm>
            <a:off x="7010400" y="6588000"/>
            <a:ext cx="2133600" cy="365125"/>
          </a:xfrm>
        </p:spPr>
        <p:txBody>
          <a:bodyPr/>
          <a:lstStyle/>
          <a:p>
            <a:fld id="{6B329502-D6CF-4A8F-AC9E-133605A27121}" type="slidenum">
              <a:rPr kumimoji="1" lang="ja-JP" altLang="en-US" sz="1400" smtClean="0">
                <a:solidFill>
                  <a:schemeClr val="tx1"/>
                </a:solidFill>
              </a:rPr>
              <a:t>10</a:t>
            </a:fld>
            <a:endParaRPr kumimoji="1" lang="ja-JP" altLang="en-US" sz="1400" dirty="0">
              <a:solidFill>
                <a:schemeClr val="tx1"/>
              </a:solidFill>
            </a:endParaRPr>
          </a:p>
        </p:txBody>
      </p:sp>
      <p:sp>
        <p:nvSpPr>
          <p:cNvPr id="19" name="正方形/長方形 18"/>
          <p:cNvSpPr/>
          <p:nvPr/>
        </p:nvSpPr>
        <p:spPr>
          <a:xfrm>
            <a:off x="6536613" y="2517747"/>
            <a:ext cx="918021" cy="3417634"/>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FF2D2D"/>
              </a:solidFill>
            </a:endParaRPr>
          </a:p>
        </p:txBody>
      </p:sp>
      <p:sp>
        <p:nvSpPr>
          <p:cNvPr id="41" name="左大かっこ 40"/>
          <p:cNvSpPr/>
          <p:nvPr/>
        </p:nvSpPr>
        <p:spPr>
          <a:xfrm>
            <a:off x="3935914" y="4702646"/>
            <a:ext cx="81893" cy="820291"/>
          </a:xfrm>
          <a:prstGeom prst="leftBracket">
            <a:avLst/>
          </a:prstGeom>
          <a:ln w="38100">
            <a:solidFill>
              <a:srgbClr val="B4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43" name="左大かっこ 42"/>
          <p:cNvSpPr/>
          <p:nvPr/>
        </p:nvSpPr>
        <p:spPr>
          <a:xfrm>
            <a:off x="3935916" y="3806456"/>
            <a:ext cx="81872" cy="800501"/>
          </a:xfrm>
          <a:prstGeom prst="leftBracket">
            <a:avLst/>
          </a:prstGeom>
          <a:ln w="38100">
            <a:solidFill>
              <a:srgbClr val="B4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45" name="左大かっこ 44"/>
          <p:cNvSpPr/>
          <p:nvPr/>
        </p:nvSpPr>
        <p:spPr>
          <a:xfrm>
            <a:off x="3935915" y="2892055"/>
            <a:ext cx="81893" cy="796843"/>
          </a:xfrm>
          <a:prstGeom prst="leftBracket">
            <a:avLst/>
          </a:prstGeom>
          <a:ln w="38100">
            <a:solidFill>
              <a:srgbClr val="B4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288183" y="535247"/>
            <a:ext cx="8631644" cy="569387"/>
          </a:xfrm>
          <a:prstGeom prst="rect">
            <a:avLst/>
          </a:prstGeom>
          <a:ln>
            <a:solidFill>
              <a:srgbClr val="FFC000"/>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13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日常の行政サービスの実施の財源となる収入から支出を引いた差額（「行政サービス活動収支差額」）の</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spcAft>
                <a:spcPts val="600"/>
              </a:spcAft>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プラス分で、資産の取得などの「投資活動」や市債の返済などの「財務活動」を行っていることがわかります。</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288183" y="1325508"/>
            <a:ext cx="8631644" cy="392415"/>
          </a:xfrm>
          <a:prstGeom prst="rect">
            <a:avLst/>
          </a:prstGeom>
          <a:ln>
            <a:solidFill>
              <a:srgbClr val="FFC000"/>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ct val="150000"/>
              </a:lnSpc>
              <a:spcBef>
                <a:spcPts val="600"/>
              </a:spcBef>
              <a:spcAft>
                <a:spcPts val="600"/>
              </a:spcAft>
            </a:pPr>
            <a:r>
              <a:rPr lang="ja-JP" altLang="en-US" sz="13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全体の現金収支は、ほぼ釣り合っています。</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フリーフォーム 29"/>
          <p:cNvSpPr/>
          <p:nvPr/>
        </p:nvSpPr>
        <p:spPr>
          <a:xfrm>
            <a:off x="3691076" y="5066206"/>
            <a:ext cx="244840" cy="969513"/>
          </a:xfrm>
          <a:custGeom>
            <a:avLst/>
            <a:gdLst>
              <a:gd name="connsiteX0" fmla="*/ 0 w 170121"/>
              <a:gd name="connsiteY0" fmla="*/ 1477926 h 1477926"/>
              <a:gd name="connsiteX1" fmla="*/ 116958 w 170121"/>
              <a:gd name="connsiteY1" fmla="*/ 1477926 h 1477926"/>
              <a:gd name="connsiteX2" fmla="*/ 116958 w 170121"/>
              <a:gd name="connsiteY2" fmla="*/ 0 h 1477926"/>
              <a:gd name="connsiteX3" fmla="*/ 170121 w 170121"/>
              <a:gd name="connsiteY3" fmla="*/ 0 h 1477926"/>
              <a:gd name="connsiteX0" fmla="*/ 0 w 170121"/>
              <a:gd name="connsiteY0" fmla="*/ 1477926 h 1488558"/>
              <a:gd name="connsiteX1" fmla="*/ 85060 w 170121"/>
              <a:gd name="connsiteY1" fmla="*/ 1488558 h 1488558"/>
              <a:gd name="connsiteX2" fmla="*/ 116958 w 170121"/>
              <a:gd name="connsiteY2" fmla="*/ 0 h 1488558"/>
              <a:gd name="connsiteX3" fmla="*/ 170121 w 170121"/>
              <a:gd name="connsiteY3" fmla="*/ 0 h 1488558"/>
              <a:gd name="connsiteX0" fmla="*/ 0 w 170121"/>
              <a:gd name="connsiteY0" fmla="*/ 1477926 h 1488558"/>
              <a:gd name="connsiteX1" fmla="*/ 85060 w 170121"/>
              <a:gd name="connsiteY1" fmla="*/ 1488558 h 1488558"/>
              <a:gd name="connsiteX2" fmla="*/ 85060 w 170121"/>
              <a:gd name="connsiteY2" fmla="*/ 0 h 1488558"/>
              <a:gd name="connsiteX3" fmla="*/ 170121 w 170121"/>
              <a:gd name="connsiteY3" fmla="*/ 0 h 1488558"/>
              <a:gd name="connsiteX0" fmla="*/ 0 w 170121"/>
              <a:gd name="connsiteY0" fmla="*/ 1477926 h 1477926"/>
              <a:gd name="connsiteX1" fmla="*/ 74427 w 170121"/>
              <a:gd name="connsiteY1" fmla="*/ 1446027 h 1477926"/>
              <a:gd name="connsiteX2" fmla="*/ 85060 w 170121"/>
              <a:gd name="connsiteY2" fmla="*/ 0 h 1477926"/>
              <a:gd name="connsiteX3" fmla="*/ 170121 w 170121"/>
              <a:gd name="connsiteY3" fmla="*/ 0 h 1477926"/>
              <a:gd name="connsiteX0" fmla="*/ 0 w 170121"/>
              <a:gd name="connsiteY0" fmla="*/ 1477926 h 1477926"/>
              <a:gd name="connsiteX1" fmla="*/ 74427 w 170121"/>
              <a:gd name="connsiteY1" fmla="*/ 1446027 h 1477926"/>
              <a:gd name="connsiteX2" fmla="*/ 53163 w 170121"/>
              <a:gd name="connsiteY2" fmla="*/ 0 h 1477926"/>
              <a:gd name="connsiteX3" fmla="*/ 170121 w 170121"/>
              <a:gd name="connsiteY3" fmla="*/ 0 h 1477926"/>
              <a:gd name="connsiteX0" fmla="*/ 0 w 159488"/>
              <a:gd name="connsiteY0" fmla="*/ 1446028 h 1446028"/>
              <a:gd name="connsiteX1" fmla="*/ 63794 w 159488"/>
              <a:gd name="connsiteY1" fmla="*/ 1446027 h 1446028"/>
              <a:gd name="connsiteX2" fmla="*/ 42530 w 159488"/>
              <a:gd name="connsiteY2" fmla="*/ 0 h 1446028"/>
              <a:gd name="connsiteX3" fmla="*/ 159488 w 159488"/>
              <a:gd name="connsiteY3" fmla="*/ 0 h 1446028"/>
              <a:gd name="connsiteX0" fmla="*/ 0 w 159488"/>
              <a:gd name="connsiteY0" fmla="*/ 1446028 h 1446028"/>
              <a:gd name="connsiteX1" fmla="*/ 31897 w 159488"/>
              <a:gd name="connsiteY1" fmla="*/ 1446027 h 1446028"/>
              <a:gd name="connsiteX2" fmla="*/ 42530 w 159488"/>
              <a:gd name="connsiteY2" fmla="*/ 0 h 1446028"/>
              <a:gd name="connsiteX3" fmla="*/ 159488 w 159488"/>
              <a:gd name="connsiteY3" fmla="*/ 0 h 1446028"/>
              <a:gd name="connsiteX0" fmla="*/ 0 w 159488"/>
              <a:gd name="connsiteY0" fmla="*/ 1446028 h 1456660"/>
              <a:gd name="connsiteX1" fmla="*/ 63795 w 159488"/>
              <a:gd name="connsiteY1" fmla="*/ 1456660 h 1456660"/>
              <a:gd name="connsiteX2" fmla="*/ 42530 w 159488"/>
              <a:gd name="connsiteY2" fmla="*/ 0 h 1456660"/>
              <a:gd name="connsiteX3" fmla="*/ 159488 w 159488"/>
              <a:gd name="connsiteY3" fmla="*/ 0 h 1456660"/>
              <a:gd name="connsiteX0" fmla="*/ 0 w 202018"/>
              <a:gd name="connsiteY0" fmla="*/ 1446028 h 1456660"/>
              <a:gd name="connsiteX1" fmla="*/ 106325 w 202018"/>
              <a:gd name="connsiteY1" fmla="*/ 1456660 h 1456660"/>
              <a:gd name="connsiteX2" fmla="*/ 85060 w 202018"/>
              <a:gd name="connsiteY2" fmla="*/ 0 h 1456660"/>
              <a:gd name="connsiteX3" fmla="*/ 202018 w 202018"/>
              <a:gd name="connsiteY3" fmla="*/ 0 h 1456660"/>
              <a:gd name="connsiteX0" fmla="*/ 0 w 170120"/>
              <a:gd name="connsiteY0" fmla="*/ 1456661 h 1456661"/>
              <a:gd name="connsiteX1" fmla="*/ 74427 w 170120"/>
              <a:gd name="connsiteY1" fmla="*/ 1456660 h 1456661"/>
              <a:gd name="connsiteX2" fmla="*/ 53162 w 170120"/>
              <a:gd name="connsiteY2" fmla="*/ 0 h 1456661"/>
              <a:gd name="connsiteX3" fmla="*/ 170120 w 170120"/>
              <a:gd name="connsiteY3" fmla="*/ 0 h 1456661"/>
              <a:gd name="connsiteX0" fmla="*/ 0 w 223283"/>
              <a:gd name="connsiteY0" fmla="*/ 1456661 h 1456661"/>
              <a:gd name="connsiteX1" fmla="*/ 74427 w 223283"/>
              <a:gd name="connsiteY1" fmla="*/ 1456660 h 1456661"/>
              <a:gd name="connsiteX2" fmla="*/ 53162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5059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63794 w 223283"/>
              <a:gd name="connsiteY2" fmla="*/ 0 h 1456661"/>
              <a:gd name="connsiteX3" fmla="*/ 223283 w 223283"/>
              <a:gd name="connsiteY3" fmla="*/ 0 h 1456661"/>
            </a:gdLst>
            <a:ahLst/>
            <a:cxnLst>
              <a:cxn ang="0">
                <a:pos x="connsiteX0" y="connsiteY0"/>
              </a:cxn>
              <a:cxn ang="0">
                <a:pos x="connsiteX1" y="connsiteY1"/>
              </a:cxn>
              <a:cxn ang="0">
                <a:pos x="connsiteX2" y="connsiteY2"/>
              </a:cxn>
              <a:cxn ang="0">
                <a:pos x="connsiteX3" y="connsiteY3"/>
              </a:cxn>
            </a:cxnLst>
            <a:rect l="l" t="t" r="r" b="b"/>
            <a:pathLst>
              <a:path w="223283" h="1456661">
                <a:moveTo>
                  <a:pt x="0" y="1456661"/>
                </a:moveTo>
                <a:lnTo>
                  <a:pt x="74427" y="1456660"/>
                </a:lnTo>
                <a:cubicBezTo>
                  <a:pt x="77971" y="974651"/>
                  <a:pt x="60250" y="482009"/>
                  <a:pt x="63794" y="0"/>
                </a:cubicBezTo>
                <a:lnTo>
                  <a:pt x="223283" y="0"/>
                </a:lnTo>
              </a:path>
            </a:pathLst>
          </a:custGeom>
          <a:noFill/>
          <a:ln w="28575">
            <a:solidFill>
              <a:srgbClr val="BE4B4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リーフォーム 31"/>
          <p:cNvSpPr/>
          <p:nvPr/>
        </p:nvSpPr>
        <p:spPr>
          <a:xfrm>
            <a:off x="3661874" y="4149080"/>
            <a:ext cx="274040" cy="271191"/>
          </a:xfrm>
          <a:custGeom>
            <a:avLst/>
            <a:gdLst>
              <a:gd name="connsiteX0" fmla="*/ 0 w 170121"/>
              <a:gd name="connsiteY0" fmla="*/ 1477926 h 1477926"/>
              <a:gd name="connsiteX1" fmla="*/ 116958 w 170121"/>
              <a:gd name="connsiteY1" fmla="*/ 1477926 h 1477926"/>
              <a:gd name="connsiteX2" fmla="*/ 116958 w 170121"/>
              <a:gd name="connsiteY2" fmla="*/ 0 h 1477926"/>
              <a:gd name="connsiteX3" fmla="*/ 170121 w 170121"/>
              <a:gd name="connsiteY3" fmla="*/ 0 h 1477926"/>
              <a:gd name="connsiteX0" fmla="*/ 0 w 170121"/>
              <a:gd name="connsiteY0" fmla="*/ 1477926 h 1488558"/>
              <a:gd name="connsiteX1" fmla="*/ 85060 w 170121"/>
              <a:gd name="connsiteY1" fmla="*/ 1488558 h 1488558"/>
              <a:gd name="connsiteX2" fmla="*/ 116958 w 170121"/>
              <a:gd name="connsiteY2" fmla="*/ 0 h 1488558"/>
              <a:gd name="connsiteX3" fmla="*/ 170121 w 170121"/>
              <a:gd name="connsiteY3" fmla="*/ 0 h 1488558"/>
              <a:gd name="connsiteX0" fmla="*/ 0 w 170121"/>
              <a:gd name="connsiteY0" fmla="*/ 1477926 h 1488558"/>
              <a:gd name="connsiteX1" fmla="*/ 85060 w 170121"/>
              <a:gd name="connsiteY1" fmla="*/ 1488558 h 1488558"/>
              <a:gd name="connsiteX2" fmla="*/ 85060 w 170121"/>
              <a:gd name="connsiteY2" fmla="*/ 0 h 1488558"/>
              <a:gd name="connsiteX3" fmla="*/ 170121 w 170121"/>
              <a:gd name="connsiteY3" fmla="*/ 0 h 1488558"/>
              <a:gd name="connsiteX0" fmla="*/ 0 w 170121"/>
              <a:gd name="connsiteY0" fmla="*/ 1477926 h 1477926"/>
              <a:gd name="connsiteX1" fmla="*/ 74427 w 170121"/>
              <a:gd name="connsiteY1" fmla="*/ 1446027 h 1477926"/>
              <a:gd name="connsiteX2" fmla="*/ 85060 w 170121"/>
              <a:gd name="connsiteY2" fmla="*/ 0 h 1477926"/>
              <a:gd name="connsiteX3" fmla="*/ 170121 w 170121"/>
              <a:gd name="connsiteY3" fmla="*/ 0 h 1477926"/>
              <a:gd name="connsiteX0" fmla="*/ 0 w 170121"/>
              <a:gd name="connsiteY0" fmla="*/ 1477926 h 1477926"/>
              <a:gd name="connsiteX1" fmla="*/ 74427 w 170121"/>
              <a:gd name="connsiteY1" fmla="*/ 1446027 h 1477926"/>
              <a:gd name="connsiteX2" fmla="*/ 53163 w 170121"/>
              <a:gd name="connsiteY2" fmla="*/ 0 h 1477926"/>
              <a:gd name="connsiteX3" fmla="*/ 170121 w 170121"/>
              <a:gd name="connsiteY3" fmla="*/ 0 h 1477926"/>
              <a:gd name="connsiteX0" fmla="*/ 0 w 159488"/>
              <a:gd name="connsiteY0" fmla="*/ 1446028 h 1446028"/>
              <a:gd name="connsiteX1" fmla="*/ 63794 w 159488"/>
              <a:gd name="connsiteY1" fmla="*/ 1446027 h 1446028"/>
              <a:gd name="connsiteX2" fmla="*/ 42530 w 159488"/>
              <a:gd name="connsiteY2" fmla="*/ 0 h 1446028"/>
              <a:gd name="connsiteX3" fmla="*/ 159488 w 159488"/>
              <a:gd name="connsiteY3" fmla="*/ 0 h 1446028"/>
              <a:gd name="connsiteX0" fmla="*/ 0 w 159488"/>
              <a:gd name="connsiteY0" fmla="*/ 1446028 h 1446028"/>
              <a:gd name="connsiteX1" fmla="*/ 31897 w 159488"/>
              <a:gd name="connsiteY1" fmla="*/ 1446027 h 1446028"/>
              <a:gd name="connsiteX2" fmla="*/ 42530 w 159488"/>
              <a:gd name="connsiteY2" fmla="*/ 0 h 1446028"/>
              <a:gd name="connsiteX3" fmla="*/ 159488 w 159488"/>
              <a:gd name="connsiteY3" fmla="*/ 0 h 1446028"/>
              <a:gd name="connsiteX0" fmla="*/ 0 w 159488"/>
              <a:gd name="connsiteY0" fmla="*/ 1446028 h 1456660"/>
              <a:gd name="connsiteX1" fmla="*/ 63795 w 159488"/>
              <a:gd name="connsiteY1" fmla="*/ 1456660 h 1456660"/>
              <a:gd name="connsiteX2" fmla="*/ 42530 w 159488"/>
              <a:gd name="connsiteY2" fmla="*/ 0 h 1456660"/>
              <a:gd name="connsiteX3" fmla="*/ 159488 w 159488"/>
              <a:gd name="connsiteY3" fmla="*/ 0 h 1456660"/>
              <a:gd name="connsiteX0" fmla="*/ 0 w 202018"/>
              <a:gd name="connsiteY0" fmla="*/ 1446028 h 1456660"/>
              <a:gd name="connsiteX1" fmla="*/ 106325 w 202018"/>
              <a:gd name="connsiteY1" fmla="*/ 1456660 h 1456660"/>
              <a:gd name="connsiteX2" fmla="*/ 85060 w 202018"/>
              <a:gd name="connsiteY2" fmla="*/ 0 h 1456660"/>
              <a:gd name="connsiteX3" fmla="*/ 202018 w 202018"/>
              <a:gd name="connsiteY3" fmla="*/ 0 h 1456660"/>
              <a:gd name="connsiteX0" fmla="*/ 0 w 170120"/>
              <a:gd name="connsiteY0" fmla="*/ 1456661 h 1456661"/>
              <a:gd name="connsiteX1" fmla="*/ 74427 w 170120"/>
              <a:gd name="connsiteY1" fmla="*/ 1456660 h 1456661"/>
              <a:gd name="connsiteX2" fmla="*/ 53162 w 170120"/>
              <a:gd name="connsiteY2" fmla="*/ 0 h 1456661"/>
              <a:gd name="connsiteX3" fmla="*/ 170120 w 170120"/>
              <a:gd name="connsiteY3" fmla="*/ 0 h 1456661"/>
              <a:gd name="connsiteX0" fmla="*/ 0 w 223283"/>
              <a:gd name="connsiteY0" fmla="*/ 1456661 h 1456661"/>
              <a:gd name="connsiteX1" fmla="*/ 74427 w 223283"/>
              <a:gd name="connsiteY1" fmla="*/ 1456660 h 1456661"/>
              <a:gd name="connsiteX2" fmla="*/ 53162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5059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63794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96823 w 223283"/>
              <a:gd name="connsiteY2" fmla="*/ 57114 h 1456661"/>
              <a:gd name="connsiteX3" fmla="*/ 223283 w 223283"/>
              <a:gd name="connsiteY3" fmla="*/ 0 h 1456661"/>
              <a:gd name="connsiteX0" fmla="*/ 0 w 223283"/>
              <a:gd name="connsiteY0" fmla="*/ 1513769 h 1513769"/>
              <a:gd name="connsiteX1" fmla="*/ 74427 w 223283"/>
              <a:gd name="connsiteY1" fmla="*/ 1513768 h 1513769"/>
              <a:gd name="connsiteX2" fmla="*/ 63794 w 223283"/>
              <a:gd name="connsiteY2" fmla="*/ 0 h 1513769"/>
              <a:gd name="connsiteX3" fmla="*/ 223283 w 223283"/>
              <a:gd name="connsiteY3" fmla="*/ 57108 h 1513769"/>
              <a:gd name="connsiteX0" fmla="*/ 0 w 223283"/>
              <a:gd name="connsiteY0" fmla="*/ 1456661 h 1456661"/>
              <a:gd name="connsiteX1" fmla="*/ 74427 w 223283"/>
              <a:gd name="connsiteY1" fmla="*/ 1456660 h 1456661"/>
              <a:gd name="connsiteX2" fmla="*/ 63794 w 223283"/>
              <a:gd name="connsiteY2" fmla="*/ 114222 h 1456661"/>
              <a:gd name="connsiteX3" fmla="*/ 223283 w 223283"/>
              <a:gd name="connsiteY3" fmla="*/ 0 h 1456661"/>
              <a:gd name="connsiteX0" fmla="*/ 0 w 223283"/>
              <a:gd name="connsiteY0" fmla="*/ 1570883 h 1570883"/>
              <a:gd name="connsiteX1" fmla="*/ 74427 w 223283"/>
              <a:gd name="connsiteY1" fmla="*/ 1570882 h 1570883"/>
              <a:gd name="connsiteX2" fmla="*/ 72458 w 223283"/>
              <a:gd name="connsiteY2" fmla="*/ 0 h 1570883"/>
              <a:gd name="connsiteX3" fmla="*/ 223283 w 223283"/>
              <a:gd name="connsiteY3" fmla="*/ 114222 h 1570883"/>
              <a:gd name="connsiteX0" fmla="*/ 0 w 223283"/>
              <a:gd name="connsiteY0" fmla="*/ 1456661 h 1456661"/>
              <a:gd name="connsiteX1" fmla="*/ 74427 w 223283"/>
              <a:gd name="connsiteY1" fmla="*/ 1456660 h 1456661"/>
              <a:gd name="connsiteX2" fmla="*/ 81121 w 223283"/>
              <a:gd name="connsiteY2" fmla="*/ 57113 h 1456661"/>
              <a:gd name="connsiteX3" fmla="*/ 223283 w 223283"/>
              <a:gd name="connsiteY3" fmla="*/ 0 h 1456661"/>
            </a:gdLst>
            <a:ahLst/>
            <a:cxnLst>
              <a:cxn ang="0">
                <a:pos x="connsiteX0" y="connsiteY0"/>
              </a:cxn>
              <a:cxn ang="0">
                <a:pos x="connsiteX1" y="connsiteY1"/>
              </a:cxn>
              <a:cxn ang="0">
                <a:pos x="connsiteX2" y="connsiteY2"/>
              </a:cxn>
              <a:cxn ang="0">
                <a:pos x="connsiteX3" y="connsiteY3"/>
              </a:cxn>
            </a:cxnLst>
            <a:rect l="l" t="t" r="r" b="b"/>
            <a:pathLst>
              <a:path w="223283" h="1456661">
                <a:moveTo>
                  <a:pt x="0" y="1456661"/>
                </a:moveTo>
                <a:lnTo>
                  <a:pt x="74427" y="1456660"/>
                </a:lnTo>
                <a:cubicBezTo>
                  <a:pt x="77971" y="974651"/>
                  <a:pt x="77577" y="539122"/>
                  <a:pt x="81121" y="57113"/>
                </a:cubicBezTo>
                <a:cubicBezTo>
                  <a:pt x="134284" y="57113"/>
                  <a:pt x="170120" y="0"/>
                  <a:pt x="223283" y="0"/>
                </a:cubicBezTo>
              </a:path>
            </a:pathLst>
          </a:custGeom>
          <a:noFill/>
          <a:ln w="28575">
            <a:solidFill>
              <a:srgbClr val="BE4B4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37"/>
          <p:cNvSpPr/>
          <p:nvPr/>
        </p:nvSpPr>
        <p:spPr>
          <a:xfrm>
            <a:off x="3685198" y="2780312"/>
            <a:ext cx="242142" cy="479711"/>
          </a:xfrm>
          <a:custGeom>
            <a:avLst/>
            <a:gdLst>
              <a:gd name="connsiteX0" fmla="*/ 0 w 170121"/>
              <a:gd name="connsiteY0" fmla="*/ 1477926 h 1477926"/>
              <a:gd name="connsiteX1" fmla="*/ 116958 w 170121"/>
              <a:gd name="connsiteY1" fmla="*/ 1477926 h 1477926"/>
              <a:gd name="connsiteX2" fmla="*/ 116958 w 170121"/>
              <a:gd name="connsiteY2" fmla="*/ 0 h 1477926"/>
              <a:gd name="connsiteX3" fmla="*/ 170121 w 170121"/>
              <a:gd name="connsiteY3" fmla="*/ 0 h 1477926"/>
              <a:gd name="connsiteX0" fmla="*/ 0 w 170121"/>
              <a:gd name="connsiteY0" fmla="*/ 1477926 h 1488558"/>
              <a:gd name="connsiteX1" fmla="*/ 85060 w 170121"/>
              <a:gd name="connsiteY1" fmla="*/ 1488558 h 1488558"/>
              <a:gd name="connsiteX2" fmla="*/ 116958 w 170121"/>
              <a:gd name="connsiteY2" fmla="*/ 0 h 1488558"/>
              <a:gd name="connsiteX3" fmla="*/ 170121 w 170121"/>
              <a:gd name="connsiteY3" fmla="*/ 0 h 1488558"/>
              <a:gd name="connsiteX0" fmla="*/ 0 w 170121"/>
              <a:gd name="connsiteY0" fmla="*/ 1477926 h 1488558"/>
              <a:gd name="connsiteX1" fmla="*/ 85060 w 170121"/>
              <a:gd name="connsiteY1" fmla="*/ 1488558 h 1488558"/>
              <a:gd name="connsiteX2" fmla="*/ 85060 w 170121"/>
              <a:gd name="connsiteY2" fmla="*/ 0 h 1488558"/>
              <a:gd name="connsiteX3" fmla="*/ 170121 w 170121"/>
              <a:gd name="connsiteY3" fmla="*/ 0 h 1488558"/>
              <a:gd name="connsiteX0" fmla="*/ 0 w 170121"/>
              <a:gd name="connsiteY0" fmla="*/ 1477926 h 1477926"/>
              <a:gd name="connsiteX1" fmla="*/ 74427 w 170121"/>
              <a:gd name="connsiteY1" fmla="*/ 1446027 h 1477926"/>
              <a:gd name="connsiteX2" fmla="*/ 85060 w 170121"/>
              <a:gd name="connsiteY2" fmla="*/ 0 h 1477926"/>
              <a:gd name="connsiteX3" fmla="*/ 170121 w 170121"/>
              <a:gd name="connsiteY3" fmla="*/ 0 h 1477926"/>
              <a:gd name="connsiteX0" fmla="*/ 0 w 170121"/>
              <a:gd name="connsiteY0" fmla="*/ 1477926 h 1477926"/>
              <a:gd name="connsiteX1" fmla="*/ 74427 w 170121"/>
              <a:gd name="connsiteY1" fmla="*/ 1446027 h 1477926"/>
              <a:gd name="connsiteX2" fmla="*/ 53163 w 170121"/>
              <a:gd name="connsiteY2" fmla="*/ 0 h 1477926"/>
              <a:gd name="connsiteX3" fmla="*/ 170121 w 170121"/>
              <a:gd name="connsiteY3" fmla="*/ 0 h 1477926"/>
              <a:gd name="connsiteX0" fmla="*/ 0 w 159488"/>
              <a:gd name="connsiteY0" fmla="*/ 1446028 h 1446028"/>
              <a:gd name="connsiteX1" fmla="*/ 63794 w 159488"/>
              <a:gd name="connsiteY1" fmla="*/ 1446027 h 1446028"/>
              <a:gd name="connsiteX2" fmla="*/ 42530 w 159488"/>
              <a:gd name="connsiteY2" fmla="*/ 0 h 1446028"/>
              <a:gd name="connsiteX3" fmla="*/ 159488 w 159488"/>
              <a:gd name="connsiteY3" fmla="*/ 0 h 1446028"/>
              <a:gd name="connsiteX0" fmla="*/ 0 w 159488"/>
              <a:gd name="connsiteY0" fmla="*/ 1446028 h 1446028"/>
              <a:gd name="connsiteX1" fmla="*/ 31897 w 159488"/>
              <a:gd name="connsiteY1" fmla="*/ 1446027 h 1446028"/>
              <a:gd name="connsiteX2" fmla="*/ 42530 w 159488"/>
              <a:gd name="connsiteY2" fmla="*/ 0 h 1446028"/>
              <a:gd name="connsiteX3" fmla="*/ 159488 w 159488"/>
              <a:gd name="connsiteY3" fmla="*/ 0 h 1446028"/>
              <a:gd name="connsiteX0" fmla="*/ 0 w 159488"/>
              <a:gd name="connsiteY0" fmla="*/ 1446028 h 1456660"/>
              <a:gd name="connsiteX1" fmla="*/ 63795 w 159488"/>
              <a:gd name="connsiteY1" fmla="*/ 1456660 h 1456660"/>
              <a:gd name="connsiteX2" fmla="*/ 42530 w 159488"/>
              <a:gd name="connsiteY2" fmla="*/ 0 h 1456660"/>
              <a:gd name="connsiteX3" fmla="*/ 159488 w 159488"/>
              <a:gd name="connsiteY3" fmla="*/ 0 h 1456660"/>
              <a:gd name="connsiteX0" fmla="*/ 0 w 202018"/>
              <a:gd name="connsiteY0" fmla="*/ 1446028 h 1456660"/>
              <a:gd name="connsiteX1" fmla="*/ 106325 w 202018"/>
              <a:gd name="connsiteY1" fmla="*/ 1456660 h 1456660"/>
              <a:gd name="connsiteX2" fmla="*/ 85060 w 202018"/>
              <a:gd name="connsiteY2" fmla="*/ 0 h 1456660"/>
              <a:gd name="connsiteX3" fmla="*/ 202018 w 202018"/>
              <a:gd name="connsiteY3" fmla="*/ 0 h 1456660"/>
              <a:gd name="connsiteX0" fmla="*/ 0 w 170120"/>
              <a:gd name="connsiteY0" fmla="*/ 1456661 h 1456661"/>
              <a:gd name="connsiteX1" fmla="*/ 74427 w 170120"/>
              <a:gd name="connsiteY1" fmla="*/ 1456660 h 1456661"/>
              <a:gd name="connsiteX2" fmla="*/ 53162 w 170120"/>
              <a:gd name="connsiteY2" fmla="*/ 0 h 1456661"/>
              <a:gd name="connsiteX3" fmla="*/ 170120 w 170120"/>
              <a:gd name="connsiteY3" fmla="*/ 0 h 1456661"/>
              <a:gd name="connsiteX0" fmla="*/ 0 w 223283"/>
              <a:gd name="connsiteY0" fmla="*/ 1456661 h 1456661"/>
              <a:gd name="connsiteX1" fmla="*/ 74427 w 223283"/>
              <a:gd name="connsiteY1" fmla="*/ 1456660 h 1456661"/>
              <a:gd name="connsiteX2" fmla="*/ 53162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5059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63794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96823 w 223283"/>
              <a:gd name="connsiteY2" fmla="*/ 57114 h 1456661"/>
              <a:gd name="connsiteX3" fmla="*/ 223283 w 223283"/>
              <a:gd name="connsiteY3" fmla="*/ 0 h 1456661"/>
              <a:gd name="connsiteX0" fmla="*/ 0 w 223283"/>
              <a:gd name="connsiteY0" fmla="*/ 1513769 h 1513769"/>
              <a:gd name="connsiteX1" fmla="*/ 74427 w 223283"/>
              <a:gd name="connsiteY1" fmla="*/ 1513768 h 1513769"/>
              <a:gd name="connsiteX2" fmla="*/ 63794 w 223283"/>
              <a:gd name="connsiteY2" fmla="*/ 0 h 1513769"/>
              <a:gd name="connsiteX3" fmla="*/ 223283 w 223283"/>
              <a:gd name="connsiteY3" fmla="*/ 57108 h 1513769"/>
              <a:gd name="connsiteX0" fmla="*/ 0 w 223283"/>
              <a:gd name="connsiteY0" fmla="*/ 1456661 h 1456661"/>
              <a:gd name="connsiteX1" fmla="*/ 74427 w 223283"/>
              <a:gd name="connsiteY1" fmla="*/ 1456660 h 1456661"/>
              <a:gd name="connsiteX2" fmla="*/ 63794 w 223283"/>
              <a:gd name="connsiteY2" fmla="*/ 114222 h 1456661"/>
              <a:gd name="connsiteX3" fmla="*/ 223283 w 223283"/>
              <a:gd name="connsiteY3" fmla="*/ 0 h 1456661"/>
              <a:gd name="connsiteX0" fmla="*/ 0 w 223283"/>
              <a:gd name="connsiteY0" fmla="*/ 1570883 h 1570883"/>
              <a:gd name="connsiteX1" fmla="*/ 74427 w 223283"/>
              <a:gd name="connsiteY1" fmla="*/ 1570882 h 1570883"/>
              <a:gd name="connsiteX2" fmla="*/ 72458 w 223283"/>
              <a:gd name="connsiteY2" fmla="*/ 0 h 1570883"/>
              <a:gd name="connsiteX3" fmla="*/ 223283 w 223283"/>
              <a:gd name="connsiteY3" fmla="*/ 114222 h 1570883"/>
              <a:gd name="connsiteX0" fmla="*/ 0 w 223283"/>
              <a:gd name="connsiteY0" fmla="*/ 1456661 h 1456661"/>
              <a:gd name="connsiteX1" fmla="*/ 74427 w 223283"/>
              <a:gd name="connsiteY1" fmla="*/ 1456660 h 1456661"/>
              <a:gd name="connsiteX2" fmla="*/ 81121 w 223283"/>
              <a:gd name="connsiteY2" fmla="*/ 57113 h 1456661"/>
              <a:gd name="connsiteX3" fmla="*/ 223283 w 223283"/>
              <a:gd name="connsiteY3" fmla="*/ 0 h 1456661"/>
              <a:gd name="connsiteX0" fmla="*/ 0 w 223283"/>
              <a:gd name="connsiteY0" fmla="*/ 1456661 h 3987011"/>
              <a:gd name="connsiteX1" fmla="*/ 74427 w 223283"/>
              <a:gd name="connsiteY1" fmla="*/ 1456660 h 3987011"/>
              <a:gd name="connsiteX2" fmla="*/ 72458 w 223283"/>
              <a:gd name="connsiteY2" fmla="*/ 3940673 h 3987011"/>
              <a:gd name="connsiteX3" fmla="*/ 223283 w 223283"/>
              <a:gd name="connsiteY3" fmla="*/ 0 h 3987011"/>
              <a:gd name="connsiteX0" fmla="*/ 0 w 197293"/>
              <a:gd name="connsiteY0" fmla="*/ 46344 h 2576699"/>
              <a:gd name="connsiteX1" fmla="*/ 74427 w 197293"/>
              <a:gd name="connsiteY1" fmla="*/ 46343 h 2576699"/>
              <a:gd name="connsiteX2" fmla="*/ 72458 w 197293"/>
              <a:gd name="connsiteY2" fmla="*/ 2530356 h 2576699"/>
              <a:gd name="connsiteX3" fmla="*/ 197293 w 197293"/>
              <a:gd name="connsiteY3" fmla="*/ 2530355 h 2576699"/>
              <a:gd name="connsiteX0" fmla="*/ 0 w 197293"/>
              <a:gd name="connsiteY0" fmla="*/ 0 h 2532573"/>
              <a:gd name="connsiteX1" fmla="*/ 74427 w 197293"/>
              <a:gd name="connsiteY1" fmla="*/ 171335 h 2532573"/>
              <a:gd name="connsiteX2" fmla="*/ 72458 w 197293"/>
              <a:gd name="connsiteY2" fmla="*/ 2484012 h 2532573"/>
              <a:gd name="connsiteX3" fmla="*/ 197293 w 197293"/>
              <a:gd name="connsiteY3" fmla="*/ 2484011 h 2532573"/>
              <a:gd name="connsiteX0" fmla="*/ 0 w 197293"/>
              <a:gd name="connsiteY0" fmla="*/ 46339 h 2576693"/>
              <a:gd name="connsiteX1" fmla="*/ 65764 w 197293"/>
              <a:gd name="connsiteY1" fmla="*/ 46339 h 2576693"/>
              <a:gd name="connsiteX2" fmla="*/ 72458 w 197293"/>
              <a:gd name="connsiteY2" fmla="*/ 2530351 h 2576693"/>
              <a:gd name="connsiteX3" fmla="*/ 197293 w 197293"/>
              <a:gd name="connsiteY3" fmla="*/ 2530350 h 2576693"/>
            </a:gdLst>
            <a:ahLst/>
            <a:cxnLst>
              <a:cxn ang="0">
                <a:pos x="connsiteX0" y="connsiteY0"/>
              </a:cxn>
              <a:cxn ang="0">
                <a:pos x="connsiteX1" y="connsiteY1"/>
              </a:cxn>
              <a:cxn ang="0">
                <a:pos x="connsiteX2" y="connsiteY2"/>
              </a:cxn>
              <a:cxn ang="0">
                <a:pos x="connsiteX3" y="connsiteY3"/>
              </a:cxn>
            </a:cxnLst>
            <a:rect l="l" t="t" r="r" b="b"/>
            <a:pathLst>
              <a:path w="197293" h="2576693">
                <a:moveTo>
                  <a:pt x="0" y="46339"/>
                </a:moveTo>
                <a:lnTo>
                  <a:pt x="65764" y="46339"/>
                </a:lnTo>
                <a:cubicBezTo>
                  <a:pt x="69308" y="-435670"/>
                  <a:pt x="68914" y="3012360"/>
                  <a:pt x="72458" y="2530351"/>
                </a:cubicBezTo>
                <a:lnTo>
                  <a:pt x="197293" y="2530350"/>
                </a:lnTo>
              </a:path>
            </a:pathLst>
          </a:custGeom>
          <a:noFill/>
          <a:ln w="28575">
            <a:solidFill>
              <a:srgbClr val="BE4B4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9060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229963878"/>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pPr>
                        <a:spcBef>
                          <a:spcPts val="600"/>
                        </a:spcBef>
                      </a:pPr>
                      <a:endParaRPr kumimoji="1" lang="ja-JP" altLang="en-US" dirty="0">
                        <a:solidFill>
                          <a:schemeClr val="bg1"/>
                        </a:solidFill>
                      </a:endParaRPr>
                    </a:p>
                  </a:txBody>
                  <a:tcPr>
                    <a:lnL w="12700" cmpd="sng">
                      <a:noFill/>
                    </a:lnL>
                    <a:lnR w="12700" cmpd="sng">
                      <a:noFill/>
                    </a:lnR>
                    <a:lnT w="12700" cap="flat" cmpd="sng" algn="ctr">
                      <a:solidFill>
                        <a:schemeClr val="tx2">
                          <a:lumMod val="40000"/>
                          <a:lumOff val="6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52C681"/>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3596"/>
            <a:ext cx="9144000" cy="400110"/>
          </a:xfrm>
          <a:prstGeom prst="rect">
            <a:avLst/>
          </a:prstGeom>
          <a:noFill/>
        </p:spPr>
        <p:txBody>
          <a:bodyPr wrap="square" rtlCol="0">
            <a:spAutoFit/>
          </a:bodyPr>
          <a:lstStyle/>
          <a:p>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◎より</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詳しく知りたい方へ</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（府費</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負担教職員制度の見直しに伴う影響について）</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51520" y="548680"/>
            <a:ext cx="8640960" cy="6033694"/>
          </a:xfrm>
          <a:prstGeom prst="rect">
            <a:avLst/>
          </a:prstGeom>
          <a:noFill/>
          <a:ln w="28575">
            <a:solidFill>
              <a:schemeClr val="accent3">
                <a:lumMod val="50000"/>
              </a:schemeClr>
            </a:solidFill>
            <a:prstDash val="sysDash"/>
          </a:ln>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700"/>
              </a:lnSpc>
            </a:pP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　</a:t>
            </a:r>
            <a:endParaRPr lang="en-US" altLang="ja-JP" sz="160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　平成</a:t>
            </a:r>
            <a:r>
              <a:rPr lang="en-US" altLang="ja-JP" sz="1600" dirty="0">
                <a:solidFill>
                  <a:schemeClr val="tx1">
                    <a:lumMod val="95000"/>
                    <a:lumOff val="5000"/>
                  </a:schemeClr>
                </a:solidFill>
                <a:latin typeface="游ゴシック Medium" panose="020B0500000000000000" pitchFamily="50" charset="-128"/>
                <a:ea typeface="游ゴシック Medium" panose="020B0500000000000000" pitchFamily="50" charset="-128"/>
              </a:rPr>
              <a:t>29</a:t>
            </a: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年度</a:t>
            </a:r>
            <a:r>
              <a:rPr lang="ja-JP" altLang="en-US" sz="1600" dirty="0">
                <a:solidFill>
                  <a:schemeClr val="tx1">
                    <a:lumMod val="95000"/>
                    <a:lumOff val="5000"/>
                  </a:schemeClr>
                </a:solidFill>
                <a:latin typeface="游ゴシック Medium" panose="020B0500000000000000" pitchFamily="50" charset="-128"/>
                <a:ea typeface="游ゴシック Medium" panose="020B0500000000000000" pitchFamily="50" charset="-128"/>
              </a:rPr>
              <a:t>決算</a:t>
            </a: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財務諸表（一般会計）において、前年度と比べて増加しているものの主な要因として、「</a:t>
            </a:r>
            <a:r>
              <a:rPr lang="ja-JP" altLang="en-US" sz="1600" dirty="0">
                <a:solidFill>
                  <a:schemeClr val="tx1">
                    <a:lumMod val="95000"/>
                    <a:lumOff val="5000"/>
                  </a:schemeClr>
                </a:solidFill>
                <a:latin typeface="游ゴシック Medium" panose="020B0500000000000000" pitchFamily="50" charset="-128"/>
                <a:ea typeface="游ゴシック Medium" panose="020B0500000000000000" pitchFamily="50" charset="-128"/>
              </a:rPr>
              <a:t>府費負担教職員制度の見直し</a:t>
            </a: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」に伴う影響によるものがあります。</a:t>
            </a:r>
            <a:endParaRPr lang="en-US" altLang="ja-JP"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pPr>
              <a:lnSpc>
                <a:spcPts val="500"/>
              </a:lnSpc>
            </a:pPr>
            <a:r>
              <a:rPr lang="ja-JP" altLang="en-US" sz="1600" dirty="0" smtClean="0">
                <a:solidFill>
                  <a:srgbClr val="111E2D"/>
                </a:solidFill>
                <a:latin typeface="游ゴシック Medium" panose="020B0500000000000000" pitchFamily="50" charset="-128"/>
                <a:ea typeface="游ゴシック Medium" panose="020B0500000000000000" pitchFamily="50" charset="-128"/>
              </a:rPr>
              <a:t>　</a:t>
            </a:r>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r>
              <a:rPr lang="ja-JP" altLang="en-US" sz="1600" dirty="0" smtClean="0">
                <a:solidFill>
                  <a:srgbClr val="111E2D"/>
                </a:solidFill>
                <a:latin typeface="游ゴシック Medium" panose="020B0500000000000000" pitchFamily="50" charset="-128"/>
                <a:ea typeface="游ゴシック Medium" panose="020B0500000000000000" pitchFamily="50" charset="-128"/>
              </a:rPr>
              <a:t>　制度の見直しに伴う教職員の給与等支出の増加により、「行政コスト計算書」において「給与関係費」などの経常費用が増加していますが、一方で、制度見直しに伴う財源が適切に確保されたことから、「交付金」・「地方交付税」・「国・府支出金」といった経常収益についても増加しています。</a:t>
            </a:r>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a:solidFill>
                <a:srgbClr val="111E2D"/>
              </a:solidFill>
              <a:latin typeface="游ゴシック Medium" panose="020B0500000000000000" pitchFamily="50" charset="-128"/>
              <a:ea typeface="游ゴシック Medium" panose="020B0500000000000000" pitchFamily="50" charset="-128"/>
            </a:endParaRPr>
          </a:p>
          <a:p>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r>
              <a:rPr lang="ja-JP" altLang="en-US" sz="1600" dirty="0" smtClean="0">
                <a:solidFill>
                  <a:srgbClr val="111E2D"/>
                </a:solidFill>
                <a:latin typeface="游ゴシック Medium" panose="020B0500000000000000" pitchFamily="50" charset="-128"/>
                <a:ea typeface="游ゴシック Medium" panose="020B0500000000000000" pitchFamily="50" charset="-128"/>
              </a:rPr>
              <a:t>　</a:t>
            </a:r>
            <a:endParaRPr lang="en-US" altLang="ja-JP" sz="1600" dirty="0" smtClean="0">
              <a:solidFill>
                <a:srgbClr val="111E2D"/>
              </a:solidFill>
              <a:latin typeface="游ゴシック Medium" panose="020B0500000000000000" pitchFamily="50" charset="-128"/>
              <a:ea typeface="游ゴシック Medium" panose="020B0500000000000000" pitchFamily="50" charset="-128"/>
            </a:endParaRPr>
          </a:p>
          <a:p>
            <a:pPr>
              <a:lnSpc>
                <a:spcPts val="200"/>
              </a:lnSpc>
            </a:pPr>
            <a:r>
              <a:rPr lang="ja-JP" altLang="en-US" sz="1600" dirty="0" smtClean="0">
                <a:solidFill>
                  <a:srgbClr val="111E2D"/>
                </a:solidFill>
                <a:latin typeface="游ゴシック Medium" panose="020B0500000000000000" pitchFamily="50" charset="-128"/>
                <a:ea typeface="游ゴシック Medium" panose="020B0500000000000000" pitchFamily="50" charset="-128"/>
              </a:rPr>
              <a:t>　</a:t>
            </a:r>
            <a:endParaRPr lang="en-US" altLang="ja-JP" sz="160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pPr>
              <a:lnSpc>
                <a:spcPts val="2300"/>
              </a:lnSpc>
            </a:pP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　</a:t>
            </a:r>
            <a:endParaRPr lang="en-US" altLang="ja-JP"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pPr>
              <a:lnSpc>
                <a:spcPts val="400"/>
              </a:lnSpc>
            </a:pPr>
            <a:r>
              <a:rPr lang="ja-JP" altLang="en-US" sz="160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endParaRPr lang="en-US" altLang="ja-JP"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r>
              <a:rPr lang="ja-JP" altLang="en-US" sz="160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r>
              <a:rPr lang="ja-JP" altLang="en-US"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また、給与等を負担する教職員の増加により、将来支給する賞与や退職手当についても増加が見込まれますので、将来の負担見込額として計上する「貸借対照表（負債の部）」の「賞与引当金」・「退職手当引当金」が増加するとともに、その引当金計上の費用（「行政コスト計算書」の引当金繰入額）についても増加しています。</a:t>
            </a:r>
            <a:endParaRPr lang="en-US" altLang="ja-JP"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endParaRPr lang="en-US" altLang="ja-JP" sz="16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endParaRPr lang="en-US" altLang="ja-JP"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p:txBody>
      </p:sp>
      <p:sp>
        <p:nvSpPr>
          <p:cNvPr id="7" name="スライド番号プレースホルダー 6"/>
          <p:cNvSpPr>
            <a:spLocks noGrp="1"/>
          </p:cNvSpPr>
          <p:nvPr>
            <p:ph type="sldNum" sz="quarter" idx="12"/>
          </p:nvPr>
        </p:nvSpPr>
        <p:spPr>
          <a:xfrm>
            <a:off x="7010400" y="6588000"/>
            <a:ext cx="2133600" cy="365125"/>
          </a:xfrm>
        </p:spPr>
        <p:txBody>
          <a:bodyPr/>
          <a:lstStyle/>
          <a:p>
            <a:fld id="{6B329502-D6CF-4A8F-AC9E-133605A27121}" type="slidenum">
              <a:rPr kumimoji="1" lang="ja-JP" altLang="en-US" sz="1400" smtClean="0">
                <a:solidFill>
                  <a:schemeClr val="tx1"/>
                </a:solidFill>
              </a:rPr>
              <a:t>11</a:t>
            </a:fld>
            <a:endParaRPr kumimoji="1" lang="ja-JP" altLang="en-US" sz="1400" dirty="0">
              <a:solidFill>
                <a:schemeClr val="tx1"/>
              </a:solidFill>
            </a:endParaRPr>
          </a:p>
        </p:txBody>
      </p:sp>
      <p:sp>
        <p:nvSpPr>
          <p:cNvPr id="2" name="角丸四角形 1"/>
          <p:cNvSpPr/>
          <p:nvPr/>
        </p:nvSpPr>
        <p:spPr>
          <a:xfrm>
            <a:off x="431393" y="1262290"/>
            <a:ext cx="8054117" cy="1302614"/>
          </a:xfrm>
          <a:prstGeom prst="roundRect">
            <a:avLst/>
          </a:prstGeom>
          <a:gradFill>
            <a:gsLst>
              <a:gs pos="0">
                <a:srgbClr val="FFD1D1"/>
              </a:gs>
              <a:gs pos="0">
                <a:schemeClr val="accent2">
                  <a:tint val="37000"/>
                  <a:satMod val="300000"/>
                </a:schemeClr>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dirty="0">
                <a:solidFill>
                  <a:srgbClr val="111E2D"/>
                </a:solidFill>
                <a:latin typeface="游ゴシック Medium" panose="020B0500000000000000" pitchFamily="50" charset="-128"/>
                <a:ea typeface="游ゴシック Medium" panose="020B0500000000000000" pitchFamily="50" charset="-128"/>
              </a:rPr>
              <a:t>◎府費負担教職員制度の</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見直し（給与負担の移管に関すること）</a:t>
            </a:r>
            <a:endParaRPr lang="en-US" altLang="ja-JP" sz="1400" dirty="0">
              <a:solidFill>
                <a:srgbClr val="111E2D"/>
              </a:solidFill>
              <a:latin typeface="游ゴシック Medium" panose="020B0500000000000000" pitchFamily="50" charset="-128"/>
              <a:ea typeface="游ゴシック Medium" panose="020B0500000000000000" pitchFamily="50" charset="-128"/>
            </a:endParaRPr>
          </a:p>
          <a:p>
            <a:pPr>
              <a:spcAft>
                <a:spcPts val="600"/>
              </a:spcAft>
            </a:pPr>
            <a:r>
              <a:rPr lang="ja-JP" altLang="en-US" sz="1400" dirty="0">
                <a:solidFill>
                  <a:srgbClr val="111E2D"/>
                </a:solidFill>
                <a:latin typeface="游ゴシック Medium" panose="020B0500000000000000" pitchFamily="50" charset="-128"/>
                <a:ea typeface="游ゴシック Medium" panose="020B0500000000000000" pitchFamily="50" charset="-128"/>
              </a:rPr>
              <a:t>　これまで大阪市立小・中学校の教職員のうち、市町村立学校職員給与負担法に規定されている教職員の給与等は、大阪府が負担することとされていましたが、制度の見直しにより、平成</a:t>
            </a:r>
            <a:r>
              <a:rPr lang="en-US" altLang="ja-JP" sz="1400" dirty="0">
                <a:solidFill>
                  <a:srgbClr val="111E2D"/>
                </a:solidFill>
                <a:latin typeface="游ゴシック Medium" panose="020B0500000000000000" pitchFamily="50" charset="-128"/>
                <a:ea typeface="游ゴシック Medium" panose="020B0500000000000000" pitchFamily="50" charset="-128"/>
              </a:rPr>
              <a:t>29</a:t>
            </a:r>
            <a:r>
              <a:rPr lang="ja-JP" altLang="en-US" sz="1400" dirty="0">
                <a:solidFill>
                  <a:srgbClr val="111E2D"/>
                </a:solidFill>
                <a:latin typeface="游ゴシック Medium" panose="020B0500000000000000" pitchFamily="50" charset="-128"/>
                <a:ea typeface="游ゴシック Medium" panose="020B0500000000000000" pitchFamily="50" charset="-128"/>
              </a:rPr>
              <a:t>年度からは大阪市が負担することになりました。</a:t>
            </a:r>
          </a:p>
          <a:p>
            <a:pPr>
              <a:spcAft>
                <a:spcPts val="600"/>
              </a:spcAft>
            </a:pPr>
            <a:r>
              <a:rPr lang="ja-JP" altLang="en-US" sz="1400" smtClean="0">
                <a:solidFill>
                  <a:srgbClr val="111E2D"/>
                </a:solidFill>
                <a:latin typeface="游ゴシック Medium" panose="020B0500000000000000" pitchFamily="50" charset="-128"/>
                <a:ea typeface="游ゴシック Medium" panose="020B0500000000000000" pitchFamily="50" charset="-128"/>
              </a:rPr>
              <a:t>　</a:t>
            </a:r>
            <a:r>
              <a:rPr lang="en-US" altLang="ja-JP" sz="1400" smtClean="0">
                <a:solidFill>
                  <a:srgbClr val="111E2D"/>
                </a:solidFill>
                <a:latin typeface="游ゴシック Medium" panose="020B0500000000000000" pitchFamily="50" charset="-128"/>
                <a:ea typeface="游ゴシック Medium" panose="020B0500000000000000" pitchFamily="50" charset="-128"/>
              </a:rPr>
              <a:t>※</a:t>
            </a:r>
            <a:r>
              <a:rPr lang="ja-JP" altLang="en-US" sz="1400" dirty="0">
                <a:solidFill>
                  <a:srgbClr val="111E2D"/>
                </a:solidFill>
                <a:latin typeface="游ゴシック Medium" panose="020B0500000000000000" pitchFamily="50" charset="-128"/>
                <a:ea typeface="游ゴシック Medium" panose="020B0500000000000000" pitchFamily="50" charset="-128"/>
              </a:rPr>
              <a:t>上記の制度見直しは、全指定都市において実施されています</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a:t>
            </a:r>
            <a:endParaRPr lang="ja-JP" altLang="en-US" sz="1400" dirty="0">
              <a:solidFill>
                <a:srgbClr val="111E2D"/>
              </a:solidFill>
              <a:latin typeface="游ゴシック Medium" panose="020B0500000000000000" pitchFamily="50" charset="-128"/>
              <a:ea typeface="游ゴシック Medium" panose="020B0500000000000000" pitchFamily="50" charset="-128"/>
            </a:endParaRPr>
          </a:p>
        </p:txBody>
      </p:sp>
      <p:sp>
        <p:nvSpPr>
          <p:cNvPr id="3" name="正方形/長方形 2"/>
          <p:cNvSpPr/>
          <p:nvPr/>
        </p:nvSpPr>
        <p:spPr>
          <a:xfrm>
            <a:off x="551945" y="3763864"/>
            <a:ext cx="7813014" cy="81858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400" dirty="0" smtClean="0">
                <a:solidFill>
                  <a:srgbClr val="111E2D"/>
                </a:solidFill>
                <a:latin typeface="游ゴシック Medium" panose="020B0500000000000000" pitchFamily="50" charset="-128"/>
                <a:ea typeface="游ゴシック Medium" panose="020B0500000000000000" pitchFamily="50" charset="-128"/>
              </a:rPr>
              <a:t>●現金の流れ</a:t>
            </a:r>
            <a:r>
              <a:rPr lang="ja-JP" altLang="en-US" sz="1400" dirty="0">
                <a:solidFill>
                  <a:srgbClr val="111E2D"/>
                </a:solidFill>
                <a:latin typeface="游ゴシック Medium" panose="020B0500000000000000" pitchFamily="50" charset="-128"/>
                <a:ea typeface="游ゴシック Medium" panose="020B0500000000000000" pitchFamily="50" charset="-128"/>
              </a:rPr>
              <a:t>を示す「キャッシュ・フロー計算書」においても</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、制度見直しに伴う影響で</a:t>
            </a:r>
            <a:endParaRPr lang="en-US" altLang="ja-JP" sz="1400" dirty="0" smtClean="0">
              <a:solidFill>
                <a:srgbClr val="111E2D"/>
              </a:solidFill>
              <a:latin typeface="游ゴシック Medium" panose="020B0500000000000000" pitchFamily="50" charset="-128"/>
              <a:ea typeface="游ゴシック Medium" panose="020B0500000000000000" pitchFamily="50" charset="-128"/>
            </a:endParaRPr>
          </a:p>
          <a:p>
            <a:r>
              <a:rPr lang="ja-JP" altLang="en-US" sz="1400" dirty="0">
                <a:solidFill>
                  <a:srgbClr val="111E2D"/>
                </a:solidFill>
                <a:latin typeface="游ゴシック Medium" panose="020B0500000000000000" pitchFamily="50" charset="-128"/>
                <a:ea typeface="游ゴシック Medium" panose="020B0500000000000000" pitchFamily="50" charset="-128"/>
              </a:rPr>
              <a:t>　</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a:t>
            </a:r>
            <a:r>
              <a:rPr lang="ja-JP" altLang="en-US" sz="1400" dirty="0">
                <a:solidFill>
                  <a:srgbClr val="111E2D"/>
                </a:solidFill>
                <a:latin typeface="游ゴシック Medium" panose="020B0500000000000000" pitchFamily="50" charset="-128"/>
                <a:ea typeface="游ゴシック Medium" panose="020B0500000000000000" pitchFamily="50" charset="-128"/>
              </a:rPr>
              <a:t>行政サービス活動収入」及び「行政サービス活動支出」ともに増加していますが</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a:t>
            </a:r>
            <a:endParaRPr lang="en-US" altLang="ja-JP" sz="1400" dirty="0" smtClean="0">
              <a:solidFill>
                <a:srgbClr val="111E2D"/>
              </a:solidFill>
              <a:latin typeface="游ゴシック Medium" panose="020B0500000000000000" pitchFamily="50" charset="-128"/>
              <a:ea typeface="游ゴシック Medium" panose="020B0500000000000000" pitchFamily="50" charset="-128"/>
            </a:endParaRPr>
          </a:p>
          <a:p>
            <a:r>
              <a:rPr lang="ja-JP" altLang="en-US" sz="1400" dirty="0">
                <a:solidFill>
                  <a:srgbClr val="111E2D"/>
                </a:solidFill>
                <a:latin typeface="游ゴシック Medium" panose="020B0500000000000000" pitchFamily="50" charset="-128"/>
                <a:ea typeface="游ゴシック Medium" panose="020B0500000000000000" pitchFamily="50" charset="-128"/>
              </a:rPr>
              <a:t>　</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a:t>
            </a:r>
            <a:r>
              <a:rPr lang="ja-JP" altLang="en-US" sz="1400" dirty="0">
                <a:solidFill>
                  <a:srgbClr val="111E2D"/>
                </a:solidFill>
                <a:latin typeface="游ゴシック Medium" panose="020B0500000000000000" pitchFamily="50" charset="-128"/>
                <a:ea typeface="游ゴシック Medium" panose="020B0500000000000000" pitchFamily="50" charset="-128"/>
              </a:rPr>
              <a:t>行政サービス活動</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」全体の収入</a:t>
            </a:r>
            <a:r>
              <a:rPr lang="ja-JP" altLang="en-US" sz="1400" dirty="0">
                <a:solidFill>
                  <a:srgbClr val="111E2D"/>
                </a:solidFill>
                <a:latin typeface="游ゴシック Medium" panose="020B0500000000000000" pitchFamily="50" charset="-128"/>
                <a:ea typeface="游ゴシック Medium" panose="020B0500000000000000" pitchFamily="50" charset="-128"/>
              </a:rPr>
              <a:t>と支出の</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差額では昨年度並み</a:t>
            </a:r>
            <a:r>
              <a:rPr lang="ja-JP" altLang="en-US" sz="1400" dirty="0">
                <a:solidFill>
                  <a:srgbClr val="111E2D"/>
                </a:solidFill>
                <a:latin typeface="游ゴシック Medium" panose="020B0500000000000000" pitchFamily="50" charset="-128"/>
                <a:ea typeface="游ゴシック Medium" panose="020B0500000000000000" pitchFamily="50" charset="-128"/>
              </a:rPr>
              <a:t>となっています</a:t>
            </a:r>
            <a:r>
              <a:rPr lang="ja-JP" altLang="en-US" sz="1400" dirty="0" smtClean="0">
                <a:solidFill>
                  <a:srgbClr val="111E2D"/>
                </a:solidFill>
                <a:latin typeface="游ゴシック Medium" panose="020B0500000000000000" pitchFamily="50" charset="-128"/>
                <a:ea typeface="游ゴシック Medium" panose="020B0500000000000000" pitchFamily="50" charset="-128"/>
              </a:rPr>
              <a:t>。</a:t>
            </a:r>
            <a:endParaRPr kumimoji="1" lang="ja-JP" altLang="en-US" sz="1400" dirty="0"/>
          </a:p>
        </p:txBody>
      </p:sp>
      <p:sp>
        <p:nvSpPr>
          <p:cNvPr id="9" name="正方形/長方形 8"/>
          <p:cNvSpPr/>
          <p:nvPr/>
        </p:nvSpPr>
        <p:spPr>
          <a:xfrm>
            <a:off x="558179" y="5900688"/>
            <a:ext cx="7813014" cy="5667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lang="ja-JP" altLang="en-US"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引当金計上の費用（引当金繰入額）に</a:t>
            </a:r>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ついては、</a:t>
            </a:r>
            <a:r>
              <a:rPr lang="ja-JP" altLang="en-US"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現金の支出</a:t>
            </a:r>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を伴うものではありませんので</a:t>
            </a:r>
            <a:r>
              <a:rPr lang="ja-JP" altLang="en-US"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a:t>
            </a:r>
            <a:endParaRPr lang="en-US" altLang="ja-JP"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r>
              <a:rPr lang="ja-JP" altLang="en-US"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キャッシュ・フロー計算書」</a:t>
            </a:r>
            <a:r>
              <a:rPr lang="ja-JP" altLang="en-US" sz="1400" dirty="0" smtClean="0">
                <a:solidFill>
                  <a:schemeClr val="tx1">
                    <a:lumMod val="95000"/>
                    <a:lumOff val="5000"/>
                  </a:schemeClr>
                </a:solidFill>
                <a:latin typeface="游ゴシック Medium" panose="020B0500000000000000" pitchFamily="50" charset="-128"/>
                <a:ea typeface="游ゴシック Medium" panose="020B0500000000000000" pitchFamily="50" charset="-128"/>
              </a:rPr>
              <a:t>への影響はありません</a:t>
            </a:r>
            <a:r>
              <a:rPr lang="ja-JP" altLang="en-US" sz="140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endParaRPr lang="en-US" altLang="ja-JP" sz="1400" dirty="0">
              <a:solidFill>
                <a:srgbClr val="111E2D"/>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638085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12</a:t>
            </a:fld>
            <a:endParaRPr kumimoji="1" lang="ja-JP" altLang="en-US" sz="14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911557665"/>
              </p:ext>
            </p:extLst>
          </p:nvPr>
        </p:nvGraphicFramePr>
        <p:xfrm>
          <a:off x="0" y="-14560"/>
          <a:ext cx="9144000" cy="442640"/>
        </p:xfrm>
        <a:graphic>
          <a:graphicData uri="http://schemas.openxmlformats.org/drawingml/2006/table">
            <a:tbl>
              <a:tblPr firstRow="1" bandRow="1">
                <a:solidFill>
                  <a:srgbClr val="DE4A6D"/>
                </a:solidFill>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9142800" cy="400110"/>
          </a:xfrm>
          <a:prstGeom prst="rect">
            <a:avLst/>
          </a:prstGeom>
          <a:noFill/>
        </p:spPr>
        <p:txBody>
          <a:bodyPr wrap="square" rtlCol="0">
            <a:spAutoFit/>
          </a:bodyPr>
          <a:lstStyle/>
          <a:p>
            <a:r>
              <a:rPr lang="ja-JP" altLang="en-US" sz="2000"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（参考）「平成</a:t>
            </a:r>
            <a:r>
              <a:rPr lang="en-US" altLang="ja-JP" sz="2000"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29</a:t>
            </a:r>
            <a:r>
              <a:rPr lang="ja-JP" altLang="en-US" sz="2000"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年度決算財務諸表（会計別）」に関する資料について</a:t>
            </a:r>
            <a:endParaRPr kumimoji="1" lang="ja-JP" altLang="en-US" sz="20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 name="テキスト ボックス 2"/>
          <p:cNvSpPr txBox="1"/>
          <p:nvPr/>
        </p:nvSpPr>
        <p:spPr>
          <a:xfrm>
            <a:off x="214616" y="428080"/>
            <a:ext cx="8713568" cy="6432530"/>
          </a:xfrm>
          <a:prstGeom prst="rect">
            <a:avLst/>
          </a:prstGeom>
          <a:noFill/>
        </p:spPr>
        <p:txBody>
          <a:bodyPr wrap="square" rtlCol="0">
            <a:spAutoFit/>
          </a:bodyPr>
          <a:lstStyle/>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平成</a:t>
            </a:r>
            <a:r>
              <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29</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年度決算財務諸表（会計別）</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」についてのより詳細な内容については、以下のページをご覧</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ください</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●「新公会計制度における平成</a:t>
            </a:r>
            <a:r>
              <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29</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年度決算財務諸表について」</a:t>
            </a:r>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平成</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29</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年度決算財務諸表の説明、関連資料へのリンクを掲載しています。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3"/>
              </a:rPr>
              <a:t>http://</a:t>
            </a:r>
            <a:r>
              <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3"/>
              </a:rPr>
              <a:t>www.city.osaka.lg.jp/kaikei/page/0000447741.html</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別冊）会計別財務諸表に</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ついて」</a:t>
            </a:r>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各会計の財務諸表の概要を掲載しています。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4"/>
              </a:rPr>
              <a:t>http://</a:t>
            </a:r>
            <a:r>
              <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4"/>
              </a:rPr>
              <a:t>www.city.osaka.lg.jp/kaikei/page/0000447741.html#002</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●「会計別財務諸表（本表）」</a:t>
            </a:r>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各会計の財務諸表（本表）を掲載しています。</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5"/>
              </a:rPr>
              <a:t>http://</a:t>
            </a:r>
            <a:r>
              <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5"/>
              </a:rPr>
              <a:t>www.city.osaka.lg.jp/kaikei/page/0000447741.html#004</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●「参考資料 比較財務諸表」</a:t>
            </a:r>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平成</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29</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年度と過去２年度分の財務諸表の数値を記載した「貸借対照表」・</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「行政コスト計算書」・「キャッシュ・フロー計算書」を掲載しています。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6"/>
              </a:rPr>
              <a:t>http://</a:t>
            </a:r>
            <a:r>
              <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6"/>
              </a:rPr>
              <a:t>www.city.osaka.lg.jp/kaikei/page/0000447741.html#005</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zh-TW"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財務</a:t>
            </a:r>
            <a:r>
              <a:rPr lang="zh-TW"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諸表用語</a:t>
            </a:r>
            <a:r>
              <a:rPr lang="zh-TW"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解説</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endParaRPr lang="en-US" altLang="zh-TW"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財務諸表で使用する用語の解説を掲載しています。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6"/>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7"/>
              </a:rPr>
              <a:t>http://</a:t>
            </a:r>
            <a:r>
              <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7"/>
              </a:rPr>
              <a:t>www.city.osaka.lg.jp/kaikei/page/0000447741.html#006</a:t>
            </a:r>
            <a:endParaRPr lang="ja-JP" altLang="en-US"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92634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13</a:t>
            </a:fld>
            <a:endParaRPr kumimoji="1" lang="ja-JP" altLang="en-US" sz="14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4079868217"/>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47AA6"/>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7884368" cy="400110"/>
          </a:xfrm>
          <a:prstGeom prst="rect">
            <a:avLst/>
          </a:prstGeom>
          <a:noFill/>
        </p:spPr>
        <p:txBody>
          <a:bodyPr wrap="square" rtlCol="0">
            <a:spAutoFit/>
          </a:bodyPr>
          <a:lstStyle/>
          <a:p>
            <a:r>
              <a:rPr lang="ja-JP" altLang="en-US" sz="2000"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（参考）新公会計制度に関する資料について</a:t>
            </a:r>
            <a:endParaRPr kumimoji="1" lang="ja-JP" altLang="en-US" sz="20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 name="テキスト ボックス 2"/>
          <p:cNvSpPr txBox="1"/>
          <p:nvPr/>
        </p:nvSpPr>
        <p:spPr>
          <a:xfrm>
            <a:off x="251520" y="508874"/>
            <a:ext cx="8640960" cy="535531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大阪市の</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新公会計制度に関する資料を、以下のページに掲載</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していますので</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、ご覧ください。</a:t>
            </a:r>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●「新公会計制度について」</a:t>
            </a:r>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kumimoji="1"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新公会計制度の概要や関連規定を掲載しています</a:t>
            </a:r>
            <a:r>
              <a:rPr kumimoji="1"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3"/>
              </a:rPr>
              <a:t>http://www.city.osaka.lg.jp/kaikei/page/0000324052.html</a:t>
            </a:r>
            <a:endParaRPr kumimoji="1"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zh-TW"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大阪市</a:t>
            </a:r>
            <a:r>
              <a:rPr lang="zh-TW"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財務諸表（会計別</a:t>
            </a:r>
            <a:r>
              <a:rPr lang="zh-TW"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これまでに作成した会計別財務諸表を掲載しています。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4"/>
              </a:rPr>
              <a:t>http://www.city.osaka.lg.jp/shisei/category/3060-3-5-2-0-0-0-0-0-0.html</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●「大阪市連結財務諸表」</a:t>
            </a:r>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大阪市の各会計、関連団体を連結して作成した財務諸表を掲載しています。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5"/>
              </a:rPr>
              <a:t>http://www.city.osaka.lg.jp/shisei/category/3060-3-5-6-0-0-0-0-0-0.html</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●「各区</a:t>
            </a: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・各局の財務</a:t>
            </a: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諸表」</a:t>
            </a:r>
            <a:endParaRPr lang="en-US" altLang="ja-JP"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大阪市の各所属、各事業別に作成した財務諸表を掲載しています。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hlinkClick r:id="rId6"/>
              </a:rPr>
              <a:t>http://www.city.osaka.lg.jp/shisei/category/3060-3-5-4-0-0-0-0-0-0.html</a:t>
            </a:r>
            <a:endParaRPr lang="en-US" altLang="ja-JP" sz="1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1954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495971715"/>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F6B64"/>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3596"/>
            <a:ext cx="5470242" cy="400110"/>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大阪市</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の財務諸表の構成について</a:t>
            </a:r>
            <a:endPar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2520000" y="676800"/>
            <a:ext cx="6174798" cy="111600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会計年度末（</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日）時点の大阪市の資産と負債、資産から負債を</a:t>
            </a:r>
            <a:endPar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差し引いた正味の財産（純資産）の状況を記載したものです。</a:t>
            </a:r>
            <a:endParaRPr kumimoji="1" lang="ja-JP" altLang="en-US" dirty="0">
              <a:solidFill>
                <a:srgbClr val="111E2D"/>
              </a:solidFill>
            </a:endParaRPr>
          </a:p>
        </p:txBody>
      </p:sp>
      <p:sp>
        <p:nvSpPr>
          <p:cNvPr id="11" name="角丸四角形 10"/>
          <p:cNvSpPr/>
          <p:nvPr/>
        </p:nvSpPr>
        <p:spPr>
          <a:xfrm>
            <a:off x="2520000" y="1958400"/>
            <a:ext cx="6174798" cy="1116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会計年度（</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日）における費用（コスト）と収益を記載</a:t>
            </a:r>
            <a:endPar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したものであり、民間企業における損益計算書にあたるものです。</a:t>
            </a:r>
            <a:endPar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減価償却費（</a:t>
            </a:r>
            <a:r>
              <a:rPr lang="en-US" altLang="ja-JP"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P.6</a:t>
            </a:r>
            <a:r>
              <a:rPr lang="ja-JP" altLang="en-US"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参照）など</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現金支出を</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伴わないコストについて</a:t>
            </a:r>
            <a:r>
              <a:rPr lang="ja-JP" altLang="en-US"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も、行政コスト計算書に計上しています。</a:t>
            </a:r>
            <a:endPar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324150" y="4797152"/>
            <a:ext cx="8370648" cy="792088"/>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上記のほか、会計年度（</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日）中の純資産の動きを記載した「純資産変動計算書」が</a:t>
            </a:r>
            <a:endPar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あり、これを含めた４表で</a:t>
            </a:r>
            <a:r>
              <a:rPr lang="ja-JP" altLang="en-US" sz="1400" dirty="0" smtClean="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構成して</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います。</a:t>
            </a:r>
          </a:p>
        </p:txBody>
      </p:sp>
      <p:sp>
        <p:nvSpPr>
          <p:cNvPr id="13" name="角丸四角形 12"/>
          <p:cNvSpPr/>
          <p:nvPr/>
        </p:nvSpPr>
        <p:spPr>
          <a:xfrm>
            <a:off x="2520000" y="3272243"/>
            <a:ext cx="6188803" cy="111600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spcBef>
                <a:spcPts val="600"/>
              </a:spcBef>
              <a:spcAft>
                <a:spcPts val="600"/>
              </a:spcAft>
            </a:pP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会計年度（</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日）における現金（キャッシュ）の収入・支出の流れ（フロー）を記載したものです。性質別に「行政サービス活動」、「投資活動」、「財務活動」に</a:t>
            </a:r>
            <a:r>
              <a:rPr lang="ja-JP" altLang="en-US" sz="140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区分しています</a:t>
            </a:r>
            <a:r>
              <a:rPr lang="ja-JP" altLang="en-US" sz="1400" dirty="0">
                <a:solidFill>
                  <a:srgbClr val="111E2D"/>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 name="スライド番号プレースホルダー 6"/>
          <p:cNvSpPr>
            <a:spLocks noGrp="1"/>
          </p:cNvSpPr>
          <p:nvPr>
            <p:ph type="sldNum" sz="quarter" idx="12"/>
          </p:nvPr>
        </p:nvSpPr>
        <p:spPr>
          <a:xfrm>
            <a:off x="7010400" y="6588000"/>
            <a:ext cx="2133600" cy="365125"/>
          </a:xfrm>
        </p:spPr>
        <p:txBody>
          <a:bodyPr/>
          <a:lstStyle/>
          <a:p>
            <a:fld id="{6B329502-D6CF-4A8F-AC9E-133605A27121}" type="slidenum">
              <a:rPr kumimoji="1" lang="ja-JP" altLang="en-US" sz="1400" smtClean="0">
                <a:solidFill>
                  <a:schemeClr val="tx1"/>
                </a:solidFill>
              </a:rPr>
              <a:t>2</a:t>
            </a:fld>
            <a:endParaRPr kumimoji="1" lang="ja-JP" altLang="en-US" sz="1400" dirty="0">
              <a:solidFill>
                <a:schemeClr val="tx1"/>
              </a:solidFill>
            </a:endParaRPr>
          </a:p>
        </p:txBody>
      </p:sp>
      <p:sp>
        <p:nvSpPr>
          <p:cNvPr id="14" name="角丸四角形 5">
            <a:extLst>
              <a:ext uri="{FF2B5EF4-FFF2-40B4-BE49-F238E27FC236}">
                <a16:creationId xmlns:a16="http://schemas.microsoft.com/office/drawing/2014/main" xmlns="" id="{1B7EDAB2-C3E8-41A1-B1A6-61FE6EEA8267}"/>
              </a:ext>
            </a:extLst>
          </p:cNvPr>
          <p:cNvSpPr/>
          <p:nvPr/>
        </p:nvSpPr>
        <p:spPr>
          <a:xfrm>
            <a:off x="324000" y="675434"/>
            <a:ext cx="2058831" cy="11160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spcBef>
                <a:spcPts val="600"/>
              </a:spcBef>
              <a:spcAft>
                <a:spcPts val="600"/>
              </a:spcAf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貸借対照表</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5">
            <a:extLst>
              <a:ext uri="{FF2B5EF4-FFF2-40B4-BE49-F238E27FC236}">
                <a16:creationId xmlns:a16="http://schemas.microsoft.com/office/drawing/2014/main" xmlns="" id="{5CB65674-A5E8-48E1-8693-8D1BE3F55170}"/>
              </a:ext>
            </a:extLst>
          </p:cNvPr>
          <p:cNvSpPr/>
          <p:nvPr/>
        </p:nvSpPr>
        <p:spPr>
          <a:xfrm>
            <a:off x="324000" y="1959926"/>
            <a:ext cx="2058831" cy="1116000"/>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spcBef>
                <a:spcPts val="600"/>
              </a:spcBef>
              <a:spcAft>
                <a:spcPts val="600"/>
              </a:spcAf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行政コスト</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600"/>
              </a:spcBef>
              <a:spcAft>
                <a:spcPts val="600"/>
              </a:spcAf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計算書</a:t>
            </a:r>
          </a:p>
        </p:txBody>
      </p:sp>
      <p:sp>
        <p:nvSpPr>
          <p:cNvPr id="17" name="角丸四角形 5">
            <a:extLst>
              <a:ext uri="{FF2B5EF4-FFF2-40B4-BE49-F238E27FC236}">
                <a16:creationId xmlns:a16="http://schemas.microsoft.com/office/drawing/2014/main" xmlns="" id="{693925C3-E4B5-421E-B2F8-5FEF5D51D04E}"/>
              </a:ext>
            </a:extLst>
          </p:cNvPr>
          <p:cNvSpPr/>
          <p:nvPr/>
        </p:nvSpPr>
        <p:spPr>
          <a:xfrm>
            <a:off x="316376" y="3272243"/>
            <a:ext cx="2058832" cy="111600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spcBef>
                <a:spcPts val="600"/>
              </a:spcBef>
              <a:spcAft>
                <a:spcPts val="600"/>
              </a:spcAft>
            </a:pPr>
            <a:r>
              <a:rPr lang="ja-JP" altLang="en-US" sz="15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キャッシュ・フロー</a:t>
            </a:r>
            <a:endParaRPr lang="en-US" altLang="ja-JP" sz="15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600"/>
              </a:spcBef>
              <a:spcAft>
                <a:spcPts val="600"/>
              </a:spcAf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計算書</a:t>
            </a:r>
          </a:p>
        </p:txBody>
      </p:sp>
      <p:sp>
        <p:nvSpPr>
          <p:cNvPr id="2" name="角丸四角形 1"/>
          <p:cNvSpPr/>
          <p:nvPr/>
        </p:nvSpPr>
        <p:spPr>
          <a:xfrm>
            <a:off x="395846" y="5877272"/>
            <a:ext cx="8227255"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財務諸表は</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日を基準日として作成していますが、地方自治法に基づく会計年度の出納の閉鎖までの</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期間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（翌年度の</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日）の歳入・歳出、これに伴う資産及び負債の増減などを反映した後の計数としています。</a:t>
            </a:r>
          </a:p>
        </p:txBody>
      </p:sp>
    </p:spTree>
    <p:extLst>
      <p:ext uri="{BB962C8B-B14F-4D97-AF65-F5344CB8AC3E}">
        <p14:creationId xmlns:p14="http://schemas.microsoft.com/office/powerpoint/2010/main" val="3712287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387654006"/>
              </p:ext>
            </p:extLst>
          </p:nvPr>
        </p:nvGraphicFramePr>
        <p:xfrm>
          <a:off x="1961711" y="1295888"/>
          <a:ext cx="5220578" cy="4037385"/>
        </p:xfrm>
        <a:graphic>
          <a:graphicData uri="http://schemas.openxmlformats.org/drawingml/2006/table">
            <a:tbl>
              <a:tblPr firstRow="1" bandRow="1">
                <a:tableStyleId>{F5AB1C69-6EDB-4FF4-983F-18BD219EF322}</a:tableStyleId>
              </a:tblPr>
              <a:tblGrid>
                <a:gridCol w="1028471">
                  <a:extLst>
                    <a:ext uri="{9D8B030D-6E8A-4147-A177-3AD203B41FA5}">
                      <a16:colId xmlns:a16="http://schemas.microsoft.com/office/drawing/2014/main" xmlns="" val="20000"/>
                    </a:ext>
                  </a:extLst>
                </a:gridCol>
                <a:gridCol w="777606">
                  <a:extLst>
                    <a:ext uri="{9D8B030D-6E8A-4147-A177-3AD203B41FA5}">
                      <a16:colId xmlns:a16="http://schemas.microsoft.com/office/drawing/2014/main" xmlns="" val="20001"/>
                    </a:ext>
                  </a:extLst>
                </a:gridCol>
                <a:gridCol w="777606">
                  <a:extLst>
                    <a:ext uri="{9D8B030D-6E8A-4147-A177-3AD203B41FA5}">
                      <a16:colId xmlns:a16="http://schemas.microsoft.com/office/drawing/2014/main" xmlns="" val="20002"/>
                    </a:ext>
                  </a:extLst>
                </a:gridCol>
                <a:gridCol w="1016717">
                  <a:extLst>
                    <a:ext uri="{9D8B030D-6E8A-4147-A177-3AD203B41FA5}">
                      <a16:colId xmlns:a16="http://schemas.microsoft.com/office/drawing/2014/main" xmlns="" val="20004"/>
                    </a:ext>
                  </a:extLst>
                </a:gridCol>
                <a:gridCol w="792088">
                  <a:extLst>
                    <a:ext uri="{9D8B030D-6E8A-4147-A177-3AD203B41FA5}">
                      <a16:colId xmlns:a16="http://schemas.microsoft.com/office/drawing/2014/main" xmlns="" val="20005"/>
                    </a:ext>
                  </a:extLst>
                </a:gridCol>
                <a:gridCol w="828090">
                  <a:extLst>
                    <a:ext uri="{9D8B030D-6E8A-4147-A177-3AD203B41FA5}">
                      <a16:colId xmlns:a16="http://schemas.microsoft.com/office/drawing/2014/main" xmlns="" val="20006"/>
                    </a:ext>
                  </a:extLst>
                </a:gridCol>
              </a:tblGrid>
              <a:tr h="384051">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資産の部</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負債の部</a:t>
                      </a: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xmlns="" val="10001"/>
                  </a:ext>
                </a:extLst>
              </a:tr>
              <a:tr h="326764">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流動資産</a:t>
                      </a:r>
                    </a:p>
                  </a:txBody>
                  <a:tcPr anchor="ctr">
                    <a:lnL w="28575"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2,962</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2,972</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流動負債</a:t>
                      </a: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3,142</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3,146</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5">
                        <a:lumMod val="60000"/>
                        <a:lumOff val="40000"/>
                      </a:schemeClr>
                    </a:solidFill>
                  </a:tcPr>
                </a:tc>
                <a:extLst>
                  <a:ext uri="{0D108BD9-81ED-4DB2-BD59-A6C34878D82A}">
                    <a16:rowId xmlns:a16="http://schemas.microsoft.com/office/drawing/2014/main" xmlns="" val="10002"/>
                  </a:ext>
                </a:extLst>
              </a:tr>
              <a:tr h="314938">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現金預金</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533</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494</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地方債</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2,488</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2,507</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3"/>
                  </a:ext>
                </a:extLst>
              </a:tr>
              <a:tr h="280724">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基金</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1,630</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1,666</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その他</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653</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639</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4"/>
                  </a:ext>
                </a:extLst>
              </a:tr>
              <a:tr h="337920">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その他</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799</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811</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固定負債</a:t>
                      </a:r>
                    </a:p>
                  </a:txBody>
                  <a:tcPr anchor="ctr">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23,474</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24,377</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60000"/>
                        <a:lumOff val="40000"/>
                      </a:schemeClr>
                    </a:solidFill>
                  </a:tcPr>
                </a:tc>
                <a:extLst>
                  <a:ext uri="{0D108BD9-81ED-4DB2-BD59-A6C34878D82A}">
                    <a16:rowId xmlns:a16="http://schemas.microsoft.com/office/drawing/2014/main" xmlns="" val="10005"/>
                  </a:ext>
                </a:extLst>
              </a:tr>
              <a:tr h="374810">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固定資産</a:t>
                      </a:r>
                    </a:p>
                  </a:txBody>
                  <a:tcPr anchor="ctr">
                    <a:lnL w="28575" cap="flat" cmpd="sng" algn="ctr">
                      <a:solidFill>
                        <a:schemeClr val="tx1"/>
                      </a:solidFill>
                      <a:prstDash val="solid"/>
                      <a:round/>
                      <a:headEnd type="none" w="med" len="med"/>
                      <a:tailEnd type="none" w="med" len="med"/>
                    </a:lnL>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147,390</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147,720</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60000"/>
                        <a:lumOff val="4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地方債</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19,609</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21,069</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6"/>
                  </a:ext>
                </a:extLst>
              </a:tr>
              <a:tr h="459366">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事業用</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資産</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63,688</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64,085</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その他</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3,864</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3,308</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7"/>
                  </a:ext>
                </a:extLst>
              </a:tr>
              <a:tr h="459366">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インフラ</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資産</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69,615</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69,698</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負債の部</a:t>
                      </a:r>
                      <a:endParaRPr kumimoji="1"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solidFill>
                      <a:schemeClr val="accent5">
                        <a:lumMod val="75000"/>
                      </a:schemeClr>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26,616</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75000"/>
                      </a:schemeClr>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27,524</a:t>
                      </a:r>
                      <a:endParaRPr kumimoji="1"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75000"/>
                      </a:schemeClr>
                    </a:solidFill>
                  </a:tcPr>
                </a:tc>
                <a:extLst>
                  <a:ext uri="{0D108BD9-81ED-4DB2-BD59-A6C34878D82A}">
                    <a16:rowId xmlns:a16="http://schemas.microsoft.com/office/drawing/2014/main" xmlns="" val="10008"/>
                  </a:ext>
                </a:extLst>
              </a:tr>
              <a:tr h="459366">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その他</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14,086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13,935</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純資産の部</a:t>
                      </a:r>
                      <a:endParaRPr kumimoji="1"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solidFill>
                      <a:srgbClr val="215968"/>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123,736</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215968"/>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123,168</a:t>
                      </a:r>
                      <a:endParaRPr kumimoji="1"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215968"/>
                    </a:solidFill>
                  </a:tcPr>
                </a:tc>
                <a:extLst>
                  <a:ext uri="{0D108BD9-81ED-4DB2-BD59-A6C34878D82A}">
                    <a16:rowId xmlns:a16="http://schemas.microsoft.com/office/drawing/2014/main" xmlns="" val="10009"/>
                  </a:ext>
                </a:extLst>
              </a:tr>
              <a:tr h="638008">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資産の部</a:t>
                      </a:r>
                      <a:endParaRPr kumimoji="1"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150,352</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150,692</a:t>
                      </a:r>
                      <a:endParaRPr kumimoji="1"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負債及び</a:t>
                      </a:r>
                      <a:endParaRPr kumimoji="1"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純資産の部</a:t>
                      </a:r>
                      <a:endParaRPr kumimoji="1"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lnB w="28575"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150,352</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150,692</a:t>
                      </a:r>
                      <a:endParaRPr kumimoji="1"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xmlns="" val="10010"/>
                  </a:ext>
                </a:extLst>
              </a:tr>
            </a:tbl>
          </a:graphicData>
        </a:graphic>
      </p:graphicFrame>
      <p:sp>
        <p:nvSpPr>
          <p:cNvPr id="9" name="テキスト ボックス 8"/>
          <p:cNvSpPr txBox="1"/>
          <p:nvPr/>
        </p:nvSpPr>
        <p:spPr>
          <a:xfrm>
            <a:off x="6150146" y="1060346"/>
            <a:ext cx="1152128"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（単位：億円）</a:t>
            </a:r>
          </a:p>
        </p:txBody>
      </p:sp>
      <p:sp>
        <p:nvSpPr>
          <p:cNvPr id="11" name="角丸四角形 10"/>
          <p:cNvSpPr/>
          <p:nvPr/>
        </p:nvSpPr>
        <p:spPr>
          <a:xfrm>
            <a:off x="68320" y="1321956"/>
            <a:ext cx="1692000" cy="2461549"/>
          </a:xfrm>
          <a:prstGeom prst="roundRect">
            <a:avLst/>
          </a:prstGeom>
          <a:noFill/>
          <a:ln w="19050">
            <a:solidFill>
              <a:srgbClr val="C0504D"/>
            </a:solidFill>
          </a:ln>
          <a:effectLst/>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流動資産</a:t>
            </a:r>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１年以内に現金化</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しうる資産</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現金預金</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●予期しない</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経費の支出などに備えるため積み立てている貯金に</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あたる</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基金」</a:t>
            </a:r>
            <a:endParaRPr lang="en-US" altLang="ja-JP"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などが、ここ</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に含まれています。</a:t>
            </a:r>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51115" y="3933056"/>
            <a:ext cx="1692000" cy="2892913"/>
          </a:xfrm>
          <a:prstGeom prst="roundRect">
            <a:avLst/>
          </a:prstGeom>
          <a:noFill/>
          <a:ln w="19050">
            <a:solidFill>
              <a:srgbClr val="C0504D"/>
            </a:solidFill>
          </a:ln>
          <a:effectLst/>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固定資産</a:t>
            </a:r>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事業のため</a:t>
            </a:r>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に所有</a:t>
            </a:r>
            <a:endParaRPr lang="en-US" altLang="ja-JP"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している資産</a:t>
            </a:r>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市営住宅、学校、公園など</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市民生活に密着した資産である</a:t>
            </a:r>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「事業用資産</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●道路</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などまちづくりの</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基盤となる資産</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ある</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インフラ資産」</a:t>
            </a:r>
            <a:endParaRPr lang="en-US" altLang="ja-JP"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などが、ここ</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に含まれています。</a:t>
            </a:r>
            <a:endParaRPr kumimoji="1"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919235" y="798736"/>
            <a:ext cx="4600704"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●貸借対照表</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（一般会計）概要</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日時点）</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角丸四角形 34"/>
          <p:cNvSpPr/>
          <p:nvPr/>
        </p:nvSpPr>
        <p:spPr>
          <a:xfrm>
            <a:off x="7404826" y="1321956"/>
            <a:ext cx="1692000" cy="2251059"/>
          </a:xfrm>
          <a:prstGeom prst="roundRect">
            <a:avLst/>
          </a:prstGeom>
          <a:noFill/>
          <a:ln w="19050">
            <a:solidFill>
              <a:srgbClr val="C0504D"/>
            </a:solidFill>
          </a:ln>
          <a:effectLst/>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流動負債</a:t>
            </a:r>
            <a:r>
              <a:rPr lang="en-US" altLang="ja-JP" sz="12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１年以内に支払う</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err="1">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べき</a:t>
            </a:r>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負債</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年度中に</a:t>
            </a: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返済</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する市債で</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ある</a:t>
            </a: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地方債</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などが、ここ</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に含まれています。</a:t>
            </a:r>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7402695" y="3783505"/>
            <a:ext cx="1692000" cy="1877197"/>
          </a:xfrm>
          <a:prstGeom prst="roundRect">
            <a:avLst/>
          </a:prstGeom>
          <a:noFill/>
          <a:ln w="19050">
            <a:solidFill>
              <a:srgbClr val="C0504D"/>
            </a:solidFill>
          </a:ln>
          <a:effectLst/>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固定負債</a:t>
            </a:r>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流動負債以外の負債</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以降に返済する市債である</a:t>
            </a:r>
            <a:r>
              <a:rPr lang="ja-JP" altLang="en-US"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「地方債</a:t>
            </a:r>
            <a:r>
              <a:rPr lang="ja-JP" altLang="en-US"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5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などが、ここ</a:t>
            </a:r>
            <a:r>
              <a:rPr lang="ja-JP" altLang="en-US"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に含まれています。</a:t>
            </a:r>
            <a:endParaRPr lang="en-US" altLang="ja-JP" sz="105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2915816" y="5798626"/>
            <a:ext cx="4023732" cy="540060"/>
          </a:xfrm>
          <a:prstGeom prst="roundRect">
            <a:avLst/>
          </a:prstGeom>
          <a:noFill/>
          <a:ln w="19050">
            <a:solidFill>
              <a:srgbClr val="C0504D"/>
            </a:solidFill>
          </a:ln>
          <a:effectLst/>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純資産</a:t>
            </a:r>
            <a:r>
              <a:rPr lang="en-US" altLang="ja-JP" sz="12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資産の総額から負債の総額を差し引いた正味の財産</a:t>
            </a:r>
            <a:endParaRPr lang="en-US" altLang="ja-JP" sz="12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V="1">
            <a:off x="4644008" y="4509120"/>
            <a:ext cx="0" cy="1289506"/>
          </a:xfrm>
          <a:prstGeom prst="straightConnector1">
            <a:avLst/>
          </a:prstGeom>
          <a:ln w="28575">
            <a:solidFill>
              <a:srgbClr val="BE4B48"/>
            </a:solidFill>
            <a:tailEnd type="arrow"/>
          </a:ln>
        </p:spPr>
        <p:style>
          <a:lnRef idx="1">
            <a:schemeClr val="accent2"/>
          </a:lnRef>
          <a:fillRef idx="0">
            <a:schemeClr val="accent2"/>
          </a:fillRef>
          <a:effectRef idx="0">
            <a:schemeClr val="accent2"/>
          </a:effectRef>
          <a:fontRef idx="minor">
            <a:schemeClr val="tx1"/>
          </a:fontRef>
        </p:style>
      </p:cxnSp>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3</a:t>
            </a:fld>
            <a:endParaRPr kumimoji="1" lang="ja-JP" altLang="en-US" sz="1400" dirty="0">
              <a:solidFill>
                <a:schemeClr val="tx1"/>
              </a:solidFill>
            </a:endParaRPr>
          </a:p>
        </p:txBody>
      </p:sp>
      <p:sp>
        <p:nvSpPr>
          <p:cNvPr id="7" name="正方形/長方形 6"/>
          <p:cNvSpPr/>
          <p:nvPr/>
        </p:nvSpPr>
        <p:spPr>
          <a:xfrm>
            <a:off x="2993855" y="1295888"/>
            <a:ext cx="762684" cy="4037384"/>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4" name="正方形/長方形 23"/>
          <p:cNvSpPr/>
          <p:nvPr/>
        </p:nvSpPr>
        <p:spPr>
          <a:xfrm>
            <a:off x="5548544" y="1295500"/>
            <a:ext cx="807868" cy="4037384"/>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2246099545"/>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15683"/>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5475713" cy="400110"/>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貸借対照表</a:t>
            </a: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p>
        </p:txBody>
      </p:sp>
      <p:sp>
        <p:nvSpPr>
          <p:cNvPr id="25" name="テキスト ボックス 24"/>
          <p:cNvSpPr txBox="1"/>
          <p:nvPr/>
        </p:nvSpPr>
        <p:spPr>
          <a:xfrm>
            <a:off x="4940316" y="158856"/>
            <a:ext cx="4224949" cy="246221"/>
          </a:xfrm>
          <a:prstGeom prst="rect">
            <a:avLst/>
          </a:prstGeom>
          <a:noFill/>
        </p:spPr>
        <p:txBody>
          <a:bodyPr wrap="square" rtlCol="0">
            <a:spAutoFit/>
          </a:bodyPr>
          <a:lstStyle/>
          <a:p>
            <a:r>
              <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r>
              <a:rPr kumimoji="1"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市税を主な収入とし、市の基本的な施策を行っている会計</a:t>
            </a:r>
            <a:endPar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フリーフォーム 75"/>
          <p:cNvSpPr/>
          <p:nvPr/>
        </p:nvSpPr>
        <p:spPr>
          <a:xfrm>
            <a:off x="7189510" y="2708920"/>
            <a:ext cx="221277" cy="2031659"/>
          </a:xfrm>
          <a:custGeom>
            <a:avLst/>
            <a:gdLst>
              <a:gd name="connsiteX0" fmla="*/ 786809 w 786809"/>
              <a:gd name="connsiteY0" fmla="*/ 3487479 h 3487479"/>
              <a:gd name="connsiteX1" fmla="*/ 127591 w 786809"/>
              <a:gd name="connsiteY1" fmla="*/ 3487479 h 3487479"/>
              <a:gd name="connsiteX2" fmla="*/ 127591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127591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705767 w 786809"/>
              <a:gd name="connsiteY2" fmla="*/ 49419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748344 h 3748344"/>
              <a:gd name="connsiteX1" fmla="*/ 546269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48344 h 3748344"/>
              <a:gd name="connsiteX1" fmla="*/ 626017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10633 w 786809"/>
              <a:gd name="connsiteY4" fmla="*/ 271498 h 3758977"/>
              <a:gd name="connsiteX5" fmla="*/ 42529 w 786809"/>
              <a:gd name="connsiteY5" fmla="*/ 0 h 3758977"/>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309692 w 786809"/>
              <a:gd name="connsiteY4" fmla="*/ 0 h 3758977"/>
              <a:gd name="connsiteX5" fmla="*/ 42529 w 786809"/>
              <a:gd name="connsiteY5" fmla="*/ 0 h 3758977"/>
              <a:gd name="connsiteX0" fmla="*/ 744280 w 744280"/>
              <a:gd name="connsiteY0" fmla="*/ 3758977 h 3758977"/>
              <a:gd name="connsiteX1" fmla="*/ 583488 w 744280"/>
              <a:gd name="connsiteY1" fmla="*/ 3758977 h 3758977"/>
              <a:gd name="connsiteX2" fmla="*/ 603426 w 744280"/>
              <a:gd name="connsiteY2" fmla="*/ 10633 h 3758977"/>
              <a:gd name="connsiteX3" fmla="*/ 575523 w 744280"/>
              <a:gd name="connsiteY3" fmla="*/ 10632 h 3758977"/>
              <a:gd name="connsiteX4" fmla="*/ 267163 w 744280"/>
              <a:gd name="connsiteY4" fmla="*/ 0 h 3758977"/>
              <a:gd name="connsiteX5" fmla="*/ 0 w 744280"/>
              <a:gd name="connsiteY5" fmla="*/ 0 h 3758977"/>
              <a:gd name="connsiteX0" fmla="*/ 477118 w 477118"/>
              <a:gd name="connsiteY0" fmla="*/ 3758977 h 3758977"/>
              <a:gd name="connsiteX1" fmla="*/ 316326 w 477118"/>
              <a:gd name="connsiteY1" fmla="*/ 3758977 h 3758977"/>
              <a:gd name="connsiteX2" fmla="*/ 336264 w 477118"/>
              <a:gd name="connsiteY2" fmla="*/ 10633 h 3758977"/>
              <a:gd name="connsiteX3" fmla="*/ 308361 w 477118"/>
              <a:gd name="connsiteY3" fmla="*/ 10632 h 3758977"/>
              <a:gd name="connsiteX4" fmla="*/ 1 w 477118"/>
              <a:gd name="connsiteY4" fmla="*/ 0 h 3758977"/>
              <a:gd name="connsiteX5" fmla="*/ 31896 w 477118"/>
              <a:gd name="connsiteY5" fmla="*/ 174534 h 3758977"/>
              <a:gd name="connsiteX0" fmla="*/ 445223 w 445223"/>
              <a:gd name="connsiteY0" fmla="*/ 3748345 h 3748345"/>
              <a:gd name="connsiteX1" fmla="*/ 284431 w 445223"/>
              <a:gd name="connsiteY1" fmla="*/ 3748345 h 3748345"/>
              <a:gd name="connsiteX2" fmla="*/ 304369 w 445223"/>
              <a:gd name="connsiteY2" fmla="*/ 1 h 3748345"/>
              <a:gd name="connsiteX3" fmla="*/ 276466 w 445223"/>
              <a:gd name="connsiteY3" fmla="*/ 0 h 3748345"/>
              <a:gd name="connsiteX4" fmla="*/ 107667 w 445223"/>
              <a:gd name="connsiteY4" fmla="*/ 144509 h 3748345"/>
              <a:gd name="connsiteX5" fmla="*/ 1 w 445223"/>
              <a:gd name="connsiteY5" fmla="*/ 163902 h 3748345"/>
              <a:gd name="connsiteX0" fmla="*/ 445221 w 445221"/>
              <a:gd name="connsiteY0" fmla="*/ 3748343 h 3748343"/>
              <a:gd name="connsiteX1" fmla="*/ 284429 w 445221"/>
              <a:gd name="connsiteY1" fmla="*/ 3748343 h 3748343"/>
              <a:gd name="connsiteX2" fmla="*/ 304367 w 445221"/>
              <a:gd name="connsiteY2" fmla="*/ -1 h 3748343"/>
              <a:gd name="connsiteX3" fmla="*/ 356214 w 445221"/>
              <a:gd name="connsiteY3" fmla="*/ 213318 h 3748343"/>
              <a:gd name="connsiteX4" fmla="*/ 107665 w 445221"/>
              <a:gd name="connsiteY4" fmla="*/ 144507 h 3748343"/>
              <a:gd name="connsiteX5" fmla="*/ -1 w 445221"/>
              <a:gd name="connsiteY5" fmla="*/ 163900 h 3748343"/>
              <a:gd name="connsiteX0" fmla="*/ 445223 w 445223"/>
              <a:gd name="connsiteY0" fmla="*/ 3748345 h 3748345"/>
              <a:gd name="connsiteX1" fmla="*/ 284431 w 445223"/>
              <a:gd name="connsiteY1" fmla="*/ 3748345 h 3748345"/>
              <a:gd name="connsiteX2" fmla="*/ 304369 w 445223"/>
              <a:gd name="connsiteY2" fmla="*/ 1 h 3748345"/>
              <a:gd name="connsiteX3" fmla="*/ 356216 w 445223"/>
              <a:gd name="connsiteY3" fmla="*/ 213320 h 3748345"/>
              <a:gd name="connsiteX4" fmla="*/ 1 w 445223"/>
              <a:gd name="connsiteY4" fmla="*/ 163902 h 3748345"/>
              <a:gd name="connsiteX0" fmla="*/ 445221 w 445221"/>
              <a:gd name="connsiteY0" fmla="*/ 3584442 h 3584442"/>
              <a:gd name="connsiteX1" fmla="*/ 284429 w 445221"/>
              <a:gd name="connsiteY1" fmla="*/ 3584442 h 3584442"/>
              <a:gd name="connsiteX2" fmla="*/ 356214 w 445221"/>
              <a:gd name="connsiteY2" fmla="*/ 49417 h 3584442"/>
              <a:gd name="connsiteX3" fmla="*/ -1 w 445221"/>
              <a:gd name="connsiteY3" fmla="*/ -1 h 3584442"/>
              <a:gd name="connsiteX0" fmla="*/ 445223 w 445223"/>
              <a:gd name="connsiteY0" fmla="*/ 3690168 h 3690168"/>
              <a:gd name="connsiteX1" fmla="*/ 284431 w 445223"/>
              <a:gd name="connsiteY1" fmla="*/ 3690168 h 3690168"/>
              <a:gd name="connsiteX2" fmla="*/ 316341 w 445223"/>
              <a:gd name="connsiteY2" fmla="*/ 0 h 3690168"/>
              <a:gd name="connsiteX3" fmla="*/ 1 w 445223"/>
              <a:gd name="connsiteY3" fmla="*/ 105725 h 3690168"/>
              <a:gd name="connsiteX0" fmla="*/ 425285 w 425285"/>
              <a:gd name="connsiteY0" fmla="*/ 3739585 h 3739585"/>
              <a:gd name="connsiteX1" fmla="*/ 264493 w 425285"/>
              <a:gd name="connsiteY1" fmla="*/ 3739585 h 3739585"/>
              <a:gd name="connsiteX2" fmla="*/ 296403 w 425285"/>
              <a:gd name="connsiteY2" fmla="*/ 49417 h 3739585"/>
              <a:gd name="connsiteX3" fmla="*/ 0 w 425285"/>
              <a:gd name="connsiteY3" fmla="*/ 0 h 3739585"/>
              <a:gd name="connsiteX0" fmla="*/ 405347 w 405347"/>
              <a:gd name="connsiteY0" fmla="*/ 3690168 h 3690168"/>
              <a:gd name="connsiteX1" fmla="*/ 244555 w 405347"/>
              <a:gd name="connsiteY1" fmla="*/ 3690168 h 3690168"/>
              <a:gd name="connsiteX2" fmla="*/ 276465 w 405347"/>
              <a:gd name="connsiteY2" fmla="*/ 0 h 3690168"/>
              <a:gd name="connsiteX3" fmla="*/ 0 w 405347"/>
              <a:gd name="connsiteY3" fmla="*/ 8762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365473 w 365473"/>
              <a:gd name="connsiteY0" fmla="*/ 3690168 h 3690168"/>
              <a:gd name="connsiteX1" fmla="*/ 204681 w 365473"/>
              <a:gd name="connsiteY1" fmla="*/ 3690168 h 3690168"/>
              <a:gd name="connsiteX2" fmla="*/ 236591 w 365473"/>
              <a:gd name="connsiteY2" fmla="*/ 0 h 3690168"/>
              <a:gd name="connsiteX3" fmla="*/ 0 w 365473"/>
              <a:gd name="connsiteY3" fmla="*/ 47547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425283 w 425283"/>
              <a:gd name="connsiteY0" fmla="*/ 3690168 h 3690168"/>
              <a:gd name="connsiteX1" fmla="*/ 264491 w 425283"/>
              <a:gd name="connsiteY1" fmla="*/ 3690168 h 3690168"/>
              <a:gd name="connsiteX2" fmla="*/ 296401 w 425283"/>
              <a:gd name="connsiteY2" fmla="*/ 0 h 3690168"/>
              <a:gd name="connsiteX3" fmla="*/ 0 w 425283"/>
              <a:gd name="connsiteY3" fmla="*/ 28155 h 3690168"/>
              <a:gd name="connsiteX0" fmla="*/ 425283 w 425283"/>
              <a:gd name="connsiteY0" fmla="*/ 3690168 h 3690168"/>
              <a:gd name="connsiteX1" fmla="*/ 264491 w 425283"/>
              <a:gd name="connsiteY1" fmla="*/ 3690168 h 3690168"/>
              <a:gd name="connsiteX2" fmla="*/ 236589 w 425283"/>
              <a:gd name="connsiteY2" fmla="*/ 0 h 3690168"/>
              <a:gd name="connsiteX3" fmla="*/ 0 w 425283"/>
              <a:gd name="connsiteY3" fmla="*/ 28155 h 3690168"/>
              <a:gd name="connsiteX0" fmla="*/ 425283 w 425283"/>
              <a:gd name="connsiteY0" fmla="*/ 3690168 h 3690168"/>
              <a:gd name="connsiteX1" fmla="*/ 184741 w 425283"/>
              <a:gd name="connsiteY1" fmla="*/ 3651383 h 3690168"/>
              <a:gd name="connsiteX2" fmla="*/ 236589 w 425283"/>
              <a:gd name="connsiteY2" fmla="*/ 0 h 3690168"/>
              <a:gd name="connsiteX3" fmla="*/ 0 w 425283"/>
              <a:gd name="connsiteY3" fmla="*/ 28155 h 3690168"/>
              <a:gd name="connsiteX0" fmla="*/ 425283 w 425283"/>
              <a:gd name="connsiteY0" fmla="*/ 3690168 h 3690168"/>
              <a:gd name="connsiteX1" fmla="*/ 244551 w 425283"/>
              <a:gd name="connsiteY1" fmla="*/ 3651383 h 3690168"/>
              <a:gd name="connsiteX2" fmla="*/ 236589 w 425283"/>
              <a:gd name="connsiteY2" fmla="*/ 0 h 3690168"/>
              <a:gd name="connsiteX3" fmla="*/ 0 w 425283"/>
              <a:gd name="connsiteY3" fmla="*/ 28155 h 3690168"/>
              <a:gd name="connsiteX0" fmla="*/ 425283 w 425283"/>
              <a:gd name="connsiteY0" fmla="*/ 3690168 h 3767738"/>
              <a:gd name="connsiteX1" fmla="*/ 264487 w 425283"/>
              <a:gd name="connsiteY1" fmla="*/ 3767738 h 3767738"/>
              <a:gd name="connsiteX2" fmla="*/ 236589 w 425283"/>
              <a:gd name="connsiteY2" fmla="*/ 0 h 3767738"/>
              <a:gd name="connsiteX3" fmla="*/ 0 w 425283"/>
              <a:gd name="connsiteY3" fmla="*/ 28155 h 3767738"/>
              <a:gd name="connsiteX0" fmla="*/ 425283 w 425283"/>
              <a:gd name="connsiteY0" fmla="*/ 3690168 h 3690168"/>
              <a:gd name="connsiteX1" fmla="*/ 244549 w 425283"/>
              <a:gd name="connsiteY1" fmla="*/ 3651382 h 3690168"/>
              <a:gd name="connsiteX2" fmla="*/ 236589 w 425283"/>
              <a:gd name="connsiteY2" fmla="*/ 0 h 3690168"/>
              <a:gd name="connsiteX3" fmla="*/ 0 w 425283"/>
              <a:gd name="connsiteY3" fmla="*/ 28155 h 3690168"/>
              <a:gd name="connsiteX0" fmla="*/ 425283 w 425283"/>
              <a:gd name="connsiteY0" fmla="*/ 3662012 h 3662012"/>
              <a:gd name="connsiteX1" fmla="*/ 244549 w 425283"/>
              <a:gd name="connsiteY1" fmla="*/ 3623226 h 3662012"/>
              <a:gd name="connsiteX2" fmla="*/ 316338 w 425283"/>
              <a:gd name="connsiteY2" fmla="*/ 10629 h 3662012"/>
              <a:gd name="connsiteX3" fmla="*/ 0 w 425283"/>
              <a:gd name="connsiteY3" fmla="*/ -1 h 3662012"/>
              <a:gd name="connsiteX0" fmla="*/ 425283 w 425283"/>
              <a:gd name="connsiteY0" fmla="*/ 3662014 h 3681406"/>
              <a:gd name="connsiteX1" fmla="*/ 284423 w 425283"/>
              <a:gd name="connsiteY1" fmla="*/ 3681406 h 3681406"/>
              <a:gd name="connsiteX2" fmla="*/ 316338 w 425283"/>
              <a:gd name="connsiteY2" fmla="*/ 10631 h 3681406"/>
              <a:gd name="connsiteX3" fmla="*/ 0 w 425283"/>
              <a:gd name="connsiteY3" fmla="*/ 1 h 3681406"/>
              <a:gd name="connsiteX0" fmla="*/ 425283 w 425283"/>
              <a:gd name="connsiteY0" fmla="*/ 3651395 h 3670787"/>
              <a:gd name="connsiteX1" fmla="*/ 284423 w 425283"/>
              <a:gd name="connsiteY1" fmla="*/ 3670787 h 3670787"/>
              <a:gd name="connsiteX2" fmla="*/ 316338 w 425283"/>
              <a:gd name="connsiteY2" fmla="*/ 12 h 3670787"/>
              <a:gd name="connsiteX3" fmla="*/ 0 w 425283"/>
              <a:gd name="connsiteY3" fmla="*/ 803876 h 3670787"/>
              <a:gd name="connsiteX0" fmla="*/ 425283 w 425283"/>
              <a:gd name="connsiteY0" fmla="*/ 2895232 h 2914624"/>
              <a:gd name="connsiteX1" fmla="*/ 284423 w 425283"/>
              <a:gd name="connsiteY1" fmla="*/ 2914624 h 2914624"/>
              <a:gd name="connsiteX2" fmla="*/ 336274 w 425283"/>
              <a:gd name="connsiteY2" fmla="*/ 166 h 2914624"/>
              <a:gd name="connsiteX3" fmla="*/ 0 w 425283"/>
              <a:gd name="connsiteY3" fmla="*/ 47713 h 2914624"/>
              <a:gd name="connsiteX0" fmla="*/ 425283 w 425283"/>
              <a:gd name="connsiteY0" fmla="*/ 2856802 h 2876194"/>
              <a:gd name="connsiteX1" fmla="*/ 284423 w 425283"/>
              <a:gd name="connsiteY1" fmla="*/ 2876194 h 2876194"/>
              <a:gd name="connsiteX2" fmla="*/ 256526 w 425283"/>
              <a:gd name="connsiteY2" fmla="*/ 521 h 2876194"/>
              <a:gd name="connsiteX3" fmla="*/ 0 w 425283"/>
              <a:gd name="connsiteY3" fmla="*/ 9283 h 2876194"/>
              <a:gd name="connsiteX0" fmla="*/ 425283 w 425283"/>
              <a:gd name="connsiteY0" fmla="*/ 2856802 h 2856802"/>
              <a:gd name="connsiteX1" fmla="*/ 224611 w 425283"/>
              <a:gd name="connsiteY1" fmla="*/ 2837409 h 2856802"/>
              <a:gd name="connsiteX2" fmla="*/ 256526 w 425283"/>
              <a:gd name="connsiteY2" fmla="*/ 521 h 2856802"/>
              <a:gd name="connsiteX3" fmla="*/ 0 w 425283"/>
              <a:gd name="connsiteY3" fmla="*/ 9283 h 2856802"/>
              <a:gd name="connsiteX0" fmla="*/ 425283 w 425283"/>
              <a:gd name="connsiteY0" fmla="*/ 2856802 h 2896147"/>
              <a:gd name="connsiteX1" fmla="*/ 244547 w 425283"/>
              <a:gd name="connsiteY1" fmla="*/ 2895587 h 2896147"/>
              <a:gd name="connsiteX2" fmla="*/ 256526 w 425283"/>
              <a:gd name="connsiteY2" fmla="*/ 521 h 2896147"/>
              <a:gd name="connsiteX3" fmla="*/ 0 w 425283"/>
              <a:gd name="connsiteY3" fmla="*/ 9283 h 2896147"/>
              <a:gd name="connsiteX0" fmla="*/ 425283 w 425283"/>
              <a:gd name="connsiteY0" fmla="*/ 2856802 h 2856802"/>
              <a:gd name="connsiteX1" fmla="*/ 244547 w 425283"/>
              <a:gd name="connsiteY1" fmla="*/ 2837410 h 2856802"/>
              <a:gd name="connsiteX2" fmla="*/ 256526 w 425283"/>
              <a:gd name="connsiteY2" fmla="*/ 521 h 2856802"/>
              <a:gd name="connsiteX3" fmla="*/ 0 w 425283"/>
              <a:gd name="connsiteY3" fmla="*/ 9283 h 2856802"/>
              <a:gd name="connsiteX0" fmla="*/ 425283 w 425283"/>
              <a:gd name="connsiteY0" fmla="*/ 2856802 h 2858668"/>
              <a:gd name="connsiteX1" fmla="*/ 264485 w 425283"/>
              <a:gd name="connsiteY1" fmla="*/ 2856802 h 2858668"/>
              <a:gd name="connsiteX2" fmla="*/ 256526 w 425283"/>
              <a:gd name="connsiteY2" fmla="*/ 521 h 2858668"/>
              <a:gd name="connsiteX3" fmla="*/ 0 w 425283"/>
              <a:gd name="connsiteY3" fmla="*/ 9283 h 2858668"/>
            </a:gdLst>
            <a:ahLst/>
            <a:cxnLst>
              <a:cxn ang="0">
                <a:pos x="connsiteX0" y="connsiteY0"/>
              </a:cxn>
              <a:cxn ang="0">
                <a:pos x="connsiteX1" y="connsiteY1"/>
              </a:cxn>
              <a:cxn ang="0">
                <a:pos x="connsiteX2" y="connsiteY2"/>
              </a:cxn>
              <a:cxn ang="0">
                <a:pos x="connsiteX3" y="connsiteY3"/>
              </a:cxn>
            </a:cxnLst>
            <a:rect l="l" t="t" r="r" b="b"/>
            <a:pathLst>
              <a:path w="425283" h="2858668">
                <a:moveTo>
                  <a:pt x="425283" y="2856802"/>
                </a:moveTo>
                <a:cubicBezTo>
                  <a:pt x="358392" y="2850338"/>
                  <a:pt x="331376" y="2863266"/>
                  <a:pt x="264485" y="2856802"/>
                </a:cubicBezTo>
                <a:cubicBezTo>
                  <a:pt x="261832" y="1639675"/>
                  <a:pt x="259179" y="1217648"/>
                  <a:pt x="256526" y="521"/>
                </a:cubicBezTo>
                <a:cubicBezTo>
                  <a:pt x="151080" y="-3022"/>
                  <a:pt x="105446" y="12826"/>
                  <a:pt x="0" y="9283"/>
                </a:cubicBezTo>
              </a:path>
            </a:pathLst>
          </a:custGeom>
          <a:ln w="28575">
            <a:solidFill>
              <a:srgbClr val="BE4B48"/>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26" name="フリーフォーム 25"/>
          <p:cNvSpPr/>
          <p:nvPr/>
        </p:nvSpPr>
        <p:spPr>
          <a:xfrm>
            <a:off x="7189510" y="1791858"/>
            <a:ext cx="184275" cy="737851"/>
          </a:xfrm>
          <a:custGeom>
            <a:avLst/>
            <a:gdLst>
              <a:gd name="connsiteX0" fmla="*/ 786809 w 786809"/>
              <a:gd name="connsiteY0" fmla="*/ 3487479 h 3487479"/>
              <a:gd name="connsiteX1" fmla="*/ 127591 w 786809"/>
              <a:gd name="connsiteY1" fmla="*/ 3487479 h 3487479"/>
              <a:gd name="connsiteX2" fmla="*/ 127591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127591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705767 w 786809"/>
              <a:gd name="connsiteY2" fmla="*/ 49419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748344 h 3748344"/>
              <a:gd name="connsiteX1" fmla="*/ 546269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48344 h 3748344"/>
              <a:gd name="connsiteX1" fmla="*/ 626017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10633 w 786809"/>
              <a:gd name="connsiteY4" fmla="*/ 271498 h 3758977"/>
              <a:gd name="connsiteX5" fmla="*/ 42529 w 786809"/>
              <a:gd name="connsiteY5" fmla="*/ 0 h 3758977"/>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309692 w 786809"/>
              <a:gd name="connsiteY4" fmla="*/ 0 h 3758977"/>
              <a:gd name="connsiteX5" fmla="*/ 42529 w 786809"/>
              <a:gd name="connsiteY5" fmla="*/ 0 h 3758977"/>
              <a:gd name="connsiteX0" fmla="*/ 744280 w 744280"/>
              <a:gd name="connsiteY0" fmla="*/ 3758977 h 3758977"/>
              <a:gd name="connsiteX1" fmla="*/ 583488 w 744280"/>
              <a:gd name="connsiteY1" fmla="*/ 3758977 h 3758977"/>
              <a:gd name="connsiteX2" fmla="*/ 603426 w 744280"/>
              <a:gd name="connsiteY2" fmla="*/ 10633 h 3758977"/>
              <a:gd name="connsiteX3" fmla="*/ 575523 w 744280"/>
              <a:gd name="connsiteY3" fmla="*/ 10632 h 3758977"/>
              <a:gd name="connsiteX4" fmla="*/ 267163 w 744280"/>
              <a:gd name="connsiteY4" fmla="*/ 0 h 3758977"/>
              <a:gd name="connsiteX5" fmla="*/ 0 w 744280"/>
              <a:gd name="connsiteY5" fmla="*/ 0 h 3758977"/>
              <a:gd name="connsiteX0" fmla="*/ 477118 w 477118"/>
              <a:gd name="connsiteY0" fmla="*/ 3758977 h 3758977"/>
              <a:gd name="connsiteX1" fmla="*/ 316326 w 477118"/>
              <a:gd name="connsiteY1" fmla="*/ 3758977 h 3758977"/>
              <a:gd name="connsiteX2" fmla="*/ 336264 w 477118"/>
              <a:gd name="connsiteY2" fmla="*/ 10633 h 3758977"/>
              <a:gd name="connsiteX3" fmla="*/ 308361 w 477118"/>
              <a:gd name="connsiteY3" fmla="*/ 10632 h 3758977"/>
              <a:gd name="connsiteX4" fmla="*/ 1 w 477118"/>
              <a:gd name="connsiteY4" fmla="*/ 0 h 3758977"/>
              <a:gd name="connsiteX5" fmla="*/ 31896 w 477118"/>
              <a:gd name="connsiteY5" fmla="*/ 174534 h 3758977"/>
              <a:gd name="connsiteX0" fmla="*/ 445223 w 445223"/>
              <a:gd name="connsiteY0" fmla="*/ 3748345 h 3748345"/>
              <a:gd name="connsiteX1" fmla="*/ 284431 w 445223"/>
              <a:gd name="connsiteY1" fmla="*/ 3748345 h 3748345"/>
              <a:gd name="connsiteX2" fmla="*/ 304369 w 445223"/>
              <a:gd name="connsiteY2" fmla="*/ 1 h 3748345"/>
              <a:gd name="connsiteX3" fmla="*/ 276466 w 445223"/>
              <a:gd name="connsiteY3" fmla="*/ 0 h 3748345"/>
              <a:gd name="connsiteX4" fmla="*/ 107667 w 445223"/>
              <a:gd name="connsiteY4" fmla="*/ 144509 h 3748345"/>
              <a:gd name="connsiteX5" fmla="*/ 1 w 445223"/>
              <a:gd name="connsiteY5" fmla="*/ 163902 h 3748345"/>
              <a:gd name="connsiteX0" fmla="*/ 445221 w 445221"/>
              <a:gd name="connsiteY0" fmla="*/ 3748343 h 3748343"/>
              <a:gd name="connsiteX1" fmla="*/ 284429 w 445221"/>
              <a:gd name="connsiteY1" fmla="*/ 3748343 h 3748343"/>
              <a:gd name="connsiteX2" fmla="*/ 304367 w 445221"/>
              <a:gd name="connsiteY2" fmla="*/ -1 h 3748343"/>
              <a:gd name="connsiteX3" fmla="*/ 356214 w 445221"/>
              <a:gd name="connsiteY3" fmla="*/ 213318 h 3748343"/>
              <a:gd name="connsiteX4" fmla="*/ 107665 w 445221"/>
              <a:gd name="connsiteY4" fmla="*/ 144507 h 3748343"/>
              <a:gd name="connsiteX5" fmla="*/ -1 w 445221"/>
              <a:gd name="connsiteY5" fmla="*/ 163900 h 3748343"/>
              <a:gd name="connsiteX0" fmla="*/ 445223 w 445223"/>
              <a:gd name="connsiteY0" fmla="*/ 3748345 h 3748345"/>
              <a:gd name="connsiteX1" fmla="*/ 284431 w 445223"/>
              <a:gd name="connsiteY1" fmla="*/ 3748345 h 3748345"/>
              <a:gd name="connsiteX2" fmla="*/ 304369 w 445223"/>
              <a:gd name="connsiteY2" fmla="*/ 1 h 3748345"/>
              <a:gd name="connsiteX3" fmla="*/ 356216 w 445223"/>
              <a:gd name="connsiteY3" fmla="*/ 213320 h 3748345"/>
              <a:gd name="connsiteX4" fmla="*/ 1 w 445223"/>
              <a:gd name="connsiteY4" fmla="*/ 163902 h 3748345"/>
              <a:gd name="connsiteX0" fmla="*/ 445221 w 445221"/>
              <a:gd name="connsiteY0" fmla="*/ 3584442 h 3584442"/>
              <a:gd name="connsiteX1" fmla="*/ 284429 w 445221"/>
              <a:gd name="connsiteY1" fmla="*/ 3584442 h 3584442"/>
              <a:gd name="connsiteX2" fmla="*/ 356214 w 445221"/>
              <a:gd name="connsiteY2" fmla="*/ 49417 h 3584442"/>
              <a:gd name="connsiteX3" fmla="*/ -1 w 445221"/>
              <a:gd name="connsiteY3" fmla="*/ -1 h 3584442"/>
              <a:gd name="connsiteX0" fmla="*/ 445223 w 445223"/>
              <a:gd name="connsiteY0" fmla="*/ 3690168 h 3690168"/>
              <a:gd name="connsiteX1" fmla="*/ 284431 w 445223"/>
              <a:gd name="connsiteY1" fmla="*/ 3690168 h 3690168"/>
              <a:gd name="connsiteX2" fmla="*/ 316341 w 445223"/>
              <a:gd name="connsiteY2" fmla="*/ 0 h 3690168"/>
              <a:gd name="connsiteX3" fmla="*/ 1 w 445223"/>
              <a:gd name="connsiteY3" fmla="*/ 105725 h 3690168"/>
              <a:gd name="connsiteX0" fmla="*/ 425285 w 425285"/>
              <a:gd name="connsiteY0" fmla="*/ 3739585 h 3739585"/>
              <a:gd name="connsiteX1" fmla="*/ 264493 w 425285"/>
              <a:gd name="connsiteY1" fmla="*/ 3739585 h 3739585"/>
              <a:gd name="connsiteX2" fmla="*/ 296403 w 425285"/>
              <a:gd name="connsiteY2" fmla="*/ 49417 h 3739585"/>
              <a:gd name="connsiteX3" fmla="*/ 0 w 425285"/>
              <a:gd name="connsiteY3" fmla="*/ 0 h 3739585"/>
              <a:gd name="connsiteX0" fmla="*/ 405347 w 405347"/>
              <a:gd name="connsiteY0" fmla="*/ 3690168 h 3690168"/>
              <a:gd name="connsiteX1" fmla="*/ 244555 w 405347"/>
              <a:gd name="connsiteY1" fmla="*/ 3690168 h 3690168"/>
              <a:gd name="connsiteX2" fmla="*/ 276465 w 405347"/>
              <a:gd name="connsiteY2" fmla="*/ 0 h 3690168"/>
              <a:gd name="connsiteX3" fmla="*/ 0 w 405347"/>
              <a:gd name="connsiteY3" fmla="*/ 8762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365473 w 365473"/>
              <a:gd name="connsiteY0" fmla="*/ 3690168 h 3690168"/>
              <a:gd name="connsiteX1" fmla="*/ 204681 w 365473"/>
              <a:gd name="connsiteY1" fmla="*/ 3690168 h 3690168"/>
              <a:gd name="connsiteX2" fmla="*/ 236591 w 365473"/>
              <a:gd name="connsiteY2" fmla="*/ 0 h 3690168"/>
              <a:gd name="connsiteX3" fmla="*/ 0 w 365473"/>
              <a:gd name="connsiteY3" fmla="*/ 47547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425283 w 425283"/>
              <a:gd name="connsiteY0" fmla="*/ 3690168 h 3690168"/>
              <a:gd name="connsiteX1" fmla="*/ 264491 w 425283"/>
              <a:gd name="connsiteY1" fmla="*/ 3690168 h 3690168"/>
              <a:gd name="connsiteX2" fmla="*/ 296401 w 425283"/>
              <a:gd name="connsiteY2" fmla="*/ 0 h 3690168"/>
              <a:gd name="connsiteX3" fmla="*/ 0 w 425283"/>
              <a:gd name="connsiteY3" fmla="*/ 28155 h 3690168"/>
              <a:gd name="connsiteX0" fmla="*/ 425283 w 425283"/>
              <a:gd name="connsiteY0" fmla="*/ 3690168 h 3690168"/>
              <a:gd name="connsiteX1" fmla="*/ 264491 w 425283"/>
              <a:gd name="connsiteY1" fmla="*/ 3690168 h 3690168"/>
              <a:gd name="connsiteX2" fmla="*/ 236589 w 425283"/>
              <a:gd name="connsiteY2" fmla="*/ 0 h 3690168"/>
              <a:gd name="connsiteX3" fmla="*/ 0 w 425283"/>
              <a:gd name="connsiteY3" fmla="*/ 28155 h 3690168"/>
              <a:gd name="connsiteX0" fmla="*/ 425283 w 425283"/>
              <a:gd name="connsiteY0" fmla="*/ 3690168 h 3690168"/>
              <a:gd name="connsiteX1" fmla="*/ 184741 w 425283"/>
              <a:gd name="connsiteY1" fmla="*/ 3651383 h 3690168"/>
              <a:gd name="connsiteX2" fmla="*/ 236589 w 425283"/>
              <a:gd name="connsiteY2" fmla="*/ 0 h 3690168"/>
              <a:gd name="connsiteX3" fmla="*/ 0 w 425283"/>
              <a:gd name="connsiteY3" fmla="*/ 28155 h 3690168"/>
              <a:gd name="connsiteX0" fmla="*/ 425283 w 425283"/>
              <a:gd name="connsiteY0" fmla="*/ 3690168 h 3690168"/>
              <a:gd name="connsiteX1" fmla="*/ 244551 w 425283"/>
              <a:gd name="connsiteY1" fmla="*/ 3651383 h 3690168"/>
              <a:gd name="connsiteX2" fmla="*/ 236589 w 425283"/>
              <a:gd name="connsiteY2" fmla="*/ 0 h 3690168"/>
              <a:gd name="connsiteX3" fmla="*/ 0 w 425283"/>
              <a:gd name="connsiteY3" fmla="*/ 28155 h 3690168"/>
              <a:gd name="connsiteX0" fmla="*/ 425283 w 425283"/>
              <a:gd name="connsiteY0" fmla="*/ 3690168 h 3767738"/>
              <a:gd name="connsiteX1" fmla="*/ 264487 w 425283"/>
              <a:gd name="connsiteY1" fmla="*/ 3767738 h 3767738"/>
              <a:gd name="connsiteX2" fmla="*/ 236589 w 425283"/>
              <a:gd name="connsiteY2" fmla="*/ 0 h 3767738"/>
              <a:gd name="connsiteX3" fmla="*/ 0 w 425283"/>
              <a:gd name="connsiteY3" fmla="*/ 28155 h 3767738"/>
              <a:gd name="connsiteX0" fmla="*/ 425283 w 425283"/>
              <a:gd name="connsiteY0" fmla="*/ 3690168 h 3690168"/>
              <a:gd name="connsiteX1" fmla="*/ 244549 w 425283"/>
              <a:gd name="connsiteY1" fmla="*/ 3651382 h 3690168"/>
              <a:gd name="connsiteX2" fmla="*/ 236589 w 425283"/>
              <a:gd name="connsiteY2" fmla="*/ 0 h 3690168"/>
              <a:gd name="connsiteX3" fmla="*/ 0 w 425283"/>
              <a:gd name="connsiteY3" fmla="*/ 28155 h 3690168"/>
              <a:gd name="connsiteX0" fmla="*/ 425283 w 425283"/>
              <a:gd name="connsiteY0" fmla="*/ 3662012 h 3662012"/>
              <a:gd name="connsiteX1" fmla="*/ 244549 w 425283"/>
              <a:gd name="connsiteY1" fmla="*/ 3623226 h 3662012"/>
              <a:gd name="connsiteX2" fmla="*/ 316338 w 425283"/>
              <a:gd name="connsiteY2" fmla="*/ 10629 h 3662012"/>
              <a:gd name="connsiteX3" fmla="*/ 0 w 425283"/>
              <a:gd name="connsiteY3" fmla="*/ -1 h 3662012"/>
              <a:gd name="connsiteX0" fmla="*/ 425283 w 425283"/>
              <a:gd name="connsiteY0" fmla="*/ 3662014 h 3681406"/>
              <a:gd name="connsiteX1" fmla="*/ 284423 w 425283"/>
              <a:gd name="connsiteY1" fmla="*/ 3681406 h 3681406"/>
              <a:gd name="connsiteX2" fmla="*/ 316338 w 425283"/>
              <a:gd name="connsiteY2" fmla="*/ 10631 h 3681406"/>
              <a:gd name="connsiteX3" fmla="*/ 0 w 425283"/>
              <a:gd name="connsiteY3" fmla="*/ 1 h 3681406"/>
              <a:gd name="connsiteX0" fmla="*/ 425283 w 425283"/>
              <a:gd name="connsiteY0" fmla="*/ 3651395 h 3670787"/>
              <a:gd name="connsiteX1" fmla="*/ 284423 w 425283"/>
              <a:gd name="connsiteY1" fmla="*/ 3670787 h 3670787"/>
              <a:gd name="connsiteX2" fmla="*/ 316338 w 425283"/>
              <a:gd name="connsiteY2" fmla="*/ 12 h 3670787"/>
              <a:gd name="connsiteX3" fmla="*/ 0 w 425283"/>
              <a:gd name="connsiteY3" fmla="*/ 803876 h 3670787"/>
              <a:gd name="connsiteX0" fmla="*/ 425283 w 425283"/>
              <a:gd name="connsiteY0" fmla="*/ 2895232 h 2914624"/>
              <a:gd name="connsiteX1" fmla="*/ 284423 w 425283"/>
              <a:gd name="connsiteY1" fmla="*/ 2914624 h 2914624"/>
              <a:gd name="connsiteX2" fmla="*/ 336274 w 425283"/>
              <a:gd name="connsiteY2" fmla="*/ 166 h 2914624"/>
              <a:gd name="connsiteX3" fmla="*/ 0 w 425283"/>
              <a:gd name="connsiteY3" fmla="*/ 47713 h 2914624"/>
              <a:gd name="connsiteX0" fmla="*/ 425283 w 425283"/>
              <a:gd name="connsiteY0" fmla="*/ 2856802 h 2876194"/>
              <a:gd name="connsiteX1" fmla="*/ 284423 w 425283"/>
              <a:gd name="connsiteY1" fmla="*/ 2876194 h 2876194"/>
              <a:gd name="connsiteX2" fmla="*/ 256526 w 425283"/>
              <a:gd name="connsiteY2" fmla="*/ 521 h 2876194"/>
              <a:gd name="connsiteX3" fmla="*/ 0 w 425283"/>
              <a:gd name="connsiteY3" fmla="*/ 9283 h 2876194"/>
              <a:gd name="connsiteX0" fmla="*/ 425283 w 425283"/>
              <a:gd name="connsiteY0" fmla="*/ 2856802 h 2856802"/>
              <a:gd name="connsiteX1" fmla="*/ 224611 w 425283"/>
              <a:gd name="connsiteY1" fmla="*/ 2837409 h 2856802"/>
              <a:gd name="connsiteX2" fmla="*/ 256526 w 425283"/>
              <a:gd name="connsiteY2" fmla="*/ 521 h 2856802"/>
              <a:gd name="connsiteX3" fmla="*/ 0 w 425283"/>
              <a:gd name="connsiteY3" fmla="*/ 9283 h 2856802"/>
              <a:gd name="connsiteX0" fmla="*/ 425283 w 425283"/>
              <a:gd name="connsiteY0" fmla="*/ 2847518 h 2847518"/>
              <a:gd name="connsiteX1" fmla="*/ 224611 w 425283"/>
              <a:gd name="connsiteY1" fmla="*/ 2828125 h 2847518"/>
              <a:gd name="connsiteX2" fmla="*/ 256526 w 425283"/>
              <a:gd name="connsiteY2" fmla="*/ 1542652 h 2847518"/>
              <a:gd name="connsiteX3" fmla="*/ 0 w 425283"/>
              <a:gd name="connsiteY3" fmla="*/ -1 h 2847518"/>
              <a:gd name="connsiteX0" fmla="*/ 385409 w 385409"/>
              <a:gd name="connsiteY0" fmla="*/ 1334891 h 1334891"/>
              <a:gd name="connsiteX1" fmla="*/ 184737 w 385409"/>
              <a:gd name="connsiteY1" fmla="*/ 1315498 h 1334891"/>
              <a:gd name="connsiteX2" fmla="*/ 216652 w 385409"/>
              <a:gd name="connsiteY2" fmla="*/ 30025 h 1334891"/>
              <a:gd name="connsiteX3" fmla="*/ 0 w 385409"/>
              <a:gd name="connsiteY3" fmla="*/ 0 h 1334891"/>
              <a:gd name="connsiteX0" fmla="*/ 385409 w 385409"/>
              <a:gd name="connsiteY0" fmla="*/ 1334891 h 1334891"/>
              <a:gd name="connsiteX1" fmla="*/ 244547 w 385409"/>
              <a:gd name="connsiteY1" fmla="*/ 1296104 h 1334891"/>
              <a:gd name="connsiteX2" fmla="*/ 216652 w 385409"/>
              <a:gd name="connsiteY2" fmla="*/ 30025 h 1334891"/>
              <a:gd name="connsiteX3" fmla="*/ 0 w 385409"/>
              <a:gd name="connsiteY3" fmla="*/ 0 h 1334891"/>
              <a:gd name="connsiteX0" fmla="*/ 385409 w 385409"/>
              <a:gd name="connsiteY0" fmla="*/ 1334891 h 1354283"/>
              <a:gd name="connsiteX1" fmla="*/ 204673 w 385409"/>
              <a:gd name="connsiteY1" fmla="*/ 1354283 h 1354283"/>
              <a:gd name="connsiteX2" fmla="*/ 216652 w 385409"/>
              <a:gd name="connsiteY2" fmla="*/ 30025 h 1354283"/>
              <a:gd name="connsiteX3" fmla="*/ 0 w 385409"/>
              <a:gd name="connsiteY3" fmla="*/ 0 h 1354283"/>
              <a:gd name="connsiteX0" fmla="*/ 385409 w 385409"/>
              <a:gd name="connsiteY0" fmla="*/ 1334891 h 1354283"/>
              <a:gd name="connsiteX1" fmla="*/ 244547 w 385409"/>
              <a:gd name="connsiteY1" fmla="*/ 1354283 h 1354283"/>
              <a:gd name="connsiteX2" fmla="*/ 216652 w 385409"/>
              <a:gd name="connsiteY2" fmla="*/ 30025 h 1354283"/>
              <a:gd name="connsiteX3" fmla="*/ 0 w 385409"/>
              <a:gd name="connsiteY3" fmla="*/ 0 h 1354283"/>
              <a:gd name="connsiteX0" fmla="*/ 385409 w 385409"/>
              <a:gd name="connsiteY0" fmla="*/ 1363293 h 1382685"/>
              <a:gd name="connsiteX1" fmla="*/ 244547 w 385409"/>
              <a:gd name="connsiteY1" fmla="*/ 1382685 h 1382685"/>
              <a:gd name="connsiteX2" fmla="*/ 256527 w 385409"/>
              <a:gd name="connsiteY2" fmla="*/ 250 h 1382685"/>
              <a:gd name="connsiteX3" fmla="*/ 0 w 385409"/>
              <a:gd name="connsiteY3" fmla="*/ 28402 h 1382685"/>
              <a:gd name="connsiteX0" fmla="*/ 385409 w 385409"/>
              <a:gd name="connsiteY0" fmla="*/ 1363293 h 1363853"/>
              <a:gd name="connsiteX1" fmla="*/ 264485 w 385409"/>
              <a:gd name="connsiteY1" fmla="*/ 1324506 h 1363853"/>
              <a:gd name="connsiteX2" fmla="*/ 256527 w 385409"/>
              <a:gd name="connsiteY2" fmla="*/ 250 h 1363853"/>
              <a:gd name="connsiteX3" fmla="*/ 0 w 385409"/>
              <a:gd name="connsiteY3" fmla="*/ 28402 h 1363853"/>
              <a:gd name="connsiteX0" fmla="*/ 385409 w 385409"/>
              <a:gd name="connsiteY0" fmla="*/ 1363293 h 1382683"/>
              <a:gd name="connsiteX1" fmla="*/ 284423 w 385409"/>
              <a:gd name="connsiteY1" fmla="*/ 1382683 h 1382683"/>
              <a:gd name="connsiteX2" fmla="*/ 256527 w 385409"/>
              <a:gd name="connsiteY2" fmla="*/ 250 h 1382683"/>
              <a:gd name="connsiteX3" fmla="*/ 0 w 385409"/>
              <a:gd name="connsiteY3" fmla="*/ 28402 h 1382683"/>
              <a:gd name="connsiteX0" fmla="*/ 385409 w 385409"/>
              <a:gd name="connsiteY0" fmla="*/ 1363293 h 1365157"/>
              <a:gd name="connsiteX1" fmla="*/ 264485 w 385409"/>
              <a:gd name="connsiteY1" fmla="*/ 1363289 h 1365157"/>
              <a:gd name="connsiteX2" fmla="*/ 256527 w 385409"/>
              <a:gd name="connsiteY2" fmla="*/ 250 h 1365157"/>
              <a:gd name="connsiteX3" fmla="*/ 0 w 385409"/>
              <a:gd name="connsiteY3" fmla="*/ 28402 h 1365157"/>
              <a:gd name="connsiteX0" fmla="*/ 385409 w 385409"/>
              <a:gd name="connsiteY0" fmla="*/ 1363293 h 1365159"/>
              <a:gd name="connsiteX1" fmla="*/ 204673 w 385409"/>
              <a:gd name="connsiteY1" fmla="*/ 1363289 h 1365159"/>
              <a:gd name="connsiteX2" fmla="*/ 256527 w 385409"/>
              <a:gd name="connsiteY2" fmla="*/ 250 h 1365159"/>
              <a:gd name="connsiteX3" fmla="*/ 0 w 385409"/>
              <a:gd name="connsiteY3" fmla="*/ 28402 h 1365159"/>
              <a:gd name="connsiteX0" fmla="*/ 385409 w 385409"/>
              <a:gd name="connsiteY0" fmla="*/ 1363293 h 1365157"/>
              <a:gd name="connsiteX1" fmla="*/ 264485 w 385409"/>
              <a:gd name="connsiteY1" fmla="*/ 1363290 h 1365157"/>
              <a:gd name="connsiteX2" fmla="*/ 256527 w 385409"/>
              <a:gd name="connsiteY2" fmla="*/ 250 h 1365157"/>
              <a:gd name="connsiteX3" fmla="*/ 0 w 385409"/>
              <a:gd name="connsiteY3" fmla="*/ 28402 h 1365157"/>
              <a:gd name="connsiteX0" fmla="*/ 385409 w 385409"/>
              <a:gd name="connsiteY0" fmla="*/ 1363293 h 1364152"/>
              <a:gd name="connsiteX1" fmla="*/ 244547 w 385409"/>
              <a:gd name="connsiteY1" fmla="*/ 1343896 h 1364152"/>
              <a:gd name="connsiteX2" fmla="*/ 256527 w 385409"/>
              <a:gd name="connsiteY2" fmla="*/ 250 h 1364152"/>
              <a:gd name="connsiteX3" fmla="*/ 0 w 385409"/>
              <a:gd name="connsiteY3" fmla="*/ 28402 h 1364152"/>
              <a:gd name="connsiteX0" fmla="*/ 345535 w 345535"/>
              <a:gd name="connsiteY0" fmla="*/ 1343899 h 1345763"/>
              <a:gd name="connsiteX1" fmla="*/ 244547 w 345535"/>
              <a:gd name="connsiteY1" fmla="*/ 1343896 h 1345763"/>
              <a:gd name="connsiteX2" fmla="*/ 256527 w 345535"/>
              <a:gd name="connsiteY2" fmla="*/ 250 h 1345763"/>
              <a:gd name="connsiteX3" fmla="*/ 0 w 345535"/>
              <a:gd name="connsiteY3" fmla="*/ 28402 h 1345763"/>
              <a:gd name="connsiteX0" fmla="*/ 345535 w 345535"/>
              <a:gd name="connsiteY0" fmla="*/ 1343899 h 1345765"/>
              <a:gd name="connsiteX1" fmla="*/ 264484 w 345535"/>
              <a:gd name="connsiteY1" fmla="*/ 1343895 h 1345765"/>
              <a:gd name="connsiteX2" fmla="*/ 256527 w 345535"/>
              <a:gd name="connsiteY2" fmla="*/ 250 h 1345765"/>
              <a:gd name="connsiteX3" fmla="*/ 0 w 345535"/>
              <a:gd name="connsiteY3" fmla="*/ 28402 h 1345765"/>
            </a:gdLst>
            <a:ahLst/>
            <a:cxnLst>
              <a:cxn ang="0">
                <a:pos x="connsiteX0" y="connsiteY0"/>
              </a:cxn>
              <a:cxn ang="0">
                <a:pos x="connsiteX1" y="connsiteY1"/>
              </a:cxn>
              <a:cxn ang="0">
                <a:pos x="connsiteX2" y="connsiteY2"/>
              </a:cxn>
              <a:cxn ang="0">
                <a:pos x="connsiteX3" y="connsiteY3"/>
              </a:cxn>
            </a:cxnLst>
            <a:rect l="l" t="t" r="r" b="b"/>
            <a:pathLst>
              <a:path w="345535" h="1345765">
                <a:moveTo>
                  <a:pt x="345535" y="1343899"/>
                </a:moveTo>
                <a:cubicBezTo>
                  <a:pt x="285290" y="1350363"/>
                  <a:pt x="324729" y="1337431"/>
                  <a:pt x="264484" y="1343895"/>
                </a:cubicBezTo>
                <a:cubicBezTo>
                  <a:pt x="261831" y="126768"/>
                  <a:pt x="259180" y="1217377"/>
                  <a:pt x="256527" y="250"/>
                </a:cubicBezTo>
                <a:cubicBezTo>
                  <a:pt x="151081" y="-3293"/>
                  <a:pt x="105446" y="31945"/>
                  <a:pt x="0" y="28402"/>
                </a:cubicBezTo>
              </a:path>
            </a:pathLst>
          </a:custGeom>
          <a:ln w="28575">
            <a:solidFill>
              <a:srgbClr val="BE4B48"/>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solidFill>
                <a:srgbClr val="00B050"/>
              </a:solidFill>
            </a:endParaRPr>
          </a:p>
        </p:txBody>
      </p:sp>
      <p:sp>
        <p:nvSpPr>
          <p:cNvPr id="29" name="フリーフォーム 28"/>
          <p:cNvSpPr/>
          <p:nvPr/>
        </p:nvSpPr>
        <p:spPr>
          <a:xfrm>
            <a:off x="1761638" y="1779436"/>
            <a:ext cx="230395" cy="789857"/>
          </a:xfrm>
          <a:custGeom>
            <a:avLst/>
            <a:gdLst>
              <a:gd name="connsiteX0" fmla="*/ 786809 w 786809"/>
              <a:gd name="connsiteY0" fmla="*/ 3487479 h 3487479"/>
              <a:gd name="connsiteX1" fmla="*/ 127591 w 786809"/>
              <a:gd name="connsiteY1" fmla="*/ 3487479 h 3487479"/>
              <a:gd name="connsiteX2" fmla="*/ 127591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127591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705767 w 786809"/>
              <a:gd name="connsiteY2" fmla="*/ 49419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748344 h 3748344"/>
              <a:gd name="connsiteX1" fmla="*/ 546269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48344 h 3748344"/>
              <a:gd name="connsiteX1" fmla="*/ 626017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10633 w 786809"/>
              <a:gd name="connsiteY4" fmla="*/ 271498 h 3758977"/>
              <a:gd name="connsiteX5" fmla="*/ 42529 w 786809"/>
              <a:gd name="connsiteY5" fmla="*/ 0 h 3758977"/>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309692 w 786809"/>
              <a:gd name="connsiteY4" fmla="*/ 0 h 3758977"/>
              <a:gd name="connsiteX5" fmla="*/ 42529 w 786809"/>
              <a:gd name="connsiteY5" fmla="*/ 0 h 3758977"/>
              <a:gd name="connsiteX0" fmla="*/ 744280 w 744280"/>
              <a:gd name="connsiteY0" fmla="*/ 3758977 h 3758977"/>
              <a:gd name="connsiteX1" fmla="*/ 583488 w 744280"/>
              <a:gd name="connsiteY1" fmla="*/ 3758977 h 3758977"/>
              <a:gd name="connsiteX2" fmla="*/ 603426 w 744280"/>
              <a:gd name="connsiteY2" fmla="*/ 10633 h 3758977"/>
              <a:gd name="connsiteX3" fmla="*/ 575523 w 744280"/>
              <a:gd name="connsiteY3" fmla="*/ 10632 h 3758977"/>
              <a:gd name="connsiteX4" fmla="*/ 267163 w 744280"/>
              <a:gd name="connsiteY4" fmla="*/ 0 h 3758977"/>
              <a:gd name="connsiteX5" fmla="*/ 0 w 744280"/>
              <a:gd name="connsiteY5" fmla="*/ 0 h 3758977"/>
              <a:gd name="connsiteX0" fmla="*/ 477118 w 477118"/>
              <a:gd name="connsiteY0" fmla="*/ 3758977 h 3758977"/>
              <a:gd name="connsiteX1" fmla="*/ 316326 w 477118"/>
              <a:gd name="connsiteY1" fmla="*/ 3758977 h 3758977"/>
              <a:gd name="connsiteX2" fmla="*/ 336264 w 477118"/>
              <a:gd name="connsiteY2" fmla="*/ 10633 h 3758977"/>
              <a:gd name="connsiteX3" fmla="*/ 308361 w 477118"/>
              <a:gd name="connsiteY3" fmla="*/ 10632 h 3758977"/>
              <a:gd name="connsiteX4" fmla="*/ 1 w 477118"/>
              <a:gd name="connsiteY4" fmla="*/ 0 h 3758977"/>
              <a:gd name="connsiteX5" fmla="*/ 31896 w 477118"/>
              <a:gd name="connsiteY5" fmla="*/ 174534 h 3758977"/>
              <a:gd name="connsiteX0" fmla="*/ 445223 w 445223"/>
              <a:gd name="connsiteY0" fmla="*/ 3748345 h 3748345"/>
              <a:gd name="connsiteX1" fmla="*/ 284431 w 445223"/>
              <a:gd name="connsiteY1" fmla="*/ 3748345 h 3748345"/>
              <a:gd name="connsiteX2" fmla="*/ 304369 w 445223"/>
              <a:gd name="connsiteY2" fmla="*/ 1 h 3748345"/>
              <a:gd name="connsiteX3" fmla="*/ 276466 w 445223"/>
              <a:gd name="connsiteY3" fmla="*/ 0 h 3748345"/>
              <a:gd name="connsiteX4" fmla="*/ 107667 w 445223"/>
              <a:gd name="connsiteY4" fmla="*/ 144509 h 3748345"/>
              <a:gd name="connsiteX5" fmla="*/ 1 w 445223"/>
              <a:gd name="connsiteY5" fmla="*/ 163902 h 3748345"/>
              <a:gd name="connsiteX0" fmla="*/ 445221 w 445221"/>
              <a:gd name="connsiteY0" fmla="*/ 3748343 h 3748343"/>
              <a:gd name="connsiteX1" fmla="*/ 284429 w 445221"/>
              <a:gd name="connsiteY1" fmla="*/ 3748343 h 3748343"/>
              <a:gd name="connsiteX2" fmla="*/ 304367 w 445221"/>
              <a:gd name="connsiteY2" fmla="*/ -1 h 3748343"/>
              <a:gd name="connsiteX3" fmla="*/ 356214 w 445221"/>
              <a:gd name="connsiteY3" fmla="*/ 213318 h 3748343"/>
              <a:gd name="connsiteX4" fmla="*/ 107665 w 445221"/>
              <a:gd name="connsiteY4" fmla="*/ 144507 h 3748343"/>
              <a:gd name="connsiteX5" fmla="*/ -1 w 445221"/>
              <a:gd name="connsiteY5" fmla="*/ 163900 h 3748343"/>
              <a:gd name="connsiteX0" fmla="*/ 445223 w 445223"/>
              <a:gd name="connsiteY0" fmla="*/ 3748345 h 3748345"/>
              <a:gd name="connsiteX1" fmla="*/ 284431 w 445223"/>
              <a:gd name="connsiteY1" fmla="*/ 3748345 h 3748345"/>
              <a:gd name="connsiteX2" fmla="*/ 304369 w 445223"/>
              <a:gd name="connsiteY2" fmla="*/ 1 h 3748345"/>
              <a:gd name="connsiteX3" fmla="*/ 356216 w 445223"/>
              <a:gd name="connsiteY3" fmla="*/ 213320 h 3748345"/>
              <a:gd name="connsiteX4" fmla="*/ 1 w 445223"/>
              <a:gd name="connsiteY4" fmla="*/ 163902 h 3748345"/>
              <a:gd name="connsiteX0" fmla="*/ 445221 w 445221"/>
              <a:gd name="connsiteY0" fmla="*/ 3584442 h 3584442"/>
              <a:gd name="connsiteX1" fmla="*/ 284429 w 445221"/>
              <a:gd name="connsiteY1" fmla="*/ 3584442 h 3584442"/>
              <a:gd name="connsiteX2" fmla="*/ 356214 w 445221"/>
              <a:gd name="connsiteY2" fmla="*/ 49417 h 3584442"/>
              <a:gd name="connsiteX3" fmla="*/ -1 w 445221"/>
              <a:gd name="connsiteY3" fmla="*/ -1 h 3584442"/>
              <a:gd name="connsiteX0" fmla="*/ 445223 w 445223"/>
              <a:gd name="connsiteY0" fmla="*/ 3690168 h 3690168"/>
              <a:gd name="connsiteX1" fmla="*/ 284431 w 445223"/>
              <a:gd name="connsiteY1" fmla="*/ 3690168 h 3690168"/>
              <a:gd name="connsiteX2" fmla="*/ 316341 w 445223"/>
              <a:gd name="connsiteY2" fmla="*/ 0 h 3690168"/>
              <a:gd name="connsiteX3" fmla="*/ 1 w 445223"/>
              <a:gd name="connsiteY3" fmla="*/ 105725 h 3690168"/>
              <a:gd name="connsiteX0" fmla="*/ 425285 w 425285"/>
              <a:gd name="connsiteY0" fmla="*/ 3739585 h 3739585"/>
              <a:gd name="connsiteX1" fmla="*/ 264493 w 425285"/>
              <a:gd name="connsiteY1" fmla="*/ 3739585 h 3739585"/>
              <a:gd name="connsiteX2" fmla="*/ 296403 w 425285"/>
              <a:gd name="connsiteY2" fmla="*/ 49417 h 3739585"/>
              <a:gd name="connsiteX3" fmla="*/ 0 w 425285"/>
              <a:gd name="connsiteY3" fmla="*/ 0 h 3739585"/>
              <a:gd name="connsiteX0" fmla="*/ 405347 w 405347"/>
              <a:gd name="connsiteY0" fmla="*/ 3690168 h 3690168"/>
              <a:gd name="connsiteX1" fmla="*/ 244555 w 405347"/>
              <a:gd name="connsiteY1" fmla="*/ 3690168 h 3690168"/>
              <a:gd name="connsiteX2" fmla="*/ 276465 w 405347"/>
              <a:gd name="connsiteY2" fmla="*/ 0 h 3690168"/>
              <a:gd name="connsiteX3" fmla="*/ 0 w 405347"/>
              <a:gd name="connsiteY3" fmla="*/ 8762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365473 w 365473"/>
              <a:gd name="connsiteY0" fmla="*/ 3690168 h 3690168"/>
              <a:gd name="connsiteX1" fmla="*/ 204681 w 365473"/>
              <a:gd name="connsiteY1" fmla="*/ 3690168 h 3690168"/>
              <a:gd name="connsiteX2" fmla="*/ 236591 w 365473"/>
              <a:gd name="connsiteY2" fmla="*/ 0 h 3690168"/>
              <a:gd name="connsiteX3" fmla="*/ 0 w 365473"/>
              <a:gd name="connsiteY3" fmla="*/ 47547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425283 w 425283"/>
              <a:gd name="connsiteY0" fmla="*/ 3690168 h 3690168"/>
              <a:gd name="connsiteX1" fmla="*/ 264491 w 425283"/>
              <a:gd name="connsiteY1" fmla="*/ 3690168 h 3690168"/>
              <a:gd name="connsiteX2" fmla="*/ 296401 w 425283"/>
              <a:gd name="connsiteY2" fmla="*/ 0 h 3690168"/>
              <a:gd name="connsiteX3" fmla="*/ 0 w 425283"/>
              <a:gd name="connsiteY3" fmla="*/ 28155 h 3690168"/>
              <a:gd name="connsiteX0" fmla="*/ 425283 w 425283"/>
              <a:gd name="connsiteY0" fmla="*/ 3690168 h 3690168"/>
              <a:gd name="connsiteX1" fmla="*/ 264491 w 425283"/>
              <a:gd name="connsiteY1" fmla="*/ 3690168 h 3690168"/>
              <a:gd name="connsiteX2" fmla="*/ 236589 w 425283"/>
              <a:gd name="connsiteY2" fmla="*/ 0 h 3690168"/>
              <a:gd name="connsiteX3" fmla="*/ 0 w 425283"/>
              <a:gd name="connsiteY3" fmla="*/ 28155 h 3690168"/>
              <a:gd name="connsiteX0" fmla="*/ 425283 w 425283"/>
              <a:gd name="connsiteY0" fmla="*/ 3690168 h 3690168"/>
              <a:gd name="connsiteX1" fmla="*/ 184741 w 425283"/>
              <a:gd name="connsiteY1" fmla="*/ 3651383 h 3690168"/>
              <a:gd name="connsiteX2" fmla="*/ 236589 w 425283"/>
              <a:gd name="connsiteY2" fmla="*/ 0 h 3690168"/>
              <a:gd name="connsiteX3" fmla="*/ 0 w 425283"/>
              <a:gd name="connsiteY3" fmla="*/ 28155 h 3690168"/>
              <a:gd name="connsiteX0" fmla="*/ 425283 w 425283"/>
              <a:gd name="connsiteY0" fmla="*/ 3690168 h 3690168"/>
              <a:gd name="connsiteX1" fmla="*/ 244551 w 425283"/>
              <a:gd name="connsiteY1" fmla="*/ 3651383 h 3690168"/>
              <a:gd name="connsiteX2" fmla="*/ 236589 w 425283"/>
              <a:gd name="connsiteY2" fmla="*/ 0 h 3690168"/>
              <a:gd name="connsiteX3" fmla="*/ 0 w 425283"/>
              <a:gd name="connsiteY3" fmla="*/ 28155 h 3690168"/>
              <a:gd name="connsiteX0" fmla="*/ 425283 w 425283"/>
              <a:gd name="connsiteY0" fmla="*/ 3690168 h 3767738"/>
              <a:gd name="connsiteX1" fmla="*/ 264487 w 425283"/>
              <a:gd name="connsiteY1" fmla="*/ 3767738 h 3767738"/>
              <a:gd name="connsiteX2" fmla="*/ 236589 w 425283"/>
              <a:gd name="connsiteY2" fmla="*/ 0 h 3767738"/>
              <a:gd name="connsiteX3" fmla="*/ 0 w 425283"/>
              <a:gd name="connsiteY3" fmla="*/ 28155 h 3767738"/>
              <a:gd name="connsiteX0" fmla="*/ 425283 w 425283"/>
              <a:gd name="connsiteY0" fmla="*/ 3690168 h 3690168"/>
              <a:gd name="connsiteX1" fmla="*/ 244549 w 425283"/>
              <a:gd name="connsiteY1" fmla="*/ 3651382 h 3690168"/>
              <a:gd name="connsiteX2" fmla="*/ 236589 w 425283"/>
              <a:gd name="connsiteY2" fmla="*/ 0 h 3690168"/>
              <a:gd name="connsiteX3" fmla="*/ 0 w 425283"/>
              <a:gd name="connsiteY3" fmla="*/ 28155 h 3690168"/>
              <a:gd name="connsiteX0" fmla="*/ 425283 w 425283"/>
              <a:gd name="connsiteY0" fmla="*/ 3662012 h 3662012"/>
              <a:gd name="connsiteX1" fmla="*/ 244549 w 425283"/>
              <a:gd name="connsiteY1" fmla="*/ 3623226 h 3662012"/>
              <a:gd name="connsiteX2" fmla="*/ 316338 w 425283"/>
              <a:gd name="connsiteY2" fmla="*/ 10629 h 3662012"/>
              <a:gd name="connsiteX3" fmla="*/ 0 w 425283"/>
              <a:gd name="connsiteY3" fmla="*/ -1 h 3662012"/>
              <a:gd name="connsiteX0" fmla="*/ 425283 w 425283"/>
              <a:gd name="connsiteY0" fmla="*/ 3662014 h 3681406"/>
              <a:gd name="connsiteX1" fmla="*/ 284423 w 425283"/>
              <a:gd name="connsiteY1" fmla="*/ 3681406 h 3681406"/>
              <a:gd name="connsiteX2" fmla="*/ 316338 w 425283"/>
              <a:gd name="connsiteY2" fmla="*/ 10631 h 3681406"/>
              <a:gd name="connsiteX3" fmla="*/ 0 w 425283"/>
              <a:gd name="connsiteY3" fmla="*/ 1 h 3681406"/>
              <a:gd name="connsiteX0" fmla="*/ 425283 w 425283"/>
              <a:gd name="connsiteY0" fmla="*/ 3651395 h 3670787"/>
              <a:gd name="connsiteX1" fmla="*/ 284423 w 425283"/>
              <a:gd name="connsiteY1" fmla="*/ 3670787 h 3670787"/>
              <a:gd name="connsiteX2" fmla="*/ 316338 w 425283"/>
              <a:gd name="connsiteY2" fmla="*/ 12 h 3670787"/>
              <a:gd name="connsiteX3" fmla="*/ 0 w 425283"/>
              <a:gd name="connsiteY3" fmla="*/ 803876 h 3670787"/>
              <a:gd name="connsiteX0" fmla="*/ 425283 w 425283"/>
              <a:gd name="connsiteY0" fmla="*/ 2895232 h 2914624"/>
              <a:gd name="connsiteX1" fmla="*/ 284423 w 425283"/>
              <a:gd name="connsiteY1" fmla="*/ 2914624 h 2914624"/>
              <a:gd name="connsiteX2" fmla="*/ 336274 w 425283"/>
              <a:gd name="connsiteY2" fmla="*/ 166 h 2914624"/>
              <a:gd name="connsiteX3" fmla="*/ 0 w 425283"/>
              <a:gd name="connsiteY3" fmla="*/ 47713 h 2914624"/>
              <a:gd name="connsiteX0" fmla="*/ 425283 w 425283"/>
              <a:gd name="connsiteY0" fmla="*/ 2856802 h 2876194"/>
              <a:gd name="connsiteX1" fmla="*/ 284423 w 425283"/>
              <a:gd name="connsiteY1" fmla="*/ 2876194 h 2876194"/>
              <a:gd name="connsiteX2" fmla="*/ 256526 w 425283"/>
              <a:gd name="connsiteY2" fmla="*/ 521 h 2876194"/>
              <a:gd name="connsiteX3" fmla="*/ 0 w 425283"/>
              <a:gd name="connsiteY3" fmla="*/ 9283 h 2876194"/>
              <a:gd name="connsiteX0" fmla="*/ 425283 w 425283"/>
              <a:gd name="connsiteY0" fmla="*/ 2856802 h 2856802"/>
              <a:gd name="connsiteX1" fmla="*/ 224611 w 425283"/>
              <a:gd name="connsiteY1" fmla="*/ 2837409 h 2856802"/>
              <a:gd name="connsiteX2" fmla="*/ 256526 w 425283"/>
              <a:gd name="connsiteY2" fmla="*/ 521 h 2856802"/>
              <a:gd name="connsiteX3" fmla="*/ 0 w 425283"/>
              <a:gd name="connsiteY3" fmla="*/ 9283 h 2856802"/>
              <a:gd name="connsiteX0" fmla="*/ 425283 w 425283"/>
              <a:gd name="connsiteY0" fmla="*/ 2847518 h 2847518"/>
              <a:gd name="connsiteX1" fmla="*/ 224611 w 425283"/>
              <a:gd name="connsiteY1" fmla="*/ 2828125 h 2847518"/>
              <a:gd name="connsiteX2" fmla="*/ 256526 w 425283"/>
              <a:gd name="connsiteY2" fmla="*/ 1542652 h 2847518"/>
              <a:gd name="connsiteX3" fmla="*/ 0 w 425283"/>
              <a:gd name="connsiteY3" fmla="*/ -1 h 2847518"/>
              <a:gd name="connsiteX0" fmla="*/ 385409 w 385409"/>
              <a:gd name="connsiteY0" fmla="*/ 1334891 h 1334891"/>
              <a:gd name="connsiteX1" fmla="*/ 184737 w 385409"/>
              <a:gd name="connsiteY1" fmla="*/ 1315498 h 1334891"/>
              <a:gd name="connsiteX2" fmla="*/ 216652 w 385409"/>
              <a:gd name="connsiteY2" fmla="*/ 30025 h 1334891"/>
              <a:gd name="connsiteX3" fmla="*/ 0 w 385409"/>
              <a:gd name="connsiteY3" fmla="*/ 0 h 1334891"/>
              <a:gd name="connsiteX0" fmla="*/ 385409 w 385409"/>
              <a:gd name="connsiteY0" fmla="*/ 1334891 h 1334891"/>
              <a:gd name="connsiteX1" fmla="*/ 244547 w 385409"/>
              <a:gd name="connsiteY1" fmla="*/ 1296104 h 1334891"/>
              <a:gd name="connsiteX2" fmla="*/ 216652 w 385409"/>
              <a:gd name="connsiteY2" fmla="*/ 30025 h 1334891"/>
              <a:gd name="connsiteX3" fmla="*/ 0 w 385409"/>
              <a:gd name="connsiteY3" fmla="*/ 0 h 1334891"/>
              <a:gd name="connsiteX0" fmla="*/ 385409 w 385409"/>
              <a:gd name="connsiteY0" fmla="*/ 1334891 h 1354283"/>
              <a:gd name="connsiteX1" fmla="*/ 204673 w 385409"/>
              <a:gd name="connsiteY1" fmla="*/ 1354283 h 1354283"/>
              <a:gd name="connsiteX2" fmla="*/ 216652 w 385409"/>
              <a:gd name="connsiteY2" fmla="*/ 30025 h 1354283"/>
              <a:gd name="connsiteX3" fmla="*/ 0 w 385409"/>
              <a:gd name="connsiteY3" fmla="*/ 0 h 1354283"/>
              <a:gd name="connsiteX0" fmla="*/ 106290 w 216929"/>
              <a:gd name="connsiteY0" fmla="*/ 3429305 h 3429305"/>
              <a:gd name="connsiteX1" fmla="*/ 204673 w 216929"/>
              <a:gd name="connsiteY1" fmla="*/ 1354283 h 3429305"/>
              <a:gd name="connsiteX2" fmla="*/ 216652 w 216929"/>
              <a:gd name="connsiteY2" fmla="*/ 30025 h 3429305"/>
              <a:gd name="connsiteX3" fmla="*/ 0 w 216929"/>
              <a:gd name="connsiteY3" fmla="*/ 0 h 3429305"/>
              <a:gd name="connsiteX0" fmla="*/ 106290 w 344234"/>
              <a:gd name="connsiteY0" fmla="*/ 3429305 h 3429305"/>
              <a:gd name="connsiteX1" fmla="*/ 344234 w 344234"/>
              <a:gd name="connsiteY1" fmla="*/ 3429303 h 3429305"/>
              <a:gd name="connsiteX2" fmla="*/ 216652 w 344234"/>
              <a:gd name="connsiteY2" fmla="*/ 30025 h 3429305"/>
              <a:gd name="connsiteX3" fmla="*/ 0 w 344234"/>
              <a:gd name="connsiteY3" fmla="*/ 0 h 3429305"/>
              <a:gd name="connsiteX0" fmla="*/ 0 w 291500"/>
              <a:gd name="connsiteY0" fmla="*/ 3399802 h 3399802"/>
              <a:gd name="connsiteX1" fmla="*/ 237944 w 291500"/>
              <a:gd name="connsiteY1" fmla="*/ 3399800 h 3399802"/>
              <a:gd name="connsiteX2" fmla="*/ 110362 w 291500"/>
              <a:gd name="connsiteY2" fmla="*/ 522 h 3399802"/>
              <a:gd name="connsiteX3" fmla="*/ 272517 w 291500"/>
              <a:gd name="connsiteY3" fmla="*/ 9282 h 3399802"/>
              <a:gd name="connsiteX0" fmla="*/ 0 w 291500"/>
              <a:gd name="connsiteY0" fmla="*/ 3399800 h 3419192"/>
              <a:gd name="connsiteX1" fmla="*/ 98383 w 291500"/>
              <a:gd name="connsiteY1" fmla="*/ 3419192 h 3419192"/>
              <a:gd name="connsiteX2" fmla="*/ 110362 w 291500"/>
              <a:gd name="connsiteY2" fmla="*/ 520 h 3419192"/>
              <a:gd name="connsiteX3" fmla="*/ 272517 w 291500"/>
              <a:gd name="connsiteY3" fmla="*/ 9280 h 3419192"/>
              <a:gd name="connsiteX0" fmla="*/ 0 w 368312"/>
              <a:gd name="connsiteY0" fmla="*/ 3399362 h 3418754"/>
              <a:gd name="connsiteX1" fmla="*/ 98383 w 368312"/>
              <a:gd name="connsiteY1" fmla="*/ 3418754 h 3418754"/>
              <a:gd name="connsiteX2" fmla="*/ 110362 w 368312"/>
              <a:gd name="connsiteY2" fmla="*/ 82 h 3418754"/>
              <a:gd name="connsiteX3" fmla="*/ 352267 w 368312"/>
              <a:gd name="connsiteY3" fmla="*/ 105806 h 3418754"/>
              <a:gd name="connsiteX0" fmla="*/ 0 w 372203"/>
              <a:gd name="connsiteY0" fmla="*/ 3399280 h 3418672"/>
              <a:gd name="connsiteX1" fmla="*/ 98383 w 372203"/>
              <a:gd name="connsiteY1" fmla="*/ 3418672 h 3418672"/>
              <a:gd name="connsiteX2" fmla="*/ 110362 w 372203"/>
              <a:gd name="connsiteY2" fmla="*/ 0 h 3418672"/>
              <a:gd name="connsiteX3" fmla="*/ 372203 w 372203"/>
              <a:gd name="connsiteY3" fmla="*/ 8760 h 3418672"/>
              <a:gd name="connsiteX0" fmla="*/ 0 w 372203"/>
              <a:gd name="connsiteY0" fmla="*/ 3390520 h 3409912"/>
              <a:gd name="connsiteX1" fmla="*/ 98383 w 372203"/>
              <a:gd name="connsiteY1" fmla="*/ 3409912 h 3409912"/>
              <a:gd name="connsiteX2" fmla="*/ 130299 w 372203"/>
              <a:gd name="connsiteY2" fmla="*/ 2124437 h 3409912"/>
              <a:gd name="connsiteX3" fmla="*/ 372203 w 372203"/>
              <a:gd name="connsiteY3" fmla="*/ 0 h 3409912"/>
              <a:gd name="connsiteX0" fmla="*/ 0 w 352267"/>
              <a:gd name="connsiteY0" fmla="*/ 1315499 h 1334891"/>
              <a:gd name="connsiteX1" fmla="*/ 98383 w 352267"/>
              <a:gd name="connsiteY1" fmla="*/ 1334891 h 1334891"/>
              <a:gd name="connsiteX2" fmla="*/ 130299 w 352267"/>
              <a:gd name="connsiteY2" fmla="*/ 49416 h 1334891"/>
              <a:gd name="connsiteX3" fmla="*/ 352267 w 352267"/>
              <a:gd name="connsiteY3" fmla="*/ 0 h 1334891"/>
              <a:gd name="connsiteX0" fmla="*/ 0 w 352267"/>
              <a:gd name="connsiteY0" fmla="*/ 1346500 h 1365892"/>
              <a:gd name="connsiteX1" fmla="*/ 98383 w 352267"/>
              <a:gd name="connsiteY1" fmla="*/ 1365892 h 1365892"/>
              <a:gd name="connsiteX2" fmla="*/ 130299 w 352267"/>
              <a:gd name="connsiteY2" fmla="*/ 2847 h 1365892"/>
              <a:gd name="connsiteX3" fmla="*/ 352267 w 352267"/>
              <a:gd name="connsiteY3" fmla="*/ 31001 h 1365892"/>
              <a:gd name="connsiteX0" fmla="*/ 0 w 352267"/>
              <a:gd name="connsiteY0" fmla="*/ 1346500 h 1346500"/>
              <a:gd name="connsiteX1" fmla="*/ 178133 w 352267"/>
              <a:gd name="connsiteY1" fmla="*/ 1327105 h 1346500"/>
              <a:gd name="connsiteX2" fmla="*/ 130299 w 352267"/>
              <a:gd name="connsiteY2" fmla="*/ 2847 h 1346500"/>
              <a:gd name="connsiteX3" fmla="*/ 352267 w 352267"/>
              <a:gd name="connsiteY3" fmla="*/ 31001 h 1346500"/>
              <a:gd name="connsiteX0" fmla="*/ 0 w 352267"/>
              <a:gd name="connsiteY0" fmla="*/ 1315499 h 1315499"/>
              <a:gd name="connsiteX1" fmla="*/ 178133 w 352267"/>
              <a:gd name="connsiteY1" fmla="*/ 1296104 h 1315499"/>
              <a:gd name="connsiteX2" fmla="*/ 190110 w 352267"/>
              <a:gd name="connsiteY2" fmla="*/ 49416 h 1315499"/>
              <a:gd name="connsiteX3" fmla="*/ 352267 w 352267"/>
              <a:gd name="connsiteY3" fmla="*/ 0 h 1315499"/>
              <a:gd name="connsiteX0" fmla="*/ 0 w 352267"/>
              <a:gd name="connsiteY0" fmla="*/ 1315499 h 1315499"/>
              <a:gd name="connsiteX1" fmla="*/ 178133 w 352267"/>
              <a:gd name="connsiteY1" fmla="*/ 1296104 h 1315499"/>
              <a:gd name="connsiteX2" fmla="*/ 170172 w 352267"/>
              <a:gd name="connsiteY2" fmla="*/ 30023 h 1315499"/>
              <a:gd name="connsiteX3" fmla="*/ 352267 w 352267"/>
              <a:gd name="connsiteY3" fmla="*/ 0 h 1315499"/>
              <a:gd name="connsiteX0" fmla="*/ 0 w 352267"/>
              <a:gd name="connsiteY0" fmla="*/ 1315499 h 1315499"/>
              <a:gd name="connsiteX1" fmla="*/ 118321 w 352267"/>
              <a:gd name="connsiteY1" fmla="*/ 1315495 h 1315499"/>
              <a:gd name="connsiteX2" fmla="*/ 170172 w 352267"/>
              <a:gd name="connsiteY2" fmla="*/ 30023 h 1315499"/>
              <a:gd name="connsiteX3" fmla="*/ 352267 w 352267"/>
              <a:gd name="connsiteY3" fmla="*/ 0 h 1315499"/>
              <a:gd name="connsiteX0" fmla="*/ 0 w 352267"/>
              <a:gd name="connsiteY0" fmla="*/ 1315499 h 1315499"/>
              <a:gd name="connsiteX1" fmla="*/ 198071 w 352267"/>
              <a:gd name="connsiteY1" fmla="*/ 1315495 h 1315499"/>
              <a:gd name="connsiteX2" fmla="*/ 170172 w 352267"/>
              <a:gd name="connsiteY2" fmla="*/ 30023 h 1315499"/>
              <a:gd name="connsiteX3" fmla="*/ 352267 w 352267"/>
              <a:gd name="connsiteY3" fmla="*/ 0 h 1315499"/>
              <a:gd name="connsiteX0" fmla="*/ 0 w 352267"/>
              <a:gd name="connsiteY0" fmla="*/ 1365280 h 1365280"/>
              <a:gd name="connsiteX1" fmla="*/ 198071 w 352267"/>
              <a:gd name="connsiteY1" fmla="*/ 1365276 h 1365280"/>
              <a:gd name="connsiteX2" fmla="*/ 190108 w 352267"/>
              <a:gd name="connsiteY2" fmla="*/ 2234 h 1365280"/>
              <a:gd name="connsiteX3" fmla="*/ 352267 w 352267"/>
              <a:gd name="connsiteY3" fmla="*/ 49781 h 1365280"/>
              <a:gd name="connsiteX0" fmla="*/ 0 w 352267"/>
              <a:gd name="connsiteY0" fmla="*/ 1346499 h 1346499"/>
              <a:gd name="connsiteX1" fmla="*/ 198071 w 352267"/>
              <a:gd name="connsiteY1" fmla="*/ 1346495 h 1346499"/>
              <a:gd name="connsiteX2" fmla="*/ 30611 w 352267"/>
              <a:gd name="connsiteY2" fmla="*/ 2847 h 1346499"/>
              <a:gd name="connsiteX3" fmla="*/ 352267 w 352267"/>
              <a:gd name="connsiteY3" fmla="*/ 31000 h 1346499"/>
              <a:gd name="connsiteX0" fmla="*/ 0 w 352267"/>
              <a:gd name="connsiteY0" fmla="*/ 1346499 h 1346499"/>
              <a:gd name="connsiteX1" fmla="*/ 158197 w 352267"/>
              <a:gd name="connsiteY1" fmla="*/ 1327102 h 1346499"/>
              <a:gd name="connsiteX2" fmla="*/ 30611 w 352267"/>
              <a:gd name="connsiteY2" fmla="*/ 2847 h 1346499"/>
              <a:gd name="connsiteX3" fmla="*/ 352267 w 352267"/>
              <a:gd name="connsiteY3" fmla="*/ 31000 h 1346499"/>
              <a:gd name="connsiteX0" fmla="*/ 0 w 352267"/>
              <a:gd name="connsiteY0" fmla="*/ 1346499 h 1346499"/>
              <a:gd name="connsiteX1" fmla="*/ 98385 w 352267"/>
              <a:gd name="connsiteY1" fmla="*/ 1327102 h 1346499"/>
              <a:gd name="connsiteX2" fmla="*/ 30611 w 352267"/>
              <a:gd name="connsiteY2" fmla="*/ 2847 h 1346499"/>
              <a:gd name="connsiteX3" fmla="*/ 352267 w 352267"/>
              <a:gd name="connsiteY3" fmla="*/ 31000 h 1346499"/>
              <a:gd name="connsiteX0" fmla="*/ 0 w 352267"/>
              <a:gd name="connsiteY0" fmla="*/ 1328187 h 1328187"/>
              <a:gd name="connsiteX1" fmla="*/ 98385 w 352267"/>
              <a:gd name="connsiteY1" fmla="*/ 1308790 h 1328187"/>
              <a:gd name="connsiteX2" fmla="*/ 110359 w 352267"/>
              <a:gd name="connsiteY2" fmla="*/ 3929 h 1328187"/>
              <a:gd name="connsiteX3" fmla="*/ 352267 w 352267"/>
              <a:gd name="connsiteY3" fmla="*/ 12688 h 1328187"/>
              <a:gd name="connsiteX0" fmla="*/ 0 w 352267"/>
              <a:gd name="connsiteY0" fmla="*/ 1328187 h 1367527"/>
              <a:gd name="connsiteX1" fmla="*/ 118321 w 352267"/>
              <a:gd name="connsiteY1" fmla="*/ 1366967 h 1367527"/>
              <a:gd name="connsiteX2" fmla="*/ 110359 w 352267"/>
              <a:gd name="connsiteY2" fmla="*/ 3929 h 1367527"/>
              <a:gd name="connsiteX3" fmla="*/ 352267 w 352267"/>
              <a:gd name="connsiteY3" fmla="*/ 12688 h 1367527"/>
              <a:gd name="connsiteX0" fmla="*/ 0 w 352267"/>
              <a:gd name="connsiteY0" fmla="*/ 1328187 h 1328187"/>
              <a:gd name="connsiteX1" fmla="*/ 98383 w 352267"/>
              <a:gd name="connsiteY1" fmla="*/ 1308790 h 1328187"/>
              <a:gd name="connsiteX2" fmla="*/ 110359 w 352267"/>
              <a:gd name="connsiteY2" fmla="*/ 3929 h 1328187"/>
              <a:gd name="connsiteX3" fmla="*/ 352267 w 352267"/>
              <a:gd name="connsiteY3" fmla="*/ 12688 h 1328187"/>
              <a:gd name="connsiteX0" fmla="*/ 0 w 352267"/>
              <a:gd name="connsiteY0" fmla="*/ 1328187 h 1347575"/>
              <a:gd name="connsiteX1" fmla="*/ 138257 w 352267"/>
              <a:gd name="connsiteY1" fmla="*/ 1347575 h 1347575"/>
              <a:gd name="connsiteX2" fmla="*/ 110359 w 352267"/>
              <a:gd name="connsiteY2" fmla="*/ 3929 h 1347575"/>
              <a:gd name="connsiteX3" fmla="*/ 352267 w 352267"/>
              <a:gd name="connsiteY3" fmla="*/ 12688 h 1347575"/>
              <a:gd name="connsiteX0" fmla="*/ 0 w 352267"/>
              <a:gd name="connsiteY0" fmla="*/ 1328187 h 1347575"/>
              <a:gd name="connsiteX1" fmla="*/ 118319 w 352267"/>
              <a:gd name="connsiteY1" fmla="*/ 1347575 h 1347575"/>
              <a:gd name="connsiteX2" fmla="*/ 110359 w 352267"/>
              <a:gd name="connsiteY2" fmla="*/ 3929 h 1347575"/>
              <a:gd name="connsiteX3" fmla="*/ 352267 w 352267"/>
              <a:gd name="connsiteY3" fmla="*/ 12688 h 1347575"/>
              <a:gd name="connsiteX0" fmla="*/ 0 w 352267"/>
              <a:gd name="connsiteY0" fmla="*/ 1328187 h 1328187"/>
              <a:gd name="connsiteX1" fmla="*/ 118319 w 352267"/>
              <a:gd name="connsiteY1" fmla="*/ 1308790 h 1328187"/>
              <a:gd name="connsiteX2" fmla="*/ 110359 w 352267"/>
              <a:gd name="connsiteY2" fmla="*/ 3929 h 1328187"/>
              <a:gd name="connsiteX3" fmla="*/ 352267 w 352267"/>
              <a:gd name="connsiteY3" fmla="*/ 12688 h 1328187"/>
              <a:gd name="connsiteX0" fmla="*/ 0 w 352267"/>
              <a:gd name="connsiteY0" fmla="*/ 1441821 h 1441821"/>
              <a:gd name="connsiteX1" fmla="*/ 118319 w 352267"/>
              <a:gd name="connsiteY1" fmla="*/ 1422424 h 1441821"/>
              <a:gd name="connsiteX2" fmla="*/ 130297 w 352267"/>
              <a:gd name="connsiteY2" fmla="*/ 1205 h 1441821"/>
              <a:gd name="connsiteX3" fmla="*/ 352267 w 352267"/>
              <a:gd name="connsiteY3" fmla="*/ 126322 h 1441821"/>
              <a:gd name="connsiteX0" fmla="*/ 0 w 352267"/>
              <a:gd name="connsiteY0" fmla="*/ 1422586 h 1422586"/>
              <a:gd name="connsiteX1" fmla="*/ 118319 w 352267"/>
              <a:gd name="connsiteY1" fmla="*/ 1403189 h 1422586"/>
              <a:gd name="connsiteX2" fmla="*/ 110359 w 352267"/>
              <a:gd name="connsiteY2" fmla="*/ 1362 h 1422586"/>
              <a:gd name="connsiteX3" fmla="*/ 352267 w 352267"/>
              <a:gd name="connsiteY3" fmla="*/ 107087 h 1422586"/>
              <a:gd name="connsiteX0" fmla="*/ 0 w 352267"/>
              <a:gd name="connsiteY0" fmla="*/ 1425152 h 1425152"/>
              <a:gd name="connsiteX1" fmla="*/ 118319 w 352267"/>
              <a:gd name="connsiteY1" fmla="*/ 1405755 h 1425152"/>
              <a:gd name="connsiteX2" fmla="*/ 110359 w 352267"/>
              <a:gd name="connsiteY2" fmla="*/ 3928 h 1425152"/>
              <a:gd name="connsiteX3" fmla="*/ 352267 w 352267"/>
              <a:gd name="connsiteY3" fmla="*/ 12689 h 1425152"/>
              <a:gd name="connsiteX0" fmla="*/ 0 w 352267"/>
              <a:gd name="connsiteY0" fmla="*/ 1412463 h 1412463"/>
              <a:gd name="connsiteX1" fmla="*/ 118319 w 352267"/>
              <a:gd name="connsiteY1" fmla="*/ 1393066 h 1412463"/>
              <a:gd name="connsiteX2" fmla="*/ 110359 w 352267"/>
              <a:gd name="connsiteY2" fmla="*/ 30025 h 1412463"/>
              <a:gd name="connsiteX3" fmla="*/ 352267 w 352267"/>
              <a:gd name="connsiteY3" fmla="*/ 0 h 1412463"/>
              <a:gd name="connsiteX0" fmla="*/ 0 w 412077"/>
              <a:gd name="connsiteY0" fmla="*/ 1451248 h 1451248"/>
              <a:gd name="connsiteX1" fmla="*/ 118319 w 412077"/>
              <a:gd name="connsiteY1" fmla="*/ 1431851 h 1451248"/>
              <a:gd name="connsiteX2" fmla="*/ 110359 w 412077"/>
              <a:gd name="connsiteY2" fmla="*/ 68810 h 1451248"/>
              <a:gd name="connsiteX3" fmla="*/ 412077 w 412077"/>
              <a:gd name="connsiteY3" fmla="*/ 0 h 1451248"/>
              <a:gd name="connsiteX0" fmla="*/ 0 w 412077"/>
              <a:gd name="connsiteY0" fmla="*/ 1479400 h 1479400"/>
              <a:gd name="connsiteX1" fmla="*/ 118319 w 412077"/>
              <a:gd name="connsiteY1" fmla="*/ 1460003 h 1479400"/>
              <a:gd name="connsiteX2" fmla="*/ 90421 w 412077"/>
              <a:gd name="connsiteY2" fmla="*/ 0 h 1479400"/>
              <a:gd name="connsiteX3" fmla="*/ 412077 w 412077"/>
              <a:gd name="connsiteY3" fmla="*/ 28152 h 1479400"/>
              <a:gd name="connsiteX0" fmla="*/ 0 w 412077"/>
              <a:gd name="connsiteY0" fmla="*/ 1479400 h 1479400"/>
              <a:gd name="connsiteX1" fmla="*/ 118319 w 412077"/>
              <a:gd name="connsiteY1" fmla="*/ 1460003 h 1479400"/>
              <a:gd name="connsiteX2" fmla="*/ 150233 w 412077"/>
              <a:gd name="connsiteY2" fmla="*/ 0 h 1479400"/>
              <a:gd name="connsiteX3" fmla="*/ 412077 w 412077"/>
              <a:gd name="connsiteY3" fmla="*/ 28152 h 1479400"/>
              <a:gd name="connsiteX0" fmla="*/ 0 w 412077"/>
              <a:gd name="connsiteY0" fmla="*/ 1479400 h 1479400"/>
              <a:gd name="connsiteX1" fmla="*/ 118319 w 412077"/>
              <a:gd name="connsiteY1" fmla="*/ 1460003 h 1479400"/>
              <a:gd name="connsiteX2" fmla="*/ 90421 w 412077"/>
              <a:gd name="connsiteY2" fmla="*/ 0 h 1479400"/>
              <a:gd name="connsiteX3" fmla="*/ 412077 w 412077"/>
              <a:gd name="connsiteY3" fmla="*/ 28152 h 1479400"/>
              <a:gd name="connsiteX0" fmla="*/ 0 w 412077"/>
              <a:gd name="connsiteY0" fmla="*/ 1479400 h 1479400"/>
              <a:gd name="connsiteX1" fmla="*/ 118319 w 412077"/>
              <a:gd name="connsiteY1" fmla="*/ 1460003 h 1479400"/>
              <a:gd name="connsiteX2" fmla="*/ 150232 w 412077"/>
              <a:gd name="connsiteY2" fmla="*/ 0 h 1479400"/>
              <a:gd name="connsiteX3" fmla="*/ 412077 w 412077"/>
              <a:gd name="connsiteY3" fmla="*/ 28152 h 1479400"/>
              <a:gd name="connsiteX0" fmla="*/ 0 w 412077"/>
              <a:gd name="connsiteY0" fmla="*/ 1460008 h 1460008"/>
              <a:gd name="connsiteX1" fmla="*/ 118319 w 412077"/>
              <a:gd name="connsiteY1" fmla="*/ 1440611 h 1460008"/>
              <a:gd name="connsiteX2" fmla="*/ 90419 w 412077"/>
              <a:gd name="connsiteY2" fmla="*/ 0 h 1460008"/>
              <a:gd name="connsiteX3" fmla="*/ 412077 w 412077"/>
              <a:gd name="connsiteY3" fmla="*/ 8760 h 1460008"/>
              <a:gd name="connsiteX0" fmla="*/ 0 w 412077"/>
              <a:gd name="connsiteY0" fmla="*/ 1460008 h 1498788"/>
              <a:gd name="connsiteX1" fmla="*/ 118319 w 412077"/>
              <a:gd name="connsiteY1" fmla="*/ 1498788 h 1498788"/>
              <a:gd name="connsiteX2" fmla="*/ 90419 w 412077"/>
              <a:gd name="connsiteY2" fmla="*/ 0 h 1498788"/>
              <a:gd name="connsiteX3" fmla="*/ 412077 w 412077"/>
              <a:gd name="connsiteY3" fmla="*/ 8760 h 1498788"/>
              <a:gd name="connsiteX0" fmla="*/ 0 w 412077"/>
              <a:gd name="connsiteY0" fmla="*/ 1460008 h 1460008"/>
              <a:gd name="connsiteX1" fmla="*/ 98383 w 412077"/>
              <a:gd name="connsiteY1" fmla="*/ 1440611 h 1460008"/>
              <a:gd name="connsiteX2" fmla="*/ 90419 w 412077"/>
              <a:gd name="connsiteY2" fmla="*/ 0 h 1460008"/>
              <a:gd name="connsiteX3" fmla="*/ 412077 w 412077"/>
              <a:gd name="connsiteY3" fmla="*/ 8760 h 1460008"/>
              <a:gd name="connsiteX0" fmla="*/ 0 w 412077"/>
              <a:gd name="connsiteY0" fmla="*/ 1451284 h 1451284"/>
              <a:gd name="connsiteX1" fmla="*/ 98383 w 412077"/>
              <a:gd name="connsiteY1" fmla="*/ 1431887 h 1451284"/>
              <a:gd name="connsiteX2" fmla="*/ 70481 w 412077"/>
              <a:gd name="connsiteY2" fmla="*/ 165810 h 1451284"/>
              <a:gd name="connsiteX3" fmla="*/ 412077 w 412077"/>
              <a:gd name="connsiteY3" fmla="*/ 36 h 1451284"/>
              <a:gd name="connsiteX0" fmla="*/ 0 w 412077"/>
              <a:gd name="connsiteY0" fmla="*/ 1451284 h 1451284"/>
              <a:gd name="connsiteX1" fmla="*/ 98383 w 412077"/>
              <a:gd name="connsiteY1" fmla="*/ 1431887 h 1451284"/>
              <a:gd name="connsiteX2" fmla="*/ 130294 w 412077"/>
              <a:gd name="connsiteY2" fmla="*/ 165810 h 1451284"/>
              <a:gd name="connsiteX3" fmla="*/ 412077 w 412077"/>
              <a:gd name="connsiteY3" fmla="*/ 36 h 1451284"/>
              <a:gd name="connsiteX0" fmla="*/ 0 w 412077"/>
              <a:gd name="connsiteY0" fmla="*/ 1451284 h 1451284"/>
              <a:gd name="connsiteX1" fmla="*/ 98383 w 412077"/>
              <a:gd name="connsiteY1" fmla="*/ 1431887 h 1451284"/>
              <a:gd name="connsiteX2" fmla="*/ 70481 w 412077"/>
              <a:gd name="connsiteY2" fmla="*/ 165810 h 1451284"/>
              <a:gd name="connsiteX3" fmla="*/ 412077 w 412077"/>
              <a:gd name="connsiteY3" fmla="*/ 36 h 1451284"/>
              <a:gd name="connsiteX0" fmla="*/ 0 w 412077"/>
              <a:gd name="connsiteY0" fmla="*/ 1451282 h 1451282"/>
              <a:gd name="connsiteX1" fmla="*/ 98383 w 412077"/>
              <a:gd name="connsiteY1" fmla="*/ 1431885 h 1451282"/>
              <a:gd name="connsiteX2" fmla="*/ 130294 w 412077"/>
              <a:gd name="connsiteY2" fmla="*/ 185202 h 1451282"/>
              <a:gd name="connsiteX3" fmla="*/ 412077 w 412077"/>
              <a:gd name="connsiteY3" fmla="*/ 34 h 1451282"/>
              <a:gd name="connsiteX0" fmla="*/ 0 w 412077"/>
              <a:gd name="connsiteY0" fmla="*/ 1451256 h 1451256"/>
              <a:gd name="connsiteX1" fmla="*/ 98383 w 412077"/>
              <a:gd name="connsiteY1" fmla="*/ 1431859 h 1451256"/>
              <a:gd name="connsiteX2" fmla="*/ 289790 w 412077"/>
              <a:gd name="connsiteY2" fmla="*/ 863918 h 1451256"/>
              <a:gd name="connsiteX3" fmla="*/ 412077 w 412077"/>
              <a:gd name="connsiteY3" fmla="*/ 8 h 1451256"/>
              <a:gd name="connsiteX0" fmla="*/ 0 w 412077"/>
              <a:gd name="connsiteY0" fmla="*/ 1451256 h 1451256"/>
              <a:gd name="connsiteX1" fmla="*/ 98383 w 412077"/>
              <a:gd name="connsiteY1" fmla="*/ 1431859 h 1451256"/>
              <a:gd name="connsiteX2" fmla="*/ 289790 w 412077"/>
              <a:gd name="connsiteY2" fmla="*/ 863918 h 1451256"/>
              <a:gd name="connsiteX3" fmla="*/ 412077 w 412077"/>
              <a:gd name="connsiteY3" fmla="*/ 8 h 1451256"/>
              <a:gd name="connsiteX0" fmla="*/ 0 w 412077"/>
              <a:gd name="connsiteY0" fmla="*/ 1451256 h 1451256"/>
              <a:gd name="connsiteX1" fmla="*/ 98383 w 412077"/>
              <a:gd name="connsiteY1" fmla="*/ 1431859 h 1451256"/>
              <a:gd name="connsiteX2" fmla="*/ 289790 w 412077"/>
              <a:gd name="connsiteY2" fmla="*/ 863918 h 1451256"/>
              <a:gd name="connsiteX3" fmla="*/ 412077 w 412077"/>
              <a:gd name="connsiteY3" fmla="*/ 8 h 1451256"/>
              <a:gd name="connsiteX0" fmla="*/ 0 w 412077"/>
              <a:gd name="connsiteY0" fmla="*/ 1460007 h 1460007"/>
              <a:gd name="connsiteX1" fmla="*/ 98383 w 412077"/>
              <a:gd name="connsiteY1" fmla="*/ 1440610 h 1460007"/>
              <a:gd name="connsiteX2" fmla="*/ 150230 w 412077"/>
              <a:gd name="connsiteY2" fmla="*/ 0 h 1460007"/>
              <a:gd name="connsiteX3" fmla="*/ 412077 w 412077"/>
              <a:gd name="connsiteY3" fmla="*/ 8759 h 1460007"/>
              <a:gd name="connsiteX0" fmla="*/ 0 w 412077"/>
              <a:gd name="connsiteY0" fmla="*/ 1460007 h 1498788"/>
              <a:gd name="connsiteX1" fmla="*/ 138259 w 412077"/>
              <a:gd name="connsiteY1" fmla="*/ 1498788 h 1498788"/>
              <a:gd name="connsiteX2" fmla="*/ 150230 w 412077"/>
              <a:gd name="connsiteY2" fmla="*/ 0 h 1498788"/>
              <a:gd name="connsiteX3" fmla="*/ 412077 w 412077"/>
              <a:gd name="connsiteY3" fmla="*/ 8759 h 1498788"/>
              <a:gd name="connsiteX0" fmla="*/ 0 w 412077"/>
              <a:gd name="connsiteY0" fmla="*/ 1460007 h 1479395"/>
              <a:gd name="connsiteX1" fmla="*/ 198071 w 412077"/>
              <a:gd name="connsiteY1" fmla="*/ 1479395 h 1479395"/>
              <a:gd name="connsiteX2" fmla="*/ 150230 w 412077"/>
              <a:gd name="connsiteY2" fmla="*/ 0 h 1479395"/>
              <a:gd name="connsiteX3" fmla="*/ 412077 w 412077"/>
              <a:gd name="connsiteY3" fmla="*/ 8759 h 1479395"/>
              <a:gd name="connsiteX0" fmla="*/ 0 w 412077"/>
              <a:gd name="connsiteY0" fmla="*/ 1460007 h 1518180"/>
              <a:gd name="connsiteX1" fmla="*/ 138259 w 412077"/>
              <a:gd name="connsiteY1" fmla="*/ 1518180 h 1518180"/>
              <a:gd name="connsiteX2" fmla="*/ 150230 w 412077"/>
              <a:gd name="connsiteY2" fmla="*/ 0 h 1518180"/>
              <a:gd name="connsiteX3" fmla="*/ 412077 w 412077"/>
              <a:gd name="connsiteY3" fmla="*/ 8759 h 1518180"/>
              <a:gd name="connsiteX0" fmla="*/ 0 w 412077"/>
              <a:gd name="connsiteY0" fmla="*/ 1460007 h 1460007"/>
              <a:gd name="connsiteX1" fmla="*/ 178133 w 412077"/>
              <a:gd name="connsiteY1" fmla="*/ 1460003 h 1460007"/>
              <a:gd name="connsiteX2" fmla="*/ 150230 w 412077"/>
              <a:gd name="connsiteY2" fmla="*/ 0 h 1460007"/>
              <a:gd name="connsiteX3" fmla="*/ 412077 w 412077"/>
              <a:gd name="connsiteY3" fmla="*/ 8759 h 1460007"/>
              <a:gd name="connsiteX0" fmla="*/ 0 w 471889"/>
              <a:gd name="connsiteY0" fmla="*/ 1460007 h 1460007"/>
              <a:gd name="connsiteX1" fmla="*/ 178133 w 471889"/>
              <a:gd name="connsiteY1" fmla="*/ 1460003 h 1460007"/>
              <a:gd name="connsiteX2" fmla="*/ 150230 w 471889"/>
              <a:gd name="connsiteY2" fmla="*/ 0 h 1460007"/>
              <a:gd name="connsiteX3" fmla="*/ 471889 w 471889"/>
              <a:gd name="connsiteY3" fmla="*/ 144507 h 1460007"/>
              <a:gd name="connsiteX0" fmla="*/ 0 w 471889"/>
              <a:gd name="connsiteY0" fmla="*/ 1363045 h 1363045"/>
              <a:gd name="connsiteX1" fmla="*/ 178133 w 471889"/>
              <a:gd name="connsiteY1" fmla="*/ 1363041 h 1363045"/>
              <a:gd name="connsiteX2" fmla="*/ 170166 w 471889"/>
              <a:gd name="connsiteY2" fmla="*/ 0 h 1363045"/>
              <a:gd name="connsiteX3" fmla="*/ 471889 w 471889"/>
              <a:gd name="connsiteY3" fmla="*/ 47545 h 1363045"/>
              <a:gd name="connsiteX0" fmla="*/ 0 w 471889"/>
              <a:gd name="connsiteY0" fmla="*/ 1315500 h 1315500"/>
              <a:gd name="connsiteX1" fmla="*/ 178133 w 471889"/>
              <a:gd name="connsiteY1" fmla="*/ 1315496 h 1315500"/>
              <a:gd name="connsiteX2" fmla="*/ 170166 w 471889"/>
              <a:gd name="connsiteY2" fmla="*/ 10634 h 1315500"/>
              <a:gd name="connsiteX3" fmla="*/ 471889 w 471889"/>
              <a:gd name="connsiteY3" fmla="*/ 0 h 1315500"/>
              <a:gd name="connsiteX0" fmla="*/ 0 w 471889"/>
              <a:gd name="connsiteY0" fmla="*/ 1440615 h 1440615"/>
              <a:gd name="connsiteX1" fmla="*/ 178133 w 471889"/>
              <a:gd name="connsiteY1" fmla="*/ 1440611 h 1440615"/>
              <a:gd name="connsiteX2" fmla="*/ 170166 w 471889"/>
              <a:gd name="connsiteY2" fmla="*/ 0 h 1440615"/>
              <a:gd name="connsiteX3" fmla="*/ 471889 w 471889"/>
              <a:gd name="connsiteY3" fmla="*/ 125115 h 1440615"/>
              <a:gd name="connsiteX0" fmla="*/ 0 w 432015"/>
              <a:gd name="connsiteY0" fmla="*/ 1440615 h 1440615"/>
              <a:gd name="connsiteX1" fmla="*/ 178133 w 432015"/>
              <a:gd name="connsiteY1" fmla="*/ 1440611 h 1440615"/>
              <a:gd name="connsiteX2" fmla="*/ 170166 w 432015"/>
              <a:gd name="connsiteY2" fmla="*/ 0 h 1440615"/>
              <a:gd name="connsiteX3" fmla="*/ 432015 w 432015"/>
              <a:gd name="connsiteY3" fmla="*/ 8758 h 1440615"/>
            </a:gdLst>
            <a:ahLst/>
            <a:cxnLst>
              <a:cxn ang="0">
                <a:pos x="connsiteX0" y="connsiteY0"/>
              </a:cxn>
              <a:cxn ang="0">
                <a:pos x="connsiteX1" y="connsiteY1"/>
              </a:cxn>
              <a:cxn ang="0">
                <a:pos x="connsiteX2" y="connsiteY2"/>
              </a:cxn>
              <a:cxn ang="0">
                <a:pos x="connsiteX3" y="connsiteY3"/>
              </a:cxn>
            </a:cxnLst>
            <a:rect l="l" t="t" r="r" b="b"/>
            <a:pathLst>
              <a:path w="432015" h="1440615">
                <a:moveTo>
                  <a:pt x="0" y="1440615"/>
                </a:moveTo>
                <a:lnTo>
                  <a:pt x="178133" y="1440611"/>
                </a:lnTo>
                <a:cubicBezTo>
                  <a:pt x="182123" y="941015"/>
                  <a:pt x="166176" y="499596"/>
                  <a:pt x="170166" y="0"/>
                </a:cubicBezTo>
                <a:lnTo>
                  <a:pt x="432015" y="8758"/>
                </a:lnTo>
              </a:path>
            </a:pathLst>
          </a:custGeom>
          <a:ln w="28575">
            <a:solidFill>
              <a:srgbClr val="BE4B48"/>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dirty="0">
              <a:solidFill>
                <a:srgbClr val="C0504D"/>
              </a:solidFill>
            </a:endParaRPr>
          </a:p>
        </p:txBody>
      </p:sp>
      <p:sp>
        <p:nvSpPr>
          <p:cNvPr id="30" name="フリーフォーム 29"/>
          <p:cNvSpPr/>
          <p:nvPr/>
        </p:nvSpPr>
        <p:spPr>
          <a:xfrm>
            <a:off x="1733298" y="3076961"/>
            <a:ext cx="233725" cy="1967312"/>
          </a:xfrm>
          <a:custGeom>
            <a:avLst/>
            <a:gdLst>
              <a:gd name="connsiteX0" fmla="*/ 786809 w 786809"/>
              <a:gd name="connsiteY0" fmla="*/ 3487479 h 3487479"/>
              <a:gd name="connsiteX1" fmla="*/ 127591 w 786809"/>
              <a:gd name="connsiteY1" fmla="*/ 3487479 h 3487479"/>
              <a:gd name="connsiteX2" fmla="*/ 127591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127591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705767 w 786809"/>
              <a:gd name="connsiteY2" fmla="*/ 49419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748344 h 3748344"/>
              <a:gd name="connsiteX1" fmla="*/ 546269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48344 h 3748344"/>
              <a:gd name="connsiteX1" fmla="*/ 626017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10633 w 786809"/>
              <a:gd name="connsiteY4" fmla="*/ 271498 h 3758977"/>
              <a:gd name="connsiteX5" fmla="*/ 42529 w 786809"/>
              <a:gd name="connsiteY5" fmla="*/ 0 h 3758977"/>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309692 w 786809"/>
              <a:gd name="connsiteY4" fmla="*/ 0 h 3758977"/>
              <a:gd name="connsiteX5" fmla="*/ 42529 w 786809"/>
              <a:gd name="connsiteY5" fmla="*/ 0 h 3758977"/>
              <a:gd name="connsiteX0" fmla="*/ 744280 w 744280"/>
              <a:gd name="connsiteY0" fmla="*/ 3758977 h 3758977"/>
              <a:gd name="connsiteX1" fmla="*/ 583488 w 744280"/>
              <a:gd name="connsiteY1" fmla="*/ 3758977 h 3758977"/>
              <a:gd name="connsiteX2" fmla="*/ 603426 w 744280"/>
              <a:gd name="connsiteY2" fmla="*/ 10633 h 3758977"/>
              <a:gd name="connsiteX3" fmla="*/ 575523 w 744280"/>
              <a:gd name="connsiteY3" fmla="*/ 10632 h 3758977"/>
              <a:gd name="connsiteX4" fmla="*/ 267163 w 744280"/>
              <a:gd name="connsiteY4" fmla="*/ 0 h 3758977"/>
              <a:gd name="connsiteX5" fmla="*/ 0 w 744280"/>
              <a:gd name="connsiteY5" fmla="*/ 0 h 3758977"/>
              <a:gd name="connsiteX0" fmla="*/ 477118 w 477118"/>
              <a:gd name="connsiteY0" fmla="*/ 3758977 h 3758977"/>
              <a:gd name="connsiteX1" fmla="*/ 316326 w 477118"/>
              <a:gd name="connsiteY1" fmla="*/ 3758977 h 3758977"/>
              <a:gd name="connsiteX2" fmla="*/ 336264 w 477118"/>
              <a:gd name="connsiteY2" fmla="*/ 10633 h 3758977"/>
              <a:gd name="connsiteX3" fmla="*/ 308361 w 477118"/>
              <a:gd name="connsiteY3" fmla="*/ 10632 h 3758977"/>
              <a:gd name="connsiteX4" fmla="*/ 1 w 477118"/>
              <a:gd name="connsiteY4" fmla="*/ 0 h 3758977"/>
              <a:gd name="connsiteX5" fmla="*/ 31896 w 477118"/>
              <a:gd name="connsiteY5" fmla="*/ 174534 h 3758977"/>
              <a:gd name="connsiteX0" fmla="*/ 445223 w 445223"/>
              <a:gd name="connsiteY0" fmla="*/ 3748345 h 3748345"/>
              <a:gd name="connsiteX1" fmla="*/ 284431 w 445223"/>
              <a:gd name="connsiteY1" fmla="*/ 3748345 h 3748345"/>
              <a:gd name="connsiteX2" fmla="*/ 304369 w 445223"/>
              <a:gd name="connsiteY2" fmla="*/ 1 h 3748345"/>
              <a:gd name="connsiteX3" fmla="*/ 276466 w 445223"/>
              <a:gd name="connsiteY3" fmla="*/ 0 h 3748345"/>
              <a:gd name="connsiteX4" fmla="*/ 107667 w 445223"/>
              <a:gd name="connsiteY4" fmla="*/ 144509 h 3748345"/>
              <a:gd name="connsiteX5" fmla="*/ 1 w 445223"/>
              <a:gd name="connsiteY5" fmla="*/ 163902 h 3748345"/>
              <a:gd name="connsiteX0" fmla="*/ 445221 w 445221"/>
              <a:gd name="connsiteY0" fmla="*/ 3748343 h 3748343"/>
              <a:gd name="connsiteX1" fmla="*/ 284429 w 445221"/>
              <a:gd name="connsiteY1" fmla="*/ 3748343 h 3748343"/>
              <a:gd name="connsiteX2" fmla="*/ 304367 w 445221"/>
              <a:gd name="connsiteY2" fmla="*/ -1 h 3748343"/>
              <a:gd name="connsiteX3" fmla="*/ 356214 w 445221"/>
              <a:gd name="connsiteY3" fmla="*/ 213318 h 3748343"/>
              <a:gd name="connsiteX4" fmla="*/ 107665 w 445221"/>
              <a:gd name="connsiteY4" fmla="*/ 144507 h 3748343"/>
              <a:gd name="connsiteX5" fmla="*/ -1 w 445221"/>
              <a:gd name="connsiteY5" fmla="*/ 163900 h 3748343"/>
              <a:gd name="connsiteX0" fmla="*/ 445223 w 445223"/>
              <a:gd name="connsiteY0" fmla="*/ 3748345 h 3748345"/>
              <a:gd name="connsiteX1" fmla="*/ 284431 w 445223"/>
              <a:gd name="connsiteY1" fmla="*/ 3748345 h 3748345"/>
              <a:gd name="connsiteX2" fmla="*/ 304369 w 445223"/>
              <a:gd name="connsiteY2" fmla="*/ 1 h 3748345"/>
              <a:gd name="connsiteX3" fmla="*/ 356216 w 445223"/>
              <a:gd name="connsiteY3" fmla="*/ 213320 h 3748345"/>
              <a:gd name="connsiteX4" fmla="*/ 1 w 445223"/>
              <a:gd name="connsiteY4" fmla="*/ 163902 h 3748345"/>
              <a:gd name="connsiteX0" fmla="*/ 445221 w 445221"/>
              <a:gd name="connsiteY0" fmla="*/ 3584442 h 3584442"/>
              <a:gd name="connsiteX1" fmla="*/ 284429 w 445221"/>
              <a:gd name="connsiteY1" fmla="*/ 3584442 h 3584442"/>
              <a:gd name="connsiteX2" fmla="*/ 356214 w 445221"/>
              <a:gd name="connsiteY2" fmla="*/ 49417 h 3584442"/>
              <a:gd name="connsiteX3" fmla="*/ -1 w 445221"/>
              <a:gd name="connsiteY3" fmla="*/ -1 h 3584442"/>
              <a:gd name="connsiteX0" fmla="*/ 445223 w 445223"/>
              <a:gd name="connsiteY0" fmla="*/ 3690168 h 3690168"/>
              <a:gd name="connsiteX1" fmla="*/ 284431 w 445223"/>
              <a:gd name="connsiteY1" fmla="*/ 3690168 h 3690168"/>
              <a:gd name="connsiteX2" fmla="*/ 316341 w 445223"/>
              <a:gd name="connsiteY2" fmla="*/ 0 h 3690168"/>
              <a:gd name="connsiteX3" fmla="*/ 1 w 445223"/>
              <a:gd name="connsiteY3" fmla="*/ 105725 h 3690168"/>
              <a:gd name="connsiteX0" fmla="*/ 425285 w 425285"/>
              <a:gd name="connsiteY0" fmla="*/ 3739585 h 3739585"/>
              <a:gd name="connsiteX1" fmla="*/ 264493 w 425285"/>
              <a:gd name="connsiteY1" fmla="*/ 3739585 h 3739585"/>
              <a:gd name="connsiteX2" fmla="*/ 296403 w 425285"/>
              <a:gd name="connsiteY2" fmla="*/ 49417 h 3739585"/>
              <a:gd name="connsiteX3" fmla="*/ 0 w 425285"/>
              <a:gd name="connsiteY3" fmla="*/ 0 h 3739585"/>
              <a:gd name="connsiteX0" fmla="*/ 405347 w 405347"/>
              <a:gd name="connsiteY0" fmla="*/ 3690168 h 3690168"/>
              <a:gd name="connsiteX1" fmla="*/ 244555 w 405347"/>
              <a:gd name="connsiteY1" fmla="*/ 3690168 h 3690168"/>
              <a:gd name="connsiteX2" fmla="*/ 276465 w 405347"/>
              <a:gd name="connsiteY2" fmla="*/ 0 h 3690168"/>
              <a:gd name="connsiteX3" fmla="*/ 0 w 405347"/>
              <a:gd name="connsiteY3" fmla="*/ 8762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365473 w 365473"/>
              <a:gd name="connsiteY0" fmla="*/ 3690168 h 3690168"/>
              <a:gd name="connsiteX1" fmla="*/ 204681 w 365473"/>
              <a:gd name="connsiteY1" fmla="*/ 3690168 h 3690168"/>
              <a:gd name="connsiteX2" fmla="*/ 236591 w 365473"/>
              <a:gd name="connsiteY2" fmla="*/ 0 h 3690168"/>
              <a:gd name="connsiteX3" fmla="*/ 0 w 365473"/>
              <a:gd name="connsiteY3" fmla="*/ 47547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425283 w 425283"/>
              <a:gd name="connsiteY0" fmla="*/ 3690168 h 3690168"/>
              <a:gd name="connsiteX1" fmla="*/ 264491 w 425283"/>
              <a:gd name="connsiteY1" fmla="*/ 3690168 h 3690168"/>
              <a:gd name="connsiteX2" fmla="*/ 296401 w 425283"/>
              <a:gd name="connsiteY2" fmla="*/ 0 h 3690168"/>
              <a:gd name="connsiteX3" fmla="*/ 0 w 425283"/>
              <a:gd name="connsiteY3" fmla="*/ 28155 h 3690168"/>
              <a:gd name="connsiteX0" fmla="*/ 425283 w 425283"/>
              <a:gd name="connsiteY0" fmla="*/ 3690168 h 3690168"/>
              <a:gd name="connsiteX1" fmla="*/ 264491 w 425283"/>
              <a:gd name="connsiteY1" fmla="*/ 3690168 h 3690168"/>
              <a:gd name="connsiteX2" fmla="*/ 236589 w 425283"/>
              <a:gd name="connsiteY2" fmla="*/ 0 h 3690168"/>
              <a:gd name="connsiteX3" fmla="*/ 0 w 425283"/>
              <a:gd name="connsiteY3" fmla="*/ 28155 h 3690168"/>
              <a:gd name="connsiteX0" fmla="*/ 425283 w 425283"/>
              <a:gd name="connsiteY0" fmla="*/ 3690168 h 3690168"/>
              <a:gd name="connsiteX1" fmla="*/ 184741 w 425283"/>
              <a:gd name="connsiteY1" fmla="*/ 3651383 h 3690168"/>
              <a:gd name="connsiteX2" fmla="*/ 236589 w 425283"/>
              <a:gd name="connsiteY2" fmla="*/ 0 h 3690168"/>
              <a:gd name="connsiteX3" fmla="*/ 0 w 425283"/>
              <a:gd name="connsiteY3" fmla="*/ 28155 h 3690168"/>
              <a:gd name="connsiteX0" fmla="*/ 425283 w 425283"/>
              <a:gd name="connsiteY0" fmla="*/ 3690168 h 3690168"/>
              <a:gd name="connsiteX1" fmla="*/ 244551 w 425283"/>
              <a:gd name="connsiteY1" fmla="*/ 3651383 h 3690168"/>
              <a:gd name="connsiteX2" fmla="*/ 236589 w 425283"/>
              <a:gd name="connsiteY2" fmla="*/ 0 h 3690168"/>
              <a:gd name="connsiteX3" fmla="*/ 0 w 425283"/>
              <a:gd name="connsiteY3" fmla="*/ 28155 h 3690168"/>
              <a:gd name="connsiteX0" fmla="*/ 425283 w 425283"/>
              <a:gd name="connsiteY0" fmla="*/ 3690168 h 3767738"/>
              <a:gd name="connsiteX1" fmla="*/ 264487 w 425283"/>
              <a:gd name="connsiteY1" fmla="*/ 3767738 h 3767738"/>
              <a:gd name="connsiteX2" fmla="*/ 236589 w 425283"/>
              <a:gd name="connsiteY2" fmla="*/ 0 h 3767738"/>
              <a:gd name="connsiteX3" fmla="*/ 0 w 425283"/>
              <a:gd name="connsiteY3" fmla="*/ 28155 h 3767738"/>
              <a:gd name="connsiteX0" fmla="*/ 425283 w 425283"/>
              <a:gd name="connsiteY0" fmla="*/ 3690168 h 3690168"/>
              <a:gd name="connsiteX1" fmla="*/ 244549 w 425283"/>
              <a:gd name="connsiteY1" fmla="*/ 3651382 h 3690168"/>
              <a:gd name="connsiteX2" fmla="*/ 236589 w 425283"/>
              <a:gd name="connsiteY2" fmla="*/ 0 h 3690168"/>
              <a:gd name="connsiteX3" fmla="*/ 0 w 425283"/>
              <a:gd name="connsiteY3" fmla="*/ 28155 h 3690168"/>
              <a:gd name="connsiteX0" fmla="*/ 425283 w 425283"/>
              <a:gd name="connsiteY0" fmla="*/ 3662012 h 3662012"/>
              <a:gd name="connsiteX1" fmla="*/ 244549 w 425283"/>
              <a:gd name="connsiteY1" fmla="*/ 3623226 h 3662012"/>
              <a:gd name="connsiteX2" fmla="*/ 316338 w 425283"/>
              <a:gd name="connsiteY2" fmla="*/ 10629 h 3662012"/>
              <a:gd name="connsiteX3" fmla="*/ 0 w 425283"/>
              <a:gd name="connsiteY3" fmla="*/ -1 h 3662012"/>
              <a:gd name="connsiteX0" fmla="*/ 425283 w 425283"/>
              <a:gd name="connsiteY0" fmla="*/ 3662014 h 3681406"/>
              <a:gd name="connsiteX1" fmla="*/ 284423 w 425283"/>
              <a:gd name="connsiteY1" fmla="*/ 3681406 h 3681406"/>
              <a:gd name="connsiteX2" fmla="*/ 316338 w 425283"/>
              <a:gd name="connsiteY2" fmla="*/ 10631 h 3681406"/>
              <a:gd name="connsiteX3" fmla="*/ 0 w 425283"/>
              <a:gd name="connsiteY3" fmla="*/ 1 h 3681406"/>
              <a:gd name="connsiteX0" fmla="*/ 425283 w 425283"/>
              <a:gd name="connsiteY0" fmla="*/ 3651395 h 3670787"/>
              <a:gd name="connsiteX1" fmla="*/ 284423 w 425283"/>
              <a:gd name="connsiteY1" fmla="*/ 3670787 h 3670787"/>
              <a:gd name="connsiteX2" fmla="*/ 316338 w 425283"/>
              <a:gd name="connsiteY2" fmla="*/ 12 h 3670787"/>
              <a:gd name="connsiteX3" fmla="*/ 0 w 425283"/>
              <a:gd name="connsiteY3" fmla="*/ 803876 h 3670787"/>
              <a:gd name="connsiteX0" fmla="*/ 425283 w 425283"/>
              <a:gd name="connsiteY0" fmla="*/ 2895232 h 2914624"/>
              <a:gd name="connsiteX1" fmla="*/ 284423 w 425283"/>
              <a:gd name="connsiteY1" fmla="*/ 2914624 h 2914624"/>
              <a:gd name="connsiteX2" fmla="*/ 336274 w 425283"/>
              <a:gd name="connsiteY2" fmla="*/ 166 h 2914624"/>
              <a:gd name="connsiteX3" fmla="*/ 0 w 425283"/>
              <a:gd name="connsiteY3" fmla="*/ 47713 h 2914624"/>
              <a:gd name="connsiteX0" fmla="*/ 425283 w 425283"/>
              <a:gd name="connsiteY0" fmla="*/ 2856802 h 2876194"/>
              <a:gd name="connsiteX1" fmla="*/ 284423 w 425283"/>
              <a:gd name="connsiteY1" fmla="*/ 2876194 h 2876194"/>
              <a:gd name="connsiteX2" fmla="*/ 256526 w 425283"/>
              <a:gd name="connsiteY2" fmla="*/ 521 h 2876194"/>
              <a:gd name="connsiteX3" fmla="*/ 0 w 425283"/>
              <a:gd name="connsiteY3" fmla="*/ 9283 h 2876194"/>
              <a:gd name="connsiteX0" fmla="*/ 425283 w 425283"/>
              <a:gd name="connsiteY0" fmla="*/ 2856802 h 2856802"/>
              <a:gd name="connsiteX1" fmla="*/ 224611 w 425283"/>
              <a:gd name="connsiteY1" fmla="*/ 2837409 h 2856802"/>
              <a:gd name="connsiteX2" fmla="*/ 256526 w 425283"/>
              <a:gd name="connsiteY2" fmla="*/ 521 h 2856802"/>
              <a:gd name="connsiteX3" fmla="*/ 0 w 425283"/>
              <a:gd name="connsiteY3" fmla="*/ 9283 h 2856802"/>
              <a:gd name="connsiteX0" fmla="*/ 425283 w 425283"/>
              <a:gd name="connsiteY0" fmla="*/ 2847518 h 2847518"/>
              <a:gd name="connsiteX1" fmla="*/ 224611 w 425283"/>
              <a:gd name="connsiteY1" fmla="*/ 2828125 h 2847518"/>
              <a:gd name="connsiteX2" fmla="*/ 256526 w 425283"/>
              <a:gd name="connsiteY2" fmla="*/ 1542652 h 2847518"/>
              <a:gd name="connsiteX3" fmla="*/ 0 w 425283"/>
              <a:gd name="connsiteY3" fmla="*/ -1 h 2847518"/>
              <a:gd name="connsiteX0" fmla="*/ 385409 w 385409"/>
              <a:gd name="connsiteY0" fmla="*/ 1334891 h 1334891"/>
              <a:gd name="connsiteX1" fmla="*/ 184737 w 385409"/>
              <a:gd name="connsiteY1" fmla="*/ 1315498 h 1334891"/>
              <a:gd name="connsiteX2" fmla="*/ 216652 w 385409"/>
              <a:gd name="connsiteY2" fmla="*/ 30025 h 1334891"/>
              <a:gd name="connsiteX3" fmla="*/ 0 w 385409"/>
              <a:gd name="connsiteY3" fmla="*/ 0 h 1334891"/>
              <a:gd name="connsiteX0" fmla="*/ 385409 w 385409"/>
              <a:gd name="connsiteY0" fmla="*/ 1334891 h 1334891"/>
              <a:gd name="connsiteX1" fmla="*/ 244547 w 385409"/>
              <a:gd name="connsiteY1" fmla="*/ 1296104 h 1334891"/>
              <a:gd name="connsiteX2" fmla="*/ 216652 w 385409"/>
              <a:gd name="connsiteY2" fmla="*/ 30025 h 1334891"/>
              <a:gd name="connsiteX3" fmla="*/ 0 w 385409"/>
              <a:gd name="connsiteY3" fmla="*/ 0 h 1334891"/>
              <a:gd name="connsiteX0" fmla="*/ 385409 w 385409"/>
              <a:gd name="connsiteY0" fmla="*/ 1334891 h 1354283"/>
              <a:gd name="connsiteX1" fmla="*/ 204673 w 385409"/>
              <a:gd name="connsiteY1" fmla="*/ 1354283 h 1354283"/>
              <a:gd name="connsiteX2" fmla="*/ 216652 w 385409"/>
              <a:gd name="connsiteY2" fmla="*/ 30025 h 1354283"/>
              <a:gd name="connsiteX3" fmla="*/ 0 w 385409"/>
              <a:gd name="connsiteY3" fmla="*/ 0 h 1354283"/>
              <a:gd name="connsiteX0" fmla="*/ 106290 w 216929"/>
              <a:gd name="connsiteY0" fmla="*/ 3429305 h 3429305"/>
              <a:gd name="connsiteX1" fmla="*/ 204673 w 216929"/>
              <a:gd name="connsiteY1" fmla="*/ 1354283 h 3429305"/>
              <a:gd name="connsiteX2" fmla="*/ 216652 w 216929"/>
              <a:gd name="connsiteY2" fmla="*/ 30025 h 3429305"/>
              <a:gd name="connsiteX3" fmla="*/ 0 w 216929"/>
              <a:gd name="connsiteY3" fmla="*/ 0 h 3429305"/>
              <a:gd name="connsiteX0" fmla="*/ 106290 w 344234"/>
              <a:gd name="connsiteY0" fmla="*/ 3429305 h 3429305"/>
              <a:gd name="connsiteX1" fmla="*/ 344234 w 344234"/>
              <a:gd name="connsiteY1" fmla="*/ 3429303 h 3429305"/>
              <a:gd name="connsiteX2" fmla="*/ 216652 w 344234"/>
              <a:gd name="connsiteY2" fmla="*/ 30025 h 3429305"/>
              <a:gd name="connsiteX3" fmla="*/ 0 w 344234"/>
              <a:gd name="connsiteY3" fmla="*/ 0 h 3429305"/>
              <a:gd name="connsiteX0" fmla="*/ 0 w 291500"/>
              <a:gd name="connsiteY0" fmla="*/ 3399802 h 3399802"/>
              <a:gd name="connsiteX1" fmla="*/ 237944 w 291500"/>
              <a:gd name="connsiteY1" fmla="*/ 3399800 h 3399802"/>
              <a:gd name="connsiteX2" fmla="*/ 110362 w 291500"/>
              <a:gd name="connsiteY2" fmla="*/ 522 h 3399802"/>
              <a:gd name="connsiteX3" fmla="*/ 272517 w 291500"/>
              <a:gd name="connsiteY3" fmla="*/ 9282 h 3399802"/>
              <a:gd name="connsiteX0" fmla="*/ 0 w 291500"/>
              <a:gd name="connsiteY0" fmla="*/ 3399800 h 3419192"/>
              <a:gd name="connsiteX1" fmla="*/ 98383 w 291500"/>
              <a:gd name="connsiteY1" fmla="*/ 3419192 h 3419192"/>
              <a:gd name="connsiteX2" fmla="*/ 110362 w 291500"/>
              <a:gd name="connsiteY2" fmla="*/ 520 h 3419192"/>
              <a:gd name="connsiteX3" fmla="*/ 272517 w 291500"/>
              <a:gd name="connsiteY3" fmla="*/ 9280 h 3419192"/>
              <a:gd name="connsiteX0" fmla="*/ 0 w 368312"/>
              <a:gd name="connsiteY0" fmla="*/ 3399362 h 3418754"/>
              <a:gd name="connsiteX1" fmla="*/ 98383 w 368312"/>
              <a:gd name="connsiteY1" fmla="*/ 3418754 h 3418754"/>
              <a:gd name="connsiteX2" fmla="*/ 110362 w 368312"/>
              <a:gd name="connsiteY2" fmla="*/ 82 h 3418754"/>
              <a:gd name="connsiteX3" fmla="*/ 352267 w 368312"/>
              <a:gd name="connsiteY3" fmla="*/ 105806 h 3418754"/>
              <a:gd name="connsiteX0" fmla="*/ 0 w 372203"/>
              <a:gd name="connsiteY0" fmla="*/ 3399280 h 3418672"/>
              <a:gd name="connsiteX1" fmla="*/ 98383 w 372203"/>
              <a:gd name="connsiteY1" fmla="*/ 3418672 h 3418672"/>
              <a:gd name="connsiteX2" fmla="*/ 110362 w 372203"/>
              <a:gd name="connsiteY2" fmla="*/ 0 h 3418672"/>
              <a:gd name="connsiteX3" fmla="*/ 372203 w 372203"/>
              <a:gd name="connsiteY3" fmla="*/ 8760 h 3418672"/>
              <a:gd name="connsiteX0" fmla="*/ 0 w 372203"/>
              <a:gd name="connsiteY0" fmla="*/ 3390520 h 3409912"/>
              <a:gd name="connsiteX1" fmla="*/ 98383 w 372203"/>
              <a:gd name="connsiteY1" fmla="*/ 3409912 h 3409912"/>
              <a:gd name="connsiteX2" fmla="*/ 130299 w 372203"/>
              <a:gd name="connsiteY2" fmla="*/ 2124437 h 3409912"/>
              <a:gd name="connsiteX3" fmla="*/ 372203 w 372203"/>
              <a:gd name="connsiteY3" fmla="*/ 0 h 3409912"/>
              <a:gd name="connsiteX0" fmla="*/ 0 w 352267"/>
              <a:gd name="connsiteY0" fmla="*/ 1315499 h 1334891"/>
              <a:gd name="connsiteX1" fmla="*/ 98383 w 352267"/>
              <a:gd name="connsiteY1" fmla="*/ 1334891 h 1334891"/>
              <a:gd name="connsiteX2" fmla="*/ 130299 w 352267"/>
              <a:gd name="connsiteY2" fmla="*/ 49416 h 1334891"/>
              <a:gd name="connsiteX3" fmla="*/ 352267 w 352267"/>
              <a:gd name="connsiteY3" fmla="*/ 0 h 1334891"/>
              <a:gd name="connsiteX0" fmla="*/ 0 w 352267"/>
              <a:gd name="connsiteY0" fmla="*/ 3496243 h 3515635"/>
              <a:gd name="connsiteX1" fmla="*/ 98383 w 352267"/>
              <a:gd name="connsiteY1" fmla="*/ 3515635 h 3515635"/>
              <a:gd name="connsiteX2" fmla="*/ 130299 w 352267"/>
              <a:gd name="connsiteY2" fmla="*/ 0 h 3515635"/>
              <a:gd name="connsiteX3" fmla="*/ 352267 w 352267"/>
              <a:gd name="connsiteY3" fmla="*/ 2180744 h 3515635"/>
              <a:gd name="connsiteX0" fmla="*/ 0 w 392141"/>
              <a:gd name="connsiteY0" fmla="*/ 3496243 h 3515635"/>
              <a:gd name="connsiteX1" fmla="*/ 98383 w 392141"/>
              <a:gd name="connsiteY1" fmla="*/ 3515635 h 3515635"/>
              <a:gd name="connsiteX2" fmla="*/ 130299 w 392141"/>
              <a:gd name="connsiteY2" fmla="*/ 0 h 3515635"/>
              <a:gd name="connsiteX3" fmla="*/ 392141 w 392141"/>
              <a:gd name="connsiteY3" fmla="*/ 28154 h 3515635"/>
              <a:gd name="connsiteX0" fmla="*/ 0 w 471889"/>
              <a:gd name="connsiteY0" fmla="*/ 3515637 h 3515637"/>
              <a:gd name="connsiteX1" fmla="*/ 178131 w 471889"/>
              <a:gd name="connsiteY1" fmla="*/ 3515635 h 3515637"/>
              <a:gd name="connsiteX2" fmla="*/ 210047 w 471889"/>
              <a:gd name="connsiteY2" fmla="*/ 0 h 3515637"/>
              <a:gd name="connsiteX3" fmla="*/ 471889 w 471889"/>
              <a:gd name="connsiteY3" fmla="*/ 28154 h 3515637"/>
              <a:gd name="connsiteX0" fmla="*/ 0 w 471889"/>
              <a:gd name="connsiteY0" fmla="*/ 3489416 h 3489416"/>
              <a:gd name="connsiteX1" fmla="*/ 178131 w 471889"/>
              <a:gd name="connsiteY1" fmla="*/ 3489414 h 3489416"/>
              <a:gd name="connsiteX2" fmla="*/ 210048 w 471889"/>
              <a:gd name="connsiteY2" fmla="*/ 11497 h 3489416"/>
              <a:gd name="connsiteX3" fmla="*/ 471889 w 471889"/>
              <a:gd name="connsiteY3" fmla="*/ 1933 h 3489416"/>
            </a:gdLst>
            <a:ahLst/>
            <a:cxnLst>
              <a:cxn ang="0">
                <a:pos x="connsiteX0" y="connsiteY0"/>
              </a:cxn>
              <a:cxn ang="0">
                <a:pos x="connsiteX1" y="connsiteY1"/>
              </a:cxn>
              <a:cxn ang="0">
                <a:pos x="connsiteX2" y="connsiteY2"/>
              </a:cxn>
              <a:cxn ang="0">
                <a:pos x="connsiteX3" y="connsiteY3"/>
              </a:cxn>
            </a:cxnLst>
            <a:rect l="l" t="t" r="r" b="b"/>
            <a:pathLst>
              <a:path w="471889" h="3489416">
                <a:moveTo>
                  <a:pt x="0" y="3489416"/>
                </a:moveTo>
                <a:lnTo>
                  <a:pt x="178131" y="3489414"/>
                </a:lnTo>
                <a:cubicBezTo>
                  <a:pt x="175478" y="2272287"/>
                  <a:pt x="212701" y="1228624"/>
                  <a:pt x="210048" y="11497"/>
                </a:cubicBezTo>
                <a:cubicBezTo>
                  <a:pt x="297329" y="20882"/>
                  <a:pt x="384608" y="-7452"/>
                  <a:pt x="471889" y="1933"/>
                </a:cubicBezTo>
              </a:path>
            </a:pathLst>
          </a:custGeom>
          <a:ln w="28575">
            <a:solidFill>
              <a:srgbClr val="BE4B48"/>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7" name="角丸四角形 16"/>
          <p:cNvSpPr/>
          <p:nvPr/>
        </p:nvSpPr>
        <p:spPr>
          <a:xfrm>
            <a:off x="2020186" y="1700808"/>
            <a:ext cx="2484000" cy="1224136"/>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37" name="角丸四角形 16"/>
          <p:cNvSpPr/>
          <p:nvPr/>
        </p:nvSpPr>
        <p:spPr>
          <a:xfrm>
            <a:off x="2020186" y="2990890"/>
            <a:ext cx="2484000" cy="1687436"/>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16"/>
          <p:cNvSpPr/>
          <p:nvPr/>
        </p:nvSpPr>
        <p:spPr>
          <a:xfrm>
            <a:off x="4582633" y="1697263"/>
            <a:ext cx="2551813" cy="872031"/>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16"/>
          <p:cNvSpPr/>
          <p:nvPr/>
        </p:nvSpPr>
        <p:spPr>
          <a:xfrm>
            <a:off x="4582633" y="2626242"/>
            <a:ext cx="2551814" cy="1116418"/>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97725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289211" y="4004382"/>
            <a:ext cx="6323537" cy="2736986"/>
          </a:xfrm>
          <a:prstGeom prst="rect">
            <a:avLst/>
          </a:prstGeom>
          <a:solidFill>
            <a:srgbClr val="ECF1F8"/>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正方形/長方形 11"/>
          <p:cNvSpPr/>
          <p:nvPr/>
        </p:nvSpPr>
        <p:spPr>
          <a:xfrm>
            <a:off x="289211" y="887235"/>
            <a:ext cx="8747284" cy="2613774"/>
          </a:xfrm>
          <a:prstGeom prst="rect">
            <a:avLst/>
          </a:prstGeom>
          <a:solidFill>
            <a:srgbClr val="ECF1F8"/>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xmlns="" id="{AFEED106-3BE5-4F92-8442-1141A3D846A3}"/>
              </a:ext>
            </a:extLst>
          </p:cNvPr>
          <p:cNvSpPr txBox="1"/>
          <p:nvPr/>
        </p:nvSpPr>
        <p:spPr>
          <a:xfrm>
            <a:off x="452445" y="2420888"/>
            <a:ext cx="4306173" cy="9079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資産を多く持っているものの、公共施設</a:t>
            </a:r>
            <a:r>
              <a:rPr lang="ja-JP" altLang="en-US" sz="1200" dirty="0" smtClean="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などの整備から</a:t>
            </a:r>
            <a:endParaRPr lang="en-US" altLang="ja-JP" sz="1200" dirty="0" smtClean="0">
              <a:solidFill>
                <a:srgbClr val="82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が経って</a:t>
            </a:r>
            <a:r>
              <a:rPr lang="ja-JP" altLang="en-US" sz="1200" dirty="0" smtClean="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いるものが</a:t>
            </a:r>
            <a:r>
              <a:rPr lang="ja-JP" altLang="en-US"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多くあり、今後の資産の更新計画や維持管理など資産管理が重要となっています。</a:t>
            </a:r>
            <a:endParaRPr lang="en-US" altLang="ja-JP"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spcAft>
                <a:spcPts val="600"/>
              </a:spcAft>
            </a:pPr>
            <a:r>
              <a:rPr lang="ja-JP" altLang="en-US"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rPr>
              <a:t>（次ページをご覧ください。）</a:t>
            </a:r>
            <a:endParaRPr lang="en-US" altLang="ja-JP" sz="1200" dirty="0">
              <a:solidFill>
                <a:srgbClr val="82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7010400" y="6588000"/>
            <a:ext cx="2133600" cy="365125"/>
          </a:xfrm>
        </p:spPr>
        <p:txBody>
          <a:bodyPr/>
          <a:lstStyle/>
          <a:p>
            <a:fld id="{6B329502-D6CF-4A8F-AC9E-133605A27121}" type="slidenum">
              <a:rPr kumimoji="1" lang="ja-JP" altLang="en-US" sz="1400" smtClean="0">
                <a:solidFill>
                  <a:schemeClr val="tx1"/>
                </a:solidFill>
              </a:rPr>
              <a:t>4</a:t>
            </a:fld>
            <a:endParaRPr kumimoji="1" lang="ja-JP" altLang="en-US" sz="14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986500605"/>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15683"/>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5475713" cy="400110"/>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貸借対照表から分かること</a:t>
            </a: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p>
        </p:txBody>
      </p:sp>
      <p:sp>
        <p:nvSpPr>
          <p:cNvPr id="7" name="テキスト ボックス 6"/>
          <p:cNvSpPr txBox="1"/>
          <p:nvPr/>
        </p:nvSpPr>
        <p:spPr>
          <a:xfrm>
            <a:off x="289211" y="548680"/>
            <a:ext cx="8747285" cy="3385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資産</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には、どのようなものがあるか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78504" y="3645024"/>
            <a:ext cx="6334244" cy="3385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ja-JP" altLang="en-US" sz="16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負債</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には、どのようなものがあるか</a:t>
            </a:r>
          </a:p>
        </p:txBody>
      </p:sp>
      <p:sp>
        <p:nvSpPr>
          <p:cNvPr id="3" name="テキスト ボックス 2"/>
          <p:cNvSpPr txBox="1"/>
          <p:nvPr/>
        </p:nvSpPr>
        <p:spPr>
          <a:xfrm>
            <a:off x="6612748" y="873053"/>
            <a:ext cx="1944216"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≪資産の構成≫</a:t>
            </a:r>
          </a:p>
        </p:txBody>
      </p:sp>
      <p:sp>
        <p:nvSpPr>
          <p:cNvPr id="14" name="テキスト ボックス 13"/>
          <p:cNvSpPr txBox="1"/>
          <p:nvPr/>
        </p:nvSpPr>
        <p:spPr>
          <a:xfrm>
            <a:off x="4730945" y="4202790"/>
            <a:ext cx="1446470"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≪負債の構成≫</a:t>
            </a:r>
          </a:p>
        </p:txBody>
      </p:sp>
      <p:sp>
        <p:nvSpPr>
          <p:cNvPr id="9" name="テキスト ボックス 8"/>
          <p:cNvSpPr txBox="1"/>
          <p:nvPr/>
        </p:nvSpPr>
        <p:spPr>
          <a:xfrm>
            <a:off x="337902" y="1033695"/>
            <a:ext cx="4420716" cy="692497"/>
          </a:xfrm>
          <a:prstGeom prst="rect">
            <a:avLst/>
          </a:prstGeom>
          <a:noFill/>
        </p:spPr>
        <p:txBody>
          <a:bodyPr wrap="square" rtlCol="0">
            <a:spAutoFit/>
          </a:bodyPr>
          <a:lstStyle/>
          <a:p>
            <a:pPr lvl="0"/>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資産は合計で</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352</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億円あり、住宅、学校、公園などの「事業用資産」とまちづくりの基盤となる道路などの「インフラ資産」が約</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割を占めています。</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357302" y="4149080"/>
            <a:ext cx="4305552" cy="692497"/>
          </a:xfrm>
          <a:prstGeom prst="rect">
            <a:avLst/>
          </a:prstGeom>
        </p:spPr>
        <p:txBody>
          <a:bodyPr wrap="square">
            <a:spAutoFit/>
          </a:bodyPr>
          <a:lstStyle/>
          <a:p>
            <a:pPr lvl="0"/>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負債は合計で</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6,616</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億</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円あり、学校、道路、公園などの大きな公共施設の整備などのための市債（借金）である「地方債」が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割</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を占めています。</a:t>
            </a:r>
          </a:p>
        </p:txBody>
      </p:sp>
      <p:sp>
        <p:nvSpPr>
          <p:cNvPr id="18" name="角丸四角形 17"/>
          <p:cNvSpPr/>
          <p:nvPr/>
        </p:nvSpPr>
        <p:spPr>
          <a:xfrm>
            <a:off x="6697258" y="3645024"/>
            <a:ext cx="2355774" cy="28803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19" name="テキスト ボックス 18"/>
          <p:cNvSpPr txBox="1"/>
          <p:nvPr/>
        </p:nvSpPr>
        <p:spPr>
          <a:xfrm>
            <a:off x="6697258" y="3819716"/>
            <a:ext cx="2446741" cy="400110"/>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（参考）</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市民１人あたりの資産・負債等の状況</a:t>
            </a:r>
          </a:p>
        </p:txBody>
      </p:sp>
      <p:graphicFrame>
        <p:nvGraphicFramePr>
          <p:cNvPr id="20" name="表 19"/>
          <p:cNvGraphicFramePr>
            <a:graphicFrameLocks noGrp="1"/>
          </p:cNvGraphicFramePr>
          <p:nvPr>
            <p:extLst>
              <p:ext uri="{D42A27DB-BD31-4B8C-83A1-F6EECF244321}">
                <p14:modId xmlns:p14="http://schemas.microsoft.com/office/powerpoint/2010/main" val="2817447595"/>
              </p:ext>
            </p:extLst>
          </p:nvPr>
        </p:nvGraphicFramePr>
        <p:xfrm>
          <a:off x="6829298" y="4306162"/>
          <a:ext cx="2122098" cy="1440161"/>
        </p:xfrm>
        <a:graphic>
          <a:graphicData uri="http://schemas.openxmlformats.org/drawingml/2006/table">
            <a:tbl>
              <a:tblPr firstRow="1" firstCol="1" bandRow="1">
                <a:tableStyleId>{5C22544A-7EE6-4342-B048-85BDC9FD1C3A}</a:tableStyleId>
              </a:tblPr>
              <a:tblGrid>
                <a:gridCol w="1061049">
                  <a:extLst>
                    <a:ext uri="{9D8B030D-6E8A-4147-A177-3AD203B41FA5}">
                      <a16:colId xmlns:a16="http://schemas.microsoft.com/office/drawing/2014/main" xmlns="" val="20000"/>
                    </a:ext>
                  </a:extLst>
                </a:gridCol>
                <a:gridCol w="1061049">
                  <a:extLst>
                    <a:ext uri="{9D8B030D-6E8A-4147-A177-3AD203B41FA5}">
                      <a16:colId xmlns:a16="http://schemas.microsoft.com/office/drawing/2014/main" xmlns="" val="20001"/>
                    </a:ext>
                  </a:extLst>
                </a:gridCol>
              </a:tblGrid>
              <a:tr h="286411">
                <a:tc>
                  <a:txBody>
                    <a:bodyPr/>
                    <a:lstStyle/>
                    <a:p>
                      <a:pPr algn="ctr">
                        <a:lnSpc>
                          <a:spcPts val="2000"/>
                        </a:lnSpc>
                        <a:spcAft>
                          <a:spcPts val="0"/>
                        </a:spcAft>
                      </a:pP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資　産</a:t>
                      </a:r>
                    </a:p>
                  </a:txBody>
                  <a:tcPr marL="68580" marR="68580" marT="0" marB="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solidFill>
                      <a:schemeClr val="tx2"/>
                    </a:solidFill>
                  </a:tcPr>
                </a:tc>
                <a:tc>
                  <a:txBody>
                    <a:bodyPr/>
                    <a:lstStyle/>
                    <a:p>
                      <a:pPr algn="ctr">
                        <a:lnSpc>
                          <a:spcPts val="2000"/>
                        </a:lnSpc>
                        <a:spcAft>
                          <a:spcPts val="0"/>
                        </a:spcAft>
                      </a:pP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負　債</a:t>
                      </a:r>
                    </a:p>
                  </a:txBody>
                  <a:tcPr marL="68580" marR="68580" marT="0" marB="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2"/>
                    </a:solidFill>
                  </a:tcPr>
                </a:tc>
                <a:extLst>
                  <a:ext uri="{0D108BD9-81ED-4DB2-BD59-A6C34878D82A}">
                    <a16:rowId xmlns:a16="http://schemas.microsoft.com/office/drawing/2014/main" xmlns="" val="10000"/>
                  </a:ext>
                </a:extLst>
              </a:tr>
              <a:tr h="286411">
                <a:tc rowSpan="3">
                  <a:txBody>
                    <a:bodyPr/>
                    <a:lstStyle/>
                    <a:p>
                      <a:pPr algn="ctr">
                        <a:lnSpc>
                          <a:spcPts val="2000"/>
                        </a:lnSpc>
                        <a:spcAft>
                          <a:spcPts val="0"/>
                        </a:spcAft>
                      </a:pP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556</a:t>
                      </a:r>
                      <a:r>
                        <a:rPr lang="ja-JP" sz="12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ja-JP" sz="12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solidFill>
                      <a:schemeClr val="tx2">
                        <a:lumMod val="20000"/>
                        <a:lumOff val="80000"/>
                      </a:schemeClr>
                    </a:solidFill>
                  </a:tcPr>
                </a:tc>
                <a:tc>
                  <a:txBody>
                    <a:bodyPr/>
                    <a:lstStyle/>
                    <a:p>
                      <a:pPr algn="ctr">
                        <a:lnSpc>
                          <a:spcPts val="2000"/>
                        </a:lnSpc>
                        <a:spcAft>
                          <a:spcPts val="0"/>
                        </a:spcAft>
                      </a:pPr>
                      <a:r>
                        <a:rPr lang="en-US" altLang="ja-JP"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98</a:t>
                      </a:r>
                      <a:r>
                        <a:rPr lang="ja-JP"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12700" cap="flat" cmpd="sng" algn="ctr">
                      <a:solidFill>
                        <a:schemeClr val="accent4"/>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xmlns="" val="10001"/>
                  </a:ext>
                </a:extLst>
              </a:tr>
              <a:tr h="286411">
                <a:tc vMerge="1">
                  <a:txBody>
                    <a:bodyPr/>
                    <a:lstStyle/>
                    <a:p>
                      <a:endParaRPr kumimoji="1" lang="ja-JP" altLang="en-US"/>
                    </a:p>
                  </a:txBody>
                  <a:tcPr/>
                </a:tc>
                <a:tc>
                  <a:txBody>
                    <a:bodyPr/>
                    <a:lstStyle/>
                    <a:p>
                      <a:pPr algn="ctr">
                        <a:lnSpc>
                          <a:spcPts val="2000"/>
                        </a:lnSpc>
                        <a:spcAft>
                          <a:spcPts val="0"/>
                        </a:spcAft>
                      </a:pPr>
                      <a:r>
                        <a:rPr lang="ja-JP" sz="12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純資産</a:t>
                      </a:r>
                    </a:p>
                  </a:txBody>
                  <a:tcPr marL="68580" marR="68580" marT="0" marB="0" anchor="ctr">
                    <a:lnR w="12700" cap="flat" cmpd="sng" algn="ctr">
                      <a:solidFill>
                        <a:schemeClr val="accent4"/>
                      </a:solidFill>
                      <a:prstDash val="solid"/>
                      <a:round/>
                      <a:headEnd type="none" w="med" len="med"/>
                      <a:tailEnd type="none" w="med" len="med"/>
                    </a:lnR>
                    <a:solidFill>
                      <a:schemeClr val="accent3"/>
                    </a:solidFill>
                  </a:tcPr>
                </a:tc>
                <a:extLst>
                  <a:ext uri="{0D108BD9-81ED-4DB2-BD59-A6C34878D82A}">
                    <a16:rowId xmlns:a16="http://schemas.microsoft.com/office/drawing/2014/main" xmlns="" val="10002"/>
                  </a:ext>
                </a:extLst>
              </a:tr>
              <a:tr h="580928">
                <a:tc vMerge="1">
                  <a:txBody>
                    <a:bodyPr/>
                    <a:lstStyle/>
                    <a:p>
                      <a:endParaRPr kumimoji="1" lang="ja-JP" altLang="en-US"/>
                    </a:p>
                  </a:txBody>
                  <a:tcPr/>
                </a:tc>
                <a:tc>
                  <a:txBody>
                    <a:bodyPr/>
                    <a:lstStyle/>
                    <a:p>
                      <a:pPr algn="ctr">
                        <a:lnSpc>
                          <a:spcPts val="2000"/>
                        </a:lnSpc>
                        <a:spcAft>
                          <a:spcPts val="0"/>
                        </a:spcAft>
                      </a:pPr>
                      <a:r>
                        <a:rPr lang="en-US"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458</a:t>
                      </a:r>
                      <a:r>
                        <a:rPr lang="ja-JP"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3"/>
                  </a:ext>
                </a:extLst>
              </a:tr>
            </a:tbl>
          </a:graphicData>
        </a:graphic>
      </p:graphicFrame>
      <p:sp>
        <p:nvSpPr>
          <p:cNvPr id="21" name="テキスト ボックス 20"/>
          <p:cNvSpPr txBox="1"/>
          <p:nvPr/>
        </p:nvSpPr>
        <p:spPr>
          <a:xfrm>
            <a:off x="6804248" y="5877272"/>
            <a:ext cx="2232247" cy="646331"/>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月末日</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現在の大阪市</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の住民基本台帳人口（</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2,703,407</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）から算出し、</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金額は表示桁未満を四捨五入して表示しています。</a:t>
            </a:r>
          </a:p>
        </p:txBody>
      </p:sp>
      <p:pic>
        <p:nvPicPr>
          <p:cNvPr id="11" name="図 10"/>
          <p:cNvPicPr>
            <a:picLocks noChangeAspect="1"/>
          </p:cNvPicPr>
          <p:nvPr/>
        </p:nvPicPr>
        <p:blipFill rotWithShape="1">
          <a:blip r:embed="rId3"/>
          <a:srcRect l="14947" t="35205" r="19519" b="22876"/>
          <a:stretch/>
        </p:blipFill>
        <p:spPr>
          <a:xfrm>
            <a:off x="5349384" y="1035471"/>
            <a:ext cx="3096344" cy="2448272"/>
          </a:xfrm>
          <a:prstGeom prst="rect">
            <a:avLst/>
          </a:prstGeom>
        </p:spPr>
      </p:pic>
      <p:pic>
        <p:nvPicPr>
          <p:cNvPr id="13" name="図 12"/>
          <p:cNvPicPr>
            <a:picLocks noChangeAspect="1"/>
          </p:cNvPicPr>
          <p:nvPr/>
        </p:nvPicPr>
        <p:blipFill rotWithShape="1">
          <a:blip r:embed="rId4"/>
          <a:srcRect l="28664" t="20681" r="19518" b="10210"/>
          <a:stretch/>
        </p:blipFill>
        <p:spPr>
          <a:xfrm>
            <a:off x="4125248" y="4361629"/>
            <a:ext cx="2448272" cy="2376265"/>
          </a:xfrm>
          <a:prstGeom prst="rect">
            <a:avLst/>
          </a:prstGeom>
        </p:spPr>
      </p:pic>
    </p:spTree>
    <p:extLst>
      <p:ext uri="{BB962C8B-B14F-4D97-AF65-F5344CB8AC3E}">
        <p14:creationId xmlns:p14="http://schemas.microsoft.com/office/powerpoint/2010/main" val="2986318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788764161"/>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15683"/>
                    </a:solidFill>
                  </a:tcPr>
                </a:tc>
                <a:extLst>
                  <a:ext uri="{0D108BD9-81ED-4DB2-BD59-A6C34878D82A}">
                    <a16:rowId xmlns:a16="http://schemas.microsoft.com/office/drawing/2014/main" xmlns="" val="10000"/>
                  </a:ext>
                </a:extLst>
              </a:tr>
            </a:tbl>
          </a:graphicData>
        </a:graphic>
      </p:graphicFrame>
      <p:sp>
        <p:nvSpPr>
          <p:cNvPr id="2" name="タイトル 1"/>
          <p:cNvSpPr>
            <a:spLocks noGrp="1"/>
          </p:cNvSpPr>
          <p:nvPr>
            <p:ph type="title"/>
          </p:nvPr>
        </p:nvSpPr>
        <p:spPr>
          <a:xfrm>
            <a:off x="251520" y="0"/>
            <a:ext cx="8229600" cy="469677"/>
          </a:xfrm>
        </p:spPr>
        <p:txBody>
          <a:bodyPr>
            <a:normAutofit/>
          </a:bodyPr>
          <a:lstStyle/>
          <a:p>
            <a:pPr algn="l"/>
            <a:r>
              <a:rPr lang="ja-JP" altLang="en-US" sz="1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a:t>
            </a:r>
            <a:r>
              <a:rPr lang="ja-JP" altLang="en-US" sz="1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）公共施設などの資産の減価償却</a:t>
            </a:r>
            <a:r>
              <a:rPr lang="en-US" altLang="ja-JP" sz="1800" baseline="30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の状況から分かること</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470792654"/>
              </p:ext>
            </p:extLst>
          </p:nvPr>
        </p:nvGraphicFramePr>
        <p:xfrm>
          <a:off x="770614" y="1214989"/>
          <a:ext cx="6408714" cy="3942203"/>
        </p:xfrm>
        <a:graphic>
          <a:graphicData uri="http://schemas.openxmlformats.org/drawingml/2006/table">
            <a:tbl>
              <a:tblPr firstRow="1" firstCol="1" bandRow="1">
                <a:tableStyleId>{5C22544A-7EE6-4342-B048-85BDC9FD1C3A}</a:tableStyleId>
              </a:tblPr>
              <a:tblGrid>
                <a:gridCol w="1584176">
                  <a:extLst>
                    <a:ext uri="{9D8B030D-6E8A-4147-A177-3AD203B41FA5}">
                      <a16:colId xmlns:a16="http://schemas.microsoft.com/office/drawing/2014/main" xmlns="" val="20000"/>
                    </a:ext>
                  </a:extLst>
                </a:gridCol>
                <a:gridCol w="1081534">
                  <a:extLst>
                    <a:ext uri="{9D8B030D-6E8A-4147-A177-3AD203B41FA5}">
                      <a16:colId xmlns:a16="http://schemas.microsoft.com/office/drawing/2014/main" xmlns="" val="20001"/>
                    </a:ext>
                  </a:extLst>
                </a:gridCol>
                <a:gridCol w="1449235">
                  <a:extLst>
                    <a:ext uri="{9D8B030D-6E8A-4147-A177-3AD203B41FA5}">
                      <a16:colId xmlns:a16="http://schemas.microsoft.com/office/drawing/2014/main" xmlns="" val="20002"/>
                    </a:ext>
                  </a:extLst>
                </a:gridCol>
                <a:gridCol w="1449235">
                  <a:extLst>
                    <a:ext uri="{9D8B030D-6E8A-4147-A177-3AD203B41FA5}">
                      <a16:colId xmlns:a16="http://schemas.microsoft.com/office/drawing/2014/main" xmlns="" val="20003"/>
                    </a:ext>
                  </a:extLst>
                </a:gridCol>
                <a:gridCol w="844534">
                  <a:extLst>
                    <a:ext uri="{9D8B030D-6E8A-4147-A177-3AD203B41FA5}">
                      <a16:colId xmlns:a16="http://schemas.microsoft.com/office/drawing/2014/main" xmlns="" val="20004"/>
                    </a:ext>
                  </a:extLst>
                </a:gridCol>
              </a:tblGrid>
              <a:tr h="627061">
                <a:tc>
                  <a:txBody>
                    <a:bodyPr/>
                    <a:lstStyle/>
                    <a:p>
                      <a:pPr algn="ctr">
                        <a:lnSpc>
                          <a:spcPts val="15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215968"/>
                    </a:solidFill>
                  </a:tcPr>
                </a:tc>
                <a:tc>
                  <a:txBody>
                    <a:bodyPr/>
                    <a:lstStyle/>
                    <a:p>
                      <a:pPr algn="ctr">
                        <a:lnSpc>
                          <a:spcPts val="15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28575" cap="flat" cmpd="sng" algn="ctr">
                      <a:solidFill>
                        <a:schemeClr val="tx1"/>
                      </a:solidFill>
                      <a:prstDash val="solid"/>
                      <a:round/>
                      <a:headEnd type="none" w="med" len="med"/>
                      <a:tailEnd type="none" w="med" len="med"/>
                    </a:lnT>
                    <a:solidFill>
                      <a:srgbClr val="215968"/>
                    </a:solidFill>
                  </a:tcPr>
                </a:tc>
                <a:tc>
                  <a:txBody>
                    <a:bodyPr/>
                    <a:lstStyle/>
                    <a:p>
                      <a:pPr algn="ctr">
                        <a:lnSpc>
                          <a:spcPts val="1500"/>
                        </a:lnSpc>
                        <a:spcAft>
                          <a:spcPts val="0"/>
                        </a:spcAft>
                      </a:pP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取得原価</a:t>
                      </a:r>
                      <a:endPar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500"/>
                        </a:lnSpc>
                        <a:spcAft>
                          <a:spcPts val="0"/>
                        </a:spcAft>
                      </a:pP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（Ａ）</a:t>
                      </a:r>
                      <a:endPar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28575" cap="flat" cmpd="sng" algn="ctr">
                      <a:solidFill>
                        <a:schemeClr val="tx1"/>
                      </a:solidFill>
                      <a:prstDash val="solid"/>
                      <a:round/>
                      <a:headEnd type="none" w="med" len="med"/>
                      <a:tailEnd type="none" w="med" len="med"/>
                    </a:lnT>
                    <a:solidFill>
                      <a:srgbClr val="215968"/>
                    </a:solidFill>
                  </a:tcPr>
                </a:tc>
                <a:tc>
                  <a:txBody>
                    <a:bodyPr/>
                    <a:lstStyle/>
                    <a:p>
                      <a:pPr algn="ctr">
                        <a:lnSpc>
                          <a:spcPts val="1500"/>
                        </a:lnSpc>
                        <a:spcAft>
                          <a:spcPts val="0"/>
                        </a:spcAft>
                      </a:pP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減価償却累計額</a:t>
                      </a:r>
                      <a:endPar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500"/>
                        </a:lnSpc>
                        <a:spcAft>
                          <a:spcPts val="0"/>
                        </a:spcAft>
                      </a:pP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（Ｂ）</a:t>
                      </a:r>
                      <a:endPar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28575" cap="flat" cmpd="sng" algn="ctr">
                      <a:solidFill>
                        <a:schemeClr val="tx1"/>
                      </a:solidFill>
                      <a:prstDash val="solid"/>
                      <a:round/>
                      <a:headEnd type="none" w="med" len="med"/>
                      <a:tailEnd type="none" w="med" len="med"/>
                    </a:lnT>
                    <a:solidFill>
                      <a:srgbClr val="215968"/>
                    </a:solidFill>
                  </a:tcPr>
                </a:tc>
                <a:tc>
                  <a:txBody>
                    <a:bodyPr/>
                    <a:lstStyle/>
                    <a:p>
                      <a:pPr algn="ctr">
                        <a:lnSpc>
                          <a:spcPts val="1500"/>
                        </a:lnSpc>
                        <a:spcAft>
                          <a:spcPts val="0"/>
                        </a:spcAft>
                      </a:pP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割合</a:t>
                      </a:r>
                      <a:endPar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500"/>
                        </a:lnSpc>
                        <a:spcAft>
                          <a:spcPts val="0"/>
                        </a:spcAft>
                      </a:pP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（Ｂ／Ａ）</a:t>
                      </a:r>
                      <a:endPar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215968"/>
                    </a:solidFill>
                  </a:tcPr>
                </a:tc>
                <a:extLst>
                  <a:ext uri="{0D108BD9-81ED-4DB2-BD59-A6C34878D82A}">
                    <a16:rowId xmlns:a16="http://schemas.microsoft.com/office/drawing/2014/main" xmlns="" val="10000"/>
                  </a:ext>
                </a:extLst>
              </a:tr>
              <a:tr h="561937">
                <a:tc rowSpan="3">
                  <a:txBody>
                    <a:bodyPr/>
                    <a:lstStyle/>
                    <a:p>
                      <a:pPr algn="ctr">
                        <a:lnSpc>
                          <a:spcPts val="15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事業用資産</a:t>
                      </a:r>
                    </a:p>
                    <a:p>
                      <a:pPr algn="ctr">
                        <a:lnSpc>
                          <a:spcPts val="1500"/>
                        </a:lnSpc>
                        <a:spcAft>
                          <a:spcPts val="0"/>
                        </a:spcAft>
                      </a:pPr>
                      <a:r>
                        <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【建物・工作物</a:t>
                      </a: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など</a:t>
                      </a:r>
                      <a:r>
                        <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80" marR="68580" marT="0" marB="0" anchor="ctr">
                    <a:lnL w="28575" cap="flat" cmpd="sng" algn="ctr">
                      <a:solidFill>
                        <a:schemeClr val="tx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215968"/>
                    </a:solidFill>
                  </a:tcPr>
                </a:tc>
                <a:tc>
                  <a:txBody>
                    <a:bodyPr/>
                    <a:lstStyle/>
                    <a:p>
                      <a:pPr algn="ctr">
                        <a:lnSpc>
                          <a:spcPts val="1500"/>
                        </a:lnSpc>
                        <a:spcAft>
                          <a:spcPts val="0"/>
                        </a:spcAft>
                      </a:pPr>
                      <a:r>
                        <a:rPr lang="ja-JP" altLang="en-US" sz="1300" b="1"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3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3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tc>
                <a:tc>
                  <a:txBody>
                    <a:bodyPr/>
                    <a:lstStyle/>
                    <a:p>
                      <a:pPr algn="ctr">
                        <a:lnSpc>
                          <a:spcPts val="1500"/>
                        </a:lnSpc>
                        <a:spcAft>
                          <a:spcPts val="0"/>
                        </a:spcAft>
                      </a:pPr>
                      <a:r>
                        <a:rPr lang="en-US" sz="1400" b="1" kern="100" dirty="0">
                          <a:effectLst/>
                          <a:latin typeface="メイリオ" panose="020B0604030504040204" pitchFamily="50" charset="-128"/>
                          <a:ea typeface="メイリオ" panose="020B0604030504040204" pitchFamily="50" charset="-128"/>
                          <a:cs typeface="メイリオ" panose="020B0604030504040204" pitchFamily="50" charset="-128"/>
                        </a:rPr>
                        <a:t>2</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4,943</a:t>
                      </a:r>
                      <a:r>
                        <a:rPr 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円</a:t>
                      </a:r>
                    </a:p>
                  </a:txBody>
                  <a:tcPr marL="68580" marR="68580" marT="0" marB="0" anchor="ctr"/>
                </a:tc>
                <a:tc>
                  <a:txBody>
                    <a:bodyPr/>
                    <a:lstStyle/>
                    <a:p>
                      <a:pPr algn="ctr">
                        <a:lnSpc>
                          <a:spcPts val="1500"/>
                        </a:lnSpc>
                        <a:spcAft>
                          <a:spcPts val="0"/>
                        </a:spcAft>
                      </a:pP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3</a:t>
                      </a: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,476</a:t>
                      </a:r>
                      <a:r>
                        <a:rPr 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円</a:t>
                      </a:r>
                    </a:p>
                  </a:txBody>
                  <a:tcPr marL="68580" marR="68580" marT="0" marB="0" anchor="ctr"/>
                </a:tc>
                <a:tc>
                  <a:txBody>
                    <a:bodyPr/>
                    <a:lstStyle/>
                    <a:p>
                      <a:pPr algn="ctr">
                        <a:lnSpc>
                          <a:spcPts val="1500"/>
                        </a:lnSpc>
                        <a:spcAft>
                          <a:spcPts val="0"/>
                        </a:spcAft>
                      </a:pP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54.0%</a:t>
                      </a:r>
                      <a:endPar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1"/>
                  </a:ext>
                </a:extLst>
              </a:tr>
              <a:tr h="563041">
                <a:tc vMerge="1">
                  <a:txBody>
                    <a:bodyPr/>
                    <a:lstStyle/>
                    <a:p>
                      <a:endParaRPr kumimoji="1" lang="ja-JP" altLang="en-US"/>
                    </a:p>
                  </a:txBody>
                  <a:tcPr/>
                </a:tc>
                <a:tc>
                  <a:txBody>
                    <a:bodyPr/>
                    <a:lstStyle/>
                    <a:p>
                      <a:pPr algn="ctr">
                        <a:lnSpc>
                          <a:spcPts val="15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4,621</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2,984</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52.7%</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2"/>
                  </a:ext>
                </a:extLst>
              </a:tr>
              <a:tr h="528274">
                <a:tc vMerge="1">
                  <a:txBody>
                    <a:bodyPr/>
                    <a:lstStyle/>
                    <a:p>
                      <a:endParaRPr kumimoji="1" lang="ja-JP" altLang="en-US"/>
                    </a:p>
                  </a:txBody>
                  <a:tcPr/>
                </a:tc>
                <a:tc>
                  <a:txBody>
                    <a:bodyPr/>
                    <a:lstStyle/>
                    <a:p>
                      <a:pPr algn="ctr">
                        <a:lnSpc>
                          <a:spcPts val="15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4,634</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2,666</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51.4%</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r>
              <a:tr h="529888">
                <a:tc rowSpan="3">
                  <a:txBody>
                    <a:bodyPr/>
                    <a:lstStyle/>
                    <a:p>
                      <a:pPr algn="ctr">
                        <a:lnSpc>
                          <a:spcPts val="15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インフラ資産</a:t>
                      </a:r>
                    </a:p>
                    <a:p>
                      <a:pPr algn="ctr">
                        <a:lnSpc>
                          <a:spcPts val="1500"/>
                        </a:lnSpc>
                        <a:spcAft>
                          <a:spcPts val="0"/>
                        </a:spcAft>
                      </a:pPr>
                      <a:r>
                        <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【建物・工作物】</a:t>
                      </a: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215968"/>
                    </a:solidFill>
                  </a:tcPr>
                </a:tc>
                <a:tc>
                  <a:txBody>
                    <a:bodyPr/>
                    <a:lstStyle/>
                    <a:p>
                      <a:pPr algn="ctr">
                        <a:lnSpc>
                          <a:spcPts val="1500"/>
                        </a:lnSpc>
                        <a:spcAft>
                          <a:spcPts val="0"/>
                        </a:spcAft>
                      </a:pPr>
                      <a:r>
                        <a:rPr lang="ja-JP" altLang="en-US" sz="1300" b="1"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3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3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28575" cap="flat" cmpd="sng" algn="ctr">
                      <a:solidFill>
                        <a:schemeClr val="bg1"/>
                      </a:solidFill>
                      <a:prstDash val="solid"/>
                      <a:round/>
                      <a:headEnd type="none" w="med" len="med"/>
                      <a:tailEnd type="none" w="med" len="med"/>
                    </a:lnT>
                    <a:solidFill>
                      <a:schemeClr val="bg1">
                        <a:lumMod val="85000"/>
                      </a:schemeClr>
                    </a:solidFill>
                  </a:tcPr>
                </a:tc>
                <a:tc>
                  <a:txBody>
                    <a:bodyPr/>
                    <a:lstStyle/>
                    <a:p>
                      <a:pPr algn="ctr">
                        <a:lnSpc>
                          <a:spcPts val="1500"/>
                        </a:lnSpc>
                        <a:spcAft>
                          <a:spcPts val="0"/>
                        </a:spcAft>
                      </a:pPr>
                      <a:r>
                        <a:rPr lang="en-US" sz="1400" b="1"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9,329</a:t>
                      </a:r>
                      <a:r>
                        <a:rPr 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円</a:t>
                      </a:r>
                    </a:p>
                  </a:txBody>
                  <a:tcPr marL="68580" marR="68580" marT="0" marB="0" anchor="ctr">
                    <a:lnT w="28575" cap="flat" cmpd="sng" algn="ctr">
                      <a:solidFill>
                        <a:schemeClr val="bg1"/>
                      </a:solidFill>
                      <a:prstDash val="solid"/>
                      <a:round/>
                      <a:headEnd type="none" w="med" len="med"/>
                      <a:tailEnd type="none" w="med" len="med"/>
                    </a:lnT>
                    <a:solidFill>
                      <a:schemeClr val="bg1">
                        <a:lumMod val="85000"/>
                      </a:schemeClr>
                    </a:solidFill>
                  </a:tcPr>
                </a:tc>
                <a:tc>
                  <a:txBody>
                    <a:bodyPr/>
                    <a:lstStyle/>
                    <a:p>
                      <a:pPr algn="ctr">
                        <a:lnSpc>
                          <a:spcPts val="1500"/>
                        </a:lnSpc>
                        <a:spcAft>
                          <a:spcPts val="0"/>
                        </a:spcAft>
                      </a:pPr>
                      <a:r>
                        <a:rPr lang="en-US" sz="1400" b="1"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571</a:t>
                      </a:r>
                      <a:r>
                        <a:rPr 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a:t>
                      </a:r>
                      <a:r>
                        <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rPr>
                        <a:t>円</a:t>
                      </a:r>
                    </a:p>
                  </a:txBody>
                  <a:tcPr marL="68580" marR="68580" marT="0" marB="0" anchor="ctr">
                    <a:lnT w="28575" cap="flat" cmpd="sng" algn="ctr">
                      <a:solidFill>
                        <a:schemeClr val="bg1"/>
                      </a:solidFill>
                      <a:prstDash val="solid"/>
                      <a:round/>
                      <a:headEnd type="none" w="med" len="med"/>
                      <a:tailEnd type="none" w="med" len="med"/>
                    </a:lnT>
                    <a:solidFill>
                      <a:schemeClr val="bg1">
                        <a:lumMod val="85000"/>
                      </a:schemeClr>
                    </a:solidFill>
                  </a:tcPr>
                </a:tc>
                <a:tc>
                  <a:txBody>
                    <a:bodyPr/>
                    <a:lstStyle/>
                    <a:p>
                      <a:pPr algn="ctr">
                        <a:lnSpc>
                          <a:spcPts val="1500"/>
                        </a:lnSpc>
                        <a:spcAft>
                          <a:spcPts val="0"/>
                        </a:spcAft>
                      </a:pPr>
                      <a:r>
                        <a:rPr 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54.7%</a:t>
                      </a:r>
                      <a:endPar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xmlns="" val="10003"/>
                  </a:ext>
                </a:extLst>
              </a:tr>
              <a:tr h="553154">
                <a:tc vMerge="1">
                  <a:txBody>
                    <a:bodyPr/>
                    <a:lstStyle/>
                    <a:p>
                      <a:endParaRPr kumimoji="1" lang="ja-JP" altLang="en-US"/>
                    </a:p>
                  </a:txBody>
                  <a:tcPr/>
                </a:tc>
                <a:tc>
                  <a:txBody>
                    <a:bodyPr/>
                    <a:lstStyle/>
                    <a:p>
                      <a:pPr algn="ctr">
                        <a:lnSpc>
                          <a:spcPts val="15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9,148</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兆  </a:t>
                      </a: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223</a:t>
                      </a:r>
                      <a:r>
                        <a:rPr lang="ja-JP"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1500"/>
                        </a:lnSpc>
                        <a:spcAft>
                          <a:spcPts val="0"/>
                        </a:spcAft>
                      </a:pPr>
                      <a:r>
                        <a:rPr lang="en-US" altLang="ja-JP" sz="12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53.4%</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4"/>
                  </a:ext>
                </a:extLst>
              </a:tr>
              <a:tr h="578848">
                <a:tc vMerge="1">
                  <a:txBody>
                    <a:bodyPr/>
                    <a:lstStyle/>
                    <a:p>
                      <a:endParaRPr kumimoji="1" lang="ja-JP" altLang="en-US"/>
                    </a:p>
                  </a:txBody>
                  <a:tcPr/>
                </a:tc>
                <a:tc>
                  <a:txBody>
                    <a:bodyPr/>
                    <a:lstStyle/>
                    <a:p>
                      <a:pPr algn="ctr">
                        <a:lnSpc>
                          <a:spcPts val="15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兆</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9,107</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    9,862</a:t>
                      </a:r>
                      <a:r>
                        <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51.6%</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6" name="タイトル 1"/>
          <p:cNvSpPr txBox="1">
            <a:spLocks/>
          </p:cNvSpPr>
          <p:nvPr/>
        </p:nvSpPr>
        <p:spPr>
          <a:xfrm>
            <a:off x="13567" y="404664"/>
            <a:ext cx="9144000" cy="648072"/>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smtClean="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公共施設などの資産の取得</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に要した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金額（「取得原価」）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対する資産価値の減少額（「減価償却</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累計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額」）</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80000"/>
              </a:lnSpc>
              <a:spcBef>
                <a:spcPts val="600"/>
              </a:spcBef>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の割合が増えていることから、資産管理（修繕、建替えなど）の必要性が高まっていることが分かります。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7491934" y="2226205"/>
            <a:ext cx="1583666" cy="307777"/>
          </a:xfrm>
          <a:prstGeom prst="rect">
            <a:avLst/>
          </a:prstGeom>
          <a:noFill/>
          <a:ln>
            <a:noFill/>
          </a:ln>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ポイント増加</a:t>
            </a:r>
          </a:p>
        </p:txBody>
      </p:sp>
      <p:sp>
        <p:nvSpPr>
          <p:cNvPr id="19" name="テキスト ボックス 18"/>
          <p:cNvSpPr txBox="1"/>
          <p:nvPr/>
        </p:nvSpPr>
        <p:spPr>
          <a:xfrm>
            <a:off x="7491933" y="3884647"/>
            <a:ext cx="1583667" cy="307777"/>
          </a:xfrm>
          <a:prstGeom prst="rect">
            <a:avLst/>
          </a:prstGeom>
          <a:noFill/>
          <a:ln>
            <a:noFill/>
          </a:ln>
        </p:spPr>
        <p:txBody>
          <a:bodyPr wrap="square" rtlCol="0">
            <a:spAutoFit/>
          </a:bodyPr>
          <a:lstStyle/>
          <a:p>
            <a:r>
              <a:rPr kumimoji="1" lang="en-US" altLang="ja-JP"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ポイント増</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加</a:t>
            </a:r>
          </a:p>
        </p:txBody>
      </p:sp>
      <p:sp>
        <p:nvSpPr>
          <p:cNvPr id="12" name="タイトル 1"/>
          <p:cNvSpPr txBox="1">
            <a:spLocks/>
          </p:cNvSpPr>
          <p:nvPr/>
        </p:nvSpPr>
        <p:spPr>
          <a:xfrm>
            <a:off x="494708" y="5838518"/>
            <a:ext cx="8085947" cy="380751"/>
          </a:xfrm>
          <a:prstGeom prst="rect">
            <a:avLst/>
          </a:prstGeom>
          <a:ln w="19050">
            <a:solidFill>
              <a:srgbClr val="00363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貸借対照表の資産の価額は</a:t>
            </a:r>
            <a:r>
              <a:rPr lang="ja-JP" altLang="en-US" sz="1200" dirty="0" smtClean="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、原則として、取得</a:t>
            </a:r>
            <a:r>
              <a:rPr lang="ja-JP" altLang="en-US"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原価から減価償却累計額を引いた額を記載しています。</a:t>
            </a:r>
            <a:r>
              <a:rPr lang="ja-JP" altLang="en-US" sz="16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5" name="タイトル 1"/>
          <p:cNvSpPr txBox="1">
            <a:spLocks/>
          </p:cNvSpPr>
          <p:nvPr/>
        </p:nvSpPr>
        <p:spPr>
          <a:xfrm>
            <a:off x="683568" y="5186345"/>
            <a:ext cx="8229600" cy="608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3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・土地</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は、時間の経過などにより価値が減少しない資産（非償却資産）のため、上記の表に含んでいません。 </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・有形固定資産（土地、建物、工作物など、物と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して形が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ある資産）を記載しています。</a:t>
            </a:r>
            <a:endParaRPr lang="ja-JP" altLang="en-US"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5</a:t>
            </a:fld>
            <a:endParaRPr kumimoji="1" lang="ja-JP" altLang="en-US" sz="1400" dirty="0">
              <a:solidFill>
                <a:schemeClr val="tx1"/>
              </a:solidFill>
            </a:endParaRPr>
          </a:p>
        </p:txBody>
      </p:sp>
      <p:sp>
        <p:nvSpPr>
          <p:cNvPr id="20" name="環状矢印 19"/>
          <p:cNvSpPr/>
          <p:nvPr/>
        </p:nvSpPr>
        <p:spPr>
          <a:xfrm rot="5400000" flipH="1">
            <a:off x="6863643" y="3633277"/>
            <a:ext cx="687245" cy="756084"/>
          </a:xfrm>
          <a:prstGeom prst="circularArrow">
            <a:avLst>
              <a:gd name="adj1" fmla="val 12500"/>
              <a:gd name="adj2" fmla="val 1142319"/>
              <a:gd name="adj3" fmla="val 20457681"/>
              <a:gd name="adj4" fmla="val 10800000"/>
              <a:gd name="adj5" fmla="val 212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環状矢印 20"/>
          <p:cNvSpPr/>
          <p:nvPr/>
        </p:nvSpPr>
        <p:spPr>
          <a:xfrm rot="5400000" flipH="1">
            <a:off x="6838858" y="2016465"/>
            <a:ext cx="736816" cy="756084"/>
          </a:xfrm>
          <a:prstGeom prst="circularArrow">
            <a:avLst>
              <a:gd name="adj1" fmla="val 12500"/>
              <a:gd name="adj2" fmla="val 1142319"/>
              <a:gd name="adj3" fmla="val 20457681"/>
              <a:gd name="adj4" fmla="val 10800000"/>
              <a:gd name="adj5" fmla="val 212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環状矢印 12"/>
          <p:cNvSpPr/>
          <p:nvPr/>
        </p:nvSpPr>
        <p:spPr>
          <a:xfrm rot="5400000" flipH="1">
            <a:off x="6838858" y="2686601"/>
            <a:ext cx="736816" cy="756084"/>
          </a:xfrm>
          <a:prstGeom prst="circularArrow">
            <a:avLst>
              <a:gd name="adj1" fmla="val 12500"/>
              <a:gd name="adj2" fmla="val 1142319"/>
              <a:gd name="adj3" fmla="val 20457681"/>
              <a:gd name="adj4" fmla="val 10800000"/>
              <a:gd name="adj5" fmla="val 212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環状矢印 13"/>
          <p:cNvSpPr/>
          <p:nvPr/>
        </p:nvSpPr>
        <p:spPr>
          <a:xfrm rot="5400000" flipH="1">
            <a:off x="6838858" y="4323668"/>
            <a:ext cx="736816" cy="756084"/>
          </a:xfrm>
          <a:prstGeom prst="circularArrow">
            <a:avLst>
              <a:gd name="adj1" fmla="val 12500"/>
              <a:gd name="adj2" fmla="val 1142319"/>
              <a:gd name="adj3" fmla="val 20457681"/>
              <a:gd name="adj4" fmla="val 10800000"/>
              <a:gd name="adj5" fmla="val 212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テキスト ボックス 21"/>
          <p:cNvSpPr txBox="1"/>
          <p:nvPr/>
        </p:nvSpPr>
        <p:spPr>
          <a:xfrm>
            <a:off x="7491933" y="2924697"/>
            <a:ext cx="1583666" cy="307777"/>
          </a:xfrm>
          <a:prstGeom prst="rect">
            <a:avLst/>
          </a:prstGeom>
          <a:noFill/>
          <a:ln>
            <a:noFill/>
          </a:ln>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ポイント増加</a:t>
            </a:r>
          </a:p>
        </p:txBody>
      </p:sp>
      <p:sp>
        <p:nvSpPr>
          <p:cNvPr id="23" name="テキスト ボックス 22"/>
          <p:cNvSpPr txBox="1"/>
          <p:nvPr/>
        </p:nvSpPr>
        <p:spPr>
          <a:xfrm>
            <a:off x="7506810" y="4536820"/>
            <a:ext cx="1583666" cy="307777"/>
          </a:xfrm>
          <a:prstGeom prst="rect">
            <a:avLst/>
          </a:prstGeom>
          <a:noFill/>
          <a:ln>
            <a:noFill/>
          </a:ln>
        </p:spPr>
        <p:txBody>
          <a:bodyPr wrap="square" rtlCol="0">
            <a:spAutoFit/>
          </a:bodyPr>
          <a:lstStyle/>
          <a:p>
            <a:r>
              <a:rPr kumimoji="1" lang="en-US" altLang="ja-JP"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ポイント増</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加</a:t>
            </a:r>
          </a:p>
        </p:txBody>
      </p:sp>
      <p:sp>
        <p:nvSpPr>
          <p:cNvPr id="4" name="角丸四角形 3"/>
          <p:cNvSpPr/>
          <p:nvPr/>
        </p:nvSpPr>
        <p:spPr>
          <a:xfrm>
            <a:off x="494708" y="6311768"/>
            <a:ext cx="8229600" cy="40479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「減価償却」についての説明は、</a:t>
            </a:r>
            <a:r>
              <a:rPr lang="ja-JP" altLang="en-US" dirty="0" smtClean="0">
                <a:latin typeface="HG丸ｺﾞｼｯｸM-PRO" panose="020F0600000000000000" pitchFamily="50" charset="-128"/>
                <a:ea typeface="HG丸ｺﾞｼｯｸM-PRO" panose="020F0600000000000000" pitchFamily="50" charset="-128"/>
                <a:hlinkClick r:id="rId3" action="ppaction://hlinksldjump"/>
              </a:rPr>
              <a:t>次ページ</a:t>
            </a:r>
            <a:r>
              <a:rPr lang="ja-JP" altLang="en-US" dirty="0" smtClean="0">
                <a:latin typeface="HG丸ｺﾞｼｯｸM-PRO" panose="020F0600000000000000" pitchFamily="50" charset="-128"/>
                <a:ea typeface="HG丸ｺﾞｼｯｸM-PRO" panose="020F0600000000000000" pitchFamily="50" charset="-128"/>
              </a:rPr>
              <a:t>をご覧ください。</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8169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588000"/>
            <a:ext cx="2133600" cy="365125"/>
          </a:xfrm>
        </p:spPr>
        <p:txBody>
          <a:bodyPr/>
          <a:lstStyle/>
          <a:p>
            <a:fld id="{6B329502-D6CF-4A8F-AC9E-133605A27121}" type="slidenum">
              <a:rPr kumimoji="1" lang="ja-JP" altLang="en-US" sz="1600" smtClean="0">
                <a:solidFill>
                  <a:schemeClr val="tx1"/>
                </a:solidFill>
              </a:rPr>
              <a:t>6</a:t>
            </a:fld>
            <a:endParaRPr kumimoji="1" lang="ja-JP" altLang="en-US" sz="1600" dirty="0">
              <a:solidFill>
                <a:schemeClr val="tx1"/>
              </a:solidFill>
            </a:endParaRPr>
          </a:p>
        </p:txBody>
      </p:sp>
      <p:sp>
        <p:nvSpPr>
          <p:cNvPr id="5" name="コンテンツ プレースホルダー 4"/>
          <p:cNvSpPr>
            <a:spLocks noGrp="1"/>
          </p:cNvSpPr>
          <p:nvPr>
            <p:ph idx="1"/>
          </p:nvPr>
        </p:nvSpPr>
        <p:spPr>
          <a:xfrm>
            <a:off x="503548" y="3943002"/>
            <a:ext cx="7920880" cy="2539539"/>
          </a:xfrm>
          <a:prstGeom prst="roundRect">
            <a:avLst/>
          </a:prstGeom>
          <a:ln/>
        </p:spPr>
        <p:style>
          <a:lnRef idx="2">
            <a:schemeClr val="accent4"/>
          </a:lnRef>
          <a:fillRef idx="1">
            <a:schemeClr val="lt1"/>
          </a:fillRef>
          <a:effectRef idx="0">
            <a:schemeClr val="accent4"/>
          </a:effectRef>
          <a:fontRef idx="minor">
            <a:schemeClr val="dk1"/>
          </a:fontRef>
        </p:style>
        <p:txBody>
          <a:bodyPr rIns="0" rtlCol="0" anchor="ctr">
            <a:noAutofit/>
          </a:bodyPr>
          <a:lstStyle/>
          <a:p>
            <a:pPr marL="0" lvl="0" indent="0">
              <a:buNone/>
            </a:pPr>
            <a:r>
              <a:rPr lang="en-US" altLang="ja-JP" sz="16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減価償却の計算例</a:t>
            </a:r>
            <a:r>
              <a:rPr lang="en-US" altLang="ja-JP" sz="16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0" lvl="0" indent="0">
              <a:buNone/>
            </a:pP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鉄筋</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コンクリート造の庁舎（耐用年数</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50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年）の取得に</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60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億円を要した場合の</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年後の減価償却累計</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額</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None/>
            </a:pPr>
            <a:endPar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None/>
            </a:pP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●１か月</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減価償却費</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None/>
            </a:pP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…60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億円（取得原価）</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÷600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月（耐用年数を月に換算）＝</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0.1</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億円</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None/>
            </a:pP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年後の減価償却累計</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額</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None/>
            </a:pP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0.1</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億円（一か月の減価償却費）</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×240</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月（経過期間を月に換算）</a:t>
            </a:r>
            <a:r>
              <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=24</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億円</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8" name="ホームベース 7"/>
          <p:cNvSpPr/>
          <p:nvPr/>
        </p:nvSpPr>
        <p:spPr>
          <a:xfrm>
            <a:off x="143683" y="50355"/>
            <a:ext cx="8867464" cy="485526"/>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r>
              <a:rPr lang="ja-JP" altLang="en-US" sz="2000" b="1"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2000" dirty="0" smtClean="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解説</a:t>
            </a:r>
            <a:r>
              <a:rPr lang="ja-JP" altLang="en-US" sz="20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減価償却について</a:t>
            </a:r>
            <a:endParaRPr kumimoji="1" lang="ja-JP" altLang="en-US" sz="2000" dirty="0">
              <a:solidFill>
                <a:schemeClr val="bg1"/>
              </a:solidFill>
            </a:endParaRPr>
          </a:p>
        </p:txBody>
      </p:sp>
      <p:sp>
        <p:nvSpPr>
          <p:cNvPr id="2" name="テキスト ボックス 1"/>
          <p:cNvSpPr txBox="1"/>
          <p:nvPr/>
        </p:nvSpPr>
        <p:spPr>
          <a:xfrm>
            <a:off x="251520" y="575112"/>
            <a:ext cx="8424937" cy="3262432"/>
          </a:xfrm>
          <a:prstGeom prst="rect">
            <a:avLst/>
          </a:prstGeom>
          <a:noFill/>
        </p:spPr>
        <p:txBody>
          <a:bodyPr wrap="square" rtlCol="0">
            <a:spAutoFit/>
          </a:bodyPr>
          <a:lstStyle/>
          <a:p>
            <a:pPr lvl="0">
              <a:spcAft>
                <a:spcPts val="600"/>
              </a:spcAft>
            </a:pPr>
            <a:r>
              <a:rPr lang="ja-JP" altLang="en-US"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時間</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の経過や使用により資産の価値が</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減少（減価）して</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いく建物などの資産は</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、資産</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の使用に耐える期間（耐用年数） に応じて、価値の</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減少分を、現金支出を伴わないコスト</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（費用）と</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して月々</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計上していきます</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（資産の取得に要した金額</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取得原価</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を、取得した年度に一括して費用に計上するのではなく、耐用年数に応じて分割して費用</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行政コスト計算書の経常費用</a:t>
            </a:r>
            <a:r>
              <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に計上していきます。）</a:t>
            </a:r>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endParaRPr lang="en-US" altLang="ja-JP" sz="16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r>
              <a:rPr lang="en-US" altLang="ja-JP"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この</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手続きを</a:t>
            </a:r>
            <a:r>
              <a:rPr lang="ja-JP" altLang="en-US" sz="1700" b="1"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といい、計上した費用を</a:t>
            </a:r>
            <a:r>
              <a:rPr lang="ja-JP" altLang="en-US" sz="1700" b="1"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「減価償却費」</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といいます</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endParaRPr lang="en-US" altLang="ja-JP"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減価償却費</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を累計した額（</a:t>
            </a:r>
            <a:r>
              <a:rPr lang="ja-JP" altLang="en-US" sz="1700" b="1"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「減価償却累計額」</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）は、資産価値の減少額を表しており、取得原価に対する減価償却累計額の割合が大きいほど、資産の耐用年数が終わりに近づいて</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いる（老朽化が進んでいる）こと</a:t>
            </a:r>
            <a:r>
              <a:rPr lang="ja-JP" altLang="en-US"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になります</a:t>
            </a:r>
            <a:r>
              <a:rPr lang="ja-JP" altLang="en-US" sz="1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7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247807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1" name="正方形/長方形 10"/>
          <p:cNvSpPr/>
          <p:nvPr/>
        </p:nvSpPr>
        <p:spPr>
          <a:xfrm>
            <a:off x="395536" y="548680"/>
            <a:ext cx="8424936" cy="5112568"/>
          </a:xfrm>
          <a:prstGeom prst="rect">
            <a:avLst/>
          </a:prstGeom>
          <a:solidFill>
            <a:srgbClr val="FFFBF7"/>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50000"/>
                </a:schemeClr>
              </a:solidFill>
            </a:endParaRPr>
          </a:p>
        </p:txBody>
      </p:sp>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7</a:t>
            </a:fld>
            <a:endParaRPr kumimoji="1" lang="ja-JP" altLang="en-US" sz="14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636917426"/>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blipFill>
                      <a:blip r:embed="rId4"/>
                      <a:tile tx="0" ty="0" sx="100000" sy="100000" flip="none" algn="tl"/>
                    </a:blip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6012160" cy="400110"/>
          </a:xfrm>
          <a:prstGeom prst="rect">
            <a:avLst/>
          </a:prstGeom>
          <a:noFill/>
        </p:spPr>
        <p:txBody>
          <a:bodyPr wrap="square" rtlCol="0">
            <a:spAutoFit/>
          </a:bodyPr>
          <a:lstStyle/>
          <a:p>
            <a:r>
              <a:rPr lang="ja-JP" altLang="en-US" sz="2000" b="1" dirty="0" smtClean="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（参考）</a:t>
            </a:r>
            <a:r>
              <a:rPr kumimoji="1" lang="ja-JP" altLang="en-US" sz="2000" b="1" dirty="0" smtClean="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貸借</a:t>
            </a:r>
            <a:r>
              <a:rPr kumimoji="1" lang="ja-JP" altLang="en-US" sz="2000" b="1" dirty="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対照表</a:t>
            </a:r>
            <a:r>
              <a:rPr kumimoji="1" lang="ja-JP" altLang="en-US" sz="1600" b="1" dirty="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（一般会計</a:t>
            </a:r>
            <a:r>
              <a:rPr lang="ja-JP" altLang="en-US" sz="1600" b="1" dirty="0" smtClean="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a:t>
            </a:r>
            <a:r>
              <a:rPr lang="ja-JP" altLang="en-US" sz="2000" b="1" dirty="0" smtClean="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を家計に例えると</a:t>
            </a:r>
            <a:endParaRPr kumimoji="1" lang="ja-JP" altLang="en-US" sz="2000" b="1" dirty="0">
              <a:solidFill>
                <a:schemeClr val="bg1"/>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p:txBody>
      </p:sp>
      <p:sp>
        <p:nvSpPr>
          <p:cNvPr id="3" name="角丸四角形 2"/>
          <p:cNvSpPr/>
          <p:nvPr/>
        </p:nvSpPr>
        <p:spPr>
          <a:xfrm>
            <a:off x="817711" y="1252390"/>
            <a:ext cx="3672408" cy="4100728"/>
          </a:xfrm>
          <a:prstGeom prst="roundRect">
            <a:avLst/>
          </a:prstGeom>
          <a:pattFill prst="pct50">
            <a:fgClr>
              <a:srgbClr val="FF0000"/>
            </a:fgClr>
            <a:bgClr>
              <a:schemeClr val="bg1"/>
            </a:bgClr>
          </a:patt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4716016" y="1252390"/>
            <a:ext cx="3672408" cy="1528538"/>
          </a:xfrm>
          <a:prstGeom prst="roundRect">
            <a:avLst/>
          </a:prstGeom>
          <a:pattFill prst="pct5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4716016" y="2924607"/>
            <a:ext cx="3672408" cy="2418540"/>
          </a:xfrm>
          <a:prstGeom prst="roundRect">
            <a:avLst/>
          </a:prstGeom>
          <a:pattFill prst="pct50">
            <a:fgClr>
              <a:srgbClr val="FFC000"/>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141747" y="2092477"/>
            <a:ext cx="3024336" cy="1210277"/>
          </a:xfrm>
          <a:prstGeom prst="roundRect">
            <a:avLst/>
          </a:prstGeom>
          <a:solidFill>
            <a:schemeClr val="bg1"/>
          </a:solid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dirty="0" smtClean="0">
                <a:latin typeface="UD デジタル 教科書体 NP-B" panose="02020700000000000000" pitchFamily="18" charset="-128"/>
                <a:ea typeface="UD デジタル 教科書体 NP-B" panose="02020700000000000000" pitchFamily="18" charset="-128"/>
              </a:rPr>
              <a:t>【</a:t>
            </a:r>
            <a:r>
              <a:rPr kumimoji="1" lang="ja-JP" altLang="en-US" dirty="0" smtClean="0">
                <a:latin typeface="UD デジタル 教科書体 NP-B" panose="02020700000000000000" pitchFamily="18" charset="-128"/>
                <a:ea typeface="UD デジタル 教科書体 NP-B" panose="02020700000000000000" pitchFamily="18" charset="-128"/>
              </a:rPr>
              <a:t>流動資産</a:t>
            </a:r>
            <a:r>
              <a:rPr kumimoji="1" lang="en-US" altLang="ja-JP" dirty="0" smtClean="0">
                <a:latin typeface="UD デジタル 教科書体 NP-B" panose="02020700000000000000" pitchFamily="18" charset="-128"/>
                <a:ea typeface="UD デジタル 教科書体 NP-B" panose="02020700000000000000" pitchFamily="18" charset="-128"/>
              </a:rPr>
              <a:t>】</a:t>
            </a:r>
          </a:p>
          <a:p>
            <a:r>
              <a:rPr lang="ja-JP" altLang="en-US" dirty="0" smtClean="0">
                <a:latin typeface="UD デジタル 教科書体 NP-B" panose="02020700000000000000" pitchFamily="18" charset="-128"/>
                <a:ea typeface="UD デジタル 教科書体 NP-B" panose="02020700000000000000" pitchFamily="18" charset="-128"/>
              </a:rPr>
              <a:t>  現金・普通預金など</a:t>
            </a:r>
            <a:endParaRPr lang="en-US" altLang="ja-JP" dirty="0" smtClean="0">
              <a:latin typeface="UD デジタル 教科書体 NP-B" panose="02020700000000000000" pitchFamily="18" charset="-128"/>
              <a:ea typeface="UD デジタル 教科書体 NP-B" panose="02020700000000000000" pitchFamily="18" charset="-128"/>
            </a:endParaRPr>
          </a:p>
          <a:p>
            <a:pPr algn="ctr"/>
            <a:r>
              <a:rPr kumimoji="1" lang="ja-JP" altLang="en-US" dirty="0" smtClean="0">
                <a:latin typeface="UD デジタル 教科書体 NP-B" panose="02020700000000000000" pitchFamily="18" charset="-128"/>
                <a:ea typeface="UD デジタル 教科書体 NP-B" panose="02020700000000000000" pitchFamily="18" charset="-128"/>
              </a:rPr>
              <a:t>　　　　　  </a:t>
            </a:r>
            <a:r>
              <a:rPr kumimoji="1" lang="en-US" altLang="ja-JP" dirty="0" smtClean="0">
                <a:latin typeface="UD デジタル 教科書体 NP-B" panose="02020700000000000000" pitchFamily="18" charset="-128"/>
                <a:ea typeface="UD デジタル 教科書体 NP-B" panose="02020700000000000000" pitchFamily="18" charset="-128"/>
              </a:rPr>
              <a:t>30</a:t>
            </a:r>
            <a:r>
              <a:rPr kumimoji="1" lang="ja-JP" altLang="en-US" dirty="0" smtClean="0">
                <a:latin typeface="UD デジタル 教科書体 NP-B" panose="02020700000000000000" pitchFamily="18" charset="-128"/>
                <a:ea typeface="UD デジタル 教科書体 NP-B" panose="02020700000000000000" pitchFamily="18" charset="-128"/>
              </a:rPr>
              <a:t>万円</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31" name="角丸四角形 30"/>
          <p:cNvSpPr/>
          <p:nvPr/>
        </p:nvSpPr>
        <p:spPr>
          <a:xfrm>
            <a:off x="1141747" y="3523887"/>
            <a:ext cx="3024336" cy="1480194"/>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固定資産</a:t>
            </a:r>
            <a:r>
              <a:rPr lang="en-US" altLang="ja-JP" dirty="0">
                <a:latin typeface="UD デジタル 教科書体 NP-B" panose="02020700000000000000" pitchFamily="18" charset="-128"/>
                <a:ea typeface="UD デジタル 教科書体 NP-B" panose="02020700000000000000" pitchFamily="18" charset="-128"/>
              </a:rPr>
              <a:t>】</a:t>
            </a:r>
          </a:p>
          <a:p>
            <a:r>
              <a:rPr lang="ja-JP" altLang="en-US" dirty="0" smtClean="0">
                <a:latin typeface="UD デジタル 教科書体 NP-B" panose="02020700000000000000" pitchFamily="18" charset="-128"/>
                <a:ea typeface="UD デジタル 教科書体 NP-B" panose="02020700000000000000" pitchFamily="18" charset="-128"/>
              </a:rPr>
              <a:t>  土地・家・車</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smtClean="0">
                <a:latin typeface="UD デジタル 教科書体 NP-B" panose="02020700000000000000" pitchFamily="18" charset="-128"/>
                <a:ea typeface="UD デジタル 教科書体 NP-B" panose="02020700000000000000" pitchFamily="18" charset="-128"/>
              </a:rPr>
              <a:t>　  　・積立預金など</a:t>
            </a:r>
            <a:endParaRPr lang="en-US" altLang="ja-JP" dirty="0">
              <a:latin typeface="UD デジタル 教科書体 NP-B" panose="02020700000000000000" pitchFamily="18" charset="-128"/>
              <a:ea typeface="UD デジタル 教科書体 NP-B" panose="02020700000000000000" pitchFamily="18" charset="-128"/>
            </a:endParaRPr>
          </a:p>
          <a:p>
            <a:pPr algn="ctr"/>
            <a:r>
              <a:rPr lang="ja-JP" altLang="en-US" dirty="0" smtClean="0">
                <a:latin typeface="UD デジタル 教科書体 NP-B" panose="02020700000000000000" pitchFamily="18" charset="-128"/>
                <a:ea typeface="UD デジタル 教科書体 NP-B" panose="02020700000000000000" pitchFamily="18" charset="-128"/>
              </a:rPr>
              <a:t>　　　　</a:t>
            </a:r>
            <a:r>
              <a:rPr lang="en-US" altLang="ja-JP" dirty="0" smtClean="0">
                <a:latin typeface="UD デジタル 教科書体 NP-B" panose="02020700000000000000" pitchFamily="18" charset="-128"/>
                <a:ea typeface="UD デジタル 教科書体 NP-B" panose="02020700000000000000" pitchFamily="18" charset="-128"/>
              </a:rPr>
              <a:t>1,474</a:t>
            </a:r>
            <a:r>
              <a:rPr lang="ja-JP" altLang="en-US" dirty="0" smtClean="0">
                <a:latin typeface="UD デジタル 教科書体 NP-B" panose="02020700000000000000" pitchFamily="18" charset="-128"/>
                <a:ea typeface="UD デジタル 教科書体 NP-B" panose="02020700000000000000" pitchFamily="18" charset="-128"/>
              </a:rPr>
              <a:t>万円</a:t>
            </a:r>
            <a:endParaRPr lang="en-US" altLang="ja-JP" dirty="0" smtClean="0">
              <a:latin typeface="UD デジタル 教科書体 NP-B" panose="02020700000000000000" pitchFamily="18" charset="-128"/>
              <a:ea typeface="UD デジタル 教科書体 NP-B" panose="02020700000000000000" pitchFamily="18" charset="-128"/>
            </a:endParaRPr>
          </a:p>
        </p:txBody>
      </p:sp>
      <p:sp>
        <p:nvSpPr>
          <p:cNvPr id="32" name="角丸四角形 31"/>
          <p:cNvSpPr/>
          <p:nvPr/>
        </p:nvSpPr>
        <p:spPr>
          <a:xfrm>
            <a:off x="4950464" y="1396069"/>
            <a:ext cx="3192744" cy="121478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dirty="0" smtClean="0">
                <a:latin typeface="UD デジタル 教科書体 NP-B" panose="02020700000000000000" pitchFamily="18" charset="-128"/>
                <a:ea typeface="UD デジタル 教科書体 NP-B" panose="02020700000000000000" pitchFamily="18" charset="-128"/>
              </a:rPr>
              <a:t>【</a:t>
            </a:r>
            <a:r>
              <a:rPr kumimoji="1" lang="ja-JP" altLang="en-US" dirty="0" smtClean="0">
                <a:latin typeface="UD デジタル 教科書体 NP-B" panose="02020700000000000000" pitchFamily="18" charset="-128"/>
                <a:ea typeface="UD デジタル 教科書体 NP-B" panose="02020700000000000000" pitchFamily="18" charset="-128"/>
              </a:rPr>
              <a:t>負債</a:t>
            </a:r>
            <a:r>
              <a:rPr kumimoji="1" lang="en-US" altLang="ja-JP" dirty="0" smtClean="0">
                <a:latin typeface="UD デジタル 教科書体 NP-B" panose="02020700000000000000" pitchFamily="18" charset="-128"/>
                <a:ea typeface="UD デジタル 教科書体 NP-B" panose="02020700000000000000" pitchFamily="18" charset="-128"/>
              </a:rPr>
              <a:t>】</a:t>
            </a:r>
          </a:p>
          <a:p>
            <a:r>
              <a:rPr lang="ja-JP" altLang="en-US" dirty="0" smtClean="0">
                <a:latin typeface="UD デジタル 教科書体 NP-B" panose="02020700000000000000" pitchFamily="18" charset="-128"/>
                <a:ea typeface="UD デジタル 教科書体 NP-B" panose="02020700000000000000" pitchFamily="18" charset="-128"/>
              </a:rPr>
              <a:t>  住宅ローンの残高など</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　</a:t>
            </a:r>
            <a:r>
              <a:rPr lang="ja-JP" altLang="en-US" dirty="0" smtClean="0">
                <a:latin typeface="UD デジタル 教科書体 NP-B" panose="02020700000000000000" pitchFamily="18" charset="-128"/>
                <a:ea typeface="UD デジタル 教科書体 NP-B" panose="02020700000000000000" pitchFamily="18" charset="-128"/>
              </a:rPr>
              <a:t>　　　　　 　</a:t>
            </a:r>
            <a:r>
              <a:rPr kumimoji="1" lang="en-US" altLang="ja-JP" dirty="0" smtClean="0">
                <a:latin typeface="UD デジタル 教科書体 NP-B" panose="02020700000000000000" pitchFamily="18" charset="-128"/>
                <a:ea typeface="UD デジタル 教科書体 NP-B" panose="02020700000000000000" pitchFamily="18" charset="-128"/>
              </a:rPr>
              <a:t>266</a:t>
            </a:r>
            <a:r>
              <a:rPr kumimoji="1" lang="ja-JP" altLang="en-US" dirty="0" smtClean="0">
                <a:latin typeface="UD デジタル 教科書体 NP-B" panose="02020700000000000000" pitchFamily="18" charset="-128"/>
                <a:ea typeface="UD デジタル 教科書体 NP-B" panose="02020700000000000000" pitchFamily="18" charset="-128"/>
              </a:rPr>
              <a:t>万円</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33" name="角丸四角形 32"/>
          <p:cNvSpPr/>
          <p:nvPr/>
        </p:nvSpPr>
        <p:spPr>
          <a:xfrm>
            <a:off x="4933689" y="3302754"/>
            <a:ext cx="3192744" cy="1854438"/>
          </a:xfrm>
          <a:prstGeom prst="round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dirty="0" smtClean="0">
                <a:latin typeface="UD デジタル 教科書体 NP-B" panose="02020700000000000000" pitchFamily="18" charset="-128"/>
                <a:ea typeface="UD デジタル 教科書体 NP-B" panose="02020700000000000000" pitchFamily="18" charset="-128"/>
              </a:rPr>
              <a:t>【</a:t>
            </a:r>
            <a:r>
              <a:rPr kumimoji="1" lang="ja-JP" altLang="en-US" dirty="0" smtClean="0">
                <a:latin typeface="UD デジタル 教科書体 NP-B" panose="02020700000000000000" pitchFamily="18" charset="-128"/>
                <a:ea typeface="UD デジタル 教科書体 NP-B" panose="02020700000000000000" pitchFamily="18" charset="-128"/>
              </a:rPr>
              <a:t>純資産</a:t>
            </a:r>
            <a:r>
              <a:rPr kumimoji="1" lang="en-US" altLang="ja-JP" dirty="0" smtClean="0">
                <a:latin typeface="UD デジタル 教科書体 NP-B" panose="02020700000000000000" pitchFamily="18" charset="-128"/>
                <a:ea typeface="UD デジタル 教科書体 NP-B" panose="02020700000000000000" pitchFamily="18" charset="-128"/>
              </a:rPr>
              <a:t>】</a:t>
            </a:r>
          </a:p>
          <a:p>
            <a:r>
              <a:rPr lang="ja-JP" altLang="en-US" sz="1700" dirty="0">
                <a:latin typeface="UD デジタル 教科書体 NP-B" panose="02020700000000000000" pitchFamily="18" charset="-128"/>
                <a:ea typeface="UD デジタル 教科書体 NP-B" panose="02020700000000000000" pitchFamily="18" charset="-128"/>
              </a:rPr>
              <a:t> </a:t>
            </a:r>
            <a:r>
              <a:rPr lang="ja-JP" altLang="en-US" sz="1700" dirty="0" smtClean="0">
                <a:latin typeface="UD デジタル 教科書体 NP-B" panose="02020700000000000000" pitchFamily="18" charset="-128"/>
                <a:ea typeface="UD デジタル 教科書体 NP-B" panose="02020700000000000000" pitchFamily="18" charset="-128"/>
              </a:rPr>
              <a:t> 資産のうち、すでに支払、</a:t>
            </a:r>
            <a:endParaRPr lang="en-US" altLang="ja-JP" sz="1700" dirty="0" smtClean="0">
              <a:latin typeface="UD デジタル 教科書体 NP-B" panose="02020700000000000000" pitchFamily="18" charset="-128"/>
              <a:ea typeface="UD デジタル 教科書体 NP-B" panose="02020700000000000000" pitchFamily="18" charset="-128"/>
            </a:endParaRPr>
          </a:p>
          <a:p>
            <a:r>
              <a:rPr lang="ja-JP" altLang="en-US" sz="1700" dirty="0" smtClean="0">
                <a:latin typeface="UD デジタル 教科書体 NP-B" panose="02020700000000000000" pitchFamily="18" charset="-128"/>
                <a:ea typeface="UD デジタル 教科書体 NP-B" panose="02020700000000000000" pitchFamily="18" charset="-128"/>
              </a:rPr>
              <a:t>  返済済みの額</a:t>
            </a:r>
            <a:endParaRPr lang="en-US" altLang="ja-JP" sz="1700" dirty="0" smtClean="0">
              <a:latin typeface="UD デジタル 教科書体 NP-B" panose="02020700000000000000" pitchFamily="18" charset="-128"/>
              <a:ea typeface="UD デジタル 教科書体 NP-B" panose="02020700000000000000" pitchFamily="18" charset="-128"/>
            </a:endParaRPr>
          </a:p>
          <a:p>
            <a:pPr>
              <a:lnSpc>
                <a:spcPts val="400"/>
              </a:lnSpc>
            </a:pPr>
            <a:r>
              <a:rPr lang="ja-JP" altLang="en-US" sz="1600" dirty="0" smtClean="0">
                <a:latin typeface="UD デジタル 教科書体 NP-B" panose="02020700000000000000" pitchFamily="18" charset="-128"/>
                <a:ea typeface="UD デジタル 教科書体 NP-B" panose="02020700000000000000" pitchFamily="18" charset="-128"/>
              </a:rPr>
              <a:t> </a:t>
            </a:r>
            <a:endParaRPr lang="en-US" altLang="ja-JP" sz="1600" dirty="0" smtClean="0">
              <a:latin typeface="UD デジタル 教科書体 NP-B" panose="02020700000000000000" pitchFamily="18" charset="-128"/>
              <a:ea typeface="UD デジタル 教科書体 NP-B" panose="02020700000000000000" pitchFamily="18" charset="-128"/>
            </a:endParaRPr>
          </a:p>
          <a:p>
            <a:r>
              <a:rPr lang="ja-JP" altLang="en-US" sz="1600" dirty="0" smtClean="0">
                <a:latin typeface="UD デジタル 教科書体 NP-B" panose="02020700000000000000" pitchFamily="18" charset="-128"/>
                <a:ea typeface="UD デジタル 教科書体 NP-B" panose="02020700000000000000" pitchFamily="18" charset="-128"/>
              </a:rPr>
              <a:t>（</a:t>
            </a:r>
            <a:r>
              <a:rPr lang="ja-JP" altLang="en-US" sz="1600" dirty="0">
                <a:latin typeface="UD デジタル 教科書体 NP-B" panose="02020700000000000000" pitchFamily="18" charset="-128"/>
                <a:ea typeface="UD デジタル 教科書体 NP-B" panose="02020700000000000000" pitchFamily="18" charset="-128"/>
              </a:rPr>
              <a:t>資産から負債を引いた額）</a:t>
            </a:r>
            <a:endParaRPr lang="en-US" altLang="ja-JP" sz="1600" dirty="0">
              <a:latin typeface="UD デジタル 教科書体 NP-B" panose="02020700000000000000" pitchFamily="18" charset="-128"/>
              <a:ea typeface="UD デジタル 教科書体 NP-B" panose="02020700000000000000" pitchFamily="18" charset="-128"/>
            </a:endParaRPr>
          </a:p>
          <a:p>
            <a:r>
              <a:rPr kumimoji="1" lang="ja-JP" altLang="en-US" dirty="0" smtClean="0">
                <a:latin typeface="UD デジタル 教科書体 NP-B" panose="02020700000000000000" pitchFamily="18" charset="-128"/>
                <a:ea typeface="UD デジタル 教科書体 NP-B" panose="02020700000000000000" pitchFamily="18" charset="-128"/>
              </a:rPr>
              <a:t>　　　　　　</a:t>
            </a:r>
            <a:r>
              <a:rPr kumimoji="1" lang="en-US" altLang="ja-JP" dirty="0" smtClean="0">
                <a:latin typeface="UD デジタル 教科書体 NP-B" panose="02020700000000000000" pitchFamily="18" charset="-128"/>
                <a:ea typeface="UD デジタル 教科書体 NP-B" panose="02020700000000000000" pitchFamily="18" charset="-128"/>
              </a:rPr>
              <a:t>1,237</a:t>
            </a:r>
            <a:r>
              <a:rPr kumimoji="1" lang="ja-JP" altLang="en-US" dirty="0" smtClean="0">
                <a:latin typeface="UD デジタル 教科書体 NP-B" panose="02020700000000000000" pitchFamily="18" charset="-128"/>
                <a:ea typeface="UD デジタル 教科書体 NP-B" panose="02020700000000000000" pitchFamily="18" charset="-128"/>
              </a:rPr>
              <a:t>万円</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34" name="角丸四角形 33"/>
          <p:cNvSpPr/>
          <p:nvPr/>
        </p:nvSpPr>
        <p:spPr>
          <a:xfrm>
            <a:off x="561309" y="5891520"/>
            <a:ext cx="8093389" cy="696480"/>
          </a:xfrm>
          <a:prstGeom prst="round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rIns="0" rtlCol="0" anchor="ctr"/>
          <a:lstStyle/>
          <a:p>
            <a:pPr algn="ctr"/>
            <a:r>
              <a:rPr lang="en-US" altLang="ja-JP"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貸借対照表金額を</a:t>
            </a:r>
            <a:r>
              <a:rPr lang="en-US" altLang="ja-JP"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100</a:t>
            </a:r>
            <a:r>
              <a:rPr lang="ja-JP" altLang="en-US"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万分の１の金額に縮小して、表示しています。</a:t>
            </a:r>
            <a:endParaRPr lang="en-US" altLang="ja-JP"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（表示桁未満は四捨五入して表示しています。）</a:t>
            </a:r>
            <a:r>
              <a:rPr lang="ja-JP" altLang="en-US" sz="1600"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a:t>
            </a:r>
            <a:r>
              <a:rPr lang="ja-JP" altLang="en-US"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ja-JP" altLang="en-US"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0" name="正方形/長方形 9"/>
          <p:cNvSpPr/>
          <p:nvPr/>
        </p:nvSpPr>
        <p:spPr>
          <a:xfrm>
            <a:off x="1141747" y="1468414"/>
            <a:ext cx="3024336" cy="4688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資産</a:t>
            </a:r>
            <a:r>
              <a:rPr lang="en-US"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合計　</a:t>
            </a:r>
            <a:r>
              <a:rPr lang="en-US" altLang="ja-JP" dirty="0" smtClean="0">
                <a:latin typeface="UD デジタル 教科書体 NP-B" panose="02020700000000000000" pitchFamily="18" charset="-128"/>
                <a:ea typeface="UD デジタル 教科書体 NP-B" panose="02020700000000000000" pitchFamily="18" charset="-128"/>
              </a:rPr>
              <a:t>1,504</a:t>
            </a:r>
            <a:r>
              <a:rPr lang="ja-JP" altLang="en-US" dirty="0" smtClean="0">
                <a:latin typeface="UD デジタル 教科書体 NP-B" panose="02020700000000000000" pitchFamily="18" charset="-128"/>
                <a:ea typeface="UD デジタル 教科書体 NP-B" panose="02020700000000000000" pitchFamily="18" charset="-128"/>
              </a:rPr>
              <a:t>万円</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12" name="テキスト ボックス 11"/>
          <p:cNvSpPr txBox="1"/>
          <p:nvPr/>
        </p:nvSpPr>
        <p:spPr>
          <a:xfrm>
            <a:off x="3426531" y="612982"/>
            <a:ext cx="2290937" cy="461665"/>
          </a:xfrm>
          <a:prstGeom prst="rect">
            <a:avLst/>
          </a:prstGeom>
          <a:noFill/>
        </p:spPr>
        <p:txBody>
          <a:bodyPr wrap="square" rtlCol="0">
            <a:spAutoFit/>
          </a:bodyPr>
          <a:lstStyle/>
          <a:p>
            <a:pPr algn="ctr"/>
            <a:r>
              <a:rPr kumimoji="1" lang="ja-JP" altLang="en-US" sz="2400" b="1" dirty="0" smtClean="0">
                <a:solidFill>
                  <a:schemeClr val="accent6">
                    <a:lumMod val="50000"/>
                  </a:schemeClr>
                </a:solidFill>
                <a:latin typeface="UD デジタル 教科書体 NP-B" panose="02020700000000000000" pitchFamily="18" charset="-128"/>
                <a:ea typeface="UD デジタル 教科書体 NP-B" panose="02020700000000000000" pitchFamily="18" charset="-128"/>
              </a:rPr>
              <a:t>貸借対照表</a:t>
            </a:r>
            <a:endParaRPr kumimoji="1" lang="ja-JP" altLang="en-US" sz="2400" b="1" dirty="0">
              <a:solidFill>
                <a:schemeClr val="accent6">
                  <a:lumMod val="50000"/>
                </a:schemeClr>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3209150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表 33"/>
          <p:cNvGraphicFramePr>
            <a:graphicFrameLocks noGrp="1"/>
          </p:cNvGraphicFramePr>
          <p:nvPr>
            <p:extLst>
              <p:ext uri="{D42A27DB-BD31-4B8C-83A1-F6EECF244321}">
                <p14:modId xmlns:p14="http://schemas.microsoft.com/office/powerpoint/2010/main" val="442023818"/>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xmlns="" val="10000"/>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696222687"/>
              </p:ext>
            </p:extLst>
          </p:nvPr>
        </p:nvGraphicFramePr>
        <p:xfrm>
          <a:off x="1874430" y="1181623"/>
          <a:ext cx="5463325" cy="3546431"/>
        </p:xfrm>
        <a:graphic>
          <a:graphicData uri="http://schemas.openxmlformats.org/drawingml/2006/table">
            <a:tbl>
              <a:tblPr firstRow="1" bandRow="1">
                <a:tableStyleId>{F5AB1C69-6EDB-4FF4-983F-18BD219EF322}</a:tableStyleId>
              </a:tblPr>
              <a:tblGrid>
                <a:gridCol w="1327705">
                  <a:extLst>
                    <a:ext uri="{9D8B030D-6E8A-4147-A177-3AD203B41FA5}">
                      <a16:colId xmlns:a16="http://schemas.microsoft.com/office/drawing/2014/main" xmlns="" val="20000"/>
                    </a:ext>
                  </a:extLst>
                </a:gridCol>
                <a:gridCol w="767127">
                  <a:extLst>
                    <a:ext uri="{9D8B030D-6E8A-4147-A177-3AD203B41FA5}">
                      <a16:colId xmlns:a16="http://schemas.microsoft.com/office/drawing/2014/main" xmlns="" val="20001"/>
                    </a:ext>
                  </a:extLst>
                </a:gridCol>
                <a:gridCol w="767128">
                  <a:extLst>
                    <a:ext uri="{9D8B030D-6E8A-4147-A177-3AD203B41FA5}">
                      <a16:colId xmlns:a16="http://schemas.microsoft.com/office/drawing/2014/main" xmlns="" val="20002"/>
                    </a:ext>
                  </a:extLst>
                </a:gridCol>
                <a:gridCol w="998789">
                  <a:extLst>
                    <a:ext uri="{9D8B030D-6E8A-4147-A177-3AD203B41FA5}">
                      <a16:colId xmlns:a16="http://schemas.microsoft.com/office/drawing/2014/main" xmlns="" val="20004"/>
                    </a:ext>
                  </a:extLst>
                </a:gridCol>
                <a:gridCol w="801288">
                  <a:extLst>
                    <a:ext uri="{9D8B030D-6E8A-4147-A177-3AD203B41FA5}">
                      <a16:colId xmlns:a16="http://schemas.microsoft.com/office/drawing/2014/main" xmlns="" val="20005"/>
                    </a:ext>
                  </a:extLst>
                </a:gridCol>
                <a:gridCol w="801288">
                  <a:extLst>
                    <a:ext uri="{9D8B030D-6E8A-4147-A177-3AD203B41FA5}">
                      <a16:colId xmlns:a16="http://schemas.microsoft.com/office/drawing/2014/main" xmlns="" val="20006"/>
                    </a:ext>
                  </a:extLst>
                </a:gridCol>
              </a:tblGrid>
              <a:tr h="269907">
                <a:tc>
                  <a:txBody>
                    <a:bodyPr/>
                    <a:lstStyle/>
                    <a:p>
                      <a:pPr algn="ct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endPar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xmlns="" val="10001"/>
                  </a:ext>
                </a:extLst>
              </a:tr>
              <a:tr h="277518">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経常費用</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28575"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14,633</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12,614</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経常収益</a:t>
                      </a: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15,043</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5">
                        <a:lumMod val="60000"/>
                        <a:lumOff val="4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13,772</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5">
                        <a:lumMod val="60000"/>
                        <a:lumOff val="40000"/>
                      </a:schemeClr>
                    </a:solidFill>
                  </a:tcPr>
                </a:tc>
                <a:extLst>
                  <a:ext uri="{0D108BD9-81ED-4DB2-BD59-A6C34878D82A}">
                    <a16:rowId xmlns:a16="http://schemas.microsoft.com/office/drawing/2014/main" xmlns="" val="10002"/>
                  </a:ext>
                </a:extLst>
              </a:tr>
              <a:tr h="433484">
                <a:tc>
                  <a:txBody>
                    <a:bodyPr/>
                    <a:lstStyle/>
                    <a:p>
                      <a:pPr algn="l"/>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 「給与関係費」 などの</a:t>
                      </a:r>
                      <a:r>
                        <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rPr>
                        <a:t>「人にかかるコスト」</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3,786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1,984</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市税</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6,757</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6,598</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3"/>
                  </a:ext>
                </a:extLst>
              </a:tr>
              <a:tr h="433484">
                <a:tc>
                  <a:txBody>
                    <a:bodyPr/>
                    <a:lstStyle/>
                    <a:p>
                      <a:pPr algn="l"/>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「物件費」などの</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rPr>
                        <a:t>「物にかかるコスト」</a:t>
                      </a:r>
                    </a:p>
                  </a:txBody>
                  <a:tcPr anchor="ctr">
                    <a:lnL w="28575"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2,606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2,537</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交付金</a:t>
                      </a:r>
                    </a:p>
                  </a:txBody>
                  <a:tcPr anchor="ctr">
                    <a:solidFill>
                      <a:schemeClr val="accent5">
                        <a:lumMod val="20000"/>
                        <a:lumOff val="80000"/>
                      </a:schemeClr>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1,296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784</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xmlns="" val="10004"/>
                  </a:ext>
                </a:extLst>
              </a:tr>
              <a:tr h="433484">
                <a:tc>
                  <a:txBody>
                    <a:bodyPr/>
                    <a:lstStyle/>
                    <a:p>
                      <a:pPr algn="l"/>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「扶助費」などの</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rPr>
                        <a:t>「移転支出的なコスト」</a:t>
                      </a:r>
                    </a:p>
                  </a:txBody>
                  <a:tcPr anchor="ctr">
                    <a:lnL w="28575" cap="flat" cmpd="sng" algn="ctr">
                      <a:solidFill>
                        <a:schemeClr val="tx1"/>
                      </a:solidFill>
                      <a:prstDash val="solid"/>
                      <a:round/>
                      <a:headEnd type="none" w="med" len="med"/>
                      <a:tailEnd type="none" w="med" len="med"/>
                    </a:lnL>
                    <a:solidFill>
                      <a:srgbClr val="DBEEF4"/>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7,983</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BEEF4"/>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7,781</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BEEF4"/>
                    </a:solidFill>
                  </a:tcPr>
                </a:tc>
                <a:tc>
                  <a:txBody>
                    <a:bodyPr/>
                    <a:lstStyle/>
                    <a:p>
                      <a:pPr algn="l"/>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 国・府支出金</a:t>
                      </a:r>
                    </a:p>
                  </a:txBody>
                  <a:tcPr anchor="ctr">
                    <a:solidFill>
                      <a:srgbClr val="DBEEF4"/>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4,736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BEEF4"/>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4,339</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DBEEF4"/>
                    </a:solidFill>
                  </a:tcPr>
                </a:tc>
                <a:extLst>
                  <a:ext uri="{0D108BD9-81ED-4DB2-BD59-A6C34878D82A}">
                    <a16:rowId xmlns:a16="http://schemas.microsoft.com/office/drawing/2014/main" xmlns="" val="10005"/>
                  </a:ext>
                </a:extLst>
              </a:tr>
              <a:tr h="318323">
                <a:tc>
                  <a:txBody>
                    <a:bodyPr/>
                    <a:lstStyle/>
                    <a:p>
                      <a:pPr algn="l"/>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その他</a:t>
                      </a:r>
                    </a:p>
                  </a:txBody>
                  <a:tcPr anchor="ctr">
                    <a:lnL w="28575" cap="flat" cmpd="sng" algn="ctr">
                      <a:solidFill>
                        <a:schemeClr val="tx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BEEF4"/>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256</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rgbClr val="DBEEF4"/>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309</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rgbClr val="DBEEF4"/>
                    </a:solidFill>
                  </a:tcPr>
                </a:tc>
                <a:tc>
                  <a:txBody>
                    <a:bodyPr/>
                    <a:lstStyle/>
                    <a:p>
                      <a:pPr algn="l"/>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その他</a:t>
                      </a:r>
                    </a:p>
                  </a:txBody>
                  <a:tcPr anchor="ctr">
                    <a:lnB w="12700" cap="flat" cmpd="sng" algn="ctr">
                      <a:solidFill>
                        <a:schemeClr val="bg1"/>
                      </a:solidFill>
                      <a:prstDash val="solid"/>
                      <a:round/>
                      <a:headEnd type="none" w="med" len="med"/>
                      <a:tailEnd type="none" w="med" len="med"/>
                    </a:lnB>
                    <a:solidFill>
                      <a:srgbClr val="DBEEF4"/>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2,252</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BEEF4"/>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2,050</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DBEEF4"/>
                    </a:solidFill>
                  </a:tcPr>
                </a:tc>
                <a:extLst>
                  <a:ext uri="{0D108BD9-81ED-4DB2-BD59-A6C34878D82A}">
                    <a16:rowId xmlns:a16="http://schemas.microsoft.com/office/drawing/2014/main" xmlns="" val="10006"/>
                  </a:ext>
                </a:extLst>
              </a:tr>
              <a:tr h="381989">
                <a:tc gridSpan="4">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経常収支差額</a:t>
                      </a:r>
                    </a:p>
                  </a:txBody>
                  <a:tcPr anchor="ctr">
                    <a:lnL w="28575"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59C"/>
                    </a:solidFill>
                  </a:tcPr>
                </a:tc>
                <a:tc hMerge="1">
                  <a:txBody>
                    <a:bodyPr/>
                    <a:lstStyle/>
                    <a:p>
                      <a:pPr algn="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hMerge="1">
                  <a:txBody>
                    <a:bodyPr/>
                    <a:lstStyle/>
                    <a:p>
                      <a:pPr algn="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410</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31859C"/>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1,158</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31859C"/>
                    </a:solidFill>
                  </a:tcPr>
                </a:tc>
                <a:extLst>
                  <a:ext uri="{0D108BD9-81ED-4DB2-BD59-A6C34878D82A}">
                    <a16:rowId xmlns:a16="http://schemas.microsoft.com/office/drawing/2014/main" xmlns="" val="10007"/>
                  </a:ext>
                </a:extLst>
              </a:tr>
              <a:tr h="381989">
                <a:tc>
                  <a:txBody>
                    <a:body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特別損失</a:t>
                      </a:r>
                    </a:p>
                  </a:txBody>
                  <a:tcPr anchor="ctr">
                    <a:lnL w="28575"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93CDDD"/>
                    </a:solidFill>
                  </a:tcPr>
                </a:tc>
                <a:tc>
                  <a:txBody>
                    <a:bodyPr/>
                    <a:lstStyle/>
                    <a:p>
                      <a:pPr algn="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429</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93CDDD"/>
                    </a:solidFill>
                  </a:tcPr>
                </a:tc>
                <a:tc>
                  <a:txBody>
                    <a:bodyPr/>
                    <a:lstStyle/>
                    <a:p>
                      <a:pPr algn="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1,018</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93CDDD"/>
                    </a:solidFill>
                  </a:tcPr>
                </a:tc>
                <a:tc>
                  <a:txBody>
                    <a:bodyPr/>
                    <a:lstStyle/>
                    <a:p>
                      <a:pPr algn="l"/>
                      <a:r>
                        <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特別利益</a:t>
                      </a:r>
                      <a:endParaRPr kumimoji="1" lang="en-US" altLang="ja-JP"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93CDDD"/>
                    </a:solidFill>
                  </a:tcPr>
                </a:tc>
                <a:tc>
                  <a:txBody>
                    <a:bodyPr/>
                    <a:lstStyle/>
                    <a:p>
                      <a:pPr algn="r"/>
                      <a:r>
                        <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586</a:t>
                      </a:r>
                      <a:endParaRPr kumimoji="1"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93CDDD"/>
                    </a:solidFill>
                  </a:tcPr>
                </a:tc>
                <a:tc>
                  <a:txBody>
                    <a:bodyPr/>
                    <a:lstStyle/>
                    <a:p>
                      <a:pPr algn="r"/>
                      <a:r>
                        <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1,292</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93CDDD"/>
                    </a:solidFill>
                  </a:tcPr>
                </a:tc>
                <a:extLst>
                  <a:ext uri="{0D108BD9-81ED-4DB2-BD59-A6C34878D82A}">
                    <a16:rowId xmlns:a16="http://schemas.microsoft.com/office/drawing/2014/main" xmlns="" val="10008"/>
                  </a:ext>
                </a:extLst>
              </a:tr>
              <a:tr h="318323">
                <a:tc gridSpan="4">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特別収支差額</a:t>
                      </a:r>
                    </a:p>
                  </a:txBody>
                  <a:tcPr anchor="ctr">
                    <a:lnL w="28575" cap="flat" cmpd="sng" algn="ctr">
                      <a:solidFill>
                        <a:schemeClr val="tx1"/>
                      </a:solidFill>
                      <a:prstDash val="solid"/>
                      <a:round/>
                      <a:headEnd type="none" w="med" len="med"/>
                      <a:tailEnd type="none" w="med" len="med"/>
                    </a:lnL>
                    <a:solidFill>
                      <a:srgbClr val="31859C"/>
                    </a:solidFill>
                  </a:tcPr>
                </a:tc>
                <a:tc hMerge="1">
                  <a:txBody>
                    <a:bodyPr/>
                    <a:lstStyle/>
                    <a:p>
                      <a:pPr algn="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hMerge="1">
                  <a:txBody>
                    <a:bodyPr/>
                    <a:lstStyle/>
                    <a:p>
                      <a:pPr algn="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20000"/>
                        <a:lumOff val="80000"/>
                      </a:schemeClr>
                    </a:solidFill>
                  </a:tcPr>
                </a:tc>
                <a:tc h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215968"/>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157</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31859C"/>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274</a:t>
                      </a:r>
                      <a:endParaRPr kumimoji="1"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solidFill>
                      <a:srgbClr val="31859C"/>
                    </a:solidFill>
                  </a:tcPr>
                </a:tc>
                <a:extLst>
                  <a:ext uri="{0D108BD9-81ED-4DB2-BD59-A6C34878D82A}">
                    <a16:rowId xmlns:a16="http://schemas.microsoft.com/office/drawing/2014/main" xmlns="" val="10009"/>
                  </a:ext>
                </a:extLst>
              </a:tr>
              <a:tr h="297930">
                <a:tc gridSpan="4">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当年度収支差額</a:t>
                      </a: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215968"/>
                    </a:solidFill>
                  </a:tcPr>
                </a:tc>
                <a:tc hMerge="1">
                  <a:txBody>
                    <a:bodyPr/>
                    <a:lstStyle/>
                    <a:p>
                      <a:pPr algn="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75000"/>
                      </a:schemeClr>
                    </a:solidFill>
                  </a:tcPr>
                </a:tc>
                <a:tc hMerge="1">
                  <a:txBody>
                    <a:bodyPr/>
                    <a:lstStyle/>
                    <a:p>
                      <a:pPr algn="r"/>
                      <a:endParaRPr kumimoji="1"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75000"/>
                      </a:schemeClr>
                    </a:solidFill>
                  </a:tcPr>
                </a:tc>
                <a:tc h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5">
                        <a:lumMod val="75000"/>
                      </a:schemeClr>
                    </a:solidFill>
                  </a:tcPr>
                </a:tc>
                <a:tc>
                  <a:txBody>
                    <a:bodyPr/>
                    <a:lstStyle/>
                    <a:p>
                      <a:pPr algn="r"/>
                      <a:r>
                        <a:rPr kumimoji="1"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567</a:t>
                      </a:r>
                      <a:endPar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28575" cap="flat" cmpd="sng" algn="ctr">
                      <a:solidFill>
                        <a:schemeClr val="tx1"/>
                      </a:solidFill>
                      <a:prstDash val="solid"/>
                      <a:round/>
                      <a:headEnd type="none" w="med" len="med"/>
                      <a:tailEnd type="none" w="med" len="med"/>
                    </a:lnB>
                    <a:solidFill>
                      <a:srgbClr val="215968"/>
                    </a:solidFill>
                  </a:tcPr>
                </a:tc>
                <a:tc>
                  <a:txBody>
                    <a:bodyPr/>
                    <a:lstStyle/>
                    <a:p>
                      <a:pPr algn="r"/>
                      <a:r>
                        <a:rPr kumimoji="1"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1,433</a:t>
                      </a:r>
                      <a:endParaRPr kumimoji="1"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215968"/>
                    </a:solidFill>
                  </a:tcPr>
                </a:tc>
                <a:extLst>
                  <a:ext uri="{0D108BD9-81ED-4DB2-BD59-A6C34878D82A}">
                    <a16:rowId xmlns:a16="http://schemas.microsoft.com/office/drawing/2014/main" xmlns="" val="10010"/>
                  </a:ext>
                </a:extLst>
              </a:tr>
            </a:tbl>
          </a:graphicData>
        </a:graphic>
      </p:graphicFrame>
      <p:sp>
        <p:nvSpPr>
          <p:cNvPr id="4" name="テキスト ボックス 3"/>
          <p:cNvSpPr txBox="1"/>
          <p:nvPr/>
        </p:nvSpPr>
        <p:spPr>
          <a:xfrm>
            <a:off x="0" y="32400"/>
            <a:ext cx="6514322" cy="400110"/>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■行政コスト計算書</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endPar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6333250" y="925395"/>
            <a:ext cx="1152128"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（単位：億円）</a:t>
            </a:r>
          </a:p>
        </p:txBody>
      </p:sp>
      <p:sp>
        <p:nvSpPr>
          <p:cNvPr id="11" name="角丸四角形 10"/>
          <p:cNvSpPr/>
          <p:nvPr/>
        </p:nvSpPr>
        <p:spPr>
          <a:xfrm>
            <a:off x="66250" y="1355356"/>
            <a:ext cx="1620000" cy="3108226"/>
          </a:xfrm>
          <a:prstGeom prst="roundRect">
            <a:avLst/>
          </a:prstGeom>
          <a:effectLst/>
        </p:spPr>
        <p:style>
          <a:lnRef idx="2">
            <a:schemeClr val="accent2"/>
          </a:lnRef>
          <a:fillRef idx="1">
            <a:schemeClr val="lt1"/>
          </a:fillRef>
          <a:effectRef idx="0">
            <a:schemeClr val="accent2"/>
          </a:effectRef>
          <a:fontRef idx="minor">
            <a:schemeClr val="dk1"/>
          </a:fontRef>
        </p:style>
        <p:txBody>
          <a:bodyPr lIns="36000" rIns="0" rtlCol="0" anchor="ctr">
            <a:normAutofit/>
          </a:bodyP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経常費用</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日常の行政サービスにかかる</a:t>
            </a:r>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コスト</a:t>
            </a:r>
            <a:endParaRPr lang="en-US" altLang="ja-JP"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●職員の給与などの</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「人にかかるコスト</a:t>
            </a:r>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●施設</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の運営や補修費用などの</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物にかかるコスト</a:t>
            </a:r>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●扶助費</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（生活保護費など）など市民や他団体等の支出に対する給付・</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補助など</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「移転支出的なコスト」</a:t>
            </a:r>
            <a:endParaRPr lang="en-US" altLang="ja-JP"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、ここ</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含まれ</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ています</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857051" y="686759"/>
            <a:ext cx="5046332" cy="492443"/>
          </a:xfrm>
          <a:prstGeom prst="rect">
            <a:avLst/>
          </a:prstGeom>
          <a:noFill/>
        </p:spPr>
        <p:txBody>
          <a:bodyPr wrap="square" rtlCol="0">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●行政コスト計算書</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（一般会計）概要</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角丸四角形 34"/>
          <p:cNvSpPr/>
          <p:nvPr/>
        </p:nvSpPr>
        <p:spPr>
          <a:xfrm>
            <a:off x="7457750" y="1386687"/>
            <a:ext cx="1620000" cy="2713831"/>
          </a:xfrm>
          <a:prstGeom prst="roundRect">
            <a:avLst/>
          </a:prstGeom>
          <a:effectLst/>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経常収益</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日常の行政</a:t>
            </a:r>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サービス実施の</a:t>
            </a:r>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財源と</a:t>
            </a:r>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なる</a:t>
            </a:r>
            <a:endParaRPr lang="en-US" altLang="ja-JP"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収益</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●市民税・固定資産税などの</a:t>
            </a:r>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「市税</a:t>
            </a:r>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や府から交付されるお金のうち、使い道が決められている</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「国・府支出金</a:t>
            </a:r>
            <a:r>
              <a:rPr lang="ja-JP" altLang="en-US"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1"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、ここ</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含まれています</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101445" y="4805916"/>
            <a:ext cx="3246419" cy="1431396"/>
          </a:xfrm>
          <a:prstGeom prst="roundRect">
            <a:avLst/>
          </a:prstGeom>
          <a:effectLst/>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特別収支</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経常収支に含まない臨時的な収益と</a:t>
            </a:r>
            <a:r>
              <a:rPr lang="ja-JP" altLang="en-US"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費用</a:t>
            </a:r>
            <a:endParaRPr lang="en-US" altLang="ja-JP" sz="11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●固定資産の売却などによる利益・</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損失</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の再編（大阪府との事業の移管など</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）に伴う</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資産</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の移転などによる利益・</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損失</a:t>
            </a: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　などが、ここに含まれています</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7" name="角丸四角形 26"/>
          <p:cNvSpPr/>
          <p:nvPr/>
        </p:nvSpPr>
        <p:spPr>
          <a:xfrm>
            <a:off x="7457750" y="4224909"/>
            <a:ext cx="1620000" cy="184014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経常収支差額</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経常収益と経常費用の差額</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「経常収益」</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「経常費用」</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を差し引いた</a:t>
            </a:r>
            <a:r>
              <a:rPr lang="ja-JP" altLang="en-US"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差額</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8" name="直線矢印コネクタ 27"/>
          <p:cNvCxnSpPr>
            <a:cxnSpLocks/>
          </p:cNvCxnSpPr>
          <p:nvPr/>
        </p:nvCxnSpPr>
        <p:spPr>
          <a:xfrm rot="10800000">
            <a:off x="4380217" y="3645024"/>
            <a:ext cx="3105104" cy="693062"/>
          </a:xfrm>
          <a:prstGeom prst="bentConnector3">
            <a:avLst>
              <a:gd name="adj1" fmla="val 3088"/>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29" name="角丸四角形 28"/>
          <p:cNvSpPr/>
          <p:nvPr/>
        </p:nvSpPr>
        <p:spPr>
          <a:xfrm>
            <a:off x="4989627" y="4869160"/>
            <a:ext cx="2348128" cy="1195893"/>
          </a:xfrm>
          <a:prstGeom prst="roundRect">
            <a:avLst/>
          </a:prstGeom>
          <a:effectLst/>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当年度収支差額</a:t>
            </a:r>
            <a:r>
              <a:rPr lang="en-US" altLang="ja-JP" sz="11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当年度の収益と費用の差額</a:t>
            </a:r>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「経常収支差額」</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　　「特別収支差額」</a:t>
            </a:r>
            <a:r>
              <a:rPr lang="ja-JP" altLang="en-US"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rPr>
              <a:t>の合計金額）</a:t>
            </a:r>
            <a:endParaRPr lang="en-US" altLang="ja-JP" sz="1000" dirty="0">
              <a:solidFill>
                <a:srgbClr val="58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0" name="直線矢印コネクタ 29"/>
          <p:cNvCxnSpPr>
            <a:stCxn id="29" idx="1"/>
          </p:cNvCxnSpPr>
          <p:nvPr/>
        </p:nvCxnSpPr>
        <p:spPr>
          <a:xfrm rot="10800000">
            <a:off x="4380217" y="4570473"/>
            <a:ext cx="609410" cy="896634"/>
          </a:xfrm>
          <a:prstGeom prst="bentConnector2">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8</a:t>
            </a:fld>
            <a:endParaRPr kumimoji="1" lang="ja-JP" altLang="en-US" sz="1400" dirty="0">
              <a:solidFill>
                <a:schemeClr val="tx1"/>
              </a:solidFill>
            </a:endParaRPr>
          </a:p>
        </p:txBody>
      </p:sp>
      <p:sp>
        <p:nvSpPr>
          <p:cNvPr id="31" name="正方形/長方形 30"/>
          <p:cNvSpPr/>
          <p:nvPr/>
        </p:nvSpPr>
        <p:spPr>
          <a:xfrm>
            <a:off x="3205443" y="1178189"/>
            <a:ext cx="753998" cy="2178803"/>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2" name="正方形/長方形 31"/>
          <p:cNvSpPr/>
          <p:nvPr/>
        </p:nvSpPr>
        <p:spPr>
          <a:xfrm>
            <a:off x="3205821" y="3719701"/>
            <a:ext cx="753620" cy="410409"/>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3" name="正方形/長方形 32"/>
          <p:cNvSpPr/>
          <p:nvPr/>
        </p:nvSpPr>
        <p:spPr>
          <a:xfrm>
            <a:off x="5734979" y="1180730"/>
            <a:ext cx="798985" cy="3541881"/>
          </a:xfrm>
          <a:prstGeom prst="rect">
            <a:avLst/>
          </a:prstGeom>
          <a:noFill/>
          <a:ln w="28575">
            <a:solidFill>
              <a:srgbClr val="B4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0" name="左大かっこ 19"/>
          <p:cNvSpPr/>
          <p:nvPr/>
        </p:nvSpPr>
        <p:spPr>
          <a:xfrm>
            <a:off x="1842052" y="3737457"/>
            <a:ext cx="140849" cy="726125"/>
          </a:xfrm>
          <a:prstGeom prst="leftBracket">
            <a:avLst/>
          </a:pr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22" name="タイトル 1"/>
          <p:cNvSpPr txBox="1">
            <a:spLocks/>
          </p:cNvSpPr>
          <p:nvPr/>
        </p:nvSpPr>
        <p:spPr>
          <a:xfrm>
            <a:off x="563118" y="6358855"/>
            <a:ext cx="8085947" cy="429579"/>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行政コスト計算書では、施設の建設などの投資活動や地方債の償還などの財務活動にかかる経費を含まないことから、</a:t>
            </a:r>
            <a:endParaRPr lang="en-US" altLang="ja-JP"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　後</a:t>
            </a:r>
            <a:r>
              <a:rPr lang="ja-JP" altLang="en-US" sz="12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で説明するキャッシュ・フロー計算書と比べて、収支差額は大きくなります。</a:t>
            </a:r>
            <a:r>
              <a:rPr lang="ja-JP" altLang="en-US" sz="1600" dirty="0">
                <a:solidFill>
                  <a:srgbClr val="112F37"/>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5" name="フリーフォーム 4"/>
          <p:cNvSpPr/>
          <p:nvPr/>
        </p:nvSpPr>
        <p:spPr>
          <a:xfrm>
            <a:off x="1690578" y="1573618"/>
            <a:ext cx="239159" cy="1446029"/>
          </a:xfrm>
          <a:custGeom>
            <a:avLst/>
            <a:gdLst>
              <a:gd name="connsiteX0" fmla="*/ 0 w 170121"/>
              <a:gd name="connsiteY0" fmla="*/ 1477926 h 1477926"/>
              <a:gd name="connsiteX1" fmla="*/ 116958 w 170121"/>
              <a:gd name="connsiteY1" fmla="*/ 1477926 h 1477926"/>
              <a:gd name="connsiteX2" fmla="*/ 116958 w 170121"/>
              <a:gd name="connsiteY2" fmla="*/ 0 h 1477926"/>
              <a:gd name="connsiteX3" fmla="*/ 170121 w 170121"/>
              <a:gd name="connsiteY3" fmla="*/ 0 h 1477926"/>
              <a:gd name="connsiteX0" fmla="*/ 0 w 170121"/>
              <a:gd name="connsiteY0" fmla="*/ 1477926 h 1488558"/>
              <a:gd name="connsiteX1" fmla="*/ 85060 w 170121"/>
              <a:gd name="connsiteY1" fmla="*/ 1488558 h 1488558"/>
              <a:gd name="connsiteX2" fmla="*/ 116958 w 170121"/>
              <a:gd name="connsiteY2" fmla="*/ 0 h 1488558"/>
              <a:gd name="connsiteX3" fmla="*/ 170121 w 170121"/>
              <a:gd name="connsiteY3" fmla="*/ 0 h 1488558"/>
              <a:gd name="connsiteX0" fmla="*/ 0 w 170121"/>
              <a:gd name="connsiteY0" fmla="*/ 1477926 h 1488558"/>
              <a:gd name="connsiteX1" fmla="*/ 85060 w 170121"/>
              <a:gd name="connsiteY1" fmla="*/ 1488558 h 1488558"/>
              <a:gd name="connsiteX2" fmla="*/ 85060 w 170121"/>
              <a:gd name="connsiteY2" fmla="*/ 0 h 1488558"/>
              <a:gd name="connsiteX3" fmla="*/ 170121 w 170121"/>
              <a:gd name="connsiteY3" fmla="*/ 0 h 1488558"/>
              <a:gd name="connsiteX0" fmla="*/ 0 w 170121"/>
              <a:gd name="connsiteY0" fmla="*/ 1477926 h 1477926"/>
              <a:gd name="connsiteX1" fmla="*/ 74427 w 170121"/>
              <a:gd name="connsiteY1" fmla="*/ 1446027 h 1477926"/>
              <a:gd name="connsiteX2" fmla="*/ 85060 w 170121"/>
              <a:gd name="connsiteY2" fmla="*/ 0 h 1477926"/>
              <a:gd name="connsiteX3" fmla="*/ 170121 w 170121"/>
              <a:gd name="connsiteY3" fmla="*/ 0 h 1477926"/>
              <a:gd name="connsiteX0" fmla="*/ 0 w 170121"/>
              <a:gd name="connsiteY0" fmla="*/ 1477926 h 1477926"/>
              <a:gd name="connsiteX1" fmla="*/ 74427 w 170121"/>
              <a:gd name="connsiteY1" fmla="*/ 1446027 h 1477926"/>
              <a:gd name="connsiteX2" fmla="*/ 53163 w 170121"/>
              <a:gd name="connsiteY2" fmla="*/ 0 h 1477926"/>
              <a:gd name="connsiteX3" fmla="*/ 170121 w 170121"/>
              <a:gd name="connsiteY3" fmla="*/ 0 h 1477926"/>
              <a:gd name="connsiteX0" fmla="*/ 0 w 159488"/>
              <a:gd name="connsiteY0" fmla="*/ 1446028 h 1446028"/>
              <a:gd name="connsiteX1" fmla="*/ 63794 w 159488"/>
              <a:gd name="connsiteY1" fmla="*/ 1446027 h 1446028"/>
              <a:gd name="connsiteX2" fmla="*/ 42530 w 159488"/>
              <a:gd name="connsiteY2" fmla="*/ 0 h 1446028"/>
              <a:gd name="connsiteX3" fmla="*/ 159488 w 159488"/>
              <a:gd name="connsiteY3" fmla="*/ 0 h 1446028"/>
              <a:gd name="connsiteX0" fmla="*/ 0 w 159488"/>
              <a:gd name="connsiteY0" fmla="*/ 1446028 h 1446028"/>
              <a:gd name="connsiteX1" fmla="*/ 31897 w 159488"/>
              <a:gd name="connsiteY1" fmla="*/ 1446027 h 1446028"/>
              <a:gd name="connsiteX2" fmla="*/ 42530 w 159488"/>
              <a:gd name="connsiteY2" fmla="*/ 0 h 1446028"/>
              <a:gd name="connsiteX3" fmla="*/ 159488 w 159488"/>
              <a:gd name="connsiteY3" fmla="*/ 0 h 1446028"/>
              <a:gd name="connsiteX0" fmla="*/ 0 w 159488"/>
              <a:gd name="connsiteY0" fmla="*/ 1446028 h 1456660"/>
              <a:gd name="connsiteX1" fmla="*/ 63795 w 159488"/>
              <a:gd name="connsiteY1" fmla="*/ 1456660 h 1456660"/>
              <a:gd name="connsiteX2" fmla="*/ 42530 w 159488"/>
              <a:gd name="connsiteY2" fmla="*/ 0 h 1456660"/>
              <a:gd name="connsiteX3" fmla="*/ 159488 w 159488"/>
              <a:gd name="connsiteY3" fmla="*/ 0 h 1456660"/>
              <a:gd name="connsiteX0" fmla="*/ 0 w 202018"/>
              <a:gd name="connsiteY0" fmla="*/ 1446028 h 1456660"/>
              <a:gd name="connsiteX1" fmla="*/ 106325 w 202018"/>
              <a:gd name="connsiteY1" fmla="*/ 1456660 h 1456660"/>
              <a:gd name="connsiteX2" fmla="*/ 85060 w 202018"/>
              <a:gd name="connsiteY2" fmla="*/ 0 h 1456660"/>
              <a:gd name="connsiteX3" fmla="*/ 202018 w 202018"/>
              <a:gd name="connsiteY3" fmla="*/ 0 h 1456660"/>
              <a:gd name="connsiteX0" fmla="*/ 0 w 170120"/>
              <a:gd name="connsiteY0" fmla="*/ 1456661 h 1456661"/>
              <a:gd name="connsiteX1" fmla="*/ 74427 w 170120"/>
              <a:gd name="connsiteY1" fmla="*/ 1456660 h 1456661"/>
              <a:gd name="connsiteX2" fmla="*/ 53162 w 170120"/>
              <a:gd name="connsiteY2" fmla="*/ 0 h 1456661"/>
              <a:gd name="connsiteX3" fmla="*/ 170120 w 170120"/>
              <a:gd name="connsiteY3" fmla="*/ 0 h 1456661"/>
              <a:gd name="connsiteX0" fmla="*/ 0 w 223283"/>
              <a:gd name="connsiteY0" fmla="*/ 1456661 h 1456661"/>
              <a:gd name="connsiteX1" fmla="*/ 74427 w 223283"/>
              <a:gd name="connsiteY1" fmla="*/ 1456660 h 1456661"/>
              <a:gd name="connsiteX2" fmla="*/ 53162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5059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63794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0037 w 223283"/>
              <a:gd name="connsiteY2" fmla="*/ 10633 h 1456661"/>
              <a:gd name="connsiteX3" fmla="*/ 223283 w 223283"/>
              <a:gd name="connsiteY3" fmla="*/ 0 h 1456661"/>
              <a:gd name="connsiteX0" fmla="*/ 0 w 182676"/>
              <a:gd name="connsiteY0" fmla="*/ 1446029 h 1446029"/>
              <a:gd name="connsiteX1" fmla="*/ 74427 w 182676"/>
              <a:gd name="connsiteY1" fmla="*/ 1446028 h 1446029"/>
              <a:gd name="connsiteX2" fmla="*/ 80037 w 182676"/>
              <a:gd name="connsiteY2" fmla="*/ 1 h 1446029"/>
              <a:gd name="connsiteX3" fmla="*/ 182676 w 182676"/>
              <a:gd name="connsiteY3" fmla="*/ 0 h 1446029"/>
            </a:gdLst>
            <a:ahLst/>
            <a:cxnLst>
              <a:cxn ang="0">
                <a:pos x="connsiteX0" y="connsiteY0"/>
              </a:cxn>
              <a:cxn ang="0">
                <a:pos x="connsiteX1" y="connsiteY1"/>
              </a:cxn>
              <a:cxn ang="0">
                <a:pos x="connsiteX2" y="connsiteY2"/>
              </a:cxn>
              <a:cxn ang="0">
                <a:pos x="connsiteX3" y="connsiteY3"/>
              </a:cxn>
            </a:cxnLst>
            <a:rect l="l" t="t" r="r" b="b"/>
            <a:pathLst>
              <a:path w="182676" h="1446029">
                <a:moveTo>
                  <a:pt x="0" y="1446029"/>
                </a:moveTo>
                <a:lnTo>
                  <a:pt x="74427" y="1446028"/>
                </a:lnTo>
                <a:cubicBezTo>
                  <a:pt x="77971" y="964019"/>
                  <a:pt x="76493" y="482010"/>
                  <a:pt x="80037" y="1"/>
                </a:cubicBezTo>
                <a:lnTo>
                  <a:pt x="182676" y="0"/>
                </a:lnTo>
              </a:path>
            </a:pathLst>
          </a:custGeom>
          <a:noFill/>
          <a:ln w="28575">
            <a:solidFill>
              <a:srgbClr val="BE4B4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24"/>
          <p:cNvSpPr/>
          <p:nvPr/>
        </p:nvSpPr>
        <p:spPr>
          <a:xfrm>
            <a:off x="1710224" y="4333896"/>
            <a:ext cx="139998" cy="473155"/>
          </a:xfrm>
          <a:custGeom>
            <a:avLst/>
            <a:gdLst>
              <a:gd name="connsiteX0" fmla="*/ 0 w 170121"/>
              <a:gd name="connsiteY0" fmla="*/ 1477926 h 1477926"/>
              <a:gd name="connsiteX1" fmla="*/ 116958 w 170121"/>
              <a:gd name="connsiteY1" fmla="*/ 1477926 h 1477926"/>
              <a:gd name="connsiteX2" fmla="*/ 116958 w 170121"/>
              <a:gd name="connsiteY2" fmla="*/ 0 h 1477926"/>
              <a:gd name="connsiteX3" fmla="*/ 170121 w 170121"/>
              <a:gd name="connsiteY3" fmla="*/ 0 h 1477926"/>
              <a:gd name="connsiteX0" fmla="*/ 0 w 170121"/>
              <a:gd name="connsiteY0" fmla="*/ 1477926 h 1488558"/>
              <a:gd name="connsiteX1" fmla="*/ 85060 w 170121"/>
              <a:gd name="connsiteY1" fmla="*/ 1488558 h 1488558"/>
              <a:gd name="connsiteX2" fmla="*/ 116958 w 170121"/>
              <a:gd name="connsiteY2" fmla="*/ 0 h 1488558"/>
              <a:gd name="connsiteX3" fmla="*/ 170121 w 170121"/>
              <a:gd name="connsiteY3" fmla="*/ 0 h 1488558"/>
              <a:gd name="connsiteX0" fmla="*/ 0 w 170121"/>
              <a:gd name="connsiteY0" fmla="*/ 1477926 h 1488558"/>
              <a:gd name="connsiteX1" fmla="*/ 85060 w 170121"/>
              <a:gd name="connsiteY1" fmla="*/ 1488558 h 1488558"/>
              <a:gd name="connsiteX2" fmla="*/ 85060 w 170121"/>
              <a:gd name="connsiteY2" fmla="*/ 0 h 1488558"/>
              <a:gd name="connsiteX3" fmla="*/ 170121 w 170121"/>
              <a:gd name="connsiteY3" fmla="*/ 0 h 1488558"/>
              <a:gd name="connsiteX0" fmla="*/ 0 w 170121"/>
              <a:gd name="connsiteY0" fmla="*/ 1477926 h 1477926"/>
              <a:gd name="connsiteX1" fmla="*/ 74427 w 170121"/>
              <a:gd name="connsiteY1" fmla="*/ 1446027 h 1477926"/>
              <a:gd name="connsiteX2" fmla="*/ 85060 w 170121"/>
              <a:gd name="connsiteY2" fmla="*/ 0 h 1477926"/>
              <a:gd name="connsiteX3" fmla="*/ 170121 w 170121"/>
              <a:gd name="connsiteY3" fmla="*/ 0 h 1477926"/>
              <a:gd name="connsiteX0" fmla="*/ 0 w 170121"/>
              <a:gd name="connsiteY0" fmla="*/ 1477926 h 1477926"/>
              <a:gd name="connsiteX1" fmla="*/ 74427 w 170121"/>
              <a:gd name="connsiteY1" fmla="*/ 1446027 h 1477926"/>
              <a:gd name="connsiteX2" fmla="*/ 53163 w 170121"/>
              <a:gd name="connsiteY2" fmla="*/ 0 h 1477926"/>
              <a:gd name="connsiteX3" fmla="*/ 170121 w 170121"/>
              <a:gd name="connsiteY3" fmla="*/ 0 h 1477926"/>
              <a:gd name="connsiteX0" fmla="*/ 0 w 159488"/>
              <a:gd name="connsiteY0" fmla="*/ 1446028 h 1446028"/>
              <a:gd name="connsiteX1" fmla="*/ 63794 w 159488"/>
              <a:gd name="connsiteY1" fmla="*/ 1446027 h 1446028"/>
              <a:gd name="connsiteX2" fmla="*/ 42530 w 159488"/>
              <a:gd name="connsiteY2" fmla="*/ 0 h 1446028"/>
              <a:gd name="connsiteX3" fmla="*/ 159488 w 159488"/>
              <a:gd name="connsiteY3" fmla="*/ 0 h 1446028"/>
              <a:gd name="connsiteX0" fmla="*/ 0 w 159488"/>
              <a:gd name="connsiteY0" fmla="*/ 1446028 h 1446028"/>
              <a:gd name="connsiteX1" fmla="*/ 31897 w 159488"/>
              <a:gd name="connsiteY1" fmla="*/ 1446027 h 1446028"/>
              <a:gd name="connsiteX2" fmla="*/ 42530 w 159488"/>
              <a:gd name="connsiteY2" fmla="*/ 0 h 1446028"/>
              <a:gd name="connsiteX3" fmla="*/ 159488 w 159488"/>
              <a:gd name="connsiteY3" fmla="*/ 0 h 1446028"/>
              <a:gd name="connsiteX0" fmla="*/ 0 w 159488"/>
              <a:gd name="connsiteY0" fmla="*/ 1446028 h 1456660"/>
              <a:gd name="connsiteX1" fmla="*/ 63795 w 159488"/>
              <a:gd name="connsiteY1" fmla="*/ 1456660 h 1456660"/>
              <a:gd name="connsiteX2" fmla="*/ 42530 w 159488"/>
              <a:gd name="connsiteY2" fmla="*/ 0 h 1456660"/>
              <a:gd name="connsiteX3" fmla="*/ 159488 w 159488"/>
              <a:gd name="connsiteY3" fmla="*/ 0 h 1456660"/>
              <a:gd name="connsiteX0" fmla="*/ 0 w 202018"/>
              <a:gd name="connsiteY0" fmla="*/ 1446028 h 1456660"/>
              <a:gd name="connsiteX1" fmla="*/ 106325 w 202018"/>
              <a:gd name="connsiteY1" fmla="*/ 1456660 h 1456660"/>
              <a:gd name="connsiteX2" fmla="*/ 85060 w 202018"/>
              <a:gd name="connsiteY2" fmla="*/ 0 h 1456660"/>
              <a:gd name="connsiteX3" fmla="*/ 202018 w 202018"/>
              <a:gd name="connsiteY3" fmla="*/ 0 h 1456660"/>
              <a:gd name="connsiteX0" fmla="*/ 0 w 170120"/>
              <a:gd name="connsiteY0" fmla="*/ 1456661 h 1456661"/>
              <a:gd name="connsiteX1" fmla="*/ 74427 w 170120"/>
              <a:gd name="connsiteY1" fmla="*/ 1456660 h 1456661"/>
              <a:gd name="connsiteX2" fmla="*/ 53162 w 170120"/>
              <a:gd name="connsiteY2" fmla="*/ 0 h 1456661"/>
              <a:gd name="connsiteX3" fmla="*/ 170120 w 170120"/>
              <a:gd name="connsiteY3" fmla="*/ 0 h 1456661"/>
              <a:gd name="connsiteX0" fmla="*/ 0 w 223283"/>
              <a:gd name="connsiteY0" fmla="*/ 1456661 h 1456661"/>
              <a:gd name="connsiteX1" fmla="*/ 74427 w 223283"/>
              <a:gd name="connsiteY1" fmla="*/ 1456660 h 1456661"/>
              <a:gd name="connsiteX2" fmla="*/ 53162 w 223283"/>
              <a:gd name="connsiteY2" fmla="*/ 0 h 1456661"/>
              <a:gd name="connsiteX3" fmla="*/ 223283 w 223283"/>
              <a:gd name="connsiteY3" fmla="*/ 0 h 1456661"/>
              <a:gd name="connsiteX0" fmla="*/ 0 w 223283"/>
              <a:gd name="connsiteY0" fmla="*/ 1456661 h 1456661"/>
              <a:gd name="connsiteX1" fmla="*/ 74427 w 223283"/>
              <a:gd name="connsiteY1" fmla="*/ 1456660 h 1456661"/>
              <a:gd name="connsiteX2" fmla="*/ 85059 w 223283"/>
              <a:gd name="connsiteY2" fmla="*/ 0 h 1456661"/>
              <a:gd name="connsiteX3" fmla="*/ 223283 w 223283"/>
              <a:gd name="connsiteY3" fmla="*/ 0 h 1456661"/>
              <a:gd name="connsiteX0" fmla="*/ 0 w 148856"/>
              <a:gd name="connsiteY0" fmla="*/ 1456660 h 1456659"/>
              <a:gd name="connsiteX1" fmla="*/ 10632 w 148856"/>
              <a:gd name="connsiteY1" fmla="*/ 0 h 1456659"/>
              <a:gd name="connsiteX2" fmla="*/ 148856 w 148856"/>
              <a:gd name="connsiteY2" fmla="*/ 0 h 1456659"/>
              <a:gd name="connsiteX0" fmla="*/ 44227 w 193083"/>
              <a:gd name="connsiteY0" fmla="*/ 1456660 h 1456659"/>
              <a:gd name="connsiteX1" fmla="*/ 176 w 193083"/>
              <a:gd name="connsiteY1" fmla="*/ 0 h 1456659"/>
              <a:gd name="connsiteX2" fmla="*/ 193083 w 193083"/>
              <a:gd name="connsiteY2" fmla="*/ 0 h 1456659"/>
              <a:gd name="connsiteX0" fmla="*/ 3802 w 193671"/>
              <a:gd name="connsiteY0" fmla="*/ 1855735 h 1855735"/>
              <a:gd name="connsiteX1" fmla="*/ 764 w 193671"/>
              <a:gd name="connsiteY1" fmla="*/ 0 h 1855735"/>
              <a:gd name="connsiteX2" fmla="*/ 193671 w 193671"/>
              <a:gd name="connsiteY2" fmla="*/ 0 h 1855735"/>
              <a:gd name="connsiteX0" fmla="*/ 3802 w 193671"/>
              <a:gd name="connsiteY0" fmla="*/ 1855735 h 1855735"/>
              <a:gd name="connsiteX1" fmla="*/ 764 w 193671"/>
              <a:gd name="connsiteY1" fmla="*/ 319264 h 1855735"/>
              <a:gd name="connsiteX2" fmla="*/ 193671 w 193671"/>
              <a:gd name="connsiteY2" fmla="*/ 0 h 1855735"/>
              <a:gd name="connsiteX0" fmla="*/ 3802 w 207342"/>
              <a:gd name="connsiteY0" fmla="*/ 1536471 h 1536471"/>
              <a:gd name="connsiteX1" fmla="*/ 764 w 207342"/>
              <a:gd name="connsiteY1" fmla="*/ 0 h 1536471"/>
              <a:gd name="connsiteX2" fmla="*/ 207342 w 207342"/>
              <a:gd name="connsiteY2" fmla="*/ 0 h 1536471"/>
              <a:gd name="connsiteX0" fmla="*/ 0 w 203540"/>
              <a:gd name="connsiteY0" fmla="*/ 1536471 h 1536471"/>
              <a:gd name="connsiteX1" fmla="*/ 37974 w 203540"/>
              <a:gd name="connsiteY1" fmla="*/ 0 h 1536471"/>
              <a:gd name="connsiteX2" fmla="*/ 203540 w 203540"/>
              <a:gd name="connsiteY2" fmla="*/ 0 h 1536471"/>
              <a:gd name="connsiteX0" fmla="*/ 3803 w 166331"/>
              <a:gd name="connsiteY0" fmla="*/ 1536471 h 1536471"/>
              <a:gd name="connsiteX1" fmla="*/ 765 w 166331"/>
              <a:gd name="connsiteY1" fmla="*/ 0 h 1536471"/>
              <a:gd name="connsiteX2" fmla="*/ 166331 w 166331"/>
              <a:gd name="connsiteY2" fmla="*/ 0 h 1536471"/>
              <a:gd name="connsiteX0" fmla="*/ 3803 w 166331"/>
              <a:gd name="connsiteY0" fmla="*/ 1775916 h 1775916"/>
              <a:gd name="connsiteX1" fmla="*/ 765 w 166331"/>
              <a:gd name="connsiteY1" fmla="*/ 0 h 1775916"/>
              <a:gd name="connsiteX2" fmla="*/ 166331 w 166331"/>
              <a:gd name="connsiteY2" fmla="*/ 239445 h 1775916"/>
              <a:gd name="connsiteX0" fmla="*/ 3803 w 180001"/>
              <a:gd name="connsiteY0" fmla="*/ 1775920 h 1775920"/>
              <a:gd name="connsiteX1" fmla="*/ 765 w 180001"/>
              <a:gd name="connsiteY1" fmla="*/ 4 h 1775920"/>
              <a:gd name="connsiteX2" fmla="*/ 180001 w 180001"/>
              <a:gd name="connsiteY2" fmla="*/ 0 h 1775920"/>
            </a:gdLst>
            <a:ahLst/>
            <a:cxnLst>
              <a:cxn ang="0">
                <a:pos x="connsiteX0" y="connsiteY0"/>
              </a:cxn>
              <a:cxn ang="0">
                <a:pos x="connsiteX1" y="connsiteY1"/>
              </a:cxn>
              <a:cxn ang="0">
                <a:pos x="connsiteX2" y="connsiteY2"/>
              </a:cxn>
            </a:cxnLst>
            <a:rect l="l" t="t" r="r" b="b"/>
            <a:pathLst>
              <a:path w="180001" h="1775920">
                <a:moveTo>
                  <a:pt x="3803" y="1775920"/>
                </a:moveTo>
                <a:cubicBezTo>
                  <a:pt x="7347" y="1293911"/>
                  <a:pt x="-2779" y="482013"/>
                  <a:pt x="765" y="4"/>
                </a:cubicBezTo>
                <a:lnTo>
                  <a:pt x="180001" y="0"/>
                </a:lnTo>
              </a:path>
            </a:pathLst>
          </a:custGeom>
          <a:noFill/>
          <a:ln w="28575">
            <a:solidFill>
              <a:srgbClr val="BE4B4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16"/>
          <p:cNvSpPr/>
          <p:nvPr/>
        </p:nvSpPr>
        <p:spPr>
          <a:xfrm>
            <a:off x="4763387" y="1473979"/>
            <a:ext cx="2551813" cy="1843379"/>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16"/>
          <p:cNvSpPr/>
          <p:nvPr/>
        </p:nvSpPr>
        <p:spPr>
          <a:xfrm>
            <a:off x="1912477" y="1473577"/>
            <a:ext cx="2819012" cy="1843379"/>
          </a:xfrm>
          <a:custGeom>
            <a:avLst/>
            <a:gdLst>
              <a:gd name="connsiteX0" fmla="*/ 0 w 2515034"/>
              <a:gd name="connsiteY0" fmla="*/ 204027 h 1224136"/>
              <a:gd name="connsiteX1" fmla="*/ 204027 w 2515034"/>
              <a:gd name="connsiteY1" fmla="*/ 0 h 1224136"/>
              <a:gd name="connsiteX2" fmla="*/ 2311007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1100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204027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204027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0 w 2515034"/>
              <a:gd name="connsiteY7" fmla="*/ 1020109 h 1224136"/>
              <a:gd name="connsiteX8" fmla="*/ 0 w 2515034"/>
              <a:gd name="connsiteY8" fmla="*/ 204027 h 1224136"/>
              <a:gd name="connsiteX0" fmla="*/ 21265 w 2536299"/>
              <a:gd name="connsiteY0" fmla="*/ 204027 h 1224136"/>
              <a:gd name="connsiteX1" fmla="*/ 150864 w 2536299"/>
              <a:gd name="connsiteY1" fmla="*/ 0 h 1224136"/>
              <a:gd name="connsiteX2" fmla="*/ 2374803 w 2536299"/>
              <a:gd name="connsiteY2" fmla="*/ 0 h 1224136"/>
              <a:gd name="connsiteX3" fmla="*/ 2536299 w 2536299"/>
              <a:gd name="connsiteY3" fmla="*/ 204027 h 1224136"/>
              <a:gd name="connsiteX4" fmla="*/ 2536299 w 2536299"/>
              <a:gd name="connsiteY4" fmla="*/ 1020109 h 1224136"/>
              <a:gd name="connsiteX5" fmla="*/ 2374802 w 2536299"/>
              <a:gd name="connsiteY5" fmla="*/ 1224136 h 1224136"/>
              <a:gd name="connsiteX6" fmla="*/ 161496 w 2536299"/>
              <a:gd name="connsiteY6" fmla="*/ 1224136 h 1224136"/>
              <a:gd name="connsiteX7" fmla="*/ 0 w 2536299"/>
              <a:gd name="connsiteY7" fmla="*/ 1073272 h 1224136"/>
              <a:gd name="connsiteX8" fmla="*/ 21265 w 2536299"/>
              <a:gd name="connsiteY8" fmla="*/ 204027 h 1224136"/>
              <a:gd name="connsiteX0" fmla="*/ 0 w 2515034"/>
              <a:gd name="connsiteY0" fmla="*/ 204027 h 1224136"/>
              <a:gd name="connsiteX1" fmla="*/ 129599 w 2515034"/>
              <a:gd name="connsiteY1" fmla="*/ 0 h 1224136"/>
              <a:gd name="connsiteX2" fmla="*/ 2353538 w 2515034"/>
              <a:gd name="connsiteY2" fmla="*/ 0 h 1224136"/>
              <a:gd name="connsiteX3" fmla="*/ 2515034 w 2515034"/>
              <a:gd name="connsiteY3" fmla="*/ 204027 h 1224136"/>
              <a:gd name="connsiteX4" fmla="*/ 2515034 w 2515034"/>
              <a:gd name="connsiteY4" fmla="*/ 1020109 h 1224136"/>
              <a:gd name="connsiteX5" fmla="*/ 2353537 w 2515034"/>
              <a:gd name="connsiteY5" fmla="*/ 1224136 h 1224136"/>
              <a:gd name="connsiteX6" fmla="*/ 140231 w 2515034"/>
              <a:gd name="connsiteY6" fmla="*/ 1224136 h 1224136"/>
              <a:gd name="connsiteX7" fmla="*/ 10633 w 2515034"/>
              <a:gd name="connsiteY7" fmla="*/ 1083905 h 1224136"/>
              <a:gd name="connsiteX8" fmla="*/ 0 w 2515034"/>
              <a:gd name="connsiteY8" fmla="*/ 204027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20109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204027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42904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 name="connsiteX0" fmla="*/ 0 w 2504401"/>
              <a:gd name="connsiteY0" fmla="*/ 129599 h 1224136"/>
              <a:gd name="connsiteX1" fmla="*/ 118966 w 2504401"/>
              <a:gd name="connsiteY1" fmla="*/ 0 h 1224136"/>
              <a:gd name="connsiteX2" fmla="*/ 2342905 w 2504401"/>
              <a:gd name="connsiteY2" fmla="*/ 0 h 1224136"/>
              <a:gd name="connsiteX3" fmla="*/ 2504401 w 2504401"/>
              <a:gd name="connsiteY3" fmla="*/ 140232 h 1224136"/>
              <a:gd name="connsiteX4" fmla="*/ 2504401 w 2504401"/>
              <a:gd name="connsiteY4" fmla="*/ 1073272 h 1224136"/>
              <a:gd name="connsiteX5" fmla="*/ 2374802 w 2504401"/>
              <a:gd name="connsiteY5" fmla="*/ 1224136 h 1224136"/>
              <a:gd name="connsiteX6" fmla="*/ 129598 w 2504401"/>
              <a:gd name="connsiteY6" fmla="*/ 1224136 h 1224136"/>
              <a:gd name="connsiteX7" fmla="*/ 0 w 2504401"/>
              <a:gd name="connsiteY7" fmla="*/ 1083905 h 1224136"/>
              <a:gd name="connsiteX8" fmla="*/ 0 w 2504401"/>
              <a:gd name="connsiteY8" fmla="*/ 129599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401" h="1224136">
                <a:moveTo>
                  <a:pt x="0" y="129599"/>
                </a:moveTo>
                <a:cubicBezTo>
                  <a:pt x="0" y="16918"/>
                  <a:pt x="6285" y="0"/>
                  <a:pt x="118966" y="0"/>
                </a:cubicBezTo>
                <a:lnTo>
                  <a:pt x="2342905" y="0"/>
                </a:lnTo>
                <a:cubicBezTo>
                  <a:pt x="2455586" y="0"/>
                  <a:pt x="2504401" y="27551"/>
                  <a:pt x="2504401" y="140232"/>
                </a:cubicBezTo>
                <a:lnTo>
                  <a:pt x="2504401" y="1073272"/>
                </a:lnTo>
                <a:cubicBezTo>
                  <a:pt x="2504401" y="1185953"/>
                  <a:pt x="2487483" y="1224136"/>
                  <a:pt x="2374802" y="1224136"/>
                </a:cubicBezTo>
                <a:lnTo>
                  <a:pt x="129598" y="1224136"/>
                </a:lnTo>
                <a:cubicBezTo>
                  <a:pt x="16917" y="1224136"/>
                  <a:pt x="0" y="1196586"/>
                  <a:pt x="0" y="1083905"/>
                </a:cubicBezTo>
                <a:lnTo>
                  <a:pt x="0" y="129599"/>
                </a:lnTo>
                <a:close/>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a:off x="7273475" y="1562986"/>
            <a:ext cx="184275" cy="737851"/>
          </a:xfrm>
          <a:custGeom>
            <a:avLst/>
            <a:gdLst>
              <a:gd name="connsiteX0" fmla="*/ 786809 w 786809"/>
              <a:gd name="connsiteY0" fmla="*/ 3487479 h 3487479"/>
              <a:gd name="connsiteX1" fmla="*/ 127591 w 786809"/>
              <a:gd name="connsiteY1" fmla="*/ 3487479 h 3487479"/>
              <a:gd name="connsiteX2" fmla="*/ 127591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127591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566207 w 786809"/>
              <a:gd name="connsiteY2" fmla="*/ 10632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487479 h 3487479"/>
              <a:gd name="connsiteX1" fmla="*/ 546269 w 786809"/>
              <a:gd name="connsiteY1" fmla="*/ 3487479 h 3487479"/>
              <a:gd name="connsiteX2" fmla="*/ 705767 w 786809"/>
              <a:gd name="connsiteY2" fmla="*/ 49419 h 3487479"/>
              <a:gd name="connsiteX3" fmla="*/ 0 w 786809"/>
              <a:gd name="connsiteY3" fmla="*/ 10632 h 3487479"/>
              <a:gd name="connsiteX4" fmla="*/ 10633 w 786809"/>
              <a:gd name="connsiteY4" fmla="*/ 0 h 3487479"/>
              <a:gd name="connsiteX5" fmla="*/ 42530 w 786809"/>
              <a:gd name="connsiteY5" fmla="*/ 0 h 3487479"/>
              <a:gd name="connsiteX0" fmla="*/ 786809 w 786809"/>
              <a:gd name="connsiteY0" fmla="*/ 3748344 h 3748344"/>
              <a:gd name="connsiteX1" fmla="*/ 546269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48344 h 3748344"/>
              <a:gd name="connsiteX1" fmla="*/ 626017 w 786809"/>
              <a:gd name="connsiteY1" fmla="*/ 3748344 h 3748344"/>
              <a:gd name="connsiteX2" fmla="*/ 645955 w 786809"/>
              <a:gd name="connsiteY2" fmla="*/ 0 h 3748344"/>
              <a:gd name="connsiteX3" fmla="*/ 0 w 786809"/>
              <a:gd name="connsiteY3" fmla="*/ 271497 h 3748344"/>
              <a:gd name="connsiteX4" fmla="*/ 10633 w 786809"/>
              <a:gd name="connsiteY4" fmla="*/ 260865 h 3748344"/>
              <a:gd name="connsiteX5" fmla="*/ 42530 w 786809"/>
              <a:gd name="connsiteY5" fmla="*/ 260865 h 3748344"/>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10633 w 786809"/>
              <a:gd name="connsiteY4" fmla="*/ 271498 h 3758977"/>
              <a:gd name="connsiteX5" fmla="*/ 42529 w 786809"/>
              <a:gd name="connsiteY5" fmla="*/ 0 h 3758977"/>
              <a:gd name="connsiteX0" fmla="*/ 786809 w 786809"/>
              <a:gd name="connsiteY0" fmla="*/ 3758977 h 3758977"/>
              <a:gd name="connsiteX1" fmla="*/ 626017 w 786809"/>
              <a:gd name="connsiteY1" fmla="*/ 3758977 h 3758977"/>
              <a:gd name="connsiteX2" fmla="*/ 645955 w 786809"/>
              <a:gd name="connsiteY2" fmla="*/ 10633 h 3758977"/>
              <a:gd name="connsiteX3" fmla="*/ 0 w 786809"/>
              <a:gd name="connsiteY3" fmla="*/ 282130 h 3758977"/>
              <a:gd name="connsiteX4" fmla="*/ 309692 w 786809"/>
              <a:gd name="connsiteY4" fmla="*/ 0 h 3758977"/>
              <a:gd name="connsiteX5" fmla="*/ 42529 w 786809"/>
              <a:gd name="connsiteY5" fmla="*/ 0 h 3758977"/>
              <a:gd name="connsiteX0" fmla="*/ 744280 w 744280"/>
              <a:gd name="connsiteY0" fmla="*/ 3758977 h 3758977"/>
              <a:gd name="connsiteX1" fmla="*/ 583488 w 744280"/>
              <a:gd name="connsiteY1" fmla="*/ 3758977 h 3758977"/>
              <a:gd name="connsiteX2" fmla="*/ 603426 w 744280"/>
              <a:gd name="connsiteY2" fmla="*/ 10633 h 3758977"/>
              <a:gd name="connsiteX3" fmla="*/ 575523 w 744280"/>
              <a:gd name="connsiteY3" fmla="*/ 10632 h 3758977"/>
              <a:gd name="connsiteX4" fmla="*/ 267163 w 744280"/>
              <a:gd name="connsiteY4" fmla="*/ 0 h 3758977"/>
              <a:gd name="connsiteX5" fmla="*/ 0 w 744280"/>
              <a:gd name="connsiteY5" fmla="*/ 0 h 3758977"/>
              <a:gd name="connsiteX0" fmla="*/ 477118 w 477118"/>
              <a:gd name="connsiteY0" fmla="*/ 3758977 h 3758977"/>
              <a:gd name="connsiteX1" fmla="*/ 316326 w 477118"/>
              <a:gd name="connsiteY1" fmla="*/ 3758977 h 3758977"/>
              <a:gd name="connsiteX2" fmla="*/ 336264 w 477118"/>
              <a:gd name="connsiteY2" fmla="*/ 10633 h 3758977"/>
              <a:gd name="connsiteX3" fmla="*/ 308361 w 477118"/>
              <a:gd name="connsiteY3" fmla="*/ 10632 h 3758977"/>
              <a:gd name="connsiteX4" fmla="*/ 1 w 477118"/>
              <a:gd name="connsiteY4" fmla="*/ 0 h 3758977"/>
              <a:gd name="connsiteX5" fmla="*/ 31896 w 477118"/>
              <a:gd name="connsiteY5" fmla="*/ 174534 h 3758977"/>
              <a:gd name="connsiteX0" fmla="*/ 445223 w 445223"/>
              <a:gd name="connsiteY0" fmla="*/ 3748345 h 3748345"/>
              <a:gd name="connsiteX1" fmla="*/ 284431 w 445223"/>
              <a:gd name="connsiteY1" fmla="*/ 3748345 h 3748345"/>
              <a:gd name="connsiteX2" fmla="*/ 304369 w 445223"/>
              <a:gd name="connsiteY2" fmla="*/ 1 h 3748345"/>
              <a:gd name="connsiteX3" fmla="*/ 276466 w 445223"/>
              <a:gd name="connsiteY3" fmla="*/ 0 h 3748345"/>
              <a:gd name="connsiteX4" fmla="*/ 107667 w 445223"/>
              <a:gd name="connsiteY4" fmla="*/ 144509 h 3748345"/>
              <a:gd name="connsiteX5" fmla="*/ 1 w 445223"/>
              <a:gd name="connsiteY5" fmla="*/ 163902 h 3748345"/>
              <a:gd name="connsiteX0" fmla="*/ 445221 w 445221"/>
              <a:gd name="connsiteY0" fmla="*/ 3748343 h 3748343"/>
              <a:gd name="connsiteX1" fmla="*/ 284429 w 445221"/>
              <a:gd name="connsiteY1" fmla="*/ 3748343 h 3748343"/>
              <a:gd name="connsiteX2" fmla="*/ 304367 w 445221"/>
              <a:gd name="connsiteY2" fmla="*/ -1 h 3748343"/>
              <a:gd name="connsiteX3" fmla="*/ 356214 w 445221"/>
              <a:gd name="connsiteY3" fmla="*/ 213318 h 3748343"/>
              <a:gd name="connsiteX4" fmla="*/ 107665 w 445221"/>
              <a:gd name="connsiteY4" fmla="*/ 144507 h 3748343"/>
              <a:gd name="connsiteX5" fmla="*/ -1 w 445221"/>
              <a:gd name="connsiteY5" fmla="*/ 163900 h 3748343"/>
              <a:gd name="connsiteX0" fmla="*/ 445223 w 445223"/>
              <a:gd name="connsiteY0" fmla="*/ 3748345 h 3748345"/>
              <a:gd name="connsiteX1" fmla="*/ 284431 w 445223"/>
              <a:gd name="connsiteY1" fmla="*/ 3748345 h 3748345"/>
              <a:gd name="connsiteX2" fmla="*/ 304369 w 445223"/>
              <a:gd name="connsiteY2" fmla="*/ 1 h 3748345"/>
              <a:gd name="connsiteX3" fmla="*/ 356216 w 445223"/>
              <a:gd name="connsiteY3" fmla="*/ 213320 h 3748345"/>
              <a:gd name="connsiteX4" fmla="*/ 1 w 445223"/>
              <a:gd name="connsiteY4" fmla="*/ 163902 h 3748345"/>
              <a:gd name="connsiteX0" fmla="*/ 445221 w 445221"/>
              <a:gd name="connsiteY0" fmla="*/ 3584442 h 3584442"/>
              <a:gd name="connsiteX1" fmla="*/ 284429 w 445221"/>
              <a:gd name="connsiteY1" fmla="*/ 3584442 h 3584442"/>
              <a:gd name="connsiteX2" fmla="*/ 356214 w 445221"/>
              <a:gd name="connsiteY2" fmla="*/ 49417 h 3584442"/>
              <a:gd name="connsiteX3" fmla="*/ -1 w 445221"/>
              <a:gd name="connsiteY3" fmla="*/ -1 h 3584442"/>
              <a:gd name="connsiteX0" fmla="*/ 445223 w 445223"/>
              <a:gd name="connsiteY0" fmla="*/ 3690168 h 3690168"/>
              <a:gd name="connsiteX1" fmla="*/ 284431 w 445223"/>
              <a:gd name="connsiteY1" fmla="*/ 3690168 h 3690168"/>
              <a:gd name="connsiteX2" fmla="*/ 316341 w 445223"/>
              <a:gd name="connsiteY2" fmla="*/ 0 h 3690168"/>
              <a:gd name="connsiteX3" fmla="*/ 1 w 445223"/>
              <a:gd name="connsiteY3" fmla="*/ 105725 h 3690168"/>
              <a:gd name="connsiteX0" fmla="*/ 425285 w 425285"/>
              <a:gd name="connsiteY0" fmla="*/ 3739585 h 3739585"/>
              <a:gd name="connsiteX1" fmla="*/ 264493 w 425285"/>
              <a:gd name="connsiteY1" fmla="*/ 3739585 h 3739585"/>
              <a:gd name="connsiteX2" fmla="*/ 296403 w 425285"/>
              <a:gd name="connsiteY2" fmla="*/ 49417 h 3739585"/>
              <a:gd name="connsiteX3" fmla="*/ 0 w 425285"/>
              <a:gd name="connsiteY3" fmla="*/ 0 h 3739585"/>
              <a:gd name="connsiteX0" fmla="*/ 405347 w 405347"/>
              <a:gd name="connsiteY0" fmla="*/ 3690168 h 3690168"/>
              <a:gd name="connsiteX1" fmla="*/ 244555 w 405347"/>
              <a:gd name="connsiteY1" fmla="*/ 3690168 h 3690168"/>
              <a:gd name="connsiteX2" fmla="*/ 276465 w 405347"/>
              <a:gd name="connsiteY2" fmla="*/ 0 h 3690168"/>
              <a:gd name="connsiteX3" fmla="*/ 0 w 405347"/>
              <a:gd name="connsiteY3" fmla="*/ 8762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365473 w 365473"/>
              <a:gd name="connsiteY0" fmla="*/ 3690168 h 3690168"/>
              <a:gd name="connsiteX1" fmla="*/ 204681 w 365473"/>
              <a:gd name="connsiteY1" fmla="*/ 3690168 h 3690168"/>
              <a:gd name="connsiteX2" fmla="*/ 236591 w 365473"/>
              <a:gd name="connsiteY2" fmla="*/ 0 h 3690168"/>
              <a:gd name="connsiteX3" fmla="*/ 0 w 365473"/>
              <a:gd name="connsiteY3" fmla="*/ 47547 h 3690168"/>
              <a:gd name="connsiteX0" fmla="*/ 365473 w 365473"/>
              <a:gd name="connsiteY0" fmla="*/ 3700798 h 3700798"/>
              <a:gd name="connsiteX1" fmla="*/ 204681 w 365473"/>
              <a:gd name="connsiteY1" fmla="*/ 3700798 h 3700798"/>
              <a:gd name="connsiteX2" fmla="*/ 236591 w 365473"/>
              <a:gd name="connsiteY2" fmla="*/ 10630 h 3700798"/>
              <a:gd name="connsiteX3" fmla="*/ 0 w 365473"/>
              <a:gd name="connsiteY3" fmla="*/ 0 h 3700798"/>
              <a:gd name="connsiteX0" fmla="*/ 425283 w 425283"/>
              <a:gd name="connsiteY0" fmla="*/ 3690168 h 3690168"/>
              <a:gd name="connsiteX1" fmla="*/ 264491 w 425283"/>
              <a:gd name="connsiteY1" fmla="*/ 3690168 h 3690168"/>
              <a:gd name="connsiteX2" fmla="*/ 296401 w 425283"/>
              <a:gd name="connsiteY2" fmla="*/ 0 h 3690168"/>
              <a:gd name="connsiteX3" fmla="*/ 0 w 425283"/>
              <a:gd name="connsiteY3" fmla="*/ 28155 h 3690168"/>
              <a:gd name="connsiteX0" fmla="*/ 425283 w 425283"/>
              <a:gd name="connsiteY0" fmla="*/ 3690168 h 3690168"/>
              <a:gd name="connsiteX1" fmla="*/ 264491 w 425283"/>
              <a:gd name="connsiteY1" fmla="*/ 3690168 h 3690168"/>
              <a:gd name="connsiteX2" fmla="*/ 236589 w 425283"/>
              <a:gd name="connsiteY2" fmla="*/ 0 h 3690168"/>
              <a:gd name="connsiteX3" fmla="*/ 0 w 425283"/>
              <a:gd name="connsiteY3" fmla="*/ 28155 h 3690168"/>
              <a:gd name="connsiteX0" fmla="*/ 425283 w 425283"/>
              <a:gd name="connsiteY0" fmla="*/ 3690168 h 3690168"/>
              <a:gd name="connsiteX1" fmla="*/ 184741 w 425283"/>
              <a:gd name="connsiteY1" fmla="*/ 3651383 h 3690168"/>
              <a:gd name="connsiteX2" fmla="*/ 236589 w 425283"/>
              <a:gd name="connsiteY2" fmla="*/ 0 h 3690168"/>
              <a:gd name="connsiteX3" fmla="*/ 0 w 425283"/>
              <a:gd name="connsiteY3" fmla="*/ 28155 h 3690168"/>
              <a:gd name="connsiteX0" fmla="*/ 425283 w 425283"/>
              <a:gd name="connsiteY0" fmla="*/ 3690168 h 3690168"/>
              <a:gd name="connsiteX1" fmla="*/ 244551 w 425283"/>
              <a:gd name="connsiteY1" fmla="*/ 3651383 h 3690168"/>
              <a:gd name="connsiteX2" fmla="*/ 236589 w 425283"/>
              <a:gd name="connsiteY2" fmla="*/ 0 h 3690168"/>
              <a:gd name="connsiteX3" fmla="*/ 0 w 425283"/>
              <a:gd name="connsiteY3" fmla="*/ 28155 h 3690168"/>
              <a:gd name="connsiteX0" fmla="*/ 425283 w 425283"/>
              <a:gd name="connsiteY0" fmla="*/ 3690168 h 3767738"/>
              <a:gd name="connsiteX1" fmla="*/ 264487 w 425283"/>
              <a:gd name="connsiteY1" fmla="*/ 3767738 h 3767738"/>
              <a:gd name="connsiteX2" fmla="*/ 236589 w 425283"/>
              <a:gd name="connsiteY2" fmla="*/ 0 h 3767738"/>
              <a:gd name="connsiteX3" fmla="*/ 0 w 425283"/>
              <a:gd name="connsiteY3" fmla="*/ 28155 h 3767738"/>
              <a:gd name="connsiteX0" fmla="*/ 425283 w 425283"/>
              <a:gd name="connsiteY0" fmla="*/ 3690168 h 3690168"/>
              <a:gd name="connsiteX1" fmla="*/ 244549 w 425283"/>
              <a:gd name="connsiteY1" fmla="*/ 3651382 h 3690168"/>
              <a:gd name="connsiteX2" fmla="*/ 236589 w 425283"/>
              <a:gd name="connsiteY2" fmla="*/ 0 h 3690168"/>
              <a:gd name="connsiteX3" fmla="*/ 0 w 425283"/>
              <a:gd name="connsiteY3" fmla="*/ 28155 h 3690168"/>
              <a:gd name="connsiteX0" fmla="*/ 425283 w 425283"/>
              <a:gd name="connsiteY0" fmla="*/ 3662012 h 3662012"/>
              <a:gd name="connsiteX1" fmla="*/ 244549 w 425283"/>
              <a:gd name="connsiteY1" fmla="*/ 3623226 h 3662012"/>
              <a:gd name="connsiteX2" fmla="*/ 316338 w 425283"/>
              <a:gd name="connsiteY2" fmla="*/ 10629 h 3662012"/>
              <a:gd name="connsiteX3" fmla="*/ 0 w 425283"/>
              <a:gd name="connsiteY3" fmla="*/ -1 h 3662012"/>
              <a:gd name="connsiteX0" fmla="*/ 425283 w 425283"/>
              <a:gd name="connsiteY0" fmla="*/ 3662014 h 3681406"/>
              <a:gd name="connsiteX1" fmla="*/ 284423 w 425283"/>
              <a:gd name="connsiteY1" fmla="*/ 3681406 h 3681406"/>
              <a:gd name="connsiteX2" fmla="*/ 316338 w 425283"/>
              <a:gd name="connsiteY2" fmla="*/ 10631 h 3681406"/>
              <a:gd name="connsiteX3" fmla="*/ 0 w 425283"/>
              <a:gd name="connsiteY3" fmla="*/ 1 h 3681406"/>
              <a:gd name="connsiteX0" fmla="*/ 425283 w 425283"/>
              <a:gd name="connsiteY0" fmla="*/ 3651395 h 3670787"/>
              <a:gd name="connsiteX1" fmla="*/ 284423 w 425283"/>
              <a:gd name="connsiteY1" fmla="*/ 3670787 h 3670787"/>
              <a:gd name="connsiteX2" fmla="*/ 316338 w 425283"/>
              <a:gd name="connsiteY2" fmla="*/ 12 h 3670787"/>
              <a:gd name="connsiteX3" fmla="*/ 0 w 425283"/>
              <a:gd name="connsiteY3" fmla="*/ 803876 h 3670787"/>
              <a:gd name="connsiteX0" fmla="*/ 425283 w 425283"/>
              <a:gd name="connsiteY0" fmla="*/ 2895232 h 2914624"/>
              <a:gd name="connsiteX1" fmla="*/ 284423 w 425283"/>
              <a:gd name="connsiteY1" fmla="*/ 2914624 h 2914624"/>
              <a:gd name="connsiteX2" fmla="*/ 336274 w 425283"/>
              <a:gd name="connsiteY2" fmla="*/ 166 h 2914624"/>
              <a:gd name="connsiteX3" fmla="*/ 0 w 425283"/>
              <a:gd name="connsiteY3" fmla="*/ 47713 h 2914624"/>
              <a:gd name="connsiteX0" fmla="*/ 425283 w 425283"/>
              <a:gd name="connsiteY0" fmla="*/ 2856802 h 2876194"/>
              <a:gd name="connsiteX1" fmla="*/ 284423 w 425283"/>
              <a:gd name="connsiteY1" fmla="*/ 2876194 h 2876194"/>
              <a:gd name="connsiteX2" fmla="*/ 256526 w 425283"/>
              <a:gd name="connsiteY2" fmla="*/ 521 h 2876194"/>
              <a:gd name="connsiteX3" fmla="*/ 0 w 425283"/>
              <a:gd name="connsiteY3" fmla="*/ 9283 h 2876194"/>
              <a:gd name="connsiteX0" fmla="*/ 425283 w 425283"/>
              <a:gd name="connsiteY0" fmla="*/ 2856802 h 2856802"/>
              <a:gd name="connsiteX1" fmla="*/ 224611 w 425283"/>
              <a:gd name="connsiteY1" fmla="*/ 2837409 h 2856802"/>
              <a:gd name="connsiteX2" fmla="*/ 256526 w 425283"/>
              <a:gd name="connsiteY2" fmla="*/ 521 h 2856802"/>
              <a:gd name="connsiteX3" fmla="*/ 0 w 425283"/>
              <a:gd name="connsiteY3" fmla="*/ 9283 h 2856802"/>
              <a:gd name="connsiteX0" fmla="*/ 425283 w 425283"/>
              <a:gd name="connsiteY0" fmla="*/ 2847518 h 2847518"/>
              <a:gd name="connsiteX1" fmla="*/ 224611 w 425283"/>
              <a:gd name="connsiteY1" fmla="*/ 2828125 h 2847518"/>
              <a:gd name="connsiteX2" fmla="*/ 256526 w 425283"/>
              <a:gd name="connsiteY2" fmla="*/ 1542652 h 2847518"/>
              <a:gd name="connsiteX3" fmla="*/ 0 w 425283"/>
              <a:gd name="connsiteY3" fmla="*/ -1 h 2847518"/>
              <a:gd name="connsiteX0" fmla="*/ 385409 w 385409"/>
              <a:gd name="connsiteY0" fmla="*/ 1334891 h 1334891"/>
              <a:gd name="connsiteX1" fmla="*/ 184737 w 385409"/>
              <a:gd name="connsiteY1" fmla="*/ 1315498 h 1334891"/>
              <a:gd name="connsiteX2" fmla="*/ 216652 w 385409"/>
              <a:gd name="connsiteY2" fmla="*/ 30025 h 1334891"/>
              <a:gd name="connsiteX3" fmla="*/ 0 w 385409"/>
              <a:gd name="connsiteY3" fmla="*/ 0 h 1334891"/>
              <a:gd name="connsiteX0" fmla="*/ 385409 w 385409"/>
              <a:gd name="connsiteY0" fmla="*/ 1334891 h 1334891"/>
              <a:gd name="connsiteX1" fmla="*/ 244547 w 385409"/>
              <a:gd name="connsiteY1" fmla="*/ 1296104 h 1334891"/>
              <a:gd name="connsiteX2" fmla="*/ 216652 w 385409"/>
              <a:gd name="connsiteY2" fmla="*/ 30025 h 1334891"/>
              <a:gd name="connsiteX3" fmla="*/ 0 w 385409"/>
              <a:gd name="connsiteY3" fmla="*/ 0 h 1334891"/>
              <a:gd name="connsiteX0" fmla="*/ 385409 w 385409"/>
              <a:gd name="connsiteY0" fmla="*/ 1334891 h 1354283"/>
              <a:gd name="connsiteX1" fmla="*/ 204673 w 385409"/>
              <a:gd name="connsiteY1" fmla="*/ 1354283 h 1354283"/>
              <a:gd name="connsiteX2" fmla="*/ 216652 w 385409"/>
              <a:gd name="connsiteY2" fmla="*/ 30025 h 1354283"/>
              <a:gd name="connsiteX3" fmla="*/ 0 w 385409"/>
              <a:gd name="connsiteY3" fmla="*/ 0 h 1354283"/>
              <a:gd name="connsiteX0" fmla="*/ 385409 w 385409"/>
              <a:gd name="connsiteY0" fmla="*/ 1334891 h 1354283"/>
              <a:gd name="connsiteX1" fmla="*/ 244547 w 385409"/>
              <a:gd name="connsiteY1" fmla="*/ 1354283 h 1354283"/>
              <a:gd name="connsiteX2" fmla="*/ 216652 w 385409"/>
              <a:gd name="connsiteY2" fmla="*/ 30025 h 1354283"/>
              <a:gd name="connsiteX3" fmla="*/ 0 w 385409"/>
              <a:gd name="connsiteY3" fmla="*/ 0 h 1354283"/>
              <a:gd name="connsiteX0" fmla="*/ 385409 w 385409"/>
              <a:gd name="connsiteY0" fmla="*/ 1363293 h 1382685"/>
              <a:gd name="connsiteX1" fmla="*/ 244547 w 385409"/>
              <a:gd name="connsiteY1" fmla="*/ 1382685 h 1382685"/>
              <a:gd name="connsiteX2" fmla="*/ 256527 w 385409"/>
              <a:gd name="connsiteY2" fmla="*/ 250 h 1382685"/>
              <a:gd name="connsiteX3" fmla="*/ 0 w 385409"/>
              <a:gd name="connsiteY3" fmla="*/ 28402 h 1382685"/>
              <a:gd name="connsiteX0" fmla="*/ 385409 w 385409"/>
              <a:gd name="connsiteY0" fmla="*/ 1363293 h 1363853"/>
              <a:gd name="connsiteX1" fmla="*/ 264485 w 385409"/>
              <a:gd name="connsiteY1" fmla="*/ 1324506 h 1363853"/>
              <a:gd name="connsiteX2" fmla="*/ 256527 w 385409"/>
              <a:gd name="connsiteY2" fmla="*/ 250 h 1363853"/>
              <a:gd name="connsiteX3" fmla="*/ 0 w 385409"/>
              <a:gd name="connsiteY3" fmla="*/ 28402 h 1363853"/>
              <a:gd name="connsiteX0" fmla="*/ 385409 w 385409"/>
              <a:gd name="connsiteY0" fmla="*/ 1363293 h 1382683"/>
              <a:gd name="connsiteX1" fmla="*/ 284423 w 385409"/>
              <a:gd name="connsiteY1" fmla="*/ 1382683 h 1382683"/>
              <a:gd name="connsiteX2" fmla="*/ 256527 w 385409"/>
              <a:gd name="connsiteY2" fmla="*/ 250 h 1382683"/>
              <a:gd name="connsiteX3" fmla="*/ 0 w 385409"/>
              <a:gd name="connsiteY3" fmla="*/ 28402 h 1382683"/>
              <a:gd name="connsiteX0" fmla="*/ 385409 w 385409"/>
              <a:gd name="connsiteY0" fmla="*/ 1363293 h 1365157"/>
              <a:gd name="connsiteX1" fmla="*/ 264485 w 385409"/>
              <a:gd name="connsiteY1" fmla="*/ 1363289 h 1365157"/>
              <a:gd name="connsiteX2" fmla="*/ 256527 w 385409"/>
              <a:gd name="connsiteY2" fmla="*/ 250 h 1365157"/>
              <a:gd name="connsiteX3" fmla="*/ 0 w 385409"/>
              <a:gd name="connsiteY3" fmla="*/ 28402 h 1365157"/>
              <a:gd name="connsiteX0" fmla="*/ 385409 w 385409"/>
              <a:gd name="connsiteY0" fmla="*/ 1363293 h 1365159"/>
              <a:gd name="connsiteX1" fmla="*/ 204673 w 385409"/>
              <a:gd name="connsiteY1" fmla="*/ 1363289 h 1365159"/>
              <a:gd name="connsiteX2" fmla="*/ 256527 w 385409"/>
              <a:gd name="connsiteY2" fmla="*/ 250 h 1365159"/>
              <a:gd name="connsiteX3" fmla="*/ 0 w 385409"/>
              <a:gd name="connsiteY3" fmla="*/ 28402 h 1365159"/>
              <a:gd name="connsiteX0" fmla="*/ 385409 w 385409"/>
              <a:gd name="connsiteY0" fmla="*/ 1363293 h 1365157"/>
              <a:gd name="connsiteX1" fmla="*/ 264485 w 385409"/>
              <a:gd name="connsiteY1" fmla="*/ 1363290 h 1365157"/>
              <a:gd name="connsiteX2" fmla="*/ 256527 w 385409"/>
              <a:gd name="connsiteY2" fmla="*/ 250 h 1365157"/>
              <a:gd name="connsiteX3" fmla="*/ 0 w 385409"/>
              <a:gd name="connsiteY3" fmla="*/ 28402 h 1365157"/>
              <a:gd name="connsiteX0" fmla="*/ 385409 w 385409"/>
              <a:gd name="connsiteY0" fmla="*/ 1363293 h 1364152"/>
              <a:gd name="connsiteX1" fmla="*/ 244547 w 385409"/>
              <a:gd name="connsiteY1" fmla="*/ 1343896 h 1364152"/>
              <a:gd name="connsiteX2" fmla="*/ 256527 w 385409"/>
              <a:gd name="connsiteY2" fmla="*/ 250 h 1364152"/>
              <a:gd name="connsiteX3" fmla="*/ 0 w 385409"/>
              <a:gd name="connsiteY3" fmla="*/ 28402 h 1364152"/>
              <a:gd name="connsiteX0" fmla="*/ 345535 w 345535"/>
              <a:gd name="connsiteY0" fmla="*/ 1343899 h 1345763"/>
              <a:gd name="connsiteX1" fmla="*/ 244547 w 345535"/>
              <a:gd name="connsiteY1" fmla="*/ 1343896 h 1345763"/>
              <a:gd name="connsiteX2" fmla="*/ 256527 w 345535"/>
              <a:gd name="connsiteY2" fmla="*/ 250 h 1345763"/>
              <a:gd name="connsiteX3" fmla="*/ 0 w 345535"/>
              <a:gd name="connsiteY3" fmla="*/ 28402 h 1345763"/>
              <a:gd name="connsiteX0" fmla="*/ 345535 w 345535"/>
              <a:gd name="connsiteY0" fmla="*/ 1343899 h 1345765"/>
              <a:gd name="connsiteX1" fmla="*/ 264484 w 345535"/>
              <a:gd name="connsiteY1" fmla="*/ 1343895 h 1345765"/>
              <a:gd name="connsiteX2" fmla="*/ 256527 w 345535"/>
              <a:gd name="connsiteY2" fmla="*/ 250 h 1345765"/>
              <a:gd name="connsiteX3" fmla="*/ 0 w 345535"/>
              <a:gd name="connsiteY3" fmla="*/ 28402 h 1345765"/>
            </a:gdLst>
            <a:ahLst/>
            <a:cxnLst>
              <a:cxn ang="0">
                <a:pos x="connsiteX0" y="connsiteY0"/>
              </a:cxn>
              <a:cxn ang="0">
                <a:pos x="connsiteX1" y="connsiteY1"/>
              </a:cxn>
              <a:cxn ang="0">
                <a:pos x="connsiteX2" y="connsiteY2"/>
              </a:cxn>
              <a:cxn ang="0">
                <a:pos x="connsiteX3" y="connsiteY3"/>
              </a:cxn>
            </a:cxnLst>
            <a:rect l="l" t="t" r="r" b="b"/>
            <a:pathLst>
              <a:path w="345535" h="1345765">
                <a:moveTo>
                  <a:pt x="345535" y="1343899"/>
                </a:moveTo>
                <a:cubicBezTo>
                  <a:pt x="285290" y="1350363"/>
                  <a:pt x="324729" y="1337431"/>
                  <a:pt x="264484" y="1343895"/>
                </a:cubicBezTo>
                <a:cubicBezTo>
                  <a:pt x="261831" y="126768"/>
                  <a:pt x="259180" y="1217377"/>
                  <a:pt x="256527" y="250"/>
                </a:cubicBezTo>
                <a:cubicBezTo>
                  <a:pt x="151081" y="-3293"/>
                  <a:pt x="105446" y="31945"/>
                  <a:pt x="0" y="28402"/>
                </a:cubicBezTo>
              </a:path>
            </a:pathLst>
          </a:custGeom>
          <a:ln w="28575">
            <a:solidFill>
              <a:srgbClr val="BE4B48"/>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solidFill>
                <a:srgbClr val="00B050"/>
              </a:solidFill>
            </a:endParaRPr>
          </a:p>
        </p:txBody>
      </p:sp>
    </p:spTree>
    <p:extLst>
      <p:ext uri="{BB962C8B-B14F-4D97-AF65-F5344CB8AC3E}">
        <p14:creationId xmlns:p14="http://schemas.microsoft.com/office/powerpoint/2010/main" val="462059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64190" y="4026516"/>
            <a:ext cx="6336000" cy="2634340"/>
          </a:xfrm>
          <a:prstGeom prst="rect">
            <a:avLst/>
          </a:prstGeom>
          <a:solidFill>
            <a:srgbClr val="FFEFEF"/>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 name="正方形/長方形 2"/>
          <p:cNvSpPr/>
          <p:nvPr/>
        </p:nvSpPr>
        <p:spPr>
          <a:xfrm>
            <a:off x="179512" y="815226"/>
            <a:ext cx="8784976" cy="2757790"/>
          </a:xfrm>
          <a:prstGeom prst="rect">
            <a:avLst/>
          </a:prstGeom>
          <a:solidFill>
            <a:srgbClr val="FFF7F7"/>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graphicFrame>
        <p:nvGraphicFramePr>
          <p:cNvPr id="34" name="表 33"/>
          <p:cNvGraphicFramePr>
            <a:graphicFrameLocks noGrp="1"/>
          </p:cNvGraphicFramePr>
          <p:nvPr>
            <p:extLst>
              <p:ext uri="{D42A27DB-BD31-4B8C-83A1-F6EECF244321}">
                <p14:modId xmlns:p14="http://schemas.microsoft.com/office/powerpoint/2010/main" val="774150030"/>
              </p:ext>
            </p:extLst>
          </p:nvPr>
        </p:nvGraphicFramePr>
        <p:xfrm>
          <a:off x="0" y="-14560"/>
          <a:ext cx="9144000" cy="4426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xmlns="" val="20000"/>
                    </a:ext>
                  </a:extLst>
                </a:gridCol>
              </a:tblGrid>
              <a:tr h="442640">
                <a:tc>
                  <a:txBody>
                    <a:bodyPr/>
                    <a:lstStyle/>
                    <a:p>
                      <a:endParaRPr kumimoji="1" lang="ja-JP" altLang="en-US"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xmlns="" val="10000"/>
                  </a:ext>
                </a:extLst>
              </a:tr>
            </a:tbl>
          </a:graphicData>
        </a:graphic>
      </p:graphicFrame>
      <p:sp>
        <p:nvSpPr>
          <p:cNvPr id="4" name="テキスト ボックス 3"/>
          <p:cNvSpPr txBox="1"/>
          <p:nvPr/>
        </p:nvSpPr>
        <p:spPr>
          <a:xfrm>
            <a:off x="0" y="32400"/>
            <a:ext cx="6514322" cy="615553"/>
          </a:xfrm>
          <a:prstGeom prst="rect">
            <a:avLst/>
          </a:prstGeom>
          <a:noFill/>
        </p:spPr>
        <p:txBody>
          <a:bodyPr wrap="square" rtlCol="0">
            <a:spAutoFit/>
          </a:bodyPr>
          <a:lstStyle/>
          <a:p>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■行政コスト計算書</a:t>
            </a:r>
            <a:r>
              <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から分かる</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（一般会計）</a:t>
            </a:r>
          </a:p>
          <a:p>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7009200" y="6588000"/>
            <a:ext cx="2133600" cy="365125"/>
          </a:xfrm>
        </p:spPr>
        <p:txBody>
          <a:bodyPr/>
          <a:lstStyle/>
          <a:p>
            <a:fld id="{6B329502-D6CF-4A8F-AC9E-133605A27121}" type="slidenum">
              <a:rPr kumimoji="1" lang="ja-JP" altLang="en-US" sz="1400" smtClean="0">
                <a:solidFill>
                  <a:schemeClr val="tx1"/>
                </a:solidFill>
              </a:rPr>
              <a:t>9</a:t>
            </a:fld>
            <a:endParaRPr kumimoji="1" lang="ja-JP" altLang="en-US" sz="1400" dirty="0">
              <a:solidFill>
                <a:schemeClr val="tx1"/>
              </a:solidFill>
            </a:endParaRPr>
          </a:p>
        </p:txBody>
      </p:sp>
      <p:sp>
        <p:nvSpPr>
          <p:cNvPr id="38" name="テキスト ボックス 37"/>
          <p:cNvSpPr txBox="1"/>
          <p:nvPr/>
        </p:nvSpPr>
        <p:spPr>
          <a:xfrm>
            <a:off x="179512" y="476672"/>
            <a:ext cx="8784976"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spcBef>
                <a:spcPts val="600"/>
              </a:spcBef>
              <a:spcAft>
                <a:spcPts val="600"/>
              </a:spcAft>
            </a:pPr>
            <a:r>
              <a:rPr lang="ja-JP" altLang="en-US" sz="1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日常の行政サービスにかかるコスト（経常費用）には、どのようなものがあるか</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164190" y="3687962"/>
            <a:ext cx="6336000" cy="53860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日常</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の行政サービス実施の財源と</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なる収益（</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経常収益）には</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どの</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ようなものがあるか</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6076943" y="833563"/>
            <a:ext cx="1680961" cy="276999"/>
          </a:xfrm>
          <a:prstGeom prst="rect">
            <a:avLst/>
          </a:prstGeom>
          <a:noFill/>
        </p:spPr>
        <p:txBody>
          <a:bodyPr wrap="square" rtlCol="0">
            <a:spAutoFit/>
          </a:bodyPr>
          <a:lstStyle/>
          <a:p>
            <a:r>
              <a:rPr kumimoji="1" lang="ja-JP" altLang="en-US" sz="1200" b="1" dirty="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≪経常費用の構成≫</a:t>
            </a:r>
          </a:p>
        </p:txBody>
      </p:sp>
      <p:sp>
        <p:nvSpPr>
          <p:cNvPr id="10" name="テキスト ボックス 9"/>
          <p:cNvSpPr txBox="1"/>
          <p:nvPr/>
        </p:nvSpPr>
        <p:spPr>
          <a:xfrm>
            <a:off x="4572000" y="4219825"/>
            <a:ext cx="1684120" cy="276999"/>
          </a:xfrm>
          <a:prstGeom prst="rect">
            <a:avLst/>
          </a:prstGeom>
          <a:noFill/>
        </p:spPr>
        <p:txBody>
          <a:bodyPr wrap="square" rtlCol="0">
            <a:spAutoFit/>
          </a:bodyPr>
          <a:lstStyle/>
          <a:p>
            <a:r>
              <a:rPr kumimoji="1" lang="ja-JP" altLang="en-US" sz="1200" b="1" dirty="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≪経常収益の構成≫</a:t>
            </a:r>
          </a:p>
        </p:txBody>
      </p:sp>
      <p:sp>
        <p:nvSpPr>
          <p:cNvPr id="11" name="テキスト ボックス 10"/>
          <p:cNvSpPr txBox="1"/>
          <p:nvPr/>
        </p:nvSpPr>
        <p:spPr>
          <a:xfrm>
            <a:off x="323528" y="891297"/>
            <a:ext cx="4392488" cy="692497"/>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経常費用には、「移転支出的なコスト」が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割と</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占める割合が一番大きく</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、次</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に「人にかかるコスト</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「物にかかるコスト</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02928" y="4356442"/>
            <a:ext cx="3995196" cy="892552"/>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経常収益には、</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市民税や固定資産税など</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の「市税」による収益のほか、国や大阪府から交付される負担金などの「国・府支出金」による収益があり</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経常収益</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割を占めています。</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08714" y="3687962"/>
            <a:ext cx="2355774" cy="269336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16" name="テキスト ボックス 15"/>
          <p:cNvSpPr txBox="1"/>
          <p:nvPr/>
        </p:nvSpPr>
        <p:spPr>
          <a:xfrm>
            <a:off x="6730397" y="3819716"/>
            <a:ext cx="2446741" cy="400110"/>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（参考）</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市民１人あたりの費用・収益の状況</a:t>
            </a:r>
          </a:p>
        </p:txBody>
      </p:sp>
      <p:sp>
        <p:nvSpPr>
          <p:cNvPr id="18" name="テキスト ボックス 17"/>
          <p:cNvSpPr txBox="1"/>
          <p:nvPr/>
        </p:nvSpPr>
        <p:spPr>
          <a:xfrm>
            <a:off x="6730397" y="5589240"/>
            <a:ext cx="2090075" cy="646331"/>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月末日</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現在の大阪市の</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住民基本台帳人口（</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2,703,407</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から算出</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し、</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金額は表示桁未満を四捨五入して表示しています。</a:t>
            </a:r>
          </a:p>
        </p:txBody>
      </p:sp>
      <p:graphicFrame>
        <p:nvGraphicFramePr>
          <p:cNvPr id="19" name="表 18"/>
          <p:cNvGraphicFramePr>
            <a:graphicFrameLocks noGrp="1"/>
          </p:cNvGraphicFramePr>
          <p:nvPr>
            <p:extLst>
              <p:ext uri="{D42A27DB-BD31-4B8C-83A1-F6EECF244321}">
                <p14:modId xmlns:p14="http://schemas.microsoft.com/office/powerpoint/2010/main" val="2072024271"/>
              </p:ext>
            </p:extLst>
          </p:nvPr>
        </p:nvGraphicFramePr>
        <p:xfrm>
          <a:off x="6796952" y="4374151"/>
          <a:ext cx="2005980" cy="1191366"/>
        </p:xfrm>
        <a:graphic>
          <a:graphicData uri="http://schemas.openxmlformats.org/drawingml/2006/table">
            <a:tbl>
              <a:tblPr firstRow="1" firstCol="1" bandRow="1">
                <a:tableStyleId>{5C22544A-7EE6-4342-B048-85BDC9FD1C3A}</a:tableStyleId>
              </a:tblPr>
              <a:tblGrid>
                <a:gridCol w="1002990">
                  <a:extLst>
                    <a:ext uri="{9D8B030D-6E8A-4147-A177-3AD203B41FA5}">
                      <a16:colId xmlns:a16="http://schemas.microsoft.com/office/drawing/2014/main" xmlns="" val="20000"/>
                    </a:ext>
                  </a:extLst>
                </a:gridCol>
                <a:gridCol w="1002990">
                  <a:extLst>
                    <a:ext uri="{9D8B030D-6E8A-4147-A177-3AD203B41FA5}">
                      <a16:colId xmlns:a16="http://schemas.microsoft.com/office/drawing/2014/main" xmlns="" val="20001"/>
                    </a:ext>
                  </a:extLst>
                </a:gridCol>
              </a:tblGrid>
              <a:tr h="275818">
                <a:tc>
                  <a:txBody>
                    <a:bodyPr/>
                    <a:lstStyle/>
                    <a:p>
                      <a:pPr algn="ctr">
                        <a:lnSpc>
                          <a:spcPts val="20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経常費用</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solidFill>
                      <a:schemeClr val="accent2"/>
                    </a:solidFill>
                  </a:tcPr>
                </a:tc>
                <a:tc>
                  <a:txBody>
                    <a:bodyPr/>
                    <a:lstStyle/>
                    <a:p>
                      <a:pPr algn="ctr">
                        <a:lnSpc>
                          <a:spcPts val="20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経常収益</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tx2"/>
                    </a:solidFill>
                  </a:tcPr>
                </a:tc>
                <a:extLst>
                  <a:ext uri="{0D108BD9-81ED-4DB2-BD59-A6C34878D82A}">
                    <a16:rowId xmlns:a16="http://schemas.microsoft.com/office/drawing/2014/main" xmlns="" val="10000"/>
                  </a:ext>
                </a:extLst>
              </a:tr>
              <a:tr h="661548">
                <a:tc>
                  <a:txBody>
                    <a:bodyPr/>
                    <a:lstStyle/>
                    <a:p>
                      <a:pPr algn="ctr">
                        <a:lnSpc>
                          <a:spcPts val="2000"/>
                        </a:lnSpc>
                        <a:spcAft>
                          <a:spcPts val="0"/>
                        </a:spcAft>
                      </a:pP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54</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ja-JP" sz="12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solidFill>
                      <a:schemeClr val="accent2">
                        <a:lumMod val="20000"/>
                        <a:lumOff val="80000"/>
                      </a:schemeClr>
                    </a:solidFill>
                  </a:tcPr>
                </a:tc>
                <a:tc rowSpan="2">
                  <a:txBody>
                    <a:bodyPr/>
                    <a:lstStyle/>
                    <a:p>
                      <a:pPr algn="ctr">
                        <a:lnSpc>
                          <a:spcPts val="2000"/>
                        </a:lnSpc>
                        <a:spcAft>
                          <a:spcPts val="0"/>
                        </a:spcAft>
                      </a:pPr>
                      <a:r>
                        <a:rPr lang="en-US" altLang="ja-JP"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56</a:t>
                      </a:r>
                      <a:r>
                        <a:rPr lang="ja-JP" altLang="en-US" sz="12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10001"/>
                  </a:ext>
                </a:extLst>
              </a:tr>
              <a:tr h="194584">
                <a:tc>
                  <a:txBody>
                    <a:bodyPr/>
                    <a:lstStyle/>
                    <a:p>
                      <a:pPr algn="ctr">
                        <a:lnSpc>
                          <a:spcPts val="2000"/>
                        </a:lnSpc>
                        <a:spcAft>
                          <a:spcPts val="0"/>
                        </a:spcAft>
                      </a:pPr>
                      <a:endParaRPr lang="ja-JP" sz="10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no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xmlns="" val="10002"/>
                  </a:ext>
                </a:extLst>
              </a:tr>
            </a:tbl>
          </a:graphicData>
        </a:graphic>
      </p:graphicFrame>
      <p:sp>
        <p:nvSpPr>
          <p:cNvPr id="20" name="テキスト ボックス 19"/>
          <p:cNvSpPr txBox="1"/>
          <p:nvPr/>
        </p:nvSpPr>
        <p:spPr>
          <a:xfrm>
            <a:off x="323528" y="2132856"/>
            <a:ext cx="4248472" cy="1292662"/>
          </a:xfrm>
          <a:prstGeom prst="rect">
            <a:avLst/>
          </a:prstGeom>
          <a:solidFill>
            <a:srgbClr val="FFD9D9"/>
          </a:solidFill>
          <a:ln w="19050">
            <a:solidFill>
              <a:schemeClr val="accent2"/>
            </a:solidFill>
          </a:ln>
        </p:spPr>
        <p:txBody>
          <a:bodyPr wrap="square"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●「移転支出的なコスト」</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生活保護費などの扶助費や補助金など</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「人にかかるコスト」</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職員の給与</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●「物にかかるコスト」</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施設の運営や補修に係る費用</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rotWithShape="1">
          <a:blip r:embed="rId3"/>
          <a:srcRect l="24057" t="10031" r="21006"/>
          <a:stretch/>
        </p:blipFill>
        <p:spPr>
          <a:xfrm>
            <a:off x="5413192" y="980728"/>
            <a:ext cx="2592288" cy="2473714"/>
          </a:xfrm>
          <a:prstGeom prst="rect">
            <a:avLst/>
          </a:prstGeom>
        </p:spPr>
      </p:pic>
      <p:pic>
        <p:nvPicPr>
          <p:cNvPr id="17" name="図 16"/>
          <p:cNvPicPr>
            <a:picLocks noChangeAspect="1"/>
          </p:cNvPicPr>
          <p:nvPr/>
        </p:nvPicPr>
        <p:blipFill rotWithShape="1">
          <a:blip r:embed="rId4"/>
          <a:srcRect l="11850" t="13336" r="19480"/>
          <a:stretch/>
        </p:blipFill>
        <p:spPr>
          <a:xfrm>
            <a:off x="3478337" y="4456530"/>
            <a:ext cx="2997555" cy="2204326"/>
          </a:xfrm>
          <a:prstGeom prst="rect">
            <a:avLst/>
          </a:prstGeom>
        </p:spPr>
      </p:pic>
    </p:spTree>
    <p:extLst>
      <p:ext uri="{BB962C8B-B14F-4D97-AF65-F5344CB8AC3E}">
        <p14:creationId xmlns:p14="http://schemas.microsoft.com/office/powerpoint/2010/main" val="1957364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4135</TotalTime>
  <Words>2416</Words>
  <PresentationFormat>画面に合わせる (4:3)</PresentationFormat>
  <Paragraphs>509</Paragraphs>
  <Slides>13</Slides>
  <Notes>12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HG丸ｺﾞｼｯｸM-PRO</vt:lpstr>
      <vt:lpstr>ＭＳ Ｐゴシック</vt:lpstr>
      <vt:lpstr>UD デジタル 教科書体 NP-B</vt:lpstr>
      <vt:lpstr>メイリオ</vt:lpstr>
      <vt:lpstr>游ゴシック Medium</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（参考）公共施設などの資産の減価償却※の状況から分かること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2018-10-22T00:31:31Z</cp:lastPrinted>
  <dcterms:created xsi:type="dcterms:W3CDTF">2017-10-23T03:49:02Z</dcterms:created>
  <dcterms:modified xsi:type="dcterms:W3CDTF">2018-10-24T01:09:32Z</dcterms:modified>
</cp:coreProperties>
</file>