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92" r:id="rId2"/>
    <p:sldId id="293" r:id="rId3"/>
    <p:sldId id="301" r:id="rId4"/>
    <p:sldId id="297" r:id="rId5"/>
    <p:sldId id="307" r:id="rId6"/>
    <p:sldId id="308" r:id="rId7"/>
    <p:sldId id="303" r:id="rId8"/>
    <p:sldId id="263" r:id="rId9"/>
    <p:sldId id="306" r:id="rId10"/>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5" d="100"/>
          <a:sy n="65" d="100"/>
        </p:scale>
        <p:origin x="134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A35D410-632A-4A6A-8FBC-708D4BB9E53A}" type="datetimeFigureOut">
              <a:rPr kumimoji="1" lang="ja-JP" altLang="en-US" smtClean="0"/>
              <a:t>2025/8/25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48E275-BA6E-44A2-9389-FBD3BE9DC340}" type="slidenum">
              <a:rPr kumimoji="1" lang="ja-JP" altLang="en-US" smtClean="0"/>
              <a:t>‹#›</a:t>
            </a:fld>
            <a:endParaRPr kumimoji="1" lang="ja-JP" altLang="en-US"/>
          </a:p>
        </p:txBody>
      </p:sp>
    </p:spTree>
    <p:extLst>
      <p:ext uri="{BB962C8B-B14F-4D97-AF65-F5344CB8AC3E}">
        <p14:creationId xmlns:p14="http://schemas.microsoft.com/office/powerpoint/2010/main" val="269388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35D410-632A-4A6A-8FBC-708D4BB9E53A}" type="datetimeFigureOut">
              <a:rPr kumimoji="1" lang="ja-JP" altLang="en-US" smtClean="0"/>
              <a:t>2025/8/25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48E275-BA6E-44A2-9389-FBD3BE9DC340}" type="slidenum">
              <a:rPr kumimoji="1" lang="ja-JP" altLang="en-US" smtClean="0"/>
              <a:t>‹#›</a:t>
            </a:fld>
            <a:endParaRPr kumimoji="1" lang="ja-JP" altLang="en-US"/>
          </a:p>
        </p:txBody>
      </p:sp>
    </p:spTree>
    <p:extLst>
      <p:ext uri="{BB962C8B-B14F-4D97-AF65-F5344CB8AC3E}">
        <p14:creationId xmlns:p14="http://schemas.microsoft.com/office/powerpoint/2010/main" val="3878316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35D410-632A-4A6A-8FBC-708D4BB9E53A}" type="datetimeFigureOut">
              <a:rPr kumimoji="1" lang="ja-JP" altLang="en-US" smtClean="0"/>
              <a:t>2025/8/25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48E275-BA6E-44A2-9389-FBD3BE9DC340}" type="slidenum">
              <a:rPr kumimoji="1" lang="ja-JP" altLang="en-US" smtClean="0"/>
              <a:t>‹#›</a:t>
            </a:fld>
            <a:endParaRPr kumimoji="1" lang="ja-JP" altLang="en-US"/>
          </a:p>
        </p:txBody>
      </p:sp>
    </p:spTree>
    <p:extLst>
      <p:ext uri="{BB962C8B-B14F-4D97-AF65-F5344CB8AC3E}">
        <p14:creationId xmlns:p14="http://schemas.microsoft.com/office/powerpoint/2010/main" val="1318435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35D410-632A-4A6A-8FBC-708D4BB9E53A}" type="datetimeFigureOut">
              <a:rPr kumimoji="1" lang="ja-JP" altLang="en-US" smtClean="0"/>
              <a:t>2025/8/25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48E275-BA6E-44A2-9389-FBD3BE9DC340}" type="slidenum">
              <a:rPr kumimoji="1" lang="ja-JP" altLang="en-US" smtClean="0"/>
              <a:t>‹#›</a:t>
            </a:fld>
            <a:endParaRPr kumimoji="1" lang="ja-JP" altLang="en-US"/>
          </a:p>
        </p:txBody>
      </p:sp>
    </p:spTree>
    <p:extLst>
      <p:ext uri="{BB962C8B-B14F-4D97-AF65-F5344CB8AC3E}">
        <p14:creationId xmlns:p14="http://schemas.microsoft.com/office/powerpoint/2010/main" val="2293570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A35D410-632A-4A6A-8FBC-708D4BB9E53A}" type="datetimeFigureOut">
              <a:rPr kumimoji="1" lang="ja-JP" altLang="en-US" smtClean="0"/>
              <a:t>2025/8/25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48E275-BA6E-44A2-9389-FBD3BE9DC340}" type="slidenum">
              <a:rPr kumimoji="1" lang="ja-JP" altLang="en-US" smtClean="0"/>
              <a:t>‹#›</a:t>
            </a:fld>
            <a:endParaRPr kumimoji="1" lang="ja-JP" altLang="en-US"/>
          </a:p>
        </p:txBody>
      </p:sp>
    </p:spTree>
    <p:extLst>
      <p:ext uri="{BB962C8B-B14F-4D97-AF65-F5344CB8AC3E}">
        <p14:creationId xmlns:p14="http://schemas.microsoft.com/office/powerpoint/2010/main" val="4062665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A35D410-632A-4A6A-8FBC-708D4BB9E53A}" type="datetimeFigureOut">
              <a:rPr kumimoji="1" lang="ja-JP" altLang="en-US" smtClean="0"/>
              <a:t>2025/8/25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48E275-BA6E-44A2-9389-FBD3BE9DC340}" type="slidenum">
              <a:rPr kumimoji="1" lang="ja-JP" altLang="en-US" smtClean="0"/>
              <a:t>‹#›</a:t>
            </a:fld>
            <a:endParaRPr kumimoji="1" lang="ja-JP" altLang="en-US"/>
          </a:p>
        </p:txBody>
      </p:sp>
    </p:spTree>
    <p:extLst>
      <p:ext uri="{BB962C8B-B14F-4D97-AF65-F5344CB8AC3E}">
        <p14:creationId xmlns:p14="http://schemas.microsoft.com/office/powerpoint/2010/main" val="2034532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A35D410-632A-4A6A-8FBC-708D4BB9E53A}" type="datetimeFigureOut">
              <a:rPr kumimoji="1" lang="ja-JP" altLang="en-US" smtClean="0"/>
              <a:t>2025/8/25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B48E275-BA6E-44A2-9389-FBD3BE9DC340}" type="slidenum">
              <a:rPr kumimoji="1" lang="ja-JP" altLang="en-US" smtClean="0"/>
              <a:t>‹#›</a:t>
            </a:fld>
            <a:endParaRPr kumimoji="1" lang="ja-JP" altLang="en-US"/>
          </a:p>
        </p:txBody>
      </p:sp>
    </p:spTree>
    <p:extLst>
      <p:ext uri="{BB962C8B-B14F-4D97-AF65-F5344CB8AC3E}">
        <p14:creationId xmlns:p14="http://schemas.microsoft.com/office/powerpoint/2010/main" val="707388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A35D410-632A-4A6A-8FBC-708D4BB9E53A}" type="datetimeFigureOut">
              <a:rPr kumimoji="1" lang="ja-JP" altLang="en-US" smtClean="0"/>
              <a:t>2025/8/25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B48E275-BA6E-44A2-9389-FBD3BE9DC340}" type="slidenum">
              <a:rPr kumimoji="1" lang="ja-JP" altLang="en-US" smtClean="0"/>
              <a:t>‹#›</a:t>
            </a:fld>
            <a:endParaRPr kumimoji="1" lang="ja-JP" altLang="en-US"/>
          </a:p>
        </p:txBody>
      </p:sp>
    </p:spTree>
    <p:extLst>
      <p:ext uri="{BB962C8B-B14F-4D97-AF65-F5344CB8AC3E}">
        <p14:creationId xmlns:p14="http://schemas.microsoft.com/office/powerpoint/2010/main" val="2177632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35D410-632A-4A6A-8FBC-708D4BB9E53A}" type="datetimeFigureOut">
              <a:rPr kumimoji="1" lang="ja-JP" altLang="en-US" smtClean="0"/>
              <a:t>2025/8/25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B48E275-BA6E-44A2-9389-FBD3BE9DC340}" type="slidenum">
              <a:rPr kumimoji="1" lang="ja-JP" altLang="en-US" smtClean="0"/>
              <a:t>‹#›</a:t>
            </a:fld>
            <a:endParaRPr kumimoji="1" lang="ja-JP" altLang="en-US"/>
          </a:p>
        </p:txBody>
      </p:sp>
    </p:spTree>
    <p:extLst>
      <p:ext uri="{BB962C8B-B14F-4D97-AF65-F5344CB8AC3E}">
        <p14:creationId xmlns:p14="http://schemas.microsoft.com/office/powerpoint/2010/main" val="3815631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A35D410-632A-4A6A-8FBC-708D4BB9E53A}" type="datetimeFigureOut">
              <a:rPr kumimoji="1" lang="ja-JP" altLang="en-US" smtClean="0"/>
              <a:t>2025/8/25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48E275-BA6E-44A2-9389-FBD3BE9DC340}" type="slidenum">
              <a:rPr kumimoji="1" lang="ja-JP" altLang="en-US" smtClean="0"/>
              <a:t>‹#›</a:t>
            </a:fld>
            <a:endParaRPr kumimoji="1" lang="ja-JP" altLang="en-US"/>
          </a:p>
        </p:txBody>
      </p:sp>
    </p:spTree>
    <p:extLst>
      <p:ext uri="{BB962C8B-B14F-4D97-AF65-F5344CB8AC3E}">
        <p14:creationId xmlns:p14="http://schemas.microsoft.com/office/powerpoint/2010/main" val="33805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A35D410-632A-4A6A-8FBC-708D4BB9E53A}" type="datetimeFigureOut">
              <a:rPr kumimoji="1" lang="ja-JP" altLang="en-US" smtClean="0"/>
              <a:t>2025/8/25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48E275-BA6E-44A2-9389-FBD3BE9DC340}" type="slidenum">
              <a:rPr kumimoji="1" lang="ja-JP" altLang="en-US" smtClean="0"/>
              <a:t>‹#›</a:t>
            </a:fld>
            <a:endParaRPr kumimoji="1" lang="ja-JP" altLang="en-US"/>
          </a:p>
        </p:txBody>
      </p:sp>
    </p:spTree>
    <p:extLst>
      <p:ext uri="{BB962C8B-B14F-4D97-AF65-F5344CB8AC3E}">
        <p14:creationId xmlns:p14="http://schemas.microsoft.com/office/powerpoint/2010/main" val="285953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35D410-632A-4A6A-8FBC-708D4BB9E53A}" type="datetimeFigureOut">
              <a:rPr kumimoji="1" lang="ja-JP" altLang="en-US" smtClean="0"/>
              <a:t>2025/8/25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48E275-BA6E-44A2-9389-FBD3BE9DC340}" type="slidenum">
              <a:rPr kumimoji="1" lang="ja-JP" altLang="en-US" smtClean="0"/>
              <a:t>‹#›</a:t>
            </a:fld>
            <a:endParaRPr kumimoji="1" lang="ja-JP" altLang="en-US"/>
          </a:p>
        </p:txBody>
      </p:sp>
    </p:spTree>
    <p:extLst>
      <p:ext uri="{BB962C8B-B14F-4D97-AF65-F5344CB8AC3E}">
        <p14:creationId xmlns:p14="http://schemas.microsoft.com/office/powerpoint/2010/main" val="4768722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7C90AAB-054D-B4B6-0D18-DBD608E304DE}"/>
              </a:ext>
            </a:extLst>
          </p:cNvPr>
          <p:cNvSpPr txBox="1"/>
          <p:nvPr/>
        </p:nvSpPr>
        <p:spPr>
          <a:xfrm>
            <a:off x="0" y="2230016"/>
            <a:ext cx="9144000" cy="1754326"/>
          </a:xfrm>
          <a:prstGeom prst="rect">
            <a:avLst/>
          </a:prstGeom>
          <a:solidFill>
            <a:srgbClr val="0070C0"/>
          </a:solidFill>
        </p:spPr>
        <p:txBody>
          <a:bodyPr wrap="square" rtlCol="0">
            <a:spAutoFit/>
          </a:bodyPr>
          <a:lstStyle/>
          <a:p>
            <a:endParaRPr kumimoji="1" lang="en-US" altLang="ja-JP" sz="3600" b="1" dirty="0">
              <a:solidFill>
                <a:schemeClr val="bg1"/>
              </a:solidFill>
              <a:latin typeface="Meiryo UI" panose="020B0604030504040204" pitchFamily="50" charset="-128"/>
              <a:ea typeface="Meiryo UI" panose="020B0604030504040204" pitchFamily="50" charset="-128"/>
            </a:endParaRPr>
          </a:p>
          <a:p>
            <a:pPr algn="ctr"/>
            <a:r>
              <a:rPr kumimoji="1" lang="ja-JP" altLang="en-US" sz="3600" b="1" dirty="0">
                <a:solidFill>
                  <a:schemeClr val="bg1"/>
                </a:solidFill>
                <a:latin typeface="Meiryo UI" panose="020B0604030504040204" pitchFamily="50" charset="-128"/>
                <a:ea typeface="Meiryo UI" panose="020B0604030504040204" pitchFamily="50" charset="-128"/>
              </a:rPr>
              <a:t>環境影響評価技術指針の改定について</a:t>
            </a:r>
            <a:endParaRPr kumimoji="1" lang="en-US" altLang="ja-JP" sz="3600" b="1" dirty="0">
              <a:solidFill>
                <a:schemeClr val="bg1"/>
              </a:solidFill>
              <a:latin typeface="Meiryo UI" panose="020B0604030504040204" pitchFamily="50" charset="-128"/>
              <a:ea typeface="Meiryo UI" panose="020B0604030504040204" pitchFamily="50" charset="-128"/>
            </a:endParaRPr>
          </a:p>
          <a:p>
            <a:endParaRPr kumimoji="1" lang="ja-JP" altLang="en-US" sz="3600" b="1" dirty="0">
              <a:solidFill>
                <a:schemeClr val="bg1"/>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1E41B755-B849-58AC-6EE6-4F1B3DBF990C}"/>
              </a:ext>
            </a:extLst>
          </p:cNvPr>
          <p:cNvSpPr txBox="1"/>
          <p:nvPr/>
        </p:nvSpPr>
        <p:spPr>
          <a:xfrm>
            <a:off x="7718612" y="362181"/>
            <a:ext cx="1039906" cy="369332"/>
          </a:xfrm>
          <a:prstGeom prst="rect">
            <a:avLst/>
          </a:prstGeom>
          <a:noFill/>
          <a:ln>
            <a:solidFill>
              <a:schemeClr val="tx1"/>
            </a:solidFill>
          </a:ln>
        </p:spPr>
        <p:txBody>
          <a:bodyPr wrap="square" rtlCol="0">
            <a:spAutoFit/>
          </a:bodyPr>
          <a:lstStyle/>
          <a:p>
            <a:pPr algn="ctr"/>
            <a:r>
              <a:rPr kumimoji="1" lang="ja-JP" altLang="en-US" dirty="0"/>
              <a:t>資料６</a:t>
            </a:r>
          </a:p>
        </p:txBody>
      </p:sp>
    </p:spTree>
    <p:extLst>
      <p:ext uri="{BB962C8B-B14F-4D97-AF65-F5344CB8AC3E}">
        <p14:creationId xmlns:p14="http://schemas.microsoft.com/office/powerpoint/2010/main" val="2613950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DF39D0A-04C5-522E-927B-1352F90B988B}"/>
              </a:ext>
            </a:extLst>
          </p:cNvPr>
          <p:cNvSpPr txBox="1"/>
          <p:nvPr/>
        </p:nvSpPr>
        <p:spPr>
          <a:xfrm>
            <a:off x="0" y="0"/>
            <a:ext cx="9144000" cy="400110"/>
          </a:xfrm>
          <a:prstGeom prst="rect">
            <a:avLst/>
          </a:prstGeom>
          <a:solidFill>
            <a:srgbClr val="0070C0"/>
          </a:solidFill>
        </p:spPr>
        <p:txBody>
          <a:bodyPr wrap="square" rtlCol="0">
            <a:spAutoFit/>
          </a:bodyPr>
          <a:lstStyle/>
          <a:p>
            <a:pPr algn="ctr"/>
            <a:r>
              <a:rPr kumimoji="1" lang="ja-JP" altLang="en-US" sz="2000" b="1" dirty="0">
                <a:solidFill>
                  <a:schemeClr val="bg1"/>
                </a:solidFill>
                <a:latin typeface="Meiryo UI" panose="020B0604030504040204" pitchFamily="50" charset="-128"/>
                <a:ea typeface="Meiryo UI" panose="020B0604030504040204" pitchFamily="50" charset="-128"/>
              </a:rPr>
              <a:t>大阪市環境影響評価技術指針について　　　　　　　　　</a:t>
            </a:r>
          </a:p>
        </p:txBody>
      </p:sp>
      <p:sp>
        <p:nvSpPr>
          <p:cNvPr id="4" name="テキスト ボックス 3">
            <a:extLst>
              <a:ext uri="{FF2B5EF4-FFF2-40B4-BE49-F238E27FC236}">
                <a16:creationId xmlns:a16="http://schemas.microsoft.com/office/drawing/2014/main" id="{CA3B69CE-C3B5-ADBB-17D1-10DF24C2F1F3}"/>
              </a:ext>
            </a:extLst>
          </p:cNvPr>
          <p:cNvSpPr txBox="1"/>
          <p:nvPr/>
        </p:nvSpPr>
        <p:spPr>
          <a:xfrm>
            <a:off x="276225" y="834956"/>
            <a:ext cx="8591550" cy="2585323"/>
          </a:xfrm>
          <a:prstGeom prst="rect">
            <a:avLst/>
          </a:prstGeom>
          <a:noFill/>
          <a:ln w="19050">
            <a:noFill/>
          </a:ln>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〇大阪市環境影響評価条例</a:t>
            </a:r>
            <a:endParaRPr kumimoji="1" lang="en-US" altLang="ja-JP" b="1"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第６条　市長は、</a:t>
            </a:r>
            <a:r>
              <a:rPr kumimoji="1" lang="ja-JP" altLang="en-US" sz="1600" u="sng" dirty="0">
                <a:latin typeface="Meiryo UI" panose="020B0604030504040204" pitchFamily="50" charset="-128"/>
                <a:ea typeface="Meiryo UI" panose="020B0604030504040204" pitchFamily="50" charset="-128"/>
              </a:rPr>
              <a:t>環境影響評価及び事後調査が科学的知見に基づき適切に行われるようにするため</a:t>
            </a:r>
            <a:r>
              <a:rPr kumimoji="1" lang="ja-JP" altLang="en-US" sz="1600" dirty="0">
                <a:latin typeface="Meiryo UI" panose="020B0604030504040204" pitchFamily="50" charset="-128"/>
                <a:ea typeface="Meiryo UI" panose="020B0604030504040204" pitchFamily="50" charset="-128"/>
              </a:rPr>
              <a:t>、</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環境影響評価の項目並びに調査、予測及び評価の手法、事後調査の項目及び手法その他環境影　　</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響評価及び事後調査に係る</a:t>
            </a:r>
            <a:r>
              <a:rPr kumimoji="1" lang="ja-JP" altLang="en-US" sz="1600" u="sng" dirty="0">
                <a:latin typeface="Meiryo UI" panose="020B0604030504040204" pitchFamily="50" charset="-128"/>
                <a:ea typeface="Meiryo UI" panose="020B0604030504040204" pitchFamily="50" charset="-128"/>
              </a:rPr>
              <a:t>技術的な事項に関する指針（以下「技術指針」という。）を策定</a:t>
            </a:r>
            <a:r>
              <a:rPr kumimoji="1" lang="ja-JP" altLang="en-US" sz="1600" dirty="0">
                <a:latin typeface="Meiryo UI" panose="020B0604030504040204" pitchFamily="50" charset="-128"/>
                <a:ea typeface="Meiryo UI" panose="020B0604030504040204" pitchFamily="50" charset="-128"/>
              </a:rPr>
              <a:t>するも　</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のとする。</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２　市長は、技術指針について</a:t>
            </a:r>
            <a:r>
              <a:rPr kumimoji="1" lang="ja-JP" altLang="en-US" sz="1600" u="sng" dirty="0">
                <a:latin typeface="Meiryo UI" panose="020B0604030504040204" pitchFamily="50" charset="-128"/>
                <a:ea typeface="Meiryo UI" panose="020B0604030504040204" pitchFamily="50" charset="-128"/>
              </a:rPr>
              <a:t>常に最新の科学的知見に基づき検討を加え、必要があると認めるときは、</a:t>
            </a:r>
            <a:endParaRPr kumimoji="1" lang="en-US" altLang="ja-JP" sz="1600" u="sng"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u="sng" dirty="0">
                <a:latin typeface="Meiryo UI" panose="020B0604030504040204" pitchFamily="50" charset="-128"/>
                <a:ea typeface="Meiryo UI" panose="020B0604030504040204" pitchFamily="50" charset="-128"/>
              </a:rPr>
              <a:t>技術指針を改定</a:t>
            </a:r>
            <a:r>
              <a:rPr kumimoji="1" lang="ja-JP" altLang="en-US" sz="1600" dirty="0">
                <a:latin typeface="Meiryo UI" panose="020B0604030504040204" pitchFamily="50" charset="-128"/>
                <a:ea typeface="Meiryo UI" panose="020B0604030504040204" pitchFamily="50" charset="-128"/>
              </a:rPr>
              <a:t>するものとする。</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３　市長は、技術指針を策定し、又は</a:t>
            </a:r>
            <a:r>
              <a:rPr kumimoji="1" lang="ja-JP" altLang="en-US" sz="1600" u="sng" dirty="0">
                <a:latin typeface="Meiryo UI" panose="020B0604030504040204" pitchFamily="50" charset="-128"/>
                <a:ea typeface="Meiryo UI" panose="020B0604030504040204" pitchFamily="50" charset="-128"/>
              </a:rPr>
              <a:t>改定するときは、あらかじめ大阪市環境影響評価専門委員（以</a:t>
            </a:r>
            <a:endParaRPr kumimoji="1" lang="en-US" altLang="ja-JP" sz="1600" u="sng"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u="sng" dirty="0">
                <a:latin typeface="Meiryo UI" panose="020B0604030504040204" pitchFamily="50" charset="-128"/>
                <a:ea typeface="Meiryo UI" panose="020B0604030504040204" pitchFamily="50" charset="-128"/>
              </a:rPr>
              <a:t>下「専門委員会」という。）の意見を聴く</a:t>
            </a:r>
            <a:r>
              <a:rPr kumimoji="1" lang="ja-JP" altLang="en-US" sz="1600" dirty="0">
                <a:latin typeface="Meiryo UI" panose="020B0604030504040204" pitchFamily="50" charset="-128"/>
                <a:ea typeface="Meiryo UI" panose="020B0604030504040204" pitchFamily="50" charset="-128"/>
              </a:rPr>
              <a:t>ものとする。</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４　（略）</a:t>
            </a:r>
          </a:p>
        </p:txBody>
      </p:sp>
      <p:sp>
        <p:nvSpPr>
          <p:cNvPr id="7" name="テキスト ボックス 6">
            <a:extLst>
              <a:ext uri="{FF2B5EF4-FFF2-40B4-BE49-F238E27FC236}">
                <a16:creationId xmlns:a16="http://schemas.microsoft.com/office/drawing/2014/main" id="{F4DA438C-7A5D-3144-A434-BBFE00494CDC}"/>
              </a:ext>
            </a:extLst>
          </p:cNvPr>
          <p:cNvSpPr txBox="1"/>
          <p:nvPr/>
        </p:nvSpPr>
        <p:spPr>
          <a:xfrm>
            <a:off x="61912" y="434846"/>
            <a:ext cx="3643313" cy="400110"/>
          </a:xfrm>
          <a:prstGeom prst="rect">
            <a:avLst/>
          </a:prstGeom>
          <a:noFill/>
        </p:spPr>
        <p:txBody>
          <a:bodyPr wrap="square">
            <a:spAutoFit/>
          </a:bodyPr>
          <a:lstStyle/>
          <a:p>
            <a:r>
              <a:rPr kumimoji="1" lang="ja-JP" altLang="en-US" sz="2000" b="1" dirty="0">
                <a:latin typeface="Meiryo UI" panose="020B0604030504040204" pitchFamily="50" charset="-128"/>
                <a:ea typeface="Meiryo UI" panose="020B0604030504040204" pitchFamily="50" charset="-128"/>
              </a:rPr>
              <a:t>１　技術指針について</a:t>
            </a:r>
            <a:endParaRPr kumimoji="1" lang="en-US" altLang="ja-JP" sz="2000" b="1"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AF485DF1-EAC1-4FBF-6A3A-F293146EF548}"/>
              </a:ext>
            </a:extLst>
          </p:cNvPr>
          <p:cNvSpPr txBox="1"/>
          <p:nvPr/>
        </p:nvSpPr>
        <p:spPr>
          <a:xfrm>
            <a:off x="304800" y="3823663"/>
            <a:ext cx="8686800" cy="2893100"/>
          </a:xfrm>
          <a:prstGeom prst="rect">
            <a:avLst/>
          </a:prstGeom>
          <a:noFill/>
        </p:spPr>
        <p:txBody>
          <a:bodyPr wrap="square">
            <a:spAutoFit/>
          </a:bodyPr>
          <a:lstStyle/>
          <a:p>
            <a:r>
              <a:rPr kumimoji="1" lang="ja-JP" altLang="en-US" sz="1400" dirty="0">
                <a:latin typeface="Meiryo UI" panose="020B0604030504040204" pitchFamily="50" charset="-128"/>
                <a:ea typeface="Meiryo UI" panose="020B0604030504040204" pitchFamily="50" charset="-128"/>
              </a:rPr>
              <a:t>平成</a:t>
            </a:r>
            <a:r>
              <a:rPr kumimoji="1" lang="en-US" altLang="ja-JP" sz="1400" dirty="0">
                <a:latin typeface="Meiryo UI" panose="020B0604030504040204" pitchFamily="50" charset="-128"/>
                <a:ea typeface="Meiryo UI" panose="020B0604030504040204" pitchFamily="50" charset="-128"/>
              </a:rPr>
              <a:t>11</a:t>
            </a:r>
            <a:r>
              <a:rPr kumimoji="1" lang="ja-JP" altLang="en-US" sz="1400" dirty="0">
                <a:latin typeface="Meiryo UI" panose="020B0604030504040204" pitchFamily="50" charset="-128"/>
                <a:ea typeface="Meiryo UI" panose="020B0604030504040204" pitchFamily="50" charset="-128"/>
              </a:rPr>
              <a:t>年４月</a:t>
            </a:r>
            <a:r>
              <a:rPr kumimoji="1" lang="en-US" altLang="ja-JP" sz="1400" dirty="0">
                <a:latin typeface="Meiryo UI" panose="020B0604030504040204" pitchFamily="50" charset="-128"/>
                <a:ea typeface="Meiryo UI" panose="020B0604030504040204" pitchFamily="50" charset="-128"/>
              </a:rPr>
              <a:t>26</a:t>
            </a:r>
            <a:r>
              <a:rPr kumimoji="1" lang="ja-JP" altLang="en-US" sz="1400" dirty="0">
                <a:latin typeface="Meiryo UI" panose="020B0604030504040204" pitchFamily="50" charset="-128"/>
                <a:ea typeface="Meiryo UI" panose="020B0604030504040204" pitchFamily="50" charset="-128"/>
              </a:rPr>
              <a:t>日　　</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大阪市環境影響評価条例に基づき技術指針の策定</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平成</a:t>
            </a:r>
            <a:r>
              <a:rPr kumimoji="1" lang="en-US" altLang="ja-JP" sz="1400" dirty="0">
                <a:latin typeface="Meiryo UI" panose="020B0604030504040204" pitchFamily="50" charset="-128"/>
                <a:ea typeface="Meiryo UI" panose="020B0604030504040204" pitchFamily="50" charset="-128"/>
              </a:rPr>
              <a:t>18</a:t>
            </a:r>
            <a:r>
              <a:rPr kumimoji="1" lang="ja-JP" altLang="en-US" sz="1400" dirty="0">
                <a:latin typeface="Meiryo UI" panose="020B0604030504040204" pitchFamily="50" charset="-128"/>
                <a:ea typeface="Meiryo UI" panose="020B0604030504040204" pitchFamily="50" charset="-128"/>
              </a:rPr>
              <a:t>年６月</a:t>
            </a:r>
            <a:r>
              <a:rPr kumimoji="1" lang="en-US" altLang="ja-JP" sz="1400" dirty="0">
                <a:latin typeface="Meiryo UI" panose="020B0604030504040204" pitchFamily="50" charset="-128"/>
                <a:ea typeface="Meiryo UI" panose="020B0604030504040204" pitchFamily="50" charset="-128"/>
              </a:rPr>
              <a:t>30</a:t>
            </a:r>
            <a:r>
              <a:rPr kumimoji="1" lang="ja-JP" altLang="en-US" sz="1400" dirty="0">
                <a:latin typeface="Meiryo UI" panose="020B0604030504040204" pitchFamily="50" charset="-128"/>
                <a:ea typeface="Meiryo UI" panose="020B0604030504040204" pitchFamily="50" charset="-128"/>
              </a:rPr>
              <a:t>日</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環境配慮項目として、「ヒートアイランド」の追加、悪臭の調査・予測・評価手法の見直し等</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平成</a:t>
            </a:r>
            <a:r>
              <a:rPr kumimoji="1" lang="en-US" altLang="ja-JP" sz="1400" dirty="0">
                <a:latin typeface="Meiryo UI" panose="020B0604030504040204" pitchFamily="50" charset="-128"/>
                <a:ea typeface="Meiryo UI" panose="020B0604030504040204" pitchFamily="50" charset="-128"/>
              </a:rPr>
              <a:t>24</a:t>
            </a:r>
            <a:r>
              <a:rPr kumimoji="1" lang="ja-JP" altLang="en-US" sz="1400" dirty="0">
                <a:latin typeface="Meiryo UI" panose="020B0604030504040204" pitchFamily="50" charset="-128"/>
                <a:ea typeface="Meiryo UI" panose="020B0604030504040204" pitchFamily="50" charset="-128"/>
              </a:rPr>
              <a:t>年</a:t>
            </a:r>
            <a:r>
              <a:rPr kumimoji="1" lang="en-US" altLang="ja-JP" sz="1400" dirty="0">
                <a:latin typeface="Meiryo UI" panose="020B0604030504040204" pitchFamily="50" charset="-128"/>
                <a:ea typeface="Meiryo UI" panose="020B0604030504040204" pitchFamily="50" charset="-128"/>
              </a:rPr>
              <a:t>6</a:t>
            </a:r>
            <a:r>
              <a:rPr kumimoji="1" lang="ja-JP" altLang="en-US" sz="1400" dirty="0">
                <a:latin typeface="Meiryo UI" panose="020B0604030504040204" pitchFamily="50" charset="-128"/>
                <a:ea typeface="Meiryo UI" panose="020B0604030504040204" pitchFamily="50" charset="-128"/>
              </a:rPr>
              <a:t>月</a:t>
            </a:r>
            <a:r>
              <a:rPr kumimoji="1" lang="en-US" altLang="ja-JP" sz="1400" dirty="0">
                <a:latin typeface="Meiryo UI" panose="020B0604030504040204" pitchFamily="50" charset="-128"/>
                <a:ea typeface="Meiryo UI" panose="020B0604030504040204" pitchFamily="50" charset="-128"/>
              </a:rPr>
              <a:t>15</a:t>
            </a:r>
            <a:r>
              <a:rPr kumimoji="1" lang="ja-JP" altLang="en-US" sz="1400" dirty="0">
                <a:latin typeface="Meiryo UI" panose="020B0604030504040204" pitchFamily="50" charset="-128"/>
                <a:ea typeface="Meiryo UI" panose="020B0604030504040204" pitchFamily="50" charset="-128"/>
              </a:rPr>
              <a:t>日</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zh-TW" altLang="en-US" sz="140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ヒートアイランドや</a:t>
            </a:r>
            <a:r>
              <a:rPr kumimoji="1" lang="zh-TW" altLang="en-US" sz="1400" dirty="0">
                <a:latin typeface="Meiryo UI" panose="020B0604030504040204" pitchFamily="50" charset="-128"/>
                <a:ea typeface="Meiryo UI" panose="020B0604030504040204" pitchFamily="50" charset="-128"/>
              </a:rPr>
              <a:t>生態系</a:t>
            </a:r>
            <a:r>
              <a:rPr kumimoji="1" lang="ja-JP" altLang="en-US" sz="1400" dirty="0">
                <a:latin typeface="Meiryo UI" panose="020B0604030504040204" pitchFamily="50" charset="-128"/>
                <a:ea typeface="Meiryo UI" panose="020B0604030504040204" pitchFamily="50" charset="-128"/>
              </a:rPr>
              <a:t>等に係る環境配慮事項の追加、大気質、水質、地下水等の細項目（汚染物質）の追加</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地球環境（温室効果ガス）の予測、評価の見直し等</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平成</a:t>
            </a:r>
            <a:r>
              <a:rPr kumimoji="1" lang="en-US" altLang="ja-JP" sz="1400" dirty="0">
                <a:latin typeface="Meiryo UI" panose="020B0604030504040204" pitchFamily="50" charset="-128"/>
                <a:ea typeface="Meiryo UI" panose="020B0604030504040204" pitchFamily="50" charset="-128"/>
              </a:rPr>
              <a:t>29</a:t>
            </a:r>
            <a:r>
              <a:rPr kumimoji="1" lang="ja-JP" altLang="en-US" sz="1400" dirty="0">
                <a:latin typeface="Meiryo UI" panose="020B0604030504040204" pitchFamily="50" charset="-128"/>
                <a:ea typeface="Meiryo UI" panose="020B0604030504040204" pitchFamily="50" charset="-128"/>
              </a:rPr>
              <a:t>年</a:t>
            </a:r>
            <a:r>
              <a:rPr kumimoji="1" lang="en-US" altLang="ja-JP" sz="1400" dirty="0">
                <a:latin typeface="Meiryo UI" panose="020B0604030504040204" pitchFamily="50" charset="-128"/>
                <a:ea typeface="Meiryo UI" panose="020B0604030504040204" pitchFamily="50" charset="-128"/>
              </a:rPr>
              <a:t>6</a:t>
            </a:r>
            <a:r>
              <a:rPr kumimoji="1" lang="ja-JP" altLang="en-US" sz="1400" dirty="0">
                <a:latin typeface="Meiryo UI" panose="020B0604030504040204" pitchFamily="50" charset="-128"/>
                <a:ea typeface="Meiryo UI" panose="020B0604030504040204" pitchFamily="50" charset="-128"/>
              </a:rPr>
              <a:t>月</a:t>
            </a:r>
            <a:r>
              <a:rPr kumimoji="1" lang="en-US" altLang="ja-JP" sz="1400" dirty="0">
                <a:latin typeface="Meiryo UI" panose="020B0604030504040204" pitchFamily="50" charset="-128"/>
                <a:ea typeface="Meiryo UI" panose="020B0604030504040204" pitchFamily="50" charset="-128"/>
              </a:rPr>
              <a:t>30</a:t>
            </a:r>
            <a:r>
              <a:rPr kumimoji="1" lang="ja-JP" altLang="en-US" sz="1400" dirty="0">
                <a:latin typeface="Meiryo UI" panose="020B0604030504040204" pitchFamily="50" charset="-128"/>
                <a:ea typeface="Meiryo UI" panose="020B0604030504040204" pitchFamily="50" charset="-128"/>
              </a:rPr>
              <a:t>日</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水質、地下水、土壌の細項目（汚染物質）の追加、植物（緑化）の評価方法の見直し</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令和３年４月</a:t>
            </a:r>
            <a:r>
              <a:rPr kumimoji="1" lang="en-US" altLang="ja-JP" sz="1400" dirty="0">
                <a:latin typeface="Meiryo UI" panose="020B0604030504040204" pitchFamily="50" charset="-128"/>
                <a:ea typeface="Meiryo UI" panose="020B0604030504040204" pitchFamily="50" charset="-128"/>
              </a:rPr>
              <a:t>26</a:t>
            </a:r>
            <a:r>
              <a:rPr kumimoji="1" lang="ja-JP" altLang="en-US" sz="1400" dirty="0">
                <a:latin typeface="Meiryo UI" panose="020B0604030504040204" pitchFamily="50" charset="-128"/>
                <a:ea typeface="Meiryo UI" panose="020B0604030504040204" pitchFamily="50" charset="-128"/>
              </a:rPr>
              <a:t>日</a:t>
            </a:r>
          </a:p>
          <a:p>
            <a:r>
              <a:rPr kumimoji="1" lang="ja-JP" altLang="en-US" sz="1400" dirty="0">
                <a:latin typeface="Meiryo UI" panose="020B0604030504040204" pitchFamily="50" charset="-128"/>
                <a:ea typeface="Meiryo UI" panose="020B0604030504040204" pitchFamily="50" charset="-128"/>
              </a:rPr>
              <a:t>　　環境配慮事項に</a:t>
            </a:r>
            <a:r>
              <a:rPr kumimoji="1" lang="en-US" altLang="ja-JP" sz="1400" dirty="0">
                <a:latin typeface="Meiryo UI" panose="020B0604030504040204" pitchFamily="50" charset="-128"/>
                <a:ea typeface="Meiryo UI" panose="020B0604030504040204" pitchFamily="50" charset="-128"/>
              </a:rPr>
              <a:t>SDGs</a:t>
            </a:r>
            <a:r>
              <a:rPr kumimoji="1" lang="ja-JP" altLang="en-US" sz="1400" dirty="0">
                <a:latin typeface="Meiryo UI" panose="020B0604030504040204" pitchFamily="50" charset="-128"/>
                <a:ea typeface="Meiryo UI" panose="020B0604030504040204" pitchFamily="50" charset="-128"/>
              </a:rPr>
              <a:t>達成に資する取組みを追加</a:t>
            </a:r>
          </a:p>
          <a:p>
            <a:r>
              <a:rPr kumimoji="1" lang="ja-JP" altLang="en-US" sz="1400" dirty="0">
                <a:latin typeface="Meiryo UI" panose="020B0604030504040204" pitchFamily="50" charset="-128"/>
                <a:ea typeface="Meiryo UI" panose="020B0604030504040204" pitchFamily="50" charset="-128"/>
              </a:rPr>
              <a:t>令和５年３月</a:t>
            </a:r>
            <a:r>
              <a:rPr kumimoji="1" lang="en-US" altLang="ja-JP" sz="1400" dirty="0">
                <a:latin typeface="Meiryo UI" panose="020B0604030504040204" pitchFamily="50" charset="-128"/>
                <a:ea typeface="Meiryo UI" panose="020B0604030504040204" pitchFamily="50" charset="-128"/>
              </a:rPr>
              <a:t>31</a:t>
            </a:r>
            <a:r>
              <a:rPr kumimoji="1" lang="ja-JP" altLang="en-US" sz="1400" dirty="0">
                <a:latin typeface="Meiryo UI" panose="020B0604030504040204" pitchFamily="50" charset="-128"/>
                <a:ea typeface="Meiryo UI" panose="020B0604030504040204" pitchFamily="50" charset="-128"/>
              </a:rPr>
              <a:t>日</a:t>
            </a:r>
          </a:p>
          <a:p>
            <a:r>
              <a:rPr kumimoji="1" lang="ja-JP" altLang="en-US" sz="1400" dirty="0">
                <a:latin typeface="Meiryo UI" panose="020B0604030504040204" pitchFamily="50" charset="-128"/>
                <a:ea typeface="Meiryo UI" panose="020B0604030504040204" pitchFamily="50" charset="-128"/>
              </a:rPr>
              <a:t>　　大気質の細項目（汚染物質）の追加</a:t>
            </a:r>
            <a:endParaRPr kumimoji="1" lang="en-US" altLang="ja-JP" sz="12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4200065E-5A8B-7EEE-0848-46E5DEA7CACC}"/>
              </a:ext>
            </a:extLst>
          </p:cNvPr>
          <p:cNvSpPr txBox="1"/>
          <p:nvPr/>
        </p:nvSpPr>
        <p:spPr>
          <a:xfrm>
            <a:off x="219075" y="3501956"/>
            <a:ext cx="3486150" cy="369332"/>
          </a:xfrm>
          <a:prstGeom prst="rect">
            <a:avLst/>
          </a:prstGeom>
          <a:noFill/>
        </p:spPr>
        <p:txBody>
          <a:bodyPr wrap="square">
            <a:spAutoFit/>
          </a:bodyPr>
          <a:lstStyle/>
          <a:p>
            <a:r>
              <a:rPr lang="ja-JP" altLang="en-US" b="1" dirty="0">
                <a:latin typeface="Meiryo UI" panose="020B0604030504040204" pitchFamily="50" charset="-128"/>
                <a:ea typeface="Meiryo UI" panose="020B0604030504040204" pitchFamily="50" charset="-128"/>
              </a:rPr>
              <a:t>〇これまでの経過（主なもの）</a:t>
            </a:r>
          </a:p>
        </p:txBody>
      </p:sp>
      <p:sp>
        <p:nvSpPr>
          <p:cNvPr id="3" name="テキスト ボックス 2">
            <a:extLst>
              <a:ext uri="{FF2B5EF4-FFF2-40B4-BE49-F238E27FC236}">
                <a16:creationId xmlns:a16="http://schemas.microsoft.com/office/drawing/2014/main" id="{0DB5A0B1-2441-D176-40BE-0767B5804B00}"/>
              </a:ext>
            </a:extLst>
          </p:cNvPr>
          <p:cNvSpPr txBox="1"/>
          <p:nvPr/>
        </p:nvSpPr>
        <p:spPr>
          <a:xfrm>
            <a:off x="8453718" y="0"/>
            <a:ext cx="690282" cy="369332"/>
          </a:xfrm>
          <a:prstGeom prst="rect">
            <a:avLst/>
          </a:prstGeom>
          <a:noFill/>
        </p:spPr>
        <p:txBody>
          <a:bodyPr wrap="square" rtlCol="0">
            <a:spAutoFit/>
          </a:bodyPr>
          <a:lstStyle/>
          <a:p>
            <a:pPr algn="ctr"/>
            <a:r>
              <a:rPr kumimoji="1" lang="ja-JP" altLang="en-US" b="1" dirty="0">
                <a:solidFill>
                  <a:schemeClr val="bg1"/>
                </a:solidFill>
              </a:rPr>
              <a:t>１</a:t>
            </a:r>
          </a:p>
        </p:txBody>
      </p:sp>
    </p:spTree>
    <p:extLst>
      <p:ext uri="{BB962C8B-B14F-4D97-AF65-F5344CB8AC3E}">
        <p14:creationId xmlns:p14="http://schemas.microsoft.com/office/powerpoint/2010/main" val="1555457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DF39D0A-04C5-522E-927B-1352F90B988B}"/>
              </a:ext>
            </a:extLst>
          </p:cNvPr>
          <p:cNvSpPr txBox="1"/>
          <p:nvPr/>
        </p:nvSpPr>
        <p:spPr>
          <a:xfrm>
            <a:off x="0" y="0"/>
            <a:ext cx="9144000" cy="400110"/>
          </a:xfrm>
          <a:prstGeom prst="rect">
            <a:avLst/>
          </a:prstGeom>
          <a:solidFill>
            <a:srgbClr val="0070C0"/>
          </a:solidFill>
        </p:spPr>
        <p:txBody>
          <a:bodyPr wrap="square" rtlCol="0">
            <a:spAutoFit/>
          </a:bodyPr>
          <a:lstStyle/>
          <a:p>
            <a:pPr algn="ctr"/>
            <a:r>
              <a:rPr kumimoji="1" lang="ja-JP" altLang="en-US" sz="2000" b="1" dirty="0">
                <a:solidFill>
                  <a:schemeClr val="bg1"/>
                </a:solidFill>
                <a:latin typeface="Meiryo UI" panose="020B0604030504040204" pitchFamily="50" charset="-128"/>
                <a:ea typeface="Meiryo UI" panose="020B0604030504040204" pitchFamily="50" charset="-128"/>
              </a:rPr>
              <a:t>大阪市環境影響評価技術指針について</a:t>
            </a:r>
          </a:p>
        </p:txBody>
      </p:sp>
      <p:sp>
        <p:nvSpPr>
          <p:cNvPr id="5" name="テキスト ボックス 4">
            <a:extLst>
              <a:ext uri="{FF2B5EF4-FFF2-40B4-BE49-F238E27FC236}">
                <a16:creationId xmlns:a16="http://schemas.microsoft.com/office/drawing/2014/main" id="{2C0570F7-54E2-C2FA-4174-6325FAE2289B}"/>
              </a:ext>
            </a:extLst>
          </p:cNvPr>
          <p:cNvSpPr txBox="1"/>
          <p:nvPr/>
        </p:nvSpPr>
        <p:spPr>
          <a:xfrm>
            <a:off x="338137" y="749727"/>
            <a:ext cx="8591550" cy="2800767"/>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1600" dirty="0">
                <a:latin typeface="Meiryo UI" panose="020B0604030504040204" pitchFamily="50" charset="-128"/>
                <a:ea typeface="Meiryo UI" panose="020B0604030504040204" pitchFamily="50" charset="-128"/>
              </a:rPr>
              <a:t>事業者は、実施しようとする事業の種類・規模・地域の特性等を勘案して、技術指針の中から環境</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影響評価項目、調査手法及び予測手法などを選定して環境影響評価を実施するとともに、環境</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影響評価方法書、環境影響評価準備書、環境影響評価書を作成する。</a:t>
            </a:r>
            <a:endParaRPr kumimoji="1" lang="en-US" altLang="ja-JP" sz="16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endParaRPr kumimoji="1" lang="en-US" altLang="ja-JP" sz="16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ja-JP" altLang="en-US" sz="1600" b="1" u="sng" dirty="0">
                <a:latin typeface="Meiryo UI" panose="020B0604030504040204" pitchFamily="50" charset="-128"/>
                <a:ea typeface="Meiryo UI" panose="020B0604030504040204" pitchFamily="50" charset="-128"/>
              </a:rPr>
              <a:t>事業計画の策定にあたっては</a:t>
            </a:r>
            <a:r>
              <a:rPr kumimoji="1" lang="ja-JP" altLang="en-US" sz="1600" dirty="0">
                <a:latin typeface="Meiryo UI" panose="020B0604030504040204" pitchFamily="50" charset="-128"/>
                <a:ea typeface="Meiryo UI" panose="020B0604030504040204" pitchFamily="50" charset="-128"/>
              </a:rPr>
              <a:t>、環境影響要因を幅広く捉えたうえで、</a:t>
            </a:r>
            <a:r>
              <a:rPr kumimoji="1" lang="ja-JP" altLang="en-US" sz="1600" u="sng" dirty="0">
                <a:latin typeface="Meiryo UI" panose="020B0604030504040204" pitchFamily="50" charset="-128"/>
                <a:ea typeface="Meiryo UI" panose="020B0604030504040204" pitchFamily="50" charset="-128"/>
              </a:rPr>
              <a:t>技術指針に示す手順に従い、</a:t>
            </a:r>
            <a:endParaRPr kumimoji="1" lang="en-US" altLang="ja-JP" sz="1600" u="sng"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b="1" u="sng" dirty="0">
                <a:latin typeface="Meiryo UI" panose="020B0604030504040204" pitchFamily="50" charset="-128"/>
                <a:ea typeface="Meiryo UI" panose="020B0604030504040204" pitchFamily="50" charset="-128"/>
              </a:rPr>
              <a:t>環境配慮の視点から十分な検討を行い、環境への影響を回避又は低減するよう努める</a:t>
            </a:r>
            <a:r>
              <a:rPr kumimoji="1" lang="ja-JP" altLang="en-US" sz="1600" dirty="0">
                <a:latin typeface="Meiryo UI" panose="020B0604030504040204" pitchFamily="50" charset="-128"/>
                <a:ea typeface="Meiryo UI" panose="020B0604030504040204" pitchFamily="50" charset="-128"/>
              </a:rPr>
              <a:t>ものとする。</a:t>
            </a:r>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ja-JP" altLang="en-US" sz="1600" dirty="0">
                <a:latin typeface="Meiryo UI" panose="020B0604030504040204" pitchFamily="50" charset="-128"/>
                <a:ea typeface="Meiryo UI" panose="020B0604030504040204" pitchFamily="50" charset="-128"/>
              </a:rPr>
              <a:t>事業調査について、技術指針に基づき調査項目、方法、場所、その他の手法を選定し適正に実施</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するとともに、事後調査計画書や事後調査報告書を作成する。</a:t>
            </a:r>
            <a:endParaRPr kumimoji="1" lang="en-US" altLang="ja-JP" sz="16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endParaRPr kumimoji="1" lang="en-US" altLang="ja-JP" sz="16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ja-JP" altLang="en-US" sz="1600" dirty="0">
                <a:latin typeface="Meiryo UI" panose="020B0604030504040204" pitchFamily="50" charset="-128"/>
                <a:ea typeface="Meiryo UI" panose="020B0604030504040204" pitchFamily="50" charset="-128"/>
              </a:rPr>
              <a:t>なお、技術指針は、今後の事例や知見の集積に応じて必要な改定を行うものである。</a:t>
            </a:r>
            <a:endParaRPr kumimoji="1" lang="en-US" altLang="ja-JP" sz="16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F4DA438C-7A5D-3144-A434-BBFE00494CDC}"/>
              </a:ext>
            </a:extLst>
          </p:cNvPr>
          <p:cNvSpPr txBox="1"/>
          <p:nvPr/>
        </p:nvSpPr>
        <p:spPr>
          <a:xfrm>
            <a:off x="61912" y="461665"/>
            <a:ext cx="4572000" cy="369332"/>
          </a:xfrm>
          <a:prstGeom prst="rect">
            <a:avLst/>
          </a:prstGeom>
          <a:noFill/>
        </p:spPr>
        <p:txBody>
          <a:bodyPr wrap="square">
            <a:spAutoFit/>
          </a:bodyPr>
          <a:lstStyle/>
          <a:p>
            <a:r>
              <a:rPr kumimoji="1" lang="ja-JP" altLang="en-US" b="1" dirty="0">
                <a:latin typeface="Meiryo UI" panose="020B0604030504040204" pitchFamily="50" charset="-128"/>
                <a:ea typeface="Meiryo UI" panose="020B0604030504040204" pitchFamily="50" charset="-128"/>
              </a:rPr>
              <a:t>〇技術指針の趣旨</a:t>
            </a:r>
            <a:endParaRPr kumimoji="1" lang="en-US" altLang="ja-JP" b="1"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487547F5-C2E3-BF2A-5812-577BBB0732C8}"/>
              </a:ext>
            </a:extLst>
          </p:cNvPr>
          <p:cNvSpPr txBox="1"/>
          <p:nvPr/>
        </p:nvSpPr>
        <p:spPr>
          <a:xfrm>
            <a:off x="238124" y="4194435"/>
            <a:ext cx="8691563" cy="2308324"/>
          </a:xfrm>
          <a:prstGeom prst="rect">
            <a:avLst/>
          </a:prstGeom>
          <a:noFill/>
          <a:ln w="12700">
            <a:solidFill>
              <a:schemeClr val="tx1"/>
            </a:solidFill>
          </a:ln>
        </p:spPr>
        <p:txBody>
          <a:bodyPr wrap="square">
            <a:spAutoFit/>
          </a:bodyPr>
          <a:lstStyle/>
          <a:p>
            <a:r>
              <a:rPr lang="ja-JP" altLang="en-US" sz="1600" dirty="0">
                <a:latin typeface="Meiryo UI" panose="020B0604030504040204" pitchFamily="50" charset="-128"/>
                <a:ea typeface="Meiryo UI" panose="020B0604030504040204" pitchFamily="50" charset="-128"/>
              </a:rPr>
              <a:t>第１章　総論</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第２　基本的事項　８　環境保全対策</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u="sng" dirty="0">
                <a:latin typeface="Meiryo UI" panose="020B0604030504040204" pitchFamily="50" charset="-128"/>
                <a:ea typeface="Meiryo UI" panose="020B0604030504040204" pitchFamily="50" charset="-128"/>
              </a:rPr>
              <a:t>「大阪市環境基本計画」の内容を十分に踏まえたものとするよう配慮する</a:t>
            </a:r>
            <a:r>
              <a:rPr lang="ja-JP" altLang="en-US" sz="1600" dirty="0">
                <a:latin typeface="Meiryo UI" panose="020B0604030504040204" pitchFamily="50" charset="-128"/>
                <a:ea typeface="Meiryo UI" panose="020B0604030504040204" pitchFamily="50" charset="-128"/>
              </a:rPr>
              <a:t>こと。</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第４　事業計画策定にあたっての環境配慮の実施手順</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u="sng" dirty="0">
                <a:latin typeface="Meiryo UI" panose="020B0604030504040204" pitchFamily="50" charset="-128"/>
                <a:ea typeface="Meiryo UI" panose="020B0604030504040204" pitchFamily="50" charset="-128"/>
              </a:rPr>
              <a:t>最新の知見を参考に環境配慮の視点から十分な検討を行い</a:t>
            </a:r>
            <a:r>
              <a:rPr lang="ja-JP" altLang="en-US" sz="1600" dirty="0">
                <a:latin typeface="Meiryo UI" panose="020B0604030504040204" pitchFamily="50" charset="-128"/>
                <a:ea typeface="Meiryo UI" panose="020B0604030504040204" pitchFamily="50" charset="-128"/>
              </a:rPr>
              <a:t>、その結果を計画に反映することにより、</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環境への影響を回避又は低減するよう努めること。</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３　環境配慮の方法　</a:t>
            </a:r>
            <a:r>
              <a:rPr lang="ja-JP" altLang="en-US" sz="1600" u="sng" dirty="0">
                <a:latin typeface="Meiryo UI" panose="020B0604030504040204" pitchFamily="50" charset="-128"/>
                <a:ea typeface="Meiryo UI" panose="020B0604030504040204" pitchFamily="50" charset="-128"/>
              </a:rPr>
              <a:t>（２）環境配慮事項の選定</a:t>
            </a:r>
            <a:endParaRPr lang="en-US" altLang="ja-JP" sz="1600" u="sng"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事業の種類の区分ごとに、</a:t>
            </a:r>
            <a:r>
              <a:rPr lang="ja-JP" altLang="en-US" sz="1600" u="sng" dirty="0">
                <a:latin typeface="Meiryo UI" panose="020B0604030504040204" pitchFamily="50" charset="-128"/>
                <a:ea typeface="Meiryo UI" panose="020B0604030504040204" pitchFamily="50" charset="-128"/>
              </a:rPr>
              <a:t>環境保全上の見地からの配慮を検討すべき事項（技術指針の表３）</a:t>
            </a:r>
            <a:endParaRPr lang="en-US" altLang="ja-JP" sz="1600" u="sng"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u="sng" dirty="0">
                <a:latin typeface="Meiryo UI" panose="020B0604030504040204" pitchFamily="50" charset="-128"/>
                <a:ea typeface="Meiryo UI" panose="020B0604030504040204" pitchFamily="50" charset="-128"/>
              </a:rPr>
              <a:t>の中から、事業特性や地域特性を踏まえて、環境配慮事項を選定</a:t>
            </a:r>
            <a:r>
              <a:rPr lang="ja-JP" altLang="en-US" sz="1600" dirty="0">
                <a:latin typeface="Meiryo UI" panose="020B0604030504040204" pitchFamily="50" charset="-128"/>
                <a:ea typeface="Meiryo UI" panose="020B0604030504040204" pitchFamily="50" charset="-128"/>
              </a:rPr>
              <a:t>する。</a:t>
            </a:r>
          </a:p>
        </p:txBody>
      </p:sp>
      <p:sp>
        <p:nvSpPr>
          <p:cNvPr id="10" name="テキスト ボックス 9">
            <a:extLst>
              <a:ext uri="{FF2B5EF4-FFF2-40B4-BE49-F238E27FC236}">
                <a16:creationId xmlns:a16="http://schemas.microsoft.com/office/drawing/2014/main" id="{A0FDA0C9-8C31-7BD4-64AB-B23BACB93147}"/>
              </a:ext>
            </a:extLst>
          </p:cNvPr>
          <p:cNvSpPr txBox="1"/>
          <p:nvPr/>
        </p:nvSpPr>
        <p:spPr>
          <a:xfrm>
            <a:off x="61912" y="3825103"/>
            <a:ext cx="4572000" cy="369332"/>
          </a:xfrm>
          <a:prstGeom prst="rect">
            <a:avLst/>
          </a:prstGeom>
          <a:noFill/>
        </p:spPr>
        <p:txBody>
          <a:bodyPr wrap="square">
            <a:spAutoFit/>
          </a:bodyPr>
          <a:lstStyle/>
          <a:p>
            <a:r>
              <a:rPr lang="ja-JP" altLang="en-US" b="1" dirty="0">
                <a:latin typeface="Meiryo UI" panose="020B0604030504040204" pitchFamily="50" charset="-128"/>
                <a:ea typeface="Meiryo UI" panose="020B0604030504040204" pitchFamily="50" charset="-128"/>
              </a:rPr>
              <a:t>〇環境配慮に係る技術指針の記載内容</a:t>
            </a:r>
          </a:p>
        </p:txBody>
      </p:sp>
      <p:sp>
        <p:nvSpPr>
          <p:cNvPr id="3" name="テキスト ボックス 2">
            <a:extLst>
              <a:ext uri="{FF2B5EF4-FFF2-40B4-BE49-F238E27FC236}">
                <a16:creationId xmlns:a16="http://schemas.microsoft.com/office/drawing/2014/main" id="{B49163B8-2357-8822-4DE3-85DEB2E64528}"/>
              </a:ext>
            </a:extLst>
          </p:cNvPr>
          <p:cNvSpPr txBox="1"/>
          <p:nvPr/>
        </p:nvSpPr>
        <p:spPr>
          <a:xfrm>
            <a:off x="8453718" y="0"/>
            <a:ext cx="690282" cy="369332"/>
          </a:xfrm>
          <a:prstGeom prst="rect">
            <a:avLst/>
          </a:prstGeom>
          <a:noFill/>
        </p:spPr>
        <p:txBody>
          <a:bodyPr wrap="square" rtlCol="0">
            <a:spAutoFit/>
          </a:bodyPr>
          <a:lstStyle/>
          <a:p>
            <a:pPr algn="ctr"/>
            <a:r>
              <a:rPr kumimoji="1" lang="ja-JP" altLang="en-US" b="1" dirty="0">
                <a:solidFill>
                  <a:schemeClr val="bg1"/>
                </a:solidFill>
              </a:rPr>
              <a:t>２</a:t>
            </a:r>
          </a:p>
        </p:txBody>
      </p:sp>
    </p:spTree>
    <p:extLst>
      <p:ext uri="{BB962C8B-B14F-4D97-AF65-F5344CB8AC3E}">
        <p14:creationId xmlns:p14="http://schemas.microsoft.com/office/powerpoint/2010/main" val="1718683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E7766DF-0452-CD23-A79C-285880041422}"/>
              </a:ext>
            </a:extLst>
          </p:cNvPr>
          <p:cNvSpPr txBox="1"/>
          <p:nvPr/>
        </p:nvSpPr>
        <p:spPr>
          <a:xfrm>
            <a:off x="0" y="0"/>
            <a:ext cx="9144000" cy="400110"/>
          </a:xfrm>
          <a:prstGeom prst="rect">
            <a:avLst/>
          </a:prstGeom>
          <a:solidFill>
            <a:srgbClr val="0070C0"/>
          </a:solidFill>
        </p:spPr>
        <p:txBody>
          <a:bodyPr wrap="square" rtlCol="0">
            <a:spAutoFit/>
          </a:bodyPr>
          <a:lstStyle/>
          <a:p>
            <a:pPr algn="ctr"/>
            <a:r>
              <a:rPr kumimoji="1" lang="ja-JP" altLang="en-US" sz="2000" b="1" dirty="0">
                <a:solidFill>
                  <a:schemeClr val="bg1"/>
                </a:solidFill>
                <a:latin typeface="Meiryo UI" panose="020B0604030504040204" pitchFamily="50" charset="-128"/>
                <a:ea typeface="Meiryo UI" panose="020B0604030504040204" pitchFamily="50" charset="-128"/>
              </a:rPr>
              <a:t>大阪市環境影響評価技術指針の改定について</a:t>
            </a:r>
          </a:p>
        </p:txBody>
      </p:sp>
      <p:sp>
        <p:nvSpPr>
          <p:cNvPr id="3" name="テキスト ボックス 2">
            <a:extLst>
              <a:ext uri="{FF2B5EF4-FFF2-40B4-BE49-F238E27FC236}">
                <a16:creationId xmlns:a16="http://schemas.microsoft.com/office/drawing/2014/main" id="{9E85D3C1-D6EE-0F12-67EB-ADCA9D99A1A8}"/>
              </a:ext>
            </a:extLst>
          </p:cNvPr>
          <p:cNvSpPr txBox="1"/>
          <p:nvPr/>
        </p:nvSpPr>
        <p:spPr>
          <a:xfrm>
            <a:off x="95250" y="420278"/>
            <a:ext cx="3219450"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２　技術指針の改定の背景</a:t>
            </a:r>
          </a:p>
        </p:txBody>
      </p:sp>
      <p:sp>
        <p:nvSpPr>
          <p:cNvPr id="6" name="テキスト ボックス 5">
            <a:extLst>
              <a:ext uri="{FF2B5EF4-FFF2-40B4-BE49-F238E27FC236}">
                <a16:creationId xmlns:a16="http://schemas.microsoft.com/office/drawing/2014/main" id="{DF991700-0340-1AF9-30E2-1A60EF793EC5}"/>
              </a:ext>
            </a:extLst>
          </p:cNvPr>
          <p:cNvSpPr txBox="1"/>
          <p:nvPr/>
        </p:nvSpPr>
        <p:spPr>
          <a:xfrm>
            <a:off x="95250" y="783274"/>
            <a:ext cx="8801100" cy="2531462"/>
          </a:xfrm>
          <a:prstGeom prst="rect">
            <a:avLst/>
          </a:prstGeom>
          <a:noFill/>
          <a:ln w="12700">
            <a:noFill/>
          </a:ln>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　</a:t>
            </a:r>
            <a:r>
              <a:rPr kumimoji="1" lang="ja-JP" altLang="en-US" b="1" dirty="0">
                <a:latin typeface="Meiryo UI" panose="020B0604030504040204" pitchFamily="50" charset="-128"/>
                <a:ea typeface="Meiryo UI" panose="020B0604030504040204" pitchFamily="50" charset="-128"/>
              </a:rPr>
              <a:t>　〇国</a:t>
            </a:r>
            <a:endParaRPr kumimoji="1" lang="en-US" altLang="ja-JP" b="1"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・令和６年５月</a:t>
            </a:r>
            <a:r>
              <a:rPr kumimoji="1" lang="en-US" altLang="ja-JP" sz="1600" dirty="0">
                <a:latin typeface="Meiryo UI" panose="020B0604030504040204" pitchFamily="50" charset="-128"/>
                <a:ea typeface="Meiryo UI" panose="020B0604030504040204" pitchFamily="50" charset="-128"/>
              </a:rPr>
              <a:t>21</a:t>
            </a:r>
            <a:r>
              <a:rPr kumimoji="1" lang="ja-JP" altLang="en-US" sz="1600" dirty="0">
                <a:latin typeface="Meiryo UI" panose="020B0604030504040204" pitchFamily="50" charset="-128"/>
                <a:ea typeface="Meiryo UI" panose="020B0604030504040204" pitchFamily="50" charset="-128"/>
              </a:rPr>
              <a:t>日に、</a:t>
            </a:r>
            <a:r>
              <a:rPr kumimoji="1" lang="ja-JP" altLang="en-US" sz="1600" u="sng" dirty="0">
                <a:latin typeface="Meiryo UI" panose="020B0604030504040204" pitchFamily="50" charset="-128"/>
                <a:ea typeface="Meiryo UI" panose="020B0604030504040204" pitchFamily="50" charset="-128"/>
              </a:rPr>
              <a:t>環境基本法に基づき</a:t>
            </a:r>
            <a:r>
              <a:rPr kumimoji="1" lang="ja-JP" altLang="en-US" sz="1600" dirty="0">
                <a:latin typeface="Meiryo UI" panose="020B0604030504040204" pitchFamily="50" charset="-128"/>
                <a:ea typeface="Meiryo UI" panose="020B0604030504040204" pitchFamily="50" charset="-128"/>
              </a:rPr>
              <a:t>、政府の環境の保全に関する総合的かつ長期的な</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施策の大綱等を定めた</a:t>
            </a:r>
            <a:r>
              <a:rPr kumimoji="1" lang="ja-JP" altLang="en-US" sz="1600" u="sng" dirty="0">
                <a:latin typeface="Meiryo UI" panose="020B0604030504040204" pitchFamily="50" charset="-128"/>
                <a:ea typeface="Meiryo UI" panose="020B0604030504040204" pitchFamily="50" charset="-128"/>
              </a:rPr>
              <a:t>「第六次環境基本計画」が策定</a:t>
            </a:r>
            <a:r>
              <a:rPr kumimoji="1" lang="ja-JP" altLang="en-US" sz="1600" dirty="0">
                <a:latin typeface="Meiryo UI" panose="020B0604030504040204" pitchFamily="50" charset="-128"/>
                <a:ea typeface="Meiryo UI" panose="020B0604030504040204" pitchFamily="50" charset="-128"/>
              </a:rPr>
              <a:t>され、また、令和６年８月</a:t>
            </a:r>
            <a:r>
              <a:rPr kumimoji="1" lang="en-US" altLang="ja-JP" sz="1600" dirty="0">
                <a:latin typeface="Meiryo UI" panose="020B0604030504040204" pitchFamily="50" charset="-128"/>
                <a:ea typeface="Meiryo UI" panose="020B0604030504040204" pitchFamily="50" charset="-128"/>
              </a:rPr>
              <a:t>2</a:t>
            </a:r>
            <a:r>
              <a:rPr kumimoji="1" lang="ja-JP" altLang="en-US" sz="1600" dirty="0">
                <a:latin typeface="Meiryo UI" panose="020B0604030504040204" pitchFamily="50" charset="-128"/>
                <a:ea typeface="Meiryo UI" panose="020B0604030504040204" pitchFamily="50" charset="-128"/>
              </a:rPr>
              <a:t>日に、循環型</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社会形成推進基本法に基づき、</a:t>
            </a:r>
            <a:r>
              <a:rPr kumimoji="1" lang="ja-JP" altLang="en-US" sz="1600" u="sng" dirty="0">
                <a:latin typeface="Meiryo UI" panose="020B0604030504040204" pitchFamily="50" charset="-128"/>
                <a:ea typeface="Meiryo UI" panose="020B0604030504040204" pitchFamily="50" charset="-128"/>
              </a:rPr>
              <a:t>環境基本計画を基本とする「第五次</a:t>
            </a:r>
            <a:r>
              <a:rPr kumimoji="1" lang="zh-TW" altLang="en-US" sz="1600" u="sng" dirty="0">
                <a:latin typeface="Meiryo UI" panose="020B0604030504040204" pitchFamily="50" charset="-128"/>
                <a:ea typeface="Meiryo UI" panose="020B0604030504040204" pitchFamily="50" charset="-128"/>
              </a:rPr>
              <a:t>循環型社会形成推進基本</a:t>
            </a:r>
            <a:endParaRPr kumimoji="1" lang="en-US" altLang="zh-TW" sz="1600" u="sng"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zh-TW" altLang="en-US" sz="1600" u="sng" dirty="0">
                <a:latin typeface="Meiryo UI" panose="020B0604030504040204" pitchFamily="50" charset="-128"/>
                <a:ea typeface="Meiryo UI" panose="020B0604030504040204" pitchFamily="50" charset="-128"/>
              </a:rPr>
              <a:t>計画</a:t>
            </a:r>
            <a:r>
              <a:rPr kumimoji="1" lang="ja-JP" altLang="en-US" sz="1600" u="sng" dirty="0">
                <a:latin typeface="Meiryo UI" panose="020B0604030504040204" pitchFamily="50" charset="-128"/>
                <a:ea typeface="Meiryo UI" panose="020B0604030504040204" pitchFamily="50" charset="-128"/>
              </a:rPr>
              <a:t>」</a:t>
            </a:r>
            <a:r>
              <a:rPr kumimoji="1" lang="ja-JP" altLang="en-US" sz="1600" i="1" u="sng" dirty="0">
                <a:latin typeface="Meiryo UI" panose="020B0604030504040204" pitchFamily="50" charset="-128"/>
                <a:ea typeface="Meiryo UI" panose="020B0604030504040204" pitchFamily="50" charset="-128"/>
              </a:rPr>
              <a:t>が</a:t>
            </a:r>
            <a:r>
              <a:rPr kumimoji="1" lang="ja-JP" altLang="en-US" sz="1600" u="sng" dirty="0">
                <a:latin typeface="Meiryo UI" panose="020B0604030504040204" pitchFamily="50" charset="-128"/>
                <a:ea typeface="Meiryo UI" panose="020B0604030504040204" pitchFamily="50" charset="-128"/>
              </a:rPr>
              <a:t>策定</a:t>
            </a:r>
            <a:r>
              <a:rPr kumimoji="1" lang="ja-JP" altLang="en-US" sz="1600" dirty="0">
                <a:latin typeface="Meiryo UI" panose="020B0604030504040204" pitchFamily="50" charset="-128"/>
                <a:ea typeface="Meiryo UI" panose="020B0604030504040204" pitchFamily="50" charset="-128"/>
              </a:rPr>
              <a:t>された。</a:t>
            </a:r>
            <a:endParaRPr kumimoji="1" lang="en-US" altLang="ja-JP" sz="120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a:p>
            <a:r>
              <a:rPr kumimoji="1" lang="ja-JP" altLang="en-US" sz="1600" b="1" dirty="0">
                <a:latin typeface="Meiryo UI" panose="020B0604030504040204" pitchFamily="50" charset="-128"/>
                <a:ea typeface="Meiryo UI" panose="020B0604030504040204" pitchFamily="50" charset="-128"/>
              </a:rPr>
              <a:t>　　〇</a:t>
            </a:r>
            <a:r>
              <a:rPr kumimoji="1" lang="ja-JP" altLang="en-US" b="1" dirty="0">
                <a:latin typeface="Meiryo UI" panose="020B0604030504040204" pitchFamily="50" charset="-128"/>
                <a:ea typeface="Meiryo UI" panose="020B0604030504040204" pitchFamily="50" charset="-128"/>
              </a:rPr>
              <a:t>本市</a:t>
            </a:r>
            <a:endParaRPr kumimoji="1" lang="en-US" altLang="ja-JP" b="1"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・令和７年３月</a:t>
            </a:r>
            <a:r>
              <a:rPr kumimoji="1" lang="en-US" altLang="ja-JP" sz="1600" dirty="0">
                <a:latin typeface="Meiryo UI" panose="020B0604030504040204" pitchFamily="50" charset="-128"/>
                <a:ea typeface="Meiryo UI" panose="020B0604030504040204" pitchFamily="50" charset="-128"/>
              </a:rPr>
              <a:t>26</a:t>
            </a:r>
            <a:r>
              <a:rPr kumimoji="1" lang="ja-JP" altLang="en-US" sz="1600" dirty="0">
                <a:latin typeface="Meiryo UI" panose="020B0604030504040204" pitchFamily="50" charset="-128"/>
                <a:ea typeface="Meiryo UI" panose="020B0604030504040204" pitchFamily="50" charset="-128"/>
              </a:rPr>
              <a:t>日に、環境施策のマスタープランである「大阪市環境基本計画」について、</a:t>
            </a:r>
            <a:r>
              <a:rPr kumimoji="1" lang="en-US" altLang="ja-JP" sz="1600" dirty="0">
                <a:latin typeface="Meiryo UI" panose="020B0604030504040204" pitchFamily="50" charset="-128"/>
                <a:ea typeface="Meiryo UI" panose="020B0604030504040204" pitchFamily="50" charset="-128"/>
              </a:rPr>
              <a:t>SDGs</a:t>
            </a:r>
            <a:r>
              <a:rPr kumimoji="1" lang="ja-JP" altLang="en-US" sz="1600" dirty="0">
                <a:latin typeface="Meiryo UI" panose="020B0604030504040204" pitchFamily="50" charset="-128"/>
                <a:ea typeface="Meiryo UI" panose="020B0604030504040204" pitchFamily="50" charset="-128"/>
              </a:rPr>
              <a:t>の</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考え方を活かした現行計画を継承しつつ、</a:t>
            </a:r>
            <a:r>
              <a:rPr lang="ja-JP" altLang="en-US" sz="1600" b="0" i="0" dirty="0">
                <a:solidFill>
                  <a:srgbClr val="333333"/>
                </a:solidFill>
                <a:effectLst/>
                <a:latin typeface="Meiryo UI" panose="020B0604030504040204" pitchFamily="50" charset="-128"/>
                <a:ea typeface="Meiryo UI" panose="020B0604030504040204" pitchFamily="50" charset="-128"/>
              </a:rPr>
              <a:t>環境を取り巻く国内外の動向等を反映させた</a:t>
            </a:r>
            <a:r>
              <a:rPr lang="ja-JP" altLang="en-US" sz="1600" b="0" i="0" u="sng" dirty="0">
                <a:solidFill>
                  <a:srgbClr val="333333"/>
                </a:solidFill>
                <a:effectLst/>
                <a:latin typeface="Meiryo UI" panose="020B0604030504040204" pitchFamily="50" charset="-128"/>
                <a:ea typeface="Meiryo UI" panose="020B0604030504040204" pitchFamily="50" charset="-128"/>
              </a:rPr>
              <a:t>「大阪市環</a:t>
            </a:r>
            <a:endParaRPr lang="en-US" altLang="ja-JP" sz="1600" b="0" i="0" u="sng" dirty="0">
              <a:solidFill>
                <a:srgbClr val="333333"/>
              </a:solidFill>
              <a:effectLst/>
              <a:latin typeface="Meiryo UI" panose="020B0604030504040204" pitchFamily="50" charset="-128"/>
              <a:ea typeface="Meiryo UI" panose="020B0604030504040204" pitchFamily="50" charset="-128"/>
            </a:endParaRPr>
          </a:p>
          <a:p>
            <a:r>
              <a:rPr lang="ja-JP" altLang="en-US" sz="1600" dirty="0">
                <a:solidFill>
                  <a:srgbClr val="333333"/>
                </a:solidFill>
                <a:latin typeface="Meiryo UI" panose="020B0604030504040204" pitchFamily="50" charset="-128"/>
                <a:ea typeface="Meiryo UI" panose="020B0604030504040204" pitchFamily="50" charset="-128"/>
              </a:rPr>
              <a:t>　　　　</a:t>
            </a:r>
            <a:r>
              <a:rPr lang="ja-JP" altLang="en-US" sz="1600" b="0" i="0" u="sng" dirty="0">
                <a:solidFill>
                  <a:srgbClr val="333333"/>
                </a:solidFill>
                <a:effectLst/>
                <a:latin typeface="Meiryo UI" panose="020B0604030504040204" pitchFamily="50" charset="-128"/>
                <a:ea typeface="Meiryo UI" panose="020B0604030504040204" pitchFamily="50" charset="-128"/>
              </a:rPr>
              <a:t>境基本計画（改定計画）」</a:t>
            </a:r>
            <a:r>
              <a:rPr lang="ja-JP" altLang="en-US" sz="1600" u="sng" dirty="0">
                <a:solidFill>
                  <a:srgbClr val="333333"/>
                </a:solidFill>
                <a:latin typeface="Meiryo UI" panose="020B0604030504040204" pitchFamily="50" charset="-128"/>
                <a:ea typeface="Meiryo UI" panose="020B0604030504040204" pitchFamily="50" charset="-128"/>
              </a:rPr>
              <a:t>が</a:t>
            </a:r>
            <a:r>
              <a:rPr lang="ja-JP" altLang="en-US" sz="1600" b="0" i="0" u="sng" dirty="0">
                <a:solidFill>
                  <a:srgbClr val="333333"/>
                </a:solidFill>
                <a:effectLst/>
                <a:latin typeface="Meiryo UI" panose="020B0604030504040204" pitchFamily="50" charset="-128"/>
                <a:ea typeface="Meiryo UI" panose="020B0604030504040204" pitchFamily="50" charset="-128"/>
              </a:rPr>
              <a:t>策定</a:t>
            </a:r>
            <a:r>
              <a:rPr lang="ja-JP" altLang="en-US" sz="1600" b="0" i="0" dirty="0">
                <a:solidFill>
                  <a:srgbClr val="333333"/>
                </a:solidFill>
                <a:effectLst/>
                <a:latin typeface="Meiryo UI" panose="020B0604030504040204" pitchFamily="50" charset="-128"/>
                <a:ea typeface="Meiryo UI" panose="020B0604030504040204" pitchFamily="50" charset="-128"/>
              </a:rPr>
              <a:t>された。</a:t>
            </a:r>
            <a:endParaRPr kumimoji="1" lang="en-US" altLang="ja-JP" sz="105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BD24867C-BFD3-B551-3BA7-7BAD57C7A712}"/>
              </a:ext>
            </a:extLst>
          </p:cNvPr>
          <p:cNvSpPr txBox="1"/>
          <p:nvPr/>
        </p:nvSpPr>
        <p:spPr>
          <a:xfrm>
            <a:off x="307546" y="3607415"/>
            <a:ext cx="7224713" cy="369332"/>
          </a:xfrm>
          <a:prstGeom prst="rect">
            <a:avLst/>
          </a:prstGeom>
          <a:noFill/>
        </p:spPr>
        <p:txBody>
          <a:bodyPr wrap="square">
            <a:spAutoFit/>
          </a:bodyPr>
          <a:lstStyle/>
          <a:p>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環境基本計画と環境影響評価の関係</a:t>
            </a:r>
            <a:r>
              <a:rPr kumimoji="1" lang="en-US" altLang="ja-JP" b="1" dirty="0">
                <a:latin typeface="Meiryo UI" panose="020B0604030504040204" pitchFamily="50" charset="-128"/>
                <a:ea typeface="Meiryo UI" panose="020B0604030504040204" pitchFamily="50" charset="-128"/>
              </a:rPr>
              <a:t>》</a:t>
            </a:r>
          </a:p>
        </p:txBody>
      </p:sp>
      <p:sp>
        <p:nvSpPr>
          <p:cNvPr id="9" name="テキスト ボックス 8">
            <a:extLst>
              <a:ext uri="{FF2B5EF4-FFF2-40B4-BE49-F238E27FC236}">
                <a16:creationId xmlns:a16="http://schemas.microsoft.com/office/drawing/2014/main" id="{C6900715-4D7A-0D47-A472-5B44F2B51111}"/>
              </a:ext>
            </a:extLst>
          </p:cNvPr>
          <p:cNvSpPr txBox="1"/>
          <p:nvPr/>
        </p:nvSpPr>
        <p:spPr>
          <a:xfrm>
            <a:off x="374451" y="4021216"/>
            <a:ext cx="4035624" cy="1631216"/>
          </a:xfrm>
          <a:prstGeom prst="rect">
            <a:avLst/>
          </a:prstGeom>
          <a:noFill/>
          <a:ln w="19050">
            <a:noFill/>
            <a:prstDash val="lgDashDotDot"/>
          </a:ln>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環境基本法</a:t>
            </a:r>
          </a:p>
          <a:p>
            <a:r>
              <a:rPr kumimoji="1" lang="ja-JP" altLang="en-US" sz="1400" dirty="0">
                <a:latin typeface="Meiryo UI" panose="020B0604030504040204" pitchFamily="50" charset="-128"/>
                <a:ea typeface="Meiryo UI" panose="020B0604030504040204" pitchFamily="50" charset="-128"/>
              </a:rPr>
              <a:t>　　環境基本計画</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国が講ずる環境の保全のための施策等</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環境影響評価の推進</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A2F71F1F-5106-992F-D7B6-5168BA9B2630}"/>
              </a:ext>
            </a:extLst>
          </p:cNvPr>
          <p:cNvSpPr txBox="1"/>
          <p:nvPr/>
        </p:nvSpPr>
        <p:spPr>
          <a:xfrm>
            <a:off x="4644956" y="4021216"/>
            <a:ext cx="4146619" cy="1846659"/>
          </a:xfrm>
          <a:prstGeom prst="rect">
            <a:avLst/>
          </a:prstGeom>
          <a:noFill/>
          <a:ln w="19050">
            <a:noFill/>
            <a:prstDash val="lgDashDotDot"/>
          </a:ln>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大阪市環境基本条例</a:t>
            </a:r>
            <a:endParaRPr kumimoji="1" lang="en-US" altLang="ja-JP" sz="1600" b="1"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環境基本計画</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環境の保全及び創造に関する施策等</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zh-TW" altLang="en-US" sz="1400" dirty="0">
                <a:latin typeface="Meiryo UI" panose="020B0604030504040204" pitchFamily="50" charset="-128"/>
                <a:ea typeface="Meiryo UI" panose="020B0604030504040204" pitchFamily="50" charset="-128"/>
              </a:rPr>
              <a:t>環境影響評価</a:t>
            </a:r>
            <a:endParaRPr kumimoji="1" lang="en-US" altLang="zh-TW"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p>
        </p:txBody>
      </p:sp>
      <p:sp>
        <p:nvSpPr>
          <p:cNvPr id="12" name="テキスト ボックス 11">
            <a:extLst>
              <a:ext uri="{FF2B5EF4-FFF2-40B4-BE49-F238E27FC236}">
                <a16:creationId xmlns:a16="http://schemas.microsoft.com/office/drawing/2014/main" id="{7C08B49D-2C1A-F9E8-8EFA-BA4D484C6361}"/>
              </a:ext>
            </a:extLst>
          </p:cNvPr>
          <p:cNvSpPr txBox="1"/>
          <p:nvPr/>
        </p:nvSpPr>
        <p:spPr>
          <a:xfrm>
            <a:off x="1790700" y="5091870"/>
            <a:ext cx="1435758" cy="307777"/>
          </a:xfrm>
          <a:prstGeom prst="rect">
            <a:avLst/>
          </a:prstGeom>
          <a:noFill/>
          <a:ln w="19050">
            <a:solidFill>
              <a:schemeClr val="tx1"/>
            </a:solidFill>
            <a:prstDash val="dash"/>
          </a:ln>
        </p:spPr>
        <p:txBody>
          <a:bodyPr wrap="square">
            <a:spAutoFit/>
          </a:bodyPr>
          <a:lstStyle/>
          <a:p>
            <a:r>
              <a:rPr kumimoji="1" lang="ja-JP" altLang="en-US" sz="1400" dirty="0">
                <a:latin typeface="Meiryo UI" panose="020B0604030504040204" pitchFamily="50" charset="-128"/>
                <a:ea typeface="Meiryo UI" panose="020B0604030504040204" pitchFamily="50" charset="-128"/>
              </a:rPr>
              <a:t>環境影響評価法</a:t>
            </a:r>
            <a:endParaRPr lang="ja-JP" altLang="en-US" sz="1400" dirty="0"/>
          </a:p>
        </p:txBody>
      </p:sp>
      <p:sp>
        <p:nvSpPr>
          <p:cNvPr id="13" name="テキスト ボックス 12">
            <a:extLst>
              <a:ext uri="{FF2B5EF4-FFF2-40B4-BE49-F238E27FC236}">
                <a16:creationId xmlns:a16="http://schemas.microsoft.com/office/drawing/2014/main" id="{2602652C-8F2C-E60F-EF3F-B9169B4DAABC}"/>
              </a:ext>
            </a:extLst>
          </p:cNvPr>
          <p:cNvSpPr txBox="1"/>
          <p:nvPr/>
        </p:nvSpPr>
        <p:spPr>
          <a:xfrm>
            <a:off x="6080714" y="5020794"/>
            <a:ext cx="1663840" cy="307777"/>
          </a:xfrm>
          <a:prstGeom prst="rect">
            <a:avLst/>
          </a:prstGeom>
          <a:noFill/>
          <a:ln w="19050">
            <a:solidFill>
              <a:schemeClr val="tx1"/>
            </a:solidFill>
            <a:prstDash val="dashDot"/>
          </a:ln>
        </p:spPr>
        <p:txBody>
          <a:bodyPr wrap="square">
            <a:spAutoFit/>
          </a:bodyPr>
          <a:lstStyle/>
          <a:p>
            <a:r>
              <a:rPr kumimoji="1" lang="ja-JP" altLang="en-US" sz="1400" dirty="0">
                <a:latin typeface="Meiryo UI" panose="020B0604030504040204" pitchFamily="50" charset="-128"/>
                <a:ea typeface="Meiryo UI" panose="020B0604030504040204" pitchFamily="50" charset="-128"/>
              </a:rPr>
              <a:t>環境影響評価条例</a:t>
            </a:r>
            <a:endParaRPr kumimoji="1" lang="en-US" altLang="ja-JP" sz="1400" dirty="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15EF4DC0-AA04-0F32-6758-1F7B10D6A749}"/>
              </a:ext>
            </a:extLst>
          </p:cNvPr>
          <p:cNvSpPr txBox="1"/>
          <p:nvPr/>
        </p:nvSpPr>
        <p:spPr>
          <a:xfrm>
            <a:off x="6664741" y="5456977"/>
            <a:ext cx="2010533" cy="307777"/>
          </a:xfrm>
          <a:prstGeom prst="rect">
            <a:avLst/>
          </a:prstGeom>
          <a:noFill/>
          <a:ln w="19050">
            <a:solidFill>
              <a:schemeClr val="tx1"/>
            </a:solidFill>
            <a:prstDash val="dash"/>
          </a:ln>
        </p:spPr>
        <p:txBody>
          <a:bodyPr wrap="square">
            <a:spAutoFit/>
          </a:bodyPr>
          <a:lstStyle/>
          <a:p>
            <a:r>
              <a:rPr lang="zh-TW" altLang="en-US" sz="1400" b="1" dirty="0">
                <a:solidFill>
                  <a:schemeClr val="accent1"/>
                </a:solidFill>
                <a:latin typeface="Meiryo UI" panose="020B0604030504040204" pitchFamily="50" charset="-128"/>
                <a:ea typeface="Meiryo UI" panose="020B0604030504040204" pitchFamily="50" charset="-128"/>
              </a:rPr>
              <a:t>環境影響評価技術指針</a:t>
            </a:r>
            <a:endParaRPr lang="ja-JP" altLang="en-US" sz="1400" b="1" dirty="0">
              <a:solidFill>
                <a:schemeClr val="accent1"/>
              </a:solidFill>
              <a:latin typeface="Meiryo UI" panose="020B0604030504040204" pitchFamily="50" charset="-128"/>
              <a:ea typeface="Meiryo UI" panose="020B0604030504040204" pitchFamily="50" charset="-128"/>
            </a:endParaRPr>
          </a:p>
        </p:txBody>
      </p:sp>
      <p:cxnSp>
        <p:nvCxnSpPr>
          <p:cNvPr id="17" name="直線コネクタ 16">
            <a:extLst>
              <a:ext uri="{FF2B5EF4-FFF2-40B4-BE49-F238E27FC236}">
                <a16:creationId xmlns:a16="http://schemas.microsoft.com/office/drawing/2014/main" id="{78F1E3D9-F453-E77D-ADF9-CC058A554960}"/>
              </a:ext>
            </a:extLst>
          </p:cNvPr>
          <p:cNvCxnSpPr>
            <a:cxnSpLocks/>
          </p:cNvCxnSpPr>
          <p:nvPr/>
        </p:nvCxnSpPr>
        <p:spPr>
          <a:xfrm>
            <a:off x="1790700" y="4400550"/>
            <a:ext cx="3124200" cy="0"/>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F202940B-0F94-2D10-3367-2437C2131C33}"/>
              </a:ext>
            </a:extLst>
          </p:cNvPr>
          <p:cNvCxnSpPr>
            <a:cxnSpLocks/>
          </p:cNvCxnSpPr>
          <p:nvPr/>
        </p:nvCxnSpPr>
        <p:spPr>
          <a:xfrm>
            <a:off x="2430363" y="4857750"/>
            <a:ext cx="2596639" cy="0"/>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F832635B-C59C-255B-AD25-05DFC9C2E8B6}"/>
              </a:ext>
            </a:extLst>
          </p:cNvPr>
          <p:cNvCxnSpPr/>
          <p:nvPr/>
        </p:nvCxnSpPr>
        <p:spPr>
          <a:xfrm>
            <a:off x="1343025" y="5241787"/>
            <a:ext cx="447675"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78F87C19-87F8-597D-88B3-215271D2BF90}"/>
              </a:ext>
            </a:extLst>
          </p:cNvPr>
          <p:cNvCxnSpPr>
            <a:cxnSpLocks/>
          </p:cNvCxnSpPr>
          <p:nvPr/>
        </p:nvCxnSpPr>
        <p:spPr>
          <a:xfrm flipV="1">
            <a:off x="1343025" y="4943475"/>
            <a:ext cx="0" cy="287269"/>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84226BBF-E2E3-4DAC-D07A-EB2DBA795F98}"/>
              </a:ext>
            </a:extLst>
          </p:cNvPr>
          <p:cNvCxnSpPr>
            <a:cxnSpLocks/>
          </p:cNvCxnSpPr>
          <p:nvPr/>
        </p:nvCxnSpPr>
        <p:spPr>
          <a:xfrm flipV="1">
            <a:off x="5633038" y="4887413"/>
            <a:ext cx="0" cy="249169"/>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E7130963-B093-7EDB-3A21-A85F06F59328}"/>
              </a:ext>
            </a:extLst>
          </p:cNvPr>
          <p:cNvCxnSpPr/>
          <p:nvPr/>
        </p:nvCxnSpPr>
        <p:spPr>
          <a:xfrm>
            <a:off x="5633038" y="5136582"/>
            <a:ext cx="447675"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5090ED14-2EC9-96DD-53E1-D8F89196C667}"/>
              </a:ext>
            </a:extLst>
          </p:cNvPr>
          <p:cNvCxnSpPr>
            <a:cxnSpLocks/>
          </p:cNvCxnSpPr>
          <p:nvPr/>
        </p:nvCxnSpPr>
        <p:spPr>
          <a:xfrm flipV="1">
            <a:off x="6217066" y="5293458"/>
            <a:ext cx="0" cy="287269"/>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05299E52-FBE0-60B4-57E2-657071A4B8B8}"/>
              </a:ext>
            </a:extLst>
          </p:cNvPr>
          <p:cNvCxnSpPr/>
          <p:nvPr/>
        </p:nvCxnSpPr>
        <p:spPr>
          <a:xfrm>
            <a:off x="6217066" y="5580727"/>
            <a:ext cx="447675"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669165D0-23BA-E9E1-CF9B-874DA5D8EEA7}"/>
              </a:ext>
            </a:extLst>
          </p:cNvPr>
          <p:cNvCxnSpPr>
            <a:cxnSpLocks/>
          </p:cNvCxnSpPr>
          <p:nvPr/>
        </p:nvCxnSpPr>
        <p:spPr>
          <a:xfrm>
            <a:off x="3449394" y="4619625"/>
            <a:ext cx="146550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a:extLst>
              <a:ext uri="{FF2B5EF4-FFF2-40B4-BE49-F238E27FC236}">
                <a16:creationId xmlns:a16="http://schemas.microsoft.com/office/drawing/2014/main" id="{579FB12A-4263-7F0A-6098-05F42A0CA1C6}"/>
              </a:ext>
            </a:extLst>
          </p:cNvPr>
          <p:cNvCxnSpPr/>
          <p:nvPr/>
        </p:nvCxnSpPr>
        <p:spPr>
          <a:xfrm>
            <a:off x="6217066" y="4400550"/>
            <a:ext cx="2060159" cy="0"/>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49" name="直線コネクタ 48">
            <a:extLst>
              <a:ext uri="{FF2B5EF4-FFF2-40B4-BE49-F238E27FC236}">
                <a16:creationId xmlns:a16="http://schemas.microsoft.com/office/drawing/2014/main" id="{56779586-6415-FB5E-2829-6E192D4D5E65}"/>
              </a:ext>
            </a:extLst>
          </p:cNvPr>
          <p:cNvCxnSpPr/>
          <p:nvPr/>
        </p:nvCxnSpPr>
        <p:spPr>
          <a:xfrm>
            <a:off x="8286750" y="4400550"/>
            <a:ext cx="0" cy="105642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a:extLst>
              <a:ext uri="{FF2B5EF4-FFF2-40B4-BE49-F238E27FC236}">
                <a16:creationId xmlns:a16="http://schemas.microsoft.com/office/drawing/2014/main" id="{A58587D6-A235-DEBD-F3E0-59C0D746C4F2}"/>
              </a:ext>
            </a:extLst>
          </p:cNvPr>
          <p:cNvCxnSpPr/>
          <p:nvPr/>
        </p:nvCxnSpPr>
        <p:spPr>
          <a:xfrm>
            <a:off x="7677150" y="4619625"/>
            <a:ext cx="609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テキスト ボックス 51">
            <a:extLst>
              <a:ext uri="{FF2B5EF4-FFF2-40B4-BE49-F238E27FC236}">
                <a16:creationId xmlns:a16="http://schemas.microsoft.com/office/drawing/2014/main" id="{707ADC5F-704E-388B-F5AB-B9B34D0E7AB3}"/>
              </a:ext>
            </a:extLst>
          </p:cNvPr>
          <p:cNvSpPr txBox="1"/>
          <p:nvPr/>
        </p:nvSpPr>
        <p:spPr>
          <a:xfrm>
            <a:off x="410406" y="5840267"/>
            <a:ext cx="2524125" cy="276999"/>
          </a:xfrm>
          <a:prstGeom prst="rect">
            <a:avLst/>
          </a:prstGeom>
          <a:noFill/>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方針等に沿うもの</a:t>
            </a:r>
            <a:endParaRPr kumimoji="1" lang="en-US" altLang="ja-JP" sz="1100" dirty="0">
              <a:latin typeface="Meiryo UI" panose="020B0604030504040204" pitchFamily="50" charset="-128"/>
              <a:ea typeface="Meiryo UI" panose="020B0604030504040204" pitchFamily="50" charset="-128"/>
            </a:endParaRPr>
          </a:p>
        </p:txBody>
      </p:sp>
      <p:sp>
        <p:nvSpPr>
          <p:cNvPr id="54" name="テキスト ボックス 53">
            <a:extLst>
              <a:ext uri="{FF2B5EF4-FFF2-40B4-BE49-F238E27FC236}">
                <a16:creationId xmlns:a16="http://schemas.microsoft.com/office/drawing/2014/main" id="{8EB8B810-2D99-5CD0-1068-C077C645859F}"/>
              </a:ext>
            </a:extLst>
          </p:cNvPr>
          <p:cNvSpPr txBox="1"/>
          <p:nvPr/>
        </p:nvSpPr>
        <p:spPr>
          <a:xfrm>
            <a:off x="2739925" y="5819475"/>
            <a:ext cx="1927052" cy="276999"/>
          </a:xfrm>
          <a:prstGeom prst="rect">
            <a:avLst/>
          </a:prstGeom>
          <a:noFill/>
        </p:spPr>
        <p:txBody>
          <a:bodyPr wrap="square">
            <a:spAutoFit/>
          </a:bodyPr>
          <a:lstStyle/>
          <a:p>
            <a:pPr algn="ctr"/>
            <a:r>
              <a:rPr kumimoji="1" lang="ja-JP" altLang="en-US" sz="1200" dirty="0">
                <a:latin typeface="Meiryo UI" panose="020B0604030504040204" pitchFamily="50" charset="-128"/>
                <a:ea typeface="Meiryo UI" panose="020B0604030504040204" pitchFamily="50" charset="-128"/>
              </a:rPr>
              <a:t>規定に基づくもの</a:t>
            </a:r>
          </a:p>
        </p:txBody>
      </p:sp>
      <p:cxnSp>
        <p:nvCxnSpPr>
          <p:cNvPr id="56" name="直線コネクタ 55">
            <a:extLst>
              <a:ext uri="{FF2B5EF4-FFF2-40B4-BE49-F238E27FC236}">
                <a16:creationId xmlns:a16="http://schemas.microsoft.com/office/drawing/2014/main" id="{DF2E46AA-3922-F584-BACA-5C108642030A}"/>
              </a:ext>
            </a:extLst>
          </p:cNvPr>
          <p:cNvCxnSpPr>
            <a:cxnSpLocks/>
            <a:stCxn id="52" idx="1"/>
          </p:cNvCxnSpPr>
          <p:nvPr/>
        </p:nvCxnSpPr>
        <p:spPr>
          <a:xfrm flipV="1">
            <a:off x="410406" y="5978766"/>
            <a:ext cx="674514" cy="1"/>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59" name="直線コネクタ 58">
            <a:extLst>
              <a:ext uri="{FF2B5EF4-FFF2-40B4-BE49-F238E27FC236}">
                <a16:creationId xmlns:a16="http://schemas.microsoft.com/office/drawing/2014/main" id="{3D45AF70-67CA-96E7-9BFB-E0F5AB57BC6E}"/>
              </a:ext>
            </a:extLst>
          </p:cNvPr>
          <p:cNvCxnSpPr>
            <a:cxnSpLocks/>
          </p:cNvCxnSpPr>
          <p:nvPr/>
        </p:nvCxnSpPr>
        <p:spPr>
          <a:xfrm flipV="1">
            <a:off x="2430363" y="5984863"/>
            <a:ext cx="674514" cy="1"/>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56BFE719-D2D9-6ACD-412F-6B8756BC2693}"/>
              </a:ext>
            </a:extLst>
          </p:cNvPr>
          <p:cNvCxnSpPr>
            <a:cxnSpLocks/>
          </p:cNvCxnSpPr>
          <p:nvPr/>
        </p:nvCxnSpPr>
        <p:spPr>
          <a:xfrm>
            <a:off x="3226458" y="5237085"/>
            <a:ext cx="283799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57CD155D-3D17-4E5C-CD56-C5736879FD58}"/>
              </a:ext>
            </a:extLst>
          </p:cNvPr>
          <p:cNvSpPr txBox="1"/>
          <p:nvPr/>
        </p:nvSpPr>
        <p:spPr>
          <a:xfrm>
            <a:off x="374451" y="6375163"/>
            <a:ext cx="8452478" cy="338554"/>
          </a:xfrm>
          <a:prstGeom prst="rect">
            <a:avLst/>
          </a:prstGeom>
          <a:noFill/>
        </p:spPr>
        <p:txBody>
          <a:bodyPr wrap="square" rtlCol="0">
            <a:spAutoFit/>
          </a:bodyPr>
          <a:lstStyle/>
          <a:p>
            <a:pPr algn="ctr"/>
            <a:r>
              <a:rPr kumimoji="1" lang="ja-JP" altLang="en-US" sz="1600" b="1" dirty="0">
                <a:solidFill>
                  <a:schemeClr val="accent1"/>
                </a:solidFill>
                <a:latin typeface="Meiryo UI" panose="020B0604030504040204" pitchFamily="50" charset="-128"/>
                <a:ea typeface="Meiryo UI" panose="020B0604030504040204" pitchFamily="50" charset="-128"/>
              </a:rPr>
              <a:t>新たな環境基本計画の内容を踏まえて、技術指針の改定（環境配慮内容等）の検討が必要</a:t>
            </a:r>
          </a:p>
        </p:txBody>
      </p:sp>
      <p:sp>
        <p:nvSpPr>
          <p:cNvPr id="5" name="テキスト ボックス 4">
            <a:extLst>
              <a:ext uri="{FF2B5EF4-FFF2-40B4-BE49-F238E27FC236}">
                <a16:creationId xmlns:a16="http://schemas.microsoft.com/office/drawing/2014/main" id="{67029B22-AFEE-A3BD-D132-0B349C2041F4}"/>
              </a:ext>
            </a:extLst>
          </p:cNvPr>
          <p:cNvSpPr txBox="1"/>
          <p:nvPr/>
        </p:nvSpPr>
        <p:spPr>
          <a:xfrm>
            <a:off x="8453718" y="0"/>
            <a:ext cx="690282" cy="369332"/>
          </a:xfrm>
          <a:prstGeom prst="rect">
            <a:avLst/>
          </a:prstGeom>
          <a:noFill/>
        </p:spPr>
        <p:txBody>
          <a:bodyPr wrap="square" rtlCol="0">
            <a:spAutoFit/>
          </a:bodyPr>
          <a:lstStyle/>
          <a:p>
            <a:pPr algn="ctr"/>
            <a:r>
              <a:rPr kumimoji="1" lang="ja-JP" altLang="en-US" b="1" dirty="0">
                <a:solidFill>
                  <a:schemeClr val="bg1"/>
                </a:solidFill>
              </a:rPr>
              <a:t>３</a:t>
            </a:r>
          </a:p>
        </p:txBody>
      </p:sp>
    </p:spTree>
    <p:extLst>
      <p:ext uri="{BB962C8B-B14F-4D97-AF65-F5344CB8AC3E}">
        <p14:creationId xmlns:p14="http://schemas.microsoft.com/office/powerpoint/2010/main" val="1630678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DAF8C5C-9D20-74EF-7B7D-365C3AA2D000}"/>
              </a:ext>
            </a:extLst>
          </p:cNvPr>
          <p:cNvSpPr txBox="1"/>
          <p:nvPr/>
        </p:nvSpPr>
        <p:spPr>
          <a:xfrm>
            <a:off x="0" y="0"/>
            <a:ext cx="9144000" cy="400110"/>
          </a:xfrm>
          <a:prstGeom prst="rect">
            <a:avLst/>
          </a:prstGeom>
          <a:solidFill>
            <a:srgbClr val="0070C0"/>
          </a:solidFill>
        </p:spPr>
        <p:txBody>
          <a:bodyPr wrap="square" rtlCol="0">
            <a:spAutoFit/>
          </a:bodyPr>
          <a:lstStyle/>
          <a:p>
            <a:pPr algn="ctr"/>
            <a:r>
              <a:rPr kumimoji="1" lang="ja-JP" altLang="en-US" sz="2000" b="1" dirty="0">
                <a:solidFill>
                  <a:schemeClr val="bg1"/>
                </a:solidFill>
                <a:latin typeface="Meiryo UI" panose="020B0604030504040204" pitchFamily="50" charset="-128"/>
                <a:ea typeface="Meiryo UI" panose="020B0604030504040204" pitchFamily="50" charset="-128"/>
              </a:rPr>
              <a:t>第六次環境基本計画等と技術指針の改定の方向性①</a:t>
            </a:r>
          </a:p>
        </p:txBody>
      </p:sp>
      <p:sp>
        <p:nvSpPr>
          <p:cNvPr id="3" name="テキスト ボックス 2">
            <a:extLst>
              <a:ext uri="{FF2B5EF4-FFF2-40B4-BE49-F238E27FC236}">
                <a16:creationId xmlns:a16="http://schemas.microsoft.com/office/drawing/2014/main" id="{29F42403-53B5-AA96-5381-F27D129FCD77}"/>
              </a:ext>
            </a:extLst>
          </p:cNvPr>
          <p:cNvSpPr txBox="1"/>
          <p:nvPr/>
        </p:nvSpPr>
        <p:spPr>
          <a:xfrm>
            <a:off x="128585" y="798805"/>
            <a:ext cx="8886826" cy="4616648"/>
          </a:xfrm>
          <a:prstGeom prst="rect">
            <a:avLst/>
          </a:prstGeom>
          <a:noFill/>
          <a:ln w="12700">
            <a:solidFill>
              <a:schemeClr val="tx1"/>
            </a:solidFill>
          </a:ln>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第１部　環境・経済・社会の状況と環境政策の展開の方向</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第２章　持続可能な社会に向けた今後の環境政策の展開の基本的な考え方</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１　目指すべき持続可能な社会の姿</a:t>
            </a:r>
            <a:r>
              <a:rPr kumimoji="1" lang="ja-JP" altLang="en-US" sz="1400" dirty="0">
                <a:latin typeface="Meiryo UI" panose="020B0604030504040204" pitchFamily="50" charset="-128"/>
                <a:ea typeface="Meiryo UI" panose="020B0604030504040204" pitchFamily="50" charset="-128"/>
              </a:rPr>
              <a:t>：環境保全とそれを通じた「ウェルビーイング</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高い生活の質」が実現できる「循環共生</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型社会」の構築</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環境基本法第１条の規定を、現在の文脈において捉え直すと、</a:t>
            </a:r>
            <a:r>
              <a:rPr kumimoji="1" lang="ja-JP" altLang="en-US" sz="1400" u="sng" dirty="0">
                <a:latin typeface="Meiryo UI" panose="020B0604030504040204" pitchFamily="50" charset="-128"/>
                <a:ea typeface="Meiryo UI" panose="020B0604030504040204" pitchFamily="50" charset="-128"/>
              </a:rPr>
              <a:t>環境政策の目指すところは、「環境保全上の支障の</a:t>
            </a:r>
            <a:endParaRPr kumimoji="1" lang="en-US" altLang="ja-JP" sz="1400" u="sng"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u="sng" dirty="0">
                <a:latin typeface="Meiryo UI" panose="020B0604030504040204" pitchFamily="50" charset="-128"/>
                <a:ea typeface="Meiryo UI" panose="020B0604030504040204" pitchFamily="50" charset="-128"/>
              </a:rPr>
              <a:t>防止」及び</a:t>
            </a:r>
            <a:r>
              <a:rPr kumimoji="1" lang="ja-JP" altLang="en-US" sz="1400" b="1" u="sng" dirty="0">
                <a:latin typeface="Meiryo UI" panose="020B0604030504040204" pitchFamily="50" charset="-128"/>
                <a:ea typeface="Meiryo UI" panose="020B0604030504040204" pitchFamily="50" charset="-128"/>
              </a:rPr>
              <a:t>「良好な環境の創出」</a:t>
            </a:r>
            <a:r>
              <a:rPr kumimoji="1" lang="ja-JP" altLang="en-US" sz="1400" u="sng" dirty="0">
                <a:latin typeface="Meiryo UI" panose="020B0604030504040204" pitchFamily="50" charset="-128"/>
                <a:ea typeface="Meiryo UI" panose="020B0604030504040204" pitchFamily="50" charset="-128"/>
              </a:rPr>
              <a:t>からなる環境保全と、それを通じた「現在及び将来の国民一人一人の生活の質、幸福　　</a:t>
            </a:r>
            <a:endParaRPr kumimoji="1" lang="en-US" altLang="ja-JP" sz="1400" u="sng"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u="sng" dirty="0">
                <a:latin typeface="Meiryo UI" panose="020B0604030504040204" pitchFamily="50" charset="-128"/>
                <a:ea typeface="Meiryo UI" panose="020B0604030504040204" pitchFamily="50" charset="-128"/>
              </a:rPr>
              <a:t>度、ウェルビーイング、経済厚生の向上」（以下「ウェルビーイング</a:t>
            </a:r>
            <a:r>
              <a:rPr kumimoji="1" lang="en-US" altLang="ja-JP" sz="1400" u="sng" dirty="0">
                <a:latin typeface="Meiryo UI" panose="020B0604030504040204" pitchFamily="50" charset="-128"/>
                <a:ea typeface="Meiryo UI" panose="020B0604030504040204" pitchFamily="50" charset="-128"/>
              </a:rPr>
              <a:t>/</a:t>
            </a:r>
            <a:r>
              <a:rPr kumimoji="1" lang="ja-JP" altLang="en-US" sz="1400" u="sng" dirty="0">
                <a:latin typeface="Meiryo UI" panose="020B0604030504040204" pitchFamily="50" charset="-128"/>
                <a:ea typeface="Meiryo UI" panose="020B0604030504040204" pitchFamily="50" charset="-128"/>
              </a:rPr>
              <a:t>高い生活の質」という。）</a:t>
            </a:r>
            <a:r>
              <a:rPr kumimoji="1" lang="ja-JP" altLang="en-US" sz="1400" dirty="0">
                <a:latin typeface="Meiryo UI" panose="020B0604030504040204" pitchFamily="50" charset="-128"/>
                <a:ea typeface="Meiryo UI" panose="020B0604030504040204" pitchFamily="50" charset="-128"/>
              </a:rPr>
              <a:t>であり、また、人類の福祉への　</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貢献でもある。</a:t>
            </a:r>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第</a:t>
            </a:r>
            <a:r>
              <a:rPr kumimoji="1" lang="en-US" altLang="ja-JP" sz="1400" dirty="0">
                <a:latin typeface="Meiryo UI" panose="020B0604030504040204" pitchFamily="50" charset="-128"/>
                <a:ea typeface="Meiryo UI" panose="020B0604030504040204" pitchFamily="50" charset="-128"/>
              </a:rPr>
              <a:t>2</a:t>
            </a:r>
            <a:r>
              <a:rPr kumimoji="1" lang="ja-JP" altLang="en-US" sz="1400" dirty="0">
                <a:latin typeface="Meiryo UI" panose="020B0604030504040204" pitchFamily="50" charset="-128"/>
                <a:ea typeface="Meiryo UI" panose="020B0604030504040204" pitchFamily="50" charset="-128"/>
              </a:rPr>
              <a:t>部　環境政策の具体的な展開</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第１章　重要分野ごとの環境政策の展開</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２　パートナーシップの充実・強化　（１）パートナーシップの前提となる各主体の役割</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〇事業者</a:t>
            </a:r>
            <a:endParaRPr kumimoji="1" lang="en-US" altLang="ja-JP" sz="1400" b="1"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u="sng" dirty="0">
                <a:latin typeface="Meiryo UI" panose="020B0604030504040204" pitchFamily="50" charset="-128"/>
                <a:ea typeface="Meiryo UI" panose="020B0604030504040204" pitchFamily="50" charset="-128"/>
              </a:rPr>
              <a:t>事業活動のあらゆる場面において、公害防止の取組はもとより、</a:t>
            </a:r>
            <a:r>
              <a:rPr kumimoji="1" lang="ja-JP" altLang="en-US" sz="1400" b="1" u="sng" dirty="0">
                <a:latin typeface="Meiryo UI" panose="020B0604030504040204" pitchFamily="50" charset="-128"/>
                <a:ea typeface="Meiryo UI" panose="020B0604030504040204" pitchFamily="50" charset="-128"/>
              </a:rPr>
              <a:t>資源・エネルギーの効率的利用や廃棄物の削減、</a:t>
            </a:r>
            <a:endParaRPr kumimoji="1" lang="en-US" altLang="ja-JP" sz="1400" b="1" u="sng"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b="1" u="sng" dirty="0">
                <a:latin typeface="Meiryo UI" panose="020B0604030504040204" pitchFamily="50" charset="-128"/>
                <a:ea typeface="Meiryo UI" panose="020B0604030504040204" pitchFamily="50" charset="-128"/>
              </a:rPr>
              <a:t>原材料調達から生産・流通そして消費までのバリューチェーン全体で環境負荷を削減する取組など、自主的・積極的　</a:t>
            </a:r>
            <a:endParaRPr kumimoji="1" lang="en-US" altLang="ja-JP" sz="1400" b="1" u="sng"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b="1" u="sng" dirty="0">
                <a:latin typeface="Meiryo UI" panose="020B0604030504040204" pitchFamily="50" charset="-128"/>
                <a:ea typeface="Meiryo UI" panose="020B0604030504040204" pitchFamily="50" charset="-128"/>
              </a:rPr>
              <a:t>に進める必要</a:t>
            </a:r>
            <a:r>
              <a:rPr kumimoji="1" lang="ja-JP" altLang="en-US" sz="1400" dirty="0">
                <a:latin typeface="Meiryo UI" panose="020B0604030504040204" pitchFamily="50" charset="-128"/>
                <a:ea typeface="Meiryo UI" panose="020B0604030504040204" pitchFamily="50" charset="-128"/>
              </a:rPr>
              <a:t>がある。</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第３章　個別分野の重点的施策の展開</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５　各種施策の基盤となる施策　</a:t>
            </a:r>
            <a:r>
              <a:rPr kumimoji="1" lang="ja-JP" altLang="en-US" sz="1400" b="1" u="sng" dirty="0">
                <a:latin typeface="Meiryo UI" panose="020B0604030504040204" pitchFamily="50" charset="-128"/>
                <a:ea typeface="Meiryo UI" panose="020B0604030504040204" pitchFamily="50" charset="-128"/>
              </a:rPr>
              <a:t>（１）環境影響評価</a:t>
            </a:r>
            <a:endParaRPr kumimoji="1" lang="en-US" altLang="ja-JP" sz="1400" b="1" u="sng"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持続可能な社会の実現に向けて施策・計画などを策定する段階から環境配慮の組み込みを図るとともに、国、地方公</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共団体及び関係団体等が連携・協力した</a:t>
            </a:r>
            <a:r>
              <a:rPr kumimoji="1" lang="ja-JP" altLang="en-US" sz="1400" b="1" u="sng" dirty="0">
                <a:latin typeface="Meiryo UI" panose="020B0604030504040204" pitchFamily="50" charset="-128"/>
                <a:ea typeface="Meiryo UI" panose="020B0604030504040204" pitchFamily="50" charset="-128"/>
              </a:rPr>
              <a:t>環境影響評価制度によって、事業における適正な環境配慮を確保することに</a:t>
            </a:r>
            <a:endParaRPr kumimoji="1" lang="en-US" altLang="ja-JP" sz="1400" b="1" u="sng"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b="1" u="sng" dirty="0">
                <a:latin typeface="Meiryo UI" panose="020B0604030504040204" pitchFamily="50" charset="-128"/>
                <a:ea typeface="Meiryo UI" panose="020B0604030504040204" pitchFamily="50" charset="-128"/>
              </a:rPr>
              <a:t>より、健全で恵み豊かな環境の保全を図り、国民一人一人の「ウェルビーイング</a:t>
            </a:r>
            <a:r>
              <a:rPr kumimoji="1" lang="en-US" altLang="ja-JP" sz="1400" b="1" u="sng" dirty="0">
                <a:latin typeface="Meiryo UI" panose="020B0604030504040204" pitchFamily="50" charset="-128"/>
                <a:ea typeface="Meiryo UI" panose="020B0604030504040204" pitchFamily="50" charset="-128"/>
              </a:rPr>
              <a:t>/</a:t>
            </a:r>
            <a:r>
              <a:rPr kumimoji="1" lang="ja-JP" altLang="en-US" sz="1400" b="1" u="sng" dirty="0">
                <a:latin typeface="Meiryo UI" panose="020B0604030504040204" pitchFamily="50" charset="-128"/>
                <a:ea typeface="Meiryo UI" panose="020B0604030504040204" pitchFamily="50" charset="-128"/>
              </a:rPr>
              <a:t>高い生活の質」の実現に貢献</a:t>
            </a:r>
            <a:r>
              <a:rPr kumimoji="1" lang="ja-JP" altLang="en-US" sz="1400" i="1" dirty="0">
                <a:latin typeface="Meiryo UI" panose="020B0604030504040204" pitchFamily="50" charset="-128"/>
                <a:ea typeface="Meiryo UI" panose="020B0604030504040204" pitchFamily="50" charset="-128"/>
              </a:rPr>
              <a:t>す</a:t>
            </a:r>
            <a:r>
              <a:rPr kumimoji="1" lang="ja-JP" altLang="en-US" sz="1400" dirty="0">
                <a:latin typeface="Meiryo UI" panose="020B0604030504040204" pitchFamily="50" charset="-128"/>
                <a:ea typeface="Meiryo UI" panose="020B0604030504040204" pitchFamily="50" charset="-128"/>
              </a:rPr>
              <a:t>る。</a:t>
            </a:r>
          </a:p>
        </p:txBody>
      </p:sp>
      <p:sp>
        <p:nvSpPr>
          <p:cNvPr id="8" name="テキスト ボックス 7">
            <a:extLst>
              <a:ext uri="{FF2B5EF4-FFF2-40B4-BE49-F238E27FC236}">
                <a16:creationId xmlns:a16="http://schemas.microsoft.com/office/drawing/2014/main" id="{9E3ECEA4-5C0F-49B1-5372-8BB246124060}"/>
              </a:ext>
            </a:extLst>
          </p:cNvPr>
          <p:cNvSpPr txBox="1"/>
          <p:nvPr/>
        </p:nvSpPr>
        <p:spPr>
          <a:xfrm>
            <a:off x="128587" y="410423"/>
            <a:ext cx="3295651" cy="369332"/>
          </a:xfrm>
          <a:prstGeom prst="rect">
            <a:avLst/>
          </a:prstGeom>
          <a:noFill/>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〇第六次環境基本計画</a:t>
            </a:r>
          </a:p>
        </p:txBody>
      </p:sp>
      <p:sp>
        <p:nvSpPr>
          <p:cNvPr id="11" name="テキスト ボックス 10">
            <a:extLst>
              <a:ext uri="{FF2B5EF4-FFF2-40B4-BE49-F238E27FC236}">
                <a16:creationId xmlns:a16="http://schemas.microsoft.com/office/drawing/2014/main" id="{F9EC8137-0D8B-5DFE-1B6C-D1DFCD2FF69C}"/>
              </a:ext>
            </a:extLst>
          </p:cNvPr>
          <p:cNvSpPr txBox="1"/>
          <p:nvPr/>
        </p:nvSpPr>
        <p:spPr>
          <a:xfrm>
            <a:off x="209547" y="5809616"/>
            <a:ext cx="8805864" cy="830997"/>
          </a:xfrm>
          <a:prstGeom prst="rect">
            <a:avLst/>
          </a:prstGeom>
          <a:noFill/>
        </p:spPr>
        <p:txBody>
          <a:bodyPr wrap="square" rtlCol="0">
            <a:spAutoFit/>
          </a:bodyPr>
          <a:lstStyle/>
          <a:p>
            <a:r>
              <a:rPr kumimoji="1" lang="ja-JP" altLang="en-US" sz="1600" b="1" dirty="0">
                <a:solidFill>
                  <a:srgbClr val="0070C0"/>
                </a:solidFill>
                <a:latin typeface="Meiryo UI" panose="020B0604030504040204" pitchFamily="50" charset="-128"/>
                <a:ea typeface="Meiryo UI" panose="020B0604030504040204" pitchFamily="50" charset="-128"/>
              </a:rPr>
              <a:t>第六次環境基本計画で示された「良好な環境の創出」や事業者の役割としての取組などを技術指針の環境配慮事項に反映する。</a:t>
            </a:r>
            <a:endParaRPr kumimoji="1" lang="en-US" altLang="ja-JP" sz="1600" b="1" dirty="0">
              <a:solidFill>
                <a:srgbClr val="0070C0"/>
              </a:solidFill>
              <a:latin typeface="Meiryo UI" panose="020B0604030504040204" pitchFamily="50" charset="-128"/>
              <a:ea typeface="Meiryo UI" panose="020B0604030504040204" pitchFamily="50" charset="-128"/>
            </a:endParaRPr>
          </a:p>
          <a:p>
            <a:r>
              <a:rPr kumimoji="1" lang="ja-JP" altLang="en-US" sz="1600" b="1" dirty="0">
                <a:solidFill>
                  <a:srgbClr val="0070C0"/>
                </a:solidFill>
                <a:latin typeface="Meiryo UI" panose="020B0604030504040204" pitchFamily="50" charset="-128"/>
                <a:ea typeface="Meiryo UI" panose="020B0604030504040204" pitchFamily="50" charset="-128"/>
              </a:rPr>
              <a:t>ただし、資源循環については、第五次循環型社会形成推進基本計画との整合性を図る。</a:t>
            </a:r>
            <a:endParaRPr kumimoji="1" lang="en-US" altLang="ja-JP" sz="1600" b="1" dirty="0">
              <a:solidFill>
                <a:srgbClr val="0070C0"/>
              </a:solidFill>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685F8647-9ACF-A040-E058-29B8D9EC8E88}"/>
              </a:ext>
            </a:extLst>
          </p:cNvPr>
          <p:cNvSpPr txBox="1"/>
          <p:nvPr/>
        </p:nvSpPr>
        <p:spPr>
          <a:xfrm>
            <a:off x="4571997" y="480485"/>
            <a:ext cx="4752975" cy="338554"/>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環境配慮、環境影響評価に係る記載内容（抜粋）</a:t>
            </a:r>
          </a:p>
        </p:txBody>
      </p:sp>
      <p:sp>
        <p:nvSpPr>
          <p:cNvPr id="4" name="二等辺三角形 3">
            <a:extLst>
              <a:ext uri="{FF2B5EF4-FFF2-40B4-BE49-F238E27FC236}">
                <a16:creationId xmlns:a16="http://schemas.microsoft.com/office/drawing/2014/main" id="{2DA33807-B80B-1514-DEDC-12BCAA0554B3}"/>
              </a:ext>
            </a:extLst>
          </p:cNvPr>
          <p:cNvSpPr/>
          <p:nvPr/>
        </p:nvSpPr>
        <p:spPr>
          <a:xfrm rot="10800000">
            <a:off x="128583" y="5463078"/>
            <a:ext cx="8886827" cy="346822"/>
          </a:xfrm>
          <a:prstGeom prst="triangl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F4805962-ABE2-5535-0460-7031CF64BDDD}"/>
              </a:ext>
            </a:extLst>
          </p:cNvPr>
          <p:cNvSpPr txBox="1"/>
          <p:nvPr/>
        </p:nvSpPr>
        <p:spPr>
          <a:xfrm>
            <a:off x="8453718" y="0"/>
            <a:ext cx="690282" cy="369332"/>
          </a:xfrm>
          <a:prstGeom prst="rect">
            <a:avLst/>
          </a:prstGeom>
          <a:noFill/>
        </p:spPr>
        <p:txBody>
          <a:bodyPr wrap="square" rtlCol="0">
            <a:spAutoFit/>
          </a:bodyPr>
          <a:lstStyle/>
          <a:p>
            <a:pPr algn="ctr"/>
            <a:r>
              <a:rPr kumimoji="1" lang="ja-JP" altLang="en-US" b="1" dirty="0">
                <a:solidFill>
                  <a:schemeClr val="bg1"/>
                </a:solidFill>
              </a:rPr>
              <a:t>４</a:t>
            </a:r>
          </a:p>
        </p:txBody>
      </p:sp>
    </p:spTree>
    <p:extLst>
      <p:ext uri="{BB962C8B-B14F-4D97-AF65-F5344CB8AC3E}">
        <p14:creationId xmlns:p14="http://schemas.microsoft.com/office/powerpoint/2010/main" val="4006955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DAF8C5C-9D20-74EF-7B7D-365C3AA2D000}"/>
              </a:ext>
            </a:extLst>
          </p:cNvPr>
          <p:cNvSpPr txBox="1"/>
          <p:nvPr/>
        </p:nvSpPr>
        <p:spPr>
          <a:xfrm>
            <a:off x="0" y="0"/>
            <a:ext cx="9144000" cy="400110"/>
          </a:xfrm>
          <a:prstGeom prst="rect">
            <a:avLst/>
          </a:prstGeom>
          <a:solidFill>
            <a:srgbClr val="0070C0"/>
          </a:solidFill>
        </p:spPr>
        <p:txBody>
          <a:bodyPr wrap="square" rtlCol="0">
            <a:spAutoFit/>
          </a:bodyPr>
          <a:lstStyle/>
          <a:p>
            <a:pPr algn="ctr"/>
            <a:r>
              <a:rPr kumimoji="1" lang="ja-JP" altLang="en-US" sz="2000" b="1" dirty="0">
                <a:solidFill>
                  <a:schemeClr val="bg1"/>
                </a:solidFill>
                <a:latin typeface="Meiryo UI" panose="020B0604030504040204" pitchFamily="50" charset="-128"/>
                <a:ea typeface="Meiryo UI" panose="020B0604030504040204" pitchFamily="50" charset="-128"/>
              </a:rPr>
              <a:t>大阪市環境基本計画（改定計画）と技術指針の改定の方向性②</a:t>
            </a:r>
          </a:p>
        </p:txBody>
      </p:sp>
      <p:sp>
        <p:nvSpPr>
          <p:cNvPr id="3" name="テキスト ボックス 2">
            <a:extLst>
              <a:ext uri="{FF2B5EF4-FFF2-40B4-BE49-F238E27FC236}">
                <a16:creationId xmlns:a16="http://schemas.microsoft.com/office/drawing/2014/main" id="{1885F792-BC08-5FD7-A287-BC2E8BE4BF53}"/>
              </a:ext>
            </a:extLst>
          </p:cNvPr>
          <p:cNvSpPr txBox="1"/>
          <p:nvPr/>
        </p:nvSpPr>
        <p:spPr>
          <a:xfrm>
            <a:off x="66675" y="404515"/>
            <a:ext cx="5314950" cy="369332"/>
          </a:xfrm>
          <a:prstGeom prst="rect">
            <a:avLst/>
          </a:prstGeom>
          <a:noFill/>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〇大阪市環境基本計画（改定計画）</a:t>
            </a:r>
          </a:p>
        </p:txBody>
      </p:sp>
      <p:sp>
        <p:nvSpPr>
          <p:cNvPr id="4" name="テキスト ボックス 3">
            <a:extLst>
              <a:ext uri="{FF2B5EF4-FFF2-40B4-BE49-F238E27FC236}">
                <a16:creationId xmlns:a16="http://schemas.microsoft.com/office/drawing/2014/main" id="{3457996D-BC64-BF31-9B96-532AA415EE23}"/>
              </a:ext>
            </a:extLst>
          </p:cNvPr>
          <p:cNvSpPr txBox="1"/>
          <p:nvPr/>
        </p:nvSpPr>
        <p:spPr>
          <a:xfrm>
            <a:off x="223837" y="808271"/>
            <a:ext cx="8696325" cy="5047536"/>
          </a:xfrm>
          <a:prstGeom prst="rect">
            <a:avLst/>
          </a:prstGeom>
          <a:noFill/>
          <a:ln w="12700">
            <a:solidFill>
              <a:schemeClr val="tx1"/>
            </a:solidFill>
          </a:ln>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第２章　基本的な考え方</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第２節　計画の方向性</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第１項　ビジョン</a:t>
            </a:r>
            <a:endParaRPr kumimoji="1" lang="en-US" altLang="ja-JP" sz="1400" b="1"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SDGs</a:t>
            </a:r>
            <a:r>
              <a:rPr kumimoji="1" lang="ja-JP" altLang="en-US" sz="1400" dirty="0">
                <a:latin typeface="Meiryo UI" panose="020B0604030504040204" pitchFamily="50" charset="-128"/>
                <a:ea typeface="Meiryo UI" panose="020B0604030504040204" pitchFamily="50" charset="-128"/>
              </a:rPr>
              <a:t>達成に貢献する環境先進都市</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第２項　目標</a:t>
            </a:r>
            <a:endParaRPr kumimoji="1" lang="en-US" altLang="ja-JP" sz="1400" b="1"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すべての主体の参加と協働</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のもと、環境施策の３本柱として</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脱炭素社会の構築</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循環型社会の形成</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快適</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な都市環境の確保</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に取り組み、</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地球環境への貢献</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を果たしていくことによって、「</a:t>
            </a:r>
            <a:r>
              <a:rPr kumimoji="1" lang="en-US" altLang="ja-JP" sz="1400" dirty="0">
                <a:latin typeface="Meiryo UI" panose="020B0604030504040204" pitchFamily="50" charset="-128"/>
                <a:ea typeface="Meiryo UI" panose="020B0604030504040204" pitchFamily="50" charset="-128"/>
              </a:rPr>
              <a:t>SDGs</a:t>
            </a:r>
            <a:r>
              <a:rPr kumimoji="1" lang="ja-JP" altLang="en-US" sz="1400" dirty="0">
                <a:latin typeface="Meiryo UI" panose="020B0604030504040204" pitchFamily="50" charset="-128"/>
                <a:ea typeface="Meiryo UI" panose="020B0604030504040204" pitchFamily="50" charset="-128"/>
              </a:rPr>
              <a:t>達成に貢献する環境先進都</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市」をめざします。</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第３項　ビジョン、目標についての考え方</a:t>
            </a:r>
            <a:endParaRPr kumimoji="1" lang="en-US" altLang="ja-JP" sz="1400" b="1"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b="1" u="sng" dirty="0">
                <a:latin typeface="Meiryo UI" panose="020B0604030504040204" pitchFamily="50" charset="-128"/>
                <a:ea typeface="Meiryo UI" panose="020B0604030504040204" pitchFamily="50" charset="-128"/>
              </a:rPr>
              <a:t>計画に掲げたビジョン、目標を実現・達成していくためには</a:t>
            </a:r>
            <a:r>
              <a:rPr kumimoji="1" lang="ja-JP" altLang="en-US" sz="1400" dirty="0">
                <a:latin typeface="Meiryo UI" panose="020B0604030504040204" pitchFamily="50" charset="-128"/>
                <a:ea typeface="Meiryo UI" panose="020B0604030504040204" pitchFamily="50" charset="-128"/>
              </a:rPr>
              <a:t>、大阪市行政の施策だけではなく、市民や</a:t>
            </a:r>
            <a:r>
              <a:rPr kumimoji="1" lang="ja-JP" altLang="en-US" sz="1400" b="1" u="sng" dirty="0">
                <a:latin typeface="Meiryo UI" panose="020B0604030504040204" pitchFamily="50" charset="-128"/>
                <a:ea typeface="Meiryo UI" panose="020B0604030504040204" pitchFamily="50" charset="-128"/>
              </a:rPr>
              <a:t>事業者</a:t>
            </a:r>
            <a:r>
              <a:rPr kumimoji="1" lang="ja-JP" altLang="en-US" sz="1400" dirty="0">
                <a:latin typeface="Meiryo UI" panose="020B0604030504040204" pitchFamily="50" charset="-128"/>
                <a:ea typeface="Meiryo UI" panose="020B0604030504040204" pitchFamily="50" charset="-128"/>
              </a:rPr>
              <a:t>、国</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など</a:t>
            </a:r>
            <a:r>
              <a:rPr kumimoji="1" lang="ja-JP" altLang="en-US" sz="1400" b="1" u="sng" dirty="0">
                <a:latin typeface="Meiryo UI" panose="020B0604030504040204" pitchFamily="50" charset="-128"/>
                <a:ea typeface="Meiryo UI" panose="020B0604030504040204" pitchFamily="50" charset="-128"/>
              </a:rPr>
              <a:t>の取組みも不可欠</a:t>
            </a:r>
            <a:r>
              <a:rPr kumimoji="1" lang="ja-JP" altLang="en-US" sz="1400" u="sng" dirty="0">
                <a:latin typeface="Meiryo UI" panose="020B0604030504040204" pitchFamily="50" charset="-128"/>
                <a:ea typeface="Meiryo UI" panose="020B0604030504040204" pitchFamily="50" charset="-128"/>
              </a:rPr>
              <a:t>であり、このビジョン・目標を各主体と共有</a:t>
            </a:r>
            <a:r>
              <a:rPr kumimoji="1" lang="ja-JP" altLang="en-US" sz="1400" dirty="0">
                <a:latin typeface="Meiryo UI" panose="020B0604030504040204" pitchFamily="50" charset="-128"/>
                <a:ea typeface="Meiryo UI" panose="020B0604030504040204" pitchFamily="50" charset="-128"/>
              </a:rPr>
              <a:t>していきます。</a:t>
            </a:r>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第３章　基本的な施策の体系</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第</a:t>
            </a:r>
            <a:r>
              <a:rPr kumimoji="1" lang="en-US" altLang="ja-JP" sz="1400" dirty="0">
                <a:latin typeface="Meiryo UI" panose="020B0604030504040204" pitchFamily="50" charset="-128"/>
                <a:ea typeface="Meiryo UI" panose="020B0604030504040204" pitchFamily="50" charset="-128"/>
              </a:rPr>
              <a:t>5</a:t>
            </a:r>
            <a:r>
              <a:rPr kumimoji="1" lang="ja-JP" altLang="en-US" sz="1400" dirty="0">
                <a:latin typeface="Meiryo UI" panose="020B0604030504040204" pitchFamily="50" charset="-128"/>
                <a:ea typeface="Meiryo UI" panose="020B0604030504040204" pitchFamily="50" charset="-128"/>
              </a:rPr>
              <a:t>節　すべての主体の参加と協働</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第２項　環境影響評価による環境配慮の推進</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環境に著しい影響を及ぼすおそれのある事業の実施にあたり、市民や専門家等の意見を踏まえ、</a:t>
            </a:r>
            <a:r>
              <a:rPr kumimoji="1" lang="ja-JP" altLang="en-US" sz="1400" b="1" u="sng" dirty="0">
                <a:latin typeface="Meiryo UI" panose="020B0604030504040204" pitchFamily="50" charset="-128"/>
                <a:ea typeface="Meiryo UI" panose="020B0604030504040204" pitchFamily="50" charset="-128"/>
              </a:rPr>
              <a:t>事業の計画段階</a:t>
            </a:r>
            <a:endParaRPr kumimoji="1" lang="en-US" altLang="ja-JP" sz="1400" b="1" u="sng"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　　</a:t>
            </a:r>
            <a:r>
              <a:rPr kumimoji="1" lang="ja-JP" altLang="en-US" sz="1400" b="1" u="sng" dirty="0">
                <a:latin typeface="Meiryo UI" panose="020B0604030504040204" pitchFamily="50" charset="-128"/>
                <a:ea typeface="Meiryo UI" panose="020B0604030504040204" pitchFamily="50" charset="-128"/>
              </a:rPr>
              <a:t>から適切な環境配慮がなされるよう、環境影響評価制度を適正に運用</a:t>
            </a:r>
            <a:r>
              <a:rPr kumimoji="1" lang="ja-JP" altLang="en-US" sz="1400" dirty="0">
                <a:latin typeface="Meiryo UI" panose="020B0604030504040204" pitchFamily="50" charset="-128"/>
                <a:ea typeface="Meiryo UI" panose="020B0604030504040204" pitchFamily="50" charset="-128"/>
              </a:rPr>
              <a:t>します。</a:t>
            </a:r>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第４章　施策展開の戦略</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第２節　戦略の設定について</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第２項　環境、経済、社会の統合的な向上</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u="sng" dirty="0">
                <a:latin typeface="Meiryo UI" panose="020B0604030504040204" pitchFamily="50" charset="-128"/>
                <a:ea typeface="Meiryo UI" panose="020B0604030504040204" pitchFamily="50" charset="-128"/>
              </a:rPr>
              <a:t>大規模事業にあたって、</a:t>
            </a:r>
            <a:r>
              <a:rPr kumimoji="1" lang="ja-JP" altLang="en-US" sz="1400" b="1" u="sng" dirty="0">
                <a:latin typeface="Meiryo UI" panose="020B0604030504040204" pitchFamily="50" charset="-128"/>
                <a:ea typeface="Meiryo UI" panose="020B0604030504040204" pitchFamily="50" charset="-128"/>
              </a:rPr>
              <a:t>事業の計画段階から、あらゆる環境側面への配慮を促すことにより</a:t>
            </a:r>
            <a:r>
              <a:rPr kumimoji="1" lang="ja-JP" altLang="en-US" sz="1400" b="1"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快適な都市環境を</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確保するとともに、</a:t>
            </a:r>
            <a:r>
              <a:rPr kumimoji="1" lang="ja-JP" altLang="en-US" sz="1400" b="1" u="sng" dirty="0">
                <a:latin typeface="Meiryo UI" panose="020B0604030504040204" pitchFamily="50" charset="-128"/>
                <a:ea typeface="Meiryo UI" panose="020B0604030504040204" pitchFamily="50" charset="-128"/>
              </a:rPr>
              <a:t>環境と調和した持続可能な事業の実施を推進</a:t>
            </a:r>
            <a:r>
              <a:rPr kumimoji="1" lang="ja-JP" altLang="en-US" sz="1400" dirty="0">
                <a:latin typeface="Meiryo UI" panose="020B0604030504040204" pitchFamily="50" charset="-128"/>
                <a:ea typeface="Meiryo UI" panose="020B0604030504040204" pitchFamily="50" charset="-128"/>
              </a:rPr>
              <a:t>します。　</a:t>
            </a:r>
          </a:p>
        </p:txBody>
      </p:sp>
      <p:sp>
        <p:nvSpPr>
          <p:cNvPr id="6" name="テキスト ボックス 5">
            <a:extLst>
              <a:ext uri="{FF2B5EF4-FFF2-40B4-BE49-F238E27FC236}">
                <a16:creationId xmlns:a16="http://schemas.microsoft.com/office/drawing/2014/main" id="{B76DBA1D-F399-6450-5550-ABE3003523DB}"/>
              </a:ext>
            </a:extLst>
          </p:cNvPr>
          <p:cNvSpPr txBox="1"/>
          <p:nvPr/>
        </p:nvSpPr>
        <p:spPr>
          <a:xfrm>
            <a:off x="5381625" y="469717"/>
            <a:ext cx="4752975" cy="338554"/>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環境影響評価等に係る記載内容（抜粋）</a:t>
            </a:r>
          </a:p>
        </p:txBody>
      </p:sp>
      <p:sp>
        <p:nvSpPr>
          <p:cNvPr id="7" name="テキスト ボックス 6">
            <a:extLst>
              <a:ext uri="{FF2B5EF4-FFF2-40B4-BE49-F238E27FC236}">
                <a16:creationId xmlns:a16="http://schemas.microsoft.com/office/drawing/2014/main" id="{CE5C5E7E-1EB4-5417-CD9B-8D88C9BC27D7}"/>
              </a:ext>
            </a:extLst>
          </p:cNvPr>
          <p:cNvSpPr txBox="1"/>
          <p:nvPr/>
        </p:nvSpPr>
        <p:spPr>
          <a:xfrm>
            <a:off x="223837" y="6068840"/>
            <a:ext cx="8724900" cy="830997"/>
          </a:xfrm>
          <a:prstGeom prst="rect">
            <a:avLst/>
          </a:prstGeom>
          <a:noFill/>
        </p:spPr>
        <p:txBody>
          <a:bodyPr wrap="square" rtlCol="0">
            <a:spAutoFit/>
          </a:bodyPr>
          <a:lstStyle/>
          <a:p>
            <a:r>
              <a:rPr kumimoji="1" lang="ja-JP" altLang="en-US" sz="1600" b="1" dirty="0">
                <a:solidFill>
                  <a:srgbClr val="0070C0"/>
                </a:solidFill>
                <a:latin typeface="Meiryo UI" panose="020B0604030504040204" pitchFamily="50" charset="-128"/>
                <a:ea typeface="Meiryo UI" panose="020B0604030504040204" pitchFamily="50" charset="-128"/>
              </a:rPr>
              <a:t>環境影響評価の観点として、大阪市環境基本計画のビジョンの実現や目標の達成に支障を及ぼさないことを明記する。適切な環境配慮を推進するため、改定計画の施策を技術指針の環境配慮事項に反映する。</a:t>
            </a:r>
            <a:endParaRPr kumimoji="1" lang="en-US" altLang="ja-JP" sz="1600" b="1" dirty="0">
              <a:solidFill>
                <a:srgbClr val="0070C0"/>
              </a:solidFill>
              <a:latin typeface="Meiryo UI" panose="020B0604030504040204" pitchFamily="50" charset="-128"/>
              <a:ea typeface="Meiryo UI" panose="020B0604030504040204" pitchFamily="50" charset="-128"/>
            </a:endParaRPr>
          </a:p>
        </p:txBody>
      </p:sp>
      <p:sp>
        <p:nvSpPr>
          <p:cNvPr id="5" name="二等辺三角形 4">
            <a:extLst>
              <a:ext uri="{FF2B5EF4-FFF2-40B4-BE49-F238E27FC236}">
                <a16:creationId xmlns:a16="http://schemas.microsoft.com/office/drawing/2014/main" id="{76C3A5EF-CBB9-CD6D-9A96-6EB8E9FCB500}"/>
              </a:ext>
            </a:extLst>
          </p:cNvPr>
          <p:cNvSpPr/>
          <p:nvPr/>
        </p:nvSpPr>
        <p:spPr>
          <a:xfrm rot="10800000">
            <a:off x="128581" y="5855805"/>
            <a:ext cx="8886827" cy="213034"/>
          </a:xfrm>
          <a:prstGeom prst="triangl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0393DA84-0CBD-4507-D30B-4C0EA01E61E1}"/>
              </a:ext>
            </a:extLst>
          </p:cNvPr>
          <p:cNvSpPr txBox="1"/>
          <p:nvPr/>
        </p:nvSpPr>
        <p:spPr>
          <a:xfrm>
            <a:off x="8453718" y="0"/>
            <a:ext cx="690282" cy="369332"/>
          </a:xfrm>
          <a:prstGeom prst="rect">
            <a:avLst/>
          </a:prstGeom>
          <a:noFill/>
        </p:spPr>
        <p:txBody>
          <a:bodyPr wrap="square" rtlCol="0">
            <a:spAutoFit/>
          </a:bodyPr>
          <a:lstStyle/>
          <a:p>
            <a:pPr algn="ctr"/>
            <a:r>
              <a:rPr kumimoji="1" lang="ja-JP" altLang="en-US" b="1" dirty="0">
                <a:solidFill>
                  <a:schemeClr val="bg1"/>
                </a:solidFill>
              </a:rPr>
              <a:t>５</a:t>
            </a:r>
          </a:p>
        </p:txBody>
      </p:sp>
    </p:spTree>
    <p:extLst>
      <p:ext uri="{BB962C8B-B14F-4D97-AF65-F5344CB8AC3E}">
        <p14:creationId xmlns:p14="http://schemas.microsoft.com/office/powerpoint/2010/main" val="1876736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A9FC6CFD-9E3D-0178-89DA-1C93AABEA5FE}"/>
              </a:ext>
            </a:extLst>
          </p:cNvPr>
          <p:cNvGraphicFramePr>
            <a:graphicFrameLocks noGrp="1"/>
          </p:cNvGraphicFramePr>
          <p:nvPr>
            <p:extLst>
              <p:ext uri="{D42A27DB-BD31-4B8C-83A1-F6EECF244321}">
                <p14:modId xmlns:p14="http://schemas.microsoft.com/office/powerpoint/2010/main" val="2357127331"/>
              </p:ext>
            </p:extLst>
          </p:nvPr>
        </p:nvGraphicFramePr>
        <p:xfrm>
          <a:off x="123825" y="626567"/>
          <a:ext cx="8877300" cy="4951273"/>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2249148317"/>
                    </a:ext>
                  </a:extLst>
                </a:gridCol>
                <a:gridCol w="2457450">
                  <a:extLst>
                    <a:ext uri="{9D8B030D-6E8A-4147-A177-3AD203B41FA5}">
                      <a16:colId xmlns:a16="http://schemas.microsoft.com/office/drawing/2014/main" val="1804893308"/>
                    </a:ext>
                  </a:extLst>
                </a:gridCol>
                <a:gridCol w="5048250">
                  <a:extLst>
                    <a:ext uri="{9D8B030D-6E8A-4147-A177-3AD203B41FA5}">
                      <a16:colId xmlns:a16="http://schemas.microsoft.com/office/drawing/2014/main" val="3644831281"/>
                    </a:ext>
                  </a:extLst>
                </a:gridCol>
              </a:tblGrid>
              <a:tr h="194310">
                <a:tc>
                  <a:txBody>
                    <a:bodyPr/>
                    <a:lstStyle/>
                    <a:p>
                      <a:pPr algn="ctr">
                        <a:lnSpc>
                          <a:spcPct val="100000"/>
                        </a:lnSpc>
                      </a:pPr>
                      <a:r>
                        <a:rPr kumimoji="1" lang="ja-JP" altLang="en-US" sz="900" dirty="0">
                          <a:latin typeface="Meiryo UI" panose="020B0604030504040204" pitchFamily="50" charset="-128"/>
                          <a:ea typeface="Meiryo UI" panose="020B0604030504040204" pitchFamily="50" charset="-128"/>
                        </a:rPr>
                        <a:t>区　分</a:t>
                      </a:r>
                    </a:p>
                  </a:txBody>
                  <a:tcPr marL="68580" marR="68580" marT="34290" marB="34290"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pPr algn="ctr">
                        <a:lnSpc>
                          <a:spcPct val="100000"/>
                        </a:lnSpc>
                      </a:pPr>
                      <a:r>
                        <a:rPr kumimoji="1" lang="ja-JP" altLang="en-US" sz="900" dirty="0">
                          <a:latin typeface="Meiryo UI" panose="020B0604030504040204" pitchFamily="50" charset="-128"/>
                          <a:ea typeface="Meiryo UI" panose="020B0604030504040204" pitchFamily="50" charset="-128"/>
                        </a:rPr>
                        <a:t>項　　　目</a:t>
                      </a:r>
                    </a:p>
                  </a:txBody>
                  <a:tcPr marL="68580" marR="68580" marT="34290" marB="34290" anchor="ctr">
                    <a:lnT w="12700" cap="flat" cmpd="sng" algn="ctr">
                      <a:noFill/>
                      <a:prstDash val="solid"/>
                      <a:round/>
                      <a:headEnd type="none" w="med" len="med"/>
                      <a:tailEnd type="none" w="med" len="med"/>
                    </a:lnT>
                  </a:tcPr>
                </a:tc>
                <a:tc>
                  <a:txBody>
                    <a:bodyPr/>
                    <a:lstStyle/>
                    <a:p>
                      <a:pPr algn="ctr">
                        <a:lnSpc>
                          <a:spcPct val="100000"/>
                        </a:lnSpc>
                      </a:pPr>
                      <a:r>
                        <a:rPr kumimoji="1" lang="ja-JP" altLang="en-US" sz="900" dirty="0">
                          <a:latin typeface="Meiryo UI" panose="020B0604030504040204" pitchFamily="50" charset="-128"/>
                          <a:ea typeface="Meiryo UI" panose="020B0604030504040204" pitchFamily="50" charset="-128"/>
                        </a:rPr>
                        <a:t>環境配慮事項</a:t>
                      </a:r>
                      <a:endParaRPr kumimoji="1" lang="en-US" altLang="ja-JP" sz="900" u="none" dirty="0">
                        <a:latin typeface="Meiryo UI" panose="020B0604030504040204" pitchFamily="50" charset="-128"/>
                        <a:ea typeface="Meiryo UI" panose="020B0604030504040204" pitchFamily="50" charset="-128"/>
                      </a:endParaRPr>
                    </a:p>
                  </a:txBody>
                  <a:tcPr marL="68580" marR="68580" marT="34290" marB="34290"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extLst>
                  <a:ext uri="{0D108BD9-81ED-4DB2-BD59-A6C34878D82A}">
                    <a16:rowId xmlns:a16="http://schemas.microsoft.com/office/drawing/2014/main" val="2681441894"/>
                  </a:ext>
                </a:extLst>
              </a:tr>
              <a:tr h="308610">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周辺との調和</a:t>
                      </a:r>
                    </a:p>
                  </a:txBody>
                  <a:tcPr marL="51435" marR="51435" marT="0" marB="0" anchor="ctr">
                    <a:lnL w="12700" cap="flat" cmpd="sng" algn="ctr">
                      <a:noFill/>
                      <a:prstDash val="solid"/>
                      <a:round/>
                      <a:headEnd type="none" w="med" len="med"/>
                      <a:tailEnd type="none" w="med" len="med"/>
                    </a:lnL>
                  </a:tcPr>
                </a:tc>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rPr>
                        <a:t>周辺土地利用との調和、改変区域の位置・規模・形状の適正化</a:t>
                      </a:r>
                      <a:endParaRPr kumimoji="1" lang="en-US" altLang="ja-JP" sz="900" b="0" dirty="0">
                        <a:solidFill>
                          <a:srgbClr val="FF0000"/>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rPr>
                        <a:t>○地域の環境計画との整合</a:t>
                      </a:r>
                      <a:endParaRPr kumimoji="1" lang="en-US" altLang="ja-JP" sz="900" b="0" dirty="0">
                        <a:solidFill>
                          <a:schemeClr val="tx1"/>
                        </a:solidFill>
                        <a:latin typeface="Meiryo UI" panose="020B0604030504040204" pitchFamily="50" charset="-128"/>
                        <a:ea typeface="Meiryo UI" panose="020B0604030504040204" pitchFamily="50" charset="-128"/>
                      </a:endParaRPr>
                    </a:p>
                    <a:p>
                      <a:r>
                        <a:rPr kumimoji="1" lang="ja-JP" altLang="en-US" sz="900" b="0" dirty="0">
                          <a:solidFill>
                            <a:srgbClr val="FF0000"/>
                          </a:solidFill>
                          <a:latin typeface="Meiryo UI" panose="020B0604030504040204" pitchFamily="50" charset="-128"/>
                          <a:ea typeface="Meiryo UI" panose="020B0604030504040204" pitchFamily="50" charset="-128"/>
                        </a:rPr>
                        <a:t>〇良好な環境の創出</a:t>
                      </a:r>
                      <a:r>
                        <a:rPr kumimoji="1" lang="ja-JP" altLang="en-US" sz="900" b="0" dirty="0">
                          <a:solidFill>
                            <a:schemeClr val="tx1"/>
                          </a:solidFill>
                          <a:latin typeface="Meiryo UI" panose="020B0604030504040204" pitchFamily="50" charset="-128"/>
                          <a:ea typeface="Meiryo UI" panose="020B0604030504040204" pitchFamily="50" charset="-128"/>
                        </a:rPr>
                        <a:t>と環境負荷の回避又は低減</a:t>
                      </a:r>
                    </a:p>
                    <a:p>
                      <a:r>
                        <a:rPr kumimoji="1" lang="ja-JP" altLang="en-US" sz="900" b="0" dirty="0">
                          <a:solidFill>
                            <a:schemeClr val="tx1"/>
                          </a:solidFill>
                          <a:latin typeface="Meiryo UI" panose="020B0604030504040204" pitchFamily="50" charset="-128"/>
                          <a:ea typeface="Meiryo UI" panose="020B0604030504040204" pitchFamily="50" charset="-128"/>
                        </a:rPr>
                        <a:t>○位置・規模・形状等の適正化による影響回避・低減</a:t>
                      </a:r>
                      <a:endParaRPr kumimoji="1" lang="ja-JP" altLang="en-US" sz="900" dirty="0">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513783748"/>
                  </a:ext>
                </a:extLst>
              </a:tr>
              <a:tr h="131612">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循環</a:t>
                      </a:r>
                    </a:p>
                  </a:txBody>
                  <a:tcPr marL="51435" marR="51435" marT="0" marB="0" anchor="ctr">
                    <a:lnL w="12700" cap="flat" cmpd="sng" algn="ctr">
                      <a:noFill/>
                      <a:prstDash val="solid"/>
                      <a:round/>
                      <a:headEnd type="none" w="med" len="med"/>
                      <a:tailEnd type="none" w="med" len="med"/>
                    </a:lnL>
                  </a:tcPr>
                </a:tc>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rPr>
                        <a:t>資源循環、水循環</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rPr>
                        <a:t>○</a:t>
                      </a:r>
                      <a:r>
                        <a:rPr kumimoji="1" lang="ja-JP" altLang="en-US" sz="900" b="0" dirty="0">
                          <a:solidFill>
                            <a:srgbClr val="FF0000"/>
                          </a:solidFill>
                          <a:latin typeface="Meiryo UI" panose="020B0604030504040204" pitchFamily="50" charset="-128"/>
                          <a:ea typeface="Meiryo UI" panose="020B0604030504040204" pitchFamily="50" charset="-128"/>
                        </a:rPr>
                        <a:t>３Ｒ</a:t>
                      </a:r>
                      <a:r>
                        <a:rPr kumimoji="1" lang="en-US" altLang="ja-JP" sz="900" b="0" dirty="0">
                          <a:solidFill>
                            <a:srgbClr val="FF0000"/>
                          </a:solidFill>
                          <a:latin typeface="Meiryo UI" panose="020B0604030504040204" pitchFamily="50" charset="-128"/>
                          <a:ea typeface="Meiryo UI" panose="020B0604030504040204" pitchFamily="50" charset="-128"/>
                        </a:rPr>
                        <a:t>+Renewable</a:t>
                      </a:r>
                      <a:r>
                        <a:rPr kumimoji="1" lang="ja-JP" altLang="en-US" sz="900" b="0" dirty="0">
                          <a:solidFill>
                            <a:srgbClr val="FF0000"/>
                          </a:solidFill>
                          <a:latin typeface="Meiryo UI" panose="020B0604030504040204" pitchFamily="50" charset="-128"/>
                          <a:ea typeface="Meiryo UI" panose="020B0604030504040204" pitchFamily="50" charset="-128"/>
                        </a:rPr>
                        <a:t>及びライフサイクル全体での資源循環</a:t>
                      </a:r>
                      <a:endParaRPr kumimoji="1" lang="en-US" altLang="ja-JP" sz="900" b="0" dirty="0">
                        <a:solidFill>
                          <a:srgbClr val="FF0000"/>
                        </a:solidFill>
                        <a:latin typeface="Meiryo UI" panose="020B0604030504040204" pitchFamily="50" charset="-128"/>
                        <a:ea typeface="Meiryo UI" panose="020B0604030504040204" pitchFamily="50" charset="-128"/>
                      </a:endParaRPr>
                    </a:p>
                    <a:p>
                      <a:r>
                        <a:rPr kumimoji="1" lang="ja-JP" altLang="en-US" sz="900" b="0" dirty="0">
                          <a:solidFill>
                            <a:schemeClr val="tx1"/>
                          </a:solidFill>
                          <a:latin typeface="Meiryo UI" panose="020B0604030504040204" pitchFamily="50" charset="-128"/>
                          <a:ea typeface="Meiryo UI" panose="020B0604030504040204" pitchFamily="50" charset="-128"/>
                        </a:rPr>
                        <a:t>〇残土の発生抑制、有効利用</a:t>
                      </a:r>
                      <a:endParaRPr kumimoji="1" lang="en-US" altLang="ja-JP" sz="900" b="0" dirty="0">
                        <a:solidFill>
                          <a:schemeClr val="tx1"/>
                        </a:solidFill>
                        <a:latin typeface="Meiryo UI" panose="020B0604030504040204" pitchFamily="50" charset="-128"/>
                        <a:ea typeface="Meiryo UI" panose="020B0604030504040204" pitchFamily="50" charset="-128"/>
                      </a:endParaRPr>
                    </a:p>
                    <a:p>
                      <a:r>
                        <a:rPr kumimoji="1" lang="ja-JP" altLang="en-US" sz="900" b="0" dirty="0">
                          <a:solidFill>
                            <a:schemeClr val="tx1"/>
                          </a:solidFill>
                          <a:latin typeface="Meiryo UI" panose="020B0604030504040204" pitchFamily="50" charset="-128"/>
                          <a:ea typeface="Meiryo UI" panose="020B0604030504040204" pitchFamily="50" charset="-128"/>
                        </a:rPr>
                        <a:t>○雨水の有効利用、貯留浸透等の保全</a:t>
                      </a:r>
                    </a:p>
                  </a:txBody>
                  <a:tcPr marL="68580" marR="68580" marT="34290" marB="34290" anchor="ctr"/>
                </a:tc>
                <a:extLst>
                  <a:ext uri="{0D108BD9-81ED-4DB2-BD59-A6C34878D82A}">
                    <a16:rowId xmlns:a16="http://schemas.microsoft.com/office/drawing/2014/main" val="3452904746"/>
                  </a:ext>
                </a:extLst>
              </a:tr>
              <a:tr h="548640">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生活環境</a:t>
                      </a:r>
                    </a:p>
                  </a:txBody>
                  <a:tcPr marL="51435" marR="51435" marT="0" marB="0" anchor="ctr">
                    <a:lnL w="12700" cap="flat" cmpd="sng" algn="ctr">
                      <a:noFill/>
                      <a:prstDash val="solid"/>
                      <a:round/>
                      <a:headEnd type="none" w="med" len="med"/>
                      <a:tailEnd type="none" w="med" len="med"/>
                    </a:lnL>
                  </a:tcPr>
                </a:tc>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rPr>
                        <a:t>大気質、水質・底質、地下水、騒音、振動、低周波音、悪臭、地盤沈下、土壌、日照阻害、電波障害、都市景観、ヒートアイランド、風害、交通安全</a:t>
                      </a:r>
                    </a:p>
                  </a:txBody>
                  <a:tcPr marL="68580" marR="68580" marT="34290" marB="34290" anchor="ctr"/>
                </a:tc>
                <a:tc>
                  <a:txBody>
                    <a:bodyPr/>
                    <a:lstStyle/>
                    <a:p>
                      <a:pPr marL="0" marR="0" lvl="0" indent="0" algn="l" defTabSz="1056041" rtl="0" eaLnBrk="1" fontAlgn="auto" latinLnBrk="0" hangingPunct="1">
                        <a:lnSpc>
                          <a:spcPct val="100000"/>
                        </a:lnSpc>
                        <a:spcBef>
                          <a:spcPts val="0"/>
                        </a:spcBef>
                        <a:spcAft>
                          <a:spcPts val="200"/>
                        </a:spcAft>
                        <a:buClrTx/>
                        <a:buSzTx/>
                        <a:buFontTx/>
                        <a:buNone/>
                        <a:tabLst/>
                        <a:defRPr/>
                      </a:pPr>
                      <a:r>
                        <a:rPr kumimoji="1" lang="ja-JP" altLang="en-US" sz="900" b="0" u="none" dirty="0">
                          <a:latin typeface="Meiryo UI" panose="020B0604030504040204" pitchFamily="50" charset="-128"/>
                          <a:ea typeface="Meiryo UI" panose="020B0604030504040204" pitchFamily="50" charset="-128"/>
                        </a:rPr>
                        <a:t>○交通アクセスの確保、公共交通機関の利用促進等の交通量</a:t>
                      </a:r>
                      <a:r>
                        <a:rPr kumimoji="1" lang="ja-JP" altLang="en-US" sz="900" b="0" u="none" dirty="0">
                          <a:solidFill>
                            <a:schemeClr val="tx1"/>
                          </a:solidFill>
                          <a:latin typeface="Meiryo UI" panose="020B0604030504040204" pitchFamily="50" charset="-128"/>
                          <a:ea typeface="Meiryo UI" panose="020B0604030504040204" pitchFamily="50" charset="-128"/>
                        </a:rPr>
                        <a:t>抑制</a:t>
                      </a:r>
                      <a:endParaRPr kumimoji="1" lang="en-US" altLang="ja-JP" sz="900" b="0" u="none" dirty="0">
                        <a:solidFill>
                          <a:schemeClr val="tx1"/>
                        </a:solidFill>
                        <a:latin typeface="Meiryo UI" panose="020B0604030504040204" pitchFamily="50" charset="-128"/>
                        <a:ea typeface="Meiryo UI" panose="020B0604030504040204" pitchFamily="50" charset="-128"/>
                      </a:endParaRPr>
                    </a:p>
                    <a:p>
                      <a:pPr marL="0" marR="0" lvl="0" indent="0" algn="l" defTabSz="1056041" rtl="0" eaLnBrk="1" fontAlgn="auto" latinLnBrk="0" hangingPunct="1">
                        <a:lnSpc>
                          <a:spcPct val="100000"/>
                        </a:lnSpc>
                        <a:spcBef>
                          <a:spcPts val="0"/>
                        </a:spcBef>
                        <a:spcAft>
                          <a:spcPts val="200"/>
                        </a:spcAft>
                        <a:buClrTx/>
                        <a:buSzTx/>
                        <a:buFontTx/>
                        <a:buNone/>
                        <a:tabLst/>
                        <a:defRPr/>
                      </a:pPr>
                      <a:r>
                        <a:rPr kumimoji="1" lang="ja-JP" altLang="en-US" sz="900" b="0" u="none" dirty="0">
                          <a:solidFill>
                            <a:schemeClr val="tx1"/>
                          </a:solidFill>
                          <a:latin typeface="Meiryo UI" panose="020B0604030504040204" pitchFamily="50" charset="-128"/>
                          <a:ea typeface="Meiryo UI" panose="020B0604030504040204" pitchFamily="50" charset="-128"/>
                        </a:rPr>
                        <a:t>○自転車利用の促進、次世代自動車の導入</a:t>
                      </a:r>
                      <a:endParaRPr kumimoji="1" lang="en-US" altLang="ja-JP" sz="900" b="0" u="none" dirty="0">
                        <a:solidFill>
                          <a:schemeClr val="tx1"/>
                        </a:solidFill>
                        <a:latin typeface="Meiryo UI" panose="020B0604030504040204" pitchFamily="50" charset="-128"/>
                        <a:ea typeface="Meiryo UI" panose="020B0604030504040204" pitchFamily="50" charset="-128"/>
                      </a:endParaRPr>
                    </a:p>
                    <a:p>
                      <a:pPr marL="0" marR="0" lvl="0" indent="0" algn="l" defTabSz="1056041" rtl="0" eaLnBrk="1" fontAlgn="auto" latinLnBrk="0" hangingPunct="1">
                        <a:lnSpc>
                          <a:spcPct val="100000"/>
                        </a:lnSpc>
                        <a:spcBef>
                          <a:spcPts val="0"/>
                        </a:spcBef>
                        <a:spcAft>
                          <a:spcPts val="200"/>
                        </a:spcAft>
                        <a:buClrTx/>
                        <a:buSzTx/>
                        <a:buFontTx/>
                        <a:buNone/>
                        <a:tabLst/>
                        <a:defRPr/>
                      </a:pPr>
                      <a:r>
                        <a:rPr kumimoji="1" lang="ja-JP" altLang="en-US" sz="900" b="0" u="none" dirty="0">
                          <a:solidFill>
                            <a:schemeClr val="tx1"/>
                          </a:solidFill>
                          <a:latin typeface="Meiryo UI" panose="020B0604030504040204" pitchFamily="50" charset="-128"/>
                          <a:ea typeface="Meiryo UI" panose="020B0604030504040204" pitchFamily="50" charset="-128"/>
                        </a:rPr>
                        <a:t>○大気汚染・騒音・水質汚濁等の影響の回避・低減</a:t>
                      </a:r>
                      <a:endParaRPr kumimoji="1" lang="en-US" altLang="ja-JP" sz="900" b="0" u="none" dirty="0">
                        <a:solidFill>
                          <a:schemeClr val="tx1"/>
                        </a:solidFill>
                        <a:latin typeface="Meiryo UI" panose="020B0604030504040204" pitchFamily="50" charset="-128"/>
                        <a:ea typeface="Meiryo UI" panose="020B0604030504040204" pitchFamily="50" charset="-128"/>
                      </a:endParaRPr>
                    </a:p>
                    <a:p>
                      <a:pPr marL="0" marR="0" lvl="0" indent="0" algn="l" defTabSz="1056041" rtl="0" eaLnBrk="1" fontAlgn="auto" latinLnBrk="0" hangingPunct="1">
                        <a:lnSpc>
                          <a:spcPct val="100000"/>
                        </a:lnSpc>
                        <a:spcBef>
                          <a:spcPts val="0"/>
                        </a:spcBef>
                        <a:spcAft>
                          <a:spcPts val="200"/>
                        </a:spcAft>
                        <a:buClrTx/>
                        <a:buSzTx/>
                        <a:buFontTx/>
                        <a:buNone/>
                        <a:tabLst/>
                        <a:defRPr/>
                      </a:pPr>
                      <a:r>
                        <a:rPr kumimoji="1" lang="ja-JP" altLang="en-US" sz="900" b="0" u="none" dirty="0">
                          <a:solidFill>
                            <a:schemeClr val="tx1"/>
                          </a:solidFill>
                          <a:latin typeface="Meiryo UI" panose="020B0604030504040204" pitchFamily="50" charset="-128"/>
                          <a:ea typeface="Meiryo UI" panose="020B0604030504040204" pitchFamily="50" charset="-128"/>
                        </a:rPr>
                        <a:t>〇地盤沈下の防止</a:t>
                      </a:r>
                      <a:endParaRPr kumimoji="1" lang="en-US" altLang="ja-JP" sz="900" b="0" u="none" dirty="0">
                        <a:solidFill>
                          <a:schemeClr val="tx1"/>
                        </a:solidFill>
                        <a:latin typeface="Meiryo UI" panose="020B0604030504040204" pitchFamily="50" charset="-128"/>
                        <a:ea typeface="Meiryo UI" panose="020B0604030504040204" pitchFamily="50" charset="-128"/>
                      </a:endParaRPr>
                    </a:p>
                    <a:p>
                      <a:pPr marL="0" marR="0" lvl="0" indent="0" algn="l" defTabSz="1056041" rtl="0" eaLnBrk="1" fontAlgn="auto" latinLnBrk="0" hangingPunct="1">
                        <a:lnSpc>
                          <a:spcPct val="100000"/>
                        </a:lnSpc>
                        <a:spcBef>
                          <a:spcPts val="0"/>
                        </a:spcBef>
                        <a:spcAft>
                          <a:spcPts val="200"/>
                        </a:spcAft>
                        <a:buClrTx/>
                        <a:buSzTx/>
                        <a:buFontTx/>
                        <a:buNone/>
                        <a:tabLst/>
                        <a:defRPr/>
                      </a:pPr>
                      <a:r>
                        <a:rPr kumimoji="1" lang="ja-JP" altLang="en-US" sz="900" b="0" u="none" dirty="0">
                          <a:solidFill>
                            <a:schemeClr val="tx1"/>
                          </a:solidFill>
                          <a:latin typeface="Meiryo UI" panose="020B0604030504040204" pitchFamily="50" charset="-128"/>
                          <a:ea typeface="Meiryo UI" panose="020B0604030504040204" pitchFamily="50" charset="-128"/>
                        </a:rPr>
                        <a:t>○良好な都市景観・夜間景観の形成</a:t>
                      </a:r>
                      <a:endParaRPr kumimoji="1" lang="en-US" altLang="ja-JP" sz="900" b="0" u="none" dirty="0">
                        <a:solidFill>
                          <a:schemeClr val="tx1"/>
                        </a:solidFill>
                        <a:latin typeface="Meiryo UI" panose="020B0604030504040204" pitchFamily="50" charset="-128"/>
                        <a:ea typeface="Meiryo UI" panose="020B0604030504040204" pitchFamily="50" charset="-128"/>
                      </a:endParaRPr>
                    </a:p>
                    <a:p>
                      <a:pPr marL="0" marR="0" lvl="0" indent="0" algn="l" defTabSz="1056041" rtl="0" eaLnBrk="1" fontAlgn="auto" latinLnBrk="0" hangingPunct="1">
                        <a:lnSpc>
                          <a:spcPct val="100000"/>
                        </a:lnSpc>
                        <a:spcBef>
                          <a:spcPts val="0"/>
                        </a:spcBef>
                        <a:spcAft>
                          <a:spcPts val="200"/>
                        </a:spcAft>
                        <a:buClrTx/>
                        <a:buSzTx/>
                        <a:buFontTx/>
                        <a:buNone/>
                        <a:tabLst/>
                        <a:defRPr/>
                      </a:pPr>
                      <a:r>
                        <a:rPr kumimoji="1" lang="ja-JP" altLang="en-US" sz="900" b="0" u="none" dirty="0">
                          <a:solidFill>
                            <a:schemeClr val="tx1"/>
                          </a:solidFill>
                          <a:latin typeface="Meiryo UI" panose="020B0604030504040204" pitchFamily="50" charset="-128"/>
                          <a:ea typeface="Meiryo UI" panose="020B0604030504040204" pitchFamily="50" charset="-128"/>
                        </a:rPr>
                        <a:t>○人工排熱の低減・クールスポットの創出等によるヒートアイランド対策</a:t>
                      </a:r>
                      <a:endParaRPr kumimoji="1" lang="en-US" altLang="ja-JP" sz="900" b="0" u="none" dirty="0">
                        <a:solidFill>
                          <a:schemeClr val="tx1"/>
                        </a:solidFill>
                        <a:latin typeface="Meiryo UI" panose="020B0604030504040204" pitchFamily="50" charset="-128"/>
                        <a:ea typeface="Meiryo UI" panose="020B0604030504040204" pitchFamily="50" charset="-128"/>
                      </a:endParaRPr>
                    </a:p>
                    <a:p>
                      <a:pPr marL="0" marR="0" lvl="0" indent="0" algn="l" defTabSz="1056041" rtl="0" eaLnBrk="1" fontAlgn="auto" latinLnBrk="0" hangingPunct="1">
                        <a:lnSpc>
                          <a:spcPct val="100000"/>
                        </a:lnSpc>
                        <a:spcBef>
                          <a:spcPts val="0"/>
                        </a:spcBef>
                        <a:spcAft>
                          <a:spcPts val="200"/>
                        </a:spcAft>
                        <a:buClrTx/>
                        <a:buSzTx/>
                        <a:buFontTx/>
                        <a:buNone/>
                        <a:tabLst/>
                        <a:defRPr/>
                      </a:pPr>
                      <a:r>
                        <a:rPr kumimoji="1" lang="ja-JP" altLang="en-US" sz="900" b="0" u="none" dirty="0">
                          <a:solidFill>
                            <a:schemeClr val="tx1"/>
                          </a:solidFill>
                          <a:latin typeface="Meiryo UI" panose="020B0604030504040204" pitchFamily="50" charset="-128"/>
                          <a:ea typeface="Meiryo UI" panose="020B0604030504040204" pitchFamily="50" charset="-128"/>
                        </a:rPr>
                        <a:t>○高齢者等を含む歩行者等の交通安全</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2511905195"/>
                  </a:ext>
                </a:extLst>
              </a:tr>
              <a:tr h="874573">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自然環境</a:t>
                      </a:r>
                    </a:p>
                  </a:txBody>
                  <a:tcPr marL="51435" marR="51435" marT="0" marB="0" anchor="ctr">
                    <a:lnL w="12700" cap="flat" cmpd="sng" algn="ctr">
                      <a:noFill/>
                      <a:prstDash val="solid"/>
                      <a:round/>
                      <a:headEnd type="none" w="med" len="med"/>
                      <a:tailEnd type="none" w="med" len="med"/>
                    </a:lnL>
                  </a:tcPr>
                </a:tc>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rPr>
                        <a:t>地象、水象、動物、植物、生態系、自然景観、自然とのふれあい活動の場</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marL="0" marR="0" lvl="0" indent="0" algn="l" defTabSz="1056041" rtl="0" eaLnBrk="1" fontAlgn="auto" latinLnBrk="0" hangingPunct="1">
                        <a:lnSpc>
                          <a:spcPct val="100000"/>
                        </a:lnSpc>
                        <a:spcBef>
                          <a:spcPts val="0"/>
                        </a:spcBef>
                        <a:spcAft>
                          <a:spcPts val="200"/>
                        </a:spcAft>
                        <a:buClrTx/>
                        <a:buSzTx/>
                        <a:buFontTx/>
                        <a:buNone/>
                        <a:tabLst/>
                        <a:defRPr/>
                      </a:pPr>
                      <a:r>
                        <a:rPr kumimoji="1" lang="ja-JP" altLang="en-US" sz="900" dirty="0">
                          <a:latin typeface="Meiryo UI" panose="020B0604030504040204" pitchFamily="50" charset="-128"/>
                          <a:ea typeface="Meiryo UI" panose="020B0604030504040204" pitchFamily="50" charset="-128"/>
                        </a:rPr>
                        <a:t>○地形、河川の水量、海域の潮流等の影響の回避・低減</a:t>
                      </a:r>
                      <a:endParaRPr kumimoji="1" lang="en-US" altLang="ja-JP" sz="900" dirty="0">
                        <a:latin typeface="Meiryo UI" panose="020B0604030504040204" pitchFamily="50" charset="-128"/>
                        <a:ea typeface="Meiryo UI" panose="020B0604030504040204" pitchFamily="50" charset="-128"/>
                      </a:endParaRPr>
                    </a:p>
                    <a:p>
                      <a:pPr marL="0" marR="0" lvl="0" indent="0" algn="l" defTabSz="1056041" rtl="0" eaLnBrk="1" fontAlgn="auto" latinLnBrk="0" hangingPunct="1">
                        <a:lnSpc>
                          <a:spcPct val="100000"/>
                        </a:lnSpc>
                        <a:spcBef>
                          <a:spcPts val="0"/>
                        </a:spcBef>
                        <a:spcAft>
                          <a:spcPts val="200"/>
                        </a:spcAft>
                        <a:buClrTx/>
                        <a:buSzTx/>
                        <a:buFontTx/>
                        <a:buNone/>
                        <a:tabLst/>
                        <a:defRPr/>
                      </a:pPr>
                      <a:r>
                        <a:rPr kumimoji="1" lang="ja-JP" altLang="en-US" sz="900" dirty="0">
                          <a:latin typeface="Meiryo UI" panose="020B0604030504040204" pitchFamily="50" charset="-128"/>
                          <a:ea typeface="Meiryo UI" panose="020B0604030504040204" pitchFamily="50" charset="-128"/>
                        </a:rPr>
                        <a:t>○動物・植物の生息・生育環境の回避・低減</a:t>
                      </a:r>
                      <a:endParaRPr kumimoji="1" lang="en-US" altLang="ja-JP" sz="900" dirty="0">
                        <a:latin typeface="Meiryo UI" panose="020B0604030504040204" pitchFamily="50" charset="-128"/>
                        <a:ea typeface="Meiryo UI" panose="020B0604030504040204" pitchFamily="50" charset="-128"/>
                      </a:endParaRPr>
                    </a:p>
                    <a:p>
                      <a:pPr marL="0" marR="0" lvl="0" indent="0" algn="l" defTabSz="1056041" rtl="0" eaLnBrk="1" fontAlgn="auto" latinLnBrk="0" hangingPunct="1">
                        <a:lnSpc>
                          <a:spcPct val="100000"/>
                        </a:lnSpc>
                        <a:spcBef>
                          <a:spcPts val="0"/>
                        </a:spcBef>
                        <a:spcAft>
                          <a:spcPts val="200"/>
                        </a:spcAft>
                        <a:buClrTx/>
                        <a:buSzTx/>
                        <a:buFontTx/>
                        <a:buNone/>
                        <a:tabLst/>
                        <a:defRPr/>
                      </a:pPr>
                      <a:r>
                        <a:rPr kumimoji="1" lang="ja-JP" altLang="en-US" sz="900" dirty="0">
                          <a:latin typeface="Meiryo UI" panose="020B0604030504040204" pitchFamily="50" charset="-128"/>
                          <a:ea typeface="Meiryo UI" panose="020B0604030504040204" pitchFamily="50" charset="-128"/>
                        </a:rPr>
                        <a:t>〇生物多様性保全の配慮、</a:t>
                      </a:r>
                      <a:r>
                        <a:rPr kumimoji="1" lang="ja-JP" altLang="en-US" sz="900" b="0" u="none" dirty="0">
                          <a:latin typeface="Meiryo UI" panose="020B0604030504040204" pitchFamily="50" charset="-128"/>
                          <a:ea typeface="Meiryo UI" panose="020B0604030504040204" pitchFamily="50" charset="-128"/>
                        </a:rPr>
                        <a:t>自然環境の保全・創出</a:t>
                      </a:r>
                      <a:r>
                        <a:rPr kumimoji="1" lang="ja-JP" altLang="en-US" sz="900" b="0" u="none" dirty="0">
                          <a:solidFill>
                            <a:schemeClr val="tx1"/>
                          </a:solidFill>
                          <a:latin typeface="Meiryo UI" panose="020B0604030504040204" pitchFamily="50" charset="-128"/>
                          <a:ea typeface="Meiryo UI" panose="020B0604030504040204" pitchFamily="50" charset="-128"/>
                        </a:rPr>
                        <a:t>、普及啓発</a:t>
                      </a:r>
                      <a:endParaRPr kumimoji="1" lang="en-US" altLang="ja-JP" sz="900" b="0" u="none" dirty="0">
                        <a:solidFill>
                          <a:schemeClr val="tx1"/>
                        </a:solidFill>
                        <a:latin typeface="Meiryo UI" panose="020B0604030504040204" pitchFamily="50" charset="-128"/>
                        <a:ea typeface="Meiryo UI" panose="020B0604030504040204" pitchFamily="50" charset="-128"/>
                      </a:endParaRPr>
                    </a:p>
                    <a:p>
                      <a:pPr marL="0" marR="0" lvl="0" indent="0" algn="l" defTabSz="1056041" rtl="0" eaLnBrk="1" fontAlgn="auto" latinLnBrk="0" hangingPunct="1">
                        <a:lnSpc>
                          <a:spcPct val="100000"/>
                        </a:lnSpc>
                        <a:spcBef>
                          <a:spcPts val="0"/>
                        </a:spcBef>
                        <a:spcAft>
                          <a:spcPts val="200"/>
                        </a:spcAft>
                        <a:buClrTx/>
                        <a:buSzTx/>
                        <a:buFontTx/>
                        <a:buNone/>
                        <a:tabLst/>
                        <a:defRPr/>
                      </a:pPr>
                      <a:r>
                        <a:rPr kumimoji="1" lang="ja-JP" altLang="en-US" sz="900" b="0" u="none" dirty="0">
                          <a:latin typeface="Meiryo UI" panose="020B0604030504040204" pitchFamily="50" charset="-128"/>
                          <a:ea typeface="Meiryo UI" panose="020B0604030504040204" pitchFamily="50" charset="-128"/>
                        </a:rPr>
                        <a:t>〇良好な自然景観の保全</a:t>
                      </a:r>
                      <a:endParaRPr kumimoji="1" lang="en-US" altLang="ja-JP" sz="900" b="0" u="none" dirty="0">
                        <a:latin typeface="Meiryo UI" panose="020B0604030504040204" pitchFamily="50" charset="-128"/>
                        <a:ea typeface="Meiryo UI" panose="020B0604030504040204" pitchFamily="50" charset="-128"/>
                      </a:endParaRPr>
                    </a:p>
                    <a:p>
                      <a:pPr marL="0" marR="0" lvl="0" indent="0" algn="l" defTabSz="1056041" rtl="0" eaLnBrk="1" fontAlgn="auto" latinLnBrk="0" hangingPunct="1">
                        <a:lnSpc>
                          <a:spcPct val="100000"/>
                        </a:lnSpc>
                        <a:spcBef>
                          <a:spcPts val="0"/>
                        </a:spcBef>
                        <a:spcAft>
                          <a:spcPts val="200"/>
                        </a:spcAft>
                        <a:buClrTx/>
                        <a:buSzTx/>
                        <a:buFontTx/>
                        <a:buNone/>
                        <a:tabLst/>
                        <a:defRPr/>
                      </a:pPr>
                      <a:r>
                        <a:rPr kumimoji="1" lang="ja-JP" altLang="en-US" sz="900" b="0" u="none" dirty="0">
                          <a:latin typeface="Meiryo UI" panose="020B0604030504040204" pitchFamily="50" charset="-128"/>
                          <a:ea typeface="Meiryo UI" panose="020B0604030504040204" pitchFamily="50" charset="-128"/>
                        </a:rPr>
                        <a:t>○自然とのふれあい活動の場の保全</a:t>
                      </a:r>
                      <a:r>
                        <a:rPr kumimoji="1" lang="ja-JP" altLang="en-US" sz="900" b="0" u="none" dirty="0">
                          <a:solidFill>
                            <a:schemeClr val="tx1"/>
                          </a:solidFill>
                          <a:latin typeface="Meiryo UI" panose="020B0604030504040204" pitchFamily="50" charset="-128"/>
                          <a:ea typeface="Meiryo UI" panose="020B0604030504040204" pitchFamily="50" charset="-128"/>
                        </a:rPr>
                        <a:t>・創出</a:t>
                      </a:r>
                    </a:p>
                  </a:txBody>
                  <a:tcPr marL="68580" marR="68580" marT="34290" marB="34290" anchor="ctr"/>
                </a:tc>
                <a:extLst>
                  <a:ext uri="{0D108BD9-81ED-4DB2-BD59-A6C34878D82A}">
                    <a16:rowId xmlns:a16="http://schemas.microsoft.com/office/drawing/2014/main" val="3506946750"/>
                  </a:ext>
                </a:extLst>
              </a:tr>
              <a:tr h="188595">
                <a:tc>
                  <a:txBody>
                    <a:bodyPr/>
                    <a:lstStyle/>
                    <a:p>
                      <a:pPr algn="just">
                        <a:lnSpc>
                          <a:spcPct val="100000"/>
                        </a:lnSpc>
                        <a:spcAft>
                          <a:spcPts val="0"/>
                        </a:spcAft>
                      </a:pPr>
                      <a:r>
                        <a:rPr lang="ja-JP" sz="900" kern="0" dirty="0">
                          <a:effectLst/>
                          <a:latin typeface="Meiryo UI" panose="020B0604030504040204" pitchFamily="50" charset="-128"/>
                          <a:ea typeface="Meiryo UI" panose="020B0604030504040204" pitchFamily="50" charset="-128"/>
                          <a:cs typeface="Times New Roman" panose="02020603050405020304" pitchFamily="18" charset="0"/>
                        </a:rPr>
                        <a:t>歴史的・文化的環境</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1435" marR="51435" marT="0" marB="0" anchor="ctr">
                    <a:lnL w="12700" cap="flat" cmpd="sng" algn="ctr">
                      <a:noFill/>
                      <a:prstDash val="solid"/>
                      <a:round/>
                      <a:headEnd type="none" w="med" len="med"/>
                      <a:tailEnd type="none" w="med" len="med"/>
                    </a:lnL>
                  </a:tcPr>
                </a:tc>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rPr>
                        <a:t>歴史的・文化的景観、文化財</a:t>
                      </a:r>
                    </a:p>
                  </a:txBody>
                  <a:tcPr marL="68580" marR="68580" marT="34290" marB="34290" anchor="ctr"/>
                </a:tc>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rPr>
                        <a:t>○歴史的・文化的景観の保全</a:t>
                      </a:r>
                    </a:p>
                  </a:txBody>
                  <a:tcPr marL="68580" marR="68580" marT="34290" marB="34290" anchor="ctr"/>
                </a:tc>
                <a:extLst>
                  <a:ext uri="{0D108BD9-81ED-4DB2-BD59-A6C34878D82A}">
                    <a16:rowId xmlns:a16="http://schemas.microsoft.com/office/drawing/2014/main" val="3860909239"/>
                  </a:ext>
                </a:extLst>
              </a:tr>
              <a:tr h="373924">
                <a:tc>
                  <a:txBody>
                    <a:bodyPr/>
                    <a:lstStyle/>
                    <a:p>
                      <a:pPr algn="just">
                        <a:lnSpc>
                          <a:spcPct val="100000"/>
                        </a:lnSpc>
                        <a:spcAft>
                          <a:spcPts val="0"/>
                        </a:spcAft>
                      </a:pPr>
                      <a:r>
                        <a:rPr lang="ja-JP" altLang="en-US"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地球環境</a:t>
                      </a:r>
                      <a:endParaRPr lang="ja-JP"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1435" marR="51435" marT="0" marB="0" anchor="ctr">
                    <a:lnL w="12700" cap="flat" cmpd="sng" algn="ctr">
                      <a:noFill/>
                      <a:prstDash val="solid"/>
                      <a:round/>
                      <a:headEnd type="none" w="med" len="med"/>
                      <a:tailEnd type="none" w="med" len="med"/>
                    </a:lnL>
                  </a:tcPr>
                </a:tc>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rPr>
                        <a:t>温室効果ガス、オゾン層破壊物質、気候変動適応策</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marL="0" marR="0" lvl="0" indent="0" algn="l" defTabSz="1056041" rtl="0" eaLnBrk="1" fontAlgn="auto" latinLnBrk="0" hangingPunct="1">
                        <a:lnSpc>
                          <a:spcPct val="100000"/>
                        </a:lnSpc>
                        <a:spcBef>
                          <a:spcPts val="0"/>
                        </a:spcBef>
                        <a:spcAft>
                          <a:spcPts val="200"/>
                        </a:spcAft>
                        <a:buClrTx/>
                        <a:buSzTx/>
                        <a:buFontTx/>
                        <a:buNone/>
                        <a:tabLst/>
                        <a:defRPr/>
                      </a:pPr>
                      <a:r>
                        <a:rPr kumimoji="1" lang="ja-JP" altLang="en-US" sz="900" b="0" u="none" dirty="0">
                          <a:solidFill>
                            <a:schemeClr val="tx1"/>
                          </a:solidFill>
                          <a:latin typeface="Meiryo UI" panose="020B0604030504040204" pitchFamily="50" charset="-128"/>
                          <a:ea typeface="Meiryo UI" panose="020B0604030504040204" pitchFamily="50" charset="-128"/>
                        </a:rPr>
                        <a:t>○省エネ機器の採用などエネルギーの効率的な利用や太陽光発電の導入など再生可能エネルギーの利用、水素等の新たなエネルギーの活用、再エネ調達</a:t>
                      </a:r>
                      <a:endParaRPr kumimoji="1" lang="en-US" altLang="ja-JP" sz="900" b="0" u="none" dirty="0">
                        <a:solidFill>
                          <a:schemeClr val="tx1"/>
                        </a:solidFill>
                        <a:latin typeface="Meiryo UI" panose="020B0604030504040204" pitchFamily="50" charset="-128"/>
                        <a:ea typeface="Meiryo UI" panose="020B0604030504040204" pitchFamily="50" charset="-128"/>
                      </a:endParaRPr>
                    </a:p>
                    <a:p>
                      <a:pPr marL="0" marR="0" lvl="0" indent="0" algn="l" defTabSz="1056041" rtl="0" eaLnBrk="1" fontAlgn="auto" latinLnBrk="0" hangingPunct="1">
                        <a:lnSpc>
                          <a:spcPct val="100000"/>
                        </a:lnSpc>
                        <a:spcBef>
                          <a:spcPts val="0"/>
                        </a:spcBef>
                        <a:spcAft>
                          <a:spcPts val="200"/>
                        </a:spcAft>
                        <a:buClrTx/>
                        <a:buSzTx/>
                        <a:buFontTx/>
                        <a:buNone/>
                        <a:tabLst/>
                        <a:defRPr/>
                      </a:pPr>
                      <a:r>
                        <a:rPr kumimoji="1" lang="ja-JP" altLang="en-US" sz="900" b="0" u="none" dirty="0">
                          <a:solidFill>
                            <a:schemeClr val="tx1"/>
                          </a:solidFill>
                          <a:latin typeface="Meiryo UI" panose="020B0604030504040204" pitchFamily="50" charset="-128"/>
                          <a:ea typeface="Meiryo UI" panose="020B0604030504040204" pitchFamily="50" charset="-128"/>
                        </a:rPr>
                        <a:t>○建築物の外皮性能の向上</a:t>
                      </a:r>
                      <a:r>
                        <a:rPr kumimoji="1" lang="ja-JP" altLang="en-US" sz="900" b="0" u="none" dirty="0">
                          <a:solidFill>
                            <a:srgbClr val="FF0000"/>
                          </a:solidFill>
                          <a:latin typeface="Meiryo UI" panose="020B0604030504040204" pitchFamily="50" charset="-128"/>
                          <a:ea typeface="Meiryo UI" panose="020B0604030504040204" pitchFamily="50" charset="-128"/>
                        </a:rPr>
                        <a:t>、建築物の</a:t>
                      </a:r>
                      <a:r>
                        <a:rPr kumimoji="1" lang="en-US" altLang="ja-JP" sz="900" b="0" u="none" dirty="0">
                          <a:solidFill>
                            <a:srgbClr val="FF0000"/>
                          </a:solidFill>
                          <a:latin typeface="Meiryo UI" panose="020B0604030504040204" pitchFamily="50" charset="-128"/>
                          <a:ea typeface="Meiryo UI" panose="020B0604030504040204" pitchFamily="50" charset="-128"/>
                        </a:rPr>
                        <a:t>ZEB</a:t>
                      </a:r>
                      <a:r>
                        <a:rPr kumimoji="1" lang="ja-JP" altLang="en-US" sz="900" b="0" u="none" dirty="0">
                          <a:solidFill>
                            <a:srgbClr val="FF0000"/>
                          </a:solidFill>
                          <a:latin typeface="Meiryo UI" panose="020B0604030504040204" pitchFamily="50" charset="-128"/>
                          <a:ea typeface="Meiryo UI" panose="020B0604030504040204" pitchFamily="50" charset="-128"/>
                        </a:rPr>
                        <a:t>化</a:t>
                      </a:r>
                      <a:endParaRPr kumimoji="1" lang="en-US" altLang="ja-JP" sz="900" b="0" u="none" dirty="0">
                        <a:solidFill>
                          <a:srgbClr val="FF0000"/>
                        </a:solidFill>
                        <a:latin typeface="Meiryo UI" panose="020B0604030504040204" pitchFamily="50" charset="-128"/>
                        <a:ea typeface="Meiryo UI" panose="020B0604030504040204" pitchFamily="50" charset="-128"/>
                      </a:endParaRPr>
                    </a:p>
                    <a:p>
                      <a:pPr marL="0" marR="0" lvl="0" indent="0" algn="l" defTabSz="1056041" rtl="0" eaLnBrk="1" fontAlgn="auto" latinLnBrk="0" hangingPunct="1">
                        <a:lnSpc>
                          <a:spcPct val="100000"/>
                        </a:lnSpc>
                        <a:spcBef>
                          <a:spcPts val="0"/>
                        </a:spcBef>
                        <a:spcAft>
                          <a:spcPts val="200"/>
                        </a:spcAft>
                        <a:buClrTx/>
                        <a:buSzTx/>
                        <a:buFontTx/>
                        <a:buNone/>
                        <a:tabLst/>
                        <a:defRPr/>
                      </a:pPr>
                      <a:r>
                        <a:rPr kumimoji="1" lang="ja-JP" altLang="en-US" sz="900" b="0" u="none" dirty="0">
                          <a:solidFill>
                            <a:schemeClr val="tx1"/>
                          </a:solidFill>
                          <a:latin typeface="Meiryo UI" panose="020B0604030504040204" pitchFamily="50" charset="-128"/>
                          <a:ea typeface="Meiryo UI" panose="020B0604030504040204" pitchFamily="50" charset="-128"/>
                        </a:rPr>
                        <a:t>○国産木材の利用</a:t>
                      </a:r>
                      <a:endParaRPr kumimoji="1" lang="en-US" altLang="ja-JP" sz="900" b="0" u="none" dirty="0">
                        <a:solidFill>
                          <a:schemeClr val="tx1"/>
                        </a:solidFill>
                        <a:latin typeface="Meiryo UI" panose="020B0604030504040204" pitchFamily="50" charset="-128"/>
                        <a:ea typeface="Meiryo UI" panose="020B0604030504040204" pitchFamily="50" charset="-128"/>
                      </a:endParaRPr>
                    </a:p>
                    <a:p>
                      <a:pPr marL="0" marR="0" lvl="0" indent="0" algn="l" defTabSz="1056041" rtl="0" eaLnBrk="1" fontAlgn="auto" latinLnBrk="0" hangingPunct="1">
                        <a:lnSpc>
                          <a:spcPct val="100000"/>
                        </a:lnSpc>
                        <a:spcBef>
                          <a:spcPts val="0"/>
                        </a:spcBef>
                        <a:spcAft>
                          <a:spcPts val="200"/>
                        </a:spcAft>
                        <a:buClrTx/>
                        <a:buSzTx/>
                        <a:buFontTx/>
                        <a:buNone/>
                        <a:tabLst/>
                        <a:defRPr/>
                      </a:pPr>
                      <a:r>
                        <a:rPr kumimoji="1" lang="ja-JP" altLang="en-US" sz="900" b="0" u="none" dirty="0">
                          <a:solidFill>
                            <a:schemeClr val="tx1"/>
                          </a:solidFill>
                          <a:latin typeface="Meiryo UI" panose="020B0604030504040204" pitchFamily="50" charset="-128"/>
                          <a:ea typeface="Meiryo UI" panose="020B0604030504040204" pitchFamily="50" charset="-128"/>
                        </a:rPr>
                        <a:t>○自立・分散型エネルギーシステムの導入</a:t>
                      </a:r>
                      <a:endParaRPr kumimoji="1" lang="en-US" altLang="ja-JP" sz="900" b="0" u="none" dirty="0">
                        <a:solidFill>
                          <a:schemeClr val="tx1"/>
                        </a:solidFill>
                        <a:latin typeface="Meiryo UI" panose="020B0604030504040204" pitchFamily="50" charset="-128"/>
                        <a:ea typeface="Meiryo UI" panose="020B0604030504040204" pitchFamily="50" charset="-128"/>
                      </a:endParaRPr>
                    </a:p>
                    <a:p>
                      <a:pPr marL="0" marR="0" lvl="0" indent="0" algn="l" defTabSz="1056041" rtl="0" eaLnBrk="1" fontAlgn="auto" latinLnBrk="0" hangingPunct="1">
                        <a:lnSpc>
                          <a:spcPct val="100000"/>
                        </a:lnSpc>
                        <a:spcBef>
                          <a:spcPts val="0"/>
                        </a:spcBef>
                        <a:spcAft>
                          <a:spcPts val="200"/>
                        </a:spcAft>
                        <a:buClrTx/>
                        <a:buSzTx/>
                        <a:buFontTx/>
                        <a:buNone/>
                        <a:tabLst/>
                        <a:defRPr/>
                      </a:pPr>
                      <a:r>
                        <a:rPr kumimoji="1" lang="ja-JP" altLang="en-US" sz="900" b="0" u="none" dirty="0">
                          <a:solidFill>
                            <a:srgbClr val="FF0000"/>
                          </a:solidFill>
                          <a:latin typeface="Meiryo UI" panose="020B0604030504040204" pitchFamily="50" charset="-128"/>
                          <a:ea typeface="Meiryo UI" panose="020B0604030504040204" pitchFamily="50" charset="-128"/>
                        </a:rPr>
                        <a:t>〇低燃費型建設機械の使用など工事中の温室効果ガスの排出削減</a:t>
                      </a:r>
                      <a:endParaRPr kumimoji="1" lang="en-US" altLang="ja-JP" sz="900" b="0" u="none" dirty="0">
                        <a:solidFill>
                          <a:srgbClr val="FF0000"/>
                        </a:solidFill>
                        <a:latin typeface="Meiryo UI" panose="020B0604030504040204" pitchFamily="50" charset="-128"/>
                        <a:ea typeface="Meiryo UI" panose="020B0604030504040204" pitchFamily="50" charset="-128"/>
                      </a:endParaRPr>
                    </a:p>
                    <a:p>
                      <a:pPr marL="0" marR="0" lvl="0" indent="0" algn="l" defTabSz="1056041" rtl="0" eaLnBrk="1" fontAlgn="auto" latinLnBrk="0" hangingPunct="1">
                        <a:lnSpc>
                          <a:spcPct val="100000"/>
                        </a:lnSpc>
                        <a:spcBef>
                          <a:spcPts val="0"/>
                        </a:spcBef>
                        <a:spcAft>
                          <a:spcPts val="200"/>
                        </a:spcAft>
                        <a:buClrTx/>
                        <a:buSzTx/>
                        <a:buFontTx/>
                        <a:buNone/>
                        <a:tabLst/>
                        <a:defRPr/>
                      </a:pPr>
                      <a:r>
                        <a:rPr kumimoji="1" lang="ja-JP" altLang="en-US" sz="900" b="0" u="none" dirty="0">
                          <a:solidFill>
                            <a:srgbClr val="FF0000"/>
                          </a:solidFill>
                          <a:latin typeface="Meiryo UI" panose="020B0604030504040204" pitchFamily="50" charset="-128"/>
                          <a:ea typeface="Meiryo UI" panose="020B0604030504040204" pitchFamily="50" charset="-128"/>
                        </a:rPr>
                        <a:t>○バリューチェーン・サプライチェーン全体での温室効果ガスの排出削減</a:t>
                      </a:r>
                      <a:endParaRPr kumimoji="1" lang="en-US" altLang="ja-JP" sz="900" b="0" u="none" dirty="0">
                        <a:solidFill>
                          <a:srgbClr val="FF0000"/>
                        </a:solidFill>
                        <a:latin typeface="Meiryo UI" panose="020B0604030504040204" pitchFamily="50" charset="-128"/>
                        <a:ea typeface="Meiryo UI" panose="020B0604030504040204" pitchFamily="50" charset="-128"/>
                      </a:endParaRPr>
                    </a:p>
                    <a:p>
                      <a:pPr marL="0" marR="0" lvl="0" indent="0" algn="l" defTabSz="1056041" rtl="0" eaLnBrk="1" fontAlgn="auto" latinLnBrk="0" hangingPunct="1">
                        <a:lnSpc>
                          <a:spcPct val="100000"/>
                        </a:lnSpc>
                        <a:spcBef>
                          <a:spcPts val="0"/>
                        </a:spcBef>
                        <a:spcAft>
                          <a:spcPts val="200"/>
                        </a:spcAft>
                        <a:buClrTx/>
                        <a:buSzTx/>
                        <a:buFontTx/>
                        <a:buNone/>
                        <a:tabLst/>
                        <a:defRPr/>
                      </a:pPr>
                      <a:r>
                        <a:rPr kumimoji="1" lang="ja-JP" altLang="en-US" sz="900" b="0" u="none" dirty="0">
                          <a:solidFill>
                            <a:schemeClr val="tx1"/>
                          </a:solidFill>
                          <a:latin typeface="Meiryo UI" panose="020B0604030504040204" pitchFamily="50" charset="-128"/>
                          <a:ea typeface="Meiryo UI" panose="020B0604030504040204" pitchFamily="50" charset="-128"/>
                        </a:rPr>
                        <a:t>〇地下空間の浸水対策等の風水害対策</a:t>
                      </a:r>
                      <a:r>
                        <a:rPr kumimoji="1" lang="ja-JP" altLang="en-US" sz="900" b="0" u="none" dirty="0">
                          <a:solidFill>
                            <a:srgbClr val="FF0000"/>
                          </a:solidFill>
                          <a:latin typeface="Meiryo UI" panose="020B0604030504040204" pitchFamily="50" charset="-128"/>
                          <a:ea typeface="Meiryo UI" panose="020B0604030504040204" pitchFamily="50" charset="-128"/>
                        </a:rPr>
                        <a:t>や熱中症対策等の適応策</a:t>
                      </a:r>
                    </a:p>
                  </a:txBody>
                  <a:tcPr marL="68580" marR="68580" marT="34290" marB="34290" anchor="ctr"/>
                </a:tc>
                <a:extLst>
                  <a:ext uri="{0D108BD9-81ED-4DB2-BD59-A6C34878D82A}">
                    <a16:rowId xmlns:a16="http://schemas.microsoft.com/office/drawing/2014/main" val="2691303573"/>
                  </a:ext>
                </a:extLst>
              </a:tr>
              <a:tr h="188595">
                <a:tc>
                  <a:txBody>
                    <a:bodyPr/>
                    <a:lstStyle/>
                    <a:p>
                      <a:pPr algn="just">
                        <a:lnSpc>
                          <a:spcPct val="100000"/>
                        </a:lnSpc>
                        <a:spcAft>
                          <a:spcPts val="0"/>
                        </a:spcAft>
                      </a:pPr>
                      <a:r>
                        <a:rPr lang="ja-JP" altLang="en-US"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次世代への貢献</a:t>
                      </a:r>
                      <a:endParaRPr lang="ja-JP"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1435" marR="51435" marT="0"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環境イノベーションの創出</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B w="12700" cap="flat" cmpd="sng" algn="ctr">
                      <a:noFill/>
                      <a:prstDash val="solid"/>
                      <a:round/>
                      <a:headEnd type="none" w="med" len="med"/>
                      <a:tailEnd type="none" w="med" len="med"/>
                    </a:lnB>
                  </a:tcPr>
                </a:tc>
                <a:tc>
                  <a:txBody>
                    <a:bodyPr/>
                    <a:lstStyle/>
                    <a:p>
                      <a:pPr marL="0" marR="0" lvl="0" indent="0" algn="l" defTabSz="1056041" rtl="0" eaLnBrk="1" fontAlgn="auto" latinLnBrk="0" hangingPunct="1">
                        <a:lnSpc>
                          <a:spcPct val="100000"/>
                        </a:lnSpc>
                        <a:spcBef>
                          <a:spcPts val="0"/>
                        </a:spcBef>
                        <a:spcAft>
                          <a:spcPts val="0"/>
                        </a:spcAft>
                        <a:buClrTx/>
                        <a:buSzTx/>
                        <a:buFontTx/>
                        <a:buNone/>
                        <a:tabLst/>
                        <a:defRPr/>
                      </a:pPr>
                      <a:r>
                        <a:rPr kumimoji="1" lang="ja-JP" altLang="en-US" sz="900" b="0" u="none" dirty="0">
                          <a:solidFill>
                            <a:schemeClr val="tx1"/>
                          </a:solidFill>
                          <a:latin typeface="Meiryo UI" panose="020B0604030504040204" pitchFamily="50" charset="-128"/>
                          <a:ea typeface="Meiryo UI" panose="020B0604030504040204" pitchFamily="50" charset="-128"/>
                        </a:rPr>
                        <a:t>○革新的技術の導入</a:t>
                      </a:r>
                    </a:p>
                  </a:txBody>
                  <a:tcPr marL="68580" marR="68580" marT="34290" marB="34290" anchor="ctr">
                    <a:lnB w="12700" cap="flat" cmpd="sng" algn="ctr">
                      <a:noFill/>
                      <a:prstDash val="solid"/>
                      <a:round/>
                      <a:headEnd type="none" w="med" len="med"/>
                      <a:tailEnd type="none" w="med" len="med"/>
                    </a:lnB>
                  </a:tcPr>
                </a:tc>
                <a:extLst>
                  <a:ext uri="{0D108BD9-81ED-4DB2-BD59-A6C34878D82A}">
                    <a16:rowId xmlns:a16="http://schemas.microsoft.com/office/drawing/2014/main" val="333940859"/>
                  </a:ext>
                </a:extLst>
              </a:tr>
            </a:tbl>
          </a:graphicData>
        </a:graphic>
      </p:graphicFrame>
      <p:sp>
        <p:nvSpPr>
          <p:cNvPr id="3" name="テキスト ボックス 2">
            <a:extLst>
              <a:ext uri="{FF2B5EF4-FFF2-40B4-BE49-F238E27FC236}">
                <a16:creationId xmlns:a16="http://schemas.microsoft.com/office/drawing/2014/main" id="{D44BDBE0-88AF-C027-EEC0-DB7D14FDF632}"/>
              </a:ext>
            </a:extLst>
          </p:cNvPr>
          <p:cNvSpPr txBox="1"/>
          <p:nvPr/>
        </p:nvSpPr>
        <p:spPr>
          <a:xfrm>
            <a:off x="0" y="356890"/>
            <a:ext cx="3940026"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〇環境配慮事項の追加等</a:t>
            </a:r>
            <a:r>
              <a:rPr lang="ja-JP" altLang="en-US" sz="1000" b="1" dirty="0">
                <a:solidFill>
                  <a:srgbClr val="FF0000"/>
                </a:solidFill>
                <a:latin typeface="Meiryo UI" panose="020B0604030504040204" pitchFamily="50" charset="-128"/>
                <a:ea typeface="Meiryo UI" panose="020B0604030504040204" pitchFamily="50" charset="-128"/>
              </a:rPr>
              <a:t>（</a:t>
            </a:r>
            <a:r>
              <a:rPr lang="en-US" altLang="ja-JP" sz="1000" b="1" dirty="0">
                <a:solidFill>
                  <a:srgbClr val="FF0000"/>
                </a:solidFill>
                <a:latin typeface="Meiryo UI" panose="020B0604030504040204" pitchFamily="50" charset="-128"/>
                <a:ea typeface="Meiryo UI" panose="020B0604030504040204" pitchFamily="50" charset="-128"/>
              </a:rPr>
              <a:t>※</a:t>
            </a:r>
            <a:r>
              <a:rPr lang="ja-JP" altLang="en-US" sz="1000" b="1" u="sng" dirty="0">
                <a:solidFill>
                  <a:srgbClr val="FF0000"/>
                </a:solidFill>
                <a:latin typeface="Meiryo UI" panose="020B0604030504040204" pitchFamily="50" charset="-128"/>
                <a:ea typeface="Meiryo UI" panose="020B0604030504040204" pitchFamily="50" charset="-128"/>
              </a:rPr>
              <a:t>赤字</a:t>
            </a:r>
            <a:r>
              <a:rPr lang="ja-JP" altLang="en-US" sz="1000" b="1" dirty="0">
                <a:solidFill>
                  <a:srgbClr val="FF0000"/>
                </a:solidFill>
                <a:latin typeface="Meiryo UI" panose="020B0604030504040204" pitchFamily="50" charset="-128"/>
                <a:ea typeface="Meiryo UI" panose="020B0604030504040204" pitchFamily="50" charset="-128"/>
              </a:rPr>
              <a:t>が改定箇所）</a:t>
            </a:r>
            <a:endParaRPr lang="ja-JP" altLang="en-US" sz="900" b="1" dirty="0">
              <a:solidFill>
                <a:srgbClr val="FF0000"/>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37D881A4-B1D3-3E00-132B-6861FA2EA084}"/>
              </a:ext>
            </a:extLst>
          </p:cNvPr>
          <p:cNvSpPr txBox="1"/>
          <p:nvPr/>
        </p:nvSpPr>
        <p:spPr>
          <a:xfrm>
            <a:off x="0" y="0"/>
            <a:ext cx="9144000" cy="400110"/>
          </a:xfrm>
          <a:prstGeom prst="rect">
            <a:avLst/>
          </a:prstGeom>
          <a:solidFill>
            <a:srgbClr val="0070C0"/>
          </a:solidFill>
        </p:spPr>
        <p:txBody>
          <a:bodyPr wrap="square" rtlCol="0">
            <a:spAutoFit/>
          </a:bodyPr>
          <a:lstStyle/>
          <a:p>
            <a:pPr algn="ctr"/>
            <a:r>
              <a:rPr kumimoji="1" lang="ja-JP" altLang="en-US" sz="2000" b="1" dirty="0">
                <a:solidFill>
                  <a:schemeClr val="bg1"/>
                </a:solidFill>
                <a:latin typeface="Meiryo UI" panose="020B0604030504040204" pitchFamily="50" charset="-128"/>
                <a:ea typeface="Meiryo UI" panose="020B0604030504040204" pitchFamily="50" charset="-128"/>
              </a:rPr>
              <a:t>技術指針の改定概要</a:t>
            </a:r>
          </a:p>
        </p:txBody>
      </p:sp>
      <p:sp>
        <p:nvSpPr>
          <p:cNvPr id="5" name="テキスト ボックス 4">
            <a:extLst>
              <a:ext uri="{FF2B5EF4-FFF2-40B4-BE49-F238E27FC236}">
                <a16:creationId xmlns:a16="http://schemas.microsoft.com/office/drawing/2014/main" id="{0E57F833-91E2-2959-25D9-E69E68AF2401}"/>
              </a:ext>
            </a:extLst>
          </p:cNvPr>
          <p:cNvSpPr txBox="1"/>
          <p:nvPr/>
        </p:nvSpPr>
        <p:spPr>
          <a:xfrm>
            <a:off x="0" y="5580965"/>
            <a:ext cx="5476875"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〇その他改定事項</a:t>
            </a:r>
            <a:endParaRPr lang="ja-JP" altLang="en-US" sz="900" b="1" dirty="0">
              <a:solidFill>
                <a:srgbClr val="FF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7CDC7226-D0C8-2D85-A8B8-269F07E623D0}"/>
              </a:ext>
            </a:extLst>
          </p:cNvPr>
          <p:cNvSpPr txBox="1"/>
          <p:nvPr/>
        </p:nvSpPr>
        <p:spPr>
          <a:xfrm>
            <a:off x="123825" y="5822067"/>
            <a:ext cx="8877300" cy="1000274"/>
          </a:xfrm>
          <a:prstGeom prst="rect">
            <a:avLst/>
          </a:prstGeom>
          <a:noFill/>
        </p:spPr>
        <p:txBody>
          <a:bodyPr wrap="square" rtlCol="0">
            <a:spAutoFit/>
          </a:bodyPr>
          <a:lstStyle/>
          <a:p>
            <a:pPr marL="171450" indent="-171450" algn="just" defTabSz="476250">
              <a:spcAft>
                <a:spcPts val="225"/>
              </a:spcAft>
              <a:buFont typeface="Wingdings" panose="05000000000000000000" pitchFamily="2" charset="2"/>
              <a:buChar char="Ø"/>
              <a:tabLst>
                <a:tab pos="1616075" algn="l"/>
              </a:tabLst>
            </a:pPr>
            <a:r>
              <a:rPr lang="ja-JP" altLang="en-US" sz="900" dirty="0">
                <a:latin typeface="Meiryo UI" panose="020B0604030504040204" pitchFamily="50" charset="-128"/>
                <a:ea typeface="Meiryo UI" panose="020B0604030504040204" pitchFamily="50" charset="-128"/>
              </a:rPr>
              <a:t>環境影響評価項目（地下水、地球環境）の調査、予測に関する主な追加事項</a:t>
            </a:r>
            <a:endParaRPr lang="en-US" altLang="ja-JP" sz="900" dirty="0">
              <a:latin typeface="Meiryo UI" panose="020B0604030504040204" pitchFamily="50" charset="-128"/>
              <a:ea typeface="Meiryo UI" panose="020B0604030504040204" pitchFamily="50" charset="-128"/>
            </a:endParaRPr>
          </a:p>
          <a:p>
            <a:pPr marL="182563" indent="-90488" algn="just" defTabSz="476250">
              <a:spcAft>
                <a:spcPts val="225"/>
              </a:spcAft>
              <a:tabLst>
                <a:tab pos="1616075" algn="l"/>
              </a:tabLst>
            </a:pPr>
            <a:r>
              <a:rPr lang="ja-JP" altLang="en-US" sz="900" dirty="0">
                <a:latin typeface="Meiryo UI" panose="020B0604030504040204" pitchFamily="50" charset="-128"/>
                <a:ea typeface="Meiryo UI" panose="020B0604030504040204" pitchFamily="50" charset="-128"/>
              </a:rPr>
              <a:t>・「水質汚濁に係る人の健康の保護に関する環境基準等の施行等について（通知）（環水大水発第</a:t>
            </a:r>
            <a:r>
              <a:rPr lang="en-US" altLang="ja-JP" sz="900" dirty="0">
                <a:latin typeface="Meiryo UI" panose="020B0604030504040204" pitchFamily="50" charset="-128"/>
                <a:ea typeface="Meiryo UI" panose="020B0604030504040204" pitchFamily="50" charset="-128"/>
              </a:rPr>
              <a:t>2005281</a:t>
            </a:r>
            <a:r>
              <a:rPr lang="ja-JP" altLang="en-US" sz="900" dirty="0">
                <a:latin typeface="Meiryo UI" panose="020B0604030504040204" pitchFamily="50" charset="-128"/>
                <a:ea typeface="Meiryo UI" panose="020B0604030504040204" pitchFamily="50" charset="-128"/>
              </a:rPr>
              <a:t>号、環水大土発第</a:t>
            </a:r>
            <a:r>
              <a:rPr lang="en-US" altLang="ja-JP" sz="900" dirty="0">
                <a:latin typeface="Meiryo UI" panose="020B0604030504040204" pitchFamily="50" charset="-128"/>
                <a:ea typeface="Meiryo UI" panose="020B0604030504040204" pitchFamily="50" charset="-128"/>
              </a:rPr>
              <a:t>2005282</a:t>
            </a:r>
            <a:r>
              <a:rPr lang="ja-JP" altLang="en-US" sz="900" dirty="0">
                <a:latin typeface="Meiryo UI" panose="020B0604030504040204" pitchFamily="50" charset="-128"/>
                <a:ea typeface="Meiryo UI" panose="020B0604030504040204" pitchFamily="50" charset="-128"/>
              </a:rPr>
              <a:t>号　令和２年５月</a:t>
            </a:r>
            <a:r>
              <a:rPr lang="en-US" altLang="ja-JP" sz="900" dirty="0">
                <a:latin typeface="Meiryo UI" panose="020B0604030504040204" pitchFamily="50" charset="-128"/>
                <a:ea typeface="Meiryo UI" panose="020B0604030504040204" pitchFamily="50" charset="-128"/>
              </a:rPr>
              <a:t>28</a:t>
            </a:r>
            <a:r>
              <a:rPr lang="ja-JP" altLang="en-US" sz="900" dirty="0">
                <a:latin typeface="Meiryo UI" panose="020B0604030504040204" pitchFamily="50" charset="-128"/>
                <a:ea typeface="Meiryo UI" panose="020B0604030504040204" pitchFamily="50" charset="-128"/>
              </a:rPr>
              <a:t>日）」を受け、地下水の細項目（調査項目）について、水質の細項目と同様、要監視項目（</a:t>
            </a:r>
            <a:r>
              <a:rPr lang="en-US" altLang="ja-JP" sz="900" dirty="0">
                <a:latin typeface="Meiryo UI" panose="020B0604030504040204" pitchFamily="50" charset="-128"/>
                <a:ea typeface="Meiryo UI" panose="020B0604030504040204" pitchFamily="50" charset="-128"/>
              </a:rPr>
              <a:t>PFOS</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PFOA</a:t>
            </a:r>
            <a:r>
              <a:rPr lang="ja-JP" altLang="en-US" sz="900" dirty="0">
                <a:latin typeface="Meiryo UI" panose="020B0604030504040204" pitchFamily="50" charset="-128"/>
                <a:ea typeface="Meiryo UI" panose="020B0604030504040204" pitchFamily="50" charset="-128"/>
              </a:rPr>
              <a:t>等）、要調査項目を明記する。</a:t>
            </a:r>
            <a:endParaRPr lang="en-US" altLang="ja-JP" sz="900" dirty="0">
              <a:latin typeface="Meiryo UI" panose="020B0604030504040204" pitchFamily="50" charset="-128"/>
              <a:ea typeface="Meiryo UI" panose="020B0604030504040204" pitchFamily="50" charset="-128"/>
            </a:endParaRPr>
          </a:p>
          <a:p>
            <a:pPr marL="182563" indent="-90488" algn="just" defTabSz="476250">
              <a:spcAft>
                <a:spcPts val="225"/>
              </a:spcAft>
              <a:tabLst>
                <a:tab pos="1616075" algn="l"/>
              </a:tabLst>
            </a:pPr>
            <a:r>
              <a:rPr lang="ja-JP" altLang="en-US" sz="900" dirty="0">
                <a:latin typeface="Meiryo UI" panose="020B0604030504040204" pitchFamily="50" charset="-128"/>
                <a:ea typeface="Meiryo UI" panose="020B0604030504040204" pitchFamily="50" charset="-128"/>
              </a:rPr>
              <a:t>・地球環境（温室効果ガス）の排出量の算定方法等については、「地球温暖化対策の推進に関する法律」に基づく「温室効果ガス排出量算定・報告マニュアル」が示されていることから、予測方法に本マニュアルについて明記するとともに、温室効果ガス排出削減にあたってのベースライン排出量の考え方を変更する。</a:t>
            </a:r>
          </a:p>
          <a:p>
            <a:pPr marL="171450" indent="-171450" algn="just">
              <a:spcAft>
                <a:spcPts val="225"/>
              </a:spcAft>
              <a:buFont typeface="Wingdings" panose="05000000000000000000" pitchFamily="2" charset="2"/>
              <a:buChar char="Ø"/>
            </a:pPr>
            <a:r>
              <a:rPr lang="ja-JP" altLang="en-US" sz="900" dirty="0">
                <a:latin typeface="Meiryo UI" panose="020B0604030504040204" pitchFamily="50" charset="-128"/>
                <a:ea typeface="Meiryo UI" panose="020B0604030504040204" pitchFamily="50" charset="-128"/>
              </a:rPr>
              <a:t>その他文言整理及び修正</a:t>
            </a:r>
          </a:p>
        </p:txBody>
      </p:sp>
      <p:sp>
        <p:nvSpPr>
          <p:cNvPr id="7" name="テキスト ボックス 6">
            <a:extLst>
              <a:ext uri="{FF2B5EF4-FFF2-40B4-BE49-F238E27FC236}">
                <a16:creationId xmlns:a16="http://schemas.microsoft.com/office/drawing/2014/main" id="{1617C955-794C-76A8-D2A6-8478560E50C4}"/>
              </a:ext>
            </a:extLst>
          </p:cNvPr>
          <p:cNvSpPr txBox="1"/>
          <p:nvPr/>
        </p:nvSpPr>
        <p:spPr>
          <a:xfrm>
            <a:off x="8453718" y="0"/>
            <a:ext cx="690282" cy="369332"/>
          </a:xfrm>
          <a:prstGeom prst="rect">
            <a:avLst/>
          </a:prstGeom>
          <a:noFill/>
        </p:spPr>
        <p:txBody>
          <a:bodyPr wrap="square" rtlCol="0">
            <a:spAutoFit/>
          </a:bodyPr>
          <a:lstStyle/>
          <a:p>
            <a:pPr algn="ctr"/>
            <a:r>
              <a:rPr kumimoji="1" lang="ja-JP" altLang="en-US" b="1" dirty="0">
                <a:solidFill>
                  <a:schemeClr val="bg1"/>
                </a:solidFill>
              </a:rPr>
              <a:t>６</a:t>
            </a:r>
          </a:p>
        </p:txBody>
      </p:sp>
    </p:spTree>
    <p:extLst>
      <p:ext uri="{BB962C8B-B14F-4D97-AF65-F5344CB8AC3E}">
        <p14:creationId xmlns:p14="http://schemas.microsoft.com/office/powerpoint/2010/main" val="3987059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C969E3B4-E34A-2A04-C017-5D36C4C6FCD6}"/>
              </a:ext>
            </a:extLst>
          </p:cNvPr>
          <p:cNvSpPr txBox="1"/>
          <p:nvPr/>
        </p:nvSpPr>
        <p:spPr>
          <a:xfrm>
            <a:off x="0" y="0"/>
            <a:ext cx="9144000" cy="461665"/>
          </a:xfrm>
          <a:prstGeom prst="rect">
            <a:avLst/>
          </a:prstGeom>
          <a:solidFill>
            <a:srgbClr val="0070C0"/>
          </a:solidFill>
        </p:spPr>
        <p:txBody>
          <a:bodyPr wrap="square" rtlCol="0">
            <a:spAutoFit/>
          </a:bodyPr>
          <a:lstStyle/>
          <a:p>
            <a:pPr algn="ctr"/>
            <a:r>
              <a:rPr kumimoji="1" lang="ja-JP" altLang="en-US" sz="2400" b="1" dirty="0">
                <a:solidFill>
                  <a:schemeClr val="bg1"/>
                </a:solidFill>
                <a:latin typeface="Meiryo UI" panose="020B0604030504040204" pitchFamily="50" charset="-128"/>
                <a:ea typeface="Meiryo UI" panose="020B0604030504040204" pitchFamily="50" charset="-128"/>
              </a:rPr>
              <a:t>大阪市環境影響評価技術指針の改定について</a:t>
            </a:r>
          </a:p>
        </p:txBody>
      </p:sp>
      <p:sp>
        <p:nvSpPr>
          <p:cNvPr id="3" name="テキスト ボックス 2">
            <a:extLst>
              <a:ext uri="{FF2B5EF4-FFF2-40B4-BE49-F238E27FC236}">
                <a16:creationId xmlns:a16="http://schemas.microsoft.com/office/drawing/2014/main" id="{2A72B6D2-DB01-C7CC-EC42-747E5C42BF02}"/>
              </a:ext>
            </a:extLst>
          </p:cNvPr>
          <p:cNvSpPr txBox="1"/>
          <p:nvPr/>
        </p:nvSpPr>
        <p:spPr>
          <a:xfrm>
            <a:off x="96714" y="553888"/>
            <a:ext cx="2751994" cy="369332"/>
          </a:xfrm>
          <a:prstGeom prst="rect">
            <a:avLst/>
          </a:prstGeom>
          <a:noFill/>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３　スケジュール（案）</a:t>
            </a:r>
          </a:p>
        </p:txBody>
      </p:sp>
      <p:sp>
        <p:nvSpPr>
          <p:cNvPr id="4" name="テキスト ボックス 3">
            <a:extLst>
              <a:ext uri="{FF2B5EF4-FFF2-40B4-BE49-F238E27FC236}">
                <a16:creationId xmlns:a16="http://schemas.microsoft.com/office/drawing/2014/main" id="{20E46D0E-8662-D071-CF14-2006BACCD5BC}"/>
              </a:ext>
            </a:extLst>
          </p:cNvPr>
          <p:cNvSpPr txBox="1"/>
          <p:nvPr/>
        </p:nvSpPr>
        <p:spPr>
          <a:xfrm>
            <a:off x="721958" y="1443841"/>
            <a:ext cx="8076901" cy="3970318"/>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令和７年８月７日　　大阪市環境影響評価専門委員会の開催</a:t>
            </a:r>
          </a:p>
          <a:p>
            <a:r>
              <a:rPr kumimoji="1" lang="ja-JP" altLang="en-US" dirty="0">
                <a:latin typeface="Meiryo UI" panose="020B0604030504040204" pitchFamily="50" charset="-128"/>
                <a:ea typeface="Meiryo UI" panose="020B0604030504040204" pitchFamily="50" charset="-128"/>
              </a:rPr>
              <a:t>　　　　　　　　　　　　　　　・技術指針の改定について（諮問）</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en-US" altLang="ja-JP" dirty="0">
                <a:latin typeface="Meiryo UI" panose="020B0604030504040204" pitchFamily="50" charset="-128"/>
                <a:ea typeface="Meiryo UI" panose="020B0604030504040204" pitchFamily="50" charset="-128"/>
              </a:rPr>
              <a:t>10</a:t>
            </a:r>
            <a:r>
              <a:rPr kumimoji="1" lang="ja-JP" altLang="en-US" dirty="0">
                <a:latin typeface="Meiryo UI" panose="020B0604030504040204" pitchFamily="50" charset="-128"/>
                <a:ea typeface="Meiryo UI" panose="020B0604030504040204" pitchFamily="50" charset="-128"/>
              </a:rPr>
              <a:t>月頃　　　</a:t>
            </a:r>
            <a:r>
              <a:rPr kumimoji="1" lang="zh-TW" altLang="en-US" dirty="0">
                <a:latin typeface="Meiryo UI" panose="020B0604030504040204" pitchFamily="50" charset="-128"/>
                <a:ea typeface="Meiryo UI" panose="020B0604030504040204" pitchFamily="50" charset="-128"/>
              </a:rPr>
              <a:t>大阪市環境影響評価専門委員会</a:t>
            </a:r>
            <a:r>
              <a:rPr kumimoji="1" lang="ja-JP" altLang="en-US" dirty="0">
                <a:latin typeface="Meiryo UI" panose="020B0604030504040204" pitchFamily="50" charset="-128"/>
                <a:ea typeface="Meiryo UI" panose="020B0604030504040204" pitchFamily="50" charset="-128"/>
              </a:rPr>
              <a:t>の開催　</a:t>
            </a:r>
          </a:p>
          <a:p>
            <a:r>
              <a:rPr kumimoji="1" lang="ja-JP" altLang="en-US" dirty="0">
                <a:latin typeface="Meiryo UI" panose="020B0604030504040204" pitchFamily="50" charset="-128"/>
                <a:ea typeface="Meiryo UI" panose="020B0604030504040204" pitchFamily="50" charset="-128"/>
              </a:rPr>
              <a:t>　　　　　　　　　　　　　　　・技術指針の改定（答申）</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en-US" altLang="ja-JP" dirty="0">
                <a:latin typeface="Meiryo UI" panose="020B0604030504040204" pitchFamily="50" charset="-128"/>
                <a:ea typeface="Meiryo UI" panose="020B0604030504040204" pitchFamily="50" charset="-128"/>
              </a:rPr>
              <a:t>11</a:t>
            </a:r>
            <a:r>
              <a:rPr kumimoji="1" lang="ja-JP" altLang="en-US" dirty="0">
                <a:latin typeface="Meiryo UI" panose="020B0604030504040204" pitchFamily="50" charset="-128"/>
                <a:ea typeface="Meiryo UI" panose="020B0604030504040204" pitchFamily="50" charset="-128"/>
              </a:rPr>
              <a:t>月頃　　 　技術指針の改定について（意見募集）</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令和８年１月～２月　技術指針の改定</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0A2A972D-5870-C017-6578-D2B439410BB2}"/>
              </a:ext>
            </a:extLst>
          </p:cNvPr>
          <p:cNvSpPr txBox="1"/>
          <p:nvPr/>
        </p:nvSpPr>
        <p:spPr>
          <a:xfrm>
            <a:off x="8453718" y="0"/>
            <a:ext cx="690282" cy="369332"/>
          </a:xfrm>
          <a:prstGeom prst="rect">
            <a:avLst/>
          </a:prstGeom>
          <a:noFill/>
        </p:spPr>
        <p:txBody>
          <a:bodyPr wrap="square" rtlCol="0">
            <a:spAutoFit/>
          </a:bodyPr>
          <a:lstStyle/>
          <a:p>
            <a:pPr algn="ctr"/>
            <a:r>
              <a:rPr kumimoji="1" lang="ja-JP" altLang="en-US" b="1" dirty="0">
                <a:solidFill>
                  <a:schemeClr val="bg1"/>
                </a:solidFill>
              </a:rPr>
              <a:t>７</a:t>
            </a:r>
          </a:p>
        </p:txBody>
      </p:sp>
    </p:spTree>
    <p:extLst>
      <p:ext uri="{BB962C8B-B14F-4D97-AF65-F5344CB8AC3E}">
        <p14:creationId xmlns:p14="http://schemas.microsoft.com/office/powerpoint/2010/main" val="2237729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12EDF93-88B7-2EBC-F760-55904E2C3460}"/>
              </a:ext>
            </a:extLst>
          </p:cNvPr>
          <p:cNvSpPr txBox="1"/>
          <p:nvPr/>
        </p:nvSpPr>
        <p:spPr>
          <a:xfrm>
            <a:off x="0" y="0"/>
            <a:ext cx="9144000" cy="400110"/>
          </a:xfrm>
          <a:prstGeom prst="rect">
            <a:avLst/>
          </a:prstGeom>
          <a:solidFill>
            <a:srgbClr val="0070C0"/>
          </a:solidFill>
        </p:spPr>
        <p:txBody>
          <a:bodyPr wrap="square" rtlCol="0">
            <a:spAutoFit/>
          </a:bodyPr>
          <a:lstStyle/>
          <a:p>
            <a:pPr algn="ctr"/>
            <a:r>
              <a:rPr kumimoji="1" lang="ja-JP" altLang="en-US" sz="2000" b="1" dirty="0">
                <a:solidFill>
                  <a:schemeClr val="bg1"/>
                </a:solidFill>
                <a:latin typeface="Meiryo UI" panose="020B0604030504040204" pitchFamily="50" charset="-128"/>
                <a:ea typeface="Meiryo UI" panose="020B0604030504040204" pitchFamily="50" charset="-128"/>
              </a:rPr>
              <a:t>参　考</a:t>
            </a:r>
          </a:p>
        </p:txBody>
      </p:sp>
      <p:sp>
        <p:nvSpPr>
          <p:cNvPr id="8" name="テキスト ボックス 7">
            <a:extLst>
              <a:ext uri="{FF2B5EF4-FFF2-40B4-BE49-F238E27FC236}">
                <a16:creationId xmlns:a16="http://schemas.microsoft.com/office/drawing/2014/main" id="{8E284AF7-6DD5-729F-CA16-D135A50316EB}"/>
              </a:ext>
            </a:extLst>
          </p:cNvPr>
          <p:cNvSpPr txBox="1"/>
          <p:nvPr/>
        </p:nvSpPr>
        <p:spPr>
          <a:xfrm>
            <a:off x="636495" y="905435"/>
            <a:ext cx="8220635" cy="4247317"/>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関連資料へのリンク</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l"/>
            </a:pPr>
            <a:r>
              <a:rPr kumimoji="1" lang="ja-JP" altLang="en-US" dirty="0">
                <a:latin typeface="Meiryo UI" panose="020B0604030504040204" pitchFamily="50" charset="-128"/>
                <a:ea typeface="Meiryo UI" panose="020B0604030504040204" pitchFamily="50" charset="-128"/>
              </a:rPr>
              <a:t>大阪市環境影響評価制度</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環境影響評価条例・施行規則、環境影響評価技術指針など</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en-US" altLang="ja-JP" dirty="0">
                <a:latin typeface="Meiryo UI" panose="020B0604030504040204" pitchFamily="50" charset="-128"/>
                <a:ea typeface="Meiryo UI" panose="020B0604030504040204" pitchFamily="50" charset="-128"/>
              </a:rPr>
              <a:t>https://www.city.osaka.lg.jp/kankyo/page/0000011044.html</a:t>
            </a:r>
          </a:p>
          <a:p>
            <a:endParaRPr kumimoji="1"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l"/>
            </a:pPr>
            <a:r>
              <a:rPr kumimoji="1" lang="ja-JP" altLang="en-US" dirty="0">
                <a:latin typeface="Meiryo UI" panose="020B0604030504040204" pitchFamily="50" charset="-128"/>
                <a:ea typeface="Meiryo UI" panose="020B0604030504040204" pitchFamily="50" charset="-128"/>
              </a:rPr>
              <a:t>第六次環境基本計画</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en-US" altLang="ja-JP" dirty="0">
                <a:latin typeface="Meiryo UI" panose="020B0604030504040204" pitchFamily="50" charset="-128"/>
                <a:ea typeface="Meiryo UI" panose="020B0604030504040204" pitchFamily="50" charset="-128"/>
              </a:rPr>
              <a:t>https://www.env.go.jp/council/02policy/41124_00012.html</a:t>
            </a:r>
          </a:p>
          <a:p>
            <a:endParaRPr kumimoji="1"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l"/>
            </a:pPr>
            <a:r>
              <a:rPr kumimoji="1" lang="ja-JP" altLang="en-US" dirty="0">
                <a:latin typeface="Meiryo UI" panose="020B0604030504040204" pitchFamily="50" charset="-128"/>
                <a:ea typeface="Meiryo UI" panose="020B0604030504040204" pitchFamily="50" charset="-128"/>
              </a:rPr>
              <a:t>第五次循環型社会形成推進基本計画</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en-US" altLang="ja-JP" dirty="0">
                <a:latin typeface="Meiryo UI" panose="020B0604030504040204" pitchFamily="50" charset="-128"/>
                <a:ea typeface="Meiryo UI" panose="020B0604030504040204" pitchFamily="50" charset="-128"/>
              </a:rPr>
              <a:t>https://www.env.go.jp/recycle/circul/keikaku.html</a:t>
            </a:r>
          </a:p>
          <a:p>
            <a:endParaRPr kumimoji="1"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l"/>
            </a:pPr>
            <a:r>
              <a:rPr kumimoji="1" lang="ja-JP" altLang="en-US" dirty="0">
                <a:latin typeface="Meiryo UI" panose="020B0604030504040204" pitchFamily="50" charset="-128"/>
                <a:ea typeface="Meiryo UI" panose="020B0604030504040204" pitchFamily="50" charset="-128"/>
              </a:rPr>
              <a:t>大阪市環境基本計画（改定計画）</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en-US" altLang="ja-JP" dirty="0">
                <a:latin typeface="Meiryo UI" panose="020B0604030504040204" pitchFamily="50" charset="-128"/>
                <a:ea typeface="Meiryo UI" panose="020B0604030504040204" pitchFamily="50" charset="-128"/>
              </a:rPr>
              <a:t>https://www.city.osaka.lg.jp/kankyo/page/0000487493.html</a:t>
            </a:r>
          </a:p>
        </p:txBody>
      </p:sp>
      <p:sp>
        <p:nvSpPr>
          <p:cNvPr id="2" name="テキスト ボックス 1">
            <a:extLst>
              <a:ext uri="{FF2B5EF4-FFF2-40B4-BE49-F238E27FC236}">
                <a16:creationId xmlns:a16="http://schemas.microsoft.com/office/drawing/2014/main" id="{5544A173-B413-CA23-EDB3-4A39F0ADFA85}"/>
              </a:ext>
            </a:extLst>
          </p:cNvPr>
          <p:cNvSpPr txBox="1"/>
          <p:nvPr/>
        </p:nvSpPr>
        <p:spPr>
          <a:xfrm>
            <a:off x="8453718" y="0"/>
            <a:ext cx="690282" cy="369332"/>
          </a:xfrm>
          <a:prstGeom prst="rect">
            <a:avLst/>
          </a:prstGeom>
          <a:noFill/>
        </p:spPr>
        <p:txBody>
          <a:bodyPr wrap="square" rtlCol="0">
            <a:spAutoFit/>
          </a:bodyPr>
          <a:lstStyle/>
          <a:p>
            <a:pPr algn="ctr"/>
            <a:r>
              <a:rPr kumimoji="1" lang="ja-JP" altLang="en-US" b="1" dirty="0">
                <a:solidFill>
                  <a:schemeClr val="bg1"/>
                </a:solidFill>
              </a:rPr>
              <a:t>８</a:t>
            </a:r>
          </a:p>
        </p:txBody>
      </p:sp>
    </p:spTree>
    <p:extLst>
      <p:ext uri="{BB962C8B-B14F-4D97-AF65-F5344CB8AC3E}">
        <p14:creationId xmlns:p14="http://schemas.microsoft.com/office/powerpoint/2010/main" val="222700108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2740</Words>
  <Application>Microsoft Office PowerPoint</Application>
  <PresentationFormat>画面に合わせる (4:3)</PresentationFormat>
  <Paragraphs>226</Paragraphs>
  <Slides>9</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Meiryo UI</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2025-08-25T02:06:13Z</dcterms:created>
  <dcterms:modified xsi:type="dcterms:W3CDTF">2025-08-25T02:06:30Z</dcterms:modified>
</cp:coreProperties>
</file>