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4695" r:id="rId1"/>
  </p:sldMasterIdLst>
  <p:notesMasterIdLst>
    <p:notesMasterId r:id="rId10"/>
  </p:notesMasterIdLst>
  <p:handoutMasterIdLst>
    <p:handoutMasterId r:id="rId11"/>
  </p:handoutMasterIdLst>
  <p:sldIdLst>
    <p:sldId id="1252" r:id="rId2"/>
    <p:sldId id="1253" r:id="rId3"/>
    <p:sldId id="1255" r:id="rId4"/>
    <p:sldId id="1267" r:id="rId5"/>
    <p:sldId id="1260" r:id="rId6"/>
    <p:sldId id="1263" r:id="rId7"/>
    <p:sldId id="1268" r:id="rId8"/>
    <p:sldId id="1269" r:id="rId9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5pPr>
    <a:lvl6pPr marL="2286000" algn="l" defTabSz="914400" rtl="0" eaLnBrk="1" latinLnBrk="0" hangingPunct="1"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6pPr>
    <a:lvl7pPr marL="2743200" algn="l" defTabSz="914400" rtl="0" eaLnBrk="1" latinLnBrk="0" hangingPunct="1"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7pPr>
    <a:lvl8pPr marL="3200400" algn="l" defTabSz="914400" rtl="0" eaLnBrk="1" latinLnBrk="0" hangingPunct="1"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8pPr>
    <a:lvl9pPr marL="3657600" algn="l" defTabSz="914400" rtl="0" eaLnBrk="1" latinLnBrk="0" hangingPunct="1"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7FCF"/>
    <a:srgbClr val="F7F7F7"/>
    <a:srgbClr val="A7F3FB"/>
    <a:srgbClr val="00CC00"/>
    <a:srgbClr val="FF00FF"/>
    <a:srgbClr val="99FF33"/>
    <a:srgbClr val="E5E4EC"/>
    <a:srgbClr val="DAD8DA"/>
    <a:srgbClr val="339933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テーマ スタイル 2 - アクセント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テーマ スタイル 2 - アクセント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4" autoAdjust="0"/>
    <p:restoredTop sz="93885" autoAdjust="0"/>
  </p:normalViewPr>
  <p:slideViewPr>
    <p:cSldViewPr>
      <p:cViewPr varScale="1">
        <p:scale>
          <a:sx n="70" d="100"/>
          <a:sy n="70" d="100"/>
        </p:scale>
        <p:origin x="150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958" y="-96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7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prstDash val="solid"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A30-40FF-AC2A-9B417D0DA815}"/>
              </c:ext>
            </c:extLst>
          </c:dPt>
          <c:dPt>
            <c:idx val="8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prstDash val="sysDash"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A30-40FF-AC2A-9B417D0DA81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事故!$C$3:$K$3</c:f>
              <c:strCache>
                <c:ptCount val="9"/>
                <c:pt idx="0">
                  <c:v>H23</c:v>
                </c:pt>
                <c:pt idx="1">
                  <c:v>H24</c:v>
                </c:pt>
                <c:pt idx="2">
                  <c:v>H25</c:v>
                </c:pt>
                <c:pt idx="3">
                  <c:v>H26</c:v>
                </c:pt>
                <c:pt idx="4">
                  <c:v>H27</c:v>
                </c:pt>
                <c:pt idx="5">
                  <c:v>H28</c:v>
                </c:pt>
                <c:pt idx="6">
                  <c:v>H29</c:v>
                </c:pt>
                <c:pt idx="7">
                  <c:v>H30</c:v>
                </c:pt>
                <c:pt idx="8">
                  <c:v>R1.10</c:v>
                </c:pt>
              </c:strCache>
            </c:strRef>
          </c:cat>
          <c:val>
            <c:numRef>
              <c:f>事故!$C$4:$K$4</c:f>
              <c:numCache>
                <c:formatCode>General</c:formatCode>
                <c:ptCount val="9"/>
                <c:pt idx="0">
                  <c:v>75</c:v>
                </c:pt>
                <c:pt idx="1">
                  <c:v>83</c:v>
                </c:pt>
                <c:pt idx="2">
                  <c:v>67</c:v>
                </c:pt>
                <c:pt idx="3">
                  <c:v>73</c:v>
                </c:pt>
                <c:pt idx="4">
                  <c:v>63</c:v>
                </c:pt>
                <c:pt idx="5">
                  <c:v>56</c:v>
                </c:pt>
                <c:pt idx="6">
                  <c:v>53</c:v>
                </c:pt>
                <c:pt idx="7">
                  <c:v>30</c:v>
                </c:pt>
                <c:pt idx="8">
                  <c:v>14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1A30-40FF-AC2A-9B417D0DA8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1735920"/>
        <c:axId val="264460992"/>
      </c:lineChart>
      <c:catAx>
        <c:axId val="321735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64460992"/>
        <c:crosses val="autoZero"/>
        <c:auto val="1"/>
        <c:lblAlgn val="ctr"/>
        <c:lblOffset val="100"/>
        <c:noMultiLvlLbl val="0"/>
      </c:catAx>
      <c:valAx>
        <c:axId val="264460992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21735920"/>
        <c:crosses val="autoZero"/>
        <c:crossBetween val="between"/>
        <c:majorUnit val="20"/>
        <c:min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1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33" y="1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8" y="9442453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33" y="9442453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fld id="{938153D7-A948-4756-AB4F-CB0AB9E3A97A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5063275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1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33" y="1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1" y="4721229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8" y="9442453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33" y="9442453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fld id="{BF542452-04E2-4020-8B9A-355BB6A46959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1600554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40071-B262-4949-BABA-AF47D1736EFE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63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542452-04E2-4020-8B9A-355BB6A46959}" type="slidenum">
              <a:rPr lang="ja-JP" altLang="en-US" smtClean="0"/>
              <a:pPr>
                <a:defRPr/>
              </a:pPr>
              <a:t>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09109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542452-04E2-4020-8B9A-355BB6A46959}" type="slidenum">
              <a:rPr lang="ja-JP" altLang="en-US" smtClean="0"/>
              <a:pPr>
                <a:defRPr/>
              </a:pPr>
              <a:t>5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7048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40071-B262-4949-BABA-AF47D1736EFE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916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40071-B262-4949-BABA-AF47D1736EFE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078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9D41F2-FC10-41BB-B845-0487BDF46929}" type="datetime8">
              <a:rPr lang="ja-JP" altLang="en-US" smtClean="0"/>
              <a:pPr>
                <a:defRPr/>
              </a:pPr>
              <a:t>20/1/23 15時36分</a:t>
            </a:fld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4E05F-5EDF-4CB8-A3A5-BE516D8EA537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3EFA20-B41C-47CA-93DA-83C5D16A880F}" type="datetime8">
              <a:rPr lang="ja-JP" altLang="en-US" smtClean="0"/>
              <a:pPr>
                <a:defRPr/>
              </a:pPr>
              <a:t>20/1/23 15時36分</a:t>
            </a:fld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861E05-9877-4FFA-A522-30408DEC2839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D0E9CD-6825-46C8-B161-93374AF21364}" type="datetime8">
              <a:rPr lang="ja-JP" altLang="en-US" smtClean="0"/>
              <a:pPr>
                <a:defRPr/>
              </a:pPr>
              <a:t>20/1/23 15時36分</a:t>
            </a:fld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A7F68D-D1A6-4EC9-984A-3ACD0EE597DE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291664-0C3A-4EAC-98E9-10757E96CA40}" type="datetime8">
              <a:rPr lang="ja-JP" altLang="en-US" smtClean="0"/>
              <a:pPr>
                <a:defRPr/>
              </a:pPr>
              <a:t>20/1/23 15時36分</a:t>
            </a:fld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1D4C6-912C-4892-BA2B-EC49E4437AE5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5C5427-0C76-4482-86E0-9AD0397A5268}" type="datetime8">
              <a:rPr lang="ja-JP" altLang="en-US" smtClean="0"/>
              <a:pPr>
                <a:defRPr/>
              </a:pPr>
              <a:t>20/1/23 15時36分</a:t>
            </a:fld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6AA387-3B4E-4C82-BD71-C0A709FB83F3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82FCB9-BB1D-49B4-B032-B7260DD8414B}" type="datetime8">
              <a:rPr lang="ja-JP" altLang="en-US" smtClean="0"/>
              <a:pPr>
                <a:defRPr/>
              </a:pPr>
              <a:t>20/1/23 15時36分</a:t>
            </a:fld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F240B8-CF86-411E-940E-DAB08E85257F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E53B2A-DD16-4983-82F2-F07B494DD82D}" type="datetime8">
              <a:rPr lang="ja-JP" altLang="en-US" smtClean="0"/>
              <a:pPr>
                <a:defRPr/>
              </a:pPr>
              <a:t>20/1/23 15時36分</a:t>
            </a:fld>
            <a:endParaRPr lang="en-US" altLang="ja-JP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19328-CEAD-4886-A63A-67B4F109DB57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BDCD97-8040-4E88-82F6-E83CD1C3960E}" type="datetime8">
              <a:rPr lang="ja-JP" altLang="en-US" smtClean="0"/>
              <a:pPr>
                <a:defRPr/>
              </a:pPr>
              <a:t>20/1/23 15時36分</a:t>
            </a:fld>
            <a:endParaRPr lang="en-US" altLang="ja-JP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4B79ED-0D20-44A4-8128-05C4EE351249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CCEDE1-32E9-45A4-89B4-F7637995EA04}" type="datetime8">
              <a:rPr lang="ja-JP" altLang="en-US" smtClean="0"/>
              <a:pPr>
                <a:defRPr/>
              </a:pPr>
              <a:t>20/1/23 15時36分</a:t>
            </a:fld>
            <a:endParaRPr lang="en-US" altLang="ja-JP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BF1C5D-CC49-4487-BDF2-5419BD834D93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60E6D3-CA33-4C15-8B75-F2D062AF98B0}" type="datetime8">
              <a:rPr lang="ja-JP" altLang="en-US" smtClean="0"/>
              <a:pPr>
                <a:defRPr/>
              </a:pPr>
              <a:t>20/1/23 15時36分</a:t>
            </a:fld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674E85-5024-4AF5-91FF-2C0B993D423E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F63EFD-AD45-4C22-A33A-9E65DCDCC5F6}" type="datetime8">
              <a:rPr lang="ja-JP" altLang="en-US" smtClean="0"/>
              <a:pPr>
                <a:defRPr/>
              </a:pPr>
              <a:t>20/1/23 15時36分</a:t>
            </a:fld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C5AB75-81CB-4DB3-BA4F-5AE6A96AF51D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417F92-7EB5-4641-A8A6-1A6C6B66107D}" type="datetime8">
              <a:rPr lang="ja-JP" altLang="en-US" smtClean="0"/>
              <a:pPr>
                <a:defRPr/>
              </a:pPr>
              <a:t>20/1/23 15時36分</a:t>
            </a:fld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25B7637-096F-4E6A-9F19-BF8082FC166B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6" r:id="rId1"/>
    <p:sldLayoutId id="2147484697" r:id="rId2"/>
    <p:sldLayoutId id="2147484698" r:id="rId3"/>
    <p:sldLayoutId id="2147484699" r:id="rId4"/>
    <p:sldLayoutId id="2147484700" r:id="rId5"/>
    <p:sldLayoutId id="2147484701" r:id="rId6"/>
    <p:sldLayoutId id="2147484702" r:id="rId7"/>
    <p:sldLayoutId id="2147484703" r:id="rId8"/>
    <p:sldLayoutId id="2147484704" r:id="rId9"/>
    <p:sldLayoutId id="2147484705" r:id="rId10"/>
    <p:sldLayoutId id="214748470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21" name="直線コネクタ 20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正方形/長方形 21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家庭系ごみ収集輸送事業 改革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プランの</a:t>
              </a: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成果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（令和元年</a:t>
              </a:r>
              <a:r>
                <a:rPr kumimoji="1" lang="en-US" altLang="ja-JP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10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月末時点）　</a:t>
              </a:r>
              <a:endParaRPr kumimoji="1" lang="ja-JP" altLang="en-US" sz="18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１　これまでの経過と改革の方向性</a:t>
              </a: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28" name="正方形/長方形 27"/>
          <p:cNvSpPr/>
          <p:nvPr/>
        </p:nvSpPr>
        <p:spPr>
          <a:xfrm>
            <a:off x="8667800" y="6473508"/>
            <a:ext cx="468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1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31" name="グループ化 30"/>
          <p:cNvGrpSpPr/>
          <p:nvPr/>
        </p:nvGrpSpPr>
        <p:grpSpPr>
          <a:xfrm>
            <a:off x="494840" y="864008"/>
            <a:ext cx="8149704" cy="5788161"/>
            <a:chOff x="518096" y="953207"/>
            <a:chExt cx="8149704" cy="5788161"/>
          </a:xfrm>
        </p:grpSpPr>
        <p:grpSp>
          <p:nvGrpSpPr>
            <p:cNvPr id="32" name="グループ化 31"/>
            <p:cNvGrpSpPr/>
            <p:nvPr/>
          </p:nvGrpSpPr>
          <p:grpSpPr>
            <a:xfrm>
              <a:off x="518096" y="953207"/>
              <a:ext cx="8149704" cy="5788161"/>
              <a:chOff x="518096" y="1035320"/>
              <a:chExt cx="8149704" cy="5788161"/>
            </a:xfrm>
          </p:grpSpPr>
          <p:sp>
            <p:nvSpPr>
              <p:cNvPr id="36" name="正方形/長方形 35"/>
              <p:cNvSpPr/>
              <p:nvPr/>
            </p:nvSpPr>
            <p:spPr>
              <a:xfrm>
                <a:off x="1228587" y="1787856"/>
                <a:ext cx="7439213" cy="3954134"/>
              </a:xfrm>
              <a:prstGeom prst="rect">
                <a:avLst/>
              </a:prstGeom>
              <a:noFill/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grpSp>
            <p:nvGrpSpPr>
              <p:cNvPr id="38" name="グループ化 37"/>
              <p:cNvGrpSpPr/>
              <p:nvPr/>
            </p:nvGrpSpPr>
            <p:grpSpPr>
              <a:xfrm>
                <a:off x="518096" y="1035320"/>
                <a:ext cx="8149704" cy="5788161"/>
                <a:chOff x="518096" y="1149080"/>
                <a:chExt cx="8149704" cy="5788161"/>
              </a:xfrm>
            </p:grpSpPr>
            <p:grpSp>
              <p:nvGrpSpPr>
                <p:cNvPr id="39" name="グループ化 38"/>
                <p:cNvGrpSpPr/>
                <p:nvPr/>
              </p:nvGrpSpPr>
              <p:grpSpPr>
                <a:xfrm>
                  <a:off x="518096" y="1149080"/>
                  <a:ext cx="8149704" cy="4708889"/>
                  <a:chOff x="542328" y="3159093"/>
                  <a:chExt cx="8149704" cy="4708889"/>
                </a:xfrm>
              </p:grpSpPr>
              <p:sp>
                <p:nvSpPr>
                  <p:cNvPr id="42" name="ホームベース 41"/>
                  <p:cNvSpPr/>
                  <p:nvPr/>
                </p:nvSpPr>
                <p:spPr>
                  <a:xfrm>
                    <a:off x="542328" y="3159093"/>
                    <a:ext cx="8149704" cy="625128"/>
                  </a:xfrm>
                  <a:prstGeom prst="homePlate">
                    <a:avLst>
                      <a:gd name="adj" fmla="val 0"/>
                    </a:avLst>
                  </a:prstGeom>
                  <a:solidFill>
                    <a:schemeClr val="tx2">
                      <a:lumMod val="75000"/>
                    </a:schemeClr>
                  </a:solidFill>
                  <a:ln w="9525">
                    <a:solidFill>
                      <a:schemeClr val="tx2">
                        <a:lumMod val="75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16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平成</a:t>
                    </a:r>
                    <a:r>
                      <a:rPr kumimoji="1" lang="en-US" altLang="ja-JP" sz="16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29</a:t>
                    </a:r>
                    <a:r>
                      <a:rPr kumimoji="1" lang="ja-JP" altLang="en-US" sz="16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年６月策定</a:t>
                    </a:r>
                    <a:r>
                      <a:rPr kumimoji="1" lang="ja-JP" altLang="en-US" sz="18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　</a:t>
                    </a:r>
                    <a:r>
                      <a:rPr lang="ja-JP" altLang="en-US" sz="1800" b="1" dirty="0" smtClean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家庭</a:t>
                    </a:r>
                    <a:r>
                      <a:rPr lang="ja-JP" altLang="en-US" sz="18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系ごみ収集輸送</a:t>
                    </a:r>
                    <a:r>
                      <a:rPr lang="ja-JP" altLang="en-US" sz="1800" b="1" dirty="0" smtClean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事業 改革プラン</a:t>
                    </a:r>
                    <a:r>
                      <a:rPr kumimoji="1" lang="en-US" altLang="ja-JP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【 </a:t>
                    </a:r>
                    <a:r>
                      <a:rPr kumimoji="1" lang="en-US" altLang="ja-JP" sz="18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H29</a:t>
                    </a:r>
                    <a:r>
                      <a:rPr kumimoji="1" lang="ja-JP" altLang="en-US" sz="18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～</a:t>
                    </a:r>
                    <a:r>
                      <a:rPr kumimoji="1" lang="en-US" altLang="ja-JP" sz="18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H31</a:t>
                    </a:r>
                    <a:r>
                      <a:rPr kumimoji="1" lang="ja-JP" altLang="en-US" sz="18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年度 </a:t>
                    </a:r>
                    <a:r>
                      <a:rPr kumimoji="1" lang="en-US" altLang="ja-JP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】</a:t>
                    </a:r>
                    <a:endParaRPr kumimoji="1" lang="en-US" altLang="ja-JP" sz="1800" b="1" dirty="0">
                      <a:solidFill>
                        <a:schemeClr val="bg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49" name="角丸四角形 48"/>
                  <p:cNvSpPr/>
                  <p:nvPr/>
                </p:nvSpPr>
                <p:spPr>
                  <a:xfrm>
                    <a:off x="1499888" y="4369581"/>
                    <a:ext cx="3348000" cy="376321"/>
                  </a:xfrm>
                  <a:prstGeom prst="roundRect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ln w="9525"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経 費</a:t>
                    </a:r>
                    <a:r>
                      <a:rPr kumimoji="1" lang="ja-JP" altLang="en-US" sz="1800" b="1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の</a:t>
                    </a:r>
                    <a:r>
                      <a:rPr kumimoji="1" lang="ja-JP" altLang="en-US" sz="1800" b="1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削</a:t>
                    </a:r>
                    <a:r>
                      <a:rPr kumimoji="1" lang="ja-JP" altLang="en-US" sz="1800" b="1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減</a:t>
                    </a:r>
                    <a:endParaRPr kumimoji="1" lang="ja-JP" altLang="en-US" sz="1800" b="1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50" name="正方形/長方形 49"/>
                  <p:cNvSpPr/>
                  <p:nvPr/>
                </p:nvSpPr>
                <p:spPr>
                  <a:xfrm>
                    <a:off x="1499888" y="4715973"/>
                    <a:ext cx="3348000" cy="2268000"/>
                  </a:xfrm>
                  <a:prstGeom prst="rect">
                    <a:avLst/>
                  </a:prstGeom>
                  <a:noFill/>
                  <a:ln w="9525">
                    <a:noFill/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lIns="108000" tIns="72000" rIns="108000" bIns="72000" rtlCol="0" anchor="ctr" anchorCtr="0"/>
                  <a:lstStyle/>
                  <a:p>
                    <a:pPr>
                      <a:lnSpc>
                        <a:spcPts val="3000"/>
                      </a:lnSpc>
                    </a:pP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平成</a:t>
                    </a:r>
                    <a:r>
                      <a:rPr kumimoji="1" lang="en-US" altLang="ja-JP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28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年度比で、職員定数の</a:t>
                    </a:r>
                    <a:endParaRPr kumimoji="1" lang="en-US" altLang="ja-JP" sz="1600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pPr algn="ctr">
                      <a:lnSpc>
                        <a:spcPts val="3000"/>
                      </a:lnSpc>
                    </a:pPr>
                    <a:r>
                      <a:rPr kumimoji="1" lang="ja-JP" altLang="en-US" sz="2000" b="1" u="sng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約</a:t>
                    </a:r>
                    <a:r>
                      <a:rPr kumimoji="1" lang="en-US" altLang="ja-JP" sz="2000" b="1" u="sng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10</a:t>
                    </a:r>
                    <a:r>
                      <a:rPr kumimoji="1" lang="ja-JP" altLang="en-US" sz="2000" b="1" u="sng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％（</a:t>
                    </a:r>
                    <a:r>
                      <a:rPr kumimoji="1" lang="en-US" altLang="ja-JP" sz="2000" b="1" u="sng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150</a:t>
                    </a:r>
                    <a:r>
                      <a:rPr kumimoji="1" lang="ja-JP" altLang="en-US" sz="2000" b="1" u="sng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名）の削減</a:t>
                    </a:r>
                    <a:endParaRPr kumimoji="1" lang="en-US" altLang="ja-JP" sz="2000" b="1" u="sng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pPr algn="ctr">
                      <a:lnSpc>
                        <a:spcPct val="150000"/>
                      </a:lnSpc>
                    </a:pPr>
                    <a:endParaRPr kumimoji="1" lang="en-US" altLang="ja-JP" sz="1800" b="1" u="sng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pPr algn="ctr">
                      <a:lnSpc>
                        <a:spcPct val="150000"/>
                      </a:lnSpc>
                    </a:pPr>
                    <a:endParaRPr kumimoji="1" lang="en-US" altLang="ja-JP" sz="1800" b="1" u="sng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pPr algn="ctr">
                      <a:lnSpc>
                        <a:spcPct val="150000"/>
                      </a:lnSpc>
                    </a:pPr>
                    <a:endParaRPr kumimoji="1" lang="en-US" altLang="ja-JP" sz="1600" b="1" u="sng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51" name="角丸四角形 50"/>
                  <p:cNvSpPr/>
                  <p:nvPr/>
                </p:nvSpPr>
                <p:spPr>
                  <a:xfrm>
                    <a:off x="2165775" y="6585688"/>
                    <a:ext cx="2016224" cy="380604"/>
                  </a:xfrm>
                  <a:prstGeom prst="roundRect">
                    <a:avLst/>
                  </a:prstGeom>
                  <a:noFill/>
                  <a:ln w="9525">
                    <a:noFill/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ts val="3000"/>
                      </a:lnSpc>
                    </a:pPr>
                    <a:r>
                      <a:rPr kumimoji="1" lang="ja-JP" altLang="en-US" sz="2000" b="1" u="sng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▲</a:t>
                    </a:r>
                    <a:r>
                      <a:rPr kumimoji="1" lang="en-US" altLang="ja-JP" sz="2000" b="1" u="sng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6.2</a:t>
                    </a:r>
                    <a:r>
                      <a:rPr kumimoji="1" lang="ja-JP" altLang="en-US" sz="2000" b="1" u="sng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億円／年</a:t>
                    </a:r>
                    <a:endParaRPr kumimoji="1" lang="ja-JP" altLang="en-US" sz="2000" b="1" u="sng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52" name="二等辺三角形 51"/>
                  <p:cNvSpPr/>
                  <p:nvPr/>
                </p:nvSpPr>
                <p:spPr>
                  <a:xfrm rot="10800000">
                    <a:off x="2939888" y="5669493"/>
                    <a:ext cx="468000" cy="324000"/>
                  </a:xfrm>
                  <a:prstGeom prst="triangl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 w="9525">
                    <a:solidFill>
                      <a:schemeClr val="accent1"/>
                    </a:solidFill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sz="14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53" name="角丸四角形 52"/>
                  <p:cNvSpPr/>
                  <p:nvPr/>
                </p:nvSpPr>
                <p:spPr>
                  <a:xfrm>
                    <a:off x="5111072" y="4371438"/>
                    <a:ext cx="3348000" cy="374463"/>
                  </a:xfrm>
                  <a:prstGeom prst="roundRect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ln w="9525"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市民サービスの向上</a:t>
                    </a:r>
                    <a:endParaRPr kumimoji="1" lang="ja-JP" altLang="en-US" sz="1800" b="1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54" name="正方形/長方形 53"/>
                  <p:cNvSpPr/>
                  <p:nvPr/>
                </p:nvSpPr>
                <p:spPr>
                  <a:xfrm>
                    <a:off x="5111072" y="4878929"/>
                    <a:ext cx="3348000" cy="2582415"/>
                  </a:xfrm>
                  <a:prstGeom prst="rect">
                    <a:avLst/>
                  </a:prstGeom>
                  <a:noFill/>
                  <a:ln w="9525">
                    <a:noFill/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lIns="108000" tIns="72000" rIns="108000" bIns="72000" rtlCol="0" anchor="ctr" anchorCtr="0"/>
                  <a:lstStyle/>
                  <a:p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◇ 交通</a:t>
                    </a:r>
                    <a:r>
                      <a:rPr kumimoji="1" lang="ja-JP" altLang="en-US" sz="1800" b="1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事故発生件数の</a:t>
                    </a:r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削減</a:t>
                    </a:r>
                    <a:endParaRPr kumimoji="1" lang="en-US" altLang="ja-JP" sz="18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ja-JP" altLang="en-US" sz="12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　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前</a:t>
                    </a:r>
                    <a:r>
                      <a:rPr kumimoji="1" lang="ja-JP" altLang="en-US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３か年（平成</a:t>
                    </a:r>
                    <a:r>
                      <a:rPr kumimoji="1" lang="en-US" altLang="ja-JP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26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～</a:t>
                    </a:r>
                    <a:r>
                      <a:rPr kumimoji="1" lang="en-US" altLang="ja-JP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28</a:t>
                    </a:r>
                    <a:r>
                      <a:rPr kumimoji="1" lang="ja-JP" altLang="en-US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年度）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の</a:t>
                    </a:r>
                    <a:endParaRPr kumimoji="1" lang="en-US" altLang="ja-JP" sz="1600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en-US" altLang="ja-JP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３割</a:t>
                    </a:r>
                    <a:r>
                      <a:rPr kumimoji="1" lang="ja-JP" altLang="en-US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削減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で 過去</a:t>
                    </a:r>
                    <a:r>
                      <a:rPr kumimoji="1" lang="ja-JP" altLang="en-US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最低を更新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する</a:t>
                    </a:r>
                    <a:endParaRPr kumimoji="1" lang="en-US" altLang="ja-JP" sz="1600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en-US" altLang="ja-JP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ことになる</a:t>
                    </a:r>
                    <a:r>
                      <a:rPr kumimoji="1" lang="en-US" altLang="ja-JP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45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件以内</a:t>
                    </a:r>
                    <a:endParaRPr kumimoji="1" lang="en-US" altLang="ja-JP" sz="1600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endParaRPr kumimoji="1" lang="en-US" altLang="ja-JP" sz="12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◇ 災害</a:t>
                    </a:r>
                    <a:r>
                      <a:rPr kumimoji="1" lang="ja-JP" altLang="en-US" sz="1800" b="1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時の</a:t>
                    </a:r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対応</a:t>
                    </a:r>
                    <a:endParaRPr kumimoji="1" lang="en-US" altLang="ja-JP" sz="18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ja-JP" altLang="en-US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環境</a:t>
                    </a:r>
                    <a:r>
                      <a:rPr kumimoji="1" lang="ja-JP" altLang="en-US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事業センターが発災後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の</a:t>
                    </a:r>
                    <a:endParaRPr kumimoji="1" lang="en-US" altLang="ja-JP" sz="1600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en-US" altLang="ja-JP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迅速・適切なごみ収集のコント</a:t>
                    </a:r>
                    <a:endParaRPr kumimoji="1" lang="en-US" altLang="ja-JP" sz="1600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en-US" altLang="ja-JP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ロールタワー</a:t>
                    </a:r>
                    <a:r>
                      <a:rPr kumimoji="1" lang="ja-JP" altLang="en-US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と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しての機能強化</a:t>
                    </a:r>
                    <a:endParaRPr kumimoji="1" lang="en-US" altLang="ja-JP" sz="1600" i="1" dirty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55" name="ホームベース 54"/>
                  <p:cNvSpPr/>
                  <p:nvPr/>
                </p:nvSpPr>
                <p:spPr>
                  <a:xfrm>
                    <a:off x="566730" y="3930773"/>
                    <a:ext cx="869735" cy="3937209"/>
                  </a:xfrm>
                  <a:prstGeom prst="homePlate">
                    <a:avLst>
                      <a:gd name="adj" fmla="val 41615"/>
                    </a:avLst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9525"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vert="eaVert" rtlCol="0" anchor="ctr"/>
                  <a:lstStyle/>
                  <a:p>
                    <a:pPr algn="ctr"/>
                    <a:r>
                      <a:rPr kumimoji="1" lang="ja-JP" altLang="en-US" sz="18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概　要</a:t>
                    </a:r>
                  </a:p>
                </p:txBody>
              </p:sp>
            </p:grpSp>
            <p:sp>
              <p:nvSpPr>
                <p:cNvPr id="40" name="左右矢印 39"/>
                <p:cNvSpPr/>
                <p:nvPr/>
              </p:nvSpPr>
              <p:spPr>
                <a:xfrm>
                  <a:off x="3577536" y="1920762"/>
                  <a:ext cx="2741655" cy="461000"/>
                </a:xfrm>
                <a:prstGeom prst="leftRightArrow">
                  <a:avLst/>
                </a:prstGeom>
                <a:noFill/>
                <a:ln w="9525">
                  <a:noFill/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8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≪ ２ つ の 柱 ≫</a:t>
                  </a:r>
                </a:p>
              </p:txBody>
            </p:sp>
            <p:sp>
              <p:nvSpPr>
                <p:cNvPr id="41" name="上矢印吹き出し 40"/>
                <p:cNvSpPr/>
                <p:nvPr/>
              </p:nvSpPr>
              <p:spPr>
                <a:xfrm>
                  <a:off x="542500" y="5597883"/>
                  <a:ext cx="8125300" cy="1339358"/>
                </a:xfrm>
                <a:prstGeom prst="upArrowCallout">
                  <a:avLst>
                    <a:gd name="adj1" fmla="val 56014"/>
                    <a:gd name="adj2" fmla="val 43953"/>
                    <a:gd name="adj3" fmla="val 21554"/>
                    <a:gd name="adj4" fmla="val 64977"/>
                  </a:avLst>
                </a:prstGeom>
                <a:solidFill>
                  <a:schemeClr val="tx2">
                    <a:lumMod val="75000"/>
                  </a:schemeClr>
                </a:solidFill>
                <a:ln w="9525"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ja-JP" sz="1800" b="1" dirty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ＰＤＣＡサイクルを徹底していくことで</a:t>
                  </a:r>
                  <a:r>
                    <a:rPr lang="ja-JP" altLang="ja-JP" sz="1800" b="1" dirty="0" smtClean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、</a:t>
                  </a:r>
                  <a:endParaRPr lang="en-US" altLang="ja-JP" sz="1800" b="1" dirty="0" smtClean="0">
                    <a:solidFill>
                      <a:schemeClr val="bg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  <a:p>
                  <a:pPr algn="ctr"/>
                  <a:r>
                    <a:rPr lang="ja-JP" altLang="ja-JP" sz="1800" b="1" dirty="0" smtClean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平成</a:t>
                  </a:r>
                  <a:r>
                    <a:rPr lang="en-US" altLang="ja-JP" sz="1800" b="1" dirty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29</a:t>
                  </a:r>
                  <a:r>
                    <a:rPr lang="ja-JP" altLang="ja-JP" sz="1800" b="1" dirty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年度から</a:t>
                  </a:r>
                  <a:r>
                    <a:rPr lang="en-US" altLang="ja-JP" sz="1800" b="1" dirty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31</a:t>
                  </a:r>
                  <a:r>
                    <a:rPr lang="ja-JP" altLang="ja-JP" sz="1800" b="1" dirty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年度まで</a:t>
                  </a:r>
                  <a:r>
                    <a:rPr lang="ja-JP" altLang="ja-JP" sz="1800" b="1" dirty="0" smtClean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の</a:t>
                  </a:r>
                  <a:r>
                    <a:rPr lang="ja-JP" altLang="en-US" sz="1800" b="1" dirty="0" smtClean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３</a:t>
                  </a:r>
                  <a:r>
                    <a:rPr lang="ja-JP" altLang="en-US" sz="1800" b="1" dirty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か</a:t>
                  </a:r>
                  <a:r>
                    <a:rPr lang="ja-JP" altLang="ja-JP" sz="1800" b="1" dirty="0" smtClean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年</a:t>
                  </a:r>
                  <a:r>
                    <a:rPr lang="ja-JP" altLang="ja-JP" sz="1800" b="1" dirty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における改革目標の早期実現をめざす</a:t>
                  </a:r>
                  <a:endParaRPr kumimoji="1" lang="ja-JP" altLang="en-US" sz="40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</p:txBody>
            </p:sp>
          </p:grpSp>
        </p:grpSp>
        <p:sp>
          <p:nvSpPr>
            <p:cNvPr id="34" name="正方形/長方形 33"/>
            <p:cNvSpPr/>
            <p:nvPr/>
          </p:nvSpPr>
          <p:spPr>
            <a:xfrm>
              <a:off x="1699277" y="3884351"/>
              <a:ext cx="3348000" cy="608856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36000" tIns="36000" rIns="36000" bIns="36000" rtlCol="0" anchor="ctr" anchorCtr="0"/>
            <a:lstStyle/>
            <a:p>
              <a:pPr>
                <a:spcAft>
                  <a:spcPts val="0"/>
                </a:spcAft>
              </a:pP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従来の退職不補充により民間委託化した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>
                <a:spcAft>
                  <a:spcPts val="0"/>
                </a:spcAft>
              </a:pP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場合の事業費と比較</a:t>
              </a:r>
              <a:endParaRPr lang="en-US" altLang="ja-JP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1660305" y="4766311"/>
              <a:ext cx="3348000" cy="258106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36000" tIns="36000" rIns="36000" bIns="36000" rtlCol="0" anchor="ctr" anchorCtr="0"/>
            <a:lstStyle/>
            <a:p>
              <a:pPr>
                <a:spcAft>
                  <a:spcPts val="0"/>
                </a:spcAft>
              </a:pPr>
              <a:r>
                <a:rPr lang="en-US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※ H29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年度委託料（契約額）ベースで試算</a:t>
              </a:r>
              <a:endParaRPr lang="en-US" altLang="ja-JP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842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4" name="直線コネクタ 3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正方形/長方形 4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２　改革プラン実現に必要な条件　　</a:t>
              </a: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66" name="正方形/長方形 65"/>
          <p:cNvSpPr/>
          <p:nvPr/>
        </p:nvSpPr>
        <p:spPr>
          <a:xfrm>
            <a:off x="8667800" y="6473508"/>
            <a:ext cx="468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2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53" name="下矢印 52"/>
          <p:cNvSpPr/>
          <p:nvPr/>
        </p:nvSpPr>
        <p:spPr>
          <a:xfrm>
            <a:off x="1986584" y="4769856"/>
            <a:ext cx="2124000" cy="1021777"/>
          </a:xfrm>
          <a:prstGeom prst="downArrow">
            <a:avLst>
              <a:gd name="adj1" fmla="val 73237"/>
              <a:gd name="adj2" fmla="val 56469"/>
            </a:avLst>
          </a:prstGeom>
          <a:solidFill>
            <a:schemeClr val="tx2">
              <a:lumMod val="40000"/>
              <a:lumOff val="60000"/>
            </a:schemeClr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sz="16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endParaRPr kumimoji="1" lang="en-US" altLang="ja-JP" sz="1600" b="1" dirty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r>
              <a:rPr kumimoji="1" lang="ja-JP" altLang="en-US" sz="18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必要な手段</a:t>
            </a:r>
          </a:p>
        </p:txBody>
      </p:sp>
      <p:sp>
        <p:nvSpPr>
          <p:cNvPr id="71" name="正方形/長方形 70"/>
          <p:cNvSpPr/>
          <p:nvPr/>
        </p:nvSpPr>
        <p:spPr>
          <a:xfrm>
            <a:off x="251520" y="5819391"/>
            <a:ext cx="8640960" cy="777961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mpd="dbl">
            <a:solidFill>
              <a:schemeClr val="tx2">
                <a:lumMod val="20000"/>
                <a:lumOff val="80000"/>
              </a:schemeClr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kumimoji="1" lang="ja-JP" altLang="en-US" sz="18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「ＩＣＴの活用</a:t>
            </a:r>
            <a:r>
              <a:rPr kumimoji="1" lang="ja-JP" altLang="en-US" sz="18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（運行管理システム） </a:t>
            </a:r>
            <a:r>
              <a:rPr kumimoji="1" lang="ja-JP" altLang="en-US" sz="18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」</a:t>
            </a:r>
            <a:r>
              <a:rPr kumimoji="1" lang="ja-JP" altLang="en-US" sz="18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と「現業管理</a:t>
            </a:r>
            <a:r>
              <a:rPr kumimoji="1" lang="ja-JP" altLang="en-US" sz="18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体制</a:t>
            </a:r>
            <a:r>
              <a:rPr kumimoji="1" lang="ja-JP" altLang="en-US" sz="18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の</a:t>
            </a:r>
            <a:r>
              <a:rPr kumimoji="1" lang="ja-JP" altLang="en-US" sz="18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再構築</a:t>
            </a:r>
            <a:r>
              <a:rPr kumimoji="1" lang="ja-JP" altLang="en-US" sz="18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」</a:t>
            </a:r>
          </a:p>
        </p:txBody>
      </p:sp>
      <p:sp>
        <p:nvSpPr>
          <p:cNvPr id="32" name="下矢印 31"/>
          <p:cNvSpPr/>
          <p:nvPr/>
        </p:nvSpPr>
        <p:spPr>
          <a:xfrm>
            <a:off x="4954632" y="4785443"/>
            <a:ext cx="2124000" cy="1021777"/>
          </a:xfrm>
          <a:prstGeom prst="downArrow">
            <a:avLst>
              <a:gd name="adj1" fmla="val 73237"/>
              <a:gd name="adj2" fmla="val 56469"/>
            </a:avLst>
          </a:prstGeom>
          <a:solidFill>
            <a:schemeClr val="tx2">
              <a:lumMod val="40000"/>
              <a:lumOff val="60000"/>
            </a:schemeClr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sz="16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endParaRPr kumimoji="1" lang="en-US" altLang="ja-JP" sz="1600" b="1" dirty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r>
              <a:rPr kumimoji="1" lang="ja-JP" altLang="en-US" sz="18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必要な手段</a:t>
            </a:r>
          </a:p>
        </p:txBody>
      </p:sp>
      <p:grpSp>
        <p:nvGrpSpPr>
          <p:cNvPr id="33" name="グループ化 32"/>
          <p:cNvGrpSpPr/>
          <p:nvPr/>
        </p:nvGrpSpPr>
        <p:grpSpPr>
          <a:xfrm>
            <a:off x="251520" y="707326"/>
            <a:ext cx="8640960" cy="4312824"/>
            <a:chOff x="251520" y="843806"/>
            <a:chExt cx="8640960" cy="4312824"/>
          </a:xfrm>
        </p:grpSpPr>
        <p:grpSp>
          <p:nvGrpSpPr>
            <p:cNvPr id="34" name="グループ化 33"/>
            <p:cNvGrpSpPr/>
            <p:nvPr/>
          </p:nvGrpSpPr>
          <p:grpSpPr>
            <a:xfrm>
              <a:off x="251520" y="843806"/>
              <a:ext cx="8640960" cy="1719488"/>
              <a:chOff x="251520" y="843806"/>
              <a:chExt cx="8640960" cy="1719488"/>
            </a:xfrm>
          </p:grpSpPr>
          <p:grpSp>
            <p:nvGrpSpPr>
              <p:cNvPr id="45" name="グループ化 44"/>
              <p:cNvGrpSpPr/>
              <p:nvPr/>
            </p:nvGrpSpPr>
            <p:grpSpPr>
              <a:xfrm>
                <a:off x="251520" y="843806"/>
                <a:ext cx="8640960" cy="1139795"/>
                <a:chOff x="949056" y="793119"/>
                <a:chExt cx="6503265" cy="1699777"/>
              </a:xfrm>
            </p:grpSpPr>
            <p:sp>
              <p:nvSpPr>
                <p:cNvPr id="50" name="正方形/長方形 49"/>
                <p:cNvSpPr/>
                <p:nvPr/>
              </p:nvSpPr>
              <p:spPr>
                <a:xfrm>
                  <a:off x="949056" y="1313810"/>
                  <a:ext cx="6503265" cy="117908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</p:txBody>
            </p:sp>
            <p:sp>
              <p:nvSpPr>
                <p:cNvPr id="52" name="大波 51"/>
                <p:cNvSpPr/>
                <p:nvPr/>
              </p:nvSpPr>
              <p:spPr>
                <a:xfrm>
                  <a:off x="949056" y="793119"/>
                  <a:ext cx="2237834" cy="703214"/>
                </a:xfrm>
                <a:prstGeom prst="wave">
                  <a:avLst>
                    <a:gd name="adj1" fmla="val 9496"/>
                    <a:gd name="adj2" fmla="val 0"/>
                  </a:avLst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800" b="1" dirty="0" smtClean="0">
                      <a:solidFill>
                        <a:schemeClr val="bg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改革プランの柱</a:t>
                  </a:r>
                </a:p>
              </p:txBody>
            </p:sp>
            <p:grpSp>
              <p:nvGrpSpPr>
                <p:cNvPr id="63" name="グループ化 62"/>
                <p:cNvGrpSpPr/>
                <p:nvPr/>
              </p:nvGrpSpPr>
              <p:grpSpPr>
                <a:xfrm>
                  <a:off x="1475656" y="1657359"/>
                  <a:ext cx="5472608" cy="641065"/>
                  <a:chOff x="1426911" y="1657359"/>
                  <a:chExt cx="5472608" cy="641065"/>
                </a:xfrm>
              </p:grpSpPr>
              <p:sp>
                <p:nvSpPr>
                  <p:cNvPr id="69" name="円/楕円 68"/>
                  <p:cNvSpPr/>
                  <p:nvPr/>
                </p:nvSpPr>
                <p:spPr>
                  <a:xfrm>
                    <a:off x="1426911" y="1657359"/>
                    <a:ext cx="2448272" cy="637617"/>
                  </a:xfrm>
                  <a:prstGeom prst="ellipse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9525" cmpd="sng">
                    <a:solidFill>
                      <a:schemeClr val="accent1">
                        <a:shade val="95000"/>
                        <a:satMod val="105000"/>
                        <a:alpha val="99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 anchorCtr="0"/>
                  <a:lstStyle/>
                  <a:p>
                    <a:pPr algn="ctr"/>
                    <a:endParaRPr kumimoji="1" lang="en-US" altLang="ja-JP" sz="2800" b="1" u="sng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73" name="円/楕円 72"/>
                  <p:cNvSpPr/>
                  <p:nvPr/>
                </p:nvSpPr>
                <p:spPr>
                  <a:xfrm>
                    <a:off x="4451247" y="1660807"/>
                    <a:ext cx="2448272" cy="637617"/>
                  </a:xfrm>
                  <a:prstGeom prst="ellipse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9525" cmpd="sng">
                    <a:solidFill>
                      <a:schemeClr val="accent1">
                        <a:shade val="95000"/>
                        <a:satMod val="105000"/>
                        <a:alpha val="99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 anchorCtr="0"/>
                  <a:lstStyle/>
                  <a:p>
                    <a:pPr algn="ctr"/>
                    <a:endParaRPr kumimoji="1" lang="en-US" altLang="ja-JP" sz="2800" b="1" u="sng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</p:grpSp>
            <p:sp>
              <p:nvSpPr>
                <p:cNvPr id="65" name="角丸四角形 64"/>
                <p:cNvSpPr/>
                <p:nvPr/>
              </p:nvSpPr>
              <p:spPr>
                <a:xfrm>
                  <a:off x="1462736" y="1673507"/>
                  <a:ext cx="2448000" cy="549209"/>
                </a:xfrm>
                <a:prstGeom prst="roundRect">
                  <a:avLst/>
                </a:prstGeom>
                <a:noFill/>
                <a:ln w="31750" cmpd="dbl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kumimoji="1" lang="ja-JP" altLang="en-US" sz="18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経 費</a:t>
                  </a:r>
                  <a:r>
                    <a:rPr kumimoji="1" lang="ja-JP" altLang="en-US" sz="1800" b="1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 </a:t>
                  </a:r>
                  <a:r>
                    <a:rPr kumimoji="1" lang="ja-JP" altLang="en-US" sz="18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の</a:t>
                  </a:r>
                  <a:r>
                    <a:rPr kumimoji="1" lang="ja-JP" altLang="en-US" sz="1800" b="1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 </a:t>
                  </a:r>
                  <a:r>
                    <a:rPr kumimoji="1" lang="ja-JP" altLang="en-US" sz="18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削</a:t>
                  </a:r>
                  <a:r>
                    <a:rPr kumimoji="1" lang="ja-JP" altLang="en-US" sz="1800" b="1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 </a:t>
                  </a:r>
                  <a:r>
                    <a:rPr kumimoji="1" lang="ja-JP" altLang="en-US" sz="18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減</a:t>
                  </a:r>
                  <a:endParaRPr kumimoji="1" lang="ja-JP" altLang="en-US" sz="18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</p:txBody>
            </p:sp>
            <p:sp>
              <p:nvSpPr>
                <p:cNvPr id="67" name="角丸四角形 66"/>
                <p:cNvSpPr/>
                <p:nvPr/>
              </p:nvSpPr>
              <p:spPr>
                <a:xfrm>
                  <a:off x="4500264" y="1673507"/>
                  <a:ext cx="2448000" cy="549209"/>
                </a:xfrm>
                <a:prstGeom prst="roundRect">
                  <a:avLst/>
                </a:prstGeom>
                <a:noFill/>
                <a:ln w="31750" cmpd="dbl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kumimoji="1" lang="ja-JP" altLang="en-US" sz="18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市民サービスの向上</a:t>
                  </a:r>
                  <a:endParaRPr kumimoji="1" lang="ja-JP" altLang="en-US" sz="18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</p:txBody>
            </p:sp>
          </p:grpSp>
          <p:sp>
            <p:nvSpPr>
              <p:cNvPr id="46" name="下矢印 45"/>
              <p:cNvSpPr/>
              <p:nvPr/>
            </p:nvSpPr>
            <p:spPr>
              <a:xfrm>
                <a:off x="1037838" y="2041650"/>
                <a:ext cx="1270603" cy="521644"/>
              </a:xfrm>
              <a:prstGeom prst="downArrow">
                <a:avLst>
                  <a:gd name="adj1" fmla="val 71071"/>
                  <a:gd name="adj2" fmla="val 64999"/>
                </a:avLst>
              </a:prstGeom>
              <a:solidFill>
                <a:schemeClr val="bg1"/>
              </a:solidFill>
              <a:ln w="95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条件</a:t>
                </a:r>
              </a:p>
            </p:txBody>
          </p:sp>
          <p:sp>
            <p:nvSpPr>
              <p:cNvPr id="48" name="下矢印 47"/>
              <p:cNvSpPr/>
              <p:nvPr/>
            </p:nvSpPr>
            <p:spPr>
              <a:xfrm>
                <a:off x="3939277" y="2033552"/>
                <a:ext cx="1270603" cy="521644"/>
              </a:xfrm>
              <a:prstGeom prst="downArrow">
                <a:avLst>
                  <a:gd name="adj1" fmla="val 71071"/>
                  <a:gd name="adj2" fmla="val 64999"/>
                </a:avLst>
              </a:prstGeom>
              <a:solidFill>
                <a:schemeClr val="bg1"/>
              </a:solidFill>
              <a:ln w="95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条件</a:t>
                </a:r>
              </a:p>
            </p:txBody>
          </p:sp>
          <p:sp>
            <p:nvSpPr>
              <p:cNvPr id="49" name="下矢印 48"/>
              <p:cNvSpPr/>
              <p:nvPr/>
            </p:nvSpPr>
            <p:spPr>
              <a:xfrm>
                <a:off x="6840716" y="2041650"/>
                <a:ext cx="1270603" cy="521644"/>
              </a:xfrm>
              <a:prstGeom prst="downArrow">
                <a:avLst>
                  <a:gd name="adj1" fmla="val 71071"/>
                  <a:gd name="adj2" fmla="val 64999"/>
                </a:avLst>
              </a:prstGeom>
              <a:solidFill>
                <a:schemeClr val="bg1"/>
              </a:solidFill>
              <a:ln w="95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条件</a:t>
                </a:r>
              </a:p>
            </p:txBody>
          </p:sp>
        </p:grpSp>
        <p:grpSp>
          <p:nvGrpSpPr>
            <p:cNvPr id="35" name="グループ化 34"/>
            <p:cNvGrpSpPr/>
            <p:nvPr/>
          </p:nvGrpSpPr>
          <p:grpSpPr>
            <a:xfrm>
              <a:off x="251520" y="2551256"/>
              <a:ext cx="8574497" cy="2605374"/>
              <a:chOff x="251520" y="2668648"/>
              <a:chExt cx="8574497" cy="2605374"/>
            </a:xfrm>
          </p:grpSpPr>
          <p:sp>
            <p:nvSpPr>
              <p:cNvPr id="36" name="角丸四角形 35"/>
              <p:cNvSpPr/>
              <p:nvPr/>
            </p:nvSpPr>
            <p:spPr>
              <a:xfrm>
                <a:off x="251520" y="2683622"/>
                <a:ext cx="2700000" cy="468001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8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作業管理の徹底</a:t>
                </a:r>
              </a:p>
            </p:txBody>
          </p:sp>
          <p:sp>
            <p:nvSpPr>
              <p:cNvPr id="37" name="角丸四角形 36"/>
              <p:cNvSpPr/>
              <p:nvPr/>
            </p:nvSpPr>
            <p:spPr>
              <a:xfrm>
                <a:off x="3186101" y="2682527"/>
                <a:ext cx="2700000" cy="468001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8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リアルタイムの検証</a:t>
                </a:r>
              </a:p>
            </p:txBody>
          </p:sp>
          <p:sp>
            <p:nvSpPr>
              <p:cNvPr id="38" name="正方形/長方形 37"/>
              <p:cNvSpPr/>
              <p:nvPr/>
            </p:nvSpPr>
            <p:spPr>
              <a:xfrm>
                <a:off x="251520" y="3222022"/>
                <a:ext cx="2700001" cy="2052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>
                    <a:lumMod val="75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36000" tIns="36000" rIns="36000" bIns="3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1600" dirty="0" smtClean="0"/>
                  <a:t> </a:t>
                </a:r>
                <a:r>
                  <a:rPr lang="ja-JP" altLang="en-US" sz="1600" b="1" dirty="0" smtClean="0"/>
                  <a:t>≪徹底的に管理≫</a:t>
                </a:r>
                <a:endParaRPr lang="en-US" altLang="ja-JP" sz="1600" b="1" dirty="0" smtClean="0"/>
              </a:p>
              <a:p>
                <a:r>
                  <a:rPr lang="ja-JP" altLang="en-US" sz="1600" dirty="0" smtClean="0"/>
                  <a:t> ◇</a:t>
                </a:r>
                <a:r>
                  <a:rPr lang="ja-JP" altLang="ja-JP" sz="1600" dirty="0" smtClean="0"/>
                  <a:t> </a:t>
                </a:r>
                <a:r>
                  <a:rPr lang="ja-JP" altLang="ja-JP" sz="1600" dirty="0"/>
                  <a:t>収集車両の作業管理</a:t>
                </a:r>
                <a:r>
                  <a:rPr lang="ja-JP" altLang="ja-JP" sz="1600" dirty="0" smtClean="0"/>
                  <a:t>と</a:t>
                </a:r>
                <a:endParaRPr lang="en-US" altLang="ja-JP" sz="1600" dirty="0" smtClean="0"/>
              </a:p>
              <a:p>
                <a:r>
                  <a:rPr lang="ja-JP" altLang="en-US" sz="1600" dirty="0"/>
                  <a:t>　</a:t>
                </a:r>
                <a:r>
                  <a:rPr lang="ja-JP" altLang="en-US" sz="1600" dirty="0" smtClean="0"/>
                  <a:t>　</a:t>
                </a:r>
                <a:r>
                  <a:rPr lang="ja-JP" altLang="ja-JP" sz="1600" dirty="0" smtClean="0"/>
                  <a:t>検証</a:t>
                </a:r>
                <a:endParaRPr lang="ja-JP" altLang="ja-JP" sz="1600" dirty="0"/>
              </a:p>
              <a:p>
                <a:r>
                  <a:rPr lang="ja-JP" altLang="en-US" sz="1600" dirty="0" smtClean="0"/>
                  <a:t> </a:t>
                </a:r>
                <a:r>
                  <a:rPr lang="ja-JP" altLang="en-US" sz="1600" dirty="0"/>
                  <a:t>◇</a:t>
                </a:r>
                <a:r>
                  <a:rPr lang="ja-JP" altLang="ja-JP" sz="1600" dirty="0" smtClean="0"/>
                  <a:t> </a:t>
                </a:r>
                <a:r>
                  <a:rPr lang="ja-JP" altLang="ja-JP" sz="1600" dirty="0"/>
                  <a:t>積載量の</a:t>
                </a:r>
                <a:r>
                  <a:rPr lang="ja-JP" altLang="ja-JP" sz="1600" dirty="0" smtClean="0"/>
                  <a:t>把握</a:t>
                </a:r>
                <a:endParaRPr lang="en-US" altLang="ja-JP" sz="1600" dirty="0" smtClean="0"/>
              </a:p>
              <a:p>
                <a:r>
                  <a:rPr lang="ja-JP" altLang="en-US" sz="1600" dirty="0" smtClean="0"/>
                  <a:t> ◇</a:t>
                </a:r>
                <a:r>
                  <a:rPr lang="ja-JP" altLang="ja-JP" sz="1600" dirty="0" smtClean="0"/>
                  <a:t> </a:t>
                </a:r>
                <a:r>
                  <a:rPr lang="ja-JP" altLang="ja-JP" sz="1600" dirty="0"/>
                  <a:t>運行時間及び作業</a:t>
                </a:r>
                <a:r>
                  <a:rPr lang="ja-JP" altLang="ja-JP" sz="1600" dirty="0" smtClean="0"/>
                  <a:t>時間</a:t>
                </a:r>
                <a:endParaRPr lang="en-US" altLang="ja-JP" sz="1600" dirty="0" smtClean="0"/>
              </a:p>
              <a:p>
                <a:r>
                  <a:rPr lang="ja-JP" altLang="en-US" sz="1600" dirty="0"/>
                  <a:t>　</a:t>
                </a:r>
                <a:r>
                  <a:rPr lang="ja-JP" altLang="en-US" sz="1600" dirty="0" smtClean="0"/>
                  <a:t>　</a:t>
                </a:r>
                <a:r>
                  <a:rPr lang="ja-JP" altLang="ja-JP" sz="1600" dirty="0" smtClean="0"/>
                  <a:t>の把握</a:t>
                </a:r>
                <a:endParaRPr lang="ja-JP" altLang="ja-JP" sz="1600" dirty="0"/>
              </a:p>
              <a:p>
                <a:r>
                  <a:rPr lang="ja-JP" altLang="en-US" sz="1600" dirty="0" smtClean="0"/>
                  <a:t> ◇</a:t>
                </a:r>
                <a:r>
                  <a:rPr lang="ja-JP" altLang="ja-JP" sz="1600" dirty="0" smtClean="0"/>
                  <a:t> </a:t>
                </a:r>
                <a:r>
                  <a:rPr lang="ja-JP" altLang="ja-JP" sz="1600" dirty="0"/>
                  <a:t>収集ルートの</a:t>
                </a:r>
                <a:r>
                  <a:rPr lang="ja-JP" altLang="ja-JP" sz="1600" dirty="0" smtClean="0"/>
                  <a:t>検証</a:t>
                </a:r>
                <a:endParaRPr lang="en-US" altLang="ja-JP" sz="1600" dirty="0" smtClean="0"/>
              </a:p>
              <a:p>
                <a:r>
                  <a:rPr lang="ja-JP" altLang="en-US" sz="1600" kern="100" dirty="0" smtClean="0">
                    <a:cs typeface="Times New Roman" panose="02020603050405020304" pitchFamily="18" charset="0"/>
                  </a:rPr>
                  <a:t> ◇ </a:t>
                </a:r>
                <a:r>
                  <a:rPr lang="ja-JP" altLang="en-US" sz="1600" kern="100" dirty="0">
                    <a:cs typeface="Times New Roman" panose="02020603050405020304" pitchFamily="18" charset="0"/>
                  </a:rPr>
                  <a:t>安全運転の</a:t>
                </a:r>
                <a:r>
                  <a:rPr lang="ja-JP" altLang="en-US" sz="1600" kern="100" dirty="0" smtClean="0">
                    <a:cs typeface="Times New Roman" panose="02020603050405020304" pitchFamily="18" charset="0"/>
                  </a:rPr>
                  <a:t>徹底</a:t>
                </a:r>
                <a:endParaRPr lang="ja-JP" altLang="en-US" sz="1600" kern="100" dirty="0">
                  <a:cs typeface="Times New Roman" panose="02020603050405020304" pitchFamily="18" charset="0"/>
                </a:endParaRPr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3186101" y="3222021"/>
                <a:ext cx="2700000" cy="2052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>
                    <a:lumMod val="75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36000" tIns="36000" rIns="36000" bIns="3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1600" b="1" dirty="0" smtClean="0"/>
                  <a:t>≪課題解決≫</a:t>
                </a:r>
                <a:endParaRPr lang="en-US" altLang="ja-JP" sz="1600" b="1" dirty="0" smtClean="0"/>
              </a:p>
              <a:p>
                <a:r>
                  <a:rPr lang="ja-JP" altLang="en-US" sz="1600" dirty="0" smtClean="0"/>
                  <a:t>◇ 一部紙</a:t>
                </a:r>
                <a:r>
                  <a:rPr lang="ja-JP" altLang="en-US" sz="1600" dirty="0"/>
                  <a:t>媒体</a:t>
                </a:r>
                <a:r>
                  <a:rPr lang="ja-JP" altLang="en-US" sz="1600" dirty="0" smtClean="0"/>
                  <a:t>が</a:t>
                </a:r>
                <a:r>
                  <a:rPr lang="ja-JP" altLang="en-US" sz="1600" dirty="0"/>
                  <a:t>残</a:t>
                </a:r>
                <a:r>
                  <a:rPr lang="ja-JP" altLang="en-US" sz="1600" dirty="0" smtClean="0"/>
                  <a:t>るなど、</a:t>
                </a:r>
                <a:endParaRPr lang="en-US" altLang="ja-JP" sz="1600" dirty="0" smtClean="0"/>
              </a:p>
              <a:p>
                <a:r>
                  <a:rPr lang="ja-JP" altLang="en-US" sz="1600" dirty="0"/>
                  <a:t>　 </a:t>
                </a:r>
                <a:r>
                  <a:rPr lang="ja-JP" altLang="en-US" sz="1600" dirty="0" smtClean="0"/>
                  <a:t>リアルタイムな検証が</a:t>
                </a:r>
                <a:endParaRPr lang="en-US" altLang="ja-JP" sz="1600" dirty="0" smtClean="0"/>
              </a:p>
              <a:p>
                <a:r>
                  <a:rPr lang="en-US" altLang="ja-JP" sz="1600" dirty="0"/>
                  <a:t> </a:t>
                </a:r>
                <a:r>
                  <a:rPr lang="en-US" altLang="ja-JP" sz="1600" dirty="0" smtClean="0"/>
                  <a:t>  </a:t>
                </a:r>
                <a:r>
                  <a:rPr lang="ja-JP" altLang="en-US" sz="1600" dirty="0" smtClean="0"/>
                  <a:t>実施できていない。</a:t>
                </a:r>
                <a:endParaRPr lang="en-US" altLang="ja-JP" sz="1600" dirty="0" smtClean="0"/>
              </a:p>
              <a:p>
                <a:r>
                  <a:rPr lang="ja-JP" altLang="en-US" sz="1600" dirty="0"/>
                  <a:t>◇</a:t>
                </a:r>
                <a:r>
                  <a:rPr lang="ja-JP" altLang="en-US" sz="1600" dirty="0" smtClean="0"/>
                  <a:t> 管理を行う上で、地域性</a:t>
                </a:r>
                <a:endParaRPr lang="en-US" altLang="ja-JP" sz="1600" dirty="0" smtClean="0"/>
              </a:p>
              <a:p>
                <a:r>
                  <a:rPr lang="en-US" altLang="ja-JP" sz="1600" dirty="0"/>
                  <a:t> </a:t>
                </a:r>
                <a:r>
                  <a:rPr lang="en-US" altLang="ja-JP" sz="1600" dirty="0" smtClean="0"/>
                  <a:t>  </a:t>
                </a:r>
                <a:r>
                  <a:rPr lang="ja-JP" altLang="en-US" sz="1600" dirty="0" smtClean="0"/>
                  <a:t>の把握が重要であるが、</a:t>
                </a:r>
                <a:endParaRPr lang="en-US" altLang="ja-JP" sz="1600" dirty="0" smtClean="0"/>
              </a:p>
              <a:p>
                <a:r>
                  <a:rPr lang="en-US" altLang="ja-JP" sz="1600" dirty="0"/>
                  <a:t> </a:t>
                </a:r>
                <a:r>
                  <a:rPr lang="en-US" altLang="ja-JP" sz="1600" dirty="0" smtClean="0"/>
                  <a:t>  </a:t>
                </a:r>
                <a:r>
                  <a:rPr lang="ja-JP" altLang="en-US" sz="1600" dirty="0" smtClean="0"/>
                  <a:t>現場のマネジメントに</a:t>
                </a:r>
                <a:endParaRPr lang="en-US" altLang="ja-JP" sz="1600" dirty="0" smtClean="0"/>
              </a:p>
              <a:p>
                <a:r>
                  <a:rPr lang="en-US" altLang="ja-JP" sz="1600" dirty="0"/>
                  <a:t> </a:t>
                </a:r>
                <a:r>
                  <a:rPr lang="en-US" altLang="ja-JP" sz="1600" dirty="0" smtClean="0"/>
                  <a:t>  </a:t>
                </a:r>
                <a:r>
                  <a:rPr lang="ja-JP" altLang="en-US" sz="1600" dirty="0" smtClean="0"/>
                  <a:t>課題がある。</a:t>
                </a:r>
                <a:endParaRPr lang="en-US" altLang="ja-JP" sz="1600" dirty="0" smtClean="0"/>
              </a:p>
            </p:txBody>
          </p:sp>
          <p:sp>
            <p:nvSpPr>
              <p:cNvPr id="40" name="角丸四角形 39"/>
              <p:cNvSpPr/>
              <p:nvPr/>
            </p:nvSpPr>
            <p:spPr>
              <a:xfrm>
                <a:off x="6126017" y="2668648"/>
                <a:ext cx="2700000" cy="468001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8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地域</a:t>
                </a:r>
                <a:r>
                  <a:rPr kumimoji="1" lang="ja-JP" altLang="en-US" sz="18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・区役所との連携</a:t>
                </a:r>
              </a:p>
            </p:txBody>
          </p:sp>
          <p:sp>
            <p:nvSpPr>
              <p:cNvPr id="42" name="正方形/長方形 41"/>
              <p:cNvSpPr/>
              <p:nvPr/>
            </p:nvSpPr>
            <p:spPr>
              <a:xfrm>
                <a:off x="6120681" y="3222021"/>
                <a:ext cx="2700000" cy="2052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>
                    <a:lumMod val="75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36000" tIns="36000" rIns="36000" bIns="3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1600" b="1" dirty="0" smtClean="0"/>
                  <a:t>≪連携</a:t>
                </a:r>
                <a:r>
                  <a:rPr lang="ja-JP" altLang="en-US" sz="1600" b="1" dirty="0"/>
                  <a:t>強化</a:t>
                </a:r>
                <a:r>
                  <a:rPr lang="ja-JP" altLang="en-US" sz="1600" b="1" dirty="0" smtClean="0"/>
                  <a:t>≫</a:t>
                </a:r>
                <a:endParaRPr lang="en-US" altLang="ja-JP" sz="1600" b="1" dirty="0" smtClean="0"/>
              </a:p>
              <a:p>
                <a:r>
                  <a:rPr lang="ja-JP" altLang="en-US" sz="1600" dirty="0"/>
                  <a:t>◇</a:t>
                </a:r>
                <a:r>
                  <a:rPr lang="ja-JP" altLang="en-US" sz="1600" dirty="0" smtClean="0"/>
                  <a:t> ＳＤＧｓを踏まえて、</a:t>
                </a:r>
                <a:endParaRPr lang="en-US" altLang="ja-JP" sz="1600" dirty="0" smtClean="0"/>
              </a:p>
              <a:p>
                <a:r>
                  <a:rPr lang="ja-JP" altLang="en-US" sz="1600" dirty="0"/>
                  <a:t>　 </a:t>
                </a:r>
                <a:r>
                  <a:rPr lang="ja-JP" altLang="en-US" sz="1600" dirty="0" smtClean="0"/>
                  <a:t>今後、環境・廃棄物行政</a:t>
                </a:r>
                <a:endParaRPr lang="en-US" altLang="ja-JP" sz="1600" dirty="0" smtClean="0"/>
              </a:p>
              <a:p>
                <a:r>
                  <a:rPr lang="ja-JP" altLang="en-US" sz="1600" dirty="0"/>
                  <a:t>　</a:t>
                </a:r>
                <a:r>
                  <a:rPr lang="ja-JP" altLang="en-US" sz="1600" dirty="0" smtClean="0"/>
                  <a:t> を展開していく上で、市</a:t>
                </a:r>
                <a:endParaRPr lang="en-US" altLang="ja-JP" sz="1600" dirty="0" smtClean="0"/>
              </a:p>
              <a:p>
                <a:r>
                  <a:rPr lang="ja-JP" altLang="en-US" sz="1600" dirty="0"/>
                  <a:t>　 </a:t>
                </a:r>
                <a:r>
                  <a:rPr lang="ja-JP" altLang="en-US" sz="1600" dirty="0" smtClean="0"/>
                  <a:t>民の理解・協力は不可欠</a:t>
                </a:r>
                <a:endParaRPr lang="en-US" altLang="ja-JP" sz="1600" dirty="0" smtClean="0"/>
              </a:p>
              <a:p>
                <a:r>
                  <a:rPr lang="ja-JP" altLang="en-US" sz="1600" dirty="0"/>
                  <a:t>　 </a:t>
                </a:r>
                <a:r>
                  <a:rPr lang="ja-JP" altLang="en-US" sz="1600" dirty="0" smtClean="0"/>
                  <a:t>であり、地域・区役所と</a:t>
                </a:r>
                <a:endParaRPr lang="en-US" altLang="ja-JP" sz="1600" dirty="0" smtClean="0"/>
              </a:p>
              <a:p>
                <a:r>
                  <a:rPr lang="en-US" altLang="ja-JP" sz="1600" dirty="0"/>
                  <a:t> </a:t>
                </a:r>
                <a:r>
                  <a:rPr lang="en-US" altLang="ja-JP" sz="1600" dirty="0" smtClean="0"/>
                  <a:t>  </a:t>
                </a:r>
                <a:r>
                  <a:rPr lang="ja-JP" altLang="en-US" sz="1600" dirty="0" smtClean="0"/>
                  <a:t>の連携が必要である。</a:t>
                </a:r>
                <a:endParaRPr lang="en-US" altLang="ja-JP" sz="1600" dirty="0" smtClean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6435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4" name="直線コネクタ 3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正方形/長方形 4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３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改革プラン実現のため</a:t>
              </a: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の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手段　</a:t>
              </a: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29" name="正方形/長方形 28"/>
          <p:cNvSpPr/>
          <p:nvPr/>
        </p:nvSpPr>
        <p:spPr>
          <a:xfrm>
            <a:off x="8667800" y="6473508"/>
            <a:ext cx="468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3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219" name="グループ化 218"/>
          <p:cNvGrpSpPr/>
          <p:nvPr/>
        </p:nvGrpSpPr>
        <p:grpSpPr>
          <a:xfrm>
            <a:off x="137037" y="768082"/>
            <a:ext cx="8870860" cy="6065466"/>
            <a:chOff x="111637" y="768082"/>
            <a:chExt cx="8870860" cy="6065466"/>
          </a:xfrm>
        </p:grpSpPr>
        <p:cxnSp>
          <p:nvCxnSpPr>
            <p:cNvPr id="6" name="直線コネクタ 5"/>
            <p:cNvCxnSpPr/>
            <p:nvPr/>
          </p:nvCxnSpPr>
          <p:spPr>
            <a:xfrm>
              <a:off x="4546600" y="768082"/>
              <a:ext cx="0" cy="6012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ホームベース 32"/>
            <p:cNvSpPr/>
            <p:nvPr/>
          </p:nvSpPr>
          <p:spPr>
            <a:xfrm>
              <a:off x="111637" y="836712"/>
              <a:ext cx="4320000" cy="531349"/>
            </a:xfrm>
            <a:prstGeom prst="homePlate">
              <a:avLst>
                <a:gd name="adj" fmla="val 0"/>
              </a:avLst>
            </a:prstGeom>
            <a:solidFill>
              <a:schemeClr val="tx2">
                <a:lumMod val="75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tIns="46800" rtlCol="0" anchor="ctr" anchorCtr="0"/>
            <a:lstStyle/>
            <a:p>
              <a:pPr algn="ctr"/>
              <a:r>
                <a:rPr kumimoji="1" lang="ja-JP" altLang="en-US" sz="1600" b="1" dirty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ＩＣＴの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活用（運行管理システム）</a:t>
              </a:r>
            </a:p>
          </p:txBody>
        </p:sp>
        <p:sp>
          <p:nvSpPr>
            <p:cNvPr id="34" name="ホームベース 33"/>
            <p:cNvSpPr/>
            <p:nvPr/>
          </p:nvSpPr>
          <p:spPr>
            <a:xfrm>
              <a:off x="4662497" y="843026"/>
              <a:ext cx="4320000" cy="540286"/>
            </a:xfrm>
            <a:prstGeom prst="homePlate">
              <a:avLst>
                <a:gd name="adj" fmla="val 0"/>
              </a:avLst>
            </a:prstGeom>
            <a:solidFill>
              <a:schemeClr val="tx2">
                <a:lumMod val="75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tIns="46800" rtlCol="0" anchor="ctr" anchorCtr="0"/>
            <a:lstStyle/>
            <a:p>
              <a:pPr algn="ctr"/>
              <a:r>
                <a:rPr kumimoji="1" lang="ja-JP" altLang="en-US" sz="1600" b="1" dirty="0" smtClean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600" b="1" dirty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現業</a:t>
              </a:r>
              <a:r>
                <a:rPr kumimoji="1" lang="ja-JP" altLang="en-US" sz="1600" b="1" dirty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管理主任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の再構築</a:t>
              </a:r>
            </a:p>
          </p:txBody>
        </p:sp>
        <p:sp>
          <p:nvSpPr>
            <p:cNvPr id="37" name="ホームベース 36"/>
            <p:cNvSpPr/>
            <p:nvPr/>
          </p:nvSpPr>
          <p:spPr>
            <a:xfrm>
              <a:off x="4662497" y="1515485"/>
              <a:ext cx="4320000" cy="1803341"/>
            </a:xfrm>
            <a:prstGeom prst="homePlate">
              <a:avLst>
                <a:gd name="adj" fmla="val 0"/>
              </a:avLst>
            </a:prstGeom>
            <a:no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tIns="144000" rtlCol="0" anchor="t" anchorCtr="0"/>
            <a:lstStyle/>
            <a:p>
              <a:pPr algn="ctr"/>
              <a:r>
                <a:rPr kumimoji="1" lang="ja-JP" altLang="en-US" sz="1400" b="1" u="sng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≪現業</a:t>
              </a:r>
              <a:r>
                <a:rPr kumimoji="1" lang="ja-JP" altLang="en-US" sz="1400" b="1" u="sng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管理のあり方を抜本的に</a:t>
              </a:r>
              <a:r>
                <a:rPr kumimoji="1" lang="ja-JP" altLang="en-US" sz="1400" b="1" u="sng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改革≫</a:t>
              </a:r>
              <a:endParaRPr kumimoji="1" lang="en-US" altLang="ja-JP" sz="1400" b="1" u="sng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800"/>
                </a:lnSpc>
              </a:pPr>
              <a:endParaRPr kumimoji="1" lang="en-US" altLang="ja-JP" sz="16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○ 作業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の効率化を見据え、行政区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・ごみ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種別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の</a:t>
              </a:r>
              <a:endParaRPr kumimoji="1" lang="en-US" altLang="ja-JP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 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枠組みを見直し、作業管理・労務管理等の強化</a:t>
              </a:r>
              <a:endParaRPr kumimoji="1" lang="en-US" altLang="ja-JP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 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を図る。</a:t>
              </a:r>
              <a:endParaRPr kumimoji="1" lang="en-US" altLang="ja-JP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○ 現業管理体制に、新たに「地域班」を設け、</a:t>
              </a:r>
              <a:endParaRPr kumimoji="1" lang="en-US" altLang="ja-JP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 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地域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・区役所との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連携強化を図る。</a:t>
              </a:r>
            </a:p>
          </p:txBody>
        </p:sp>
        <p:sp>
          <p:nvSpPr>
            <p:cNvPr id="15" name="円形吹き出し 14"/>
            <p:cNvSpPr/>
            <p:nvPr/>
          </p:nvSpPr>
          <p:spPr>
            <a:xfrm>
              <a:off x="4178483" y="1090427"/>
              <a:ext cx="1778594" cy="554917"/>
            </a:xfrm>
            <a:prstGeom prst="wedgeEllipseCallout">
              <a:avLst>
                <a:gd name="adj1" fmla="val 6197"/>
                <a:gd name="adj2" fmla="val 80204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主任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準則の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改定（ルール化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）</a:t>
              </a:r>
            </a:p>
          </p:txBody>
        </p:sp>
        <p:sp>
          <p:nvSpPr>
            <p:cNvPr id="63" name="ホームベース 62"/>
            <p:cNvSpPr/>
            <p:nvPr/>
          </p:nvSpPr>
          <p:spPr>
            <a:xfrm>
              <a:off x="111637" y="1562484"/>
              <a:ext cx="4320000" cy="1649058"/>
            </a:xfrm>
            <a:prstGeom prst="homePlate">
              <a:avLst>
                <a:gd name="adj" fmla="val 0"/>
              </a:avLst>
            </a:prstGeom>
            <a:solidFill>
              <a:schemeClr val="bg1"/>
            </a:solidFill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0000" tIns="144000" rIns="0" rtlCol="0" anchor="t" anchorCtr="0"/>
            <a:lstStyle/>
            <a:p>
              <a:pPr algn="ctr"/>
              <a:r>
                <a:rPr kumimoji="1" lang="ja-JP" altLang="en-US" sz="1400" b="1" u="sng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≪運行管理システム（ＧＰＳ）の</a:t>
              </a:r>
              <a:r>
                <a:rPr kumimoji="1" lang="ja-JP" altLang="en-US" sz="1400" b="1" u="sng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機能≫</a:t>
              </a:r>
              <a:endParaRPr kumimoji="1" lang="en-US" altLang="ja-JP" sz="1400" b="1" u="sng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800"/>
                </a:lnSpc>
              </a:pPr>
              <a:endParaRPr kumimoji="1" lang="en-US" altLang="ja-JP" sz="16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作業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開始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時間・作業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終了時間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（センターを出発・</a:t>
              </a:r>
              <a:endParaRPr kumimoji="1" lang="en-US" altLang="ja-JP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センターに到着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した時間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）、指定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した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場所（収集コースごとのスタート・ゴール、工場搬入等）の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通過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時刻、違反回数（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速度超過、急ハンドル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、急発進、急停止、アイドリング）</a:t>
              </a:r>
              <a:endParaRPr kumimoji="1" lang="ja-JP" altLang="en-US" sz="12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66" name="下矢印 65"/>
            <p:cNvSpPr/>
            <p:nvPr/>
          </p:nvSpPr>
          <p:spPr>
            <a:xfrm>
              <a:off x="1939818" y="3036787"/>
              <a:ext cx="1382646" cy="483859"/>
            </a:xfrm>
            <a:prstGeom prst="downArrow">
              <a:avLst>
                <a:gd name="adj1" fmla="val 71071"/>
                <a:gd name="adj2" fmla="val 64999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111637" y="4445830"/>
              <a:ext cx="3096000" cy="234835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ja-JP" sz="1400" kern="100" dirty="0" smtClean="0">
                  <a:cs typeface="Times New Roman" panose="02020603050405020304" pitchFamily="18" charset="0"/>
                </a:rPr>
                <a:t>【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管理イメージ</a:t>
              </a:r>
              <a:r>
                <a:rPr lang="en-US" altLang="ja-JP" sz="1400" kern="100" dirty="0" smtClean="0">
                  <a:cs typeface="Times New Roman" panose="02020603050405020304" pitchFamily="18" charset="0"/>
                </a:rPr>
                <a:t>】</a:t>
              </a:r>
            </a:p>
            <a:p>
              <a:pPr algn="ctr">
                <a:lnSpc>
                  <a:spcPts val="800"/>
                </a:lnSpc>
              </a:pPr>
              <a:endParaRPr lang="en-US" altLang="ja-JP" sz="1400" kern="100" dirty="0" smtClean="0">
                <a:effectLst/>
                <a:cs typeface="Times New Roman" panose="02020603050405020304" pitchFamily="18" charset="0"/>
              </a:endParaRPr>
            </a:p>
            <a:p>
              <a:r>
                <a:rPr lang="ja-JP" altLang="en-US" sz="1400" kern="100" dirty="0" smtClean="0">
                  <a:effectLst/>
                  <a:cs typeface="Times New Roman" panose="02020603050405020304" pitchFamily="18" charset="0"/>
                </a:rPr>
                <a:t>◇ 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業務</a:t>
              </a:r>
              <a:r>
                <a:rPr lang="ja-JP" altLang="en-US" sz="1400" kern="100" dirty="0">
                  <a:cs typeface="Times New Roman" panose="02020603050405020304" pitchFamily="18" charset="0"/>
                </a:rPr>
                <a:t>主任は、日々（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午前帰所後・</a:t>
              </a: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r>
                <a:rPr lang="ja-JP" altLang="en-US" sz="1400" kern="100" dirty="0">
                  <a:cs typeface="Times New Roman" panose="02020603050405020304" pitchFamily="18" charset="0"/>
                </a:rPr>
                <a:t>　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 作業</a:t>
              </a:r>
              <a:r>
                <a:rPr lang="ja-JP" altLang="en-US" sz="1400" kern="100" dirty="0">
                  <a:cs typeface="Times New Roman" panose="02020603050405020304" pitchFamily="18" charset="0"/>
                </a:rPr>
                <a:t>終了後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）、部門監理主任に</a:t>
              </a: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r>
                <a:rPr lang="en-US" altLang="ja-JP" sz="1400" kern="100" dirty="0">
                  <a:cs typeface="Times New Roman" panose="02020603050405020304" pitchFamily="18" charset="0"/>
                </a:rPr>
                <a:t> </a:t>
              </a:r>
              <a:r>
                <a:rPr lang="en-US" altLang="ja-JP" sz="1400" kern="100" dirty="0" smtClean="0">
                  <a:cs typeface="Times New Roman" panose="02020603050405020304" pitchFamily="18" charset="0"/>
                </a:rPr>
                <a:t>  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所定様式により報告</a:t>
              </a: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pPr>
                <a:lnSpc>
                  <a:spcPts val="800"/>
                </a:lnSpc>
              </a:pP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r>
                <a:rPr lang="ja-JP" altLang="en-US" sz="1400" kern="100" dirty="0">
                  <a:cs typeface="Times New Roman" panose="02020603050405020304" pitchFamily="18" charset="0"/>
                </a:rPr>
                <a:t>◇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 部門監理主任は、業務主任からの</a:t>
              </a: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r>
                <a:rPr lang="en-US" altLang="ja-JP" sz="1400" kern="100" dirty="0">
                  <a:cs typeface="Times New Roman" panose="02020603050405020304" pitchFamily="18" charset="0"/>
                </a:rPr>
                <a:t> </a:t>
              </a:r>
              <a:r>
                <a:rPr lang="en-US" altLang="ja-JP" sz="1400" kern="100" dirty="0" smtClean="0">
                  <a:cs typeface="Times New Roman" panose="02020603050405020304" pitchFamily="18" charset="0"/>
                </a:rPr>
                <a:t>  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報告内容を、運行管理システムを</a:t>
              </a: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r>
                <a:rPr lang="en-US" altLang="ja-JP" sz="1400" kern="100" dirty="0">
                  <a:cs typeface="Times New Roman" panose="02020603050405020304" pitchFamily="18" charset="0"/>
                </a:rPr>
                <a:t> </a:t>
              </a:r>
              <a:r>
                <a:rPr lang="en-US" altLang="ja-JP" sz="1400" kern="100" dirty="0" smtClean="0">
                  <a:cs typeface="Times New Roman" panose="02020603050405020304" pitchFamily="18" charset="0"/>
                </a:rPr>
                <a:t>  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使用し、</a:t>
              </a:r>
              <a:r>
                <a:rPr lang="ja-JP" altLang="en-US" sz="1400" kern="100" dirty="0">
                  <a:cs typeface="Times New Roman" panose="02020603050405020304" pitchFamily="18" charset="0"/>
                </a:rPr>
                <a:t>点検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チェック</a:t>
              </a: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pPr>
                <a:lnSpc>
                  <a:spcPts val="800"/>
                </a:lnSpc>
              </a:pP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r>
                <a:rPr lang="ja-JP" altLang="en-US" sz="1400" kern="100" dirty="0">
                  <a:cs typeface="Times New Roman" panose="02020603050405020304" pitchFamily="18" charset="0"/>
                </a:rPr>
                <a:t>◇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 担当号車の作業状況か</a:t>
              </a:r>
              <a:r>
                <a:rPr lang="ja-JP" altLang="en-US" sz="1400" kern="100" dirty="0">
                  <a:cs typeface="Times New Roman" panose="02020603050405020304" pitchFamily="18" charset="0"/>
                </a:rPr>
                <a:t>ら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改善の</a:t>
              </a: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r>
                <a:rPr lang="ja-JP" altLang="en-US" sz="1400" kern="100" dirty="0">
                  <a:cs typeface="Times New Roman" panose="02020603050405020304" pitchFamily="18" charset="0"/>
                </a:rPr>
                <a:t>　 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余地等がないか日々確認</a:t>
              </a:r>
              <a:endParaRPr lang="en-US" altLang="ja-JP" sz="1400" kern="100" dirty="0" smtClean="0">
                <a:cs typeface="Times New Roman" panose="02020603050405020304" pitchFamily="18" charset="0"/>
              </a:endParaRPr>
            </a:p>
          </p:txBody>
        </p:sp>
        <p:grpSp>
          <p:nvGrpSpPr>
            <p:cNvPr id="17" name="グループ化 16"/>
            <p:cNvGrpSpPr/>
            <p:nvPr/>
          </p:nvGrpSpPr>
          <p:grpSpPr>
            <a:xfrm>
              <a:off x="3350280" y="4447559"/>
              <a:ext cx="959886" cy="2348124"/>
              <a:chOff x="3438871" y="3760776"/>
              <a:chExt cx="959886" cy="2923212"/>
            </a:xfrm>
          </p:grpSpPr>
          <p:sp>
            <p:nvSpPr>
              <p:cNvPr id="69" name="円/楕円 68"/>
              <p:cNvSpPr/>
              <p:nvPr/>
            </p:nvSpPr>
            <p:spPr>
              <a:xfrm>
                <a:off x="3492395" y="4869346"/>
                <a:ext cx="828000" cy="792000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部門監理</a:t>
                </a:r>
              </a:p>
            </p:txBody>
          </p:sp>
          <p:sp>
            <p:nvSpPr>
              <p:cNvPr id="70" name="円/楕円 69"/>
              <p:cNvSpPr/>
              <p:nvPr/>
            </p:nvSpPr>
            <p:spPr>
              <a:xfrm>
                <a:off x="3492395" y="5891988"/>
                <a:ext cx="828000" cy="79200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業務</a:t>
                </a:r>
              </a:p>
            </p:txBody>
          </p:sp>
          <p:sp>
            <p:nvSpPr>
              <p:cNvPr id="71" name="上矢印 70"/>
              <p:cNvSpPr/>
              <p:nvPr/>
            </p:nvSpPr>
            <p:spPr>
              <a:xfrm>
                <a:off x="3443685" y="5596667"/>
                <a:ext cx="360000" cy="360000"/>
              </a:xfrm>
              <a:prstGeom prst="upArrow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2">
                    <a:lumMod val="7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endParaRPr kumimoji="1" lang="ja-JP" altLang="en-US" sz="105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72" name="下矢印 71"/>
              <p:cNvSpPr/>
              <p:nvPr/>
            </p:nvSpPr>
            <p:spPr>
              <a:xfrm>
                <a:off x="4038757" y="5617916"/>
                <a:ext cx="360000" cy="360000"/>
              </a:xfrm>
              <a:prstGeom prst="downArrow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2">
                    <a:lumMod val="7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endParaRPr kumimoji="1" lang="ja-JP" altLang="en-US" sz="105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73" name="円/楕円 72"/>
              <p:cNvSpPr/>
              <p:nvPr/>
            </p:nvSpPr>
            <p:spPr>
              <a:xfrm>
                <a:off x="3492395" y="3760776"/>
                <a:ext cx="828000" cy="792000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技能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統括</a:t>
                </a:r>
              </a:p>
            </p:txBody>
          </p:sp>
          <p:sp>
            <p:nvSpPr>
              <p:cNvPr id="74" name="上矢印 73"/>
              <p:cNvSpPr/>
              <p:nvPr/>
            </p:nvSpPr>
            <p:spPr>
              <a:xfrm>
                <a:off x="3438871" y="4534115"/>
                <a:ext cx="360000" cy="360000"/>
              </a:xfrm>
              <a:prstGeom prst="upArrow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2">
                    <a:lumMod val="7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endParaRPr kumimoji="1" lang="ja-JP" altLang="en-US" sz="105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75" name="下矢印 74"/>
              <p:cNvSpPr/>
              <p:nvPr/>
            </p:nvSpPr>
            <p:spPr>
              <a:xfrm>
                <a:off x="4038757" y="4552776"/>
                <a:ext cx="360000" cy="360000"/>
              </a:xfrm>
              <a:prstGeom prst="downArrow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2">
                    <a:lumMod val="7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endParaRPr kumimoji="1" lang="ja-JP" altLang="en-US" sz="105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</p:grpSp>
        <p:sp>
          <p:nvSpPr>
            <p:cNvPr id="76" name="正方形/長方形 75"/>
            <p:cNvSpPr/>
            <p:nvPr/>
          </p:nvSpPr>
          <p:spPr>
            <a:xfrm>
              <a:off x="3158496" y="5999779"/>
              <a:ext cx="280708" cy="833769"/>
            </a:xfrm>
            <a:prstGeom prst="rect">
              <a:avLst/>
            </a:prstGeom>
            <a:noFill/>
            <a:ln>
              <a:noFill/>
              <a:prstDash val="sysDot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報告</a:t>
              </a:r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4211822" y="4403270"/>
              <a:ext cx="280708" cy="833769"/>
            </a:xfrm>
            <a:prstGeom prst="rect">
              <a:avLst/>
            </a:prstGeom>
            <a:noFill/>
            <a:ln>
              <a:noFill/>
              <a:prstDash val="sysDot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確認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指導</a:t>
              </a:r>
              <a:endPara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111637" y="3517550"/>
              <a:ext cx="4332289" cy="757945"/>
            </a:xfrm>
            <a:prstGeom prst="rect">
              <a:avLst/>
            </a:prstGeom>
            <a:noFill/>
            <a:ln w="38100" cmpd="dbl">
              <a:solidFill>
                <a:schemeClr val="accent1"/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日々の作業実態の検証と計画見直しへの反映（業務の日常的なＰＤＣＡ体制の確立）</a:t>
              </a:r>
            </a:p>
          </p:txBody>
        </p:sp>
      </p:grpSp>
      <p:cxnSp>
        <p:nvCxnSpPr>
          <p:cNvPr id="152" name="直線コネクタ 151"/>
          <p:cNvCxnSpPr/>
          <p:nvPr/>
        </p:nvCxnSpPr>
        <p:spPr>
          <a:xfrm>
            <a:off x="5717268" y="4490945"/>
            <a:ext cx="8391" cy="75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4" name="グループ化 253"/>
          <p:cNvGrpSpPr/>
          <p:nvPr/>
        </p:nvGrpSpPr>
        <p:grpSpPr>
          <a:xfrm>
            <a:off x="4712768" y="3407557"/>
            <a:ext cx="4363369" cy="3357339"/>
            <a:chOff x="4712768" y="3518519"/>
            <a:chExt cx="4363369" cy="3357339"/>
          </a:xfrm>
        </p:grpSpPr>
        <p:sp>
          <p:nvSpPr>
            <p:cNvPr id="154" name="正方形/長方形 153"/>
            <p:cNvSpPr/>
            <p:nvPr/>
          </p:nvSpPr>
          <p:spPr>
            <a:xfrm>
              <a:off x="4808435" y="4539762"/>
              <a:ext cx="1794170" cy="476909"/>
            </a:xfrm>
            <a:prstGeom prst="rect">
              <a:avLst/>
            </a:prstGeom>
            <a:solidFill>
              <a:schemeClr val="bg1"/>
            </a:solidFill>
            <a:ln w="9525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≪担当業務≫</a:t>
              </a:r>
              <a:endParaRPr lang="en-US" altLang="ja-JP" sz="9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ja-JP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普通</a:t>
              </a:r>
              <a:r>
                <a:rPr lang="ja-JP" altLang="ja-JP" sz="9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ごみ</a:t>
              </a:r>
              <a:r>
                <a:rPr lang="ja-JP" altLang="ja-JP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収集</a:t>
              </a:r>
              <a:r>
                <a:rPr lang="ja-JP" altLang="en-US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、</a:t>
              </a:r>
              <a:r>
                <a:rPr lang="ja-JP" altLang="ja-JP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資源</a:t>
              </a:r>
              <a:r>
                <a:rPr lang="ja-JP" altLang="ja-JP" sz="9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ごみ</a:t>
              </a:r>
              <a:r>
                <a:rPr lang="ja-JP" altLang="ja-JP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収集</a:t>
              </a:r>
              <a:r>
                <a:rPr lang="ja-JP" altLang="en-US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、</a:t>
              </a:r>
              <a:endParaRPr lang="ja-JP" altLang="ja-JP" sz="9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ja-JP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容器</a:t>
              </a:r>
              <a:r>
                <a:rPr lang="ja-JP" altLang="ja-JP" sz="9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包装プラスチック</a:t>
              </a:r>
              <a:r>
                <a:rPr lang="ja-JP" altLang="ja-JP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収集</a:t>
              </a:r>
              <a:r>
                <a:rPr lang="ja-JP" altLang="en-US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等</a:t>
              </a:r>
              <a:endParaRPr kumimoji="1" lang="ja-JP" altLang="en-US" sz="9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grpSp>
          <p:nvGrpSpPr>
            <p:cNvPr id="253" name="グループ化 252"/>
            <p:cNvGrpSpPr/>
            <p:nvPr/>
          </p:nvGrpSpPr>
          <p:grpSpPr>
            <a:xfrm>
              <a:off x="4712768" y="3518519"/>
              <a:ext cx="4363369" cy="3357339"/>
              <a:chOff x="4712768" y="3518519"/>
              <a:chExt cx="4363369" cy="3357339"/>
            </a:xfrm>
          </p:grpSpPr>
          <p:grpSp>
            <p:nvGrpSpPr>
              <p:cNvPr id="87" name="グループ化 86"/>
              <p:cNvGrpSpPr/>
              <p:nvPr/>
            </p:nvGrpSpPr>
            <p:grpSpPr>
              <a:xfrm>
                <a:off x="5107474" y="3549487"/>
                <a:ext cx="3968663" cy="3281787"/>
                <a:chOff x="1884334" y="5772541"/>
                <a:chExt cx="6628190" cy="7087663"/>
              </a:xfrm>
            </p:grpSpPr>
            <p:grpSp>
              <p:nvGrpSpPr>
                <p:cNvPr id="96" name="グループ化 95"/>
                <p:cNvGrpSpPr/>
                <p:nvPr/>
              </p:nvGrpSpPr>
              <p:grpSpPr>
                <a:xfrm>
                  <a:off x="1884334" y="5772541"/>
                  <a:ext cx="5816088" cy="2020516"/>
                  <a:chOff x="1681135" y="3717032"/>
                  <a:chExt cx="5816088" cy="1668908"/>
                </a:xfrm>
              </p:grpSpPr>
              <p:cxnSp>
                <p:nvCxnSpPr>
                  <p:cNvPr id="100" name="直線コネクタ 99"/>
                  <p:cNvCxnSpPr/>
                  <p:nvPr/>
                </p:nvCxnSpPr>
                <p:spPr>
                  <a:xfrm>
                    <a:off x="2699571" y="4449875"/>
                    <a:ext cx="0" cy="359999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01" name="グループ化 100"/>
                  <p:cNvGrpSpPr/>
                  <p:nvPr/>
                </p:nvGrpSpPr>
                <p:grpSpPr>
                  <a:xfrm>
                    <a:off x="1681135" y="3717032"/>
                    <a:ext cx="5816088" cy="1668908"/>
                    <a:chOff x="1681135" y="3717032"/>
                    <a:chExt cx="5816088" cy="1668908"/>
                  </a:xfrm>
                </p:grpSpPr>
                <p:cxnSp>
                  <p:nvCxnSpPr>
                    <p:cNvPr id="102" name="直線コネクタ 101"/>
                    <p:cNvCxnSpPr/>
                    <p:nvPr/>
                  </p:nvCxnSpPr>
                  <p:spPr>
                    <a:xfrm>
                      <a:off x="2713585" y="4449836"/>
                      <a:ext cx="3787858" cy="4948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3" name="直線コネクタ 102"/>
                    <p:cNvCxnSpPr/>
                    <p:nvPr/>
                  </p:nvCxnSpPr>
                  <p:spPr>
                    <a:xfrm>
                      <a:off x="4576682" y="4106634"/>
                      <a:ext cx="0" cy="359999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04" name="フローチャート: 代替処理 103"/>
                    <p:cNvSpPr/>
                    <p:nvPr/>
                  </p:nvSpPr>
                  <p:spPr>
                    <a:xfrm>
                      <a:off x="3562618" y="3717032"/>
                      <a:ext cx="2016000" cy="576064"/>
                    </a:xfrm>
                    <a:prstGeom prst="flowChartAlternateProcess">
                      <a:avLst/>
                    </a:prstGeom>
                    <a:solidFill>
                      <a:schemeClr val="accent1">
                        <a:lumMod val="20000"/>
                        <a:lumOff val="80000"/>
                      </a:schemeClr>
                    </a:solidFill>
                    <a:ln w="9525">
                      <a:solidFill>
                        <a:schemeClr val="tx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技能統括主任</a:t>
                      </a:r>
                      <a:endParaRPr kumimoji="1" lang="en-US" altLang="ja-JP" sz="9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【</a:t>
                      </a: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総合統括</a:t>
                      </a: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】</a:t>
                      </a:r>
                    </a:p>
                  </p:txBody>
                </p:sp>
                <p:sp>
                  <p:nvSpPr>
                    <p:cNvPr id="105" name="フローチャート: 代替処理 104"/>
                    <p:cNvSpPr/>
                    <p:nvPr/>
                  </p:nvSpPr>
                  <p:spPr>
                    <a:xfrm>
                      <a:off x="1681135" y="4809874"/>
                      <a:ext cx="2016001" cy="576064"/>
                    </a:xfrm>
                    <a:prstGeom prst="flowChartAlternateProcess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技能統括主任</a:t>
                      </a:r>
                      <a:endParaRPr kumimoji="1" lang="en-US" altLang="ja-JP" sz="9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pPr algn="ctr"/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【</a:t>
                      </a: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定曜日班</a:t>
                      </a: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】</a:t>
                      </a:r>
                    </a:p>
                  </p:txBody>
                </p:sp>
                <p:sp>
                  <p:nvSpPr>
                    <p:cNvPr id="106" name="フローチャート: 代替処理 105"/>
                    <p:cNvSpPr/>
                    <p:nvPr/>
                  </p:nvSpPr>
                  <p:spPr>
                    <a:xfrm>
                      <a:off x="5481222" y="4809874"/>
                      <a:ext cx="2016001" cy="576066"/>
                    </a:xfrm>
                    <a:prstGeom prst="flowChartAlternateProcess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技能統括主任</a:t>
                      </a:r>
                      <a:endParaRPr kumimoji="1" lang="en-US" altLang="ja-JP" sz="9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【</a:t>
                      </a: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地域班</a:t>
                      </a: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】</a:t>
                      </a:r>
                    </a:p>
                  </p:txBody>
                </p:sp>
                <p:cxnSp>
                  <p:nvCxnSpPr>
                    <p:cNvPr id="107" name="直線コネクタ 106"/>
                    <p:cNvCxnSpPr/>
                    <p:nvPr/>
                  </p:nvCxnSpPr>
                  <p:spPr>
                    <a:xfrm>
                      <a:off x="6489223" y="4449875"/>
                      <a:ext cx="0" cy="359999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89" name="グループ化 88"/>
                <p:cNvGrpSpPr/>
                <p:nvPr/>
              </p:nvGrpSpPr>
              <p:grpSpPr>
                <a:xfrm>
                  <a:off x="4785268" y="7379369"/>
                  <a:ext cx="3727256" cy="5480835"/>
                  <a:chOff x="4625614" y="8859825"/>
                  <a:chExt cx="3727256" cy="5480835"/>
                </a:xfrm>
              </p:grpSpPr>
              <p:sp>
                <p:nvSpPr>
                  <p:cNvPr id="92" name="正方形/長方形 91"/>
                  <p:cNvSpPr/>
                  <p:nvPr/>
                </p:nvSpPr>
                <p:spPr>
                  <a:xfrm>
                    <a:off x="4905590" y="9318758"/>
                    <a:ext cx="3447280" cy="1597989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noFill/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 anchorCtr="0"/>
                  <a:lstStyle/>
                  <a:p>
                    <a:pPr algn="ctr"/>
                    <a:r>
                      <a:rPr lang="ja-JP" altLang="en-US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≪担当業務≫</a:t>
                    </a:r>
                    <a:endParaRPr lang="en-US" altLang="ja-JP" sz="900" b="1" dirty="0" smtClean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粗大</a:t>
                    </a:r>
                    <a:r>
                      <a:rPr lang="ja-JP" altLang="ja-JP" sz="9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ごみ、環境</a:t>
                    </a:r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整備</a:t>
                    </a:r>
                    <a:r>
                      <a:rPr lang="ja-JP" altLang="en-US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、</a:t>
                    </a:r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市民協働</a:t>
                    </a:r>
                    <a:r>
                      <a:rPr lang="ja-JP" altLang="en-US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・</a:t>
                    </a:r>
                    <a:endParaRPr lang="en-US" altLang="ja-JP" sz="900" b="1" dirty="0" smtClean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ふれあい収集</a:t>
                    </a:r>
                    <a:r>
                      <a:rPr lang="ja-JP" altLang="en-US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、</a:t>
                    </a:r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古紙</a:t>
                    </a:r>
                    <a:r>
                      <a:rPr lang="ja-JP" altLang="ja-JP" sz="9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・衣類</a:t>
                    </a:r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収集</a:t>
                    </a:r>
                    <a:r>
                      <a:rPr lang="ja-JP" altLang="en-US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、</a:t>
                    </a:r>
                    <a:endParaRPr lang="en-US" altLang="ja-JP" sz="900" b="1" dirty="0" smtClean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古紙</a:t>
                    </a:r>
                    <a:r>
                      <a:rPr lang="ja-JP" altLang="ja-JP" sz="9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・衣類の持ち去り行為</a:t>
                    </a:r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防止</a:t>
                    </a:r>
                    <a:r>
                      <a:rPr lang="ja-JP" altLang="en-US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、</a:t>
                    </a:r>
                    <a:endParaRPr lang="en-US" altLang="ja-JP" sz="900" b="1" dirty="0" smtClean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民間</a:t>
                    </a:r>
                    <a:r>
                      <a:rPr lang="ja-JP" altLang="ja-JP" sz="9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委託にかかる指導監督・</a:t>
                    </a:r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検査</a:t>
                    </a:r>
                    <a:endParaRPr lang="ja-JP" altLang="ja-JP" sz="900" b="1" dirty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</p:txBody>
              </p:sp>
              <p:cxnSp>
                <p:nvCxnSpPr>
                  <p:cNvPr id="93" name="直線コネクタ 92"/>
                  <p:cNvCxnSpPr/>
                  <p:nvPr/>
                </p:nvCxnSpPr>
                <p:spPr>
                  <a:xfrm>
                    <a:off x="4625614" y="8859825"/>
                    <a:ext cx="0" cy="5480835"/>
                  </a:xfrm>
                  <a:prstGeom prst="line">
                    <a:avLst/>
                  </a:prstGeom>
                  <a:ln w="15875"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3" name="グループ化 22"/>
              <p:cNvGrpSpPr/>
              <p:nvPr/>
            </p:nvGrpSpPr>
            <p:grpSpPr>
              <a:xfrm>
                <a:off x="4725538" y="5233440"/>
                <a:ext cx="2051038" cy="1642418"/>
                <a:chOff x="4556687" y="4810836"/>
                <a:chExt cx="2292399" cy="2023602"/>
              </a:xfrm>
            </p:grpSpPr>
            <p:grpSp>
              <p:nvGrpSpPr>
                <p:cNvPr id="109" name="グループ化 108"/>
                <p:cNvGrpSpPr/>
                <p:nvPr/>
              </p:nvGrpSpPr>
              <p:grpSpPr>
                <a:xfrm>
                  <a:off x="4556687" y="4810836"/>
                  <a:ext cx="1951471" cy="2016129"/>
                  <a:chOff x="2327613" y="-810017"/>
                  <a:chExt cx="1953390" cy="7578801"/>
                </a:xfrm>
              </p:grpSpPr>
              <p:grpSp>
                <p:nvGrpSpPr>
                  <p:cNvPr id="111" name="グループ化 110"/>
                  <p:cNvGrpSpPr/>
                  <p:nvPr/>
                </p:nvGrpSpPr>
                <p:grpSpPr>
                  <a:xfrm>
                    <a:off x="2327614" y="-810017"/>
                    <a:ext cx="1953389" cy="7578801"/>
                    <a:chOff x="85220" y="-517339"/>
                    <a:chExt cx="1944103" cy="8262197"/>
                  </a:xfrm>
                </p:grpSpPr>
                <p:cxnSp>
                  <p:nvCxnSpPr>
                    <p:cNvPr id="116" name="直線コネクタ 115"/>
                    <p:cNvCxnSpPr>
                      <a:stCxn id="129" idx="4"/>
                      <a:endCxn id="147" idx="0"/>
                    </p:cNvCxnSpPr>
                    <p:nvPr/>
                  </p:nvCxnSpPr>
                  <p:spPr>
                    <a:xfrm flipH="1">
                      <a:off x="409221" y="1081405"/>
                      <a:ext cx="820865" cy="532777"/>
                    </a:xfrm>
                    <a:prstGeom prst="line">
                      <a:avLst/>
                    </a:prstGeom>
                    <a:ln w="9525">
                      <a:prstDash val="soli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" name="直線コネクタ 116"/>
                    <p:cNvCxnSpPr>
                      <a:stCxn id="129" idx="4"/>
                      <a:endCxn id="235" idx="0"/>
                    </p:cNvCxnSpPr>
                    <p:nvPr/>
                  </p:nvCxnSpPr>
                  <p:spPr>
                    <a:xfrm flipH="1">
                      <a:off x="1227544" y="1081405"/>
                      <a:ext cx="2541" cy="532777"/>
                    </a:xfrm>
                    <a:prstGeom prst="line">
                      <a:avLst/>
                    </a:prstGeom>
                    <a:ln w="9525">
                      <a:prstDash val="soli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" name="直線コネクタ 117"/>
                    <p:cNvCxnSpPr>
                      <a:stCxn id="129" idx="4"/>
                      <a:endCxn id="236" idx="0"/>
                    </p:cNvCxnSpPr>
                    <p:nvPr/>
                  </p:nvCxnSpPr>
                  <p:spPr>
                    <a:xfrm>
                      <a:off x="1230085" y="1081405"/>
                      <a:ext cx="799238" cy="526839"/>
                    </a:xfrm>
                    <a:prstGeom prst="line">
                      <a:avLst/>
                    </a:prstGeom>
                    <a:ln w="9525">
                      <a:prstDash val="soli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" name="直線コネクタ 119"/>
                    <p:cNvCxnSpPr/>
                    <p:nvPr/>
                  </p:nvCxnSpPr>
                  <p:spPr>
                    <a:xfrm>
                      <a:off x="409222" y="3023905"/>
                      <a:ext cx="0" cy="4720953"/>
                    </a:xfrm>
                    <a:prstGeom prst="line">
                      <a:avLst/>
                    </a:prstGeom>
                    <a:ln w="9525">
                      <a:prstDash val="soli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5" name="グループ化 124"/>
                    <p:cNvGrpSpPr/>
                    <p:nvPr/>
                  </p:nvGrpSpPr>
                  <p:grpSpPr>
                    <a:xfrm>
                      <a:off x="85220" y="-517339"/>
                      <a:ext cx="1605837" cy="8037082"/>
                      <a:chOff x="85220" y="-517339"/>
                      <a:chExt cx="1605837" cy="8037082"/>
                    </a:xfrm>
                  </p:grpSpPr>
                  <p:sp>
                    <p:nvSpPr>
                      <p:cNvPr id="129" name="円/楕円 128"/>
                      <p:cNvSpPr/>
                      <p:nvPr/>
                    </p:nvSpPr>
                    <p:spPr>
                      <a:xfrm>
                        <a:off x="769114" y="-517339"/>
                        <a:ext cx="921943" cy="1598744"/>
                      </a:xfrm>
                      <a:prstGeom prst="ellipse">
                        <a:avLst/>
                      </a:prstGeom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ln w="9525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lIns="36000" tIns="36000" rIns="36000" bIns="36000" rtlCol="0" anchor="ctr"/>
                      <a:lstStyle/>
                      <a:p>
                        <a:pPr algn="ctr"/>
                        <a:r>
                          <a:rPr kumimoji="1" lang="ja-JP" altLang="en-US" sz="900" b="1" dirty="0" smtClean="0">
                            <a:solidFill>
                              <a:sysClr val="windowText" lastClr="000000"/>
                            </a:solidFill>
                            <a:latin typeface="ＭＳ ゴシック" pitchFamily="49" charset="-128"/>
                            <a:ea typeface="ＭＳ ゴシック" pitchFamily="49" charset="-128"/>
                          </a:rPr>
                          <a:t>部門監理</a:t>
                        </a:r>
                        <a:endParaRPr kumimoji="1" lang="en-US" altLang="ja-JP" sz="9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endParaRPr>
                      </a:p>
                      <a:p>
                        <a:pPr algn="ctr"/>
                        <a:r>
                          <a:rPr kumimoji="1" lang="ja-JP" altLang="en-US" sz="900" b="1" dirty="0">
                            <a:solidFill>
                              <a:sysClr val="windowText" lastClr="000000"/>
                            </a:solidFill>
                            <a:latin typeface="ＭＳ ゴシック" pitchFamily="49" charset="-128"/>
                            <a:ea typeface="ＭＳ ゴシック" pitchFamily="49" charset="-128"/>
                          </a:rPr>
                          <a:t>主任</a:t>
                        </a:r>
                        <a:endParaRPr kumimoji="1" lang="ja-JP" altLang="en-US" sz="9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endParaRPr>
                      </a:p>
                    </p:txBody>
                  </p:sp>
                  <p:sp>
                    <p:nvSpPr>
                      <p:cNvPr id="147" name="円/楕円 146"/>
                      <p:cNvSpPr/>
                      <p:nvPr/>
                    </p:nvSpPr>
                    <p:spPr>
                      <a:xfrm>
                        <a:off x="85220" y="1614182"/>
                        <a:ext cx="648000" cy="1459675"/>
                      </a:xfrm>
                      <a:prstGeom prst="ellipse">
                        <a:avLst/>
                      </a:prstGeom>
                      <a:solidFill>
                        <a:schemeClr val="tx2">
                          <a:lumMod val="75000"/>
                        </a:schemeClr>
                      </a:solidFill>
                      <a:ln w="9525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kumimoji="1" lang="ja-JP" altLang="en-US" sz="900" b="1" dirty="0" smtClean="0">
                            <a:solidFill>
                              <a:schemeClr val="bg1"/>
                            </a:solidFill>
                            <a:latin typeface="ＭＳ ゴシック" pitchFamily="49" charset="-128"/>
                            <a:ea typeface="ＭＳ ゴシック" pitchFamily="49" charset="-128"/>
                          </a:rPr>
                          <a:t>業務主任</a:t>
                        </a:r>
                      </a:p>
                    </p:txBody>
                  </p:sp>
                  <p:sp>
                    <p:nvSpPr>
                      <p:cNvPr id="131" name="円/楕円 130"/>
                      <p:cNvSpPr/>
                      <p:nvPr/>
                    </p:nvSpPr>
                    <p:spPr>
                      <a:xfrm>
                        <a:off x="157222" y="4677357"/>
                        <a:ext cx="504000" cy="737651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lIns="36000" rIns="36000" rtlCol="0" anchor="ctr"/>
                      <a:lstStyle/>
                      <a:p>
                        <a:pPr algn="ctr"/>
                        <a:r>
                          <a:rPr kumimoji="1" lang="ja-JP" altLang="en-US" sz="900" b="1" dirty="0" smtClean="0">
                            <a:solidFill>
                              <a:sysClr val="windowText" lastClr="000000"/>
                            </a:solidFill>
                            <a:latin typeface="ＭＳ ゴシック" pitchFamily="49" charset="-128"/>
                            <a:ea typeface="ＭＳ ゴシック" pitchFamily="49" charset="-128"/>
                          </a:rPr>
                          <a:t>一般</a:t>
                        </a:r>
                      </a:p>
                    </p:txBody>
                  </p:sp>
                  <p:sp>
                    <p:nvSpPr>
                      <p:cNvPr id="132" name="円/楕円 131"/>
                      <p:cNvSpPr/>
                      <p:nvPr/>
                    </p:nvSpPr>
                    <p:spPr>
                      <a:xfrm>
                        <a:off x="157222" y="5378932"/>
                        <a:ext cx="504000" cy="737651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lIns="36000" rIns="36000" rtlCol="0" anchor="ctr"/>
                      <a:lstStyle/>
                      <a:p>
                        <a:pPr algn="ctr"/>
                        <a:r>
                          <a:rPr kumimoji="1" lang="ja-JP" altLang="en-US" sz="900" b="1" dirty="0" smtClean="0">
                            <a:solidFill>
                              <a:sysClr val="windowText" lastClr="000000"/>
                            </a:solidFill>
                            <a:latin typeface="ＭＳ ゴシック" pitchFamily="49" charset="-128"/>
                            <a:ea typeface="ＭＳ ゴシック" pitchFamily="49" charset="-128"/>
                          </a:rPr>
                          <a:t>一般</a:t>
                        </a:r>
                      </a:p>
                    </p:txBody>
                  </p:sp>
                  <p:sp>
                    <p:nvSpPr>
                      <p:cNvPr id="133" name="円/楕円 132"/>
                      <p:cNvSpPr/>
                      <p:nvPr/>
                    </p:nvSpPr>
                    <p:spPr>
                      <a:xfrm>
                        <a:off x="157222" y="6080517"/>
                        <a:ext cx="504000" cy="737651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lIns="36000" rIns="36000" rtlCol="0" anchor="ctr"/>
                      <a:lstStyle/>
                      <a:p>
                        <a:pPr algn="ctr"/>
                        <a:r>
                          <a:rPr kumimoji="1" lang="ja-JP" altLang="en-US" sz="900" b="1" dirty="0" smtClean="0">
                            <a:solidFill>
                              <a:sysClr val="windowText" lastClr="000000"/>
                            </a:solidFill>
                            <a:latin typeface="ＭＳ ゴシック" pitchFamily="49" charset="-128"/>
                            <a:ea typeface="ＭＳ ゴシック" pitchFamily="49" charset="-128"/>
                          </a:rPr>
                          <a:t>一般</a:t>
                        </a:r>
                      </a:p>
                    </p:txBody>
                  </p:sp>
                  <p:sp>
                    <p:nvSpPr>
                      <p:cNvPr id="134" name="円/楕円 133"/>
                      <p:cNvSpPr/>
                      <p:nvPr/>
                    </p:nvSpPr>
                    <p:spPr>
                      <a:xfrm>
                        <a:off x="157222" y="6782092"/>
                        <a:ext cx="504000" cy="737651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lIns="36000" rIns="36000" rtlCol="0" anchor="ctr"/>
                      <a:lstStyle/>
                      <a:p>
                        <a:pPr algn="ctr"/>
                        <a:r>
                          <a:rPr kumimoji="1" lang="ja-JP" altLang="en-US" sz="900" b="1" dirty="0" smtClean="0">
                            <a:solidFill>
                              <a:sysClr val="windowText" lastClr="000000"/>
                            </a:solidFill>
                            <a:latin typeface="ＭＳ ゴシック" pitchFamily="49" charset="-128"/>
                            <a:ea typeface="ＭＳ ゴシック" pitchFamily="49" charset="-128"/>
                          </a:rPr>
                          <a:t>一般</a:t>
                        </a:r>
                      </a:p>
                    </p:txBody>
                  </p:sp>
                </p:grpSp>
              </p:grpSp>
              <p:sp>
                <p:nvSpPr>
                  <p:cNvPr id="112" name="正方形/長方形 111"/>
                  <p:cNvSpPr/>
                  <p:nvPr/>
                </p:nvSpPr>
                <p:spPr>
                  <a:xfrm>
                    <a:off x="2327613" y="2739047"/>
                    <a:ext cx="648001" cy="766822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 cmpd="dbl">
                    <a:solidFill>
                      <a:schemeClr val="tx2">
                        <a:lumMod val="75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sz="9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1</a:t>
                    </a:r>
                    <a:r>
                      <a:rPr kumimoji="1" lang="ja-JP" altLang="en-US" sz="9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号車</a:t>
                    </a:r>
                  </a:p>
                </p:txBody>
              </p:sp>
            </p:grpSp>
            <p:cxnSp>
              <p:nvCxnSpPr>
                <p:cNvPr id="220" name="直線コネクタ 219"/>
                <p:cNvCxnSpPr/>
                <p:nvPr/>
              </p:nvCxnSpPr>
              <p:spPr>
                <a:xfrm>
                  <a:off x="5717713" y="5682438"/>
                  <a:ext cx="0" cy="1152000"/>
                </a:xfrm>
                <a:prstGeom prst="line">
                  <a:avLst/>
                </a:prstGeom>
                <a:ln w="9525"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1" name="円/楕円 220"/>
                <p:cNvSpPr/>
                <p:nvPr/>
              </p:nvSpPr>
              <p:spPr>
                <a:xfrm>
                  <a:off x="5464758" y="6085911"/>
                  <a:ext cx="505910" cy="180001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kumimoji="1" lang="ja-JP" altLang="en-US" sz="9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一般</a:t>
                  </a:r>
                </a:p>
              </p:txBody>
            </p:sp>
            <p:sp>
              <p:nvSpPr>
                <p:cNvPr id="222" name="円/楕円 221"/>
                <p:cNvSpPr/>
                <p:nvPr/>
              </p:nvSpPr>
              <p:spPr>
                <a:xfrm>
                  <a:off x="5464758" y="6257109"/>
                  <a:ext cx="505910" cy="180001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kumimoji="1" lang="ja-JP" altLang="en-US" sz="9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一般</a:t>
                  </a:r>
                </a:p>
              </p:txBody>
            </p:sp>
            <p:sp>
              <p:nvSpPr>
                <p:cNvPr id="223" name="円/楕円 222"/>
                <p:cNvSpPr/>
                <p:nvPr/>
              </p:nvSpPr>
              <p:spPr>
                <a:xfrm>
                  <a:off x="5464758" y="6428308"/>
                  <a:ext cx="505910" cy="180001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kumimoji="1" lang="ja-JP" altLang="en-US" sz="9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一般</a:t>
                  </a:r>
                </a:p>
              </p:txBody>
            </p:sp>
            <p:sp>
              <p:nvSpPr>
                <p:cNvPr id="224" name="円/楕円 223"/>
                <p:cNvSpPr/>
                <p:nvPr/>
              </p:nvSpPr>
              <p:spPr>
                <a:xfrm>
                  <a:off x="5464758" y="6599506"/>
                  <a:ext cx="505910" cy="180001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kumimoji="1" lang="ja-JP" altLang="en-US" sz="9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一般</a:t>
                  </a:r>
                </a:p>
              </p:txBody>
            </p:sp>
            <p:cxnSp>
              <p:nvCxnSpPr>
                <p:cNvPr id="225" name="直線コネクタ 224"/>
                <p:cNvCxnSpPr/>
                <p:nvPr/>
              </p:nvCxnSpPr>
              <p:spPr>
                <a:xfrm>
                  <a:off x="6524302" y="5674965"/>
                  <a:ext cx="0" cy="1152000"/>
                </a:xfrm>
                <a:prstGeom prst="line">
                  <a:avLst/>
                </a:prstGeom>
                <a:ln w="9525"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6" name="円/楕円 225"/>
                <p:cNvSpPr/>
                <p:nvPr/>
              </p:nvSpPr>
              <p:spPr>
                <a:xfrm>
                  <a:off x="6271346" y="6078438"/>
                  <a:ext cx="505910" cy="180001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kumimoji="1" lang="ja-JP" altLang="en-US" sz="9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一般</a:t>
                  </a:r>
                </a:p>
              </p:txBody>
            </p:sp>
            <p:sp>
              <p:nvSpPr>
                <p:cNvPr id="227" name="円/楕円 226"/>
                <p:cNvSpPr/>
                <p:nvPr/>
              </p:nvSpPr>
              <p:spPr>
                <a:xfrm>
                  <a:off x="6271346" y="6249636"/>
                  <a:ext cx="505910" cy="180001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kumimoji="1" lang="ja-JP" altLang="en-US" sz="9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一般</a:t>
                  </a:r>
                </a:p>
              </p:txBody>
            </p:sp>
            <p:sp>
              <p:nvSpPr>
                <p:cNvPr id="228" name="円/楕円 227"/>
                <p:cNvSpPr/>
                <p:nvPr/>
              </p:nvSpPr>
              <p:spPr>
                <a:xfrm>
                  <a:off x="6271346" y="6420835"/>
                  <a:ext cx="505910" cy="180001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kumimoji="1" lang="ja-JP" altLang="en-US" sz="9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一般</a:t>
                  </a:r>
                </a:p>
              </p:txBody>
            </p:sp>
            <p:sp>
              <p:nvSpPr>
                <p:cNvPr id="229" name="円/楕円 228"/>
                <p:cNvSpPr/>
                <p:nvPr/>
              </p:nvSpPr>
              <p:spPr>
                <a:xfrm>
                  <a:off x="6271346" y="6592033"/>
                  <a:ext cx="505910" cy="180001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kumimoji="1" lang="ja-JP" altLang="en-US" sz="9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一般</a:t>
                  </a:r>
                </a:p>
              </p:txBody>
            </p:sp>
            <p:sp>
              <p:nvSpPr>
                <p:cNvPr id="235" name="円/楕円 234"/>
                <p:cNvSpPr/>
                <p:nvPr/>
              </p:nvSpPr>
              <p:spPr>
                <a:xfrm>
                  <a:off x="5378114" y="5330966"/>
                  <a:ext cx="650456" cy="356188"/>
                </a:xfrm>
                <a:prstGeom prst="ellipse">
                  <a:avLst/>
                </a:prstGeom>
                <a:solidFill>
                  <a:schemeClr val="tx2">
                    <a:lumMod val="75000"/>
                  </a:schemeClr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900" b="1" dirty="0" smtClean="0">
                      <a:solidFill>
                        <a:schemeClr val="bg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業務主任</a:t>
                  </a:r>
                </a:p>
              </p:txBody>
            </p:sp>
            <p:sp>
              <p:nvSpPr>
                <p:cNvPr id="236" name="円/楕円 235"/>
                <p:cNvSpPr/>
                <p:nvPr/>
              </p:nvSpPr>
              <p:spPr>
                <a:xfrm>
                  <a:off x="6182931" y="5329518"/>
                  <a:ext cx="650456" cy="356188"/>
                </a:xfrm>
                <a:prstGeom prst="ellipse">
                  <a:avLst/>
                </a:prstGeom>
                <a:solidFill>
                  <a:schemeClr val="tx2">
                    <a:lumMod val="75000"/>
                  </a:schemeClr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900" b="1" dirty="0" smtClean="0">
                      <a:solidFill>
                        <a:schemeClr val="bg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業務主任</a:t>
                  </a:r>
                </a:p>
              </p:txBody>
            </p:sp>
            <p:sp>
              <p:nvSpPr>
                <p:cNvPr id="238" name="正方形/長方形 237"/>
                <p:cNvSpPr/>
                <p:nvPr/>
              </p:nvSpPr>
              <p:spPr>
                <a:xfrm>
                  <a:off x="5386031" y="5754574"/>
                  <a:ext cx="647364" cy="203992"/>
                </a:xfrm>
                <a:prstGeom prst="rect">
                  <a:avLst/>
                </a:prstGeom>
                <a:solidFill>
                  <a:schemeClr val="bg1"/>
                </a:solidFill>
                <a:ln w="38100" cmpd="dbl">
                  <a:solidFill>
                    <a:schemeClr val="tx2">
                      <a:lumMod val="75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9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2</a:t>
                  </a:r>
                  <a:r>
                    <a:rPr kumimoji="1" lang="ja-JP" altLang="en-US" sz="9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号車</a:t>
                  </a:r>
                </a:p>
              </p:txBody>
            </p:sp>
            <p:sp>
              <p:nvSpPr>
                <p:cNvPr id="239" name="正方形/長方形 238"/>
                <p:cNvSpPr/>
                <p:nvPr/>
              </p:nvSpPr>
              <p:spPr>
                <a:xfrm>
                  <a:off x="6201722" y="5753388"/>
                  <a:ext cx="647364" cy="203992"/>
                </a:xfrm>
                <a:prstGeom prst="rect">
                  <a:avLst/>
                </a:prstGeom>
                <a:solidFill>
                  <a:schemeClr val="bg1"/>
                </a:solidFill>
                <a:ln w="38100" cmpd="dbl">
                  <a:solidFill>
                    <a:schemeClr val="tx2">
                      <a:lumMod val="75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900" b="1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3</a:t>
                  </a:r>
                  <a:r>
                    <a:rPr kumimoji="1" lang="ja-JP" altLang="en-US" sz="9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号車</a:t>
                  </a:r>
                </a:p>
              </p:txBody>
            </p:sp>
          </p:grpSp>
          <p:sp>
            <p:nvSpPr>
              <p:cNvPr id="248" name="正方形/長方形 247"/>
              <p:cNvSpPr/>
              <p:nvPr/>
            </p:nvSpPr>
            <p:spPr>
              <a:xfrm>
                <a:off x="4712768" y="3518519"/>
                <a:ext cx="923591" cy="184990"/>
              </a:xfrm>
              <a:prstGeom prst="rect">
                <a:avLst/>
              </a:prstGeom>
              <a:noFill/>
              <a:ln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9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【</a:t>
                </a:r>
                <a:r>
                  <a:rPr kumimoji="1" lang="ja-JP" altLang="en-US" sz="9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イメージ</a:t>
                </a:r>
                <a:r>
                  <a:rPr kumimoji="1" lang="en-US" altLang="ja-JP" sz="9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】</a:t>
                </a:r>
                <a:endParaRPr kumimoji="1" lang="ja-JP" altLang="en-US" sz="9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</p:grpSp>
      </p:grpSp>
      <p:sp>
        <p:nvSpPr>
          <p:cNvPr id="84" name="正方形/長方形 83"/>
          <p:cNvSpPr/>
          <p:nvPr/>
        </p:nvSpPr>
        <p:spPr>
          <a:xfrm>
            <a:off x="7038629" y="5800666"/>
            <a:ext cx="1846883" cy="913580"/>
          </a:xfrm>
          <a:prstGeom prst="rect">
            <a:avLst/>
          </a:prstGeom>
          <a:solidFill>
            <a:schemeClr val="bg1"/>
          </a:solidFill>
          <a:ln w="25400" cmpd="dbl">
            <a:solidFill>
              <a:schemeClr val="tx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≪</a:t>
            </a:r>
            <a:r>
              <a:rPr kumimoji="1" lang="ja-JP" altLang="en-US" sz="9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地域</a:t>
            </a:r>
            <a:r>
              <a:rPr kumimoji="1" lang="ja-JP" altLang="en-US" sz="9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・区役所との</a:t>
            </a:r>
            <a:r>
              <a:rPr kumimoji="1" lang="ja-JP" altLang="en-US" sz="9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連携≫</a:t>
            </a:r>
            <a:endParaRPr kumimoji="1" lang="ja-JP" altLang="en-US" sz="900" b="1" dirty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9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○ コミュニティ回収の拡大</a:t>
            </a:r>
            <a:endParaRPr kumimoji="1" lang="en-US" altLang="ja-JP" sz="9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9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○ 災害時コントロールタワー</a:t>
            </a:r>
            <a:endParaRPr kumimoji="1" lang="en-US" altLang="ja-JP" sz="9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9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9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ja-JP" altLang="en-US" sz="9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機能</a:t>
            </a:r>
            <a:endParaRPr kumimoji="1" lang="en-US" altLang="ja-JP" sz="9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9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○ 福祉的サービスの充実 　等</a:t>
            </a:r>
          </a:p>
        </p:txBody>
      </p:sp>
      <p:sp>
        <p:nvSpPr>
          <p:cNvPr id="8" name="加算記号 7"/>
          <p:cNvSpPr/>
          <p:nvPr/>
        </p:nvSpPr>
        <p:spPr>
          <a:xfrm>
            <a:off x="6962240" y="5184002"/>
            <a:ext cx="504056" cy="504000"/>
          </a:xfrm>
          <a:prstGeom prst="mathPlus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7458676" y="5110342"/>
            <a:ext cx="1677704" cy="667464"/>
          </a:xfrm>
          <a:prstGeom prst="rect">
            <a:avLst/>
          </a:prstGeom>
          <a:noFill/>
          <a:ln w="95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kumimoji="1" lang="ja-JP" altLang="en-US" sz="9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上記業務に加えて、</a:t>
            </a:r>
            <a:endParaRPr kumimoji="1" lang="en-US" altLang="ja-JP" sz="9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9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○ 減量</a:t>
            </a:r>
            <a:r>
              <a:rPr kumimoji="1" lang="ja-JP" altLang="en-US" sz="9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・</a:t>
            </a:r>
            <a:r>
              <a:rPr kumimoji="1" lang="ja-JP" altLang="en-US" sz="9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リサイクルの推進</a:t>
            </a:r>
            <a:endParaRPr kumimoji="1" lang="en-US" altLang="ja-JP" sz="9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9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○ 災害対策</a:t>
            </a:r>
            <a:endParaRPr kumimoji="1" lang="en-US" altLang="ja-JP" sz="9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9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○ 福祉的</a:t>
            </a:r>
            <a:r>
              <a:rPr kumimoji="1" lang="ja-JP" altLang="en-US" sz="9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事業の</a:t>
            </a:r>
            <a:r>
              <a:rPr kumimoji="1" lang="ja-JP" altLang="en-US" sz="9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拡充</a:t>
            </a:r>
            <a:endParaRPr kumimoji="1" lang="ja-JP" altLang="en-US" sz="9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7813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8667800" y="6473508"/>
            <a:ext cx="468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4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179512" y="2430072"/>
            <a:ext cx="8568952" cy="4284000"/>
            <a:chOff x="-28349" y="2538315"/>
            <a:chExt cx="6305805" cy="3795117"/>
          </a:xfrm>
        </p:grpSpPr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167146" y="4958148"/>
              <a:ext cx="6110310" cy="1375284"/>
            </a:xfrm>
            <a:prstGeom prst="roundRect">
              <a:avLst>
                <a:gd name="adj" fmla="val 10273"/>
              </a:avLst>
            </a:prstGeom>
            <a:solidFill>
              <a:schemeClr val="accent1">
                <a:lumMod val="20000"/>
                <a:lumOff val="80000"/>
                <a:alpha val="30000"/>
              </a:schemeClr>
            </a:solidFill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tIns="0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1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環境事業センター（１１事業所）</a:t>
              </a:r>
              <a:endParaRPr lang="en-US" altLang="ja-JP" sz="11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grpSp>
          <p:nvGrpSpPr>
            <p:cNvPr id="14" name="グループ化 13"/>
            <p:cNvGrpSpPr/>
            <p:nvPr/>
          </p:nvGrpSpPr>
          <p:grpSpPr>
            <a:xfrm>
              <a:off x="-28349" y="2538315"/>
              <a:ext cx="6203585" cy="3691878"/>
              <a:chOff x="-28349" y="2538315"/>
              <a:chExt cx="6203585" cy="3691878"/>
            </a:xfrm>
          </p:grpSpPr>
          <p:grpSp>
            <p:nvGrpSpPr>
              <p:cNvPr id="15" name="グループ化 104"/>
              <p:cNvGrpSpPr>
                <a:grpSpLocks/>
              </p:cNvGrpSpPr>
              <p:nvPr/>
            </p:nvGrpSpPr>
            <p:grpSpPr bwMode="auto">
              <a:xfrm>
                <a:off x="1829121" y="5245777"/>
                <a:ext cx="1210199" cy="568438"/>
                <a:chOff x="5867400" y="5095433"/>
                <a:chExt cx="1676400" cy="848168"/>
              </a:xfrm>
            </p:grpSpPr>
            <p:sp>
              <p:nvSpPr>
                <p:cNvPr id="71" name="Rectangle 59"/>
                <p:cNvSpPr>
                  <a:spLocks noChangeArrowheads="1"/>
                </p:cNvSpPr>
                <p:nvPr/>
              </p:nvSpPr>
              <p:spPr bwMode="auto">
                <a:xfrm>
                  <a:off x="5867400" y="5095433"/>
                  <a:ext cx="1676400" cy="848168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ja-JP" altLang="en-US" sz="1100"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72" name="Rectangle 60"/>
                <p:cNvSpPr>
                  <a:spLocks noChangeArrowheads="1"/>
                </p:cNvSpPr>
                <p:nvPr/>
              </p:nvSpPr>
              <p:spPr bwMode="auto">
                <a:xfrm>
                  <a:off x="5867400" y="5105400"/>
                  <a:ext cx="1676400" cy="279437"/>
                </a:xfrm>
                <a:prstGeom prst="rect">
                  <a:avLst/>
                </a:prstGeom>
                <a:solidFill>
                  <a:srgbClr val="000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ja-JP" altLang="en-US" sz="1100" dirty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ごみ収集部署</a:t>
                  </a:r>
                </a:p>
              </p:txBody>
            </p:sp>
          </p:grpSp>
          <p:grpSp>
            <p:nvGrpSpPr>
              <p:cNvPr id="16" name="グループ化 112"/>
              <p:cNvGrpSpPr>
                <a:grpSpLocks/>
              </p:cNvGrpSpPr>
              <p:nvPr/>
            </p:nvGrpSpPr>
            <p:grpSpPr bwMode="auto">
              <a:xfrm>
                <a:off x="4880992" y="5243653"/>
                <a:ext cx="1261387" cy="569500"/>
                <a:chOff x="5704458" y="5095433"/>
                <a:chExt cx="1939246" cy="800657"/>
              </a:xfrm>
            </p:grpSpPr>
            <p:sp>
              <p:nvSpPr>
                <p:cNvPr id="68" name="Rectangle 59"/>
                <p:cNvSpPr>
                  <a:spLocks noChangeArrowheads="1"/>
                </p:cNvSpPr>
                <p:nvPr/>
              </p:nvSpPr>
              <p:spPr bwMode="auto">
                <a:xfrm>
                  <a:off x="5704458" y="5095433"/>
                  <a:ext cx="1939246" cy="800657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ja-JP" altLang="en-US" sz="1100"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69" name="Rectangle 60"/>
                <p:cNvSpPr>
                  <a:spLocks noChangeArrowheads="1"/>
                </p:cNvSpPr>
                <p:nvPr/>
              </p:nvSpPr>
              <p:spPr bwMode="auto">
                <a:xfrm>
                  <a:off x="5704458" y="5116079"/>
                  <a:ext cx="1939246" cy="259504"/>
                </a:xfrm>
                <a:prstGeom prst="rect">
                  <a:avLst/>
                </a:prstGeom>
                <a:solidFill>
                  <a:srgbClr val="000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ja-JP" altLang="en-US" sz="1100" dirty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ごみ収集部署</a:t>
                  </a:r>
                </a:p>
              </p:txBody>
            </p:sp>
            <p:sp>
              <p:nvSpPr>
                <p:cNvPr id="70" name="Rectangle 61"/>
                <p:cNvSpPr>
                  <a:spLocks noChangeArrowheads="1"/>
                </p:cNvSpPr>
                <p:nvPr/>
              </p:nvSpPr>
              <p:spPr bwMode="auto">
                <a:xfrm>
                  <a:off x="5806510" y="5425467"/>
                  <a:ext cx="1700105" cy="44167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ja-JP" altLang="en-US" sz="100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○○環境事業センター</a:t>
                  </a:r>
                </a:p>
              </p:txBody>
            </p:sp>
          </p:grpSp>
          <p:sp>
            <p:nvSpPr>
              <p:cNvPr id="17" name="Rectangle 59"/>
              <p:cNvSpPr>
                <a:spLocks noChangeArrowheads="1"/>
              </p:cNvSpPr>
              <p:nvPr/>
            </p:nvSpPr>
            <p:spPr bwMode="auto">
              <a:xfrm>
                <a:off x="3162200" y="5244715"/>
                <a:ext cx="1210199" cy="568438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10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8" name="Rectangle 60"/>
              <p:cNvSpPr>
                <a:spLocks noChangeArrowheads="1"/>
              </p:cNvSpPr>
              <p:nvPr/>
            </p:nvSpPr>
            <p:spPr bwMode="auto">
              <a:xfrm>
                <a:off x="3162200" y="5251395"/>
                <a:ext cx="1210199" cy="188339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100" dirty="0">
                    <a:solidFill>
                      <a:schemeClr val="bg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ごみ収集部署</a:t>
                </a:r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4340932" y="5257465"/>
                <a:ext cx="602002" cy="6258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ja-JP" altLang="en-US" sz="1100" dirty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・・・</a:t>
                </a:r>
              </a:p>
            </p:txBody>
          </p:sp>
          <p:grpSp>
            <p:nvGrpSpPr>
              <p:cNvPr id="21" name="グループ化 121"/>
              <p:cNvGrpSpPr>
                <a:grpSpLocks/>
              </p:cNvGrpSpPr>
              <p:nvPr/>
            </p:nvGrpSpPr>
            <p:grpSpPr bwMode="auto">
              <a:xfrm>
                <a:off x="2265908" y="5855653"/>
                <a:ext cx="422331" cy="309188"/>
                <a:chOff x="2445328" y="1735778"/>
                <a:chExt cx="649288" cy="461963"/>
              </a:xfrm>
            </p:grpSpPr>
            <p:pic>
              <p:nvPicPr>
                <p:cNvPr id="66" name="Picture 19" descr="図5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97728" y="1735778"/>
                  <a:ext cx="496888" cy="4619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67" name="Picture 24" descr="図10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45328" y="1811978"/>
                  <a:ext cx="295275" cy="3841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22" name="グループ化 126"/>
              <p:cNvGrpSpPr>
                <a:grpSpLocks/>
              </p:cNvGrpSpPr>
              <p:nvPr/>
            </p:nvGrpSpPr>
            <p:grpSpPr bwMode="auto">
              <a:xfrm>
                <a:off x="5445264" y="5853528"/>
                <a:ext cx="422331" cy="309188"/>
                <a:chOff x="2445328" y="1735778"/>
                <a:chExt cx="649288" cy="461963"/>
              </a:xfrm>
            </p:grpSpPr>
            <p:pic>
              <p:nvPicPr>
                <p:cNvPr id="64" name="Picture 19" descr="図5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97728" y="1735778"/>
                  <a:ext cx="496888" cy="4619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65" name="Picture 24" descr="図10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45328" y="1811978"/>
                  <a:ext cx="295275" cy="3841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23" name="グループ化 130"/>
              <p:cNvGrpSpPr>
                <a:grpSpLocks/>
              </p:cNvGrpSpPr>
              <p:nvPr/>
            </p:nvGrpSpPr>
            <p:grpSpPr bwMode="auto">
              <a:xfrm>
                <a:off x="3581433" y="5880091"/>
                <a:ext cx="422331" cy="309188"/>
                <a:chOff x="2445328" y="1735778"/>
                <a:chExt cx="649288" cy="461963"/>
              </a:xfrm>
            </p:grpSpPr>
            <p:pic>
              <p:nvPicPr>
                <p:cNvPr id="62" name="Picture 19" descr="図5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97728" y="1735778"/>
                  <a:ext cx="496888" cy="4619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63" name="Picture 24" descr="図10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45328" y="1811978"/>
                  <a:ext cx="295275" cy="3841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24" name="グループ化 23"/>
              <p:cNvGrpSpPr/>
              <p:nvPr/>
            </p:nvGrpSpPr>
            <p:grpSpPr>
              <a:xfrm>
                <a:off x="288493" y="5028290"/>
                <a:ext cx="1417748" cy="1201903"/>
                <a:chOff x="7720369" y="5117268"/>
                <a:chExt cx="1337628" cy="1230385"/>
              </a:xfrm>
            </p:grpSpPr>
            <p:pic>
              <p:nvPicPr>
                <p:cNvPr id="54" name="オブジェクト 4" descr="cid:image002.png@01D06328.ADDF5240"/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432574" y="5764678"/>
                  <a:ext cx="365339" cy="25971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55" name="オブジェクト 3" descr="cid:image001.png@01D06328.ADDF5240"/>
                <p:cNvPicPr>
                  <a:picLocks noChangeAspect="1"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004207" y="5810804"/>
                  <a:ext cx="365338" cy="21258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56" name="オブジェクト 4" descr="cid:image002.png@01D06328.ADDF5240"/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020548" y="6026398"/>
                  <a:ext cx="366506" cy="25971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57" name="オブジェクト 3" descr="cid:image001.png@01D06328.ADDF5240"/>
                <p:cNvPicPr>
                  <a:picLocks noChangeAspect="1"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447748" y="6074530"/>
                  <a:ext cx="365338" cy="2115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58" name="正方形/長方形 57"/>
                <p:cNvSpPr/>
                <p:nvPr/>
              </p:nvSpPr>
              <p:spPr>
                <a:xfrm>
                  <a:off x="7720369" y="5117268"/>
                  <a:ext cx="1337628" cy="123038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ja-JP" altLang="en-US" sz="1100"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59" name="正方形/長方形 58"/>
                <p:cNvSpPr/>
                <p:nvPr/>
              </p:nvSpPr>
              <p:spPr>
                <a:xfrm>
                  <a:off x="7720369" y="5148274"/>
                  <a:ext cx="1306425" cy="377748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tIns="36000" rIns="36000" bIns="36000" anchor="ctr"/>
                <a:lstStyle/>
                <a:p>
                  <a:pPr algn="ctr" eaLnBrk="1" hangingPunct="1">
                    <a:defRPr/>
                  </a:pPr>
                  <a:r>
                    <a:rPr lang="ja-JP" altLang="en-US" sz="1100" dirty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ごみ収集車</a:t>
                  </a:r>
                  <a:endParaRPr lang="en-US" altLang="ja-JP" sz="1100" dirty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  <a:p>
                  <a:pPr algn="ctr" eaLnBrk="1" hangingPunct="1">
                    <a:defRPr/>
                  </a:pPr>
                  <a:r>
                    <a:rPr lang="ja-JP" altLang="en-US" sz="1100" dirty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（</a:t>
                  </a:r>
                  <a:r>
                    <a:rPr lang="en-US" altLang="ja-JP" sz="1100" dirty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GPS</a:t>
                  </a:r>
                  <a:r>
                    <a:rPr lang="ja-JP" altLang="en-US" sz="1100" dirty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車載器搭載）</a:t>
                  </a:r>
                </a:p>
              </p:txBody>
            </p:sp>
            <p:pic>
              <p:nvPicPr>
                <p:cNvPr id="60" name="オブジェクト 3" descr="cid:image001.png@01D06328.ADDF5240"/>
                <p:cNvPicPr>
                  <a:picLocks noChangeAspect="1"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416233" y="5559112"/>
                  <a:ext cx="366506" cy="2115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61" name="オブジェクト 4" descr="cid:image002.png@01D06328.ADDF5240"/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020548" y="5516996"/>
                  <a:ext cx="366506" cy="2607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sp>
            <p:nvSpPr>
              <p:cNvPr id="25" name="Rectangle 61"/>
              <p:cNvSpPr>
                <a:spLocks noChangeArrowheads="1"/>
              </p:cNvSpPr>
              <p:nvPr/>
            </p:nvSpPr>
            <p:spPr bwMode="auto">
              <a:xfrm>
                <a:off x="3206919" y="5478715"/>
                <a:ext cx="1105837" cy="29545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○○環境事業センター</a:t>
                </a:r>
              </a:p>
            </p:txBody>
          </p:sp>
          <p:sp>
            <p:nvSpPr>
              <p:cNvPr id="26" name="Rectangle 61"/>
              <p:cNvSpPr>
                <a:spLocks noChangeArrowheads="1"/>
              </p:cNvSpPr>
              <p:nvPr/>
            </p:nvSpPr>
            <p:spPr bwMode="auto">
              <a:xfrm>
                <a:off x="1873709" y="5478715"/>
                <a:ext cx="1105837" cy="29545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○○環境事業センター</a:t>
                </a:r>
              </a:p>
            </p:txBody>
          </p:sp>
          <p:grpSp>
            <p:nvGrpSpPr>
              <p:cNvPr id="27" name="グループ化 26"/>
              <p:cNvGrpSpPr/>
              <p:nvPr/>
            </p:nvGrpSpPr>
            <p:grpSpPr>
              <a:xfrm>
                <a:off x="-28349" y="2538315"/>
                <a:ext cx="6203585" cy="2428008"/>
                <a:chOff x="-28349" y="2538315"/>
                <a:chExt cx="6203585" cy="2428008"/>
              </a:xfrm>
            </p:grpSpPr>
            <p:grpSp>
              <p:nvGrpSpPr>
                <p:cNvPr id="28" name="グループ化 27"/>
                <p:cNvGrpSpPr/>
                <p:nvPr/>
              </p:nvGrpSpPr>
              <p:grpSpPr>
                <a:xfrm>
                  <a:off x="-28349" y="2538315"/>
                  <a:ext cx="6203585" cy="2428008"/>
                  <a:chOff x="-28349" y="2538315"/>
                  <a:chExt cx="6203585" cy="2428008"/>
                </a:xfrm>
              </p:grpSpPr>
              <p:sp>
                <p:nvSpPr>
                  <p:cNvPr id="30" name="Line 90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063997" y="3054185"/>
                    <a:ext cx="4387" cy="1903186"/>
                  </a:xfrm>
                  <a:prstGeom prst="line">
                    <a:avLst/>
                  </a:prstGeom>
                  <a:noFill/>
                  <a:ln w="76200">
                    <a:solidFill>
                      <a:schemeClr val="tx2">
                        <a:lumMod val="60000"/>
                        <a:lumOff val="40000"/>
                      </a:schemeClr>
                    </a:solidFill>
                    <a:round/>
                    <a:headEnd type="triangle" w="med" len="med"/>
                    <a:tailEnd type="none" w="lg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 sz="1100"/>
                  </a:p>
                </p:txBody>
              </p:sp>
              <p:cxnSp>
                <p:nvCxnSpPr>
                  <p:cNvPr id="31" name="直線矢印コネクタ 30"/>
                  <p:cNvCxnSpPr/>
                  <p:nvPr/>
                </p:nvCxnSpPr>
                <p:spPr>
                  <a:xfrm>
                    <a:off x="438747" y="3548025"/>
                    <a:ext cx="612910" cy="0"/>
                  </a:xfrm>
                  <a:prstGeom prst="straightConnector1">
                    <a:avLst/>
                  </a:prstGeom>
                  <a:ln w="76200">
                    <a:solidFill>
                      <a:schemeClr val="tx2">
                        <a:lumMod val="60000"/>
                        <a:lumOff val="40000"/>
                      </a:schemeClr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-28349" y="2936048"/>
                    <a:ext cx="1209933" cy="36628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kumimoji="1" sz="3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kumimoji="1"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ja-JP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GPS</a:t>
                    </a:r>
                    <a:r>
                      <a:rPr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車載器から</a:t>
                    </a:r>
                    <a:r>
                      <a:rPr lang="en-US" altLang="ja-JP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/>
                    </a:r>
                    <a:br>
                      <a:rPr lang="en-US" altLang="ja-JP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</a:br>
                    <a:r>
                      <a:rPr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データ受信</a:t>
                    </a:r>
                  </a:p>
                </p:txBody>
              </p:sp>
              <p:sp>
                <p:nvSpPr>
                  <p:cNvPr id="33" name="角丸四角形 32"/>
                  <p:cNvSpPr/>
                  <p:nvPr/>
                </p:nvSpPr>
                <p:spPr bwMode="auto">
                  <a:xfrm>
                    <a:off x="1134554" y="3749129"/>
                    <a:ext cx="1788878" cy="829563"/>
                  </a:xfrm>
                  <a:prstGeom prst="roundRect">
                    <a:avLst/>
                  </a:prstGeom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  <a:extLst/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vert="horz" wrap="square" lIns="0" tIns="0" rIns="0" bIns="0" numCol="1" rtlCol="0" anchor="t" anchorCtr="0" compatLnSpc="1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ctr" eaLnBrk="1" hangingPunct="1">
                      <a:lnSpc>
                        <a:spcPct val="100000"/>
                      </a:lnSpc>
                      <a:defRPr/>
                    </a:pPr>
                    <a:r>
                      <a:rPr lang="ja-JP" altLang="en-US" sz="1100" u="sng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主な蓄積データ</a:t>
                    </a:r>
                    <a:endParaRPr lang="en-US" altLang="ja-JP" sz="1100" u="sng" dirty="0" smtClean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pPr eaLnBrk="1" hangingPunct="1">
                      <a:lnSpc>
                        <a:spcPct val="100000"/>
                      </a:lnSpc>
                      <a:defRPr/>
                    </a:pPr>
                    <a:r>
                      <a:rPr lang="ja-JP" altLang="en-US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　○</a:t>
                    </a:r>
                    <a:r>
                      <a:rPr lang="ja-JP" altLang="en-US" sz="11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現在地情報</a:t>
                    </a:r>
                    <a:endParaRPr lang="en-US" altLang="ja-JP" sz="1100" dirty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pPr eaLnBrk="1" hangingPunct="1">
                      <a:lnSpc>
                        <a:spcPct val="100000"/>
                      </a:lnSpc>
                      <a:defRPr/>
                    </a:pPr>
                    <a:r>
                      <a:rPr lang="ja-JP" altLang="en-US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　○</a:t>
                    </a:r>
                    <a:r>
                      <a:rPr lang="ja-JP" altLang="en-US" sz="11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収集</a:t>
                    </a:r>
                    <a:r>
                      <a:rPr lang="ja-JP" altLang="en-US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コース</a:t>
                    </a:r>
                    <a:r>
                      <a:rPr lang="ja-JP" altLang="en-US" sz="1100" u="sng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等</a:t>
                    </a:r>
                    <a:r>
                      <a:rPr lang="ja-JP" altLang="en-US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の</a:t>
                    </a:r>
                    <a:r>
                      <a:rPr lang="ja-JP" altLang="en-US" sz="11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軌跡</a:t>
                    </a:r>
                    <a:endParaRPr lang="en-US" altLang="ja-JP" sz="1100" dirty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pPr eaLnBrk="1" hangingPunct="1">
                      <a:lnSpc>
                        <a:spcPct val="100000"/>
                      </a:lnSpc>
                      <a:defRPr/>
                    </a:pPr>
                    <a:r>
                      <a:rPr lang="ja-JP" altLang="en-US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　○</a:t>
                    </a:r>
                    <a:r>
                      <a:rPr lang="ja-JP" altLang="en-US" sz="11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危険運転</a:t>
                    </a:r>
                    <a:r>
                      <a:rPr lang="ja-JP" altLang="en-US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情報</a:t>
                    </a:r>
                    <a:endParaRPr lang="en-US" altLang="ja-JP" sz="1100" dirty="0" smtClean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pPr eaLnBrk="1" hangingPunct="1">
                      <a:lnSpc>
                        <a:spcPct val="100000"/>
                      </a:lnSpc>
                      <a:defRPr/>
                    </a:pPr>
                    <a:r>
                      <a:rPr lang="ja-JP" altLang="en-US" sz="11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　</a:t>
                    </a:r>
                    <a:r>
                      <a:rPr lang="ja-JP" altLang="en-US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○</a:t>
                    </a:r>
                    <a:r>
                      <a:rPr lang="ja-JP" altLang="en-US" sz="11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運転</a:t>
                    </a:r>
                    <a:r>
                      <a:rPr lang="ja-JP" altLang="en-US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評価</a:t>
                    </a:r>
                    <a:endParaRPr kumimoji="1" lang="ja-JP" altLang="en-US" sz="11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34" name="Line 8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009100" y="3354365"/>
                    <a:ext cx="1086381" cy="9796"/>
                  </a:xfrm>
                  <a:prstGeom prst="line">
                    <a:avLst/>
                  </a:prstGeom>
                  <a:noFill/>
                  <a:ln w="76200">
                    <a:solidFill>
                      <a:schemeClr val="tx2">
                        <a:lumMod val="60000"/>
                        <a:lumOff val="40000"/>
                      </a:schemeClr>
                    </a:solidFill>
                    <a:round/>
                    <a:headEnd type="triangle" w="med" len="med"/>
                    <a:tailEnd type="none" w="lg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 sz="1100"/>
                  </a:p>
                </p:txBody>
              </p:sp>
              <p:sp>
                <p:nvSpPr>
                  <p:cNvPr id="35" name="Line 89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089921" y="3329048"/>
                    <a:ext cx="1096206" cy="18612"/>
                  </a:xfrm>
                  <a:prstGeom prst="line">
                    <a:avLst/>
                  </a:prstGeom>
                  <a:noFill/>
                  <a:ln w="76200">
                    <a:solidFill>
                      <a:schemeClr val="tx2">
                        <a:lumMod val="60000"/>
                        <a:lumOff val="40000"/>
                      </a:schemeClr>
                    </a:solidFill>
                    <a:round/>
                    <a:headEnd type="triangle" w="med" len="med"/>
                    <a:tailEnd type="none" w="lg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 sz="1100"/>
                  </a:p>
                </p:txBody>
              </p:sp>
              <p:grpSp>
                <p:nvGrpSpPr>
                  <p:cNvPr id="36" name="グループ化 6"/>
                  <p:cNvGrpSpPr>
                    <a:grpSpLocks/>
                  </p:cNvGrpSpPr>
                  <p:nvPr/>
                </p:nvGrpSpPr>
                <p:grpSpPr bwMode="auto">
                  <a:xfrm>
                    <a:off x="4145897" y="2729557"/>
                    <a:ext cx="2029339" cy="2090353"/>
                    <a:chOff x="277813" y="1093782"/>
                    <a:chExt cx="3009624" cy="3386944"/>
                  </a:xfrm>
                </p:grpSpPr>
                <p:sp>
                  <p:nvSpPr>
                    <p:cNvPr id="41" name="AutoShape 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7813" y="1093782"/>
                      <a:ext cx="3009624" cy="3386944"/>
                    </a:xfrm>
                    <a:prstGeom prst="roundRect">
                      <a:avLst>
                        <a:gd name="adj" fmla="val 8773"/>
                      </a:avLst>
                    </a:prstGeom>
                    <a:solidFill>
                      <a:schemeClr val="accent1">
                        <a:lumMod val="20000"/>
                        <a:lumOff val="80000"/>
                        <a:alpha val="30000"/>
                      </a:schemeClr>
                    </a:solidFill>
                    <a:ln w="9525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</p:spPr>
                  <p:txBody>
                    <a:bodyPr wrap="none" tIns="0"/>
                    <a:lstStyle>
                      <a:lvl1pPr>
                        <a:spcBef>
                          <a:spcPct val="20000"/>
                        </a:spcBef>
                        <a:buChar char="•"/>
                        <a:defRPr kumimoji="1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ja-JP" altLang="en-US" sz="11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環境局</a:t>
                      </a:r>
                      <a:endParaRPr lang="ja-JP" altLang="en-US" sz="11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p:txBody>
                </p:sp>
                <p:sp>
                  <p:nvSpPr>
                    <p:cNvPr id="42" name="Rectangle 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93695" y="3597471"/>
                      <a:ext cx="1676400" cy="602333"/>
                    </a:xfrm>
                    <a:prstGeom prst="rect">
                      <a:avLst/>
                    </a:prstGeom>
                    <a:solidFill>
                      <a:srgbClr val="00008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har char="•"/>
                        <a:defRPr kumimoji="1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ja-JP" altLang="en-US" sz="1100" dirty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企画立案部署</a:t>
                      </a:r>
                    </a:p>
                  </p:txBody>
                </p:sp>
                <p:grpSp>
                  <p:nvGrpSpPr>
                    <p:cNvPr id="43" name="グループ化 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41687" y="1619768"/>
                      <a:ext cx="649288" cy="461963"/>
                      <a:chOff x="2445328" y="1735778"/>
                      <a:chExt cx="649288" cy="461963"/>
                    </a:xfrm>
                  </p:grpSpPr>
                  <p:pic>
                    <p:nvPicPr>
                      <p:cNvPr id="52" name="Picture 19" descr="図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7728" y="1735778"/>
                        <a:ext cx="496888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  <p:pic>
                    <p:nvPicPr>
                      <p:cNvPr id="53" name="Picture 24" descr="図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5328" y="1811978"/>
                        <a:ext cx="295275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grpSp>
                <p:grpSp>
                  <p:nvGrpSpPr>
                    <p:cNvPr id="44" name="グループ化 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78561" y="3515512"/>
                      <a:ext cx="649288" cy="461963"/>
                      <a:chOff x="533400" y="5334000"/>
                      <a:chExt cx="649288" cy="461963"/>
                    </a:xfrm>
                  </p:grpSpPr>
                  <p:pic>
                    <p:nvPicPr>
                      <p:cNvPr id="50" name="Picture 19" descr="図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334000"/>
                        <a:ext cx="496888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  <p:pic>
                    <p:nvPicPr>
                      <p:cNvPr id="51" name="Picture 24" descr="図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410200"/>
                        <a:ext cx="295275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grpSp>
                <p:grpSp>
                  <p:nvGrpSpPr>
                    <p:cNvPr id="45" name="グループ化 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55068" y="2603058"/>
                      <a:ext cx="649288" cy="461963"/>
                      <a:chOff x="2455068" y="2603058"/>
                      <a:chExt cx="649288" cy="461963"/>
                    </a:xfrm>
                  </p:grpSpPr>
                  <p:pic>
                    <p:nvPicPr>
                      <p:cNvPr id="48" name="Picture 19" descr="図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7468" y="2603058"/>
                        <a:ext cx="496888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  <p:pic>
                    <p:nvPicPr>
                      <p:cNvPr id="49" name="Picture 24" descr="図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5068" y="2679258"/>
                        <a:ext cx="295275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grpSp>
                <p:sp>
                  <p:nvSpPr>
                    <p:cNvPr id="46" name="Rectangle 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81427" y="1649393"/>
                      <a:ext cx="1676400" cy="602333"/>
                    </a:xfrm>
                    <a:prstGeom prst="rect">
                      <a:avLst/>
                    </a:prstGeom>
                    <a:solidFill>
                      <a:srgbClr val="00008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har char="•"/>
                        <a:defRPr kumimoji="1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ja-JP" altLang="en-US" sz="1100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統括部署</a:t>
                      </a:r>
                      <a:r>
                        <a:rPr lang="en-US" altLang="ja-JP" sz="1100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lang="ja-JP" altLang="en-US" sz="1100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局長･部長</a:t>
                      </a:r>
                      <a:r>
                        <a:rPr lang="en-US" altLang="ja-JP" sz="1100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lang="ja-JP" altLang="en-US" sz="1100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p:txBody>
                </p:sp>
                <p:sp>
                  <p:nvSpPr>
                    <p:cNvPr id="47" name="Rectangle 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93695" y="2603058"/>
                      <a:ext cx="1676400" cy="602333"/>
                    </a:xfrm>
                    <a:prstGeom prst="rect">
                      <a:avLst/>
                    </a:prstGeom>
                    <a:solidFill>
                      <a:srgbClr val="00008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har char="•"/>
                        <a:defRPr kumimoji="1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ja-JP" altLang="en-US" sz="1100" dirty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ごみ収集管理部署</a:t>
                      </a:r>
                    </a:p>
                  </p:txBody>
                </p:sp>
              </p:grpSp>
              <p:sp>
                <p:nvSpPr>
                  <p:cNvPr id="37" name="Cloud"/>
                  <p:cNvSpPr>
                    <a:spLocks noChangeAspect="1" noEditPoints="1" noChangeArrowheads="1"/>
                  </p:cNvSpPr>
                  <p:nvPr/>
                </p:nvSpPr>
                <p:spPr bwMode="auto">
                  <a:xfrm>
                    <a:off x="2253186" y="2930622"/>
                    <a:ext cx="1538081" cy="809419"/>
                  </a:xfrm>
                  <a:custGeom>
                    <a:avLst/>
                    <a:gdLst>
                      <a:gd name="T0" fmla="*/ 67 w 21600"/>
                      <a:gd name="T1" fmla="*/ 10800 h 21600"/>
                      <a:gd name="T2" fmla="*/ 10800 w 21600"/>
                      <a:gd name="T3" fmla="*/ 21577 h 21600"/>
                      <a:gd name="T4" fmla="*/ 21582 w 21600"/>
                      <a:gd name="T5" fmla="*/ 10800 h 21600"/>
                      <a:gd name="T6" fmla="*/ 10800 w 21600"/>
                      <a:gd name="T7" fmla="*/ 1235 h 21600"/>
                      <a:gd name="T8" fmla="*/ 2977 w 21600"/>
                      <a:gd name="T9" fmla="*/ 3262 h 21600"/>
                      <a:gd name="T10" fmla="*/ 17087 w 21600"/>
                      <a:gd name="T11" fmla="*/ 1733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 extrusionOk="0">
                        <a:moveTo>
                          <a:pt x="1949" y="7180"/>
                        </a:moveTo>
                        <a:cubicBezTo>
                          <a:pt x="841" y="7336"/>
                          <a:pt x="0" y="8613"/>
                          <a:pt x="0" y="10137"/>
                        </a:cubicBezTo>
                        <a:cubicBezTo>
                          <a:pt x="-1" y="11192"/>
                          <a:pt x="409" y="12169"/>
                          <a:pt x="1074" y="12702"/>
                        </a:cubicBezTo>
                        <a:lnTo>
                          <a:pt x="1063" y="12668"/>
                        </a:lnTo>
                        <a:cubicBezTo>
                          <a:pt x="685" y="13217"/>
                          <a:pt x="475" y="13940"/>
                          <a:pt x="475" y="14690"/>
                        </a:cubicBezTo>
                        <a:cubicBezTo>
                          <a:pt x="475" y="16325"/>
                          <a:pt x="1451" y="17650"/>
                          <a:pt x="2655" y="17650"/>
                        </a:cubicBezTo>
                        <a:cubicBezTo>
                          <a:pt x="2739" y="17650"/>
                          <a:pt x="2824" y="17643"/>
                          <a:pt x="2909" y="17629"/>
                        </a:cubicBezTo>
                        <a:lnTo>
                          <a:pt x="2897" y="17649"/>
                        </a:lnTo>
                        <a:cubicBezTo>
                          <a:pt x="3585" y="19288"/>
                          <a:pt x="4863" y="20300"/>
                          <a:pt x="6247" y="20300"/>
                        </a:cubicBezTo>
                        <a:cubicBezTo>
                          <a:pt x="6947" y="20299"/>
                          <a:pt x="7635" y="20039"/>
                          <a:pt x="8235" y="19546"/>
                        </a:cubicBezTo>
                        <a:lnTo>
                          <a:pt x="8229" y="19550"/>
                        </a:lnTo>
                        <a:cubicBezTo>
                          <a:pt x="8855" y="20829"/>
                          <a:pt x="9908" y="21597"/>
                          <a:pt x="11036" y="21597"/>
                        </a:cubicBezTo>
                        <a:cubicBezTo>
                          <a:pt x="12523" y="21596"/>
                          <a:pt x="13836" y="20267"/>
                          <a:pt x="14267" y="18324"/>
                        </a:cubicBezTo>
                        <a:lnTo>
                          <a:pt x="14270" y="18350"/>
                        </a:lnTo>
                        <a:cubicBezTo>
                          <a:pt x="14730" y="18740"/>
                          <a:pt x="15260" y="18947"/>
                          <a:pt x="15802" y="18947"/>
                        </a:cubicBezTo>
                        <a:cubicBezTo>
                          <a:pt x="17390" y="18946"/>
                          <a:pt x="18682" y="17205"/>
                          <a:pt x="18694" y="15045"/>
                        </a:cubicBezTo>
                        <a:lnTo>
                          <a:pt x="18689" y="15035"/>
                        </a:lnTo>
                        <a:cubicBezTo>
                          <a:pt x="20357" y="14710"/>
                          <a:pt x="21597" y="12765"/>
                          <a:pt x="21597" y="10472"/>
                        </a:cubicBezTo>
                        <a:cubicBezTo>
                          <a:pt x="21597" y="9456"/>
                          <a:pt x="21350" y="8469"/>
                          <a:pt x="20896" y="7663"/>
                        </a:cubicBezTo>
                        <a:lnTo>
                          <a:pt x="20889" y="7661"/>
                        </a:lnTo>
                        <a:cubicBezTo>
                          <a:pt x="21031" y="7208"/>
                          <a:pt x="21105" y="6721"/>
                          <a:pt x="21105" y="6228"/>
                        </a:cubicBezTo>
                        <a:cubicBezTo>
                          <a:pt x="21105" y="4588"/>
                          <a:pt x="20299" y="3150"/>
                          <a:pt x="19139" y="2719"/>
                        </a:cubicBezTo>
                        <a:lnTo>
                          <a:pt x="19148" y="2712"/>
                        </a:lnTo>
                        <a:cubicBezTo>
                          <a:pt x="18940" y="1142"/>
                          <a:pt x="17933" y="0"/>
                          <a:pt x="16758" y="0"/>
                        </a:cubicBezTo>
                        <a:cubicBezTo>
                          <a:pt x="16044" y="-1"/>
                          <a:pt x="15367" y="426"/>
                          <a:pt x="14905" y="1165"/>
                        </a:cubicBezTo>
                        <a:lnTo>
                          <a:pt x="14909" y="1170"/>
                        </a:lnTo>
                        <a:cubicBezTo>
                          <a:pt x="14497" y="432"/>
                          <a:pt x="13855" y="0"/>
                          <a:pt x="13174" y="0"/>
                        </a:cubicBezTo>
                        <a:cubicBezTo>
                          <a:pt x="12347" y="-1"/>
                          <a:pt x="11590" y="637"/>
                          <a:pt x="11221" y="1645"/>
                        </a:cubicBezTo>
                        <a:lnTo>
                          <a:pt x="11229" y="1694"/>
                        </a:lnTo>
                        <a:cubicBezTo>
                          <a:pt x="10730" y="1024"/>
                          <a:pt x="10058" y="650"/>
                          <a:pt x="9358" y="650"/>
                        </a:cubicBezTo>
                        <a:cubicBezTo>
                          <a:pt x="8372" y="649"/>
                          <a:pt x="7466" y="1391"/>
                          <a:pt x="7003" y="2578"/>
                        </a:cubicBezTo>
                        <a:lnTo>
                          <a:pt x="6995" y="2602"/>
                        </a:lnTo>
                        <a:cubicBezTo>
                          <a:pt x="6477" y="2189"/>
                          <a:pt x="5888" y="1972"/>
                          <a:pt x="5288" y="1972"/>
                        </a:cubicBezTo>
                        <a:cubicBezTo>
                          <a:pt x="3423" y="1972"/>
                          <a:pt x="1912" y="4029"/>
                          <a:pt x="1912" y="6567"/>
                        </a:cubicBezTo>
                        <a:cubicBezTo>
                          <a:pt x="1911" y="6774"/>
                          <a:pt x="1922" y="6981"/>
                          <a:pt x="1942" y="7186"/>
                        </a:cubicBezTo>
                        <a:close/>
                      </a:path>
                      <a:path w="21600" h="21600" fill="none" extrusionOk="0">
                        <a:moveTo>
                          <a:pt x="1074" y="12702"/>
                        </a:moveTo>
                        <a:cubicBezTo>
                          <a:pt x="1407" y="12969"/>
                          <a:pt x="1786" y="13110"/>
                          <a:pt x="2172" y="13110"/>
                        </a:cubicBezTo>
                        <a:cubicBezTo>
                          <a:pt x="2228" y="13109"/>
                          <a:pt x="2285" y="13107"/>
                          <a:pt x="2341" y="13101"/>
                        </a:cubicBezTo>
                      </a:path>
                      <a:path w="21600" h="21600" fill="none" extrusionOk="0">
                        <a:moveTo>
                          <a:pt x="2909" y="17629"/>
                        </a:moveTo>
                        <a:cubicBezTo>
                          <a:pt x="3099" y="17599"/>
                          <a:pt x="3285" y="17535"/>
                          <a:pt x="3463" y="17439"/>
                        </a:cubicBezTo>
                      </a:path>
                      <a:path w="21600" h="21600" fill="none" extrusionOk="0">
                        <a:moveTo>
                          <a:pt x="7895" y="18680"/>
                        </a:moveTo>
                        <a:cubicBezTo>
                          <a:pt x="7983" y="18985"/>
                          <a:pt x="8095" y="19277"/>
                          <a:pt x="8229" y="19550"/>
                        </a:cubicBezTo>
                      </a:path>
                      <a:path w="21600" h="21600" fill="none" extrusionOk="0">
                        <a:moveTo>
                          <a:pt x="14267" y="18324"/>
                        </a:moveTo>
                        <a:cubicBezTo>
                          <a:pt x="14336" y="18013"/>
                          <a:pt x="14380" y="17693"/>
                          <a:pt x="14400" y="17370"/>
                        </a:cubicBezTo>
                      </a:path>
                      <a:path w="21600" h="21600" fill="none" extrusionOk="0">
                        <a:moveTo>
                          <a:pt x="18694" y="15045"/>
                        </a:moveTo>
                        <a:cubicBezTo>
                          <a:pt x="18694" y="15034"/>
                          <a:pt x="18695" y="15024"/>
                          <a:pt x="18695" y="15013"/>
                        </a:cubicBezTo>
                        <a:cubicBezTo>
                          <a:pt x="18695" y="13508"/>
                          <a:pt x="18063" y="12136"/>
                          <a:pt x="17069" y="11477"/>
                        </a:cubicBezTo>
                      </a:path>
                      <a:path w="21600" h="21600" fill="none" extrusionOk="0">
                        <a:moveTo>
                          <a:pt x="20165" y="8999"/>
                        </a:moveTo>
                        <a:cubicBezTo>
                          <a:pt x="20479" y="8635"/>
                          <a:pt x="20726" y="8177"/>
                          <a:pt x="20889" y="7661"/>
                        </a:cubicBezTo>
                      </a:path>
                      <a:path w="21600" h="21600" fill="none" extrusionOk="0">
                        <a:moveTo>
                          <a:pt x="19186" y="3344"/>
                        </a:moveTo>
                        <a:cubicBezTo>
                          <a:pt x="19186" y="3328"/>
                          <a:pt x="19187" y="3313"/>
                          <a:pt x="19187" y="3297"/>
                        </a:cubicBezTo>
                        <a:cubicBezTo>
                          <a:pt x="19187" y="3101"/>
                          <a:pt x="19174" y="2905"/>
                          <a:pt x="19148" y="2712"/>
                        </a:cubicBezTo>
                      </a:path>
                      <a:path w="21600" h="21600" fill="none" extrusionOk="0">
                        <a:moveTo>
                          <a:pt x="14905" y="1165"/>
                        </a:moveTo>
                        <a:cubicBezTo>
                          <a:pt x="14754" y="1408"/>
                          <a:pt x="14629" y="1679"/>
                          <a:pt x="14535" y="1971"/>
                        </a:cubicBezTo>
                      </a:path>
                      <a:path w="21600" h="21600" fill="none" extrusionOk="0">
                        <a:moveTo>
                          <a:pt x="11221" y="1645"/>
                        </a:moveTo>
                        <a:cubicBezTo>
                          <a:pt x="11140" y="1866"/>
                          <a:pt x="11080" y="2099"/>
                          <a:pt x="11041" y="2340"/>
                        </a:cubicBezTo>
                      </a:path>
                      <a:path w="21600" h="21600" fill="none" extrusionOk="0">
                        <a:moveTo>
                          <a:pt x="7645" y="3276"/>
                        </a:moveTo>
                        <a:cubicBezTo>
                          <a:pt x="7449" y="3016"/>
                          <a:pt x="7231" y="2790"/>
                          <a:pt x="6995" y="2602"/>
                        </a:cubicBezTo>
                      </a:path>
                      <a:path w="21600" h="21600" fill="none" extrusionOk="0">
                        <a:moveTo>
                          <a:pt x="1942" y="7186"/>
                        </a:moveTo>
                        <a:cubicBezTo>
                          <a:pt x="1966" y="7426"/>
                          <a:pt x="2004" y="7663"/>
                          <a:pt x="2056" y="7895"/>
                        </a:cubicBezTo>
                      </a:path>
                    </a:pathLst>
                  </a:custGeom>
                  <a:solidFill>
                    <a:schemeClr val="tx2">
                      <a:lumMod val="20000"/>
                      <a:lumOff val="80000"/>
                    </a:schemeClr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107763" dir="2700000" algn="ctr" rotWithShape="0">
                      <a:srgbClr val="808080"/>
                    </a:outerShdw>
                  </a:effectLst>
                </p:spPr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 altLang="ja-JP" sz="1100" dirty="0"/>
                  </a:p>
                  <a:p>
                    <a:pPr algn="ctr" eaLnBrk="1" hangingPunct="1">
                      <a:defRPr/>
                    </a:pPr>
                    <a:r>
                      <a:rPr lang="ja-JP" altLang="en-US" sz="1100" dirty="0" smtClean="0"/>
                      <a:t>インターネット</a:t>
                    </a:r>
                    <a:endParaRPr lang="en-US" altLang="ja-JP" sz="1100" dirty="0"/>
                  </a:p>
                  <a:p>
                    <a:pPr algn="ctr" eaLnBrk="1" hangingPunct="1">
                      <a:defRPr/>
                    </a:pPr>
                    <a:endParaRPr lang="en-US" altLang="ja-JP" sz="1100" dirty="0"/>
                  </a:p>
                </p:txBody>
              </p:sp>
              <p:cxnSp>
                <p:nvCxnSpPr>
                  <p:cNvPr id="38" name="直線コネクタ 37"/>
                  <p:cNvCxnSpPr/>
                  <p:nvPr/>
                </p:nvCxnSpPr>
                <p:spPr>
                  <a:xfrm>
                    <a:off x="448984" y="3512564"/>
                    <a:ext cx="1" cy="1453759"/>
                  </a:xfrm>
                  <a:prstGeom prst="line">
                    <a:avLst/>
                  </a:prstGeom>
                  <a:ln w="76200"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9" name="AutoShape 6"/>
                  <p:cNvSpPr>
                    <a:spLocks noChangeArrowheads="1"/>
                  </p:cNvSpPr>
                  <p:nvPr/>
                </p:nvSpPr>
                <p:spPr bwMode="auto">
                  <a:xfrm>
                    <a:off x="1033984" y="2538315"/>
                    <a:ext cx="969715" cy="1138041"/>
                  </a:xfrm>
                  <a:prstGeom prst="roundRect">
                    <a:avLst>
                      <a:gd name="adj" fmla="val 8773"/>
                    </a:avLst>
                  </a:prstGeom>
                  <a:solidFill>
                    <a:schemeClr val="accent1">
                      <a:lumMod val="20000"/>
                      <a:lumOff val="80000"/>
                      <a:alpha val="30000"/>
                    </a:schemeClr>
                  </a:solidFill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wrap="none" tIns="0"/>
                  <a:lstStyle>
                    <a:lvl1pPr>
                      <a:spcBef>
                        <a:spcPct val="20000"/>
                      </a:spcBef>
                      <a:buChar char="•"/>
                      <a:defRPr kumimoji="1" sz="3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kumimoji="1"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ja-JP" altLang="en-US" sz="1100" b="1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民間サーバ</a:t>
                    </a:r>
                    <a:endParaRPr lang="ja-JP" altLang="en-US" sz="1100" b="1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</p:txBody>
              </p:sp>
              <p:pic>
                <p:nvPicPr>
                  <p:cNvPr id="40" name="図 39"/>
                  <p:cNvPicPr>
                    <a:picLocks noChangeAspect="1"/>
                  </p:cNvPicPr>
                  <p:nvPr/>
                </p:nvPicPr>
                <p:blipFill>
                  <a:blip r:embed="rId7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flipH="1">
                    <a:off x="438747" y="4230961"/>
                    <a:ext cx="769648" cy="528027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29" name="Picture 26" descr="図12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262544" y="2872002"/>
                  <a:ext cx="594112" cy="6558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</p:grpSp>
      <p:grpSp>
        <p:nvGrpSpPr>
          <p:cNvPr id="73" name="グループ化 72"/>
          <p:cNvGrpSpPr/>
          <p:nvPr/>
        </p:nvGrpSpPr>
        <p:grpSpPr>
          <a:xfrm>
            <a:off x="549490" y="784582"/>
            <a:ext cx="8064897" cy="1477667"/>
            <a:chOff x="323527" y="836243"/>
            <a:chExt cx="8064897" cy="1477667"/>
          </a:xfrm>
        </p:grpSpPr>
        <p:sp>
          <p:nvSpPr>
            <p:cNvPr id="74" name="正方形/長方形 73"/>
            <p:cNvSpPr/>
            <p:nvPr/>
          </p:nvSpPr>
          <p:spPr>
            <a:xfrm>
              <a:off x="323527" y="1131349"/>
              <a:ext cx="8064897" cy="1182561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36000" bIns="36000" rtlCol="0" anchor="ctr" anchorCtr="0"/>
            <a:lstStyle/>
            <a:p>
              <a:r>
                <a:rPr lang="ja-JP" altLang="en-US" sz="16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◇ 日々</a:t>
              </a:r>
              <a:r>
                <a:rPr lang="ja-JP" altLang="en-US" sz="16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の走行・運転状況について、次の内容が</a:t>
              </a:r>
              <a:r>
                <a:rPr lang="ja-JP" altLang="en-US" sz="16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確認可能</a:t>
              </a:r>
              <a:endParaRPr lang="en-US" altLang="ja-JP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6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〇 作業</a:t>
              </a:r>
              <a:r>
                <a:rPr lang="ja-JP" altLang="en-US" sz="16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開始時間・作業終了時間（センターを出発・センターに到着した時間</a:t>
              </a:r>
              <a:r>
                <a:rPr lang="ja-JP" altLang="en-US" sz="16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）</a:t>
              </a:r>
              <a:endParaRPr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6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</a:t>
              </a:r>
              <a:r>
                <a:rPr lang="ja-JP" altLang="en-US" sz="16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〇 指定</a:t>
              </a:r>
              <a:r>
                <a:rPr lang="ja-JP" altLang="en-US" sz="16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した場所（収集コースごとのスタート・ゴール、工場搬入等）の通過</a:t>
              </a:r>
              <a:r>
                <a:rPr lang="ja-JP" altLang="en-US" sz="16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時刻</a:t>
              </a:r>
              <a:endParaRPr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6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</a:t>
              </a:r>
              <a:r>
                <a:rPr lang="ja-JP" altLang="en-US" sz="16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〇 違反</a:t>
              </a:r>
              <a:r>
                <a:rPr lang="ja-JP" altLang="en-US" sz="16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回数（速度</a:t>
              </a:r>
              <a:r>
                <a:rPr lang="ja-JP" altLang="en-US" sz="16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超過</a:t>
              </a:r>
              <a:r>
                <a:rPr lang="ja-JP" altLang="en-US" sz="16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・</a:t>
              </a:r>
              <a:r>
                <a:rPr lang="ja-JP" altLang="en-US" sz="16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急ハンドル・急発進・急停止・アイドリング）</a:t>
              </a:r>
              <a:endParaRPr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76" name="ホームベース 75"/>
            <p:cNvSpPr/>
            <p:nvPr/>
          </p:nvSpPr>
          <p:spPr>
            <a:xfrm>
              <a:off x="323527" y="836243"/>
              <a:ext cx="2726366" cy="356626"/>
            </a:xfrm>
            <a:prstGeom prst="homePlate">
              <a:avLst>
                <a:gd name="adj" fmla="val 48705"/>
              </a:avLst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accent1">
                  <a:alpha val="99000"/>
                </a:schemeClr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kumimoji="1" lang="ja-JP" altLang="en-US" sz="14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運行管理</a:t>
              </a:r>
              <a:r>
                <a:rPr kumimoji="1" lang="ja-JP" altLang="en-US" sz="14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システムの基本機能</a:t>
              </a:r>
            </a:p>
          </p:txBody>
        </p:sp>
      </p:grpSp>
      <p:grpSp>
        <p:nvGrpSpPr>
          <p:cNvPr id="77" name="グループ化 76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78" name="直線コネクタ 77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9" name="正方形/長方形 78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４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ＩＣＴの活用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（</a:t>
              </a: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運行管理システム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）</a:t>
              </a:r>
              <a:endParaRPr kumimoji="1" lang="ja-JP" altLang="en-US" sz="18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1133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4" name="直線コネクタ 3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正方形/長方形 4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５　ＰＤＣＡサイクルの徹底（検証体制）</a:t>
              </a: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23" name="正方形/長方形 22"/>
          <p:cNvSpPr/>
          <p:nvPr/>
        </p:nvSpPr>
        <p:spPr>
          <a:xfrm>
            <a:off x="8667800" y="6473508"/>
            <a:ext cx="468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5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 flipV="1">
            <a:off x="5004048" y="1022786"/>
            <a:ext cx="0" cy="5760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フローチャート: 処理 6"/>
          <p:cNvSpPr/>
          <p:nvPr/>
        </p:nvSpPr>
        <p:spPr>
          <a:xfrm>
            <a:off x="251520" y="723760"/>
            <a:ext cx="4608512" cy="576064"/>
          </a:xfrm>
          <a:prstGeom prst="flowChartProcess">
            <a:avLst/>
          </a:prstGeom>
          <a:solidFill>
            <a:schemeClr val="tx2">
              <a:lumMod val="75000"/>
            </a:schemeClr>
          </a:solidFill>
          <a:ln w="952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【</a:t>
            </a:r>
            <a:r>
              <a:rPr kumimoji="1" lang="ja-JP" altLang="en-US" sz="16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チェック機能１</a:t>
            </a:r>
            <a:r>
              <a:rPr kumimoji="1" lang="en-US" altLang="ja-JP" sz="16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】</a:t>
            </a:r>
          </a:p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環境事業センター改革検討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委員会</a:t>
            </a:r>
            <a:endParaRPr kumimoji="1" lang="ja-JP" altLang="en-US" sz="1600" b="1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205892" y="2472023"/>
            <a:ext cx="4643065" cy="4270468"/>
            <a:chOff x="205892" y="2275184"/>
            <a:chExt cx="4643065" cy="4289109"/>
          </a:xfrm>
        </p:grpSpPr>
        <p:sp>
          <p:nvSpPr>
            <p:cNvPr id="28" name="正方形/長方形 27"/>
            <p:cNvSpPr/>
            <p:nvPr/>
          </p:nvSpPr>
          <p:spPr>
            <a:xfrm>
              <a:off x="767919" y="2275185"/>
              <a:ext cx="4064175" cy="686986"/>
            </a:xfrm>
            <a:prstGeom prst="rect">
              <a:avLst/>
            </a:prstGeom>
            <a:solidFill>
              <a:schemeClr val="bg1"/>
            </a:solidFill>
            <a:ln w="9525" cmpd="dbl">
              <a:solidFill>
                <a:schemeClr val="accent1">
                  <a:shade val="95000"/>
                  <a:satMod val="10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36000" rIns="108000" bIns="36000" rtlCol="0" anchor="ctr" anchorCtr="0"/>
            <a:lstStyle/>
            <a:p>
              <a:pPr>
                <a:lnSpc>
                  <a:spcPts val="1400"/>
                </a:lnSpc>
              </a:pPr>
              <a:r>
                <a:rPr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職員それぞれが、ネガティブな感情を排し、改革項目</a:t>
              </a:r>
              <a:r>
                <a:rPr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に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取り組むことで、より一層</a:t>
              </a:r>
              <a:r>
                <a:rPr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の意識改革につなげていくとともに、職員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の</a:t>
              </a:r>
              <a:r>
                <a:rPr lang="en-US" altLang="ja-JP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PDCA</a:t>
              </a:r>
              <a:r>
                <a:rPr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サイクルの徹底を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図る</a:t>
              </a:r>
              <a:r>
                <a:rPr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。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784782" y="3050196"/>
              <a:ext cx="4064175" cy="976243"/>
            </a:xfrm>
            <a:prstGeom prst="rect">
              <a:avLst/>
            </a:prstGeom>
            <a:solidFill>
              <a:schemeClr val="bg1"/>
            </a:solidFill>
            <a:ln w="9525" cmpd="dbl">
              <a:solidFill>
                <a:schemeClr val="accent1">
                  <a:shade val="95000"/>
                  <a:satMod val="10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72000" rtlCol="0" anchor="ctr" anchorCtr="0"/>
            <a:lstStyle/>
            <a:p>
              <a:r>
                <a:rPr lang="en-US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【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委員長</a:t>
              </a:r>
              <a:r>
                <a:rPr lang="en-US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】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局長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</a:t>
              </a:r>
              <a:r>
                <a:rPr lang="en-US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【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副委員長</a:t>
              </a:r>
              <a:r>
                <a:rPr lang="en-US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】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理事</a:t>
              </a:r>
              <a:endParaRPr lang="ja-JP" altLang="ja-JP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en-US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【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委員</a:t>
              </a:r>
              <a:r>
                <a:rPr lang="en-US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】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総務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部長、事業部長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、改革担当部長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、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総務課長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企画課長、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職員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課長、事業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管理課長</a:t>
              </a:r>
              <a:r>
                <a:rPr lang="ja-JP" altLang="en-US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、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家庭ごみ減量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課長、運営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改革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担当課長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、環境事業センター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所長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３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名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（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各部会長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）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1" name="ホームベース 30"/>
            <p:cNvSpPr/>
            <p:nvPr/>
          </p:nvSpPr>
          <p:spPr>
            <a:xfrm>
              <a:off x="205892" y="2275184"/>
              <a:ext cx="555768" cy="686986"/>
            </a:xfrm>
            <a:prstGeom prst="homePlate">
              <a:avLst>
                <a:gd name="adj" fmla="val 21941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設置目的</a:t>
              </a:r>
            </a:p>
          </p:txBody>
        </p:sp>
        <p:sp>
          <p:nvSpPr>
            <p:cNvPr id="32" name="ホームベース 31"/>
            <p:cNvSpPr/>
            <p:nvPr/>
          </p:nvSpPr>
          <p:spPr>
            <a:xfrm>
              <a:off x="216043" y="3045767"/>
              <a:ext cx="534851" cy="976243"/>
            </a:xfrm>
            <a:prstGeom prst="homePlate">
              <a:avLst>
                <a:gd name="adj" fmla="val 19101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メンバー</a:t>
              </a:r>
            </a:p>
          </p:txBody>
        </p:sp>
        <p:sp>
          <p:nvSpPr>
            <p:cNvPr id="34" name="ホームベース 33"/>
            <p:cNvSpPr/>
            <p:nvPr/>
          </p:nvSpPr>
          <p:spPr>
            <a:xfrm>
              <a:off x="219809" y="4105607"/>
              <a:ext cx="555769" cy="2458686"/>
            </a:xfrm>
            <a:prstGeom prst="homePlate">
              <a:avLst>
                <a:gd name="adj" fmla="val 19485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6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傘下</a:t>
              </a:r>
              <a:r>
                <a:rPr kumimoji="1" lang="ja-JP" altLang="en-US" sz="16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組織</a:t>
              </a: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775578" y="4105606"/>
              <a:ext cx="4064175" cy="2458686"/>
            </a:xfrm>
            <a:prstGeom prst="rect">
              <a:avLst/>
            </a:prstGeom>
            <a:solidFill>
              <a:schemeClr val="bg1"/>
            </a:solidFill>
            <a:ln w="9525" cmpd="dbl">
              <a:solidFill>
                <a:schemeClr val="accent1">
                  <a:shade val="95000"/>
                  <a:satMod val="10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72000" rtlCol="0" anchor="ctr" anchorCtr="0"/>
            <a:lstStyle/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 ◇ 服務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・活性化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部会</a:t>
              </a:r>
              <a:endParaRPr kumimoji="1"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服務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規律の確保に向けたガバナンス体制の検討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や人材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育成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の促進、職員の意識改革をはじめ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とする職場活性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化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策の検討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など</a:t>
              </a:r>
              <a:endParaRPr kumimoji="1"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◇ 交通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事故防止対策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部会</a:t>
              </a:r>
              <a:endParaRPr kumimoji="1"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交通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事故防止に向けた各種取り組み、運転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登録職員</a:t>
              </a:r>
              <a:endParaRPr kumimoji="1"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制度の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検討など</a:t>
              </a: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 ◇ 作業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効率化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部会</a:t>
              </a:r>
              <a:endParaRPr kumimoji="1" lang="en-US" altLang="ja-JP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現状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の作業効率の検証と柔軟な作業形態の導入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等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よる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作業の効率化の検討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など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en-US" altLang="ja-JP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◇ 地域連携部会（平成</a:t>
              </a:r>
              <a:r>
                <a:rPr kumimoji="1" lang="en-US" altLang="ja-JP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30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年５月発足）</a:t>
              </a:r>
              <a:endParaRPr kumimoji="1"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環境事業センター業務の地域及び区役所との連携に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向</a:t>
              </a:r>
              <a:endParaRPr kumimoji="1"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けた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取組に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関する検討</a:t>
              </a:r>
              <a:endParaRPr kumimoji="1"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36" name="正方形/長方形 35"/>
          <p:cNvSpPr/>
          <p:nvPr/>
        </p:nvSpPr>
        <p:spPr>
          <a:xfrm>
            <a:off x="251519" y="1369796"/>
            <a:ext cx="4608513" cy="1102227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≪平成</a:t>
            </a:r>
            <a:r>
              <a:rPr kumimoji="1" lang="en-US" altLang="ja-JP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29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年６月～実施≫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>
              <a:lnSpc>
                <a:spcPts val="800"/>
              </a:lnSpc>
            </a:pP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改革プランに掲げる目標達成に向けて、「隔月」で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開催し、現場実態を踏まえながら、各種取組を検討・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実施するなど、</a:t>
            </a:r>
            <a:r>
              <a:rPr kumimoji="1" lang="en-US" altLang="ja-JP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PDCA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サイクルを回してきた。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42" name="フローチャート: 処理 41"/>
          <p:cNvSpPr/>
          <p:nvPr/>
        </p:nvSpPr>
        <p:spPr>
          <a:xfrm>
            <a:off x="5145994" y="723760"/>
            <a:ext cx="3746486" cy="576064"/>
          </a:xfrm>
          <a:prstGeom prst="flowChartProcess">
            <a:avLst/>
          </a:prstGeom>
          <a:solidFill>
            <a:schemeClr val="tx2">
              <a:lumMod val="75000"/>
            </a:schemeClr>
          </a:solidFill>
          <a:ln w="952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【</a:t>
            </a:r>
            <a:r>
              <a:rPr kumimoji="1" lang="ja-JP" altLang="en-US" sz="16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チェック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機能２</a:t>
            </a:r>
            <a:r>
              <a:rPr kumimoji="1" lang="en-US" altLang="ja-JP" sz="16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】</a:t>
            </a:r>
            <a:endParaRPr kumimoji="1" lang="en-US" altLang="ja-JP" sz="1600" b="1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運行管理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システムの活用</a:t>
            </a:r>
            <a:endParaRPr kumimoji="1" lang="ja-JP" altLang="en-US" sz="1600" b="1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5755192" y="2677091"/>
            <a:ext cx="2520280" cy="886811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運行管理システムを活用し、</a:t>
            </a:r>
            <a:endParaRPr kumimoji="1" lang="en-US" altLang="ja-JP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局長をトップとする、</a:t>
            </a:r>
            <a:endParaRPr kumimoji="1" lang="en-US" altLang="ja-JP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重層的なチェック体制の構築</a:t>
            </a:r>
            <a:endParaRPr kumimoji="1" lang="ja-JP" altLang="en-US" sz="16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5185322" y="1691333"/>
            <a:ext cx="3716478" cy="702259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　運行管理システムは</a:t>
            </a:r>
            <a:r>
              <a: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…</a:t>
            </a:r>
          </a:p>
          <a:p>
            <a:pPr algn="ctr"/>
            <a:r>
              <a:rPr kumimoji="1" lang="ja-JP" altLang="en-US" sz="16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いつでも・だれでも閲覧が可能</a:t>
            </a:r>
          </a:p>
        </p:txBody>
      </p:sp>
      <p:sp>
        <p:nvSpPr>
          <p:cNvPr id="52" name="下矢印 51"/>
          <p:cNvSpPr/>
          <p:nvPr/>
        </p:nvSpPr>
        <p:spPr>
          <a:xfrm>
            <a:off x="6593056" y="2351568"/>
            <a:ext cx="852361" cy="388416"/>
          </a:xfrm>
          <a:prstGeom prst="downArrow">
            <a:avLst>
              <a:gd name="adj1" fmla="val 71071"/>
              <a:gd name="adj2" fmla="val 64999"/>
            </a:avLst>
          </a:prstGeom>
          <a:solidFill>
            <a:schemeClr val="tx2">
              <a:lumMod val="40000"/>
              <a:lumOff val="60000"/>
            </a:schemeClr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6012160" y="3501008"/>
            <a:ext cx="1972153" cy="3189531"/>
            <a:chOff x="5272457" y="3501162"/>
            <a:chExt cx="1972153" cy="3189531"/>
          </a:xfrm>
        </p:grpSpPr>
        <p:grpSp>
          <p:nvGrpSpPr>
            <p:cNvPr id="15" name="グループ化 14"/>
            <p:cNvGrpSpPr/>
            <p:nvPr/>
          </p:nvGrpSpPr>
          <p:grpSpPr>
            <a:xfrm>
              <a:off x="5381058" y="3905530"/>
              <a:ext cx="1768368" cy="2650350"/>
              <a:chOff x="5710096" y="3372064"/>
              <a:chExt cx="2706329" cy="3253811"/>
            </a:xfrm>
          </p:grpSpPr>
          <p:grpSp>
            <p:nvGrpSpPr>
              <p:cNvPr id="12" name="グループ化 11"/>
              <p:cNvGrpSpPr/>
              <p:nvPr/>
            </p:nvGrpSpPr>
            <p:grpSpPr>
              <a:xfrm>
                <a:off x="5710096" y="3372064"/>
                <a:ext cx="2706329" cy="3253811"/>
                <a:chOff x="5711726" y="3487946"/>
                <a:chExt cx="2706329" cy="3253811"/>
              </a:xfrm>
            </p:grpSpPr>
            <p:sp>
              <p:nvSpPr>
                <p:cNvPr id="9" name="二等辺三角形 8"/>
                <p:cNvSpPr/>
                <p:nvPr/>
              </p:nvSpPr>
              <p:spPr>
                <a:xfrm>
                  <a:off x="6314162" y="3674777"/>
                  <a:ext cx="1498198" cy="2922575"/>
                </a:xfrm>
                <a:prstGeom prst="triangl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prstDash val="sysDot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</p:txBody>
            </p:sp>
            <p:sp>
              <p:nvSpPr>
                <p:cNvPr id="53" name="円/楕円 52"/>
                <p:cNvSpPr/>
                <p:nvPr/>
              </p:nvSpPr>
              <p:spPr>
                <a:xfrm>
                  <a:off x="6525617" y="3487946"/>
                  <a:ext cx="1075288" cy="761884"/>
                </a:xfrm>
                <a:prstGeom prst="ellipse">
                  <a:avLst/>
                </a:prstGeom>
                <a:solidFill>
                  <a:schemeClr val="tx2">
                    <a:lumMod val="75000"/>
                  </a:schemeClr>
                </a:solidFill>
                <a:ln w="9525"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b="1" dirty="0" smtClean="0">
                      <a:solidFill>
                        <a:schemeClr val="bg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局長</a:t>
                  </a:r>
                </a:p>
              </p:txBody>
            </p:sp>
            <p:sp>
              <p:nvSpPr>
                <p:cNvPr id="11" name="フローチャート: 代替処理 10"/>
                <p:cNvSpPr/>
                <p:nvPr/>
              </p:nvSpPr>
              <p:spPr>
                <a:xfrm>
                  <a:off x="7007217" y="4666054"/>
                  <a:ext cx="1385493" cy="659796"/>
                </a:xfrm>
                <a:prstGeom prst="flowChartAlternateProcess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9525"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局 本課</a:t>
                  </a:r>
                </a:p>
              </p:txBody>
            </p:sp>
            <p:sp>
              <p:nvSpPr>
                <p:cNvPr id="54" name="フローチャート: 代替処理 53"/>
                <p:cNvSpPr/>
                <p:nvPr/>
              </p:nvSpPr>
              <p:spPr>
                <a:xfrm>
                  <a:off x="5711726" y="6081961"/>
                  <a:ext cx="2706329" cy="659796"/>
                </a:xfrm>
                <a:prstGeom prst="flowChartAlternateProcess">
                  <a:avLst/>
                </a:prstGeom>
                <a:solidFill>
                  <a:schemeClr val="bg1"/>
                </a:solidFill>
                <a:ln w="9525"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環境事業センター</a:t>
                  </a:r>
                </a:p>
              </p:txBody>
            </p:sp>
          </p:grpSp>
          <p:sp>
            <p:nvSpPr>
              <p:cNvPr id="13" name="角丸四角形 12"/>
              <p:cNvSpPr/>
              <p:nvPr/>
            </p:nvSpPr>
            <p:spPr>
              <a:xfrm>
                <a:off x="6116617" y="5369023"/>
                <a:ext cx="1872601" cy="520855"/>
              </a:xfrm>
              <a:prstGeom prst="round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チェック</a:t>
                </a:r>
              </a:p>
            </p:txBody>
          </p:sp>
        </p:grpSp>
        <p:sp>
          <p:nvSpPr>
            <p:cNvPr id="16" name="正方形/長方形 15"/>
            <p:cNvSpPr/>
            <p:nvPr/>
          </p:nvSpPr>
          <p:spPr>
            <a:xfrm>
              <a:off x="5272457" y="3501162"/>
              <a:ext cx="1972153" cy="3189531"/>
            </a:xfrm>
            <a:prstGeom prst="rect">
              <a:avLst/>
            </a:prstGeom>
            <a:noFill/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108000" rIns="36000" rtlCol="0" anchor="t" anchorCtr="0"/>
            <a:lstStyle/>
            <a:p>
              <a:pPr algn="ctr"/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≪イメージ≫</a:t>
              </a:r>
            </a:p>
          </p:txBody>
        </p:sp>
      </p:grpSp>
      <p:sp>
        <p:nvSpPr>
          <p:cNvPr id="56" name="円形吹き出し 55"/>
          <p:cNvSpPr/>
          <p:nvPr/>
        </p:nvSpPr>
        <p:spPr>
          <a:xfrm>
            <a:off x="5080201" y="3998262"/>
            <a:ext cx="1548000" cy="828000"/>
          </a:xfrm>
          <a:prstGeom prst="wedgeEllipseCallout">
            <a:avLst>
              <a:gd name="adj1" fmla="val 50554"/>
              <a:gd name="adj2" fmla="val 57474"/>
            </a:avLst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要綱等によりルール化</a:t>
            </a:r>
          </a:p>
        </p:txBody>
      </p:sp>
      <p:sp>
        <p:nvSpPr>
          <p:cNvPr id="58" name="円形吹き出し 57"/>
          <p:cNvSpPr/>
          <p:nvPr/>
        </p:nvSpPr>
        <p:spPr>
          <a:xfrm>
            <a:off x="7527244" y="5437850"/>
            <a:ext cx="1548000" cy="828000"/>
          </a:xfrm>
          <a:prstGeom prst="wedgeEllipseCallout">
            <a:avLst>
              <a:gd name="adj1" fmla="val -43781"/>
              <a:gd name="adj2" fmla="val -64498"/>
            </a:avLst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定期的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に</a:t>
            </a:r>
            <a:endParaRPr kumimoji="1" lang="en-US" altLang="ja-JP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チェック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5145994" y="1346606"/>
            <a:ext cx="3746486" cy="438822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≪平成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30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年</a:t>
            </a:r>
            <a:r>
              <a:rPr kumimoji="1" lang="ja-JP" altLang="en-US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９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月～実施≫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1343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4" name="直線コネクタ 3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正方形/長方形 4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６　各種の取組事例</a:t>
              </a: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23" name="正方形/長方形 22"/>
          <p:cNvSpPr/>
          <p:nvPr/>
        </p:nvSpPr>
        <p:spPr>
          <a:xfrm>
            <a:off x="8667800" y="6473508"/>
            <a:ext cx="468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6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395536" y="938392"/>
            <a:ext cx="8640959" cy="5586952"/>
            <a:chOff x="395536" y="722368"/>
            <a:chExt cx="8640959" cy="5586952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395536" y="722368"/>
              <a:ext cx="8640959" cy="5586952"/>
              <a:chOff x="611560" y="722368"/>
              <a:chExt cx="8640959" cy="5586952"/>
            </a:xfrm>
          </p:grpSpPr>
          <p:sp>
            <p:nvSpPr>
              <p:cNvPr id="13" name="正方形/長方形 12"/>
              <p:cNvSpPr/>
              <p:nvPr/>
            </p:nvSpPr>
            <p:spPr>
              <a:xfrm>
                <a:off x="611560" y="722368"/>
                <a:ext cx="8352928" cy="468894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 w="38100" cmpd="dbl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0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「環境事業センター改革検討委員会」等において検討</a:t>
                </a:r>
                <a:endParaRPr kumimoji="1" lang="en-US" altLang="ja-JP" sz="2000" b="1" dirty="0" smtClean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12" name="角丸四角形 11"/>
              <p:cNvSpPr/>
              <p:nvPr/>
            </p:nvSpPr>
            <p:spPr>
              <a:xfrm>
                <a:off x="611560" y="1709880"/>
                <a:ext cx="8352928" cy="4284911"/>
              </a:xfrm>
              <a:prstGeom prst="roundRect">
                <a:avLst>
                  <a:gd name="adj" fmla="val 3932"/>
                </a:avLst>
              </a:prstGeom>
              <a:solidFill>
                <a:schemeClr val="bg1"/>
              </a:solidFill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08000" tIns="36000" rIns="108000" bIns="36000" rtlCol="0" anchor="t" anchorCtr="0"/>
              <a:lstStyle/>
              <a:p>
                <a:pPr algn="ctr"/>
                <a:r>
                  <a:rPr kumimoji="1" lang="ja-JP" altLang="en-US" sz="1800" b="1" u="sng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改革プランの目標達成</a:t>
                </a:r>
                <a:r>
                  <a:rPr kumimoji="1" lang="ja-JP" altLang="en-US" sz="1800" b="1" u="sng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に向けて</a:t>
                </a:r>
                <a:r>
                  <a:rPr kumimoji="1" lang="ja-JP" altLang="en-US" sz="1800" b="1" u="sng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、様々な取組に</a:t>
                </a:r>
                <a:r>
                  <a:rPr kumimoji="1" lang="ja-JP" altLang="en-US" sz="1800" b="1" u="sng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着手 （</a:t>
                </a:r>
                <a:r>
                  <a:rPr kumimoji="1" lang="en-US" altLang="ja-JP" sz="1800" b="1" u="sng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59</a:t>
                </a:r>
                <a:r>
                  <a:rPr kumimoji="1" lang="ja-JP" altLang="en-US" sz="1800" b="1" u="sng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項目）</a:t>
                </a:r>
                <a:endParaRPr kumimoji="1" lang="en-US" altLang="ja-JP" sz="1800" b="1" u="sng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pPr algn="ctr"/>
                <a:endParaRPr kumimoji="1" lang="en-US" altLang="ja-JP" sz="1800" b="1" u="sng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28" name="下矢印 27"/>
              <p:cNvSpPr/>
              <p:nvPr/>
            </p:nvSpPr>
            <p:spPr>
              <a:xfrm rot="16200000">
                <a:off x="4535996" y="1592797"/>
                <a:ext cx="792087" cy="8640959"/>
              </a:xfrm>
              <a:prstGeom prst="downArrow">
                <a:avLst>
                  <a:gd name="adj1" fmla="val 66426"/>
                  <a:gd name="adj2" fmla="val 5000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tx2">
                    <a:lumMod val="75000"/>
                  </a:schemeClr>
                </a:solidFill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vert" rtlCol="0" anchor="ctr"/>
              <a:lstStyle/>
              <a:p>
                <a:pPr algn="ctr"/>
                <a:r>
                  <a:rPr kumimoji="1" lang="ja-JP" altLang="en-US" sz="2000" b="1" dirty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運 営 評 価 の 実 施　</a:t>
                </a:r>
                <a:r>
                  <a:rPr kumimoji="1" lang="en-US" altLang="ja-JP" sz="2000" b="1" dirty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【 </a:t>
                </a:r>
                <a:r>
                  <a:rPr kumimoji="1" lang="ja-JP" altLang="en-US" sz="2000" b="1" dirty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評価項目 </a:t>
                </a:r>
                <a:r>
                  <a:rPr kumimoji="1" lang="en-US" altLang="ja-JP" sz="20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124</a:t>
                </a:r>
                <a:r>
                  <a:rPr kumimoji="1" lang="ja-JP" altLang="en-US" sz="20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項目 </a:t>
                </a:r>
                <a:r>
                  <a:rPr kumimoji="1" lang="en-US" altLang="ja-JP" sz="20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】</a:t>
                </a:r>
                <a:endParaRPr kumimoji="1" lang="ja-JP" altLang="en-US" sz="2000" b="1" dirty="0" smtClean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30" name="二等辺三角形 29"/>
              <p:cNvSpPr/>
              <p:nvPr/>
            </p:nvSpPr>
            <p:spPr>
              <a:xfrm>
                <a:off x="4451085" y="1257914"/>
                <a:ext cx="648072" cy="410906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</p:grpSp>
        <p:sp>
          <p:nvSpPr>
            <p:cNvPr id="24" name="大波 23"/>
            <p:cNvSpPr/>
            <p:nvPr/>
          </p:nvSpPr>
          <p:spPr>
            <a:xfrm>
              <a:off x="523989" y="2207047"/>
              <a:ext cx="288000" cy="1224000"/>
            </a:xfrm>
            <a:prstGeom prst="wave">
              <a:avLst>
                <a:gd name="adj1" fmla="val 0"/>
                <a:gd name="adj2" fmla="val 0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4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作業の効率化</a:t>
              </a:r>
            </a:p>
          </p:txBody>
        </p:sp>
        <p:sp>
          <p:nvSpPr>
            <p:cNvPr id="25" name="大波 24"/>
            <p:cNvSpPr/>
            <p:nvPr/>
          </p:nvSpPr>
          <p:spPr>
            <a:xfrm>
              <a:off x="532948" y="3468313"/>
              <a:ext cx="288000" cy="2016000"/>
            </a:xfrm>
            <a:prstGeom prst="wave">
              <a:avLst>
                <a:gd name="adj1" fmla="val 0"/>
                <a:gd name="adj2" fmla="val 0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4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交通事故防止対策</a:t>
              </a: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848244" y="2207047"/>
              <a:ext cx="3602873" cy="1224000"/>
            </a:xfrm>
            <a:prstGeom prst="rect">
              <a:avLst/>
            </a:prstGeom>
            <a:solidFill>
              <a:schemeClr val="bg1"/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rtlCol="0" anchor="ctr" anchorCtr="0"/>
            <a:lstStyle/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収集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作業の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効率化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粗大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ごみ中継地の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廃止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中継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作業の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実施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組織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改編に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伴う効率化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収集作業集約化に伴う効率化     ほか</a:t>
              </a:r>
            </a:p>
          </p:txBody>
        </p:sp>
        <p:sp>
          <p:nvSpPr>
            <p:cNvPr id="36" name="二等辺三角形 35"/>
            <p:cNvSpPr/>
            <p:nvPr/>
          </p:nvSpPr>
          <p:spPr>
            <a:xfrm>
              <a:off x="1658123" y="1257914"/>
              <a:ext cx="648072" cy="41090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41" name="二等辺三角形 40"/>
            <p:cNvSpPr/>
            <p:nvPr/>
          </p:nvSpPr>
          <p:spPr>
            <a:xfrm>
              <a:off x="6811999" y="1261707"/>
              <a:ext cx="648072" cy="41090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848244" y="3468313"/>
              <a:ext cx="3602873" cy="2016000"/>
            </a:xfrm>
            <a:prstGeom prst="rect">
              <a:avLst/>
            </a:prstGeom>
            <a:solidFill>
              <a:schemeClr val="bg1"/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rtlCol="0" anchor="ctr" anchorCtr="0"/>
            <a:lstStyle/>
            <a:p>
              <a:pPr>
                <a:lnSpc>
                  <a:spcPts val="1550"/>
                </a:lnSpc>
              </a:pP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ドライブレコーダー映像の、徹底的で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 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重層的なチェック体制の構築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コメンタリー運転の徹底</a:t>
              </a:r>
              <a:endParaRPr kumimoji="1" lang="en-US" altLang="ja-JP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センター間巡視及び局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課長級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による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覆面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en-US" altLang="ja-JP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en-US" altLang="ja-JP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 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調査の実施</a:t>
              </a:r>
              <a:endParaRPr kumimoji="1" lang="en-US" altLang="ja-JP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安全運転宣言車の表示</a:t>
              </a:r>
              <a:endParaRPr kumimoji="1" lang="en-US" altLang="ja-JP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ドライブレコーダー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映像確認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研修</a:t>
              </a:r>
              <a:endParaRPr kumimoji="1" lang="en-US" altLang="ja-JP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運転従事要件の見直し</a:t>
              </a:r>
              <a:endParaRPr kumimoji="1" lang="en-US" altLang="ja-JP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無事故・無違反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表彰　　　　　　 ほか</a:t>
              </a:r>
            </a:p>
          </p:txBody>
        </p:sp>
        <p:sp>
          <p:nvSpPr>
            <p:cNvPr id="43" name="大波 42"/>
            <p:cNvSpPr/>
            <p:nvPr/>
          </p:nvSpPr>
          <p:spPr>
            <a:xfrm>
              <a:off x="4686307" y="2207046"/>
              <a:ext cx="288000" cy="1440000"/>
            </a:xfrm>
            <a:prstGeom prst="wave">
              <a:avLst>
                <a:gd name="adj1" fmla="val 0"/>
                <a:gd name="adj2" fmla="val 0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4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服務・活性化</a:t>
              </a:r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5010562" y="2207046"/>
              <a:ext cx="3602873" cy="1440000"/>
            </a:xfrm>
            <a:prstGeom prst="rect">
              <a:avLst/>
            </a:prstGeom>
            <a:solidFill>
              <a:schemeClr val="bg1"/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rtlCol="0" anchor="ctr" anchorCtr="0"/>
            <a:lstStyle/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安全体操の完全実施</a:t>
              </a: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勤怠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改善プログラムの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見直し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被服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（作業帽）の完全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着用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服務規律確保のため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の研修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実施</a:t>
              </a:r>
            </a:p>
            <a:p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当日休暇禁止の厳格化等</a:t>
              </a:r>
            </a:p>
            <a:p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現業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管理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主任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作業用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名札の導入   ほか</a:t>
              </a:r>
              <a:endParaRPr kumimoji="1" lang="ja-JP" altLang="en-US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52" name="大波 51"/>
            <p:cNvSpPr/>
            <p:nvPr/>
          </p:nvSpPr>
          <p:spPr>
            <a:xfrm>
              <a:off x="4686307" y="3688106"/>
              <a:ext cx="288000" cy="1791859"/>
            </a:xfrm>
            <a:prstGeom prst="wave">
              <a:avLst>
                <a:gd name="adj1" fmla="val 0"/>
                <a:gd name="adj2" fmla="val 0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4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地域との連携</a:t>
              </a:r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5010562" y="3688106"/>
              <a:ext cx="3602873" cy="1791859"/>
            </a:xfrm>
            <a:prstGeom prst="rect">
              <a:avLst/>
            </a:prstGeom>
            <a:solidFill>
              <a:schemeClr val="bg1"/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rtlCol="0" anchor="ctr" anchorCtr="0"/>
            <a:lstStyle/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「災害発生時ごみ処理リーフレット」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の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 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作成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・配布 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防災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訓練の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合同実施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区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ごとのごみ減量目標の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設定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コミュニティ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回収の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推進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環境局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で実施しているイベントや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活動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en-US" altLang="ja-JP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en-US" altLang="ja-JP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 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情報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の活用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ふれあい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安心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パトロール         ほか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0953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ホームベース 4"/>
          <p:cNvSpPr/>
          <p:nvPr/>
        </p:nvSpPr>
        <p:spPr>
          <a:xfrm>
            <a:off x="251521" y="3434729"/>
            <a:ext cx="504056" cy="3297409"/>
          </a:xfrm>
          <a:prstGeom prst="homePlate">
            <a:avLst>
              <a:gd name="adj" fmla="val 3398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市民サービスの向上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872351" y="3434729"/>
            <a:ext cx="324000" cy="1584000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952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交通事故防止</a:t>
            </a:r>
          </a:p>
        </p:txBody>
      </p:sp>
      <p:sp>
        <p:nvSpPr>
          <p:cNvPr id="7" name="ホームベース 6"/>
          <p:cNvSpPr/>
          <p:nvPr/>
        </p:nvSpPr>
        <p:spPr>
          <a:xfrm>
            <a:off x="370613" y="1682644"/>
            <a:ext cx="501738" cy="1584000"/>
          </a:xfrm>
          <a:prstGeom prst="homePlate">
            <a:avLst>
              <a:gd name="adj" fmla="val 3398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経費の削減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882176" y="1721320"/>
            <a:ext cx="324000" cy="1584000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952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作業の効率化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882176" y="5148138"/>
            <a:ext cx="324000" cy="1584000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952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地域との連携強化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256810" y="692696"/>
            <a:ext cx="8712000" cy="828000"/>
          </a:xfrm>
          <a:prstGeom prst="rect">
            <a:avLst/>
          </a:prstGeom>
          <a:noFill/>
          <a:ln w="31750" cmpd="dbl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◇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「家庭系ごみ収集輸送事業 改革プラン」に掲げた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目標（全</a:t>
            </a:r>
            <a:r>
              <a:rPr lang="en-US" altLang="ja-JP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19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項目）を達成</a:t>
            </a:r>
            <a:endParaRPr lang="en-US" altLang="ja-JP" sz="16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◇  転籍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を伴う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民間化（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消費税による経費の増嵩）により期待される効果以上に経費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endParaRPr lang="en-US" altLang="ja-JP" sz="16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削減す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る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ほか、市民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サービスも向上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16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改革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の成功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ja-JP" altLang="ja-JP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>
            <a:off x="251521" y="3376870"/>
            <a:ext cx="871459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882176" y="5102508"/>
            <a:ext cx="8109207" cy="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フローチャート: 処理 35"/>
          <p:cNvSpPr/>
          <p:nvPr/>
        </p:nvSpPr>
        <p:spPr>
          <a:xfrm>
            <a:off x="1223807" y="1720686"/>
            <a:ext cx="2669173" cy="1584000"/>
          </a:xfrm>
          <a:prstGeom prst="flowChartProcess">
            <a:avLst/>
          </a:prstGeom>
          <a:noFill/>
          <a:ln w="38100" cmpd="dbl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◇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当初予定どおり順調に進捗</a:t>
            </a:r>
            <a:endParaRPr kumimoji="1" lang="en-US" altLang="ja-JP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し、今年度中に達成見込み</a:t>
            </a:r>
            <a:endParaRPr kumimoji="1" lang="en-US" altLang="ja-JP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ts val="800"/>
              </a:lnSpc>
            </a:pPr>
            <a:endParaRPr kumimoji="1" lang="en-US" altLang="ja-JP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◇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転籍</a:t>
            </a:r>
            <a:r>
              <a:rPr kumimoji="1" lang="ja-JP" altLang="en-US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を伴う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民間化</a:t>
            </a:r>
            <a:r>
              <a:rPr kumimoji="1" lang="ja-JP" altLang="en-US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で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期待</a:t>
            </a:r>
            <a:endParaRPr kumimoji="1" lang="en-US" altLang="ja-JP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される効果</a:t>
            </a:r>
            <a:r>
              <a:rPr kumimoji="1" lang="ja-JP" altLang="en-US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以上の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税負担の</a:t>
            </a:r>
            <a:endParaRPr kumimoji="1" lang="en-US" altLang="ja-JP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軽減を実現</a:t>
            </a:r>
            <a:endParaRPr kumimoji="1" lang="en-US" altLang="ja-JP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3951383" y="1682644"/>
            <a:ext cx="5040000" cy="1607449"/>
            <a:chOff x="4448941" y="1651233"/>
            <a:chExt cx="4459173" cy="1676902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4489712" y="1721321"/>
              <a:ext cx="4418402" cy="1584000"/>
              <a:chOff x="1324758" y="936643"/>
              <a:chExt cx="5354616" cy="2015985"/>
            </a:xfrm>
          </p:grpSpPr>
          <p:sp>
            <p:nvSpPr>
              <p:cNvPr id="16" name="正方形/長方形 15"/>
              <p:cNvSpPr/>
              <p:nvPr/>
            </p:nvSpPr>
            <p:spPr>
              <a:xfrm>
                <a:off x="2295683" y="2480931"/>
                <a:ext cx="1032630" cy="195817"/>
              </a:xfrm>
              <a:prstGeom prst="rect">
                <a:avLst/>
              </a:prstGeom>
              <a:noFill/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▲</a:t>
                </a:r>
                <a:r>
                  <a:rPr kumimoji="1" lang="en-US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22</a:t>
                </a: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名</a:t>
                </a:r>
              </a:p>
            </p:txBody>
          </p:sp>
          <p:sp>
            <p:nvSpPr>
              <p:cNvPr id="17" name="正方形/長方形 16"/>
              <p:cNvSpPr/>
              <p:nvPr/>
            </p:nvSpPr>
            <p:spPr>
              <a:xfrm>
                <a:off x="3871005" y="1834735"/>
                <a:ext cx="1032630" cy="84201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▲</a:t>
                </a:r>
                <a:endParaRPr kumimoji="1" lang="en-US" altLang="ja-JP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pPr algn="ctr"/>
                <a:r>
                  <a:rPr kumimoji="1" lang="en-US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91</a:t>
                </a:r>
              </a:p>
              <a:p>
                <a:pPr algn="ctr"/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名</a:t>
                </a:r>
              </a:p>
            </p:txBody>
          </p:sp>
          <p:sp>
            <p:nvSpPr>
              <p:cNvPr id="18" name="正方形/長方形 17"/>
              <p:cNvSpPr/>
              <p:nvPr/>
            </p:nvSpPr>
            <p:spPr>
              <a:xfrm>
                <a:off x="5430549" y="1213494"/>
                <a:ext cx="1032630" cy="1468628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▲</a:t>
                </a:r>
                <a:endParaRPr kumimoji="1" lang="en-US" altLang="ja-JP" sz="1400" b="1" dirty="0" smtClean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pPr algn="ctr"/>
                <a:r>
                  <a:rPr kumimoji="1" lang="en-US" altLang="ja-JP" sz="14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152</a:t>
                </a:r>
                <a:r>
                  <a:rPr kumimoji="1" lang="ja-JP" altLang="en-US" sz="14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名</a:t>
                </a:r>
              </a:p>
            </p:txBody>
          </p:sp>
          <p:cxnSp>
            <p:nvCxnSpPr>
              <p:cNvPr id="19" name="直線コネクタ 18"/>
              <p:cNvCxnSpPr/>
              <p:nvPr/>
            </p:nvCxnSpPr>
            <p:spPr>
              <a:xfrm>
                <a:off x="2250115" y="1834735"/>
                <a:ext cx="1678025" cy="0"/>
              </a:xfrm>
              <a:prstGeom prst="line">
                <a:avLst/>
              </a:prstGeom>
              <a:ln w="317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コネクタ 22"/>
              <p:cNvCxnSpPr/>
              <p:nvPr/>
            </p:nvCxnSpPr>
            <p:spPr>
              <a:xfrm>
                <a:off x="3786920" y="1227542"/>
                <a:ext cx="1678025" cy="0"/>
              </a:xfrm>
              <a:prstGeom prst="line">
                <a:avLst/>
              </a:prstGeom>
              <a:ln w="317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矢印コネクタ 23"/>
              <p:cNvCxnSpPr/>
              <p:nvPr/>
            </p:nvCxnSpPr>
            <p:spPr>
              <a:xfrm>
                <a:off x="4693403" y="1227542"/>
                <a:ext cx="0" cy="607194"/>
              </a:xfrm>
              <a:prstGeom prst="straightConnector1">
                <a:avLst/>
              </a:prstGeom>
              <a:ln w="22225"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矢印コネクタ 24"/>
              <p:cNvCxnSpPr/>
              <p:nvPr/>
            </p:nvCxnSpPr>
            <p:spPr>
              <a:xfrm>
                <a:off x="3121304" y="1834735"/>
                <a:ext cx="0" cy="646196"/>
              </a:xfrm>
              <a:prstGeom prst="straightConnector1">
                <a:avLst/>
              </a:prstGeom>
              <a:ln w="22225"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正方形/長方形 25"/>
              <p:cNvSpPr/>
              <p:nvPr/>
            </p:nvSpPr>
            <p:spPr>
              <a:xfrm>
                <a:off x="4417200" y="1404453"/>
                <a:ext cx="1290790" cy="249310"/>
              </a:xfrm>
              <a:prstGeom prst="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▲</a:t>
                </a:r>
                <a:r>
                  <a:rPr kumimoji="1" lang="en-US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61</a:t>
                </a: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名</a:t>
                </a:r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2804341" y="2056286"/>
                <a:ext cx="1290790" cy="249310"/>
              </a:xfrm>
              <a:prstGeom prst="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▲</a:t>
                </a:r>
                <a:r>
                  <a:rPr kumimoji="1" lang="en-US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69</a:t>
                </a: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名</a:t>
                </a:r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2320970" y="2698608"/>
                <a:ext cx="1032629" cy="224729"/>
              </a:xfrm>
              <a:prstGeom prst="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H29</a:t>
                </a: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年度</a:t>
                </a:r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3775480" y="2673715"/>
                <a:ext cx="1269698" cy="278913"/>
              </a:xfrm>
              <a:prstGeom prst="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H30</a:t>
                </a: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年度</a:t>
                </a:r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5316957" y="2663510"/>
                <a:ext cx="1315043" cy="284090"/>
              </a:xfrm>
              <a:prstGeom prst="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H31</a:t>
                </a: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年度</a:t>
                </a:r>
              </a:p>
            </p:txBody>
          </p:sp>
          <p:sp>
            <p:nvSpPr>
              <p:cNvPr id="31" name="正方形/長方形 30"/>
              <p:cNvSpPr/>
              <p:nvPr/>
            </p:nvSpPr>
            <p:spPr>
              <a:xfrm>
                <a:off x="1324759" y="968412"/>
                <a:ext cx="2251931" cy="551066"/>
              </a:xfrm>
              <a:prstGeom prst="rect">
                <a:avLst/>
              </a:prstGeom>
              <a:noFill/>
              <a:ln w="9525" cmpd="sng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kumimoji="1" lang="ja-JP" altLang="en-US" sz="12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減員数累計</a:t>
                </a:r>
                <a:r>
                  <a:rPr kumimoji="1" lang="ja-JP" altLang="en-US" sz="12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の</a:t>
                </a:r>
                <a:r>
                  <a:rPr kumimoji="1" lang="ja-JP" altLang="en-US" sz="12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推移</a:t>
                </a:r>
                <a:endParaRPr kumimoji="1" lang="en-US" altLang="ja-JP" sz="12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ja-JP" altLang="en-US" sz="12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（</a:t>
                </a:r>
                <a:r>
                  <a:rPr kumimoji="1" lang="en-US" altLang="ja-JP" sz="12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R1.9</a:t>
                </a:r>
                <a:r>
                  <a:rPr kumimoji="1" lang="ja-JP" altLang="en-US" sz="12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末見込）</a:t>
                </a:r>
              </a:p>
            </p:txBody>
          </p:sp>
          <p:sp>
            <p:nvSpPr>
              <p:cNvPr id="33" name="正方形/長方形 32"/>
              <p:cNvSpPr/>
              <p:nvPr/>
            </p:nvSpPr>
            <p:spPr>
              <a:xfrm>
                <a:off x="1324758" y="2190671"/>
                <a:ext cx="1891524" cy="282309"/>
              </a:xfrm>
              <a:prstGeom prst="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ja-JP" altLang="en-US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（▲</a:t>
                </a:r>
                <a:r>
                  <a:rPr kumimoji="1" lang="en-US" altLang="ja-JP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1.6</a:t>
                </a:r>
                <a:r>
                  <a:rPr kumimoji="1" lang="ja-JP" altLang="en-US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億円</a:t>
                </a:r>
                <a:r>
                  <a:rPr kumimoji="1" lang="en-US" altLang="ja-JP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/</a:t>
                </a:r>
                <a:r>
                  <a:rPr kumimoji="1" lang="ja-JP" altLang="en-US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年</a:t>
                </a:r>
                <a:r>
                  <a:rPr kumimoji="1" lang="en-US" altLang="ja-JP" sz="1200" b="1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)</a:t>
                </a:r>
                <a:endParaRPr kumimoji="1" lang="ja-JP" altLang="en-US" sz="12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34" name="正方形/長方形 33"/>
              <p:cNvSpPr/>
              <p:nvPr/>
            </p:nvSpPr>
            <p:spPr>
              <a:xfrm>
                <a:off x="2903657" y="1541166"/>
                <a:ext cx="1891524" cy="282309"/>
              </a:xfrm>
              <a:prstGeom prst="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ja-JP" altLang="en-US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（▲</a:t>
                </a:r>
                <a:r>
                  <a:rPr kumimoji="1" lang="en-US" altLang="ja-JP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6.7</a:t>
                </a:r>
                <a:r>
                  <a:rPr kumimoji="1" lang="ja-JP" altLang="en-US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億円</a:t>
                </a:r>
                <a:r>
                  <a:rPr kumimoji="1" lang="en-US" altLang="ja-JP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/</a:t>
                </a:r>
                <a:r>
                  <a:rPr kumimoji="1" lang="ja-JP" altLang="en-US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年）</a:t>
                </a:r>
              </a:p>
            </p:txBody>
          </p:sp>
          <p:sp>
            <p:nvSpPr>
              <p:cNvPr id="35" name="正方形/長方形 34"/>
              <p:cNvSpPr/>
              <p:nvPr/>
            </p:nvSpPr>
            <p:spPr>
              <a:xfrm>
                <a:off x="4585393" y="936643"/>
                <a:ext cx="2093981" cy="282309"/>
              </a:xfrm>
              <a:prstGeom prst="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kumimoji="1" lang="ja-JP" altLang="en-US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（▲</a:t>
                </a:r>
                <a:r>
                  <a:rPr kumimoji="1" lang="en-US" altLang="ja-JP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11.3</a:t>
                </a:r>
                <a:r>
                  <a:rPr kumimoji="1" lang="ja-JP" altLang="en-US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億円</a:t>
                </a:r>
                <a:r>
                  <a:rPr kumimoji="1" lang="en-US" altLang="ja-JP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/</a:t>
                </a:r>
                <a:r>
                  <a:rPr kumimoji="1" lang="ja-JP" altLang="en-US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年）</a:t>
                </a:r>
              </a:p>
            </p:txBody>
          </p:sp>
        </p:grpSp>
        <p:sp>
          <p:nvSpPr>
            <p:cNvPr id="39" name="正方形/長方形 38"/>
            <p:cNvSpPr/>
            <p:nvPr/>
          </p:nvSpPr>
          <p:spPr>
            <a:xfrm>
              <a:off x="4448941" y="1651233"/>
              <a:ext cx="4443539" cy="1676902"/>
            </a:xfrm>
            <a:prstGeom prst="rect">
              <a:avLst/>
            </a:prstGeom>
            <a:noFill/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40" name="フローチャート: 処理 39"/>
          <p:cNvSpPr/>
          <p:nvPr/>
        </p:nvSpPr>
        <p:spPr>
          <a:xfrm>
            <a:off x="1223807" y="3433724"/>
            <a:ext cx="2669173" cy="1584000"/>
          </a:xfrm>
          <a:prstGeom prst="flowChartProcess">
            <a:avLst/>
          </a:prstGeom>
          <a:noFill/>
          <a:ln w="38100" cmpd="dbl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◇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H30</a:t>
            </a:r>
            <a:r>
              <a:rPr kumimoji="1" lang="ja-JP" altLang="en-US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年度の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公務上交通事故</a:t>
            </a:r>
            <a:endParaRPr kumimoji="1" lang="en-US" altLang="ja-JP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の発生件数</a:t>
            </a:r>
            <a:r>
              <a:rPr kumimoji="1" lang="ja-JP" altLang="en-US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は</a:t>
            </a:r>
            <a:r>
              <a:rPr kumimoji="1" lang="en-US" altLang="ja-JP" sz="1400" b="1" u="sng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30</a:t>
            </a:r>
            <a:r>
              <a:rPr kumimoji="1" lang="ja-JP" altLang="en-US" sz="1400" b="1" u="sng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件と</a:t>
            </a:r>
            <a:r>
              <a:rPr kumimoji="1" lang="ja-JP" altLang="en-US" sz="1400" b="1" u="sng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、最終</a:t>
            </a:r>
            <a:endParaRPr kumimoji="1" lang="en-US" altLang="ja-JP" sz="1400" b="1" u="sng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400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400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ja-JP" altLang="en-US" sz="1400" b="1" u="sng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目標である</a:t>
            </a:r>
            <a:r>
              <a:rPr kumimoji="1" lang="en-US" altLang="ja-JP" sz="1400" b="1" u="sng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45</a:t>
            </a:r>
            <a:r>
              <a:rPr kumimoji="1" lang="ja-JP" altLang="en-US" sz="1400" b="1" u="sng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件以内を達成</a:t>
            </a:r>
          </a:p>
          <a:p>
            <a:pPr>
              <a:lnSpc>
                <a:spcPts val="800"/>
              </a:lnSpc>
            </a:pPr>
            <a:endParaRPr kumimoji="1" lang="en-US" altLang="ja-JP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◇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今年度も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R1.10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末時点で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14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件と昨年度を下回る見込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41" name="フローチャート: 処理 40"/>
          <p:cNvSpPr/>
          <p:nvPr/>
        </p:nvSpPr>
        <p:spPr>
          <a:xfrm>
            <a:off x="6156176" y="5167544"/>
            <a:ext cx="2817536" cy="1584000"/>
          </a:xfrm>
          <a:prstGeom prst="flowChartProcess">
            <a:avLst/>
          </a:prstGeom>
          <a:noFill/>
          <a:ln w="9525" cmpd="dbl">
            <a:solidFill>
              <a:schemeClr val="accent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◇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地域</a:t>
            </a:r>
            <a:r>
              <a:rPr kumimoji="1" lang="ja-JP" altLang="en-US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・区役所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との合同防災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訓練を拡大実施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 R1.10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末 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36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件（予定を含む）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ts val="800"/>
              </a:lnSpc>
            </a:pP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◇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コミュニティ回収の</a:t>
            </a:r>
            <a:r>
              <a:rPr kumimoji="1" lang="ja-JP" altLang="en-US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拡大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促進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 R1.10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末 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95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団体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1238005" y="5172028"/>
            <a:ext cx="252000" cy="756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miter lim="800000"/>
          </a:ln>
          <a:effectLst/>
        </p:spPr>
        <p:txBody>
          <a:bodyPr rot="0" spcFirstLastPara="0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300"/>
              </a:lnSpc>
            </a:pPr>
            <a:r>
              <a:rPr lang="ja-JP" altLang="en-US" sz="1200" dirty="0" smtClean="0"/>
              <a:t>災　害　対　策</a:t>
            </a:r>
            <a:endParaRPr lang="ja-JP" altLang="ja-JP" sz="1200" dirty="0"/>
          </a:p>
        </p:txBody>
      </p:sp>
      <p:sp>
        <p:nvSpPr>
          <p:cNvPr id="46" name="正方形/長方形 45"/>
          <p:cNvSpPr/>
          <p:nvPr/>
        </p:nvSpPr>
        <p:spPr>
          <a:xfrm>
            <a:off x="1246869" y="5973244"/>
            <a:ext cx="252000" cy="756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miter lim="800000"/>
          </a:ln>
          <a:effectLst/>
        </p:spPr>
        <p:txBody>
          <a:bodyPr rot="0" spcFirstLastPara="0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300"/>
              </a:lnSpc>
            </a:pPr>
            <a:r>
              <a:rPr lang="ja-JP" altLang="en-US" sz="1200" dirty="0" smtClean="0"/>
              <a:t>ご　み　減　量</a:t>
            </a:r>
            <a:endParaRPr lang="ja-JP" altLang="ja-JP" sz="1200" dirty="0"/>
          </a:p>
        </p:txBody>
      </p:sp>
      <p:sp>
        <p:nvSpPr>
          <p:cNvPr id="47" name="正方形/長方形 46"/>
          <p:cNvSpPr/>
          <p:nvPr/>
        </p:nvSpPr>
        <p:spPr>
          <a:xfrm>
            <a:off x="1521509" y="5182176"/>
            <a:ext cx="3948497" cy="1569367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1400" b="1" kern="100" dirty="0" smtClean="0">
                <a:cs typeface="Times New Roman" panose="02020603050405020304" pitchFamily="18" charset="0"/>
              </a:rPr>
              <a:t>【</a:t>
            </a:r>
            <a:r>
              <a:rPr lang="ja-JP" altLang="en-US" sz="1400" b="1" kern="100" dirty="0" smtClean="0">
                <a:cs typeface="Times New Roman" panose="02020603050405020304" pitchFamily="18" charset="0"/>
              </a:rPr>
              <a:t>取組目標</a:t>
            </a:r>
            <a:r>
              <a:rPr lang="en-US" altLang="ja-JP" sz="1400" b="1" kern="100" dirty="0" smtClean="0">
                <a:cs typeface="Times New Roman" panose="02020603050405020304" pitchFamily="18" charset="0"/>
              </a:rPr>
              <a:t>】</a:t>
            </a:r>
            <a:endParaRPr lang="en-US" altLang="ja-JP" sz="1400" b="1" kern="100" dirty="0">
              <a:cs typeface="Times New Roman" panose="02020603050405020304" pitchFamily="18" charset="0"/>
            </a:endParaRPr>
          </a:p>
          <a:p>
            <a:r>
              <a:rPr lang="ja-JP" altLang="en-US" sz="1400" b="1" dirty="0" smtClean="0"/>
              <a:t>　◇ 環境事業センター</a:t>
            </a:r>
            <a:r>
              <a:rPr lang="ja-JP" altLang="en-US" sz="1400" b="1" dirty="0"/>
              <a:t>が</a:t>
            </a:r>
            <a:r>
              <a:rPr lang="ja-JP" altLang="en-US" sz="1400" b="1" dirty="0" smtClean="0"/>
              <a:t>発災後の迅速・適切な</a:t>
            </a:r>
            <a:endParaRPr lang="en-US" altLang="ja-JP" sz="1400" b="1" dirty="0" smtClean="0"/>
          </a:p>
          <a:p>
            <a:r>
              <a:rPr lang="en-US" altLang="ja-JP" sz="1400" b="1" dirty="0"/>
              <a:t> </a:t>
            </a:r>
            <a:r>
              <a:rPr lang="en-US" altLang="ja-JP" sz="1400" b="1" dirty="0" smtClean="0"/>
              <a:t>    </a:t>
            </a:r>
            <a:r>
              <a:rPr lang="ja-JP" altLang="en-US" sz="1400" b="1" dirty="0" smtClean="0"/>
              <a:t>ごみ収集のコントロールタワーとしての</a:t>
            </a:r>
            <a:endParaRPr lang="en-US" altLang="ja-JP" sz="1400" b="1" dirty="0" smtClean="0"/>
          </a:p>
          <a:p>
            <a:r>
              <a:rPr lang="en-US" altLang="ja-JP" sz="1400" b="1" dirty="0"/>
              <a:t> </a:t>
            </a:r>
            <a:r>
              <a:rPr lang="en-US" altLang="ja-JP" sz="1400" b="1" dirty="0" smtClean="0"/>
              <a:t>    </a:t>
            </a:r>
            <a:r>
              <a:rPr lang="ja-JP" altLang="en-US" sz="1400" b="1" dirty="0" smtClean="0"/>
              <a:t>機能を果たす。</a:t>
            </a:r>
            <a:endParaRPr lang="en-US" altLang="ja-JP" sz="1400" b="1" dirty="0" smtClean="0"/>
          </a:p>
          <a:p>
            <a:pPr>
              <a:lnSpc>
                <a:spcPts val="800"/>
              </a:lnSpc>
            </a:pPr>
            <a:endParaRPr lang="en-US" altLang="ja-JP" sz="1400" b="1" dirty="0" smtClean="0"/>
          </a:p>
          <a:p>
            <a:r>
              <a:rPr lang="en-US" altLang="ja-JP" sz="1400" b="1" dirty="0" smtClean="0"/>
              <a:t>  </a:t>
            </a:r>
            <a:r>
              <a:rPr lang="ja-JP" altLang="en-US" sz="1400" b="1" dirty="0"/>
              <a:t>◇</a:t>
            </a:r>
            <a:r>
              <a:rPr lang="en-US" altLang="ja-JP" sz="1400" b="1" dirty="0" smtClean="0"/>
              <a:t> </a:t>
            </a:r>
            <a:r>
              <a:rPr lang="ja-JP" altLang="en-US" sz="1400" b="1" dirty="0" smtClean="0"/>
              <a:t>ごみ減量、</a:t>
            </a:r>
            <a:r>
              <a:rPr lang="ja-JP" altLang="en-US" sz="1400" b="1" dirty="0"/>
              <a:t>防災、</a:t>
            </a:r>
            <a:r>
              <a:rPr lang="ja-JP" altLang="en-US" sz="1400" b="1" dirty="0" smtClean="0"/>
              <a:t>福祉を一つのパッケージ</a:t>
            </a:r>
            <a:endParaRPr lang="en-US" altLang="ja-JP" sz="1400" b="1" dirty="0" smtClean="0"/>
          </a:p>
          <a:p>
            <a:r>
              <a:rPr lang="en-US" altLang="ja-JP" sz="1400" b="1" dirty="0"/>
              <a:t> </a:t>
            </a:r>
            <a:r>
              <a:rPr lang="en-US" altLang="ja-JP" sz="1400" b="1" dirty="0" smtClean="0"/>
              <a:t>    </a:t>
            </a:r>
            <a:r>
              <a:rPr lang="ja-JP" altLang="en-US" sz="1400" b="1" dirty="0" smtClean="0"/>
              <a:t>にして、地域連携の強化を図る。</a:t>
            </a:r>
            <a:endParaRPr lang="ja-JP" altLang="en-US" sz="1400" b="1" dirty="0"/>
          </a:p>
        </p:txBody>
      </p:sp>
      <p:sp>
        <p:nvSpPr>
          <p:cNvPr id="4" name="ホームベース 3"/>
          <p:cNvSpPr/>
          <p:nvPr/>
        </p:nvSpPr>
        <p:spPr>
          <a:xfrm>
            <a:off x="5509692" y="5332927"/>
            <a:ext cx="574476" cy="1336433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 w="952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48" name="グループ化 47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51" name="直線コネクタ 50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" name="正方形/長方形 51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７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改革プランの成果　</a:t>
              </a: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57" name="正方形/長方形 56"/>
          <p:cNvSpPr/>
          <p:nvPr/>
        </p:nvSpPr>
        <p:spPr>
          <a:xfrm>
            <a:off x="8667800" y="6473508"/>
            <a:ext cx="468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7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cxnSp>
        <p:nvCxnSpPr>
          <p:cNvPr id="58" name="直線コネクタ 57"/>
          <p:cNvCxnSpPr/>
          <p:nvPr/>
        </p:nvCxnSpPr>
        <p:spPr>
          <a:xfrm>
            <a:off x="232605" y="1595156"/>
            <a:ext cx="8714595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2" name="グラフ 4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3342379"/>
              </p:ext>
            </p:extLst>
          </p:nvPr>
        </p:nvGraphicFramePr>
        <p:xfrm>
          <a:off x="3942548" y="3476581"/>
          <a:ext cx="5040000" cy="1515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539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21" name="直線コネクタ 20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正方形/長方形 21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８　改革プランの検証</a:t>
              </a: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25" name="正方形/長方形 24"/>
          <p:cNvSpPr/>
          <p:nvPr/>
        </p:nvSpPr>
        <p:spPr>
          <a:xfrm>
            <a:off x="8667800" y="6473508"/>
            <a:ext cx="468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8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280619" y="915679"/>
            <a:ext cx="8467845" cy="5651856"/>
            <a:chOff x="280619" y="915679"/>
            <a:chExt cx="8467845" cy="5651856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295630" y="915679"/>
              <a:ext cx="8452834" cy="5651856"/>
              <a:chOff x="295630" y="915679"/>
              <a:chExt cx="8452834" cy="5651856"/>
            </a:xfrm>
          </p:grpSpPr>
          <p:grpSp>
            <p:nvGrpSpPr>
              <p:cNvPr id="6" name="グループ化 5"/>
              <p:cNvGrpSpPr/>
              <p:nvPr/>
            </p:nvGrpSpPr>
            <p:grpSpPr>
              <a:xfrm>
                <a:off x="295630" y="915679"/>
                <a:ext cx="8452834" cy="5651856"/>
                <a:chOff x="253838" y="915679"/>
                <a:chExt cx="8452834" cy="5651856"/>
              </a:xfrm>
            </p:grpSpPr>
            <p:sp>
              <p:nvSpPr>
                <p:cNvPr id="31" name="正方形/長方形 30"/>
                <p:cNvSpPr/>
                <p:nvPr/>
              </p:nvSpPr>
              <p:spPr>
                <a:xfrm>
                  <a:off x="887029" y="2978809"/>
                  <a:ext cx="2520000" cy="810152"/>
                </a:xfrm>
                <a:prstGeom prst="rect">
                  <a:avLst/>
                </a:prstGeom>
                <a:solidFill>
                  <a:schemeClr val="bg1"/>
                </a:solidFill>
                <a:ln w="38100" cmpd="dbl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lIns="72000" tIns="36000" rIns="72000" bIns="36000" rtlCol="0" anchor="ctr"/>
                <a:lstStyle/>
                <a:p>
                  <a:pPr>
                    <a:lnSpc>
                      <a:spcPct val="150000"/>
                    </a:lnSpc>
                  </a:pPr>
                  <a:r>
                    <a:rPr kumimoji="1" lang="ja-JP" altLang="en-US" sz="14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◇ 民間</a:t>
                  </a:r>
                  <a:r>
                    <a:rPr kumimoji="1" lang="ja-JP" altLang="en-US" sz="1400" b="1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委託</a:t>
                  </a:r>
                  <a:r>
                    <a:rPr kumimoji="1" lang="ja-JP" altLang="en-US" sz="14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の拡大</a:t>
                  </a:r>
                  <a:endParaRPr kumimoji="1" lang="en-US" altLang="ja-JP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  <a:p>
                  <a:pPr>
                    <a:lnSpc>
                      <a:spcPct val="150000"/>
                    </a:lnSpc>
                  </a:pPr>
                  <a:r>
                    <a:rPr kumimoji="1" lang="ja-JP" altLang="en-US" sz="14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◇ 市民サービスの質的向上</a:t>
                  </a:r>
                </a:p>
              </p:txBody>
            </p:sp>
            <p:sp>
              <p:nvSpPr>
                <p:cNvPr id="32" name="正方形/長方形 31"/>
                <p:cNvSpPr/>
                <p:nvPr/>
              </p:nvSpPr>
              <p:spPr>
                <a:xfrm>
                  <a:off x="3536850" y="2987226"/>
                  <a:ext cx="2520000" cy="810152"/>
                </a:xfrm>
                <a:prstGeom prst="rect">
                  <a:avLst/>
                </a:prstGeom>
                <a:solidFill>
                  <a:schemeClr val="bg1"/>
                </a:solidFill>
                <a:ln w="38100" cmpd="dbl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lIns="72000" tIns="36000" rIns="72000" bIns="36000" rtlCol="0" anchor="ctr"/>
                <a:lstStyle/>
                <a:p>
                  <a:pPr>
                    <a:lnSpc>
                      <a:spcPct val="150000"/>
                    </a:lnSpc>
                  </a:pPr>
                  <a:r>
                    <a:rPr kumimoji="1" lang="ja-JP" altLang="en-US" sz="14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◇ 公務上交通事故“ </a:t>
                  </a:r>
                  <a:r>
                    <a:rPr kumimoji="1" lang="en-US" altLang="ja-JP" sz="14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0 </a:t>
                  </a:r>
                  <a:r>
                    <a:rPr kumimoji="1" lang="ja-JP" altLang="en-US" sz="14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”</a:t>
                  </a:r>
                  <a:endParaRPr kumimoji="1" lang="en-US" altLang="ja-JP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  <a:p>
                  <a:pPr>
                    <a:lnSpc>
                      <a:spcPct val="150000"/>
                    </a:lnSpc>
                  </a:pPr>
                  <a:r>
                    <a:rPr kumimoji="1" lang="ja-JP" altLang="en-US" sz="14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◇ 人身事故の撲滅</a:t>
                  </a:r>
                </a:p>
              </p:txBody>
            </p:sp>
            <p:sp>
              <p:nvSpPr>
                <p:cNvPr id="33" name="正方形/長方形 32"/>
                <p:cNvSpPr/>
                <p:nvPr/>
              </p:nvSpPr>
              <p:spPr>
                <a:xfrm>
                  <a:off x="6186671" y="2980266"/>
                  <a:ext cx="2520000" cy="810152"/>
                </a:xfrm>
                <a:prstGeom prst="rect">
                  <a:avLst/>
                </a:prstGeom>
                <a:solidFill>
                  <a:schemeClr val="bg1"/>
                </a:solidFill>
                <a:ln w="38100" cmpd="dbl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lIns="72000" tIns="36000" rIns="72000" bIns="36000" rtlCol="0" anchor="ctr"/>
                <a:lstStyle/>
                <a:p>
                  <a:pPr>
                    <a:lnSpc>
                      <a:spcPct val="150000"/>
                    </a:lnSpc>
                  </a:pPr>
                  <a:r>
                    <a:rPr kumimoji="1" lang="ja-JP" altLang="en-US" sz="14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◇ 地域の課題解決に向けて</a:t>
                  </a:r>
                  <a:r>
                    <a:rPr kumimoji="1" lang="ja-JP" altLang="en-US" sz="1400" b="1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 </a:t>
                  </a:r>
                  <a:endParaRPr kumimoji="1" lang="en-US" altLang="ja-JP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  <a:p>
                  <a:pPr>
                    <a:lnSpc>
                      <a:spcPct val="150000"/>
                    </a:lnSpc>
                  </a:pPr>
                  <a:r>
                    <a:rPr kumimoji="1" lang="en-US" altLang="ja-JP" sz="1400" b="1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 </a:t>
                  </a:r>
                  <a:r>
                    <a:rPr kumimoji="1" lang="en-US" altLang="ja-JP" sz="14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  </a:t>
                  </a:r>
                  <a:r>
                    <a:rPr kumimoji="1" lang="ja-JP" altLang="en-US" sz="14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地域と更に連携強化</a:t>
                  </a:r>
                </a:p>
              </p:txBody>
            </p:sp>
            <p:sp>
              <p:nvSpPr>
                <p:cNvPr id="34" name="ホームベース 33"/>
                <p:cNvSpPr/>
                <p:nvPr/>
              </p:nvSpPr>
              <p:spPr>
                <a:xfrm rot="5400000">
                  <a:off x="4296133" y="2528077"/>
                  <a:ext cx="554910" cy="3508884"/>
                </a:xfrm>
                <a:prstGeom prst="homePlate">
                  <a:avLst>
                    <a:gd name="adj" fmla="val 33980"/>
                  </a:avLst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9525"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vert="vert270" rtlCol="0" anchor="ctr"/>
                <a:lstStyle/>
                <a:p>
                  <a:pPr algn="ctr"/>
                  <a:r>
                    <a:rPr kumimoji="1" lang="ja-JP" altLang="en-US" sz="16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改革プランを検証して</a:t>
                  </a:r>
                  <a:r>
                    <a:rPr kumimoji="1" lang="en-US" altLang="ja-JP" sz="16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…</a:t>
                  </a:r>
                  <a:endParaRPr kumimoji="1" lang="ja-JP" altLang="en-US" sz="16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</p:txBody>
            </p:sp>
            <p:grpSp>
              <p:nvGrpSpPr>
                <p:cNvPr id="5" name="グループ化 4"/>
                <p:cNvGrpSpPr/>
                <p:nvPr/>
              </p:nvGrpSpPr>
              <p:grpSpPr>
                <a:xfrm>
                  <a:off x="253838" y="4702120"/>
                  <a:ext cx="8452834" cy="1865415"/>
                  <a:chOff x="579490" y="4702120"/>
                  <a:chExt cx="8127182" cy="1865415"/>
                </a:xfrm>
              </p:grpSpPr>
              <p:sp>
                <p:nvSpPr>
                  <p:cNvPr id="28" name="正方形/長方形 27"/>
                  <p:cNvSpPr/>
                  <p:nvPr/>
                </p:nvSpPr>
                <p:spPr>
                  <a:xfrm>
                    <a:off x="606672" y="5235535"/>
                    <a:ext cx="8100000" cy="133200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lIns="180000" tIns="36000" rIns="180000" bIns="36000" rtlCol="0" anchor="ctr"/>
                  <a:lstStyle/>
                  <a:p>
                    <a:r>
                      <a:rPr kumimoji="1" lang="ja-JP" altLang="en-US" sz="16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◇ 民間</a:t>
                    </a:r>
                    <a:r>
                      <a:rPr kumimoji="1" lang="ja-JP" altLang="en-US" sz="1600" b="1" dirty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委託の拡大を図りながら、環境事業センターの配置を適正化（統廃合）し</a:t>
                    </a:r>
                    <a:r>
                      <a:rPr kumimoji="1" lang="ja-JP" altLang="en-US" sz="16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、</a:t>
                    </a:r>
                    <a:endParaRPr kumimoji="1" lang="en-US" altLang="ja-JP" sz="16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ja-JP" altLang="en-US" sz="1600" b="1" dirty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　 </a:t>
                    </a:r>
                    <a:r>
                      <a:rPr kumimoji="1" lang="ja-JP" altLang="en-US" sz="16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経費を削減</a:t>
                    </a:r>
                    <a:r>
                      <a:rPr kumimoji="1" lang="ja-JP" altLang="en-US" sz="1600" b="1" dirty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する</a:t>
                    </a:r>
                    <a:r>
                      <a:rPr kumimoji="1" lang="ja-JP" altLang="en-US" sz="16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。</a:t>
                    </a:r>
                    <a:endParaRPr kumimoji="1" lang="en-US" altLang="ja-JP" sz="16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pPr>
                      <a:lnSpc>
                        <a:spcPts val="800"/>
                      </a:lnSpc>
                    </a:pPr>
                    <a:endParaRPr kumimoji="1" lang="en-US" altLang="ja-JP" sz="16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ja-JP" altLang="en-US" sz="16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◇ ＳＤＧｓ</a:t>
                    </a:r>
                    <a:r>
                      <a:rPr kumimoji="1" lang="ja-JP" altLang="en-US" sz="1600" b="1" dirty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の考え方のもと、循環型社会の構築を進めつつ、市民ニーズに</a:t>
                    </a:r>
                    <a:r>
                      <a:rPr kumimoji="1" lang="ja-JP" altLang="en-US" sz="16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応えて</a:t>
                    </a:r>
                    <a:endParaRPr kumimoji="1" lang="en-US" altLang="ja-JP" sz="16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en-US" altLang="ja-JP" sz="1600" b="1" dirty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en-US" altLang="ja-JP" sz="16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 </a:t>
                    </a:r>
                    <a:r>
                      <a:rPr kumimoji="1" lang="ja-JP" altLang="en-US" sz="16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いく</a:t>
                    </a:r>
                    <a:r>
                      <a:rPr kumimoji="1" lang="ja-JP" altLang="en-US" sz="1600" b="1" dirty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ため</a:t>
                    </a:r>
                    <a:r>
                      <a:rPr kumimoji="1" lang="ja-JP" altLang="en-US" sz="16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、更</a:t>
                    </a:r>
                    <a:r>
                      <a:rPr kumimoji="1" lang="ja-JP" altLang="en-US" sz="1600" b="1" dirty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なる効率的な運営を行い、市民サービスを向上する。</a:t>
                    </a:r>
                  </a:p>
                </p:txBody>
              </p:sp>
              <p:sp>
                <p:nvSpPr>
                  <p:cNvPr id="35" name="横巻き 34"/>
                  <p:cNvSpPr/>
                  <p:nvPr/>
                </p:nvSpPr>
                <p:spPr>
                  <a:xfrm>
                    <a:off x="579490" y="4702120"/>
                    <a:ext cx="8127181" cy="576064"/>
                  </a:xfrm>
                  <a:prstGeom prst="horizontalScroll">
                    <a:avLst/>
                  </a:prstGeom>
                  <a:solidFill>
                    <a:schemeClr val="tx2">
                      <a:lumMod val="75000"/>
                    </a:schemeClr>
                  </a:solidFill>
                  <a:ln w="9525">
                    <a:solidFill>
                      <a:schemeClr val="tx2">
                        <a:lumMod val="20000"/>
                        <a:lumOff val="80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18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次　期　計　画　の　基　本　的　方　向　</a:t>
                    </a:r>
                    <a:r>
                      <a:rPr kumimoji="1" lang="ja-JP" altLang="en-US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性</a:t>
                    </a:r>
                    <a:endParaRPr kumimoji="1" lang="ja-JP" altLang="en-US" sz="1800" b="1" dirty="0">
                      <a:solidFill>
                        <a:schemeClr val="bg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</p:grpSp>
            <p:sp>
              <p:nvSpPr>
                <p:cNvPr id="36" name="フローチャート: 処理 35"/>
                <p:cNvSpPr/>
                <p:nvPr/>
              </p:nvSpPr>
              <p:spPr>
                <a:xfrm>
                  <a:off x="887029" y="915679"/>
                  <a:ext cx="2520000" cy="432000"/>
                </a:xfrm>
                <a:prstGeom prst="flowChartProcess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9525" cmpd="sng">
                  <a:solidFill>
                    <a:schemeClr val="tx2">
                      <a:lumMod val="20000"/>
                      <a:lumOff val="80000"/>
                    </a:schemeClr>
                  </a:solidFill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6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経費の削減</a:t>
                  </a:r>
                  <a:endParaRPr kumimoji="1" lang="ja-JP" altLang="en-US" sz="16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</p:txBody>
            </p:sp>
            <p:sp>
              <p:nvSpPr>
                <p:cNvPr id="37" name="フローチャート: 処理 36"/>
                <p:cNvSpPr/>
                <p:nvPr/>
              </p:nvSpPr>
              <p:spPr>
                <a:xfrm>
                  <a:off x="3536850" y="919857"/>
                  <a:ext cx="5169821" cy="432000"/>
                </a:xfrm>
                <a:prstGeom prst="flowChartProcess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9525" cmpd="sng">
                  <a:solidFill>
                    <a:schemeClr val="tx2">
                      <a:lumMod val="20000"/>
                      <a:lumOff val="80000"/>
                    </a:schemeClr>
                  </a:solidFill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6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市民サービスの向上</a:t>
                  </a:r>
                  <a:endParaRPr kumimoji="1" lang="ja-JP" altLang="en-US" sz="16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</p:txBody>
            </p:sp>
            <p:sp>
              <p:nvSpPr>
                <p:cNvPr id="38" name="ホームベース 37"/>
                <p:cNvSpPr/>
                <p:nvPr/>
              </p:nvSpPr>
              <p:spPr>
                <a:xfrm>
                  <a:off x="253838" y="2978808"/>
                  <a:ext cx="503369" cy="810152"/>
                </a:xfrm>
                <a:prstGeom prst="homePlate">
                  <a:avLst>
                    <a:gd name="adj" fmla="val 33980"/>
                  </a:avLst>
                </a:prstGeom>
                <a:solidFill>
                  <a:schemeClr val="tx2">
                    <a:lumMod val="75000"/>
                  </a:schemeClr>
                </a:solidFill>
                <a:ln w="9525"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vert="eaVert" rtlCol="0" anchor="ctr"/>
                <a:lstStyle/>
                <a:p>
                  <a:pPr algn="ctr"/>
                  <a:r>
                    <a:rPr kumimoji="1" lang="ja-JP" altLang="en-US" sz="1600" b="1" dirty="0">
                      <a:solidFill>
                        <a:schemeClr val="bg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方向性</a:t>
                  </a:r>
                  <a:endParaRPr kumimoji="1" lang="ja-JP" altLang="en-US" sz="16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</p:txBody>
            </p:sp>
          </p:grpSp>
          <p:sp>
            <p:nvSpPr>
              <p:cNvPr id="41" name="正方形/長方形 40"/>
              <p:cNvSpPr/>
              <p:nvPr/>
            </p:nvSpPr>
            <p:spPr>
              <a:xfrm>
                <a:off x="913810" y="1504663"/>
                <a:ext cx="2520000" cy="1332000"/>
              </a:xfrm>
              <a:prstGeom prst="rect">
                <a:avLst/>
              </a:prstGeom>
              <a:noFill/>
              <a:ln w="9525" cmpd="sng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72000" tIns="144000" rIns="72000" bIns="36000" rtlCol="0" anchor="t" anchorCtr="0"/>
              <a:lstStyle/>
              <a:p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◇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 今年度中</a:t>
                </a:r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に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達成見込み</a:t>
                </a:r>
                <a:endParaRPr kumimoji="1" lang="ja-JP" altLang="en-US" sz="14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◇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 </a:t>
                </a:r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転籍を伴う民間化で期待</a:t>
                </a:r>
              </a:p>
              <a:p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   される効果以上の税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負担</a:t>
                </a:r>
                <a:endParaRPr kumimoji="1" lang="en-US" altLang="ja-JP" sz="14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en-US" altLang="ja-JP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 </a:t>
                </a:r>
                <a:r>
                  <a:rPr kumimoji="1" lang="en-US" altLang="ja-JP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  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の軽減</a:t>
                </a:r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を実現</a:t>
                </a:r>
              </a:p>
            </p:txBody>
          </p:sp>
          <p:sp>
            <p:nvSpPr>
              <p:cNvPr id="42" name="正方形/長方形 41"/>
              <p:cNvSpPr/>
              <p:nvPr/>
            </p:nvSpPr>
            <p:spPr>
              <a:xfrm>
                <a:off x="3563631" y="1513080"/>
                <a:ext cx="2520000" cy="1332000"/>
              </a:xfrm>
              <a:prstGeom prst="rect">
                <a:avLst/>
              </a:prstGeom>
              <a:noFill/>
              <a:ln w="9525" cmpd="sng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72000" tIns="144000" rIns="72000" bIns="36000" rtlCol="0" anchor="t" anchorCtr="0"/>
              <a:lstStyle/>
              <a:p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◇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 </a:t>
                </a:r>
                <a:r>
                  <a:rPr kumimoji="1" lang="en-US" altLang="ja-JP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H30</a:t>
                </a:r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年度の公務上交通事故</a:t>
                </a:r>
              </a:p>
              <a:p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   の発生件数は</a:t>
                </a:r>
                <a:r>
                  <a:rPr kumimoji="1" lang="en-US" altLang="ja-JP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30</a:t>
                </a:r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件と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、</a:t>
                </a:r>
                <a:endParaRPr kumimoji="1" lang="en-US" altLang="ja-JP" sz="14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　 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最終目標</a:t>
                </a:r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である</a:t>
                </a:r>
                <a:r>
                  <a:rPr kumimoji="1" lang="en-US" altLang="ja-JP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45</a:t>
                </a:r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件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以内</a:t>
                </a:r>
                <a:endParaRPr kumimoji="1" lang="en-US" altLang="ja-JP" sz="14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en-US" altLang="ja-JP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 </a:t>
                </a:r>
                <a:r>
                  <a:rPr kumimoji="1" lang="en-US" altLang="ja-JP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  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を達成</a:t>
                </a:r>
                <a:endParaRPr kumimoji="1" lang="ja-JP" altLang="en-US" sz="14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43" name="正方形/長方形 42"/>
              <p:cNvSpPr/>
              <p:nvPr/>
            </p:nvSpPr>
            <p:spPr>
              <a:xfrm>
                <a:off x="6213452" y="1506120"/>
                <a:ext cx="2520000" cy="1332000"/>
              </a:xfrm>
              <a:prstGeom prst="rect">
                <a:avLst/>
              </a:prstGeom>
              <a:noFill/>
              <a:ln w="9525" cmpd="sng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72000" tIns="144000" rIns="72000" bIns="36000" rtlCol="0" anchor="t" anchorCtr="0"/>
              <a:lstStyle/>
              <a:p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◇ 次の</a:t>
                </a:r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取組を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重点実施</a:t>
                </a:r>
                <a:endParaRPr kumimoji="1" lang="en-US" altLang="ja-JP" sz="14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　・ </a:t>
                </a:r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地域・区役所との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合同</a:t>
                </a:r>
                <a:endParaRPr kumimoji="1" lang="en-US" altLang="ja-JP" sz="14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　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　 防災訓練</a:t>
                </a:r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を拡大実施</a:t>
                </a:r>
              </a:p>
              <a:p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　・ </a:t>
                </a:r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コミュニティ回収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の</a:t>
                </a:r>
                <a:endParaRPr kumimoji="1" lang="en-US" altLang="ja-JP" sz="14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　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　 拡大促進</a:t>
                </a:r>
                <a:endParaRPr kumimoji="1" lang="ja-JP" altLang="en-US" sz="14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</p:grpSp>
        <p:sp>
          <p:nvSpPr>
            <p:cNvPr id="44" name="ホームベース 43"/>
            <p:cNvSpPr/>
            <p:nvPr/>
          </p:nvSpPr>
          <p:spPr>
            <a:xfrm>
              <a:off x="280619" y="1504662"/>
              <a:ext cx="503369" cy="1332000"/>
            </a:xfrm>
            <a:prstGeom prst="homePlate">
              <a:avLst>
                <a:gd name="adj" fmla="val 33980"/>
              </a:avLst>
            </a:prstGeom>
            <a:solidFill>
              <a:schemeClr val="tx2">
                <a:lumMod val="75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成　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158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prstDash val="sysDot"/>
        </a:ln>
      </a:spPr>
      <a:bodyPr rtlCol="0" anchor="ctr"/>
      <a:lstStyle>
        <a:defPPr algn="ctr">
          <a:defRPr kumimoji="1" sz="1400" b="1" dirty="0" smtClean="0">
            <a:solidFill>
              <a:sysClr val="windowText" lastClr="000000"/>
            </a:solidFill>
            <a:latin typeface="ＭＳ ゴシック" pitchFamily="49" charset="-128"/>
            <a:ea typeface="ＭＳ ゴシック" pitchFamily="49" charset="-128"/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1169</Words>
  <Application>Microsoft Office PowerPoint</Application>
  <PresentationFormat>画面に合わせる (4:3)</PresentationFormat>
  <Paragraphs>356</Paragraphs>
  <Slides>8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7" baseType="lpstr">
      <vt:lpstr>ＭＳ Ｐゴシック</vt:lpstr>
      <vt:lpstr>ＭＳ Ｐ明朝</vt:lpstr>
      <vt:lpstr>ＭＳ ゴシック</vt:lpstr>
      <vt:lpstr>ＭＳ 明朝</vt:lpstr>
      <vt:lpstr>メイリオ</vt:lpstr>
      <vt:lpstr>Arial</vt:lpstr>
      <vt:lpstr>Calibri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2020-01-23T06:37:00Z</dcterms:created>
  <dcterms:modified xsi:type="dcterms:W3CDTF">2020-01-23T06:37:10Z</dcterms:modified>
</cp:coreProperties>
</file>