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4695" r:id="rId1"/>
  </p:sldMasterIdLst>
  <p:notesMasterIdLst>
    <p:notesMasterId r:id="rId10"/>
  </p:notesMasterIdLst>
  <p:handoutMasterIdLst>
    <p:handoutMasterId r:id="rId11"/>
  </p:handoutMasterIdLst>
  <p:sldIdLst>
    <p:sldId id="1252" r:id="rId2"/>
    <p:sldId id="1253" r:id="rId3"/>
    <p:sldId id="1255" r:id="rId4"/>
    <p:sldId id="1260" r:id="rId5"/>
    <p:sldId id="1258" r:id="rId6"/>
    <p:sldId id="1261" r:id="rId7"/>
    <p:sldId id="1257" r:id="rId8"/>
    <p:sldId id="1262" r:id="rId9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5pPr>
    <a:lvl6pPr marL="2286000" algn="l" defTabSz="914400" rtl="0" eaLnBrk="1" latinLnBrk="0" hangingPunct="1"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6pPr>
    <a:lvl7pPr marL="2743200" algn="l" defTabSz="914400" rtl="0" eaLnBrk="1" latinLnBrk="0" hangingPunct="1"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7pPr>
    <a:lvl8pPr marL="3200400" algn="l" defTabSz="914400" rtl="0" eaLnBrk="1" latinLnBrk="0" hangingPunct="1"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8pPr>
    <a:lvl9pPr marL="3657600" algn="l" defTabSz="914400" rtl="0" eaLnBrk="1" latinLnBrk="0" hangingPunct="1"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7FCF"/>
    <a:srgbClr val="F7F7F7"/>
    <a:srgbClr val="A7F3FB"/>
    <a:srgbClr val="00CC00"/>
    <a:srgbClr val="FF00FF"/>
    <a:srgbClr val="99FF33"/>
    <a:srgbClr val="E5E4EC"/>
    <a:srgbClr val="DAD8DA"/>
    <a:srgbClr val="339933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テーマ スタイル 2 - アクセント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テーマ スタイル 2 - アクセント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4" autoAdjust="0"/>
    <p:restoredTop sz="93885" autoAdjust="0"/>
  </p:normalViewPr>
  <p:slideViewPr>
    <p:cSldViewPr>
      <p:cViewPr varScale="1">
        <p:scale>
          <a:sx n="70" d="100"/>
          <a:sy n="70" d="100"/>
        </p:scale>
        <p:origin x="150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958" y="-96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6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prstDash val="sysDash"/>
                <a:round/>
              </a:ln>
              <a:effectLst/>
            </c:spPr>
          </c:dPt>
          <c:dLbls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事故発生件数!$B$1:$H$1</c:f>
              <c:strCache>
                <c:ptCount val="7"/>
                <c:pt idx="0">
                  <c:v>H23</c:v>
                </c:pt>
                <c:pt idx="1">
                  <c:v>H24</c:v>
                </c:pt>
                <c:pt idx="2">
                  <c:v>H25</c:v>
                </c:pt>
                <c:pt idx="3">
                  <c:v>H26</c:v>
                </c:pt>
                <c:pt idx="4">
                  <c:v>H27</c:v>
                </c:pt>
                <c:pt idx="5">
                  <c:v>H28</c:v>
                </c:pt>
                <c:pt idx="6">
                  <c:v>H29</c:v>
                </c:pt>
              </c:strCache>
            </c:strRef>
          </c:cat>
          <c:val>
            <c:numRef>
              <c:f>事故発生件数!$B$2:$H$2</c:f>
              <c:numCache>
                <c:formatCode>General</c:formatCode>
                <c:ptCount val="7"/>
                <c:pt idx="0">
                  <c:v>75</c:v>
                </c:pt>
                <c:pt idx="1">
                  <c:v>83</c:v>
                </c:pt>
                <c:pt idx="2">
                  <c:v>67</c:v>
                </c:pt>
                <c:pt idx="3">
                  <c:v>73</c:v>
                </c:pt>
                <c:pt idx="4">
                  <c:v>63</c:v>
                </c:pt>
                <c:pt idx="5">
                  <c:v>56</c:v>
                </c:pt>
                <c:pt idx="6">
                  <c:v>50</c:v>
                </c:pt>
              </c:numCache>
            </c:numRef>
          </c:val>
          <c:smooth val="0"/>
        </c:ser>
        <c:ser>
          <c:idx val="1"/>
          <c:order val="1"/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6"/>
              <c:layout>
                <c:manualLayout>
                  <c:x val="6.8070175438596494E-3"/>
                  <c:y val="-3.73640394621678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事故発生件数!$B$1:$H$1</c:f>
              <c:strCache>
                <c:ptCount val="7"/>
                <c:pt idx="0">
                  <c:v>H23</c:v>
                </c:pt>
                <c:pt idx="1">
                  <c:v>H24</c:v>
                </c:pt>
                <c:pt idx="2">
                  <c:v>H25</c:v>
                </c:pt>
                <c:pt idx="3">
                  <c:v>H26</c:v>
                </c:pt>
                <c:pt idx="4">
                  <c:v>H27</c:v>
                </c:pt>
                <c:pt idx="5">
                  <c:v>H28</c:v>
                </c:pt>
                <c:pt idx="6">
                  <c:v>H29</c:v>
                </c:pt>
              </c:strCache>
            </c:strRef>
          </c:cat>
          <c:val>
            <c:numRef>
              <c:f>事故発生件数!$B$3:$H$3</c:f>
              <c:numCache>
                <c:formatCode>General</c:formatCode>
                <c:ptCount val="7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4314464"/>
        <c:axId val="424310936"/>
      </c:lineChart>
      <c:catAx>
        <c:axId val="42431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4310936"/>
        <c:crosses val="autoZero"/>
        <c:auto val="1"/>
        <c:lblAlgn val="ctr"/>
        <c:lblOffset val="100"/>
        <c:noMultiLvlLbl val="0"/>
      </c:catAx>
      <c:valAx>
        <c:axId val="424310936"/>
        <c:scaling>
          <c:orientation val="minMax"/>
          <c:min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4314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1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33" y="1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8" y="9442453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33" y="9442453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fld id="{938153D7-A948-4756-AB4F-CB0AB9E3A97A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5063275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1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33" y="1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1" y="4721229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8" y="9442453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33" y="9442453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fld id="{BF542452-04E2-4020-8B9A-355BB6A46959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1600554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40071-B262-4949-BABA-AF47D1736EFE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63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542452-04E2-4020-8B9A-355BB6A46959}" type="slidenum">
              <a:rPr lang="ja-JP" altLang="en-US" smtClean="0"/>
              <a:pPr>
                <a:defRPr/>
              </a:pPr>
              <a:t>4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7048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9D41F2-FC10-41BB-B845-0487BDF46929}" type="datetime8">
              <a:rPr lang="ja-JP" altLang="en-US" smtClean="0"/>
              <a:pPr>
                <a:defRPr/>
              </a:pPr>
              <a:t>20/1/23 15時32分</a:t>
            </a:fld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4E05F-5EDF-4CB8-A3A5-BE516D8EA537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3EFA20-B41C-47CA-93DA-83C5D16A880F}" type="datetime8">
              <a:rPr lang="ja-JP" altLang="en-US" smtClean="0"/>
              <a:pPr>
                <a:defRPr/>
              </a:pPr>
              <a:t>20/1/23 15時32分</a:t>
            </a:fld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861E05-9877-4FFA-A522-30408DEC2839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D0E9CD-6825-46C8-B161-93374AF21364}" type="datetime8">
              <a:rPr lang="ja-JP" altLang="en-US" smtClean="0"/>
              <a:pPr>
                <a:defRPr/>
              </a:pPr>
              <a:t>20/1/23 15時32分</a:t>
            </a:fld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A7F68D-D1A6-4EC9-984A-3ACD0EE597DE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291664-0C3A-4EAC-98E9-10757E96CA40}" type="datetime8">
              <a:rPr lang="ja-JP" altLang="en-US" smtClean="0"/>
              <a:pPr>
                <a:defRPr/>
              </a:pPr>
              <a:t>20/1/23 15時32分</a:t>
            </a:fld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1D4C6-912C-4892-BA2B-EC49E4437AE5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5C5427-0C76-4482-86E0-9AD0397A5268}" type="datetime8">
              <a:rPr lang="ja-JP" altLang="en-US" smtClean="0"/>
              <a:pPr>
                <a:defRPr/>
              </a:pPr>
              <a:t>20/1/23 15時32分</a:t>
            </a:fld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6AA387-3B4E-4C82-BD71-C0A709FB83F3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82FCB9-BB1D-49B4-B032-B7260DD8414B}" type="datetime8">
              <a:rPr lang="ja-JP" altLang="en-US" smtClean="0"/>
              <a:pPr>
                <a:defRPr/>
              </a:pPr>
              <a:t>20/1/23 15時32分</a:t>
            </a:fld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F240B8-CF86-411E-940E-DAB08E85257F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E53B2A-DD16-4983-82F2-F07B494DD82D}" type="datetime8">
              <a:rPr lang="ja-JP" altLang="en-US" smtClean="0"/>
              <a:pPr>
                <a:defRPr/>
              </a:pPr>
              <a:t>20/1/23 15時32分</a:t>
            </a:fld>
            <a:endParaRPr lang="en-US" altLang="ja-JP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19328-CEAD-4886-A63A-67B4F109DB57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BDCD97-8040-4E88-82F6-E83CD1C3960E}" type="datetime8">
              <a:rPr lang="ja-JP" altLang="en-US" smtClean="0"/>
              <a:pPr>
                <a:defRPr/>
              </a:pPr>
              <a:t>20/1/23 15時32分</a:t>
            </a:fld>
            <a:endParaRPr lang="en-US" altLang="ja-JP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4B79ED-0D20-44A4-8128-05C4EE351249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CCEDE1-32E9-45A4-89B4-F7637995EA04}" type="datetime8">
              <a:rPr lang="ja-JP" altLang="en-US" smtClean="0"/>
              <a:pPr>
                <a:defRPr/>
              </a:pPr>
              <a:t>20/1/23 15時32分</a:t>
            </a:fld>
            <a:endParaRPr lang="en-US" altLang="ja-JP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BF1C5D-CC49-4487-BDF2-5419BD834D93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60E6D3-CA33-4C15-8B75-F2D062AF98B0}" type="datetime8">
              <a:rPr lang="ja-JP" altLang="en-US" smtClean="0"/>
              <a:pPr>
                <a:defRPr/>
              </a:pPr>
              <a:t>20/1/23 15時32分</a:t>
            </a:fld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674E85-5024-4AF5-91FF-2C0B993D423E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F63EFD-AD45-4C22-A33A-9E65DCDCC5F6}" type="datetime8">
              <a:rPr lang="ja-JP" altLang="en-US" smtClean="0"/>
              <a:pPr>
                <a:defRPr/>
              </a:pPr>
              <a:t>20/1/23 15時32分</a:t>
            </a:fld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C5AB75-81CB-4DB3-BA4F-5AE6A96AF51D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417F92-7EB5-4641-A8A6-1A6C6B66107D}" type="datetime8">
              <a:rPr lang="ja-JP" altLang="en-US" smtClean="0"/>
              <a:pPr>
                <a:defRPr/>
              </a:pPr>
              <a:t>20/1/23 15時32分</a:t>
            </a:fld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25B7637-096F-4E6A-9F19-BF8082FC166B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6" r:id="rId1"/>
    <p:sldLayoutId id="2147484697" r:id="rId2"/>
    <p:sldLayoutId id="2147484698" r:id="rId3"/>
    <p:sldLayoutId id="2147484699" r:id="rId4"/>
    <p:sldLayoutId id="2147484700" r:id="rId5"/>
    <p:sldLayoutId id="2147484701" r:id="rId6"/>
    <p:sldLayoutId id="2147484702" r:id="rId7"/>
    <p:sldLayoutId id="2147484703" r:id="rId8"/>
    <p:sldLayoutId id="2147484704" r:id="rId9"/>
    <p:sldLayoutId id="2147484705" r:id="rId10"/>
    <p:sldLayoutId id="214748470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21" name="直線コネクタ 20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正方形/長方形 21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家庭系ごみ収集輸送事業 改革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プランの進捗状況（平成</a:t>
              </a:r>
              <a:r>
                <a:rPr kumimoji="1" lang="en-US" altLang="ja-JP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29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年度）</a:t>
              </a:r>
              <a:endParaRPr kumimoji="1" lang="ja-JP" altLang="en-US" sz="18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defRPr/>
              </a:pP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１　これまでの経過と改革の方向性</a:t>
              </a: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28" name="正方形/長方形 27"/>
          <p:cNvSpPr/>
          <p:nvPr/>
        </p:nvSpPr>
        <p:spPr>
          <a:xfrm>
            <a:off x="8667800" y="6473508"/>
            <a:ext cx="468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1</a:t>
            </a: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31" name="グループ化 30"/>
          <p:cNvGrpSpPr/>
          <p:nvPr/>
        </p:nvGrpSpPr>
        <p:grpSpPr>
          <a:xfrm>
            <a:off x="494840" y="864008"/>
            <a:ext cx="8149704" cy="5788161"/>
            <a:chOff x="518096" y="953207"/>
            <a:chExt cx="8149704" cy="5788161"/>
          </a:xfrm>
        </p:grpSpPr>
        <p:grpSp>
          <p:nvGrpSpPr>
            <p:cNvPr id="32" name="グループ化 31"/>
            <p:cNvGrpSpPr/>
            <p:nvPr/>
          </p:nvGrpSpPr>
          <p:grpSpPr>
            <a:xfrm>
              <a:off x="518096" y="953207"/>
              <a:ext cx="8149704" cy="5788161"/>
              <a:chOff x="518096" y="1035320"/>
              <a:chExt cx="8149704" cy="5788161"/>
            </a:xfrm>
          </p:grpSpPr>
          <p:sp>
            <p:nvSpPr>
              <p:cNvPr id="36" name="正方形/長方形 35"/>
              <p:cNvSpPr/>
              <p:nvPr/>
            </p:nvSpPr>
            <p:spPr>
              <a:xfrm>
                <a:off x="1228587" y="1787856"/>
                <a:ext cx="7439213" cy="3954134"/>
              </a:xfrm>
              <a:prstGeom prst="rect">
                <a:avLst/>
              </a:prstGeom>
              <a:noFill/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grpSp>
            <p:nvGrpSpPr>
              <p:cNvPr id="38" name="グループ化 37"/>
              <p:cNvGrpSpPr/>
              <p:nvPr/>
            </p:nvGrpSpPr>
            <p:grpSpPr>
              <a:xfrm>
                <a:off x="518096" y="1035320"/>
                <a:ext cx="8149704" cy="5788161"/>
                <a:chOff x="518096" y="1149080"/>
                <a:chExt cx="8149704" cy="5788161"/>
              </a:xfrm>
            </p:grpSpPr>
            <p:grpSp>
              <p:nvGrpSpPr>
                <p:cNvPr id="39" name="グループ化 38"/>
                <p:cNvGrpSpPr/>
                <p:nvPr/>
              </p:nvGrpSpPr>
              <p:grpSpPr>
                <a:xfrm>
                  <a:off x="518096" y="1149080"/>
                  <a:ext cx="8149704" cy="4708889"/>
                  <a:chOff x="542328" y="3159093"/>
                  <a:chExt cx="8149704" cy="4708889"/>
                </a:xfrm>
              </p:grpSpPr>
              <p:sp>
                <p:nvSpPr>
                  <p:cNvPr id="42" name="ホームベース 41"/>
                  <p:cNvSpPr/>
                  <p:nvPr/>
                </p:nvSpPr>
                <p:spPr>
                  <a:xfrm>
                    <a:off x="542328" y="3159093"/>
                    <a:ext cx="8149704" cy="625128"/>
                  </a:xfrm>
                  <a:prstGeom prst="homePlate">
                    <a:avLst>
                      <a:gd name="adj" fmla="val 0"/>
                    </a:avLst>
                  </a:prstGeom>
                  <a:solidFill>
                    <a:schemeClr val="tx2">
                      <a:lumMod val="75000"/>
                    </a:schemeClr>
                  </a:solidFill>
                  <a:ln w="9525">
                    <a:solidFill>
                      <a:schemeClr val="tx2">
                        <a:lumMod val="75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16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平成</a:t>
                    </a:r>
                    <a:r>
                      <a:rPr kumimoji="1" lang="en-US" altLang="ja-JP" sz="16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29</a:t>
                    </a:r>
                    <a:r>
                      <a:rPr kumimoji="1" lang="ja-JP" altLang="en-US" sz="16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年６月策定</a:t>
                    </a:r>
                    <a:r>
                      <a:rPr kumimoji="1" lang="ja-JP" altLang="en-US" sz="18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　</a:t>
                    </a:r>
                    <a:r>
                      <a:rPr lang="ja-JP" altLang="en-US" sz="1800" b="1" dirty="0" smtClean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家庭</a:t>
                    </a:r>
                    <a:r>
                      <a:rPr lang="ja-JP" altLang="en-US" sz="18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系ごみ収集輸送</a:t>
                    </a:r>
                    <a:r>
                      <a:rPr lang="ja-JP" altLang="en-US" sz="1800" b="1" dirty="0" smtClean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事業 改革プラン</a:t>
                    </a:r>
                    <a:r>
                      <a:rPr kumimoji="1" lang="en-US" altLang="ja-JP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【 </a:t>
                    </a:r>
                    <a:r>
                      <a:rPr kumimoji="1" lang="en-US" altLang="ja-JP" sz="18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H29</a:t>
                    </a:r>
                    <a:r>
                      <a:rPr kumimoji="1" lang="ja-JP" altLang="en-US" sz="18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～</a:t>
                    </a:r>
                    <a:r>
                      <a:rPr kumimoji="1" lang="en-US" altLang="ja-JP" sz="18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H31</a:t>
                    </a:r>
                    <a:r>
                      <a:rPr kumimoji="1" lang="ja-JP" altLang="en-US" sz="18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年度 </a:t>
                    </a:r>
                    <a:r>
                      <a:rPr kumimoji="1" lang="en-US" altLang="ja-JP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】</a:t>
                    </a:r>
                    <a:endParaRPr kumimoji="1" lang="en-US" altLang="ja-JP" sz="1800" b="1" dirty="0">
                      <a:solidFill>
                        <a:schemeClr val="bg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  <p:sp>
                <p:nvSpPr>
                  <p:cNvPr id="49" name="角丸四角形 48"/>
                  <p:cNvSpPr/>
                  <p:nvPr/>
                </p:nvSpPr>
                <p:spPr>
                  <a:xfrm>
                    <a:off x="1499888" y="4369581"/>
                    <a:ext cx="3348000" cy="376321"/>
                  </a:xfrm>
                  <a:prstGeom prst="roundRect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ln w="9525"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経 費</a:t>
                    </a:r>
                    <a:r>
                      <a:rPr kumimoji="1" lang="ja-JP" altLang="en-US" sz="1800" b="1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</a:t>
                    </a:r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の</a:t>
                    </a:r>
                    <a:r>
                      <a:rPr kumimoji="1" lang="ja-JP" altLang="en-US" sz="1800" b="1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</a:t>
                    </a:r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削</a:t>
                    </a:r>
                    <a:r>
                      <a:rPr kumimoji="1" lang="ja-JP" altLang="en-US" sz="1800" b="1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</a:t>
                    </a:r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減</a:t>
                    </a:r>
                    <a:endParaRPr kumimoji="1" lang="ja-JP" altLang="en-US" sz="1800" b="1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  <p:sp>
                <p:nvSpPr>
                  <p:cNvPr id="50" name="正方形/長方形 49"/>
                  <p:cNvSpPr/>
                  <p:nvPr/>
                </p:nvSpPr>
                <p:spPr>
                  <a:xfrm>
                    <a:off x="1499888" y="4715973"/>
                    <a:ext cx="3348000" cy="2268000"/>
                  </a:xfrm>
                  <a:prstGeom prst="rect">
                    <a:avLst/>
                  </a:prstGeom>
                  <a:noFill/>
                  <a:ln w="9525">
                    <a:noFill/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lIns="108000" tIns="72000" rIns="108000" bIns="72000" rtlCol="0" anchor="ctr" anchorCtr="0"/>
                  <a:lstStyle/>
                  <a:p>
                    <a:pPr>
                      <a:lnSpc>
                        <a:spcPts val="3000"/>
                      </a:lnSpc>
                    </a:pP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平成</a:t>
                    </a:r>
                    <a:r>
                      <a:rPr kumimoji="1" lang="en-US" altLang="ja-JP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28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年度比で、職員定数の</a:t>
                    </a:r>
                    <a:endParaRPr kumimoji="1" lang="en-US" altLang="ja-JP" sz="1600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pPr algn="ctr">
                      <a:lnSpc>
                        <a:spcPts val="3000"/>
                      </a:lnSpc>
                    </a:pPr>
                    <a:r>
                      <a:rPr kumimoji="1" lang="ja-JP" altLang="en-US" sz="2000" b="1" u="sng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約</a:t>
                    </a:r>
                    <a:r>
                      <a:rPr kumimoji="1" lang="en-US" altLang="ja-JP" sz="2000" b="1" u="sng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10</a:t>
                    </a:r>
                    <a:r>
                      <a:rPr kumimoji="1" lang="ja-JP" altLang="en-US" sz="2000" b="1" u="sng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％（</a:t>
                    </a:r>
                    <a:r>
                      <a:rPr kumimoji="1" lang="en-US" altLang="ja-JP" sz="2000" b="1" u="sng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150</a:t>
                    </a:r>
                    <a:r>
                      <a:rPr kumimoji="1" lang="ja-JP" altLang="en-US" sz="2000" b="1" u="sng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名）の削減</a:t>
                    </a:r>
                    <a:endParaRPr kumimoji="1" lang="en-US" altLang="ja-JP" sz="2000" b="1" u="sng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pPr algn="ctr">
                      <a:lnSpc>
                        <a:spcPct val="150000"/>
                      </a:lnSpc>
                    </a:pPr>
                    <a:endParaRPr kumimoji="1" lang="en-US" altLang="ja-JP" sz="1800" b="1" u="sng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pPr algn="ctr">
                      <a:lnSpc>
                        <a:spcPct val="150000"/>
                      </a:lnSpc>
                    </a:pPr>
                    <a:endParaRPr kumimoji="1" lang="en-US" altLang="ja-JP" sz="1800" b="1" u="sng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pPr algn="ctr">
                      <a:lnSpc>
                        <a:spcPct val="150000"/>
                      </a:lnSpc>
                    </a:pPr>
                    <a:endParaRPr kumimoji="1" lang="en-US" altLang="ja-JP" sz="1600" b="1" u="sng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  <p:sp>
                <p:nvSpPr>
                  <p:cNvPr id="51" name="角丸四角形 50"/>
                  <p:cNvSpPr/>
                  <p:nvPr/>
                </p:nvSpPr>
                <p:spPr>
                  <a:xfrm>
                    <a:off x="2165775" y="6585688"/>
                    <a:ext cx="2016224" cy="380604"/>
                  </a:xfrm>
                  <a:prstGeom prst="roundRect">
                    <a:avLst/>
                  </a:prstGeom>
                  <a:noFill/>
                  <a:ln w="9525">
                    <a:noFill/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ts val="3000"/>
                      </a:lnSpc>
                    </a:pPr>
                    <a:r>
                      <a:rPr kumimoji="1" lang="ja-JP" altLang="en-US" sz="2000" b="1" u="sng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▲</a:t>
                    </a:r>
                    <a:r>
                      <a:rPr kumimoji="1" lang="en-US" altLang="ja-JP" sz="2000" b="1" u="sng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6.2</a:t>
                    </a:r>
                    <a:r>
                      <a:rPr kumimoji="1" lang="ja-JP" altLang="en-US" sz="2000" b="1" u="sng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億円／年</a:t>
                    </a:r>
                    <a:endParaRPr kumimoji="1" lang="ja-JP" altLang="en-US" sz="2000" b="1" u="sng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  <p:sp>
                <p:nvSpPr>
                  <p:cNvPr id="52" name="二等辺三角形 51"/>
                  <p:cNvSpPr/>
                  <p:nvPr/>
                </p:nvSpPr>
                <p:spPr>
                  <a:xfrm rot="10800000">
                    <a:off x="2939888" y="5669493"/>
                    <a:ext cx="468000" cy="324000"/>
                  </a:xfrm>
                  <a:prstGeom prst="triangle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 w="9525">
                    <a:solidFill>
                      <a:schemeClr val="accent1"/>
                    </a:solidFill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sz="14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  <p:sp>
                <p:nvSpPr>
                  <p:cNvPr id="53" name="角丸四角形 52"/>
                  <p:cNvSpPr/>
                  <p:nvPr/>
                </p:nvSpPr>
                <p:spPr>
                  <a:xfrm>
                    <a:off x="5111072" y="4371438"/>
                    <a:ext cx="3348000" cy="374463"/>
                  </a:xfrm>
                  <a:prstGeom prst="roundRect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ln w="9525"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市民サービスの向上</a:t>
                    </a:r>
                    <a:endParaRPr kumimoji="1" lang="ja-JP" altLang="en-US" sz="1800" b="1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  <p:sp>
                <p:nvSpPr>
                  <p:cNvPr id="54" name="正方形/長方形 53"/>
                  <p:cNvSpPr/>
                  <p:nvPr/>
                </p:nvSpPr>
                <p:spPr>
                  <a:xfrm>
                    <a:off x="5111072" y="4878929"/>
                    <a:ext cx="3348000" cy="2582415"/>
                  </a:xfrm>
                  <a:prstGeom prst="rect">
                    <a:avLst/>
                  </a:prstGeom>
                  <a:noFill/>
                  <a:ln w="9525">
                    <a:noFill/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lIns="108000" tIns="72000" rIns="108000" bIns="72000" rtlCol="0" anchor="ctr" anchorCtr="0"/>
                  <a:lstStyle/>
                  <a:p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◇ 交通</a:t>
                    </a:r>
                    <a:r>
                      <a:rPr kumimoji="1" lang="ja-JP" altLang="en-US" sz="1800" b="1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事故発生件数の</a:t>
                    </a:r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削減</a:t>
                    </a:r>
                    <a:endParaRPr kumimoji="1" lang="en-US" altLang="ja-JP" sz="18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r>
                      <a:rPr kumimoji="1" lang="ja-JP" altLang="en-US" sz="12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　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前</a:t>
                    </a:r>
                    <a:r>
                      <a:rPr kumimoji="1" lang="ja-JP" altLang="en-US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３か年（平成</a:t>
                    </a:r>
                    <a:r>
                      <a:rPr kumimoji="1" lang="en-US" altLang="ja-JP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26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～</a:t>
                    </a:r>
                    <a:r>
                      <a:rPr kumimoji="1" lang="en-US" altLang="ja-JP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28</a:t>
                    </a:r>
                    <a:r>
                      <a:rPr kumimoji="1" lang="ja-JP" altLang="en-US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年度）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の</a:t>
                    </a:r>
                    <a:endParaRPr kumimoji="1" lang="en-US" altLang="ja-JP" sz="1600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r>
                      <a:rPr kumimoji="1" lang="en-US" altLang="ja-JP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３割</a:t>
                    </a:r>
                    <a:r>
                      <a:rPr kumimoji="1" lang="ja-JP" altLang="en-US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削減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で 過去</a:t>
                    </a:r>
                    <a:r>
                      <a:rPr kumimoji="1" lang="ja-JP" altLang="en-US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最低を更新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する</a:t>
                    </a:r>
                    <a:endParaRPr kumimoji="1" lang="en-US" altLang="ja-JP" sz="1600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r>
                      <a:rPr kumimoji="1" lang="en-US" altLang="ja-JP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ことになる</a:t>
                    </a:r>
                    <a:r>
                      <a:rPr kumimoji="1" lang="en-US" altLang="ja-JP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45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件以内</a:t>
                    </a:r>
                    <a:endParaRPr kumimoji="1" lang="en-US" altLang="ja-JP" sz="1600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endParaRPr kumimoji="1" lang="en-US" altLang="ja-JP" sz="12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◇ 災害</a:t>
                    </a:r>
                    <a:r>
                      <a:rPr kumimoji="1" lang="ja-JP" altLang="en-US" sz="1800" b="1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時の</a:t>
                    </a:r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対応</a:t>
                    </a:r>
                    <a:endParaRPr kumimoji="1" lang="en-US" altLang="ja-JP" sz="18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r>
                      <a:rPr kumimoji="1" lang="ja-JP" altLang="en-US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環境</a:t>
                    </a:r>
                    <a:r>
                      <a:rPr kumimoji="1" lang="ja-JP" altLang="en-US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事業センターが発災後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の</a:t>
                    </a:r>
                    <a:endParaRPr kumimoji="1" lang="en-US" altLang="ja-JP" sz="1600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r>
                      <a:rPr kumimoji="1" lang="en-US" altLang="ja-JP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迅速・適切なごみ収集のコント</a:t>
                    </a:r>
                    <a:endParaRPr kumimoji="1" lang="en-US" altLang="ja-JP" sz="1600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r>
                      <a:rPr kumimoji="1" lang="en-US" altLang="ja-JP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ロールタワー</a:t>
                    </a:r>
                    <a:r>
                      <a:rPr kumimoji="1" lang="ja-JP" altLang="en-US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と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しての機能強化</a:t>
                    </a:r>
                    <a:endParaRPr kumimoji="1" lang="en-US" altLang="ja-JP" sz="1600" i="1" dirty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  <p:sp>
                <p:nvSpPr>
                  <p:cNvPr id="55" name="ホームベース 54"/>
                  <p:cNvSpPr/>
                  <p:nvPr/>
                </p:nvSpPr>
                <p:spPr>
                  <a:xfrm>
                    <a:off x="566730" y="3930773"/>
                    <a:ext cx="869735" cy="3937209"/>
                  </a:xfrm>
                  <a:prstGeom prst="homePlate">
                    <a:avLst>
                      <a:gd name="adj" fmla="val 41615"/>
                    </a:avLst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9525"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vert="eaVert" rtlCol="0" anchor="ctr"/>
                  <a:lstStyle/>
                  <a:p>
                    <a:pPr algn="ctr"/>
                    <a:r>
                      <a:rPr kumimoji="1" lang="ja-JP" altLang="en-US" sz="18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概　要</a:t>
                    </a:r>
                  </a:p>
                </p:txBody>
              </p:sp>
            </p:grpSp>
            <p:sp>
              <p:nvSpPr>
                <p:cNvPr id="40" name="左右矢印 39"/>
                <p:cNvSpPr/>
                <p:nvPr/>
              </p:nvSpPr>
              <p:spPr>
                <a:xfrm>
                  <a:off x="3577536" y="1920762"/>
                  <a:ext cx="2741655" cy="461000"/>
                </a:xfrm>
                <a:prstGeom prst="leftRightArrow">
                  <a:avLst/>
                </a:prstGeom>
                <a:noFill/>
                <a:ln w="9525">
                  <a:noFill/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8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≪ ２ つ の 柱 ≫</a:t>
                  </a:r>
                </a:p>
              </p:txBody>
            </p:sp>
            <p:sp>
              <p:nvSpPr>
                <p:cNvPr id="41" name="上矢印吹き出し 40"/>
                <p:cNvSpPr/>
                <p:nvPr/>
              </p:nvSpPr>
              <p:spPr>
                <a:xfrm>
                  <a:off x="542500" y="5597883"/>
                  <a:ext cx="8125300" cy="1339358"/>
                </a:xfrm>
                <a:prstGeom prst="upArrowCallout">
                  <a:avLst>
                    <a:gd name="adj1" fmla="val 56014"/>
                    <a:gd name="adj2" fmla="val 43953"/>
                    <a:gd name="adj3" fmla="val 21554"/>
                    <a:gd name="adj4" fmla="val 64977"/>
                  </a:avLst>
                </a:prstGeom>
                <a:solidFill>
                  <a:schemeClr val="tx2">
                    <a:lumMod val="75000"/>
                  </a:schemeClr>
                </a:solidFill>
                <a:ln w="9525"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ja-JP" sz="1800" b="1" dirty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ＰＤＣＡサイクルを徹底していくことで</a:t>
                  </a:r>
                  <a:r>
                    <a:rPr lang="ja-JP" altLang="ja-JP" sz="1800" b="1" dirty="0" smtClean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、</a:t>
                  </a:r>
                  <a:endParaRPr lang="en-US" altLang="ja-JP" sz="1800" b="1" dirty="0" smtClean="0">
                    <a:solidFill>
                      <a:schemeClr val="bg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  <a:p>
                  <a:pPr algn="ctr"/>
                  <a:r>
                    <a:rPr lang="ja-JP" altLang="ja-JP" sz="1800" b="1" dirty="0" smtClean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平成</a:t>
                  </a:r>
                  <a:r>
                    <a:rPr lang="en-US" altLang="ja-JP" sz="1800" b="1" dirty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29</a:t>
                  </a:r>
                  <a:r>
                    <a:rPr lang="ja-JP" altLang="ja-JP" sz="1800" b="1" dirty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年度から</a:t>
                  </a:r>
                  <a:r>
                    <a:rPr lang="en-US" altLang="ja-JP" sz="1800" b="1" dirty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31</a:t>
                  </a:r>
                  <a:r>
                    <a:rPr lang="ja-JP" altLang="ja-JP" sz="1800" b="1" dirty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年度まで</a:t>
                  </a:r>
                  <a:r>
                    <a:rPr lang="ja-JP" altLang="ja-JP" sz="1800" b="1" dirty="0" smtClean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の</a:t>
                  </a:r>
                  <a:r>
                    <a:rPr lang="ja-JP" altLang="en-US" sz="1800" b="1" dirty="0" smtClean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３</a:t>
                  </a:r>
                  <a:r>
                    <a:rPr lang="ja-JP" altLang="en-US" sz="1800" b="1" dirty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か</a:t>
                  </a:r>
                  <a:r>
                    <a:rPr lang="ja-JP" altLang="ja-JP" sz="1800" b="1" dirty="0" smtClean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年</a:t>
                  </a:r>
                  <a:r>
                    <a:rPr lang="ja-JP" altLang="ja-JP" sz="1800" b="1" dirty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における改革目標の早期実現をめざす</a:t>
                  </a:r>
                  <a:endParaRPr kumimoji="1" lang="ja-JP" altLang="en-US" sz="40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</p:txBody>
            </p:sp>
          </p:grpSp>
        </p:grpSp>
        <p:sp>
          <p:nvSpPr>
            <p:cNvPr id="34" name="正方形/長方形 33"/>
            <p:cNvSpPr/>
            <p:nvPr/>
          </p:nvSpPr>
          <p:spPr>
            <a:xfrm>
              <a:off x="1699277" y="3884351"/>
              <a:ext cx="3348000" cy="608856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36000" tIns="36000" rIns="36000" bIns="36000" rtlCol="0" anchor="ctr" anchorCtr="0"/>
            <a:lstStyle/>
            <a:p>
              <a:pPr>
                <a:spcAft>
                  <a:spcPts val="0"/>
                </a:spcAft>
              </a:pP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従来の退職不補充により民間委託化した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>
                <a:spcAft>
                  <a:spcPts val="0"/>
                </a:spcAft>
              </a:pP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場合の事業費と比較</a:t>
              </a:r>
              <a:endParaRPr lang="en-US" altLang="ja-JP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1660305" y="4766311"/>
              <a:ext cx="3348000" cy="258106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36000" tIns="36000" rIns="36000" bIns="36000" rtlCol="0" anchor="ctr" anchorCtr="0"/>
            <a:lstStyle/>
            <a:p>
              <a:pPr>
                <a:spcAft>
                  <a:spcPts val="0"/>
                </a:spcAft>
              </a:pPr>
              <a:r>
                <a:rPr lang="en-US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※ H29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年度委託料（契約額）ベースで試算</a:t>
              </a:r>
              <a:endParaRPr lang="en-US" altLang="ja-JP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842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4" name="直線コネクタ 3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正方形/長方形 4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defRPr/>
              </a:pP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２　改革プラン実現に必要な条件　　</a:t>
              </a: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62" name="角丸四角形 61"/>
          <p:cNvSpPr/>
          <p:nvPr/>
        </p:nvSpPr>
        <p:spPr>
          <a:xfrm>
            <a:off x="3680570" y="1961699"/>
            <a:ext cx="1800201" cy="390540"/>
          </a:xfrm>
          <a:prstGeom prst="roundRect">
            <a:avLst/>
          </a:prstGeom>
          <a:noFill/>
          <a:ln w="317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8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実現</a:t>
            </a:r>
            <a:r>
              <a:rPr kumimoji="1" lang="ja-JP" altLang="en-US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に</a:t>
            </a:r>
            <a:endParaRPr kumimoji="1" lang="en-US" altLang="ja-JP" sz="18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r>
              <a:rPr kumimoji="1" lang="ja-JP" altLang="en-US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必要な要件</a:t>
            </a:r>
            <a:endParaRPr kumimoji="1" lang="ja-JP" altLang="en-US" sz="18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8667800" y="6473508"/>
            <a:ext cx="468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2</a:t>
            </a: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72" name="グループ化 71"/>
          <p:cNvGrpSpPr/>
          <p:nvPr/>
        </p:nvGrpSpPr>
        <p:grpSpPr>
          <a:xfrm>
            <a:off x="953187" y="843806"/>
            <a:ext cx="7219214" cy="5753546"/>
            <a:chOff x="953187" y="719962"/>
            <a:chExt cx="7219214" cy="5753546"/>
          </a:xfrm>
        </p:grpSpPr>
        <p:sp>
          <p:nvSpPr>
            <p:cNvPr id="53" name="下矢印 52"/>
            <p:cNvSpPr/>
            <p:nvPr/>
          </p:nvSpPr>
          <p:spPr>
            <a:xfrm>
              <a:off x="3189870" y="1442453"/>
              <a:ext cx="2781602" cy="1164828"/>
            </a:xfrm>
            <a:prstGeom prst="downArrow">
              <a:avLst>
                <a:gd name="adj1" fmla="val 65386"/>
                <a:gd name="adj2" fmla="val 35379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en-US" altLang="ja-JP" sz="16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 algn="ctr"/>
              <a:endParaRPr kumimoji="1" lang="en-US" altLang="ja-JP" sz="16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 algn="ctr"/>
              <a:r>
                <a:rPr kumimoji="1" lang="ja-JP" altLang="en-US" sz="18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必要な</a:t>
              </a:r>
              <a:r>
                <a:rPr kumimoji="1" lang="ja-JP" altLang="en-US" sz="18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条件</a:t>
              </a:r>
              <a:endParaRPr kumimoji="1" lang="ja-JP" altLang="en-US" sz="18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grpSp>
          <p:nvGrpSpPr>
            <p:cNvPr id="54" name="グループ化 53"/>
            <p:cNvGrpSpPr/>
            <p:nvPr/>
          </p:nvGrpSpPr>
          <p:grpSpPr>
            <a:xfrm>
              <a:off x="971600" y="719962"/>
              <a:ext cx="7200800" cy="1139795"/>
              <a:chOff x="949056" y="793119"/>
              <a:chExt cx="6503265" cy="1699777"/>
            </a:xfrm>
          </p:grpSpPr>
          <p:sp>
            <p:nvSpPr>
              <p:cNvPr id="55" name="正方形/長方形 54"/>
              <p:cNvSpPr/>
              <p:nvPr/>
            </p:nvSpPr>
            <p:spPr>
              <a:xfrm>
                <a:off x="949056" y="1313810"/>
                <a:ext cx="6503265" cy="1179086"/>
              </a:xfrm>
              <a:prstGeom prst="rect">
                <a:avLst/>
              </a:prstGeom>
              <a:solidFill>
                <a:schemeClr val="bg1"/>
              </a:solidFill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56" name="大波 55"/>
              <p:cNvSpPr/>
              <p:nvPr/>
            </p:nvSpPr>
            <p:spPr>
              <a:xfrm>
                <a:off x="949056" y="793119"/>
                <a:ext cx="2237834" cy="703214"/>
              </a:xfrm>
              <a:prstGeom prst="wave">
                <a:avLst>
                  <a:gd name="adj1" fmla="val 9496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8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改革プランの柱</a:t>
                </a:r>
              </a:p>
            </p:txBody>
          </p:sp>
          <p:grpSp>
            <p:nvGrpSpPr>
              <p:cNvPr id="57" name="グループ化 56"/>
              <p:cNvGrpSpPr/>
              <p:nvPr/>
            </p:nvGrpSpPr>
            <p:grpSpPr>
              <a:xfrm>
                <a:off x="1475656" y="1657359"/>
                <a:ext cx="5472608" cy="641065"/>
                <a:chOff x="1426911" y="1657359"/>
                <a:chExt cx="5472608" cy="641065"/>
              </a:xfrm>
            </p:grpSpPr>
            <p:sp>
              <p:nvSpPr>
                <p:cNvPr id="60" name="円/楕円 59"/>
                <p:cNvSpPr/>
                <p:nvPr/>
              </p:nvSpPr>
              <p:spPr>
                <a:xfrm>
                  <a:off x="1426911" y="1657359"/>
                  <a:ext cx="2448272" cy="637617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9525" cmpd="sng">
                  <a:solidFill>
                    <a:schemeClr val="accent1">
                      <a:shade val="95000"/>
                      <a:satMod val="105000"/>
                      <a:alpha val="99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 anchorCtr="0"/>
                <a:lstStyle/>
                <a:p>
                  <a:pPr algn="ctr"/>
                  <a:endParaRPr kumimoji="1" lang="en-US" altLang="ja-JP" sz="2800" b="1" u="sng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</p:txBody>
            </p:sp>
            <p:sp>
              <p:nvSpPr>
                <p:cNvPr id="61" name="円/楕円 60"/>
                <p:cNvSpPr/>
                <p:nvPr/>
              </p:nvSpPr>
              <p:spPr>
                <a:xfrm>
                  <a:off x="4451247" y="1660807"/>
                  <a:ext cx="2448272" cy="637617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9525" cmpd="sng">
                  <a:solidFill>
                    <a:schemeClr val="accent1">
                      <a:shade val="95000"/>
                      <a:satMod val="105000"/>
                      <a:alpha val="99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 anchorCtr="0"/>
                <a:lstStyle/>
                <a:p>
                  <a:pPr algn="ctr"/>
                  <a:endParaRPr kumimoji="1" lang="en-US" altLang="ja-JP" sz="2800" b="1" u="sng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</p:txBody>
            </p:sp>
          </p:grpSp>
          <p:sp>
            <p:nvSpPr>
              <p:cNvPr id="58" name="角丸四角形 57"/>
              <p:cNvSpPr/>
              <p:nvPr/>
            </p:nvSpPr>
            <p:spPr>
              <a:xfrm>
                <a:off x="1462736" y="1673507"/>
                <a:ext cx="2448000" cy="549209"/>
              </a:xfrm>
              <a:prstGeom prst="roundRect">
                <a:avLst/>
              </a:prstGeom>
              <a:noFill/>
              <a:ln w="31750" cmpd="dbl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18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経 費</a:t>
                </a:r>
                <a:r>
                  <a:rPr kumimoji="1" lang="ja-JP" altLang="en-US" sz="18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 </a:t>
                </a:r>
                <a:r>
                  <a:rPr kumimoji="1" lang="ja-JP" altLang="en-US" sz="18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の</a:t>
                </a:r>
                <a:r>
                  <a:rPr kumimoji="1" lang="ja-JP" altLang="en-US" sz="18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 </a:t>
                </a:r>
                <a:r>
                  <a:rPr kumimoji="1" lang="ja-JP" altLang="en-US" sz="18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削</a:t>
                </a:r>
                <a:r>
                  <a:rPr kumimoji="1" lang="ja-JP" altLang="en-US" sz="18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 </a:t>
                </a:r>
                <a:r>
                  <a:rPr kumimoji="1" lang="ja-JP" altLang="en-US" sz="18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減</a:t>
                </a:r>
                <a:endPara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59" name="角丸四角形 58"/>
              <p:cNvSpPr/>
              <p:nvPr/>
            </p:nvSpPr>
            <p:spPr>
              <a:xfrm>
                <a:off x="4500264" y="1673507"/>
                <a:ext cx="2448000" cy="549209"/>
              </a:xfrm>
              <a:prstGeom prst="roundRect">
                <a:avLst/>
              </a:prstGeom>
              <a:noFill/>
              <a:ln w="31750" cmpd="dbl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18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市民サービスの向上</a:t>
                </a:r>
                <a:endPara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</p:grpSp>
        <p:grpSp>
          <p:nvGrpSpPr>
            <p:cNvPr id="64" name="グループ化 63"/>
            <p:cNvGrpSpPr/>
            <p:nvPr/>
          </p:nvGrpSpPr>
          <p:grpSpPr>
            <a:xfrm>
              <a:off x="953187" y="2739445"/>
              <a:ext cx="7219213" cy="2273731"/>
              <a:chOff x="895694" y="2946409"/>
              <a:chExt cx="7219213" cy="2753551"/>
            </a:xfrm>
          </p:grpSpPr>
          <p:grpSp>
            <p:nvGrpSpPr>
              <p:cNvPr id="41" name="グループ化 40"/>
              <p:cNvGrpSpPr/>
              <p:nvPr/>
            </p:nvGrpSpPr>
            <p:grpSpPr>
              <a:xfrm>
                <a:off x="895694" y="2946409"/>
                <a:ext cx="7219213" cy="604467"/>
                <a:chOff x="859691" y="3061510"/>
                <a:chExt cx="7219213" cy="192448"/>
              </a:xfrm>
            </p:grpSpPr>
            <p:sp>
              <p:nvSpPr>
                <p:cNvPr id="43" name="角丸四角形 42"/>
                <p:cNvSpPr/>
                <p:nvPr/>
              </p:nvSpPr>
              <p:spPr>
                <a:xfrm>
                  <a:off x="859691" y="3066332"/>
                  <a:ext cx="3312368" cy="187626"/>
                </a:xfrm>
                <a:prstGeom prst="roundRect">
                  <a:avLst/>
                </a:prstGeom>
                <a:solidFill>
                  <a:schemeClr val="tx2">
                    <a:lumMod val="50000"/>
                  </a:schemeClr>
                </a:solidFill>
                <a:ln w="9525"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2000" b="1" dirty="0" smtClean="0">
                      <a:solidFill>
                        <a:schemeClr val="bg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作業管理の徹底</a:t>
                  </a:r>
                </a:p>
              </p:txBody>
            </p:sp>
            <p:sp>
              <p:nvSpPr>
                <p:cNvPr id="44" name="角丸四角形 43"/>
                <p:cNvSpPr/>
                <p:nvPr/>
              </p:nvSpPr>
              <p:spPr>
                <a:xfrm>
                  <a:off x="4766904" y="3061510"/>
                  <a:ext cx="3312000" cy="187626"/>
                </a:xfrm>
                <a:prstGeom prst="roundRect">
                  <a:avLst/>
                </a:prstGeom>
                <a:solidFill>
                  <a:schemeClr val="tx2">
                    <a:lumMod val="50000"/>
                  </a:schemeClr>
                </a:solidFill>
                <a:ln w="9525"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2000" b="1" dirty="0" smtClean="0">
                      <a:solidFill>
                        <a:schemeClr val="bg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リアルタイムの検証</a:t>
                  </a:r>
                </a:p>
              </p:txBody>
            </p:sp>
          </p:grpSp>
          <p:sp>
            <p:nvSpPr>
              <p:cNvPr id="47" name="正方形/長方形 46"/>
              <p:cNvSpPr/>
              <p:nvPr/>
            </p:nvSpPr>
            <p:spPr>
              <a:xfrm>
                <a:off x="914107" y="3507402"/>
                <a:ext cx="3312000" cy="2185208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72000" tIns="144000" rIns="72000" bIns="72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sz="1600" dirty="0" smtClean="0"/>
                  <a:t> </a:t>
                </a:r>
                <a:r>
                  <a:rPr lang="ja-JP" altLang="en-US" sz="1600" b="1" dirty="0" smtClean="0"/>
                  <a:t>≪徹底的に管理≫</a:t>
                </a:r>
                <a:endParaRPr lang="en-US" altLang="ja-JP" sz="1600" b="1" dirty="0" smtClean="0"/>
              </a:p>
              <a:p>
                <a:pPr algn="ctr">
                  <a:lnSpc>
                    <a:spcPts val="800"/>
                  </a:lnSpc>
                </a:pPr>
                <a:endParaRPr lang="en-US" altLang="ja-JP" sz="1600" b="1" dirty="0" smtClean="0"/>
              </a:p>
              <a:p>
                <a:r>
                  <a:rPr lang="ja-JP" altLang="en-US" sz="1600" dirty="0" smtClean="0"/>
                  <a:t> ○</a:t>
                </a:r>
                <a:r>
                  <a:rPr lang="ja-JP" altLang="ja-JP" sz="1600" dirty="0" smtClean="0"/>
                  <a:t> </a:t>
                </a:r>
                <a:r>
                  <a:rPr lang="ja-JP" altLang="ja-JP" sz="1600" dirty="0"/>
                  <a:t>収集車両の作業管理</a:t>
                </a:r>
                <a:r>
                  <a:rPr lang="ja-JP" altLang="ja-JP" sz="1600" dirty="0" smtClean="0"/>
                  <a:t>と検証</a:t>
                </a:r>
                <a:endParaRPr lang="ja-JP" altLang="ja-JP" sz="1600" dirty="0"/>
              </a:p>
              <a:p>
                <a:r>
                  <a:rPr lang="ja-JP" altLang="en-US" sz="1600" dirty="0" smtClean="0"/>
                  <a:t> ○</a:t>
                </a:r>
                <a:r>
                  <a:rPr lang="ja-JP" altLang="ja-JP" sz="1600" dirty="0" smtClean="0"/>
                  <a:t> </a:t>
                </a:r>
                <a:r>
                  <a:rPr lang="ja-JP" altLang="ja-JP" sz="1600" dirty="0"/>
                  <a:t>積載量の</a:t>
                </a:r>
                <a:r>
                  <a:rPr lang="ja-JP" altLang="ja-JP" sz="1600" dirty="0" smtClean="0"/>
                  <a:t>把握</a:t>
                </a:r>
                <a:endParaRPr lang="en-US" altLang="ja-JP" sz="1600" dirty="0" smtClean="0"/>
              </a:p>
              <a:p>
                <a:r>
                  <a:rPr lang="ja-JP" altLang="en-US" sz="1600" dirty="0" smtClean="0"/>
                  <a:t> ○</a:t>
                </a:r>
                <a:r>
                  <a:rPr lang="ja-JP" altLang="ja-JP" sz="1600" dirty="0" smtClean="0"/>
                  <a:t> </a:t>
                </a:r>
                <a:r>
                  <a:rPr lang="ja-JP" altLang="ja-JP" sz="1600" dirty="0"/>
                  <a:t>運行時間及び作業</a:t>
                </a:r>
                <a:r>
                  <a:rPr lang="ja-JP" altLang="ja-JP" sz="1600" dirty="0" smtClean="0"/>
                  <a:t>時間の把握</a:t>
                </a:r>
                <a:endParaRPr lang="ja-JP" altLang="ja-JP" sz="1600" dirty="0"/>
              </a:p>
              <a:p>
                <a:r>
                  <a:rPr lang="ja-JP" altLang="en-US" sz="1600" dirty="0" smtClean="0"/>
                  <a:t> ○</a:t>
                </a:r>
                <a:r>
                  <a:rPr lang="ja-JP" altLang="ja-JP" sz="1600" dirty="0" smtClean="0"/>
                  <a:t> </a:t>
                </a:r>
                <a:r>
                  <a:rPr lang="ja-JP" altLang="ja-JP" sz="1600" dirty="0"/>
                  <a:t>収集ルートの</a:t>
                </a:r>
                <a:r>
                  <a:rPr lang="ja-JP" altLang="ja-JP" sz="1600" dirty="0" smtClean="0"/>
                  <a:t>検証</a:t>
                </a:r>
                <a:endParaRPr lang="en-US" altLang="ja-JP" sz="1600" dirty="0" smtClean="0"/>
              </a:p>
              <a:p>
                <a:r>
                  <a:rPr lang="ja-JP" altLang="en-US" sz="1600" kern="100" dirty="0" smtClean="0">
                    <a:cs typeface="Times New Roman" panose="02020603050405020304" pitchFamily="18" charset="0"/>
                  </a:rPr>
                  <a:t> ○ </a:t>
                </a:r>
                <a:r>
                  <a:rPr lang="ja-JP" altLang="en-US" sz="1600" kern="100" dirty="0">
                    <a:cs typeface="Times New Roman" panose="02020603050405020304" pitchFamily="18" charset="0"/>
                  </a:rPr>
                  <a:t>安全運転の</a:t>
                </a:r>
                <a:r>
                  <a:rPr lang="ja-JP" altLang="en-US" sz="1600" kern="100" dirty="0" smtClean="0">
                    <a:cs typeface="Times New Roman" panose="02020603050405020304" pitchFamily="18" charset="0"/>
                  </a:rPr>
                  <a:t>徹底</a:t>
                </a:r>
                <a:endParaRPr lang="ja-JP" altLang="en-US" sz="1600" kern="100" dirty="0">
                  <a:cs typeface="Times New Roman" panose="02020603050405020304" pitchFamily="18" charset="0"/>
                </a:endParaRPr>
              </a:p>
            </p:txBody>
          </p:sp>
          <p:sp>
            <p:nvSpPr>
              <p:cNvPr id="51" name="正方形/長方形 50"/>
              <p:cNvSpPr/>
              <p:nvPr/>
            </p:nvSpPr>
            <p:spPr>
              <a:xfrm>
                <a:off x="4802907" y="3514753"/>
                <a:ext cx="3312000" cy="2185207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72000" tIns="144000" rIns="72000" bIns="72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700"/>
                  </a:lnSpc>
                </a:pPr>
                <a:r>
                  <a:rPr lang="ja-JP" altLang="en-US" sz="1600" b="1" dirty="0" smtClean="0"/>
                  <a:t>≪課題解決≫</a:t>
                </a:r>
                <a:endParaRPr lang="en-US" altLang="ja-JP" sz="1600" b="1" dirty="0" smtClean="0"/>
              </a:p>
              <a:p>
                <a:pPr algn="ctr">
                  <a:lnSpc>
                    <a:spcPts val="800"/>
                  </a:lnSpc>
                </a:pPr>
                <a:endParaRPr lang="en-US" altLang="ja-JP" sz="1600" b="1" dirty="0" smtClean="0"/>
              </a:p>
              <a:p>
                <a:pPr>
                  <a:lnSpc>
                    <a:spcPts val="1700"/>
                  </a:lnSpc>
                </a:pPr>
                <a:r>
                  <a:rPr lang="ja-JP" altLang="en-US" sz="1600" dirty="0" smtClean="0"/>
                  <a:t>○ 一部紙</a:t>
                </a:r>
                <a:r>
                  <a:rPr lang="ja-JP" altLang="en-US" sz="1600" dirty="0"/>
                  <a:t>媒体</a:t>
                </a:r>
                <a:r>
                  <a:rPr lang="ja-JP" altLang="en-US" sz="1600" dirty="0" smtClean="0"/>
                  <a:t>が</a:t>
                </a:r>
                <a:r>
                  <a:rPr lang="ja-JP" altLang="en-US" sz="1600" dirty="0"/>
                  <a:t>残</a:t>
                </a:r>
                <a:r>
                  <a:rPr lang="ja-JP" altLang="en-US" sz="1600" dirty="0" smtClean="0"/>
                  <a:t>るなど、リアル</a:t>
                </a:r>
                <a:endParaRPr lang="en-US" altLang="ja-JP" sz="1600" dirty="0" smtClean="0"/>
              </a:p>
              <a:p>
                <a:pPr>
                  <a:lnSpc>
                    <a:spcPts val="1700"/>
                  </a:lnSpc>
                </a:pPr>
                <a:r>
                  <a:rPr lang="ja-JP" altLang="en-US" sz="1600" dirty="0"/>
                  <a:t>　 </a:t>
                </a:r>
                <a:r>
                  <a:rPr lang="ja-JP" altLang="en-US" sz="1600" dirty="0" smtClean="0"/>
                  <a:t>タイムな検証が実施できていな</a:t>
                </a:r>
                <a:endParaRPr lang="en-US" altLang="ja-JP" sz="1600" dirty="0" smtClean="0"/>
              </a:p>
              <a:p>
                <a:pPr>
                  <a:lnSpc>
                    <a:spcPts val="1700"/>
                  </a:lnSpc>
                </a:pPr>
                <a:r>
                  <a:rPr lang="en-US" altLang="ja-JP" sz="1600" dirty="0"/>
                  <a:t> </a:t>
                </a:r>
                <a:r>
                  <a:rPr lang="en-US" altLang="ja-JP" sz="1600" dirty="0" smtClean="0"/>
                  <a:t>  </a:t>
                </a:r>
                <a:r>
                  <a:rPr lang="ja-JP" altLang="en-US" sz="1600" dirty="0" smtClean="0"/>
                  <a:t>い。</a:t>
                </a:r>
                <a:endParaRPr lang="en-US" altLang="ja-JP" sz="1600" dirty="0" smtClean="0"/>
              </a:p>
              <a:p>
                <a:pPr>
                  <a:lnSpc>
                    <a:spcPts val="1700"/>
                  </a:lnSpc>
                </a:pPr>
                <a:r>
                  <a:rPr lang="ja-JP" altLang="en-US" sz="1600" dirty="0" smtClean="0"/>
                  <a:t>○ 管理を行う上で、地域性の把握</a:t>
                </a:r>
                <a:endParaRPr lang="en-US" altLang="ja-JP" sz="1600" dirty="0" smtClean="0"/>
              </a:p>
              <a:p>
                <a:pPr>
                  <a:lnSpc>
                    <a:spcPts val="1700"/>
                  </a:lnSpc>
                </a:pPr>
                <a:r>
                  <a:rPr lang="en-US" altLang="ja-JP" sz="1600" dirty="0"/>
                  <a:t> </a:t>
                </a:r>
                <a:r>
                  <a:rPr lang="en-US" altLang="ja-JP" sz="1600" dirty="0" smtClean="0"/>
                  <a:t>  </a:t>
                </a:r>
                <a:r>
                  <a:rPr lang="ja-JP" altLang="en-US" sz="1600" dirty="0" smtClean="0"/>
                  <a:t>が重要であるが、現場のマネジ</a:t>
                </a:r>
                <a:endParaRPr lang="en-US" altLang="ja-JP" sz="1600" dirty="0" smtClean="0"/>
              </a:p>
              <a:p>
                <a:pPr>
                  <a:lnSpc>
                    <a:spcPts val="1700"/>
                  </a:lnSpc>
                </a:pPr>
                <a:r>
                  <a:rPr lang="en-US" altLang="ja-JP" sz="1600" dirty="0"/>
                  <a:t> </a:t>
                </a:r>
                <a:r>
                  <a:rPr lang="en-US" altLang="ja-JP" sz="1600" dirty="0" smtClean="0"/>
                  <a:t>  </a:t>
                </a:r>
                <a:r>
                  <a:rPr lang="ja-JP" altLang="en-US" sz="1600" dirty="0" smtClean="0"/>
                  <a:t>メントに課題がある。</a:t>
                </a:r>
                <a:endParaRPr lang="en-US" altLang="ja-JP" sz="1600" dirty="0" smtClean="0"/>
              </a:p>
            </p:txBody>
          </p:sp>
        </p:grpSp>
        <p:sp>
          <p:nvSpPr>
            <p:cNvPr id="68" name="下矢印 67"/>
            <p:cNvSpPr/>
            <p:nvPr/>
          </p:nvSpPr>
          <p:spPr>
            <a:xfrm>
              <a:off x="1992298" y="5148059"/>
              <a:ext cx="1270603" cy="521644"/>
            </a:xfrm>
            <a:prstGeom prst="downArrow">
              <a:avLst>
                <a:gd name="adj1" fmla="val 71071"/>
                <a:gd name="adj2" fmla="val 64999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70" name="下矢印 69"/>
            <p:cNvSpPr/>
            <p:nvPr/>
          </p:nvSpPr>
          <p:spPr>
            <a:xfrm>
              <a:off x="5881098" y="5085184"/>
              <a:ext cx="1270603" cy="521644"/>
            </a:xfrm>
            <a:prstGeom prst="downArrow">
              <a:avLst>
                <a:gd name="adj1" fmla="val 71071"/>
                <a:gd name="adj2" fmla="val 64999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971601" y="5828630"/>
              <a:ext cx="7200800" cy="64487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 cmpd="dbl">
              <a:solidFill>
                <a:schemeClr val="accent1"/>
              </a:solidFill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pPr algn="ctr"/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「ＩＣＴの活用（ＧＰＳ） 」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と「現業管理</a:t>
              </a: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体制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の</a:t>
              </a: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再構築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」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6435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4" name="直線コネクタ 3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正方形/長方形 4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defRPr/>
              </a:pP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３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改革プラン実現のため</a:t>
              </a: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の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手段　</a:t>
              </a: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29" name="正方形/長方形 28"/>
          <p:cNvSpPr/>
          <p:nvPr/>
        </p:nvSpPr>
        <p:spPr>
          <a:xfrm>
            <a:off x="8667800" y="6473508"/>
            <a:ext cx="468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3</a:t>
            </a: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219" name="グループ化 218"/>
          <p:cNvGrpSpPr/>
          <p:nvPr/>
        </p:nvGrpSpPr>
        <p:grpSpPr>
          <a:xfrm>
            <a:off x="137037" y="768082"/>
            <a:ext cx="8870860" cy="6065466"/>
            <a:chOff x="111637" y="768082"/>
            <a:chExt cx="8870860" cy="6065466"/>
          </a:xfrm>
        </p:grpSpPr>
        <p:cxnSp>
          <p:nvCxnSpPr>
            <p:cNvPr id="6" name="直線コネクタ 5"/>
            <p:cNvCxnSpPr/>
            <p:nvPr/>
          </p:nvCxnSpPr>
          <p:spPr>
            <a:xfrm>
              <a:off x="4546600" y="768082"/>
              <a:ext cx="0" cy="6012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ホームベース 32"/>
            <p:cNvSpPr/>
            <p:nvPr/>
          </p:nvSpPr>
          <p:spPr>
            <a:xfrm>
              <a:off x="111637" y="836712"/>
              <a:ext cx="4320000" cy="531349"/>
            </a:xfrm>
            <a:prstGeom prst="homePlate">
              <a:avLst>
                <a:gd name="adj" fmla="val 0"/>
              </a:avLst>
            </a:prstGeom>
            <a:solidFill>
              <a:schemeClr val="tx2">
                <a:lumMod val="75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tIns="46800" rtlCol="0" anchor="ctr" anchorCtr="0"/>
            <a:lstStyle/>
            <a:p>
              <a:pPr algn="ctr"/>
              <a:r>
                <a:rPr kumimoji="1" lang="ja-JP" altLang="en-US" sz="1600" b="1" dirty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ＩＣＴの活用（ＧＰＳ）</a:t>
              </a:r>
              <a:endParaRPr kumimoji="1" lang="ja-JP" altLang="en-US" sz="16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34" name="ホームベース 33"/>
            <p:cNvSpPr/>
            <p:nvPr/>
          </p:nvSpPr>
          <p:spPr>
            <a:xfrm>
              <a:off x="4662497" y="843026"/>
              <a:ext cx="4320000" cy="540286"/>
            </a:xfrm>
            <a:prstGeom prst="homePlate">
              <a:avLst>
                <a:gd name="adj" fmla="val 0"/>
              </a:avLst>
            </a:prstGeom>
            <a:solidFill>
              <a:schemeClr val="tx2">
                <a:lumMod val="75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tIns="46800" rtlCol="0" anchor="ctr" anchorCtr="0"/>
            <a:lstStyle/>
            <a:p>
              <a:pPr algn="ctr"/>
              <a:r>
                <a:rPr kumimoji="1" lang="ja-JP" altLang="en-US" sz="1600" b="1" dirty="0" smtClean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600" b="1" dirty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現業</a:t>
              </a:r>
              <a:r>
                <a:rPr kumimoji="1" lang="ja-JP" altLang="en-US" sz="1600" b="1" dirty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管理主任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の再構築</a:t>
              </a:r>
            </a:p>
          </p:txBody>
        </p:sp>
        <p:sp>
          <p:nvSpPr>
            <p:cNvPr id="37" name="ホームベース 36"/>
            <p:cNvSpPr/>
            <p:nvPr/>
          </p:nvSpPr>
          <p:spPr>
            <a:xfrm>
              <a:off x="4662497" y="1515485"/>
              <a:ext cx="4320000" cy="1803341"/>
            </a:xfrm>
            <a:prstGeom prst="homePlate">
              <a:avLst>
                <a:gd name="adj" fmla="val 0"/>
              </a:avLst>
            </a:prstGeom>
            <a:no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tIns="144000" rtlCol="0" anchor="t" anchorCtr="0"/>
            <a:lstStyle/>
            <a:p>
              <a:pPr algn="ctr"/>
              <a:r>
                <a:rPr kumimoji="1" lang="ja-JP" altLang="en-US" sz="1400" b="1" u="sng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≪現業</a:t>
              </a:r>
              <a:r>
                <a:rPr kumimoji="1" lang="ja-JP" altLang="en-US" sz="1400" b="1" u="sng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管理のあり方を抜本的に</a:t>
              </a:r>
              <a:r>
                <a:rPr kumimoji="1" lang="ja-JP" altLang="en-US" sz="1400" b="1" u="sng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改革≫</a:t>
              </a:r>
              <a:endParaRPr kumimoji="1" lang="en-US" altLang="ja-JP" sz="1400" b="1" u="sng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800"/>
                </a:lnSpc>
              </a:pPr>
              <a:endParaRPr kumimoji="1" lang="en-US" altLang="ja-JP" sz="16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○ 作業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の効率化を見据え、行政区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・ごみ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種別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の</a:t>
              </a:r>
              <a:endParaRPr kumimoji="1" lang="en-US" altLang="ja-JP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 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枠組みを見直し、労務管理等の強化を図る。</a:t>
              </a:r>
              <a:endParaRPr kumimoji="1" lang="en-US" altLang="ja-JP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200"/>
                </a:lnSpc>
              </a:pPr>
              <a:endParaRPr kumimoji="1" lang="en-US" altLang="ja-JP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≪業務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・責任の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明確化（担当号車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・管下職員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）≫</a:t>
              </a:r>
              <a:endParaRPr kumimoji="1" lang="en-US" altLang="ja-JP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　部門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監理主任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：</a:t>
              </a:r>
              <a:r>
                <a:rPr kumimoji="1" lang="en-US" altLang="ja-JP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16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～</a:t>
              </a:r>
              <a:r>
                <a:rPr kumimoji="1" lang="en-US" altLang="ja-JP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18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名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程度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の職員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を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管理</a:t>
              </a:r>
              <a:endParaRPr kumimoji="1" lang="en-US" altLang="ja-JP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en-US" altLang="ja-JP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en-US" altLang="ja-JP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   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業務主任    ：  </a:t>
              </a:r>
              <a:r>
                <a:rPr kumimoji="1" lang="en-US" altLang="ja-JP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4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・</a:t>
              </a:r>
              <a:r>
                <a:rPr kumimoji="1" lang="en-US" altLang="ja-JP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5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名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程度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の職員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を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管理</a:t>
              </a:r>
              <a:endParaRPr kumimoji="1" lang="ja-JP" altLang="en-US" sz="14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15" name="円形吹き出し 14"/>
            <p:cNvSpPr/>
            <p:nvPr/>
          </p:nvSpPr>
          <p:spPr>
            <a:xfrm>
              <a:off x="4178483" y="1090427"/>
              <a:ext cx="1778594" cy="554917"/>
            </a:xfrm>
            <a:prstGeom prst="wedgeEllipseCallout">
              <a:avLst>
                <a:gd name="adj1" fmla="val 6197"/>
                <a:gd name="adj2" fmla="val 80204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主任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準則の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改定（ルール化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）</a:t>
              </a:r>
            </a:p>
          </p:txBody>
        </p:sp>
        <p:sp>
          <p:nvSpPr>
            <p:cNvPr id="63" name="ホームベース 62"/>
            <p:cNvSpPr/>
            <p:nvPr/>
          </p:nvSpPr>
          <p:spPr>
            <a:xfrm>
              <a:off x="111637" y="1562484"/>
              <a:ext cx="4320000" cy="1649058"/>
            </a:xfrm>
            <a:prstGeom prst="homePlate">
              <a:avLst>
                <a:gd name="adj" fmla="val 0"/>
              </a:avLst>
            </a:prstGeom>
            <a:solidFill>
              <a:schemeClr val="bg1"/>
            </a:solidFill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0000" tIns="144000" rIns="0" rtlCol="0" anchor="t" anchorCtr="0"/>
            <a:lstStyle/>
            <a:p>
              <a:pPr algn="ctr"/>
              <a:r>
                <a:rPr kumimoji="1" lang="ja-JP" altLang="en-US" sz="1400" b="1" u="sng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≪運行管理システム（ＧＰＳ）の</a:t>
              </a:r>
              <a:r>
                <a:rPr kumimoji="1" lang="ja-JP" altLang="en-US" sz="1400" b="1" u="sng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機能≫</a:t>
              </a:r>
              <a:endParaRPr kumimoji="1" lang="en-US" altLang="ja-JP" sz="1400" b="1" u="sng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800"/>
                </a:lnSpc>
              </a:pPr>
              <a:endParaRPr kumimoji="1" lang="en-US" altLang="ja-JP" sz="16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作業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開始時間（事務所を出発した時間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）、作業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終了時間（事務所に到着した時間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）、指定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した場所の通過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時刻・通過回数、走行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距離、走行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時間最高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速度、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違反回数（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速度超過、急ハンドル、急停止など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）</a:t>
              </a:r>
              <a:endParaRPr kumimoji="1" lang="ja-JP" altLang="en-US" sz="12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66" name="下矢印 65"/>
            <p:cNvSpPr/>
            <p:nvPr/>
          </p:nvSpPr>
          <p:spPr>
            <a:xfrm>
              <a:off x="1586458" y="3036787"/>
              <a:ext cx="1382646" cy="483859"/>
            </a:xfrm>
            <a:prstGeom prst="downArrow">
              <a:avLst>
                <a:gd name="adj1" fmla="val 71071"/>
                <a:gd name="adj2" fmla="val 64999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111637" y="4445830"/>
              <a:ext cx="3096000" cy="234835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ja-JP" sz="1400" kern="100" dirty="0" smtClean="0">
                  <a:cs typeface="Times New Roman" panose="02020603050405020304" pitchFamily="18" charset="0"/>
                </a:rPr>
                <a:t>【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管理イメージ</a:t>
              </a:r>
              <a:r>
                <a:rPr lang="en-US" altLang="ja-JP" sz="1400" kern="100" dirty="0" smtClean="0">
                  <a:cs typeface="Times New Roman" panose="02020603050405020304" pitchFamily="18" charset="0"/>
                </a:rPr>
                <a:t>】</a:t>
              </a:r>
            </a:p>
            <a:p>
              <a:pPr algn="ctr">
                <a:lnSpc>
                  <a:spcPts val="800"/>
                </a:lnSpc>
              </a:pPr>
              <a:endParaRPr lang="en-US" altLang="ja-JP" sz="1400" kern="100" dirty="0" smtClean="0">
                <a:effectLst/>
                <a:cs typeface="Times New Roman" panose="02020603050405020304" pitchFamily="18" charset="0"/>
              </a:endParaRPr>
            </a:p>
            <a:p>
              <a:r>
                <a:rPr lang="ja-JP" altLang="en-US" sz="1400" kern="100" dirty="0" smtClean="0">
                  <a:effectLst/>
                  <a:cs typeface="Times New Roman" panose="02020603050405020304" pitchFamily="18" charset="0"/>
                </a:rPr>
                <a:t>○ 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業務</a:t>
              </a:r>
              <a:r>
                <a:rPr lang="ja-JP" altLang="en-US" sz="1400" kern="100" dirty="0">
                  <a:cs typeface="Times New Roman" panose="02020603050405020304" pitchFamily="18" charset="0"/>
                </a:rPr>
                <a:t>主任は、日々（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午前帰所後・</a:t>
              </a: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r>
                <a:rPr lang="ja-JP" altLang="en-US" sz="1400" kern="100" dirty="0">
                  <a:cs typeface="Times New Roman" panose="02020603050405020304" pitchFamily="18" charset="0"/>
                </a:rPr>
                <a:t>　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 作業</a:t>
              </a:r>
              <a:r>
                <a:rPr lang="ja-JP" altLang="en-US" sz="1400" kern="100" dirty="0">
                  <a:cs typeface="Times New Roman" panose="02020603050405020304" pitchFamily="18" charset="0"/>
                </a:rPr>
                <a:t>終了後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）、部門監理主任に</a:t>
              </a: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r>
                <a:rPr lang="en-US" altLang="ja-JP" sz="1400" kern="100" dirty="0">
                  <a:cs typeface="Times New Roman" panose="02020603050405020304" pitchFamily="18" charset="0"/>
                </a:rPr>
                <a:t> </a:t>
              </a:r>
              <a:r>
                <a:rPr lang="en-US" altLang="ja-JP" sz="1400" kern="100" dirty="0" smtClean="0">
                  <a:cs typeface="Times New Roman" panose="02020603050405020304" pitchFamily="18" charset="0"/>
                </a:rPr>
                <a:t>  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所定様式により報告</a:t>
              </a: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pPr>
                <a:lnSpc>
                  <a:spcPts val="800"/>
                </a:lnSpc>
              </a:pP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r>
                <a:rPr lang="ja-JP" altLang="en-US" sz="1400" kern="100" dirty="0" smtClean="0">
                  <a:cs typeface="Times New Roman" panose="02020603050405020304" pitchFamily="18" charset="0"/>
                </a:rPr>
                <a:t>○ 部門監理主任は、業務主任からの</a:t>
              </a: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r>
                <a:rPr lang="en-US" altLang="ja-JP" sz="1400" kern="100" dirty="0">
                  <a:cs typeface="Times New Roman" panose="02020603050405020304" pitchFamily="18" charset="0"/>
                </a:rPr>
                <a:t> </a:t>
              </a:r>
              <a:r>
                <a:rPr lang="en-US" altLang="ja-JP" sz="1400" kern="100" dirty="0" smtClean="0">
                  <a:cs typeface="Times New Roman" panose="02020603050405020304" pitchFamily="18" charset="0"/>
                </a:rPr>
                <a:t>  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報告内容を、運行管理システムを</a:t>
              </a: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r>
                <a:rPr lang="en-US" altLang="ja-JP" sz="1400" kern="100" dirty="0">
                  <a:cs typeface="Times New Roman" panose="02020603050405020304" pitchFamily="18" charset="0"/>
                </a:rPr>
                <a:t> </a:t>
              </a:r>
              <a:r>
                <a:rPr lang="en-US" altLang="ja-JP" sz="1400" kern="100" dirty="0" smtClean="0">
                  <a:cs typeface="Times New Roman" panose="02020603050405020304" pitchFamily="18" charset="0"/>
                </a:rPr>
                <a:t>  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使用し、</a:t>
              </a:r>
              <a:r>
                <a:rPr lang="ja-JP" altLang="en-US" sz="1400" kern="100" dirty="0">
                  <a:cs typeface="Times New Roman" panose="02020603050405020304" pitchFamily="18" charset="0"/>
                </a:rPr>
                <a:t>点検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チェック</a:t>
              </a: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pPr>
                <a:lnSpc>
                  <a:spcPts val="800"/>
                </a:lnSpc>
              </a:pP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r>
                <a:rPr lang="ja-JP" altLang="en-US" sz="1400" kern="100" dirty="0" smtClean="0">
                  <a:cs typeface="Times New Roman" panose="02020603050405020304" pitchFamily="18" charset="0"/>
                </a:rPr>
                <a:t>○ 担当号車の作業状況か</a:t>
              </a:r>
              <a:r>
                <a:rPr lang="ja-JP" altLang="en-US" sz="1400" kern="100" dirty="0">
                  <a:cs typeface="Times New Roman" panose="02020603050405020304" pitchFamily="18" charset="0"/>
                </a:rPr>
                <a:t>ら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改善の</a:t>
              </a: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r>
                <a:rPr lang="ja-JP" altLang="en-US" sz="1400" kern="100" dirty="0">
                  <a:cs typeface="Times New Roman" panose="02020603050405020304" pitchFamily="18" charset="0"/>
                </a:rPr>
                <a:t>　 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余地等がないか日々確認</a:t>
              </a:r>
              <a:endParaRPr lang="en-US" altLang="ja-JP" sz="1400" kern="100" dirty="0" smtClean="0">
                <a:cs typeface="Times New Roman" panose="02020603050405020304" pitchFamily="18" charset="0"/>
              </a:endParaRPr>
            </a:p>
          </p:txBody>
        </p:sp>
        <p:grpSp>
          <p:nvGrpSpPr>
            <p:cNvPr id="17" name="グループ化 16"/>
            <p:cNvGrpSpPr/>
            <p:nvPr/>
          </p:nvGrpSpPr>
          <p:grpSpPr>
            <a:xfrm>
              <a:off x="3350280" y="4447559"/>
              <a:ext cx="959886" cy="2348124"/>
              <a:chOff x="3438871" y="3760776"/>
              <a:chExt cx="959886" cy="2923212"/>
            </a:xfrm>
          </p:grpSpPr>
          <p:sp>
            <p:nvSpPr>
              <p:cNvPr id="69" name="円/楕円 68"/>
              <p:cNvSpPr/>
              <p:nvPr/>
            </p:nvSpPr>
            <p:spPr>
              <a:xfrm>
                <a:off x="3492395" y="4869346"/>
                <a:ext cx="828000" cy="792000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部門監理</a:t>
                </a:r>
              </a:p>
            </p:txBody>
          </p:sp>
          <p:sp>
            <p:nvSpPr>
              <p:cNvPr id="70" name="円/楕円 69"/>
              <p:cNvSpPr/>
              <p:nvPr/>
            </p:nvSpPr>
            <p:spPr>
              <a:xfrm>
                <a:off x="3492395" y="5891988"/>
                <a:ext cx="828000" cy="79200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業務</a:t>
                </a:r>
              </a:p>
            </p:txBody>
          </p:sp>
          <p:sp>
            <p:nvSpPr>
              <p:cNvPr id="71" name="上矢印 70"/>
              <p:cNvSpPr/>
              <p:nvPr/>
            </p:nvSpPr>
            <p:spPr>
              <a:xfrm>
                <a:off x="3443685" y="5596667"/>
                <a:ext cx="360000" cy="360000"/>
              </a:xfrm>
              <a:prstGeom prst="upArrow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2">
                    <a:lumMod val="7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endParaRPr kumimoji="1" lang="ja-JP" altLang="en-US" sz="105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72" name="下矢印 71"/>
              <p:cNvSpPr/>
              <p:nvPr/>
            </p:nvSpPr>
            <p:spPr>
              <a:xfrm>
                <a:off x="4038757" y="5617916"/>
                <a:ext cx="360000" cy="360000"/>
              </a:xfrm>
              <a:prstGeom prst="downArrow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2">
                    <a:lumMod val="7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endParaRPr kumimoji="1" lang="ja-JP" altLang="en-US" sz="105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73" name="円/楕円 72"/>
              <p:cNvSpPr/>
              <p:nvPr/>
            </p:nvSpPr>
            <p:spPr>
              <a:xfrm>
                <a:off x="3492395" y="3760776"/>
                <a:ext cx="828000" cy="792000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技能</a:t>
                </a:r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統括</a:t>
                </a:r>
              </a:p>
            </p:txBody>
          </p:sp>
          <p:sp>
            <p:nvSpPr>
              <p:cNvPr id="74" name="上矢印 73"/>
              <p:cNvSpPr/>
              <p:nvPr/>
            </p:nvSpPr>
            <p:spPr>
              <a:xfrm>
                <a:off x="3438871" y="4534115"/>
                <a:ext cx="360000" cy="360000"/>
              </a:xfrm>
              <a:prstGeom prst="upArrow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2">
                    <a:lumMod val="7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endParaRPr kumimoji="1" lang="ja-JP" altLang="en-US" sz="105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75" name="下矢印 74"/>
              <p:cNvSpPr/>
              <p:nvPr/>
            </p:nvSpPr>
            <p:spPr>
              <a:xfrm>
                <a:off x="4038757" y="4552776"/>
                <a:ext cx="360000" cy="360000"/>
              </a:xfrm>
              <a:prstGeom prst="downArrow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2">
                    <a:lumMod val="7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endParaRPr kumimoji="1" lang="ja-JP" altLang="en-US" sz="105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</p:grpSp>
        <p:sp>
          <p:nvSpPr>
            <p:cNvPr id="76" name="正方形/長方形 75"/>
            <p:cNvSpPr/>
            <p:nvPr/>
          </p:nvSpPr>
          <p:spPr>
            <a:xfrm>
              <a:off x="3158496" y="5999779"/>
              <a:ext cx="280708" cy="833769"/>
            </a:xfrm>
            <a:prstGeom prst="rect">
              <a:avLst/>
            </a:prstGeom>
            <a:noFill/>
            <a:ln>
              <a:noFill/>
              <a:prstDash val="sysDot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報告</a:t>
              </a:r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4211822" y="4403270"/>
              <a:ext cx="280708" cy="833769"/>
            </a:xfrm>
            <a:prstGeom prst="rect">
              <a:avLst/>
            </a:prstGeom>
            <a:noFill/>
            <a:ln>
              <a:noFill/>
              <a:prstDash val="sysDot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確認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指導</a:t>
              </a:r>
              <a:endPara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111637" y="3517550"/>
              <a:ext cx="4332289" cy="757945"/>
            </a:xfrm>
            <a:prstGeom prst="rect">
              <a:avLst/>
            </a:prstGeom>
            <a:noFill/>
            <a:ln w="38100" cmpd="dbl">
              <a:solidFill>
                <a:schemeClr val="accent1"/>
              </a:solidFill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日々の作業実態の検証と計画見直しへの反映（業務の日常的なＰＤＣＡ体制の確立）</a:t>
              </a:r>
            </a:p>
          </p:txBody>
        </p:sp>
      </p:grpSp>
      <p:cxnSp>
        <p:nvCxnSpPr>
          <p:cNvPr id="152" name="直線コネクタ 151"/>
          <p:cNvCxnSpPr/>
          <p:nvPr/>
        </p:nvCxnSpPr>
        <p:spPr>
          <a:xfrm>
            <a:off x="5717268" y="4490945"/>
            <a:ext cx="8391" cy="75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4" name="グループ化 253"/>
          <p:cNvGrpSpPr/>
          <p:nvPr/>
        </p:nvGrpSpPr>
        <p:grpSpPr>
          <a:xfrm>
            <a:off x="4712768" y="3407557"/>
            <a:ext cx="4295129" cy="3357339"/>
            <a:chOff x="4712768" y="3518519"/>
            <a:chExt cx="4295129" cy="3357339"/>
          </a:xfrm>
        </p:grpSpPr>
        <p:sp>
          <p:nvSpPr>
            <p:cNvPr id="154" name="正方形/長方形 153"/>
            <p:cNvSpPr/>
            <p:nvPr/>
          </p:nvSpPr>
          <p:spPr>
            <a:xfrm>
              <a:off x="4808435" y="4591849"/>
              <a:ext cx="1794170" cy="476909"/>
            </a:xfrm>
            <a:prstGeom prst="rect">
              <a:avLst/>
            </a:prstGeom>
            <a:solidFill>
              <a:schemeClr val="bg1"/>
            </a:solidFill>
            <a:ln w="9525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≪担当業務≫</a:t>
              </a:r>
              <a:endParaRPr lang="en-US" altLang="ja-JP" sz="9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ja-JP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普通</a:t>
              </a:r>
              <a:r>
                <a:rPr lang="ja-JP" altLang="ja-JP" sz="9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ごみ</a:t>
              </a:r>
              <a:r>
                <a:rPr lang="ja-JP" altLang="ja-JP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収集</a:t>
              </a:r>
              <a:r>
                <a:rPr lang="ja-JP" altLang="en-US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、</a:t>
              </a:r>
              <a:r>
                <a:rPr lang="ja-JP" altLang="ja-JP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資源</a:t>
              </a:r>
              <a:r>
                <a:rPr lang="ja-JP" altLang="ja-JP" sz="9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ごみ</a:t>
              </a:r>
              <a:r>
                <a:rPr lang="ja-JP" altLang="ja-JP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収集</a:t>
              </a:r>
              <a:r>
                <a:rPr lang="ja-JP" altLang="en-US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、</a:t>
              </a:r>
              <a:endParaRPr lang="ja-JP" altLang="ja-JP" sz="9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ja-JP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容器</a:t>
              </a:r>
              <a:r>
                <a:rPr lang="ja-JP" altLang="ja-JP" sz="9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包装プラスチック</a:t>
              </a:r>
              <a:r>
                <a:rPr lang="ja-JP" altLang="ja-JP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収集</a:t>
              </a:r>
              <a:r>
                <a:rPr lang="ja-JP" altLang="en-US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等</a:t>
              </a:r>
              <a:endParaRPr kumimoji="1" lang="ja-JP" altLang="en-US" sz="9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grpSp>
          <p:nvGrpSpPr>
            <p:cNvPr id="253" name="グループ化 252"/>
            <p:cNvGrpSpPr/>
            <p:nvPr/>
          </p:nvGrpSpPr>
          <p:grpSpPr>
            <a:xfrm>
              <a:off x="4712768" y="3518519"/>
              <a:ext cx="4295129" cy="3357339"/>
              <a:chOff x="4712768" y="3518519"/>
              <a:chExt cx="4295129" cy="3357339"/>
            </a:xfrm>
          </p:grpSpPr>
          <p:grpSp>
            <p:nvGrpSpPr>
              <p:cNvPr id="87" name="グループ化 86"/>
              <p:cNvGrpSpPr/>
              <p:nvPr/>
            </p:nvGrpSpPr>
            <p:grpSpPr>
              <a:xfrm>
                <a:off x="5107474" y="3549487"/>
                <a:ext cx="3900423" cy="1934400"/>
                <a:chOff x="1884334" y="5772541"/>
                <a:chExt cx="6514220" cy="4177716"/>
              </a:xfrm>
            </p:grpSpPr>
            <p:grpSp>
              <p:nvGrpSpPr>
                <p:cNvPr id="96" name="グループ化 95"/>
                <p:cNvGrpSpPr/>
                <p:nvPr/>
              </p:nvGrpSpPr>
              <p:grpSpPr>
                <a:xfrm>
                  <a:off x="1884334" y="5772541"/>
                  <a:ext cx="5816088" cy="2020516"/>
                  <a:chOff x="1681135" y="3717032"/>
                  <a:chExt cx="5816088" cy="1668908"/>
                </a:xfrm>
              </p:grpSpPr>
              <p:cxnSp>
                <p:nvCxnSpPr>
                  <p:cNvPr id="100" name="直線コネクタ 99"/>
                  <p:cNvCxnSpPr/>
                  <p:nvPr/>
                </p:nvCxnSpPr>
                <p:spPr>
                  <a:xfrm>
                    <a:off x="2699571" y="4449875"/>
                    <a:ext cx="0" cy="359999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01" name="グループ化 100"/>
                  <p:cNvGrpSpPr/>
                  <p:nvPr/>
                </p:nvGrpSpPr>
                <p:grpSpPr>
                  <a:xfrm>
                    <a:off x="1681135" y="3717032"/>
                    <a:ext cx="5816088" cy="1668908"/>
                    <a:chOff x="1681135" y="3717032"/>
                    <a:chExt cx="5816088" cy="1668908"/>
                  </a:xfrm>
                </p:grpSpPr>
                <p:cxnSp>
                  <p:nvCxnSpPr>
                    <p:cNvPr id="102" name="直線コネクタ 101"/>
                    <p:cNvCxnSpPr/>
                    <p:nvPr/>
                  </p:nvCxnSpPr>
                  <p:spPr>
                    <a:xfrm>
                      <a:off x="2713585" y="4449836"/>
                      <a:ext cx="3787858" cy="4948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3" name="直線コネクタ 102"/>
                    <p:cNvCxnSpPr/>
                    <p:nvPr/>
                  </p:nvCxnSpPr>
                  <p:spPr>
                    <a:xfrm>
                      <a:off x="4576682" y="4106634"/>
                      <a:ext cx="0" cy="359999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04" name="フローチャート: 代替処理 103"/>
                    <p:cNvSpPr/>
                    <p:nvPr/>
                  </p:nvSpPr>
                  <p:spPr>
                    <a:xfrm>
                      <a:off x="3562618" y="3717032"/>
                      <a:ext cx="2016000" cy="576064"/>
                    </a:xfrm>
                    <a:prstGeom prst="flowChartAlternateProcess">
                      <a:avLst/>
                    </a:prstGeom>
                    <a:solidFill>
                      <a:schemeClr val="accent1">
                        <a:lumMod val="20000"/>
                        <a:lumOff val="80000"/>
                      </a:schemeClr>
                    </a:solidFill>
                    <a:ln w="9525">
                      <a:solidFill>
                        <a:schemeClr val="tx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技能統括主任</a:t>
                      </a:r>
                      <a:endParaRPr kumimoji="1" lang="en-US" altLang="ja-JP" sz="9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【</a:t>
                      </a: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総合統括</a:t>
                      </a: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】</a:t>
                      </a:r>
                    </a:p>
                  </p:txBody>
                </p:sp>
                <p:sp>
                  <p:nvSpPr>
                    <p:cNvPr id="105" name="フローチャート: 代替処理 104"/>
                    <p:cNvSpPr/>
                    <p:nvPr/>
                  </p:nvSpPr>
                  <p:spPr>
                    <a:xfrm>
                      <a:off x="1681135" y="4809874"/>
                      <a:ext cx="2016001" cy="576064"/>
                    </a:xfrm>
                    <a:prstGeom prst="flowChartAlternateProcess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技能統括主任</a:t>
                      </a:r>
                      <a:endParaRPr kumimoji="1" lang="en-US" altLang="ja-JP" sz="9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pPr algn="ctr"/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【</a:t>
                      </a: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定曜日担当</a:t>
                      </a: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】</a:t>
                      </a:r>
                    </a:p>
                  </p:txBody>
                </p:sp>
                <p:sp>
                  <p:nvSpPr>
                    <p:cNvPr id="106" name="フローチャート: 代替処理 105"/>
                    <p:cNvSpPr/>
                    <p:nvPr/>
                  </p:nvSpPr>
                  <p:spPr>
                    <a:xfrm>
                      <a:off x="5481222" y="4809874"/>
                      <a:ext cx="2016001" cy="576066"/>
                    </a:xfrm>
                    <a:prstGeom prst="flowChartAlternateProcess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技能統括主任</a:t>
                      </a:r>
                      <a:endParaRPr kumimoji="1" lang="en-US" altLang="ja-JP" sz="9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【</a:t>
                      </a: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地域担当</a:t>
                      </a: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】</a:t>
                      </a:r>
                    </a:p>
                  </p:txBody>
                </p:sp>
                <p:cxnSp>
                  <p:nvCxnSpPr>
                    <p:cNvPr id="107" name="直線コネクタ 106"/>
                    <p:cNvCxnSpPr/>
                    <p:nvPr/>
                  </p:nvCxnSpPr>
                  <p:spPr>
                    <a:xfrm>
                      <a:off x="6489223" y="4449875"/>
                      <a:ext cx="0" cy="359999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89" name="グループ化 88"/>
                <p:cNvGrpSpPr/>
                <p:nvPr/>
              </p:nvGrpSpPr>
              <p:grpSpPr>
                <a:xfrm>
                  <a:off x="4785268" y="7379369"/>
                  <a:ext cx="3613286" cy="2570888"/>
                  <a:chOff x="4625614" y="8859825"/>
                  <a:chExt cx="3613286" cy="2570888"/>
                </a:xfrm>
              </p:grpSpPr>
              <p:sp>
                <p:nvSpPr>
                  <p:cNvPr id="92" name="正方形/長方形 91"/>
                  <p:cNvSpPr/>
                  <p:nvPr/>
                </p:nvSpPr>
                <p:spPr>
                  <a:xfrm>
                    <a:off x="4791620" y="9471652"/>
                    <a:ext cx="3447280" cy="1835252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noFill/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 anchorCtr="0"/>
                  <a:lstStyle/>
                  <a:p>
                    <a:pPr algn="ctr"/>
                    <a:r>
                      <a:rPr lang="ja-JP" altLang="en-US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≪担当業務≫</a:t>
                    </a:r>
                    <a:endParaRPr lang="en-US" altLang="ja-JP" sz="900" b="1" dirty="0" smtClean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粗大</a:t>
                    </a:r>
                    <a:r>
                      <a:rPr lang="ja-JP" altLang="ja-JP" sz="9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ごみ、環境</a:t>
                    </a:r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整備</a:t>
                    </a:r>
                    <a:r>
                      <a:rPr lang="ja-JP" altLang="en-US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、</a:t>
                    </a:r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市民協働</a:t>
                    </a:r>
                    <a:r>
                      <a:rPr lang="ja-JP" altLang="en-US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・</a:t>
                    </a:r>
                    <a:endParaRPr lang="en-US" altLang="ja-JP" sz="900" b="1" dirty="0" smtClean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ふれあい収集</a:t>
                    </a:r>
                    <a:r>
                      <a:rPr lang="ja-JP" altLang="en-US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、</a:t>
                    </a:r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古紙</a:t>
                    </a:r>
                    <a:r>
                      <a:rPr lang="ja-JP" altLang="ja-JP" sz="9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・衣類</a:t>
                    </a:r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収集</a:t>
                    </a:r>
                    <a:r>
                      <a:rPr lang="ja-JP" altLang="en-US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、</a:t>
                    </a:r>
                    <a:endParaRPr lang="en-US" altLang="ja-JP" sz="900" b="1" dirty="0" smtClean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古紙</a:t>
                    </a:r>
                    <a:r>
                      <a:rPr lang="ja-JP" altLang="ja-JP" sz="9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・衣類の持ち去り行為</a:t>
                    </a:r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防止</a:t>
                    </a:r>
                    <a:r>
                      <a:rPr lang="ja-JP" altLang="en-US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、</a:t>
                    </a:r>
                    <a:endParaRPr lang="en-US" altLang="ja-JP" sz="900" b="1" dirty="0" smtClean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民間</a:t>
                    </a:r>
                    <a:r>
                      <a:rPr lang="ja-JP" altLang="ja-JP" sz="9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委託にかかる指導監督・</a:t>
                    </a:r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検査</a:t>
                    </a:r>
                    <a:r>
                      <a:rPr lang="ja-JP" altLang="en-US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、</a:t>
                    </a:r>
                    <a:endParaRPr lang="en-US" altLang="ja-JP" sz="900" b="1" dirty="0" smtClean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r>
                      <a:rPr lang="zh-TW" altLang="en-US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災害</a:t>
                    </a:r>
                    <a:r>
                      <a:rPr lang="zh-TW" altLang="en-US" sz="9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時</a:t>
                    </a:r>
                    <a:r>
                      <a:rPr lang="zh-TW" altLang="en-US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対応</a:t>
                    </a:r>
                    <a:r>
                      <a:rPr lang="ja-JP" altLang="en-US" sz="9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、</a:t>
                    </a:r>
                    <a:r>
                      <a:rPr lang="ja-JP" altLang="en-US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地域・区役所との連携</a:t>
                    </a:r>
                    <a:endParaRPr lang="ja-JP" altLang="ja-JP" sz="900" b="1" dirty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</p:txBody>
              </p:sp>
              <p:cxnSp>
                <p:nvCxnSpPr>
                  <p:cNvPr id="93" name="直線コネクタ 92"/>
                  <p:cNvCxnSpPr/>
                  <p:nvPr/>
                </p:nvCxnSpPr>
                <p:spPr>
                  <a:xfrm>
                    <a:off x="4625614" y="8859825"/>
                    <a:ext cx="0" cy="2570888"/>
                  </a:xfrm>
                  <a:prstGeom prst="line">
                    <a:avLst/>
                  </a:prstGeom>
                  <a:ln w="15875"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4" name="グループ化 23"/>
              <p:cNvGrpSpPr/>
              <p:nvPr/>
            </p:nvGrpSpPr>
            <p:grpSpPr>
              <a:xfrm>
                <a:off x="5040317" y="5233440"/>
                <a:ext cx="3444498" cy="1642418"/>
                <a:chOff x="4908505" y="4810836"/>
                <a:chExt cx="3849836" cy="2023602"/>
              </a:xfrm>
            </p:grpSpPr>
            <p:grpSp>
              <p:nvGrpSpPr>
                <p:cNvPr id="23" name="グループ化 22"/>
                <p:cNvGrpSpPr/>
                <p:nvPr/>
              </p:nvGrpSpPr>
              <p:grpSpPr>
                <a:xfrm>
                  <a:off x="4908505" y="4810836"/>
                  <a:ext cx="3849836" cy="2023602"/>
                  <a:chOff x="4908505" y="4810836"/>
                  <a:chExt cx="3849836" cy="2023602"/>
                </a:xfrm>
              </p:grpSpPr>
              <p:grpSp>
                <p:nvGrpSpPr>
                  <p:cNvPr id="109" name="グループ化 108"/>
                  <p:cNvGrpSpPr/>
                  <p:nvPr/>
                </p:nvGrpSpPr>
                <p:grpSpPr>
                  <a:xfrm>
                    <a:off x="4908505" y="4810836"/>
                    <a:ext cx="3524610" cy="2016129"/>
                    <a:chOff x="2679775" y="-810017"/>
                    <a:chExt cx="3528075" cy="7578801"/>
                  </a:xfrm>
                </p:grpSpPr>
                <p:grpSp>
                  <p:nvGrpSpPr>
                    <p:cNvPr id="111" name="グループ化 110"/>
                    <p:cNvGrpSpPr/>
                    <p:nvPr/>
                  </p:nvGrpSpPr>
                  <p:grpSpPr>
                    <a:xfrm>
                      <a:off x="2679775" y="-810017"/>
                      <a:ext cx="3528075" cy="7578801"/>
                      <a:chOff x="435707" y="-517339"/>
                      <a:chExt cx="3511304" cy="8262197"/>
                    </a:xfrm>
                  </p:grpSpPr>
                  <p:cxnSp>
                    <p:nvCxnSpPr>
                      <p:cNvPr id="116" name="直線コネクタ 115"/>
                      <p:cNvCxnSpPr>
                        <a:stCxn id="129" idx="4"/>
                        <a:endCxn id="147" idx="0"/>
                      </p:cNvCxnSpPr>
                      <p:nvPr/>
                    </p:nvCxnSpPr>
                    <p:spPr>
                      <a:xfrm flipH="1">
                        <a:off x="759708" y="1081405"/>
                        <a:ext cx="470378" cy="532777"/>
                      </a:xfrm>
                      <a:prstGeom prst="line">
                        <a:avLst/>
                      </a:prstGeom>
                      <a:ln w="9525">
                        <a:prstDash val="solid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17" name="直線コネクタ 116"/>
                      <p:cNvCxnSpPr>
                        <a:stCxn id="129" idx="4"/>
                        <a:endCxn id="235" idx="0"/>
                      </p:cNvCxnSpPr>
                      <p:nvPr/>
                    </p:nvCxnSpPr>
                    <p:spPr>
                      <a:xfrm>
                        <a:off x="1230085" y="1081405"/>
                        <a:ext cx="592057" cy="532777"/>
                      </a:xfrm>
                      <a:prstGeom prst="line">
                        <a:avLst/>
                      </a:prstGeom>
                      <a:ln w="9525">
                        <a:prstDash val="solid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18" name="直線コネクタ 117"/>
                      <p:cNvCxnSpPr>
                        <a:stCxn id="129" idx="4"/>
                        <a:endCxn id="236" idx="0"/>
                      </p:cNvCxnSpPr>
                      <p:nvPr/>
                    </p:nvCxnSpPr>
                    <p:spPr>
                      <a:xfrm>
                        <a:off x="1230086" y="1081405"/>
                        <a:ext cx="1654490" cy="526839"/>
                      </a:xfrm>
                      <a:prstGeom prst="line">
                        <a:avLst/>
                      </a:prstGeom>
                      <a:ln w="9525">
                        <a:prstDash val="solid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19" name="直線コネクタ 118"/>
                      <p:cNvCxnSpPr>
                        <a:stCxn id="129" idx="4"/>
                        <a:endCxn id="237" idx="0"/>
                      </p:cNvCxnSpPr>
                      <p:nvPr/>
                    </p:nvCxnSpPr>
                    <p:spPr>
                      <a:xfrm>
                        <a:off x="1230086" y="1081405"/>
                        <a:ext cx="2716925" cy="520896"/>
                      </a:xfrm>
                      <a:prstGeom prst="line">
                        <a:avLst/>
                      </a:prstGeom>
                      <a:ln w="9525">
                        <a:prstDash val="solid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20" name="直線コネクタ 119"/>
                      <p:cNvCxnSpPr/>
                      <p:nvPr/>
                    </p:nvCxnSpPr>
                    <p:spPr>
                      <a:xfrm>
                        <a:off x="759707" y="3023905"/>
                        <a:ext cx="0" cy="4720953"/>
                      </a:xfrm>
                      <a:prstGeom prst="line">
                        <a:avLst/>
                      </a:prstGeom>
                      <a:ln w="9525">
                        <a:prstDash val="solid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125" name="グループ化 124"/>
                      <p:cNvGrpSpPr/>
                      <p:nvPr/>
                    </p:nvGrpSpPr>
                    <p:grpSpPr>
                      <a:xfrm>
                        <a:off x="435707" y="-517339"/>
                        <a:ext cx="1255350" cy="8037082"/>
                        <a:chOff x="435707" y="-517339"/>
                        <a:chExt cx="1255350" cy="8037082"/>
                      </a:xfrm>
                    </p:grpSpPr>
                    <p:sp>
                      <p:nvSpPr>
                        <p:cNvPr id="129" name="円/楕円 128"/>
                        <p:cNvSpPr/>
                        <p:nvPr/>
                      </p:nvSpPr>
                      <p:spPr>
                        <a:xfrm>
                          <a:off x="769114" y="-517339"/>
                          <a:ext cx="921943" cy="1598744"/>
                        </a:xfrm>
                        <a:prstGeom prst="ellipse">
                          <a:avLst/>
                        </a:prstGeom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  <a:ln w="9525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lIns="36000" tIns="36000" rIns="36000" bIns="36000" rtlCol="0" anchor="ctr"/>
                        <a:lstStyle/>
                        <a:p>
                          <a:pPr algn="ctr"/>
                          <a:r>
                            <a:rPr kumimoji="1" lang="ja-JP" altLang="en-US" sz="900" b="1" dirty="0" smtClean="0">
                              <a:solidFill>
                                <a:sysClr val="windowText" lastClr="000000"/>
                              </a:solidFill>
                              <a:latin typeface="ＭＳ ゴシック" pitchFamily="49" charset="-128"/>
                              <a:ea typeface="ＭＳ ゴシック" pitchFamily="49" charset="-128"/>
                            </a:rPr>
                            <a:t>部門監理</a:t>
                          </a:r>
                          <a:endParaRPr kumimoji="1" lang="en-US" altLang="ja-JP" sz="900" b="1" dirty="0" smtClean="0">
                            <a:solidFill>
                              <a:sysClr val="windowText" lastClr="000000"/>
                            </a:solidFill>
                            <a:latin typeface="ＭＳ ゴシック" pitchFamily="49" charset="-128"/>
                            <a:ea typeface="ＭＳ ゴシック" pitchFamily="49" charset="-128"/>
                          </a:endParaRPr>
                        </a:p>
                        <a:p>
                          <a:pPr algn="ctr"/>
                          <a:r>
                            <a:rPr kumimoji="1" lang="ja-JP" altLang="en-US" sz="900" b="1" dirty="0">
                              <a:solidFill>
                                <a:sysClr val="windowText" lastClr="000000"/>
                              </a:solidFill>
                              <a:latin typeface="ＭＳ ゴシック" pitchFamily="49" charset="-128"/>
                              <a:ea typeface="ＭＳ ゴシック" pitchFamily="49" charset="-128"/>
                            </a:rPr>
                            <a:t>主任</a:t>
                          </a:r>
                          <a:endParaRPr kumimoji="1" lang="ja-JP" altLang="en-US" sz="900" b="1" dirty="0" smtClean="0">
                            <a:solidFill>
                              <a:sysClr val="windowText" lastClr="000000"/>
                            </a:solidFill>
                            <a:latin typeface="ＭＳ ゴシック" pitchFamily="49" charset="-128"/>
                            <a:ea typeface="ＭＳ ゴシック" pitchFamily="49" charset="-128"/>
                          </a:endParaRPr>
                        </a:p>
                      </p:txBody>
                    </p:sp>
                    <p:sp>
                      <p:nvSpPr>
                        <p:cNvPr id="147" name="円/楕円 146"/>
                        <p:cNvSpPr/>
                        <p:nvPr/>
                      </p:nvSpPr>
                      <p:spPr>
                        <a:xfrm>
                          <a:off x="435707" y="1614182"/>
                          <a:ext cx="648000" cy="1459675"/>
                        </a:xfrm>
                        <a:prstGeom prst="ellipse">
                          <a:avLst/>
                        </a:prstGeom>
                        <a:solidFill>
                          <a:schemeClr val="tx2">
                            <a:lumMod val="75000"/>
                          </a:schemeClr>
                        </a:solidFill>
                        <a:ln w="9525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kumimoji="1" lang="ja-JP" altLang="en-US" sz="900" b="1" dirty="0" smtClean="0">
                              <a:solidFill>
                                <a:schemeClr val="bg1"/>
                              </a:solidFill>
                              <a:latin typeface="ＭＳ ゴシック" pitchFamily="49" charset="-128"/>
                              <a:ea typeface="ＭＳ ゴシック" pitchFamily="49" charset="-128"/>
                            </a:rPr>
                            <a:t>業務主任</a:t>
                          </a:r>
                        </a:p>
                      </p:txBody>
                    </p:sp>
                    <p:sp>
                      <p:nvSpPr>
                        <p:cNvPr id="131" name="円/楕円 130"/>
                        <p:cNvSpPr/>
                        <p:nvPr/>
                      </p:nvSpPr>
                      <p:spPr>
                        <a:xfrm>
                          <a:off x="507707" y="4677357"/>
                          <a:ext cx="504000" cy="737649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lIns="36000" rIns="36000" rtlCol="0" anchor="ctr"/>
                        <a:lstStyle/>
                        <a:p>
                          <a:pPr algn="ctr"/>
                          <a:r>
                            <a:rPr kumimoji="1" lang="ja-JP" altLang="en-US" sz="900" b="1" dirty="0" smtClean="0">
                              <a:solidFill>
                                <a:sysClr val="windowText" lastClr="000000"/>
                              </a:solidFill>
                              <a:latin typeface="ＭＳ ゴシック" pitchFamily="49" charset="-128"/>
                              <a:ea typeface="ＭＳ ゴシック" pitchFamily="49" charset="-128"/>
                            </a:rPr>
                            <a:t>一般</a:t>
                          </a:r>
                        </a:p>
                      </p:txBody>
                    </p:sp>
                    <p:sp>
                      <p:nvSpPr>
                        <p:cNvPr id="132" name="円/楕円 131"/>
                        <p:cNvSpPr/>
                        <p:nvPr/>
                      </p:nvSpPr>
                      <p:spPr>
                        <a:xfrm>
                          <a:off x="507707" y="5378934"/>
                          <a:ext cx="504000" cy="737649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lIns="36000" rIns="36000" rtlCol="0" anchor="ctr"/>
                        <a:lstStyle/>
                        <a:p>
                          <a:pPr algn="ctr"/>
                          <a:r>
                            <a:rPr kumimoji="1" lang="ja-JP" altLang="en-US" sz="900" b="1" dirty="0" smtClean="0">
                              <a:solidFill>
                                <a:sysClr val="windowText" lastClr="000000"/>
                              </a:solidFill>
                              <a:latin typeface="ＭＳ ゴシック" pitchFamily="49" charset="-128"/>
                              <a:ea typeface="ＭＳ ゴシック" pitchFamily="49" charset="-128"/>
                            </a:rPr>
                            <a:t>一般</a:t>
                          </a:r>
                        </a:p>
                      </p:txBody>
                    </p:sp>
                    <p:sp>
                      <p:nvSpPr>
                        <p:cNvPr id="133" name="円/楕円 132"/>
                        <p:cNvSpPr/>
                        <p:nvPr/>
                      </p:nvSpPr>
                      <p:spPr>
                        <a:xfrm>
                          <a:off x="507707" y="6080516"/>
                          <a:ext cx="504000" cy="737649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lIns="36000" rIns="36000" rtlCol="0" anchor="ctr"/>
                        <a:lstStyle/>
                        <a:p>
                          <a:pPr algn="ctr"/>
                          <a:r>
                            <a:rPr kumimoji="1" lang="ja-JP" altLang="en-US" sz="900" b="1" dirty="0" smtClean="0">
                              <a:solidFill>
                                <a:sysClr val="windowText" lastClr="000000"/>
                              </a:solidFill>
                              <a:latin typeface="ＭＳ ゴシック" pitchFamily="49" charset="-128"/>
                              <a:ea typeface="ＭＳ ゴシック" pitchFamily="49" charset="-128"/>
                            </a:rPr>
                            <a:t>一般</a:t>
                          </a:r>
                        </a:p>
                      </p:txBody>
                    </p:sp>
                    <p:sp>
                      <p:nvSpPr>
                        <p:cNvPr id="134" name="円/楕円 133"/>
                        <p:cNvSpPr/>
                        <p:nvPr/>
                      </p:nvSpPr>
                      <p:spPr>
                        <a:xfrm>
                          <a:off x="507707" y="6782094"/>
                          <a:ext cx="504000" cy="737649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lIns="36000" rIns="36000" rtlCol="0" anchor="ctr"/>
                        <a:lstStyle/>
                        <a:p>
                          <a:pPr algn="ctr"/>
                          <a:r>
                            <a:rPr kumimoji="1" lang="ja-JP" altLang="en-US" sz="900" b="1" dirty="0" smtClean="0">
                              <a:solidFill>
                                <a:sysClr val="windowText" lastClr="000000"/>
                              </a:solidFill>
                              <a:latin typeface="ＭＳ ゴシック" pitchFamily="49" charset="-128"/>
                              <a:ea typeface="ＭＳ ゴシック" pitchFamily="49" charset="-128"/>
                            </a:rPr>
                            <a:t>一般</a:t>
                          </a:r>
                        </a:p>
                      </p:txBody>
                    </p:sp>
                  </p:grpSp>
                </p:grpSp>
                <p:sp>
                  <p:nvSpPr>
                    <p:cNvPr id="112" name="正方形/長方形 111"/>
                    <p:cNvSpPr/>
                    <p:nvPr/>
                  </p:nvSpPr>
                  <p:spPr>
                    <a:xfrm>
                      <a:off x="2679775" y="2739045"/>
                      <a:ext cx="648000" cy="76682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 cmpd="dbl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1</a:t>
                      </a: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号車</a:t>
                      </a:r>
                    </a:p>
                  </p:txBody>
                </p:sp>
              </p:grpSp>
              <p:cxnSp>
                <p:nvCxnSpPr>
                  <p:cNvPr id="220" name="直線コネクタ 219"/>
                  <p:cNvCxnSpPr/>
                  <p:nvPr/>
                </p:nvCxnSpPr>
                <p:spPr>
                  <a:xfrm>
                    <a:off x="6314565" y="5682438"/>
                    <a:ext cx="0" cy="1152000"/>
                  </a:xfrm>
                  <a:prstGeom prst="line">
                    <a:avLst/>
                  </a:prstGeom>
                  <a:ln w="9525"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21" name="円/楕円 220"/>
                  <p:cNvSpPr/>
                  <p:nvPr/>
                </p:nvSpPr>
                <p:spPr>
                  <a:xfrm>
                    <a:off x="6061610" y="6085911"/>
                    <a:ext cx="505910" cy="1800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36000" rIns="36000" rtlCol="0" anchor="ctr"/>
                  <a:lstStyle/>
                  <a:p>
                    <a:pPr algn="ctr"/>
                    <a:r>
                      <a:rPr kumimoji="1" lang="ja-JP" altLang="en-US" sz="9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一般</a:t>
                    </a:r>
                  </a:p>
                </p:txBody>
              </p:sp>
              <p:sp>
                <p:nvSpPr>
                  <p:cNvPr id="222" name="円/楕円 221"/>
                  <p:cNvSpPr/>
                  <p:nvPr/>
                </p:nvSpPr>
                <p:spPr>
                  <a:xfrm>
                    <a:off x="6061610" y="6257109"/>
                    <a:ext cx="505910" cy="1800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36000" rIns="36000" rtlCol="0" anchor="ctr"/>
                  <a:lstStyle/>
                  <a:p>
                    <a:pPr algn="ctr"/>
                    <a:r>
                      <a:rPr kumimoji="1" lang="ja-JP" altLang="en-US" sz="9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一般</a:t>
                    </a:r>
                  </a:p>
                </p:txBody>
              </p:sp>
              <p:sp>
                <p:nvSpPr>
                  <p:cNvPr id="223" name="円/楕円 222"/>
                  <p:cNvSpPr/>
                  <p:nvPr/>
                </p:nvSpPr>
                <p:spPr>
                  <a:xfrm>
                    <a:off x="6061610" y="6428308"/>
                    <a:ext cx="505910" cy="1800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36000" rIns="36000" rtlCol="0" anchor="ctr"/>
                  <a:lstStyle/>
                  <a:p>
                    <a:pPr algn="ctr"/>
                    <a:r>
                      <a:rPr kumimoji="1" lang="ja-JP" altLang="en-US" sz="9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一般</a:t>
                    </a:r>
                  </a:p>
                </p:txBody>
              </p:sp>
              <p:sp>
                <p:nvSpPr>
                  <p:cNvPr id="224" name="円/楕円 223"/>
                  <p:cNvSpPr/>
                  <p:nvPr/>
                </p:nvSpPr>
                <p:spPr>
                  <a:xfrm>
                    <a:off x="6061610" y="6599506"/>
                    <a:ext cx="505910" cy="1800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36000" rIns="36000" rtlCol="0" anchor="ctr"/>
                  <a:lstStyle/>
                  <a:p>
                    <a:pPr algn="ctr"/>
                    <a:r>
                      <a:rPr kumimoji="1" lang="ja-JP" altLang="en-US" sz="9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一般</a:t>
                    </a:r>
                  </a:p>
                </p:txBody>
              </p:sp>
              <p:cxnSp>
                <p:nvCxnSpPr>
                  <p:cNvPr id="225" name="直線コネクタ 224"/>
                  <p:cNvCxnSpPr/>
                  <p:nvPr/>
                </p:nvCxnSpPr>
                <p:spPr>
                  <a:xfrm>
                    <a:off x="7382796" y="5674965"/>
                    <a:ext cx="0" cy="1152000"/>
                  </a:xfrm>
                  <a:prstGeom prst="line">
                    <a:avLst/>
                  </a:prstGeom>
                  <a:ln w="9525"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26" name="円/楕円 225"/>
                  <p:cNvSpPr/>
                  <p:nvPr/>
                </p:nvSpPr>
                <p:spPr>
                  <a:xfrm>
                    <a:off x="7129841" y="6078438"/>
                    <a:ext cx="505910" cy="1800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36000" rIns="36000" rtlCol="0" anchor="ctr"/>
                  <a:lstStyle/>
                  <a:p>
                    <a:pPr algn="ctr"/>
                    <a:r>
                      <a:rPr kumimoji="1" lang="ja-JP" altLang="en-US" sz="9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一般</a:t>
                    </a:r>
                  </a:p>
                </p:txBody>
              </p:sp>
              <p:sp>
                <p:nvSpPr>
                  <p:cNvPr id="227" name="円/楕円 226"/>
                  <p:cNvSpPr/>
                  <p:nvPr/>
                </p:nvSpPr>
                <p:spPr>
                  <a:xfrm>
                    <a:off x="7129841" y="6249636"/>
                    <a:ext cx="505910" cy="1800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36000" rIns="36000" rtlCol="0" anchor="ctr"/>
                  <a:lstStyle/>
                  <a:p>
                    <a:pPr algn="ctr"/>
                    <a:r>
                      <a:rPr kumimoji="1" lang="ja-JP" altLang="en-US" sz="9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一般</a:t>
                    </a:r>
                  </a:p>
                </p:txBody>
              </p:sp>
              <p:sp>
                <p:nvSpPr>
                  <p:cNvPr id="228" name="円/楕円 227"/>
                  <p:cNvSpPr/>
                  <p:nvPr/>
                </p:nvSpPr>
                <p:spPr>
                  <a:xfrm>
                    <a:off x="7129841" y="6420835"/>
                    <a:ext cx="505910" cy="1800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36000" rIns="36000" rtlCol="0" anchor="ctr"/>
                  <a:lstStyle/>
                  <a:p>
                    <a:pPr algn="ctr"/>
                    <a:r>
                      <a:rPr kumimoji="1" lang="ja-JP" altLang="en-US" sz="9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一般</a:t>
                    </a:r>
                  </a:p>
                </p:txBody>
              </p:sp>
              <p:sp>
                <p:nvSpPr>
                  <p:cNvPr id="229" name="円/楕円 228"/>
                  <p:cNvSpPr/>
                  <p:nvPr/>
                </p:nvSpPr>
                <p:spPr>
                  <a:xfrm>
                    <a:off x="7129841" y="6592033"/>
                    <a:ext cx="505910" cy="1800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36000" rIns="36000" rtlCol="0" anchor="ctr"/>
                  <a:lstStyle/>
                  <a:p>
                    <a:pPr algn="ctr"/>
                    <a:r>
                      <a:rPr kumimoji="1" lang="ja-JP" altLang="en-US" sz="9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一般</a:t>
                    </a:r>
                  </a:p>
                </p:txBody>
              </p:sp>
              <p:cxnSp>
                <p:nvCxnSpPr>
                  <p:cNvPr id="230" name="直線コネクタ 229"/>
                  <p:cNvCxnSpPr/>
                  <p:nvPr/>
                </p:nvCxnSpPr>
                <p:spPr>
                  <a:xfrm>
                    <a:off x="8433113" y="5673504"/>
                    <a:ext cx="0" cy="1152000"/>
                  </a:xfrm>
                  <a:prstGeom prst="line">
                    <a:avLst/>
                  </a:prstGeom>
                  <a:ln w="9525"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31" name="円/楕円 230"/>
                  <p:cNvSpPr/>
                  <p:nvPr/>
                </p:nvSpPr>
                <p:spPr>
                  <a:xfrm>
                    <a:off x="8180158" y="6076977"/>
                    <a:ext cx="505910" cy="1800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36000" rIns="36000" rtlCol="0" anchor="ctr"/>
                  <a:lstStyle/>
                  <a:p>
                    <a:pPr algn="ctr"/>
                    <a:r>
                      <a:rPr kumimoji="1" lang="ja-JP" altLang="en-US" sz="9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一般</a:t>
                    </a:r>
                  </a:p>
                </p:txBody>
              </p:sp>
              <p:sp>
                <p:nvSpPr>
                  <p:cNvPr id="232" name="円/楕円 231"/>
                  <p:cNvSpPr/>
                  <p:nvPr/>
                </p:nvSpPr>
                <p:spPr>
                  <a:xfrm>
                    <a:off x="8180158" y="6248175"/>
                    <a:ext cx="505910" cy="1800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36000" rIns="36000" rtlCol="0" anchor="ctr"/>
                  <a:lstStyle/>
                  <a:p>
                    <a:pPr algn="ctr"/>
                    <a:r>
                      <a:rPr kumimoji="1" lang="ja-JP" altLang="en-US" sz="9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一般</a:t>
                    </a:r>
                  </a:p>
                </p:txBody>
              </p:sp>
              <p:sp>
                <p:nvSpPr>
                  <p:cNvPr id="233" name="円/楕円 232"/>
                  <p:cNvSpPr/>
                  <p:nvPr/>
                </p:nvSpPr>
                <p:spPr>
                  <a:xfrm>
                    <a:off x="8180158" y="6419374"/>
                    <a:ext cx="505910" cy="1800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36000" rIns="36000" rtlCol="0" anchor="ctr"/>
                  <a:lstStyle/>
                  <a:p>
                    <a:pPr algn="ctr"/>
                    <a:r>
                      <a:rPr kumimoji="1" lang="ja-JP" altLang="en-US" sz="9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一般</a:t>
                    </a:r>
                  </a:p>
                </p:txBody>
              </p:sp>
              <p:sp>
                <p:nvSpPr>
                  <p:cNvPr id="234" name="円/楕円 233"/>
                  <p:cNvSpPr/>
                  <p:nvPr/>
                </p:nvSpPr>
                <p:spPr>
                  <a:xfrm>
                    <a:off x="8180158" y="6590572"/>
                    <a:ext cx="505910" cy="1800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36000" rIns="36000" rtlCol="0" anchor="ctr"/>
                  <a:lstStyle/>
                  <a:p>
                    <a:pPr algn="ctr"/>
                    <a:r>
                      <a:rPr kumimoji="1" lang="ja-JP" altLang="en-US" sz="9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一般</a:t>
                    </a:r>
                  </a:p>
                </p:txBody>
              </p:sp>
              <p:sp>
                <p:nvSpPr>
                  <p:cNvPr id="235" name="円/楕円 234"/>
                  <p:cNvSpPr/>
                  <p:nvPr/>
                </p:nvSpPr>
                <p:spPr>
                  <a:xfrm>
                    <a:off x="5974966" y="5330967"/>
                    <a:ext cx="650456" cy="356188"/>
                  </a:xfrm>
                  <a:prstGeom prst="ellipse">
                    <a:avLst/>
                  </a:prstGeom>
                  <a:solidFill>
                    <a:schemeClr val="tx2">
                      <a:lumMod val="75000"/>
                    </a:schemeClr>
                  </a:solidFill>
                  <a:ln w="9525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9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業務主任</a:t>
                    </a:r>
                  </a:p>
                </p:txBody>
              </p:sp>
              <p:sp>
                <p:nvSpPr>
                  <p:cNvPr id="236" name="円/楕円 235"/>
                  <p:cNvSpPr/>
                  <p:nvPr/>
                </p:nvSpPr>
                <p:spPr>
                  <a:xfrm>
                    <a:off x="7041425" y="5329517"/>
                    <a:ext cx="650456" cy="356188"/>
                  </a:xfrm>
                  <a:prstGeom prst="ellipse">
                    <a:avLst/>
                  </a:prstGeom>
                  <a:solidFill>
                    <a:schemeClr val="tx2">
                      <a:lumMod val="75000"/>
                    </a:schemeClr>
                  </a:solidFill>
                  <a:ln w="9525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9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業務主任</a:t>
                    </a:r>
                  </a:p>
                </p:txBody>
              </p:sp>
              <p:sp>
                <p:nvSpPr>
                  <p:cNvPr id="237" name="円/楕円 236"/>
                  <p:cNvSpPr/>
                  <p:nvPr/>
                </p:nvSpPr>
                <p:spPr>
                  <a:xfrm>
                    <a:off x="8107885" y="5328068"/>
                    <a:ext cx="650456" cy="356188"/>
                  </a:xfrm>
                  <a:prstGeom prst="ellipse">
                    <a:avLst/>
                  </a:prstGeom>
                  <a:solidFill>
                    <a:schemeClr val="tx2">
                      <a:lumMod val="75000"/>
                    </a:schemeClr>
                  </a:solidFill>
                  <a:ln w="9525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9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業務主任</a:t>
                    </a:r>
                  </a:p>
                </p:txBody>
              </p:sp>
              <p:sp>
                <p:nvSpPr>
                  <p:cNvPr id="238" name="正方形/長方形 237"/>
                  <p:cNvSpPr/>
                  <p:nvPr/>
                </p:nvSpPr>
                <p:spPr>
                  <a:xfrm>
                    <a:off x="5982883" y="5754574"/>
                    <a:ext cx="647364" cy="203992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 cmpd="dbl">
                    <a:solidFill>
                      <a:schemeClr val="tx2">
                        <a:lumMod val="75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sz="9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2</a:t>
                    </a:r>
                    <a:r>
                      <a:rPr kumimoji="1" lang="ja-JP" altLang="en-US" sz="9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号車</a:t>
                    </a:r>
                  </a:p>
                </p:txBody>
              </p:sp>
              <p:sp>
                <p:nvSpPr>
                  <p:cNvPr id="239" name="正方形/長方形 238"/>
                  <p:cNvSpPr/>
                  <p:nvPr/>
                </p:nvSpPr>
                <p:spPr>
                  <a:xfrm>
                    <a:off x="7060217" y="5753387"/>
                    <a:ext cx="647364" cy="203992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 cmpd="dbl">
                    <a:solidFill>
                      <a:schemeClr val="tx2">
                        <a:lumMod val="75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sz="900" b="1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3</a:t>
                    </a:r>
                    <a:r>
                      <a:rPr kumimoji="1" lang="ja-JP" altLang="en-US" sz="9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号車</a:t>
                    </a:r>
                  </a:p>
                </p:txBody>
              </p:sp>
            </p:grpSp>
            <p:sp>
              <p:nvSpPr>
                <p:cNvPr id="240" name="正方形/長方形 239"/>
                <p:cNvSpPr/>
                <p:nvPr/>
              </p:nvSpPr>
              <p:spPr>
                <a:xfrm>
                  <a:off x="8110977" y="5753387"/>
                  <a:ext cx="647364" cy="203992"/>
                </a:xfrm>
                <a:prstGeom prst="rect">
                  <a:avLst/>
                </a:prstGeom>
                <a:solidFill>
                  <a:schemeClr val="bg1"/>
                </a:solidFill>
                <a:ln w="38100" cmpd="dbl">
                  <a:solidFill>
                    <a:schemeClr val="tx2">
                      <a:lumMod val="75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900" b="1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4</a:t>
                  </a:r>
                  <a:r>
                    <a:rPr kumimoji="1" lang="ja-JP" altLang="en-US" sz="9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号車</a:t>
                  </a:r>
                </a:p>
              </p:txBody>
            </p:sp>
          </p:grpSp>
          <p:sp>
            <p:nvSpPr>
              <p:cNvPr id="248" name="正方形/長方形 247"/>
              <p:cNvSpPr/>
              <p:nvPr/>
            </p:nvSpPr>
            <p:spPr>
              <a:xfrm>
                <a:off x="4712768" y="3518519"/>
                <a:ext cx="923591" cy="184990"/>
              </a:xfrm>
              <a:prstGeom prst="rect">
                <a:avLst/>
              </a:prstGeom>
              <a:noFill/>
              <a:ln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9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【</a:t>
                </a:r>
                <a:r>
                  <a:rPr kumimoji="1" lang="ja-JP" altLang="en-US" sz="9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イメージ</a:t>
                </a:r>
                <a:r>
                  <a:rPr kumimoji="1" lang="en-US" altLang="ja-JP" sz="9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】</a:t>
                </a:r>
                <a:endParaRPr kumimoji="1" lang="ja-JP" altLang="en-US" sz="9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37813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4" name="直線コネクタ 3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正方形/長方形 4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defRPr/>
              </a:pP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４　ＰＤＣＡサイクルの徹底（検証体制）</a:t>
              </a: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23" name="正方形/長方形 22"/>
          <p:cNvSpPr/>
          <p:nvPr/>
        </p:nvSpPr>
        <p:spPr>
          <a:xfrm>
            <a:off x="8667800" y="6473508"/>
            <a:ext cx="468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4</a:t>
            </a: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 flipV="1">
            <a:off x="5004048" y="1022786"/>
            <a:ext cx="0" cy="5760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フローチャート: 処理 6"/>
          <p:cNvSpPr/>
          <p:nvPr/>
        </p:nvSpPr>
        <p:spPr>
          <a:xfrm>
            <a:off x="251520" y="723760"/>
            <a:ext cx="4608512" cy="576064"/>
          </a:xfrm>
          <a:prstGeom prst="flowChartProcess">
            <a:avLst/>
          </a:prstGeom>
          <a:solidFill>
            <a:schemeClr val="tx2">
              <a:lumMod val="75000"/>
            </a:schemeClr>
          </a:solidFill>
          <a:ln w="952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【</a:t>
            </a:r>
            <a:r>
              <a:rPr kumimoji="1" lang="ja-JP" altLang="en-US" sz="16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チェック機能１</a:t>
            </a:r>
            <a:r>
              <a:rPr kumimoji="1" lang="en-US" altLang="ja-JP" sz="16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】</a:t>
            </a:r>
          </a:p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環境事業センター改革検討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委員会</a:t>
            </a:r>
            <a:endParaRPr kumimoji="1" lang="ja-JP" altLang="en-US" sz="1600" b="1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205891" y="2472023"/>
            <a:ext cx="4626203" cy="4269345"/>
            <a:chOff x="205891" y="2275184"/>
            <a:chExt cx="4626203" cy="4287981"/>
          </a:xfrm>
        </p:grpSpPr>
        <p:sp>
          <p:nvSpPr>
            <p:cNvPr id="28" name="正方形/長方形 27"/>
            <p:cNvSpPr/>
            <p:nvPr/>
          </p:nvSpPr>
          <p:spPr>
            <a:xfrm>
              <a:off x="767919" y="2275185"/>
              <a:ext cx="4064175" cy="926210"/>
            </a:xfrm>
            <a:prstGeom prst="rect">
              <a:avLst/>
            </a:prstGeom>
            <a:solidFill>
              <a:schemeClr val="bg1"/>
            </a:solidFill>
            <a:ln w="9525" cmpd="dbl">
              <a:solidFill>
                <a:schemeClr val="accent1">
                  <a:shade val="95000"/>
                  <a:satMod val="10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36000" rIns="108000" bIns="36000" rtlCol="0" anchor="ctr" anchorCtr="0"/>
            <a:lstStyle/>
            <a:p>
              <a:pPr>
                <a:lnSpc>
                  <a:spcPts val="1400"/>
                </a:lnSpc>
              </a:pPr>
              <a:r>
                <a:rPr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職員それぞれが、ネガティブな感情を排し、改革項目</a:t>
              </a:r>
              <a:r>
                <a:rPr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に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取り組むことで、より一層</a:t>
              </a:r>
              <a:r>
                <a:rPr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の意識改革につなげていくとともに、職員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の</a:t>
              </a:r>
              <a:r>
                <a:rPr lang="en-US" altLang="ja-JP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PDCA</a:t>
              </a:r>
              <a:r>
                <a:rPr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サイクルの徹底を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図る</a:t>
              </a:r>
              <a:r>
                <a:rPr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。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761661" y="3307092"/>
              <a:ext cx="4064175" cy="1111452"/>
            </a:xfrm>
            <a:prstGeom prst="rect">
              <a:avLst/>
            </a:prstGeom>
            <a:solidFill>
              <a:schemeClr val="bg1"/>
            </a:solidFill>
            <a:ln w="9525" cmpd="dbl">
              <a:solidFill>
                <a:schemeClr val="accent1">
                  <a:shade val="95000"/>
                  <a:satMod val="10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72000" rtlCol="0" anchor="ctr" anchorCtr="0"/>
            <a:lstStyle/>
            <a:p>
              <a:r>
                <a:rPr lang="en-US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【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委員長</a:t>
              </a:r>
              <a:r>
                <a:rPr lang="en-US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】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局長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　</a:t>
              </a:r>
              <a:r>
                <a:rPr lang="en-US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【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副委員長</a:t>
              </a:r>
              <a:r>
                <a:rPr lang="en-US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】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理事</a:t>
              </a:r>
              <a:endParaRPr lang="ja-JP" altLang="ja-JP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en-US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【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委員</a:t>
              </a:r>
              <a:r>
                <a:rPr lang="en-US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】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総務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部長、事業部長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、改革担当部長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、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総務課長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企画課長、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職員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課長、事業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管理課長</a:t>
              </a:r>
              <a:r>
                <a:rPr lang="ja-JP" altLang="en-US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、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家庭ごみ減量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課長、運営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改革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担当課長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、環境事業センター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所長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３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名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（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各部会長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）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1" name="ホームベース 30"/>
            <p:cNvSpPr/>
            <p:nvPr/>
          </p:nvSpPr>
          <p:spPr>
            <a:xfrm>
              <a:off x="212151" y="2275184"/>
              <a:ext cx="555768" cy="926210"/>
            </a:xfrm>
            <a:prstGeom prst="homePlate">
              <a:avLst>
                <a:gd name="adj" fmla="val 21941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設置目的</a:t>
              </a:r>
            </a:p>
          </p:txBody>
        </p:sp>
        <p:sp>
          <p:nvSpPr>
            <p:cNvPr id="32" name="ホームベース 31"/>
            <p:cNvSpPr/>
            <p:nvPr/>
          </p:nvSpPr>
          <p:spPr>
            <a:xfrm>
              <a:off x="205893" y="3307092"/>
              <a:ext cx="534851" cy="1111452"/>
            </a:xfrm>
            <a:prstGeom prst="homePlate">
              <a:avLst>
                <a:gd name="adj" fmla="val 19101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メンバー</a:t>
              </a:r>
            </a:p>
          </p:txBody>
        </p:sp>
        <p:sp>
          <p:nvSpPr>
            <p:cNvPr id="34" name="ホームベース 33"/>
            <p:cNvSpPr/>
            <p:nvPr/>
          </p:nvSpPr>
          <p:spPr>
            <a:xfrm>
              <a:off x="205891" y="4511165"/>
              <a:ext cx="555769" cy="2052000"/>
            </a:xfrm>
            <a:prstGeom prst="homePlate">
              <a:avLst>
                <a:gd name="adj" fmla="val 19485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6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傘下</a:t>
              </a:r>
              <a:r>
                <a:rPr kumimoji="1" lang="ja-JP" altLang="en-US" sz="16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組織</a:t>
              </a: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761660" y="4511165"/>
              <a:ext cx="4064175" cy="2052000"/>
            </a:xfrm>
            <a:prstGeom prst="rect">
              <a:avLst/>
            </a:prstGeom>
            <a:solidFill>
              <a:schemeClr val="bg1"/>
            </a:solidFill>
            <a:ln w="9525" cmpd="dbl">
              <a:solidFill>
                <a:schemeClr val="accent1">
                  <a:shade val="95000"/>
                  <a:satMod val="10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72000" rtlCol="0" anchor="ctr" anchorCtr="0"/>
            <a:lstStyle/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 ◇ 服務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・活性化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部会</a:t>
              </a:r>
              <a:endParaRPr kumimoji="1"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服務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規律の確保に向けたガバナンス体制の検討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や人材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育成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の促進、職員の意識改革をはじめ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とする職場活性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化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策の検討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など</a:t>
              </a:r>
              <a:endParaRPr kumimoji="1"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◇ 交通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事故防止対策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部会</a:t>
              </a:r>
              <a:endParaRPr kumimoji="1"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交通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事故防止に向けた各種取り組み、運転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登録職員</a:t>
              </a:r>
              <a:endParaRPr kumimoji="1"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制度の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検討など</a:t>
              </a: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 ◇ 作業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効率化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部会</a:t>
              </a:r>
              <a:endParaRPr kumimoji="1" lang="en-US" altLang="ja-JP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現状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の作業効率の検証と柔軟な作業形態の導入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等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よる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作業の効率化の検討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など</a:t>
              </a:r>
              <a:endParaRPr kumimoji="1"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36" name="正方形/長方形 35"/>
          <p:cNvSpPr/>
          <p:nvPr/>
        </p:nvSpPr>
        <p:spPr>
          <a:xfrm>
            <a:off x="251519" y="1369796"/>
            <a:ext cx="4608513" cy="1102227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≪平成</a:t>
            </a:r>
            <a:r>
              <a:rPr kumimoji="1" lang="en-US" altLang="ja-JP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29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年６月～実施≫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>
              <a:lnSpc>
                <a:spcPts val="800"/>
              </a:lnSpc>
            </a:pP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改革プランに掲げる目標達成に向けて、「隔月」で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開催し、現場実態を踏まえながら、各種取組を検討・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実施するなど、</a:t>
            </a:r>
            <a:r>
              <a:rPr kumimoji="1" lang="en-US" altLang="ja-JP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PDCA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サイクルを回してきた。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42" name="フローチャート: 処理 41"/>
          <p:cNvSpPr/>
          <p:nvPr/>
        </p:nvSpPr>
        <p:spPr>
          <a:xfrm>
            <a:off x="5145994" y="723760"/>
            <a:ext cx="3746486" cy="576064"/>
          </a:xfrm>
          <a:prstGeom prst="flowChartProcess">
            <a:avLst/>
          </a:prstGeom>
          <a:solidFill>
            <a:schemeClr val="tx2">
              <a:lumMod val="75000"/>
            </a:schemeClr>
          </a:solidFill>
          <a:ln w="952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【</a:t>
            </a:r>
            <a:r>
              <a:rPr kumimoji="1" lang="ja-JP" altLang="en-US" sz="16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チェック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機能２</a:t>
            </a:r>
            <a:r>
              <a:rPr kumimoji="1" lang="en-US" altLang="ja-JP" sz="16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】</a:t>
            </a:r>
            <a:endParaRPr kumimoji="1" lang="en-US" altLang="ja-JP" sz="1600" b="1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運行管理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システムの活用</a:t>
            </a:r>
            <a:endParaRPr kumimoji="1" lang="ja-JP" altLang="en-US" sz="1600" b="1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5755192" y="2677091"/>
            <a:ext cx="2520280" cy="886811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運行管理システムを活用し、</a:t>
            </a:r>
            <a:endParaRPr kumimoji="1" lang="en-US" altLang="ja-JP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局長をトップとする、</a:t>
            </a:r>
            <a:endParaRPr kumimoji="1" lang="en-US" altLang="ja-JP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重層的なチェック体制の構築</a:t>
            </a:r>
            <a:endParaRPr kumimoji="1" lang="ja-JP" altLang="en-US" sz="16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5185322" y="1691333"/>
            <a:ext cx="3716478" cy="702259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　運行管理システムは</a:t>
            </a:r>
            <a:r>
              <a: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…</a:t>
            </a:r>
          </a:p>
          <a:p>
            <a:pPr algn="ctr"/>
            <a:r>
              <a:rPr kumimoji="1" lang="ja-JP" altLang="en-US" sz="16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いつでも・だれでも閲覧が可能</a:t>
            </a:r>
          </a:p>
        </p:txBody>
      </p:sp>
      <p:sp>
        <p:nvSpPr>
          <p:cNvPr id="52" name="下矢印 51"/>
          <p:cNvSpPr/>
          <p:nvPr/>
        </p:nvSpPr>
        <p:spPr>
          <a:xfrm>
            <a:off x="6593056" y="2351568"/>
            <a:ext cx="852361" cy="388416"/>
          </a:xfrm>
          <a:prstGeom prst="downArrow">
            <a:avLst>
              <a:gd name="adj1" fmla="val 71071"/>
              <a:gd name="adj2" fmla="val 64999"/>
            </a:avLst>
          </a:prstGeom>
          <a:solidFill>
            <a:schemeClr val="tx2">
              <a:lumMod val="40000"/>
              <a:lumOff val="60000"/>
            </a:schemeClr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6012160" y="3501008"/>
            <a:ext cx="1972153" cy="3189531"/>
            <a:chOff x="5272457" y="3501162"/>
            <a:chExt cx="1972153" cy="3189531"/>
          </a:xfrm>
        </p:grpSpPr>
        <p:grpSp>
          <p:nvGrpSpPr>
            <p:cNvPr id="15" name="グループ化 14"/>
            <p:cNvGrpSpPr/>
            <p:nvPr/>
          </p:nvGrpSpPr>
          <p:grpSpPr>
            <a:xfrm>
              <a:off x="5381058" y="3905530"/>
              <a:ext cx="1768368" cy="2650350"/>
              <a:chOff x="5710096" y="3372064"/>
              <a:chExt cx="2706329" cy="3253811"/>
            </a:xfrm>
          </p:grpSpPr>
          <p:grpSp>
            <p:nvGrpSpPr>
              <p:cNvPr id="12" name="グループ化 11"/>
              <p:cNvGrpSpPr/>
              <p:nvPr/>
            </p:nvGrpSpPr>
            <p:grpSpPr>
              <a:xfrm>
                <a:off x="5710096" y="3372064"/>
                <a:ext cx="2706329" cy="3253811"/>
                <a:chOff x="5711726" y="3487946"/>
                <a:chExt cx="2706329" cy="3253811"/>
              </a:xfrm>
            </p:grpSpPr>
            <p:sp>
              <p:nvSpPr>
                <p:cNvPr id="9" name="二等辺三角形 8"/>
                <p:cNvSpPr/>
                <p:nvPr/>
              </p:nvSpPr>
              <p:spPr>
                <a:xfrm>
                  <a:off x="6314162" y="3674777"/>
                  <a:ext cx="1498198" cy="2922575"/>
                </a:xfrm>
                <a:prstGeom prst="triangl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prstDash val="sysDot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</p:txBody>
            </p:sp>
            <p:sp>
              <p:nvSpPr>
                <p:cNvPr id="53" name="円/楕円 52"/>
                <p:cNvSpPr/>
                <p:nvPr/>
              </p:nvSpPr>
              <p:spPr>
                <a:xfrm>
                  <a:off x="6525617" y="3487946"/>
                  <a:ext cx="1075288" cy="761884"/>
                </a:xfrm>
                <a:prstGeom prst="ellipse">
                  <a:avLst/>
                </a:prstGeom>
                <a:solidFill>
                  <a:schemeClr val="tx2">
                    <a:lumMod val="75000"/>
                  </a:schemeClr>
                </a:solidFill>
                <a:ln w="9525"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b="1" dirty="0" smtClean="0">
                      <a:solidFill>
                        <a:schemeClr val="bg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局長</a:t>
                  </a:r>
                </a:p>
              </p:txBody>
            </p:sp>
            <p:sp>
              <p:nvSpPr>
                <p:cNvPr id="11" name="フローチャート: 代替処理 10"/>
                <p:cNvSpPr/>
                <p:nvPr/>
              </p:nvSpPr>
              <p:spPr>
                <a:xfrm>
                  <a:off x="7007217" y="4666054"/>
                  <a:ext cx="1385493" cy="659796"/>
                </a:xfrm>
                <a:prstGeom prst="flowChartAlternateProcess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 w="9525"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局 本課</a:t>
                  </a:r>
                </a:p>
              </p:txBody>
            </p:sp>
            <p:sp>
              <p:nvSpPr>
                <p:cNvPr id="54" name="フローチャート: 代替処理 53"/>
                <p:cNvSpPr/>
                <p:nvPr/>
              </p:nvSpPr>
              <p:spPr>
                <a:xfrm>
                  <a:off x="5711726" y="6081961"/>
                  <a:ext cx="2706329" cy="659796"/>
                </a:xfrm>
                <a:prstGeom prst="flowChartAlternateProcess">
                  <a:avLst/>
                </a:prstGeom>
                <a:solidFill>
                  <a:schemeClr val="bg1"/>
                </a:solidFill>
                <a:ln w="9525"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環境事業センター</a:t>
                  </a:r>
                </a:p>
              </p:txBody>
            </p:sp>
          </p:grpSp>
          <p:sp>
            <p:nvSpPr>
              <p:cNvPr id="13" name="角丸四角形 12"/>
              <p:cNvSpPr/>
              <p:nvPr/>
            </p:nvSpPr>
            <p:spPr>
              <a:xfrm>
                <a:off x="6116617" y="5369023"/>
                <a:ext cx="1872601" cy="520855"/>
              </a:xfrm>
              <a:prstGeom prst="round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チェック</a:t>
                </a:r>
              </a:p>
            </p:txBody>
          </p:sp>
        </p:grpSp>
        <p:sp>
          <p:nvSpPr>
            <p:cNvPr id="16" name="正方形/長方形 15"/>
            <p:cNvSpPr/>
            <p:nvPr/>
          </p:nvSpPr>
          <p:spPr>
            <a:xfrm>
              <a:off x="5272457" y="3501162"/>
              <a:ext cx="1972153" cy="3189531"/>
            </a:xfrm>
            <a:prstGeom prst="rect">
              <a:avLst/>
            </a:prstGeom>
            <a:noFill/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108000" rIns="36000" rtlCol="0" anchor="t" anchorCtr="0"/>
            <a:lstStyle/>
            <a:p>
              <a:pPr algn="ctr"/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≪イメージ≫</a:t>
              </a:r>
            </a:p>
          </p:txBody>
        </p:sp>
      </p:grpSp>
      <p:sp>
        <p:nvSpPr>
          <p:cNvPr id="56" name="円形吹き出し 55"/>
          <p:cNvSpPr/>
          <p:nvPr/>
        </p:nvSpPr>
        <p:spPr>
          <a:xfrm>
            <a:off x="5080201" y="3998262"/>
            <a:ext cx="1548000" cy="828000"/>
          </a:xfrm>
          <a:prstGeom prst="wedgeEllipseCallout">
            <a:avLst>
              <a:gd name="adj1" fmla="val 50554"/>
              <a:gd name="adj2" fmla="val 57474"/>
            </a:avLst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要綱等によりルール化</a:t>
            </a:r>
          </a:p>
        </p:txBody>
      </p:sp>
      <p:sp>
        <p:nvSpPr>
          <p:cNvPr id="58" name="円形吹き出し 57"/>
          <p:cNvSpPr/>
          <p:nvPr/>
        </p:nvSpPr>
        <p:spPr>
          <a:xfrm>
            <a:off x="7527244" y="5437850"/>
            <a:ext cx="1548000" cy="828000"/>
          </a:xfrm>
          <a:prstGeom prst="wedgeEllipseCallout">
            <a:avLst>
              <a:gd name="adj1" fmla="val -43781"/>
              <a:gd name="adj2" fmla="val -64498"/>
            </a:avLst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定期的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に</a:t>
            </a:r>
            <a:endParaRPr kumimoji="1" lang="en-US" altLang="ja-JP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チェック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5145994" y="1346606"/>
            <a:ext cx="3746486" cy="438822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≪平成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30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年</a:t>
            </a:r>
            <a:r>
              <a:rPr kumimoji="1" lang="ja-JP" altLang="en-US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８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月～実施≫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1343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4" name="直線コネクタ 3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正方形/長方形 4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defRPr/>
              </a:pP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５　各種の取組事例</a:t>
              </a: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23" name="正方形/長方形 22"/>
          <p:cNvSpPr/>
          <p:nvPr/>
        </p:nvSpPr>
        <p:spPr>
          <a:xfrm>
            <a:off x="8667800" y="6473508"/>
            <a:ext cx="468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5</a:t>
            </a: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107504" y="722368"/>
            <a:ext cx="8928992" cy="6111180"/>
            <a:chOff x="323528" y="722368"/>
            <a:chExt cx="8928992" cy="6111180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323528" y="722368"/>
              <a:ext cx="8928992" cy="6111180"/>
              <a:chOff x="323528" y="722368"/>
              <a:chExt cx="8928992" cy="6111180"/>
            </a:xfrm>
          </p:grpSpPr>
          <p:sp>
            <p:nvSpPr>
              <p:cNvPr id="13" name="正方形/長方形 12"/>
              <p:cNvSpPr/>
              <p:nvPr/>
            </p:nvSpPr>
            <p:spPr>
              <a:xfrm>
                <a:off x="971600" y="722368"/>
                <a:ext cx="7200800" cy="468894"/>
              </a:xfrm>
              <a:prstGeom prst="rect">
                <a:avLst/>
              </a:prstGeom>
              <a:solidFill>
                <a:schemeClr val="bg1"/>
              </a:solidFill>
              <a:ln w="38100" cmpd="dbl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8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「環境事業センター改革検討委員会」等において検討</a:t>
                </a:r>
                <a:endParaRPr kumimoji="1" lang="en-US" altLang="ja-JP" sz="18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grpSp>
            <p:nvGrpSpPr>
              <p:cNvPr id="21" name="グループ化 20"/>
              <p:cNvGrpSpPr/>
              <p:nvPr/>
            </p:nvGrpSpPr>
            <p:grpSpPr>
              <a:xfrm>
                <a:off x="611560" y="1602168"/>
                <a:ext cx="7920880" cy="4896544"/>
                <a:chOff x="611560" y="1543144"/>
                <a:chExt cx="7920880" cy="4759052"/>
              </a:xfrm>
            </p:grpSpPr>
            <p:sp>
              <p:nvSpPr>
                <p:cNvPr id="12" name="角丸四角形 11"/>
                <p:cNvSpPr/>
                <p:nvPr/>
              </p:nvSpPr>
              <p:spPr>
                <a:xfrm>
                  <a:off x="611560" y="1543144"/>
                  <a:ext cx="7920880" cy="4759052"/>
                </a:xfrm>
                <a:prstGeom prst="roundRect">
                  <a:avLst>
                    <a:gd name="adj" fmla="val 6162"/>
                  </a:avLst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9525"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lIns="108000" tIns="36000" rIns="108000" bIns="36000" rtlCol="0" anchor="t" anchorCtr="0"/>
                <a:lstStyle/>
                <a:p>
                  <a:pPr algn="ctr"/>
                  <a:r>
                    <a:rPr kumimoji="1" lang="ja-JP" altLang="en-US" sz="1800" b="1" u="sng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改革プランの目標達成</a:t>
                  </a:r>
                  <a:r>
                    <a:rPr kumimoji="1" lang="ja-JP" altLang="en-US" sz="1800" b="1" u="sng" dirty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に向けて</a:t>
                  </a:r>
                  <a:r>
                    <a:rPr kumimoji="1" lang="ja-JP" altLang="en-US" sz="1800" b="1" u="sng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、様々な取組に着手 （</a:t>
                  </a:r>
                  <a:r>
                    <a:rPr kumimoji="1" lang="en-US" altLang="ja-JP" sz="1800" b="1" u="sng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38</a:t>
                  </a:r>
                  <a:r>
                    <a:rPr kumimoji="1" lang="ja-JP" altLang="en-US" sz="1800" b="1" u="sng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項目）</a:t>
                  </a:r>
                  <a:endParaRPr kumimoji="1" lang="en-US" altLang="ja-JP" sz="1800" b="1" u="sng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  <a:p>
                  <a:pPr algn="ctr"/>
                  <a:endParaRPr kumimoji="1" lang="en-US" altLang="ja-JP" sz="1800" b="1" u="sng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</p:txBody>
            </p:sp>
            <p:grpSp>
              <p:nvGrpSpPr>
                <p:cNvPr id="37" name="グループ化 36"/>
                <p:cNvGrpSpPr/>
                <p:nvPr/>
              </p:nvGrpSpPr>
              <p:grpSpPr>
                <a:xfrm>
                  <a:off x="796792" y="2047200"/>
                  <a:ext cx="7571280" cy="317068"/>
                  <a:chOff x="796792" y="478665"/>
                  <a:chExt cx="7571280" cy="305942"/>
                </a:xfrm>
              </p:grpSpPr>
              <p:sp>
                <p:nvSpPr>
                  <p:cNvPr id="38" name="大波 37"/>
                  <p:cNvSpPr/>
                  <p:nvPr/>
                </p:nvSpPr>
                <p:spPr>
                  <a:xfrm>
                    <a:off x="796792" y="478665"/>
                    <a:ext cx="2448000" cy="305942"/>
                  </a:xfrm>
                  <a:prstGeom prst="wave">
                    <a:avLst>
                      <a:gd name="adj1" fmla="val 0"/>
                      <a:gd name="adj2" fmla="val 0"/>
                    </a:avLst>
                  </a:prstGeom>
                  <a:solidFill>
                    <a:schemeClr val="tx2">
                      <a:lumMod val="75000"/>
                    </a:schemeClr>
                  </a:solidFill>
                  <a:ln w="9525">
                    <a:solidFill>
                      <a:schemeClr val="tx2">
                        <a:lumMod val="60000"/>
                        <a:lumOff val="40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作業の効率化</a:t>
                    </a:r>
                  </a:p>
                </p:txBody>
              </p:sp>
              <p:sp>
                <p:nvSpPr>
                  <p:cNvPr id="39" name="大波 38"/>
                  <p:cNvSpPr/>
                  <p:nvPr/>
                </p:nvSpPr>
                <p:spPr>
                  <a:xfrm>
                    <a:off x="3349588" y="478665"/>
                    <a:ext cx="2448000" cy="305942"/>
                  </a:xfrm>
                  <a:prstGeom prst="wave">
                    <a:avLst>
                      <a:gd name="adj1" fmla="val 0"/>
                      <a:gd name="adj2" fmla="val 0"/>
                    </a:avLst>
                  </a:prstGeom>
                  <a:solidFill>
                    <a:schemeClr val="tx2">
                      <a:lumMod val="75000"/>
                    </a:schemeClr>
                  </a:solidFill>
                  <a:ln w="9525">
                    <a:solidFill>
                      <a:schemeClr val="tx2">
                        <a:lumMod val="60000"/>
                        <a:lumOff val="40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交通事故防止対策</a:t>
                    </a:r>
                  </a:p>
                </p:txBody>
              </p:sp>
              <p:sp>
                <p:nvSpPr>
                  <p:cNvPr id="40" name="大波 39"/>
                  <p:cNvSpPr/>
                  <p:nvPr/>
                </p:nvSpPr>
                <p:spPr>
                  <a:xfrm>
                    <a:off x="5890210" y="478665"/>
                    <a:ext cx="2477862" cy="305942"/>
                  </a:xfrm>
                  <a:prstGeom prst="wave">
                    <a:avLst>
                      <a:gd name="adj1" fmla="val 0"/>
                      <a:gd name="adj2" fmla="val 0"/>
                    </a:avLst>
                  </a:prstGeom>
                  <a:solidFill>
                    <a:schemeClr val="tx2">
                      <a:lumMod val="75000"/>
                    </a:schemeClr>
                  </a:solidFill>
                  <a:ln w="9525">
                    <a:solidFill>
                      <a:schemeClr val="tx2">
                        <a:lumMod val="60000"/>
                        <a:lumOff val="40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服務・活性化</a:t>
                    </a:r>
                  </a:p>
                </p:txBody>
              </p:sp>
            </p:grpSp>
          </p:grpSp>
          <p:sp>
            <p:nvSpPr>
              <p:cNvPr id="28" name="下矢印 27"/>
              <p:cNvSpPr/>
              <p:nvPr/>
            </p:nvSpPr>
            <p:spPr>
              <a:xfrm rot="16200000">
                <a:off x="4021854" y="1602882"/>
                <a:ext cx="1532340" cy="8928992"/>
              </a:xfrm>
              <a:prstGeom prst="downArrow">
                <a:avLst>
                  <a:gd name="adj1" fmla="val 66426"/>
                  <a:gd name="adj2" fmla="val 50000"/>
                </a:avLst>
              </a:prstGeom>
              <a:solidFill>
                <a:schemeClr val="tx2">
                  <a:lumMod val="75000"/>
                </a:schemeClr>
              </a:solidFill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29" name="二等辺三角形 28"/>
              <p:cNvSpPr/>
              <p:nvPr/>
            </p:nvSpPr>
            <p:spPr>
              <a:xfrm rot="10800000">
                <a:off x="1583532" y="1298974"/>
                <a:ext cx="648072" cy="410906"/>
              </a:xfrm>
              <a:prstGeom prst="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30" name="二等辺三角形 29"/>
              <p:cNvSpPr/>
              <p:nvPr/>
            </p:nvSpPr>
            <p:spPr>
              <a:xfrm rot="10800000">
                <a:off x="4247964" y="1298974"/>
                <a:ext cx="648072" cy="410906"/>
              </a:xfrm>
              <a:prstGeom prst="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31" name="二等辺三角形 30"/>
              <p:cNvSpPr/>
              <p:nvPr/>
            </p:nvSpPr>
            <p:spPr>
              <a:xfrm rot="10800000">
                <a:off x="6912396" y="1298974"/>
                <a:ext cx="648072" cy="410906"/>
              </a:xfrm>
              <a:prstGeom prst="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</p:grpSp>
        <p:sp>
          <p:nvSpPr>
            <p:cNvPr id="33" name="正方形/長方形 32"/>
            <p:cNvSpPr/>
            <p:nvPr/>
          </p:nvSpPr>
          <p:spPr>
            <a:xfrm>
              <a:off x="796792" y="2507750"/>
              <a:ext cx="2448000" cy="3350598"/>
            </a:xfrm>
            <a:prstGeom prst="rect">
              <a:avLst/>
            </a:prstGeom>
            <a:solidFill>
              <a:schemeClr val="bg1"/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72000" tIns="108000" rIns="36000" bIns="72000" rtlCol="0" anchor="t" anchorCtr="0"/>
            <a:lstStyle/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収集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作業の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効率化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2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ごみ</a:t>
              </a:r>
              <a:r>
                <a:rPr kumimoji="1" lang="ja-JP" altLang="en-US" sz="12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収集量や搬入時間等</a:t>
              </a:r>
              <a:r>
                <a:rPr kumimoji="1" lang="ja-JP" altLang="en-US" sz="12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のデー</a:t>
              </a:r>
              <a:endParaRPr kumimoji="1" lang="en-US" altLang="ja-JP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2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2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タ</a:t>
              </a:r>
              <a:r>
                <a:rPr kumimoji="1" lang="ja-JP" altLang="en-US" sz="12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や収集コース図を</a:t>
              </a:r>
              <a:r>
                <a:rPr kumimoji="1" lang="ja-JP" altLang="en-US" sz="12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もとに</a:t>
              </a:r>
              <a:r>
                <a:rPr kumimoji="1" lang="ja-JP" altLang="en-US" sz="12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、</a:t>
              </a:r>
              <a:r>
                <a:rPr kumimoji="1" lang="ja-JP" altLang="en-US" sz="12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効</a:t>
              </a:r>
              <a:endParaRPr kumimoji="1" lang="en-US" altLang="ja-JP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2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2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率化</a:t>
              </a:r>
              <a:r>
                <a:rPr kumimoji="1" lang="ja-JP" altLang="en-US" sz="12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策について、</a:t>
              </a:r>
              <a:r>
                <a:rPr kumimoji="1" lang="ja-JP" altLang="en-US" sz="12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各環境事業セ</a:t>
              </a:r>
              <a:endParaRPr kumimoji="1" lang="en-US" altLang="ja-JP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2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2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ンター</a:t>
              </a:r>
              <a:r>
                <a:rPr kumimoji="1" lang="ja-JP" altLang="en-US" sz="12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における地域</a:t>
              </a:r>
              <a:r>
                <a:rPr kumimoji="1" lang="ja-JP" altLang="en-US" sz="12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実情に応じ</a:t>
              </a:r>
              <a:endParaRPr kumimoji="1" lang="en-US" altLang="ja-JP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2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200" b="1" dirty="0" err="1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た</a:t>
              </a:r>
              <a:r>
                <a:rPr kumimoji="1" lang="ja-JP" altLang="en-US" sz="12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意見・提案を加味</a:t>
              </a:r>
              <a:r>
                <a:rPr kumimoji="1" lang="ja-JP" altLang="en-US" sz="12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しながら、</a:t>
              </a:r>
              <a:endParaRPr kumimoji="1" lang="en-US" altLang="ja-JP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2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2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徹底した意見</a:t>
              </a:r>
              <a:r>
                <a:rPr kumimoji="1" lang="ja-JP" altLang="en-US" sz="12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交換・</a:t>
              </a:r>
              <a:r>
                <a:rPr kumimoji="1" lang="ja-JP" altLang="en-US" sz="12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ヒアリング</a:t>
              </a:r>
              <a:endParaRPr kumimoji="1" lang="en-US" altLang="ja-JP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2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2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を実施</a:t>
              </a:r>
              <a:endParaRPr kumimoji="1" lang="en-US" altLang="ja-JP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2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2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（センターごとに４回以上）</a:t>
              </a:r>
              <a:endParaRPr kumimoji="1" lang="en-US" altLang="ja-JP" sz="12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800"/>
                </a:lnSpc>
              </a:pP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粗大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ごみ中継地の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廃止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中継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作業の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実施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組織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改編に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伴う効率化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0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en-US" altLang="ja-JP" sz="10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(</a:t>
              </a:r>
              <a:r>
                <a:rPr kumimoji="1" lang="ja-JP" altLang="en-US" sz="10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行政区別・ごみ収集別の枠組み廃止）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収集作業集約化に伴う効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en-US" altLang="ja-JP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　率化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 algn="r"/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ほか</a:t>
              </a: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3349588" y="2512130"/>
              <a:ext cx="2448000" cy="3346218"/>
            </a:xfrm>
            <a:prstGeom prst="rect">
              <a:avLst/>
            </a:prstGeom>
            <a:solidFill>
              <a:schemeClr val="bg1"/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72000" tIns="108000" rIns="36000" bIns="72000" rtlCol="0" anchor="t" anchorCtr="0"/>
            <a:lstStyle/>
            <a:p>
              <a:pPr>
                <a:lnSpc>
                  <a:spcPts val="1550"/>
                </a:lnSpc>
              </a:pP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ド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ライブレコーダーの徹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　 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底的な重層チェック体制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en-US" altLang="ja-JP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en-US" altLang="ja-JP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 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の構築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センター間巡視及び局課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長級による覆面調査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安全運転宣言車の表示</a:t>
              </a:r>
              <a:endParaRPr kumimoji="1" lang="en-US" altLang="ja-JP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事故発生時事業部長に</a:t>
              </a:r>
              <a:r>
                <a:rPr kumimoji="1" lang="ja-JP" altLang="en-US" sz="1400" b="1" dirty="0" err="1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よ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en-US" altLang="ja-JP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en-US" altLang="ja-JP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ja-JP" altLang="en-US" sz="1400" b="1" dirty="0" err="1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る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全センター全体集会の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　 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実施</a:t>
              </a:r>
              <a:endParaRPr kumimoji="1" lang="en-US" altLang="ja-JP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作業前スローガンの全員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00"/>
                </a:lnSpc>
              </a:pP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　唱和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ドライブレコーダー映像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en-US" altLang="ja-JP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en-US" altLang="ja-JP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 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確認研修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運転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従事要件の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見直し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無事故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・無違反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表彰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 algn="r">
                <a:lnSpc>
                  <a:spcPts val="1550"/>
                </a:lnSpc>
              </a:pP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ほか</a:t>
              </a: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5905141" y="2512130"/>
              <a:ext cx="2448000" cy="3346218"/>
            </a:xfrm>
            <a:prstGeom prst="rect">
              <a:avLst/>
            </a:prstGeom>
            <a:solidFill>
              <a:schemeClr val="bg1"/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72000" tIns="108000" rIns="36000" bIns="72000" rtlCol="0" anchor="t" anchorCtr="0"/>
            <a:lstStyle/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センター間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巡視及び局課</a:t>
              </a:r>
              <a:endParaRPr kumimoji="1" lang="en-US" altLang="ja-JP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　 長級による覆面調査</a:t>
              </a:r>
              <a:endParaRPr kumimoji="1" lang="en-US" altLang="ja-JP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安全体操の完全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実施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全員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によ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る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作業報告書の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作成・提出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作業帽の着用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厳守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服務規律確保のための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en-US" altLang="ja-JP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  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研修実施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当日休暇禁止の厳格化等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現業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監理主任作業用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名札 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en-US" altLang="ja-JP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en-US" altLang="ja-JP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 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の導入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主任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準則等に規定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する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en-US" altLang="ja-JP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en-US" altLang="ja-JP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 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業務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を怠った場合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の対応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の厳格化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 algn="r"/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ほ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か</a:t>
              </a:r>
              <a:endPara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9" name="角丸四角形 8"/>
          <p:cNvSpPr/>
          <p:nvPr/>
        </p:nvSpPr>
        <p:spPr>
          <a:xfrm>
            <a:off x="580768" y="5976576"/>
            <a:ext cx="7556349" cy="45222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2">
                <a:lumMod val="75000"/>
              </a:schemeClr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運 営 評 価 の 実 施　</a:t>
            </a:r>
            <a:r>
              <a: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【 </a:t>
            </a:r>
            <a:r>
              <a:rPr kumimoji="1" lang="ja-JP" altLang="en-US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評価項目 </a:t>
            </a:r>
            <a:r>
              <a: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114</a:t>
            </a:r>
            <a:r>
              <a:rPr kumimoji="1" lang="ja-JP" altLang="en-US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項目 </a:t>
            </a:r>
            <a:r>
              <a: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】</a:t>
            </a:r>
            <a:endParaRPr kumimoji="1" lang="ja-JP" altLang="en-US" sz="18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404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4" name="直線コネクタ 3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正方形/長方形 4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defRPr/>
              </a:pP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６　作業の効率化による職員定数の削減</a:t>
              </a: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23" name="正方形/長方形 22"/>
          <p:cNvSpPr/>
          <p:nvPr/>
        </p:nvSpPr>
        <p:spPr>
          <a:xfrm>
            <a:off x="8667800" y="6473508"/>
            <a:ext cx="468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6</a:t>
            </a: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525455"/>
              </p:ext>
            </p:extLst>
          </p:nvPr>
        </p:nvGraphicFramePr>
        <p:xfrm>
          <a:off x="433587" y="1268760"/>
          <a:ext cx="8280001" cy="369185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59489"/>
                <a:gridCol w="4144596"/>
                <a:gridCol w="918979"/>
                <a:gridCol w="918979"/>
                <a:gridCol w="918979"/>
                <a:gridCol w="918979"/>
              </a:tblGrid>
              <a:tr h="33392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　　項</a:t>
                      </a:r>
                      <a:endParaRPr lang="zh-CN" altLang="en-US" sz="1400" b="0" i="0" u="none" strike="noStrike" dirty="0">
                        <a:solidFill>
                          <a:srgbClr val="FFFFFF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見直し数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内　　訳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3925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H29</a:t>
                      </a:r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年度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H30</a:t>
                      </a:r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年度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H31</a:t>
                      </a:r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年度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20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合　　計</a:t>
                      </a:r>
                      <a:endParaRPr lang="en-US" altLang="ja-JP" sz="1400" b="0" i="0" u="none" strike="noStrike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152</a:t>
                      </a:r>
                      <a:endParaRPr lang="en-US" altLang="ja-JP" sz="1400" b="0" i="0" u="none" strike="noStrike" dirty="0" smtClean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22</a:t>
                      </a:r>
                      <a:endParaRPr lang="en-US" altLang="ja-JP" sz="1400" b="0" i="0" u="none" strike="noStrike" dirty="0" smtClean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72</a:t>
                      </a:r>
                      <a:endParaRPr lang="en-US" altLang="ja-JP" sz="1400" b="0" i="0" u="none" strike="noStrike" dirty="0" smtClean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58</a:t>
                      </a:r>
                      <a:endParaRPr lang="en-US" altLang="ja-JP" sz="1400" b="0" i="0" u="none" strike="noStrike" dirty="0" smtClean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№</a:t>
                      </a:r>
                      <a:r>
                        <a:rPr lang="en-US" altLang="ja-JP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柔軟な勤務時間の設定による待機時間等の圧縮等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37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27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№</a:t>
                      </a:r>
                      <a:r>
                        <a:rPr lang="en-US" altLang="ja-JP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車両能力の最大数量まで収集・積込を実施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u="none" strike="noStrike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u="none" strike="noStrike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24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u="none" strike="noStrike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u="none" strike="noStrike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21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</a:tr>
              <a:tr h="432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№</a:t>
                      </a:r>
                      <a:r>
                        <a:rPr lang="en-US" altLang="ja-JP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３日・４日取りの機材配置の見直し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u="none" strike="noStrike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u="none" strike="noStrike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</a:tr>
              <a:tr h="432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№</a:t>
                      </a:r>
                      <a:r>
                        <a:rPr lang="en-US" altLang="ja-JP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２人乗車作業の拡大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17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</a:tr>
              <a:tr h="432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№</a:t>
                      </a:r>
                      <a:r>
                        <a:rPr lang="en-US" altLang="ja-JP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中継作業の見直し拡大等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u="none" strike="noStrike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u="none" strike="noStrike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19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</a:tr>
              <a:tr h="432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№</a:t>
                      </a:r>
                      <a:r>
                        <a:rPr lang="en-US" altLang="ja-JP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行政区単位・事業単位の機材配置等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u="none" strike="noStrike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u="none" strike="noStrike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▲ </a:t>
                      </a:r>
                      <a:r>
                        <a:rPr lang="en-US" altLang="ja-JP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/>
                </a:tc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179512" y="836712"/>
            <a:ext cx="8582367" cy="334116"/>
          </a:xfrm>
          <a:prstGeom prst="rect">
            <a:avLst/>
          </a:prstGeom>
          <a:noFill/>
          <a:ln w="9525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 anchorCtr="0"/>
          <a:lstStyle/>
          <a:p>
            <a:r>
              <a:rPr lang="en-US" altLang="ja-JP" sz="16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【</a:t>
            </a:r>
            <a:r>
              <a:rPr lang="ja-JP" altLang="en-US" sz="16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作業効率化の実践計画</a:t>
            </a:r>
            <a:r>
              <a:rPr lang="en-US" altLang="ja-JP" sz="16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】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433587" y="5039100"/>
            <a:ext cx="8280001" cy="334116"/>
          </a:xfrm>
          <a:prstGeom prst="rect">
            <a:avLst/>
          </a:prstGeom>
          <a:noFill/>
          <a:ln w="9525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 anchorCtr="0"/>
          <a:lstStyle/>
          <a:p>
            <a:r>
              <a:rPr lang="en-US" altLang="ja-JP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※ </a:t>
            </a:r>
            <a:r>
              <a:rPr lang="ja-JP" altLang="en-US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平成</a:t>
            </a:r>
            <a:r>
              <a:rPr lang="en-US" altLang="ja-JP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30</a:t>
            </a:r>
            <a:r>
              <a:rPr lang="ja-JP" altLang="en-US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年度については、</a:t>
            </a:r>
            <a:r>
              <a:rPr lang="ja-JP" altLang="en-US" sz="14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４</a:t>
            </a:r>
            <a:r>
              <a:rPr lang="ja-JP" altLang="en-US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月・</a:t>
            </a:r>
            <a:r>
              <a:rPr lang="en-US" altLang="ja-JP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10</a:t>
            </a:r>
            <a:r>
              <a:rPr lang="ja-JP" altLang="en-US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月に段階的実施（平成</a:t>
            </a:r>
            <a:r>
              <a:rPr lang="en-US" altLang="ja-JP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30</a:t>
            </a:r>
            <a:r>
              <a:rPr lang="ja-JP" altLang="en-US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年４月 ▲</a:t>
            </a:r>
            <a:r>
              <a:rPr lang="en-US" altLang="ja-JP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61</a:t>
            </a:r>
            <a:r>
              <a:rPr lang="ja-JP" altLang="en-US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名　平成</a:t>
            </a:r>
            <a:r>
              <a:rPr lang="en-US" altLang="ja-JP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30</a:t>
            </a:r>
            <a:r>
              <a:rPr lang="ja-JP" altLang="en-US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年</a:t>
            </a:r>
            <a:r>
              <a:rPr lang="en-US" altLang="ja-JP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10</a:t>
            </a:r>
            <a:r>
              <a:rPr lang="ja-JP" altLang="en-US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月 ▲</a:t>
            </a:r>
            <a:r>
              <a:rPr lang="en-US" altLang="ja-JP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11</a:t>
            </a:r>
            <a:r>
              <a:rPr lang="ja-JP" altLang="en-US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名）</a:t>
            </a:r>
            <a:endParaRPr lang="en-US" altLang="ja-JP" sz="1400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1" name="ホームベース 10"/>
          <p:cNvSpPr/>
          <p:nvPr/>
        </p:nvSpPr>
        <p:spPr>
          <a:xfrm rot="5400000">
            <a:off x="4349152" y="4011888"/>
            <a:ext cx="504056" cy="3514744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691680" y="6165302"/>
            <a:ext cx="5760640" cy="432049"/>
          </a:xfrm>
          <a:prstGeom prst="rect">
            <a:avLst/>
          </a:prstGeom>
          <a:noFill/>
          <a:ln w="9525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 anchorCtr="0"/>
          <a:lstStyle/>
          <a:p>
            <a:pPr algn="ctr"/>
            <a:r>
              <a:rPr lang="ja-JP" altLang="en-US" sz="1800" b="1" u="sng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当初予定（改革プラン）どおり、順調</a:t>
            </a:r>
            <a:r>
              <a:rPr lang="ja-JP" altLang="en-US" sz="1800" b="1" u="sng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に推移</a:t>
            </a:r>
          </a:p>
        </p:txBody>
      </p:sp>
    </p:spTree>
    <p:extLst>
      <p:ext uri="{BB962C8B-B14F-4D97-AF65-F5344CB8AC3E}">
        <p14:creationId xmlns:p14="http://schemas.microsoft.com/office/powerpoint/2010/main" val="34840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4" name="直線コネクタ 3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正方形/長方形 4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defRPr/>
              </a:pP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７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改革プラン 進捗状況　</a:t>
              </a: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25" name="ホームベース 24"/>
          <p:cNvSpPr/>
          <p:nvPr/>
        </p:nvSpPr>
        <p:spPr>
          <a:xfrm>
            <a:off x="251521" y="3705118"/>
            <a:ext cx="504056" cy="3077820"/>
          </a:xfrm>
          <a:prstGeom prst="homePlate">
            <a:avLst>
              <a:gd name="adj" fmla="val 33980"/>
            </a:avLst>
          </a:prstGeom>
          <a:solidFill>
            <a:schemeClr val="tx2">
              <a:lumMod val="60000"/>
              <a:lumOff val="40000"/>
            </a:schemeClr>
          </a:solidFill>
          <a:ln w="952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8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市民サービスの向上</a:t>
            </a:r>
          </a:p>
        </p:txBody>
      </p:sp>
      <p:cxnSp>
        <p:nvCxnSpPr>
          <p:cNvPr id="26" name="直線コネクタ 25"/>
          <p:cNvCxnSpPr/>
          <p:nvPr/>
        </p:nvCxnSpPr>
        <p:spPr>
          <a:xfrm>
            <a:off x="827584" y="5215552"/>
            <a:ext cx="8109207" cy="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角丸四角形 28"/>
          <p:cNvSpPr/>
          <p:nvPr/>
        </p:nvSpPr>
        <p:spPr>
          <a:xfrm>
            <a:off x="895689" y="5281786"/>
            <a:ext cx="463247" cy="15011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災害</a:t>
            </a:r>
            <a:r>
              <a:rPr kumimoji="1" lang="ja-JP" altLang="en-US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対策</a:t>
            </a:r>
            <a:endParaRPr kumimoji="1" lang="ja-JP" altLang="en-US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40" name="グループ化 39"/>
          <p:cNvGrpSpPr/>
          <p:nvPr/>
        </p:nvGrpSpPr>
        <p:grpSpPr>
          <a:xfrm>
            <a:off x="882176" y="3658300"/>
            <a:ext cx="8054614" cy="1512167"/>
            <a:chOff x="882176" y="3789040"/>
            <a:chExt cx="8054614" cy="1512167"/>
          </a:xfrm>
        </p:grpSpPr>
        <p:sp>
          <p:nvSpPr>
            <p:cNvPr id="30" name="角丸四角形 29"/>
            <p:cNvSpPr/>
            <p:nvPr/>
          </p:nvSpPr>
          <p:spPr>
            <a:xfrm>
              <a:off x="882176" y="3789040"/>
              <a:ext cx="463247" cy="149102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交通事故防止</a:t>
              </a:r>
            </a:p>
          </p:txBody>
        </p:sp>
        <p:graphicFrame>
          <p:nvGraphicFramePr>
            <p:cNvPr id="31" name="グラフ 3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83636945"/>
                </p:ext>
              </p:extLst>
            </p:nvPr>
          </p:nvGraphicFramePr>
          <p:xfrm>
            <a:off x="3697174" y="4058996"/>
            <a:ext cx="2933613" cy="115463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32" name="正方形/長方形 31"/>
            <p:cNvSpPr/>
            <p:nvPr/>
          </p:nvSpPr>
          <p:spPr>
            <a:xfrm>
              <a:off x="1528280" y="3804420"/>
              <a:ext cx="2035608" cy="1460356"/>
            </a:xfrm>
            <a:prstGeom prst="rect">
              <a:avLst/>
            </a:prstGeom>
            <a:noFill/>
            <a:ln>
              <a:noFill/>
              <a:prstDash val="sysDot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rtlCol="0" anchor="ctr"/>
            <a:lstStyle/>
            <a:p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平成</a:t>
              </a:r>
              <a:r>
                <a:rPr kumimoji="1" lang="en-US" altLang="ja-JP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29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年度についても、減少傾向にあるものの、</a:t>
              </a:r>
              <a:r>
                <a:rPr kumimoji="1" lang="en-US" altLang="ja-JP" sz="1600" u="sng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45</a:t>
              </a:r>
              <a:r>
                <a:rPr kumimoji="1" lang="ja-JP" altLang="en-US" sz="1600" u="sng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件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には及ばない状況にある。</a:t>
              </a:r>
              <a:endParaRPr kumimoji="1" lang="en-US" altLang="ja-JP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800"/>
                </a:lnSpc>
              </a:pPr>
              <a:endParaRPr kumimoji="1" lang="en-US" altLang="ja-JP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（</a:t>
              </a:r>
              <a:r>
                <a:rPr kumimoji="1" lang="en-US" altLang="ja-JP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H30.1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末現在 </a:t>
              </a:r>
              <a:r>
                <a:rPr kumimoji="1" lang="en-US" altLang="ja-JP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45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件）</a:t>
              </a:r>
              <a:endParaRPr kumimoji="1" lang="en-US" altLang="ja-JP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3407494" y="3795858"/>
              <a:ext cx="3715850" cy="269617"/>
            </a:xfrm>
            <a:prstGeom prst="rect">
              <a:avLst/>
            </a:prstGeom>
            <a:noFill/>
            <a:ln>
              <a:noFill/>
              <a:prstDash val="sysDot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en-US" altLang="ja-JP" sz="12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【</a:t>
              </a:r>
              <a:r>
                <a:rPr kumimoji="1" lang="ja-JP" altLang="en-US" sz="12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公務上交通事故発生件数の推移（</a:t>
              </a:r>
              <a:r>
                <a:rPr kumimoji="1" lang="en-US" altLang="ja-JP" sz="12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H30.1</a:t>
              </a:r>
              <a:r>
                <a:rPr kumimoji="1" lang="ja-JP" altLang="en-US" sz="12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見込）</a:t>
              </a:r>
              <a:r>
                <a:rPr kumimoji="1" lang="en-US" altLang="ja-JP" sz="12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】</a:t>
              </a:r>
              <a:endParaRPr kumimoji="1" lang="ja-JP" altLang="en-US" sz="12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34" name="下矢印 33"/>
            <p:cNvSpPr/>
            <p:nvPr/>
          </p:nvSpPr>
          <p:spPr>
            <a:xfrm rot="16200000">
              <a:off x="6400325" y="4405084"/>
              <a:ext cx="1270603" cy="521644"/>
            </a:xfrm>
            <a:prstGeom prst="downArrow">
              <a:avLst>
                <a:gd name="adj1" fmla="val 71071"/>
                <a:gd name="adj2" fmla="val 64999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7398916" y="3837084"/>
              <a:ext cx="1537874" cy="1427692"/>
            </a:xfrm>
            <a:prstGeom prst="rect">
              <a:avLst/>
            </a:prstGeom>
            <a:solidFill>
              <a:schemeClr val="bg1"/>
            </a:solidFill>
            <a:ln w="38100" cmpd="dbl">
              <a:solidFill>
                <a:schemeClr val="accent1"/>
              </a:solidFill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72000" tIns="36000" rIns="72000" bIns="36000" rtlCol="0" anchor="ctr"/>
            <a:lstStyle/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平成</a:t>
              </a:r>
              <a:r>
                <a:rPr kumimoji="1" lang="en-US" altLang="ja-JP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30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年度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中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に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更なる交通事故 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en-US" altLang="ja-JP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防止対策を実践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en-US" altLang="ja-JP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予定</a:t>
              </a:r>
            </a:p>
          </p:txBody>
        </p:sp>
      </p:grpSp>
      <p:sp>
        <p:nvSpPr>
          <p:cNvPr id="36" name="正方形/長方形 35"/>
          <p:cNvSpPr/>
          <p:nvPr/>
        </p:nvSpPr>
        <p:spPr>
          <a:xfrm>
            <a:off x="1398049" y="5218334"/>
            <a:ext cx="4380498" cy="163975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0"/>
              </a:lnSpc>
            </a:pPr>
            <a:r>
              <a:rPr lang="en-US" altLang="ja-JP" sz="1200" dirty="0" smtClean="0"/>
              <a:t>【</a:t>
            </a:r>
            <a:r>
              <a:rPr lang="ja-JP" altLang="en-US" sz="1200" dirty="0" smtClean="0"/>
              <a:t>取組目標</a:t>
            </a:r>
            <a:r>
              <a:rPr lang="en-US" altLang="ja-JP" sz="1200" dirty="0" smtClean="0"/>
              <a:t>】</a:t>
            </a:r>
          </a:p>
          <a:p>
            <a:pPr>
              <a:lnSpc>
                <a:spcPts val="1300"/>
              </a:lnSpc>
            </a:pPr>
            <a:r>
              <a:rPr lang="ja-JP" altLang="en-US" sz="1200" kern="100" dirty="0" smtClean="0">
                <a:cs typeface="Times New Roman" panose="02020603050405020304" pitchFamily="18" charset="0"/>
              </a:rPr>
              <a:t> ○</a:t>
            </a:r>
            <a:r>
              <a:rPr lang="ja-JP" altLang="en-US" sz="1200" dirty="0" smtClean="0"/>
              <a:t>地域におけるごみの排出状況や道路状況に応じて収集計画</a:t>
            </a:r>
            <a:endParaRPr lang="en-US" altLang="ja-JP" sz="1200" dirty="0" smtClean="0"/>
          </a:p>
          <a:p>
            <a:pPr>
              <a:lnSpc>
                <a:spcPts val="1300"/>
              </a:lnSpc>
            </a:pPr>
            <a:r>
              <a:rPr lang="ja-JP" altLang="en-US" sz="1200" dirty="0"/>
              <a:t>　</a:t>
            </a:r>
            <a:r>
              <a:rPr lang="ja-JP" altLang="en-US" sz="1200" dirty="0" smtClean="0"/>
              <a:t> を</a:t>
            </a:r>
            <a:r>
              <a:rPr lang="ja-JP" altLang="en-US" sz="1200" dirty="0"/>
              <a:t>策定し収集体制</a:t>
            </a:r>
            <a:r>
              <a:rPr lang="ja-JP" altLang="en-US" sz="1200" dirty="0" smtClean="0"/>
              <a:t>を調整する</a:t>
            </a:r>
            <a:r>
              <a:rPr lang="ja-JP" altLang="en-US" sz="1200" dirty="0"/>
              <a:t>とともに</a:t>
            </a:r>
            <a:r>
              <a:rPr lang="ja-JP" altLang="en-US" sz="1200" dirty="0" smtClean="0"/>
              <a:t>、仮置場の維持管理</a:t>
            </a:r>
            <a:endParaRPr lang="en-US" altLang="ja-JP" sz="1200" dirty="0" smtClean="0"/>
          </a:p>
          <a:p>
            <a:pPr>
              <a:lnSpc>
                <a:spcPts val="1300"/>
              </a:lnSpc>
            </a:pPr>
            <a:r>
              <a:rPr lang="ja-JP" altLang="en-US" sz="1200" dirty="0"/>
              <a:t>　</a:t>
            </a:r>
            <a:r>
              <a:rPr lang="ja-JP" altLang="en-US" sz="1200" dirty="0" smtClean="0"/>
              <a:t> を行うほか、住民・事業者</a:t>
            </a:r>
            <a:r>
              <a:rPr lang="ja-JP" altLang="en-US" sz="1200" dirty="0"/>
              <a:t>への周知を</a:t>
            </a:r>
            <a:r>
              <a:rPr lang="ja-JP" altLang="en-US" sz="1200" dirty="0" smtClean="0"/>
              <a:t>行うなど</a:t>
            </a:r>
            <a:r>
              <a:rPr lang="ja-JP" altLang="en-US" sz="1200" dirty="0"/>
              <a:t>、環境</a:t>
            </a:r>
            <a:r>
              <a:rPr lang="ja-JP" altLang="en-US" sz="1200" dirty="0" smtClean="0"/>
              <a:t>事業</a:t>
            </a:r>
            <a:endParaRPr lang="en-US" altLang="ja-JP" sz="1200" dirty="0" smtClean="0"/>
          </a:p>
          <a:p>
            <a:pPr>
              <a:lnSpc>
                <a:spcPts val="1300"/>
              </a:lnSpc>
            </a:pPr>
            <a:r>
              <a:rPr lang="ja-JP" altLang="en-US" sz="1200" dirty="0"/>
              <a:t>　</a:t>
            </a:r>
            <a:r>
              <a:rPr lang="ja-JP" altLang="en-US" sz="1200" dirty="0" smtClean="0"/>
              <a:t> センター</a:t>
            </a:r>
            <a:r>
              <a:rPr lang="ja-JP" altLang="en-US" sz="1200" dirty="0"/>
              <a:t>が</a:t>
            </a:r>
            <a:r>
              <a:rPr lang="ja-JP" altLang="en-US" sz="1200" dirty="0" smtClean="0"/>
              <a:t>発災後の</a:t>
            </a:r>
            <a:r>
              <a:rPr lang="ja-JP" altLang="en-US" sz="1200" dirty="0"/>
              <a:t>迅速</a:t>
            </a:r>
            <a:r>
              <a:rPr lang="ja-JP" altLang="en-US" sz="1200" dirty="0" smtClean="0"/>
              <a:t>・適切</a:t>
            </a:r>
            <a:r>
              <a:rPr lang="ja-JP" altLang="en-US" sz="1200" dirty="0"/>
              <a:t>な</a:t>
            </a:r>
            <a:r>
              <a:rPr lang="ja-JP" altLang="en-US" sz="1200" dirty="0" smtClean="0"/>
              <a:t>ごみ収集</a:t>
            </a:r>
            <a:r>
              <a:rPr lang="ja-JP" altLang="en-US" sz="1200" dirty="0"/>
              <a:t>の</a:t>
            </a:r>
            <a:r>
              <a:rPr lang="ja-JP" altLang="en-US" sz="1200" dirty="0" smtClean="0"/>
              <a:t>コントロール</a:t>
            </a:r>
            <a:endParaRPr lang="en-US" altLang="ja-JP" sz="1200" dirty="0" smtClean="0"/>
          </a:p>
          <a:p>
            <a:pPr>
              <a:lnSpc>
                <a:spcPts val="1300"/>
              </a:lnSpc>
            </a:pPr>
            <a:r>
              <a:rPr lang="ja-JP" altLang="en-US" sz="1200" dirty="0"/>
              <a:t>　</a:t>
            </a:r>
            <a:r>
              <a:rPr lang="ja-JP" altLang="en-US" sz="1200" dirty="0" smtClean="0"/>
              <a:t> タワー</a:t>
            </a:r>
            <a:r>
              <a:rPr lang="ja-JP" altLang="en-US" sz="1200" dirty="0"/>
              <a:t>と</a:t>
            </a:r>
            <a:r>
              <a:rPr lang="ja-JP" altLang="en-US" sz="1200" dirty="0" smtClean="0"/>
              <a:t>しての</a:t>
            </a:r>
            <a:r>
              <a:rPr lang="ja-JP" altLang="en-US" sz="1200" dirty="0"/>
              <a:t>機能を果たす</a:t>
            </a:r>
            <a:r>
              <a:rPr lang="ja-JP" altLang="en-US" sz="1200" dirty="0" smtClean="0"/>
              <a:t>。</a:t>
            </a:r>
            <a:endParaRPr lang="en-US" altLang="ja-JP" sz="1200" dirty="0" smtClean="0"/>
          </a:p>
          <a:p>
            <a:pPr>
              <a:lnSpc>
                <a:spcPts val="1300"/>
              </a:lnSpc>
            </a:pPr>
            <a:r>
              <a:rPr lang="en-US" altLang="ja-JP" sz="1200" dirty="0"/>
              <a:t> </a:t>
            </a:r>
            <a:r>
              <a:rPr lang="ja-JP" altLang="en-US" sz="1200" dirty="0" smtClean="0"/>
              <a:t>○今後</a:t>
            </a:r>
            <a:r>
              <a:rPr lang="ja-JP" altLang="en-US" sz="1200" dirty="0"/>
              <a:t>、</a:t>
            </a:r>
            <a:r>
              <a:rPr lang="ja-JP" altLang="en-US" sz="1200" dirty="0" smtClean="0"/>
              <a:t>民間委託を拡大していく中で、民間との連携を図り</a:t>
            </a:r>
            <a:endParaRPr lang="en-US" altLang="ja-JP" sz="1200" dirty="0" smtClean="0"/>
          </a:p>
          <a:p>
            <a:pPr>
              <a:lnSpc>
                <a:spcPts val="1300"/>
              </a:lnSpc>
            </a:pPr>
            <a:r>
              <a:rPr lang="ja-JP" altLang="en-US" sz="1200" dirty="0" smtClean="0"/>
              <a:t>　 ながら、センターの統廃合も含め、災害時の強靭な対応に</a:t>
            </a:r>
            <a:endParaRPr lang="en-US" altLang="ja-JP" sz="1200" dirty="0" smtClean="0"/>
          </a:p>
          <a:p>
            <a:pPr>
              <a:lnSpc>
                <a:spcPts val="1300"/>
              </a:lnSpc>
            </a:pPr>
            <a:r>
              <a:rPr lang="en-US" altLang="ja-JP" sz="1200" dirty="0"/>
              <a:t> </a:t>
            </a:r>
            <a:r>
              <a:rPr lang="en-US" altLang="ja-JP" sz="1200" dirty="0" smtClean="0"/>
              <a:t>  </a:t>
            </a:r>
            <a:r>
              <a:rPr lang="ja-JP" altLang="en-US" sz="1200" dirty="0" smtClean="0"/>
              <a:t>ついて検討</a:t>
            </a:r>
            <a:r>
              <a:rPr lang="ja-JP" altLang="en-US" sz="1200" dirty="0"/>
              <a:t>する。</a:t>
            </a:r>
            <a:endParaRPr lang="ja-JP" altLang="ja-JP" sz="1200" dirty="0"/>
          </a:p>
        </p:txBody>
      </p:sp>
      <p:sp>
        <p:nvSpPr>
          <p:cNvPr id="37" name="下矢印 36"/>
          <p:cNvSpPr/>
          <p:nvPr/>
        </p:nvSpPr>
        <p:spPr>
          <a:xfrm rot="16200000">
            <a:off x="5476076" y="5840851"/>
            <a:ext cx="1270603" cy="521644"/>
          </a:xfrm>
          <a:prstGeom prst="downArrow">
            <a:avLst>
              <a:gd name="adj1" fmla="val 71071"/>
              <a:gd name="adj2" fmla="val 64999"/>
            </a:avLst>
          </a:prstGeom>
          <a:solidFill>
            <a:schemeClr val="tx2">
              <a:lumMod val="40000"/>
              <a:lumOff val="60000"/>
            </a:schemeClr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6444208" y="5501566"/>
            <a:ext cx="2484000" cy="1238851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36000" rIns="72000" bIns="36000" rtlCol="0" anchor="ctr"/>
          <a:lstStyle/>
          <a:p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各環境事業センターにおいて</a:t>
            </a:r>
            <a:endParaRPr kumimoji="1" lang="en-US" altLang="ja-JP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災害時対応マニュアルを作成</a:t>
            </a:r>
            <a:endParaRPr kumimoji="1" lang="en-US" altLang="ja-JP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地域との連携</a:t>
            </a:r>
            <a:r>
              <a:rPr kumimoji="1" lang="ja-JP" altLang="en-US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強化に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向けて、</a:t>
            </a:r>
            <a:endParaRPr kumimoji="1" lang="en-US" altLang="ja-JP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「区役所」との協議を開始</a:t>
            </a:r>
          </a:p>
        </p:txBody>
      </p:sp>
      <p:sp>
        <p:nvSpPr>
          <p:cNvPr id="47" name="正方形/長方形 46"/>
          <p:cNvSpPr/>
          <p:nvPr/>
        </p:nvSpPr>
        <p:spPr>
          <a:xfrm>
            <a:off x="8667800" y="6473508"/>
            <a:ext cx="468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7</a:t>
            </a: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39" name="グループ化 38"/>
          <p:cNvGrpSpPr/>
          <p:nvPr/>
        </p:nvGrpSpPr>
        <p:grpSpPr>
          <a:xfrm>
            <a:off x="251984" y="548680"/>
            <a:ext cx="8714595" cy="3069049"/>
            <a:chOff x="251984" y="647983"/>
            <a:chExt cx="8714595" cy="3069049"/>
          </a:xfrm>
        </p:grpSpPr>
        <p:grpSp>
          <p:nvGrpSpPr>
            <p:cNvPr id="23" name="グループ化 22"/>
            <p:cNvGrpSpPr/>
            <p:nvPr/>
          </p:nvGrpSpPr>
          <p:grpSpPr>
            <a:xfrm>
              <a:off x="251984" y="647983"/>
              <a:ext cx="8714595" cy="3069049"/>
              <a:chOff x="251984" y="647983"/>
              <a:chExt cx="8714595" cy="3069049"/>
            </a:xfrm>
          </p:grpSpPr>
          <p:cxnSp>
            <p:nvCxnSpPr>
              <p:cNvPr id="6" name="直線コネクタ 5"/>
              <p:cNvCxnSpPr/>
              <p:nvPr/>
            </p:nvCxnSpPr>
            <p:spPr>
              <a:xfrm>
                <a:off x="251984" y="3717032"/>
                <a:ext cx="8714595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ホームベース 23"/>
              <p:cNvSpPr/>
              <p:nvPr/>
            </p:nvSpPr>
            <p:spPr>
              <a:xfrm>
                <a:off x="253839" y="799631"/>
                <a:ext cx="501738" cy="2830014"/>
              </a:xfrm>
              <a:prstGeom prst="homePlate">
                <a:avLst>
                  <a:gd name="adj" fmla="val 3398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eaVert" rtlCol="0" anchor="ctr"/>
              <a:lstStyle/>
              <a:p>
                <a:pPr algn="ctr"/>
                <a:r>
                  <a:rPr kumimoji="1" lang="ja-JP" altLang="en-US" sz="18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経費の削減</a:t>
                </a:r>
              </a:p>
            </p:txBody>
          </p:sp>
          <p:sp>
            <p:nvSpPr>
              <p:cNvPr id="28" name="フローチャート: 処理 27"/>
              <p:cNvSpPr/>
              <p:nvPr/>
            </p:nvSpPr>
            <p:spPr>
              <a:xfrm>
                <a:off x="6938687" y="997145"/>
                <a:ext cx="1998103" cy="2393747"/>
              </a:xfrm>
              <a:prstGeom prst="flowChartProcess">
                <a:avLst/>
              </a:prstGeom>
              <a:solidFill>
                <a:schemeClr val="bg1"/>
              </a:solidFill>
              <a:ln w="38100" cmpd="dbl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平成</a:t>
                </a:r>
                <a:r>
                  <a:rPr kumimoji="1" lang="en-US" altLang="ja-JP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30</a:t>
                </a:r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・</a:t>
                </a:r>
                <a:r>
                  <a:rPr kumimoji="1" lang="en-US" altLang="ja-JP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31</a:t>
                </a:r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年度に</a:t>
                </a:r>
                <a:endParaRPr kumimoji="1" lang="en-US" altLang="ja-JP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おける効率化実践</a:t>
                </a:r>
                <a:endParaRPr kumimoji="1" lang="en-US" altLang="ja-JP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計画を策定</a:t>
                </a:r>
                <a:endParaRPr kumimoji="1" lang="en-US" altLang="ja-JP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↓</a:t>
                </a:r>
                <a:endParaRPr kumimoji="1" lang="en-US" altLang="ja-JP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kumimoji="1" lang="ja-JP" altLang="en-US" sz="16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予定どおり</a:t>
                </a:r>
                <a:endParaRPr kumimoji="1" lang="en-US" altLang="ja-JP" sz="16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kumimoji="1" lang="ja-JP" altLang="en-US" sz="16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順調に推移</a:t>
                </a:r>
              </a:p>
            </p:txBody>
          </p:sp>
          <p:sp>
            <p:nvSpPr>
              <p:cNvPr id="45" name="下矢印 44"/>
              <p:cNvSpPr/>
              <p:nvPr/>
            </p:nvSpPr>
            <p:spPr>
              <a:xfrm rot="16200000">
                <a:off x="5909229" y="1954921"/>
                <a:ext cx="1270603" cy="521644"/>
              </a:xfrm>
              <a:prstGeom prst="downArrow">
                <a:avLst>
                  <a:gd name="adj1" fmla="val 71071"/>
                  <a:gd name="adj2" fmla="val 64999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  <a:ln w="95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grpSp>
            <p:nvGrpSpPr>
              <p:cNvPr id="22" name="グループ化 21"/>
              <p:cNvGrpSpPr/>
              <p:nvPr/>
            </p:nvGrpSpPr>
            <p:grpSpPr>
              <a:xfrm>
                <a:off x="1475656" y="647983"/>
                <a:ext cx="4674718" cy="2784827"/>
                <a:chOff x="3366556" y="708075"/>
                <a:chExt cx="3280977" cy="2789251"/>
              </a:xfrm>
            </p:grpSpPr>
            <p:grpSp>
              <p:nvGrpSpPr>
                <p:cNvPr id="2" name="グループ化 1"/>
                <p:cNvGrpSpPr/>
                <p:nvPr/>
              </p:nvGrpSpPr>
              <p:grpSpPr>
                <a:xfrm>
                  <a:off x="3366556" y="708075"/>
                  <a:ext cx="3166625" cy="2789251"/>
                  <a:chOff x="3366556" y="708075"/>
                  <a:chExt cx="3166625" cy="3093287"/>
                </a:xfrm>
              </p:grpSpPr>
              <p:grpSp>
                <p:nvGrpSpPr>
                  <p:cNvPr id="7" name="グループ化 6"/>
                  <p:cNvGrpSpPr/>
                  <p:nvPr/>
                </p:nvGrpSpPr>
                <p:grpSpPr>
                  <a:xfrm>
                    <a:off x="3366556" y="708075"/>
                    <a:ext cx="3166625" cy="3093287"/>
                    <a:chOff x="2635634" y="740371"/>
                    <a:chExt cx="3170401" cy="3301973"/>
                  </a:xfrm>
                </p:grpSpPr>
                <p:sp>
                  <p:nvSpPr>
                    <p:cNvPr id="8" name="正方形/長方形 7"/>
                    <p:cNvSpPr/>
                    <p:nvPr/>
                  </p:nvSpPr>
                  <p:spPr>
                    <a:xfrm>
                      <a:off x="3230082" y="3363890"/>
                      <a:ext cx="576064" cy="281648"/>
                    </a:xfrm>
                    <a:prstGeom prst="rect">
                      <a:avLst/>
                    </a:prstGeom>
                    <a:noFill/>
                    <a:ln w="9525">
                      <a:prstDash val="solid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lIns="0" rIns="0" rtlCol="0" anchor="ctr"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▲</a:t>
                      </a:r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22</a:t>
                      </a:r>
                      <a:r>
                        <a:rPr kumimoji="1" lang="ja-JP" altLang="en-US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名</a:t>
                      </a:r>
                    </a:p>
                  </p:txBody>
                </p:sp>
                <p:sp>
                  <p:nvSpPr>
                    <p:cNvPr id="9" name="正方形/長方形 8"/>
                    <p:cNvSpPr/>
                    <p:nvPr/>
                  </p:nvSpPr>
                  <p:spPr>
                    <a:xfrm>
                      <a:off x="4175656" y="2434451"/>
                      <a:ext cx="576064" cy="1211089"/>
                    </a:xfrm>
                    <a:prstGeom prst="rect">
                      <a:avLst/>
                    </a:prstGeom>
                    <a:solidFill>
                      <a:schemeClr val="accent1">
                        <a:lumMod val="20000"/>
                        <a:lumOff val="80000"/>
                      </a:schemeClr>
                    </a:solidFill>
                    <a:ln w="9525">
                      <a:prstDash val="solid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▲</a:t>
                      </a:r>
                      <a:endParaRPr kumimoji="1" lang="en-US" altLang="ja-JP" sz="14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83</a:t>
                      </a:r>
                    </a:p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名</a:t>
                      </a:r>
                    </a:p>
                  </p:txBody>
                </p:sp>
                <p:sp>
                  <p:nvSpPr>
                    <p:cNvPr id="10" name="正方形/長方形 9"/>
                    <p:cNvSpPr/>
                    <p:nvPr/>
                  </p:nvSpPr>
                  <p:spPr>
                    <a:xfrm>
                      <a:off x="5111760" y="1540905"/>
                      <a:ext cx="576064" cy="2112363"/>
                    </a:xfrm>
                    <a:prstGeom prst="rect">
                      <a:avLst/>
                    </a:prstGeom>
                    <a:solidFill>
                      <a:schemeClr val="tx2">
                        <a:lumMod val="75000"/>
                      </a:schemeClr>
                    </a:solidFill>
                    <a:ln w="9525">
                      <a:prstDash val="solid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▲</a:t>
                      </a:r>
                      <a:endParaRPr kumimoji="1" lang="en-US" altLang="ja-JP" sz="14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152</a:t>
                      </a: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名</a:t>
                      </a:r>
                    </a:p>
                  </p:txBody>
                </p:sp>
                <p:cxnSp>
                  <p:nvCxnSpPr>
                    <p:cNvPr id="11" name="直線コネクタ 10"/>
                    <p:cNvCxnSpPr/>
                    <p:nvPr/>
                  </p:nvCxnSpPr>
                  <p:spPr>
                    <a:xfrm>
                      <a:off x="3230082" y="2434451"/>
                      <a:ext cx="936104" cy="0"/>
                    </a:xfrm>
                    <a:prstGeom prst="line">
                      <a:avLst/>
                    </a:prstGeom>
                    <a:ln w="31750"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" name="直線コネクタ 11"/>
                    <p:cNvCxnSpPr/>
                    <p:nvPr/>
                  </p:nvCxnSpPr>
                  <p:spPr>
                    <a:xfrm>
                      <a:off x="4152538" y="1561110"/>
                      <a:ext cx="936104" cy="0"/>
                    </a:xfrm>
                    <a:prstGeom prst="line">
                      <a:avLst/>
                    </a:prstGeom>
                    <a:ln w="31750"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" name="直線矢印コネクタ 12"/>
                    <p:cNvCxnSpPr/>
                    <p:nvPr/>
                  </p:nvCxnSpPr>
                  <p:spPr>
                    <a:xfrm>
                      <a:off x="4625530" y="1561110"/>
                      <a:ext cx="0" cy="873342"/>
                    </a:xfrm>
                    <a:prstGeom prst="straightConnector1">
                      <a:avLst/>
                    </a:prstGeom>
                    <a:ln w="22225">
                      <a:headEnd type="triangle"/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" name="直線矢印コネクタ 13"/>
                    <p:cNvCxnSpPr/>
                    <p:nvPr/>
                  </p:nvCxnSpPr>
                  <p:spPr>
                    <a:xfrm>
                      <a:off x="3681890" y="2434451"/>
                      <a:ext cx="0" cy="929439"/>
                    </a:xfrm>
                    <a:prstGeom prst="straightConnector1">
                      <a:avLst/>
                    </a:prstGeom>
                    <a:ln w="22225">
                      <a:headEnd type="triangle"/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5" name="正方形/長方形 14"/>
                    <p:cNvSpPr/>
                    <p:nvPr/>
                  </p:nvSpPr>
                  <p:spPr>
                    <a:xfrm>
                      <a:off x="4514447" y="1815566"/>
                      <a:ext cx="720080" cy="358589"/>
                    </a:xfrm>
                    <a:prstGeom prst="rect">
                      <a:avLst/>
                    </a:prstGeom>
                    <a:noFill/>
                    <a:ln>
                      <a:noFill/>
                      <a:prstDash val="sysDot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▲</a:t>
                      </a:r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69</a:t>
                      </a:r>
                      <a:r>
                        <a:rPr kumimoji="1" lang="ja-JP" altLang="en-US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名</a:t>
                      </a:r>
                    </a:p>
                  </p:txBody>
                </p:sp>
                <p:sp>
                  <p:nvSpPr>
                    <p:cNvPr id="16" name="正方形/長方形 15"/>
                    <p:cNvSpPr/>
                    <p:nvPr/>
                  </p:nvSpPr>
                  <p:spPr>
                    <a:xfrm>
                      <a:off x="3546341" y="2753113"/>
                      <a:ext cx="720080" cy="358589"/>
                    </a:xfrm>
                    <a:prstGeom prst="rect">
                      <a:avLst/>
                    </a:prstGeom>
                    <a:noFill/>
                    <a:ln>
                      <a:noFill/>
                      <a:prstDash val="sysDot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▲</a:t>
                      </a:r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61</a:t>
                      </a:r>
                      <a:r>
                        <a:rPr kumimoji="1" lang="ja-JP" altLang="en-US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名</a:t>
                      </a:r>
                    </a:p>
                  </p:txBody>
                </p:sp>
                <p:sp>
                  <p:nvSpPr>
                    <p:cNvPr id="17" name="正方形/長方形 16"/>
                    <p:cNvSpPr/>
                    <p:nvPr/>
                  </p:nvSpPr>
                  <p:spPr>
                    <a:xfrm>
                      <a:off x="3230082" y="3676981"/>
                      <a:ext cx="576064" cy="323233"/>
                    </a:xfrm>
                    <a:prstGeom prst="rect">
                      <a:avLst/>
                    </a:prstGeom>
                    <a:noFill/>
                    <a:ln>
                      <a:noFill/>
                      <a:prstDash val="sysDot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H29.4</a:t>
                      </a:r>
                      <a:endParaRPr kumimoji="1" lang="ja-JP" altLang="en-US" sz="14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p:txBody>
                </p:sp>
                <p:sp>
                  <p:nvSpPr>
                    <p:cNvPr id="18" name="正方形/長方形 17"/>
                    <p:cNvSpPr/>
                    <p:nvPr/>
                  </p:nvSpPr>
                  <p:spPr>
                    <a:xfrm>
                      <a:off x="4175655" y="3641177"/>
                      <a:ext cx="576065" cy="401167"/>
                    </a:xfrm>
                    <a:prstGeom prst="rect">
                      <a:avLst/>
                    </a:prstGeom>
                    <a:noFill/>
                    <a:ln>
                      <a:noFill/>
                      <a:prstDash val="sysDot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H30.4</a:t>
                      </a:r>
                      <a:endParaRPr kumimoji="1" lang="ja-JP" altLang="en-US" sz="14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p:txBody>
                </p:sp>
                <p:sp>
                  <p:nvSpPr>
                    <p:cNvPr id="19" name="正方形/長方形 18"/>
                    <p:cNvSpPr/>
                    <p:nvPr/>
                  </p:nvSpPr>
                  <p:spPr>
                    <a:xfrm>
                      <a:off x="5111760" y="3626498"/>
                      <a:ext cx="576064" cy="408613"/>
                    </a:xfrm>
                    <a:prstGeom prst="rect">
                      <a:avLst/>
                    </a:prstGeom>
                    <a:noFill/>
                    <a:ln>
                      <a:noFill/>
                      <a:prstDash val="sysDot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H31.4</a:t>
                      </a:r>
                      <a:endParaRPr kumimoji="1" lang="ja-JP" altLang="en-US" sz="14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p:txBody>
                </p:sp>
                <p:sp>
                  <p:nvSpPr>
                    <p:cNvPr id="20" name="正方形/長方形 19"/>
                    <p:cNvSpPr/>
                    <p:nvPr/>
                  </p:nvSpPr>
                  <p:spPr>
                    <a:xfrm>
                      <a:off x="2635634" y="740371"/>
                      <a:ext cx="3170401" cy="475293"/>
                    </a:xfrm>
                    <a:prstGeom prst="rect">
                      <a:avLst/>
                    </a:prstGeom>
                    <a:noFill/>
                    <a:ln w="9525" cmpd="sng">
                      <a:noFill/>
                      <a:prstDash val="solid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【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減員数累計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の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推移（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H30.1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見込）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】</a:t>
                      </a:r>
                      <a:endParaRPr kumimoji="1" lang="ja-JP" altLang="en-US" sz="12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p:txBody>
                </p:sp>
              </p:grpSp>
              <p:sp>
                <p:nvSpPr>
                  <p:cNvPr id="49" name="正方形/長方形 48"/>
                  <p:cNvSpPr/>
                  <p:nvPr/>
                </p:nvSpPr>
                <p:spPr>
                  <a:xfrm>
                    <a:off x="3618476" y="1513675"/>
                    <a:ext cx="978596" cy="540281"/>
                  </a:xfrm>
                  <a:prstGeom prst="rect">
                    <a:avLst/>
                  </a:prstGeom>
                  <a:noFill/>
                  <a:ln>
                    <a:noFill/>
                    <a:prstDash val="sysDot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r>
                      <a:rPr kumimoji="1" lang="en-US" altLang="ja-JP" sz="10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※</a:t>
                    </a:r>
                    <a:r>
                      <a:rPr kumimoji="1" lang="ja-JP" altLang="en-US" sz="10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早期退職▲</a:t>
                    </a:r>
                    <a:r>
                      <a:rPr kumimoji="1" lang="en-US" altLang="ja-JP" sz="10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16</a:t>
                    </a:r>
                    <a:r>
                      <a:rPr kumimoji="1" lang="ja-JP" altLang="en-US" sz="10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名</a:t>
                    </a:r>
                    <a:endParaRPr kumimoji="1" lang="en-US" altLang="ja-JP" sz="10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r>
                      <a:rPr kumimoji="1" lang="ja-JP" altLang="en-US" sz="1000" b="1" dirty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　</a:t>
                    </a:r>
                    <a:r>
                      <a:rPr kumimoji="1" lang="ja-JP" altLang="en-US" sz="10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を含む。</a:t>
                    </a:r>
                  </a:p>
                </p:txBody>
              </p:sp>
            </p:grpSp>
            <p:grpSp>
              <p:nvGrpSpPr>
                <p:cNvPr id="21" name="グループ化 20"/>
                <p:cNvGrpSpPr/>
                <p:nvPr/>
              </p:nvGrpSpPr>
              <p:grpSpPr>
                <a:xfrm>
                  <a:off x="3414558" y="1057792"/>
                  <a:ext cx="3232975" cy="2410136"/>
                  <a:chOff x="3414558" y="1057792"/>
                  <a:chExt cx="3232975" cy="2410136"/>
                </a:xfrm>
              </p:grpSpPr>
              <p:sp>
                <p:nvSpPr>
                  <p:cNvPr id="46" name="正方形/長方形 45"/>
                  <p:cNvSpPr/>
                  <p:nvPr/>
                </p:nvSpPr>
                <p:spPr>
                  <a:xfrm>
                    <a:off x="3491881" y="1057792"/>
                    <a:ext cx="3155652" cy="2410136"/>
                  </a:xfrm>
                  <a:prstGeom prst="rect">
                    <a:avLst/>
                  </a:prstGeom>
                  <a:noFill/>
                  <a:ln w="9525"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sz="14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  <p:sp>
                <p:nvSpPr>
                  <p:cNvPr id="48" name="正方形/長方形 47"/>
                  <p:cNvSpPr/>
                  <p:nvPr/>
                </p:nvSpPr>
                <p:spPr>
                  <a:xfrm>
                    <a:off x="3414558" y="2621250"/>
                    <a:ext cx="1053951" cy="343001"/>
                  </a:xfrm>
                  <a:prstGeom prst="rect">
                    <a:avLst/>
                  </a:prstGeom>
                  <a:noFill/>
                  <a:ln>
                    <a:noFill/>
                    <a:prstDash val="sysDot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lIns="0" rIns="0" rtlCol="0" anchor="ctr"/>
                  <a:lstStyle/>
                  <a:p>
                    <a:pPr algn="ctr"/>
                    <a:r>
                      <a:rPr kumimoji="1" lang="ja-JP" altLang="en-US" sz="12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（▲</a:t>
                    </a:r>
                    <a:r>
                      <a:rPr kumimoji="1" lang="en-US" altLang="ja-JP" sz="12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1.6</a:t>
                    </a:r>
                    <a:r>
                      <a:rPr kumimoji="1" lang="ja-JP" altLang="en-US" sz="12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億円</a:t>
                    </a:r>
                    <a:r>
                      <a:rPr kumimoji="1" lang="en-US" altLang="ja-JP" sz="12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/</a:t>
                    </a:r>
                    <a:r>
                      <a:rPr kumimoji="1" lang="ja-JP" altLang="en-US" sz="12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年</a:t>
                    </a:r>
                    <a:r>
                      <a:rPr kumimoji="1" lang="en-US" altLang="ja-JP" sz="1200" b="1" dirty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)</a:t>
                    </a:r>
                    <a:endParaRPr kumimoji="1" lang="ja-JP" altLang="en-US" sz="12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  <p:sp>
                <p:nvSpPr>
                  <p:cNvPr id="50" name="正方形/長方形 49"/>
                  <p:cNvSpPr/>
                  <p:nvPr/>
                </p:nvSpPr>
                <p:spPr>
                  <a:xfrm>
                    <a:off x="4361151" y="1832111"/>
                    <a:ext cx="1053951" cy="343001"/>
                  </a:xfrm>
                  <a:prstGeom prst="rect">
                    <a:avLst/>
                  </a:prstGeom>
                  <a:noFill/>
                  <a:ln>
                    <a:noFill/>
                    <a:prstDash val="sysDot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lIns="0" rIns="0" rtlCol="0" anchor="ctr"/>
                  <a:lstStyle/>
                  <a:p>
                    <a:pPr algn="ctr"/>
                    <a:r>
                      <a:rPr kumimoji="1" lang="ja-JP" altLang="en-US" sz="12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（▲</a:t>
                    </a:r>
                    <a:r>
                      <a:rPr kumimoji="1" lang="en-US" altLang="ja-JP" sz="12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6.1</a:t>
                    </a:r>
                    <a:r>
                      <a:rPr kumimoji="1" lang="ja-JP" altLang="en-US" sz="12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億円</a:t>
                    </a:r>
                    <a:r>
                      <a:rPr kumimoji="1" lang="en-US" altLang="ja-JP" sz="12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/</a:t>
                    </a:r>
                    <a:r>
                      <a:rPr kumimoji="1" lang="ja-JP" altLang="en-US" sz="12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年）</a:t>
                    </a:r>
                  </a:p>
                </p:txBody>
              </p:sp>
              <p:sp>
                <p:nvSpPr>
                  <p:cNvPr id="51" name="正方形/長方形 50"/>
                  <p:cNvSpPr/>
                  <p:nvPr/>
                </p:nvSpPr>
                <p:spPr>
                  <a:xfrm>
                    <a:off x="5377968" y="1097624"/>
                    <a:ext cx="1166758" cy="343001"/>
                  </a:xfrm>
                  <a:prstGeom prst="rect">
                    <a:avLst/>
                  </a:prstGeom>
                  <a:noFill/>
                  <a:ln>
                    <a:noFill/>
                    <a:prstDash val="sysDot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kumimoji="1" lang="ja-JP" altLang="en-US" sz="12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（▲</a:t>
                    </a:r>
                    <a:r>
                      <a:rPr kumimoji="1" lang="en-US" altLang="ja-JP" sz="12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11.2</a:t>
                    </a:r>
                    <a:r>
                      <a:rPr kumimoji="1" lang="ja-JP" altLang="en-US" sz="12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億円</a:t>
                    </a:r>
                    <a:r>
                      <a:rPr kumimoji="1" lang="en-US" altLang="ja-JP" sz="12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/</a:t>
                    </a:r>
                    <a:r>
                      <a:rPr kumimoji="1" lang="ja-JP" altLang="en-US" sz="12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年）</a:t>
                    </a:r>
                  </a:p>
                </p:txBody>
              </p:sp>
            </p:grpSp>
          </p:grpSp>
          <p:sp>
            <p:nvSpPr>
              <p:cNvPr id="52" name="正方形/長方形 51"/>
              <p:cNvSpPr/>
              <p:nvPr/>
            </p:nvSpPr>
            <p:spPr>
              <a:xfrm>
                <a:off x="1691680" y="3426711"/>
                <a:ext cx="4608512" cy="242276"/>
              </a:xfrm>
              <a:prstGeom prst="rect">
                <a:avLst/>
              </a:prstGeom>
              <a:noFill/>
              <a:ln w="9525" cmpd="sng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lnSpc>
                    <a:spcPts val="1200"/>
                  </a:lnSpc>
                </a:pPr>
                <a:r>
                  <a:rPr kumimoji="1" lang="en-US" altLang="ja-JP" sz="1200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※</a:t>
                </a:r>
                <a:r>
                  <a:rPr kumimoji="1" lang="ja-JP" altLang="en-US" sz="1200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上記（　）内数値は、</a:t>
                </a:r>
                <a:r>
                  <a:rPr kumimoji="1" lang="en-US" altLang="ja-JP" sz="1200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H28</a:t>
                </a:r>
                <a:r>
                  <a:rPr kumimoji="1" lang="ja-JP" altLang="en-US" sz="1200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年度比人件費の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削減効果</a:t>
                </a:r>
                <a:r>
                  <a:rPr kumimoji="1" lang="ja-JP" altLang="en-US" sz="1200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額を示す。</a:t>
                </a:r>
              </a:p>
            </p:txBody>
          </p:sp>
          <p:sp>
            <p:nvSpPr>
              <p:cNvPr id="53" name="角丸四角形 52"/>
              <p:cNvSpPr/>
              <p:nvPr/>
            </p:nvSpPr>
            <p:spPr>
              <a:xfrm>
                <a:off x="872351" y="802690"/>
                <a:ext cx="463247" cy="2821185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eaVert"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作業の効率化</a:t>
                </a:r>
              </a:p>
            </p:txBody>
          </p:sp>
        </p:grpSp>
        <p:cxnSp>
          <p:nvCxnSpPr>
            <p:cNvPr id="27" name="直線矢印コネクタ 26"/>
            <p:cNvCxnSpPr>
              <a:endCxn id="16" idx="0"/>
            </p:cNvCxnSpPr>
            <p:nvPr/>
          </p:nvCxnSpPr>
          <p:spPr>
            <a:xfrm>
              <a:off x="2699792" y="1770235"/>
              <a:ext cx="584261" cy="575260"/>
            </a:xfrm>
            <a:prstGeom prst="straightConnector1">
              <a:avLst/>
            </a:prstGeom>
            <a:ln w="15875"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8651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4" name="直線コネクタ 3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正方形/長方形 4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defRPr/>
              </a:pP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８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今後の方針</a:t>
              </a: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23" name="正方形/長方形 22"/>
          <p:cNvSpPr/>
          <p:nvPr/>
        </p:nvSpPr>
        <p:spPr>
          <a:xfrm>
            <a:off x="8667800" y="6473508"/>
            <a:ext cx="468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8</a:t>
            </a: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16" name="グループ化 15"/>
          <p:cNvGrpSpPr/>
          <p:nvPr/>
        </p:nvGrpSpPr>
        <p:grpSpPr>
          <a:xfrm>
            <a:off x="683568" y="4604232"/>
            <a:ext cx="7776864" cy="2065123"/>
            <a:chOff x="433587" y="5738504"/>
            <a:chExt cx="8234213" cy="1131991"/>
          </a:xfrm>
        </p:grpSpPr>
        <p:sp>
          <p:nvSpPr>
            <p:cNvPr id="17" name="横巻き 16"/>
            <p:cNvSpPr/>
            <p:nvPr/>
          </p:nvSpPr>
          <p:spPr>
            <a:xfrm>
              <a:off x="433587" y="5738504"/>
              <a:ext cx="8234213" cy="1131991"/>
            </a:xfrm>
            <a:prstGeom prst="horizontalScroll">
              <a:avLst>
                <a:gd name="adj" fmla="val 6749"/>
              </a:avLst>
            </a:prstGeom>
            <a:solidFill>
              <a:schemeClr val="tx2">
                <a:lumMod val="75000"/>
                <a:alpha val="96000"/>
              </a:schemeClr>
            </a:solidFill>
            <a:ln w="95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tIns="144000" bIns="72000" rtlCol="0" anchor="t" anchorCtr="0"/>
            <a:lstStyle/>
            <a:p>
              <a:pPr algn="ctr"/>
              <a:endParaRPr kumimoji="1" lang="ja-JP" altLang="en-US" sz="18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800287" y="5988269"/>
              <a:ext cx="7560840" cy="650062"/>
            </a:xfrm>
            <a:prstGeom prst="rect">
              <a:avLst/>
            </a:prstGeom>
            <a:solidFill>
              <a:schemeClr val="bg1"/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2500"/>
                </a:lnSpc>
              </a:pPr>
              <a:r>
                <a:rPr kumimoji="1" lang="ja-JP" altLang="en-US" sz="16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6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平成</a:t>
              </a:r>
              <a:r>
                <a:rPr kumimoji="1" lang="en-US" altLang="ja-JP" sz="16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31</a:t>
              </a:r>
              <a:r>
                <a:rPr kumimoji="1" lang="ja-JP" altLang="en-US" sz="16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年度以降についても、運行管理システム（平成</a:t>
              </a:r>
              <a:r>
                <a:rPr kumimoji="1" lang="en-US" altLang="ja-JP" sz="16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30</a:t>
              </a:r>
              <a:r>
                <a:rPr kumimoji="1" lang="ja-JP" altLang="en-US" sz="16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年８月稼働）を</a:t>
              </a:r>
              <a:endParaRPr kumimoji="1" lang="en-US" altLang="ja-JP" sz="16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2500"/>
                </a:lnSpc>
              </a:pPr>
              <a:r>
                <a:rPr kumimoji="1" lang="ja-JP" altLang="en-US" sz="16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6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活用し、徹底的な作業管理を行い、 日常的なＰＤＣＡサイクルを回して</a:t>
              </a:r>
              <a:endParaRPr kumimoji="1" lang="en-US" altLang="ja-JP" sz="16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2500"/>
                </a:lnSpc>
              </a:pPr>
              <a:r>
                <a:rPr kumimoji="1" lang="en-US" altLang="ja-JP" sz="16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en-US" altLang="ja-JP" sz="16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ja-JP" altLang="en-US" sz="16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いくことで、更なる効率化をめざす。</a:t>
              </a: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683568" y="949025"/>
            <a:ext cx="7776864" cy="2479975"/>
            <a:chOff x="683568" y="836712"/>
            <a:chExt cx="7776864" cy="2806288"/>
          </a:xfrm>
        </p:grpSpPr>
        <p:sp>
          <p:nvSpPr>
            <p:cNvPr id="13" name="正方形/長方形 12"/>
            <p:cNvSpPr/>
            <p:nvPr/>
          </p:nvSpPr>
          <p:spPr>
            <a:xfrm>
              <a:off x="683568" y="1759167"/>
              <a:ext cx="7776864" cy="1883833"/>
            </a:xfrm>
            <a:prstGeom prst="rect">
              <a:avLst/>
            </a:prstGeom>
            <a:ln w="95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tIns="180000" rtlCol="0" anchor="ctr"/>
            <a:lstStyle/>
            <a:p>
              <a:r>
                <a:rPr kumimoji="1" lang="ja-JP" altLang="en-US" sz="16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 ○ 「作業の効率化」を実践するため、「</a:t>
              </a:r>
              <a:r>
                <a:rPr kumimoji="1" lang="ja-JP" altLang="en-US" sz="1600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収集」から「搬入」まで</a:t>
              </a:r>
              <a:r>
                <a:rPr kumimoji="1" lang="ja-JP" altLang="en-US" sz="16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の作業状況</a:t>
              </a:r>
              <a:endParaRPr kumimoji="1" lang="en-US" altLang="ja-JP" sz="1600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en-US" altLang="ja-JP" sz="1600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en-US" altLang="ja-JP" sz="16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   </a:t>
              </a:r>
              <a:r>
                <a:rPr kumimoji="1" lang="ja-JP" altLang="en-US" sz="16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を即時に把握する必要があり、全車にＧＰＳ車載器を搭載し、徹底的な</a:t>
              </a:r>
              <a:endParaRPr kumimoji="1" lang="en-US" altLang="ja-JP" sz="1600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en-US" altLang="ja-JP" sz="1600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en-US" altLang="ja-JP" sz="16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   </a:t>
              </a:r>
              <a:r>
                <a:rPr kumimoji="1" lang="ja-JP" altLang="en-US" sz="16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作業管理を実施</a:t>
              </a:r>
              <a:endParaRPr kumimoji="1" lang="en-US" altLang="ja-JP" sz="1600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800"/>
                </a:lnSpc>
              </a:pPr>
              <a:endParaRPr kumimoji="1" lang="en-US" altLang="ja-JP" sz="1600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6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 ○ 「交通事故防止」に向けて、運行管理システムの機能（スピード超過・急</a:t>
              </a:r>
              <a:endParaRPr kumimoji="1" lang="en-US" altLang="ja-JP" sz="1600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en-US" altLang="ja-JP" sz="1600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en-US" altLang="ja-JP" sz="16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   </a:t>
              </a:r>
              <a:r>
                <a:rPr kumimoji="1" lang="ja-JP" altLang="en-US" sz="1600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ブレーキ等）を活用し、安全運転指導を徹底</a:t>
              </a:r>
              <a:endParaRPr kumimoji="1" lang="en-US" altLang="ja-JP" sz="1600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14" name="大波 13"/>
            <p:cNvSpPr/>
            <p:nvPr/>
          </p:nvSpPr>
          <p:spPr>
            <a:xfrm>
              <a:off x="683568" y="836712"/>
              <a:ext cx="4032448" cy="1087313"/>
            </a:xfrm>
            <a:prstGeom prst="wave">
              <a:avLst>
                <a:gd name="adj1" fmla="val 8282"/>
                <a:gd name="adj2" fmla="val 0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2500"/>
                </a:lnSpc>
              </a:pPr>
              <a:r>
                <a:rPr kumimoji="1" lang="en-US" altLang="ja-JP" sz="16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【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平成</a:t>
              </a:r>
              <a:r>
                <a:rPr kumimoji="1" lang="en-US" altLang="ja-JP" sz="16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30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年度の取組</a:t>
              </a:r>
              <a:r>
                <a:rPr kumimoji="1" lang="en-US" altLang="ja-JP" sz="16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】</a:t>
              </a:r>
            </a:p>
            <a:p>
              <a:pPr algn="ctr">
                <a:lnSpc>
                  <a:spcPts val="2500"/>
                </a:lnSpc>
              </a:pPr>
              <a:r>
                <a:rPr kumimoji="1" lang="ja-JP" altLang="en-US" sz="1600" b="1" u="sng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運行管理システム（ＧＰＳ）の導入</a:t>
              </a:r>
            </a:p>
          </p:txBody>
        </p:sp>
      </p:grpSp>
      <p:sp>
        <p:nvSpPr>
          <p:cNvPr id="19" name="下矢印 18"/>
          <p:cNvSpPr/>
          <p:nvPr/>
        </p:nvSpPr>
        <p:spPr>
          <a:xfrm>
            <a:off x="2464786" y="3740232"/>
            <a:ext cx="4271121" cy="864000"/>
          </a:xfrm>
          <a:prstGeom prst="downArrow">
            <a:avLst>
              <a:gd name="adj1" fmla="val 74517"/>
              <a:gd name="adj2" fmla="val 69495"/>
            </a:avLst>
          </a:prstGeom>
          <a:solidFill>
            <a:schemeClr val="tx2">
              <a:lumMod val="40000"/>
              <a:lumOff val="60000"/>
            </a:schemeClr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sz="1800" b="1" dirty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endParaRPr kumimoji="1" lang="en-US" altLang="ja-JP" sz="18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r>
              <a:rPr kumimoji="1" lang="ja-JP" altLang="en-US" sz="18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今 後 の 方 針</a:t>
            </a:r>
            <a:endParaRPr kumimoji="1" lang="en-US" altLang="ja-JP" sz="18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endParaRPr kumimoji="1" lang="en-US" altLang="ja-JP" sz="1800" b="1" dirty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230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prstDash val="sysDot"/>
        </a:ln>
      </a:spPr>
      <a:bodyPr rtlCol="0" anchor="ctr"/>
      <a:lstStyle>
        <a:defPPr algn="ctr">
          <a:defRPr kumimoji="1" sz="1400" b="1" dirty="0" smtClean="0">
            <a:solidFill>
              <a:sysClr val="windowText" lastClr="000000"/>
            </a:solidFill>
            <a:latin typeface="ＭＳ ゴシック" pitchFamily="49" charset="-128"/>
            <a:ea typeface="ＭＳ ゴシック" pitchFamily="49" charset="-128"/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1162</Words>
  <Application>Microsoft Office PowerPoint</Application>
  <PresentationFormat>画面に合わせる (4:3)</PresentationFormat>
  <Paragraphs>358</Paragraphs>
  <Slides>8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ＭＳ Ｐゴシック</vt:lpstr>
      <vt:lpstr>ＭＳ Ｐ明朝</vt:lpstr>
      <vt:lpstr>ＭＳ ゴシック</vt:lpstr>
      <vt:lpstr>ＭＳ 明朝</vt:lpstr>
      <vt:lpstr>Arial</vt:lpstr>
      <vt:lpstr>Calibri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2020-01-23T06:31:30Z</dcterms:created>
  <dcterms:modified xsi:type="dcterms:W3CDTF">2020-01-23T06:32:31Z</dcterms:modified>
</cp:coreProperties>
</file>