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695" r:id="rId1"/>
  </p:sldMasterIdLst>
  <p:notesMasterIdLst>
    <p:notesMasterId r:id="rId10"/>
  </p:notesMasterIdLst>
  <p:handoutMasterIdLst>
    <p:handoutMasterId r:id="rId11"/>
  </p:handoutMasterIdLst>
  <p:sldIdLst>
    <p:sldId id="1252" r:id="rId2"/>
    <p:sldId id="1253" r:id="rId3"/>
    <p:sldId id="1255" r:id="rId4"/>
    <p:sldId id="1260" r:id="rId5"/>
    <p:sldId id="1263" r:id="rId6"/>
    <p:sldId id="1261" r:id="rId7"/>
    <p:sldId id="1264" r:id="rId8"/>
    <p:sldId id="1262" r:id="rId9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5pPr>
    <a:lvl6pPr marL="22860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6pPr>
    <a:lvl7pPr marL="27432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7pPr>
    <a:lvl8pPr marL="32004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8pPr>
    <a:lvl9pPr marL="36576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7FCF"/>
    <a:srgbClr val="F7F7F7"/>
    <a:srgbClr val="A7F3FB"/>
    <a:srgbClr val="00CC00"/>
    <a:srgbClr val="FF00FF"/>
    <a:srgbClr val="99FF33"/>
    <a:srgbClr val="E5E4EC"/>
    <a:srgbClr val="DAD8DA"/>
    <a:srgbClr val="339933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テーマ スタイル 2 - アクセント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3971" autoAdjust="0"/>
  </p:normalViewPr>
  <p:slideViewPr>
    <p:cSldViewPr>
      <p:cViewPr varScale="1">
        <p:scale>
          <a:sx n="74" d="100"/>
          <a:sy n="74" d="100"/>
        </p:scale>
        <p:origin x="13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58" y="-96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tx1"/>
                </a:solidFill>
                <a:prstDash val="sysDash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19C-4F31-A688-0EA56829F5C3}"/>
              </c:ext>
            </c:extLst>
          </c:dPt>
          <c:dLbls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19C-4F31-A688-0EA56829F5C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事故!$C$3:$J$3</c:f>
              <c:strCache>
                <c:ptCount val="8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</c:strCache>
            </c:strRef>
          </c:cat>
          <c:val>
            <c:numRef>
              <c:f>事故!$C$4:$J$4</c:f>
              <c:numCache>
                <c:formatCode>General</c:formatCode>
                <c:ptCount val="8"/>
                <c:pt idx="0">
                  <c:v>75</c:v>
                </c:pt>
                <c:pt idx="1">
                  <c:v>83</c:v>
                </c:pt>
                <c:pt idx="2">
                  <c:v>67</c:v>
                </c:pt>
                <c:pt idx="3">
                  <c:v>73</c:v>
                </c:pt>
                <c:pt idx="4">
                  <c:v>63</c:v>
                </c:pt>
                <c:pt idx="5">
                  <c:v>56</c:v>
                </c:pt>
                <c:pt idx="6">
                  <c:v>53</c:v>
                </c:pt>
                <c:pt idx="7">
                  <c:v>30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19C-4F31-A688-0EA56829F5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0568616"/>
        <c:axId val="430699888"/>
      </c:lineChart>
      <c:catAx>
        <c:axId val="430568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0699888"/>
        <c:crosses val="autoZero"/>
        <c:auto val="1"/>
        <c:lblAlgn val="ctr"/>
        <c:lblOffset val="100"/>
        <c:noMultiLvlLbl val="0"/>
      </c:catAx>
      <c:valAx>
        <c:axId val="430699888"/>
        <c:scaling>
          <c:orientation val="minMax"/>
          <c:max val="10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0568616"/>
        <c:crosses val="autoZero"/>
        <c:crossBetween val="between"/>
        <c:majorUnit val="20"/>
        <c:min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33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442453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33" y="9442453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fld id="{938153D7-A948-4756-AB4F-CB0AB9E3A97A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5063275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33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1" y="4721229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442453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33" y="9442453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fld id="{BF542452-04E2-4020-8B9A-355BB6A46959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1600554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40071-B262-4949-BABA-AF47D1736EF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63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542452-04E2-4020-8B9A-355BB6A46959}" type="slidenum">
              <a:rPr lang="ja-JP" altLang="en-US" smtClean="0"/>
              <a:pPr>
                <a:defRPr/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48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9D41F2-FC10-41BB-B845-0487BDF46929}" type="datetime8">
              <a:rPr lang="ja-JP" altLang="en-US" smtClean="0"/>
              <a:pPr>
                <a:defRPr/>
              </a:pPr>
              <a:t>20/1/23 16時16分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4E05F-5EDF-4CB8-A3A5-BE516D8EA537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3EFA20-B41C-47CA-93DA-83C5D16A880F}" type="datetime8">
              <a:rPr lang="ja-JP" altLang="en-US" smtClean="0"/>
              <a:pPr>
                <a:defRPr/>
              </a:pPr>
              <a:t>20/1/23 16時16分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61E05-9877-4FFA-A522-30408DEC2839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0E9CD-6825-46C8-B161-93374AF21364}" type="datetime8">
              <a:rPr lang="ja-JP" altLang="en-US" smtClean="0"/>
              <a:pPr>
                <a:defRPr/>
              </a:pPr>
              <a:t>20/1/23 16時16分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7F68D-D1A6-4EC9-984A-3ACD0EE597DE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291664-0C3A-4EAC-98E9-10757E96CA40}" type="datetime8">
              <a:rPr lang="ja-JP" altLang="en-US" smtClean="0"/>
              <a:pPr>
                <a:defRPr/>
              </a:pPr>
              <a:t>20/1/23 16時16分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1D4C6-912C-4892-BA2B-EC49E4437AE5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5C5427-0C76-4482-86E0-9AD0397A5268}" type="datetime8">
              <a:rPr lang="ja-JP" altLang="en-US" smtClean="0"/>
              <a:pPr>
                <a:defRPr/>
              </a:pPr>
              <a:t>20/1/23 16時16分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6AA387-3B4E-4C82-BD71-C0A709FB83F3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82FCB9-BB1D-49B4-B032-B7260DD8414B}" type="datetime8">
              <a:rPr lang="ja-JP" altLang="en-US" smtClean="0"/>
              <a:pPr>
                <a:defRPr/>
              </a:pPr>
              <a:t>20/1/23 16時16分</a:t>
            </a:fld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F240B8-CF86-411E-940E-DAB08E85257F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E53B2A-DD16-4983-82F2-F07B494DD82D}" type="datetime8">
              <a:rPr lang="ja-JP" altLang="en-US" smtClean="0"/>
              <a:pPr>
                <a:defRPr/>
              </a:pPr>
              <a:t>20/1/23 16時16分</a:t>
            </a:fld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19328-CEAD-4886-A63A-67B4F109DB57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BDCD97-8040-4E88-82F6-E83CD1C3960E}" type="datetime8">
              <a:rPr lang="ja-JP" altLang="en-US" smtClean="0"/>
              <a:pPr>
                <a:defRPr/>
              </a:pPr>
              <a:t>20/1/23 16時16分</a:t>
            </a:fld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B79ED-0D20-44A4-8128-05C4EE351249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CCEDE1-32E9-45A4-89B4-F7637995EA04}" type="datetime8">
              <a:rPr lang="ja-JP" altLang="en-US" smtClean="0"/>
              <a:pPr>
                <a:defRPr/>
              </a:pPr>
              <a:t>20/1/23 16時16分</a:t>
            </a:fld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F1C5D-CC49-4487-BDF2-5419BD834D93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60E6D3-CA33-4C15-8B75-F2D062AF98B0}" type="datetime8">
              <a:rPr lang="ja-JP" altLang="en-US" smtClean="0"/>
              <a:pPr>
                <a:defRPr/>
              </a:pPr>
              <a:t>20/1/23 16時16分</a:t>
            </a:fld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74E85-5024-4AF5-91FF-2C0B993D423E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F63EFD-AD45-4C22-A33A-9E65DCDCC5F6}" type="datetime8">
              <a:rPr lang="ja-JP" altLang="en-US" smtClean="0"/>
              <a:pPr>
                <a:defRPr/>
              </a:pPr>
              <a:t>20/1/23 16時16分</a:t>
            </a:fld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5AB75-81CB-4DB3-BA4F-5AE6A96AF51D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417F92-7EB5-4641-A8A6-1A6C6B66107D}" type="datetime8">
              <a:rPr lang="ja-JP" altLang="en-US" smtClean="0"/>
              <a:pPr>
                <a:defRPr/>
              </a:pPr>
              <a:t>20/1/23 16時16分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25B7637-096F-4E6A-9F19-BF8082FC166B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98" r:id="rId3"/>
    <p:sldLayoutId id="2147484699" r:id="rId4"/>
    <p:sldLayoutId id="2147484700" r:id="rId5"/>
    <p:sldLayoutId id="2147484701" r:id="rId6"/>
    <p:sldLayoutId id="2147484702" r:id="rId7"/>
    <p:sldLayoutId id="2147484703" r:id="rId8"/>
    <p:sldLayoutId id="2147484704" r:id="rId9"/>
    <p:sldLayoutId id="2147484705" r:id="rId10"/>
    <p:sldLayoutId id="21474847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21" name="直線コネクタ 20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正方形/長方形 21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家庭系ごみ収集輸送事業 改革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プランの進捗状況（平成</a:t>
              </a:r>
              <a:r>
                <a:rPr kumimoji="1" lang="en-US" altLang="ja-JP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3</a:t>
              </a:r>
              <a:r>
                <a:rPr kumimoji="1" lang="en-US" altLang="ja-JP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0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年度）</a:t>
              </a:r>
              <a:endParaRPr kumimoji="1" lang="ja-JP" altLang="en-US" sz="18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１　これまでの経過と改革の方向性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8" name="正方形/長方形 27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1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494840" y="864008"/>
            <a:ext cx="8149704" cy="5788161"/>
            <a:chOff x="518096" y="953207"/>
            <a:chExt cx="8149704" cy="5788161"/>
          </a:xfrm>
        </p:grpSpPr>
        <p:grpSp>
          <p:nvGrpSpPr>
            <p:cNvPr id="32" name="グループ化 31"/>
            <p:cNvGrpSpPr/>
            <p:nvPr/>
          </p:nvGrpSpPr>
          <p:grpSpPr>
            <a:xfrm>
              <a:off x="518096" y="953207"/>
              <a:ext cx="8149704" cy="5788161"/>
              <a:chOff x="518096" y="1035320"/>
              <a:chExt cx="8149704" cy="5788161"/>
            </a:xfrm>
          </p:grpSpPr>
          <p:sp>
            <p:nvSpPr>
              <p:cNvPr id="36" name="正方形/長方形 35"/>
              <p:cNvSpPr/>
              <p:nvPr/>
            </p:nvSpPr>
            <p:spPr>
              <a:xfrm>
                <a:off x="1228587" y="1787856"/>
                <a:ext cx="7439213" cy="3954134"/>
              </a:xfrm>
              <a:prstGeom prst="rect">
                <a:avLst/>
              </a:prstGeom>
              <a:noFill/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grpSp>
            <p:nvGrpSpPr>
              <p:cNvPr id="38" name="グループ化 37"/>
              <p:cNvGrpSpPr/>
              <p:nvPr/>
            </p:nvGrpSpPr>
            <p:grpSpPr>
              <a:xfrm>
                <a:off x="518096" y="1035320"/>
                <a:ext cx="8149704" cy="5788161"/>
                <a:chOff x="518096" y="1149080"/>
                <a:chExt cx="8149704" cy="5788161"/>
              </a:xfrm>
            </p:grpSpPr>
            <p:grpSp>
              <p:nvGrpSpPr>
                <p:cNvPr id="39" name="グループ化 38"/>
                <p:cNvGrpSpPr/>
                <p:nvPr/>
              </p:nvGrpSpPr>
              <p:grpSpPr>
                <a:xfrm>
                  <a:off x="518096" y="1149080"/>
                  <a:ext cx="8149704" cy="4708889"/>
                  <a:chOff x="542328" y="3159093"/>
                  <a:chExt cx="8149704" cy="4708889"/>
                </a:xfrm>
              </p:grpSpPr>
              <p:sp>
                <p:nvSpPr>
                  <p:cNvPr id="42" name="ホームベース 41"/>
                  <p:cNvSpPr/>
                  <p:nvPr/>
                </p:nvSpPr>
                <p:spPr>
                  <a:xfrm>
                    <a:off x="542328" y="3159093"/>
                    <a:ext cx="8149704" cy="625128"/>
                  </a:xfrm>
                  <a:prstGeom prst="homePlate">
                    <a:avLst>
                      <a:gd name="adj" fmla="val 0"/>
                    </a:avLst>
                  </a:prstGeom>
                  <a:solidFill>
                    <a:schemeClr val="tx2">
                      <a:lumMod val="75000"/>
                    </a:schemeClr>
                  </a:solidFill>
                  <a:ln w="9525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6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平成</a:t>
                    </a:r>
                    <a:r>
                      <a:rPr kumimoji="1" lang="en-US" altLang="ja-JP" sz="16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29</a:t>
                    </a:r>
                    <a:r>
                      <a:rPr kumimoji="1" lang="ja-JP" altLang="en-US" sz="16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年６月策定</a:t>
                    </a:r>
                    <a:r>
                      <a:rPr kumimoji="1" lang="ja-JP" altLang="en-US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　</a:t>
                    </a:r>
                    <a:r>
                      <a:rPr lang="ja-JP" altLang="en-US" sz="18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家庭</a:t>
                    </a:r>
                    <a:r>
                      <a:rPr lang="ja-JP" altLang="en-US" sz="18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系ごみ収集輸送</a:t>
                    </a:r>
                    <a:r>
                      <a:rPr lang="ja-JP" altLang="en-US" sz="18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事業 改革プラン</a:t>
                    </a:r>
                    <a:r>
                      <a:rPr kumimoji="1" lang="en-US" altLang="ja-JP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【 </a:t>
                    </a:r>
                    <a:r>
                      <a:rPr kumimoji="1" lang="en-US" altLang="ja-JP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H29</a:t>
                    </a:r>
                    <a:r>
                      <a:rPr kumimoji="1" lang="ja-JP" altLang="en-US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～</a:t>
                    </a:r>
                    <a:r>
                      <a:rPr kumimoji="1" lang="en-US" altLang="ja-JP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H31</a:t>
                    </a:r>
                    <a:r>
                      <a:rPr kumimoji="1" lang="ja-JP" altLang="en-US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年度 </a:t>
                    </a:r>
                    <a:r>
                      <a:rPr kumimoji="1" lang="en-US" altLang="ja-JP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】</a:t>
                    </a:r>
                    <a:endParaRPr kumimoji="1" lang="en-US" altLang="ja-JP" sz="1800" b="1" dirty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49" name="角丸四角形 48"/>
                  <p:cNvSpPr/>
                  <p:nvPr/>
                </p:nvSpPr>
                <p:spPr>
                  <a:xfrm>
                    <a:off x="1499888" y="4369581"/>
                    <a:ext cx="3348000" cy="376321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w="9525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経 費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の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削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減</a:t>
                    </a:r>
                    <a:endPara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0" name="正方形/長方形 49"/>
                  <p:cNvSpPr/>
                  <p:nvPr/>
                </p:nvSpPr>
                <p:spPr>
                  <a:xfrm>
                    <a:off x="1499888" y="4715973"/>
                    <a:ext cx="3348000" cy="2268000"/>
                  </a:xfrm>
                  <a:prstGeom prst="rect">
                    <a:avLst/>
                  </a:prstGeom>
                  <a:noFill/>
                  <a:ln w="9525">
                    <a:noFill/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108000" tIns="72000" rIns="108000" bIns="72000" rtlCol="0" anchor="ctr" anchorCtr="0"/>
                  <a:lstStyle/>
                  <a:p>
                    <a:pPr>
                      <a:lnSpc>
                        <a:spcPts val="3000"/>
                      </a:lnSpc>
                    </a:pP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平成</a:t>
                    </a:r>
                    <a:r>
                      <a:rPr kumimoji="1" lang="en-US" altLang="ja-JP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28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年度比で、職員定数の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>
                      <a:lnSpc>
                        <a:spcPts val="3000"/>
                      </a:lnSpc>
                    </a:pPr>
                    <a:r>
                      <a:rPr kumimoji="1" lang="ja-JP" altLang="en-US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約</a:t>
                    </a:r>
                    <a:r>
                      <a:rPr kumimoji="1" lang="en-US" altLang="ja-JP" sz="2000" b="1" u="sng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10</a:t>
                    </a:r>
                    <a:r>
                      <a:rPr kumimoji="1" lang="ja-JP" altLang="en-US" sz="2000" b="1" u="sng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％（</a:t>
                    </a:r>
                    <a:r>
                      <a:rPr kumimoji="1" lang="en-US" altLang="ja-JP" sz="2000" b="1" u="sng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150</a:t>
                    </a:r>
                    <a:r>
                      <a:rPr kumimoji="1" lang="ja-JP" altLang="en-US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名）の削減</a:t>
                    </a:r>
                    <a:endParaRPr kumimoji="1" lang="en-US" altLang="ja-JP" sz="20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>
                      <a:lnSpc>
                        <a:spcPct val="150000"/>
                      </a:lnSpc>
                    </a:pPr>
                    <a:endParaRPr kumimoji="1" lang="en-US" altLang="ja-JP" sz="1800" b="1" u="sng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>
                      <a:lnSpc>
                        <a:spcPct val="150000"/>
                      </a:lnSpc>
                    </a:pPr>
                    <a:endParaRPr kumimoji="1" lang="en-US" altLang="ja-JP" sz="18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>
                      <a:lnSpc>
                        <a:spcPct val="150000"/>
                      </a:lnSpc>
                    </a:pPr>
                    <a:endParaRPr kumimoji="1" lang="en-US" altLang="ja-JP" sz="16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1" name="角丸四角形 50"/>
                  <p:cNvSpPr/>
                  <p:nvPr/>
                </p:nvSpPr>
                <p:spPr>
                  <a:xfrm>
                    <a:off x="2165775" y="6585688"/>
                    <a:ext cx="2016224" cy="380604"/>
                  </a:xfrm>
                  <a:prstGeom prst="roundRect">
                    <a:avLst/>
                  </a:prstGeom>
                  <a:noFill/>
                  <a:ln w="9525">
                    <a:noFill/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ts val="3000"/>
                      </a:lnSpc>
                    </a:pPr>
                    <a:r>
                      <a:rPr kumimoji="1" lang="ja-JP" altLang="en-US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▲</a:t>
                    </a:r>
                    <a:r>
                      <a:rPr kumimoji="1" lang="en-US" altLang="ja-JP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6.2</a:t>
                    </a:r>
                    <a:r>
                      <a:rPr kumimoji="1" lang="ja-JP" altLang="en-US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億円／年</a:t>
                    </a:r>
                    <a:endParaRPr kumimoji="1" lang="ja-JP" altLang="en-US" sz="2000" b="1" u="sng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2" name="二等辺三角形 51"/>
                  <p:cNvSpPr/>
                  <p:nvPr/>
                </p:nvSpPr>
                <p:spPr>
                  <a:xfrm rot="10800000">
                    <a:off x="2939888" y="5669493"/>
                    <a:ext cx="468000" cy="324000"/>
                  </a:xfrm>
                  <a:prstGeom prst="triangl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 w="9525">
                    <a:solidFill>
                      <a:schemeClr val="accent1"/>
                    </a:solidFill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3" name="角丸四角形 52"/>
                  <p:cNvSpPr/>
                  <p:nvPr/>
                </p:nvSpPr>
                <p:spPr>
                  <a:xfrm>
                    <a:off x="5111072" y="4371438"/>
                    <a:ext cx="3348000" cy="374463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w="9525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市民サービスの向上</a:t>
                    </a:r>
                    <a:endPara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4" name="正方形/長方形 53"/>
                  <p:cNvSpPr/>
                  <p:nvPr/>
                </p:nvSpPr>
                <p:spPr>
                  <a:xfrm>
                    <a:off x="5111072" y="4878929"/>
                    <a:ext cx="3348000" cy="2582415"/>
                  </a:xfrm>
                  <a:prstGeom prst="rect">
                    <a:avLst/>
                  </a:prstGeom>
                  <a:noFill/>
                  <a:ln w="9525">
                    <a:noFill/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108000" tIns="72000" rIns="108000" bIns="72000" rtlCol="0" anchor="ctr" anchorCtr="0"/>
                  <a:lstStyle/>
                  <a:p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◇ 交通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事故発生件数の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削減</a:t>
                    </a:r>
                    <a:endParaRPr kumimoji="1" lang="en-US" altLang="ja-JP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2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　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前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３か年（平成</a:t>
                    </a:r>
                    <a:r>
                      <a:rPr kumimoji="1" lang="en-US" altLang="ja-JP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26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～</a:t>
                    </a:r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28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年度）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の</a:t>
                    </a:r>
                    <a:endParaRPr kumimoji="1" lang="en-US" altLang="ja-JP" sz="1600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３割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削減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で 過去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最低を更新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する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ことになる</a:t>
                    </a:r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45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件以内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endParaRPr kumimoji="1" lang="en-US" altLang="ja-JP" sz="12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◇ 災害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時の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対応</a:t>
                    </a:r>
                    <a:endParaRPr kumimoji="1" lang="en-US" altLang="ja-JP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環境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事業センターが発災後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の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迅速・適切なごみ収集のコント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ロールタワー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と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しての機能強化</a:t>
                    </a:r>
                    <a:endParaRPr kumimoji="1" lang="en-US" altLang="ja-JP" sz="1600" i="1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5" name="ホームベース 54"/>
                  <p:cNvSpPr/>
                  <p:nvPr/>
                </p:nvSpPr>
                <p:spPr>
                  <a:xfrm>
                    <a:off x="566730" y="3930773"/>
                    <a:ext cx="869735" cy="3937209"/>
                  </a:xfrm>
                  <a:prstGeom prst="homePlate">
                    <a:avLst>
                      <a:gd name="adj" fmla="val 41615"/>
                    </a:avLst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9525"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eaVert" rtlCol="0" anchor="ctr"/>
                  <a:lstStyle/>
                  <a:p>
                    <a:pPr algn="ctr"/>
                    <a:r>
                      <a:rPr kumimoji="1" lang="ja-JP" altLang="en-US" sz="18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概　要</a:t>
                    </a:r>
                  </a:p>
                </p:txBody>
              </p:sp>
            </p:grpSp>
            <p:sp>
              <p:nvSpPr>
                <p:cNvPr id="40" name="左右矢印 39"/>
                <p:cNvSpPr/>
                <p:nvPr/>
              </p:nvSpPr>
              <p:spPr>
                <a:xfrm>
                  <a:off x="3577536" y="1920762"/>
                  <a:ext cx="2741655" cy="461000"/>
                </a:xfrm>
                <a:prstGeom prst="leftRightArrow">
                  <a:avLst/>
                </a:prstGeom>
                <a:noFill/>
                <a:ln w="9525">
                  <a:noFill/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8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≪ ２ つ の 柱 ≫</a:t>
                  </a:r>
                </a:p>
              </p:txBody>
            </p:sp>
            <p:sp>
              <p:nvSpPr>
                <p:cNvPr id="41" name="上矢印吹き出し 40"/>
                <p:cNvSpPr/>
                <p:nvPr/>
              </p:nvSpPr>
              <p:spPr>
                <a:xfrm>
                  <a:off x="542500" y="5597883"/>
                  <a:ext cx="8125300" cy="1339358"/>
                </a:xfrm>
                <a:prstGeom prst="upArrowCallout">
                  <a:avLst>
                    <a:gd name="adj1" fmla="val 56014"/>
                    <a:gd name="adj2" fmla="val 43953"/>
                    <a:gd name="adj3" fmla="val 21554"/>
                    <a:gd name="adj4" fmla="val 64977"/>
                  </a:avLst>
                </a:prstGeom>
                <a:solidFill>
                  <a:schemeClr val="tx2">
                    <a:lumMod val="75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ＰＤＣＡサイクルを徹底していくことで</a:t>
                  </a:r>
                  <a:r>
                    <a:rPr lang="ja-JP" altLang="ja-JP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、</a:t>
                  </a:r>
                  <a:endParaRPr lang="en-US" altLang="ja-JP" sz="1800" b="1" dirty="0" smtClean="0">
                    <a:solidFill>
                      <a:schemeClr val="bg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  <a:p>
                  <a:pPr algn="ctr"/>
                  <a:r>
                    <a:rPr lang="ja-JP" altLang="ja-JP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平成</a:t>
                  </a:r>
                  <a:r>
                    <a:rPr lang="en-US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29</a:t>
                  </a:r>
                  <a:r>
                    <a:rPr lang="ja-JP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年度から</a:t>
                  </a:r>
                  <a:r>
                    <a:rPr lang="en-US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31</a:t>
                  </a:r>
                  <a:r>
                    <a:rPr lang="ja-JP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年度まで</a:t>
                  </a:r>
                  <a:r>
                    <a:rPr lang="ja-JP" altLang="ja-JP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の</a:t>
                  </a:r>
                  <a:r>
                    <a:rPr lang="ja-JP" altLang="en-US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３</a:t>
                  </a:r>
                  <a:r>
                    <a:rPr lang="ja-JP" altLang="en-US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か</a:t>
                  </a:r>
                  <a:r>
                    <a:rPr lang="ja-JP" altLang="ja-JP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年</a:t>
                  </a:r>
                  <a:r>
                    <a:rPr lang="ja-JP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における改革目標の早期実現をめざす</a:t>
                  </a:r>
                  <a:endParaRPr kumimoji="1" lang="ja-JP" altLang="en-US" sz="40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</p:grpSp>
        </p:grpSp>
        <p:sp>
          <p:nvSpPr>
            <p:cNvPr id="34" name="正方形/長方形 33"/>
            <p:cNvSpPr/>
            <p:nvPr/>
          </p:nvSpPr>
          <p:spPr>
            <a:xfrm>
              <a:off x="1699277" y="3884351"/>
              <a:ext cx="3348000" cy="60885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pPr>
                <a:spcAft>
                  <a:spcPts val="0"/>
                </a:spcAft>
              </a:pP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従来の退職不補充により民間委託化した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spcAft>
                  <a:spcPts val="0"/>
                </a:spcAft>
              </a:pP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場合の事業費と比較</a:t>
              </a:r>
              <a:endParaRPr lang="en-US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1660305" y="4766311"/>
              <a:ext cx="3348000" cy="25810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pPr>
                <a:spcAft>
                  <a:spcPts val="0"/>
                </a:spcAft>
              </a:pP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※ H29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年度委託料（契約額）ベースで試算</a:t>
              </a:r>
              <a:endParaRPr lang="en-US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842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２　改革プラン実現に必要な条件　　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2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3" name="下矢印 52"/>
          <p:cNvSpPr/>
          <p:nvPr/>
        </p:nvSpPr>
        <p:spPr>
          <a:xfrm>
            <a:off x="1986584" y="4769856"/>
            <a:ext cx="2124000" cy="1021777"/>
          </a:xfrm>
          <a:prstGeom prst="downArrow">
            <a:avLst>
              <a:gd name="adj1" fmla="val 73237"/>
              <a:gd name="adj2" fmla="val 56469"/>
            </a:avLst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6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8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必要な手段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251520" y="5819391"/>
            <a:ext cx="8640960" cy="777961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mpd="dbl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「ＩＣＴの活用（ＧＰＳ） 」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と「現業管理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体制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の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再構築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」</a:t>
            </a:r>
          </a:p>
        </p:txBody>
      </p:sp>
      <p:sp>
        <p:nvSpPr>
          <p:cNvPr id="32" name="下矢印 31"/>
          <p:cNvSpPr/>
          <p:nvPr/>
        </p:nvSpPr>
        <p:spPr>
          <a:xfrm>
            <a:off x="4954632" y="4785443"/>
            <a:ext cx="2124000" cy="1021777"/>
          </a:xfrm>
          <a:prstGeom prst="downArrow">
            <a:avLst>
              <a:gd name="adj1" fmla="val 73237"/>
              <a:gd name="adj2" fmla="val 56469"/>
            </a:avLst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6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8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必要な手段</a:t>
            </a:r>
          </a:p>
        </p:txBody>
      </p:sp>
      <p:grpSp>
        <p:nvGrpSpPr>
          <p:cNvPr id="33" name="グループ化 32"/>
          <p:cNvGrpSpPr/>
          <p:nvPr/>
        </p:nvGrpSpPr>
        <p:grpSpPr>
          <a:xfrm>
            <a:off x="251520" y="707326"/>
            <a:ext cx="8640960" cy="4312824"/>
            <a:chOff x="251520" y="843806"/>
            <a:chExt cx="8640960" cy="4312824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251520" y="843806"/>
              <a:ext cx="8640960" cy="1719488"/>
              <a:chOff x="251520" y="843806"/>
              <a:chExt cx="8640960" cy="1719488"/>
            </a:xfrm>
          </p:grpSpPr>
          <p:grpSp>
            <p:nvGrpSpPr>
              <p:cNvPr id="45" name="グループ化 44"/>
              <p:cNvGrpSpPr/>
              <p:nvPr/>
            </p:nvGrpSpPr>
            <p:grpSpPr>
              <a:xfrm>
                <a:off x="251520" y="843806"/>
                <a:ext cx="8640960" cy="1139795"/>
                <a:chOff x="949056" y="793119"/>
                <a:chExt cx="6503265" cy="1699777"/>
              </a:xfrm>
            </p:grpSpPr>
            <p:sp>
              <p:nvSpPr>
                <p:cNvPr id="50" name="正方形/長方形 49"/>
                <p:cNvSpPr/>
                <p:nvPr/>
              </p:nvSpPr>
              <p:spPr>
                <a:xfrm>
                  <a:off x="949056" y="1313810"/>
                  <a:ext cx="6503265" cy="117908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sp>
              <p:nvSpPr>
                <p:cNvPr id="52" name="大波 51"/>
                <p:cNvSpPr/>
                <p:nvPr/>
              </p:nvSpPr>
              <p:spPr>
                <a:xfrm>
                  <a:off x="949056" y="793119"/>
                  <a:ext cx="2237834" cy="703214"/>
                </a:xfrm>
                <a:prstGeom prst="wave">
                  <a:avLst>
                    <a:gd name="adj1" fmla="val 9496"/>
                    <a:gd name="adj2" fmla="val 0"/>
                  </a:avLst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8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改革プランの柱</a:t>
                  </a:r>
                </a:p>
              </p:txBody>
            </p:sp>
            <p:grpSp>
              <p:nvGrpSpPr>
                <p:cNvPr id="63" name="グループ化 62"/>
                <p:cNvGrpSpPr/>
                <p:nvPr/>
              </p:nvGrpSpPr>
              <p:grpSpPr>
                <a:xfrm>
                  <a:off x="1475656" y="1657359"/>
                  <a:ext cx="5472608" cy="641065"/>
                  <a:chOff x="1426911" y="1657359"/>
                  <a:chExt cx="5472608" cy="641065"/>
                </a:xfrm>
              </p:grpSpPr>
              <p:sp>
                <p:nvSpPr>
                  <p:cNvPr id="69" name="円/楕円 68"/>
                  <p:cNvSpPr/>
                  <p:nvPr/>
                </p:nvSpPr>
                <p:spPr>
                  <a:xfrm>
                    <a:off x="1426911" y="1657359"/>
                    <a:ext cx="2448272" cy="637617"/>
                  </a:xfrm>
                  <a:prstGeom prst="ellipse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9525" cmpd="sng">
                    <a:solidFill>
                      <a:schemeClr val="accent1">
                        <a:shade val="95000"/>
                        <a:satMod val="105000"/>
                        <a:alpha val="99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 anchorCtr="0"/>
                  <a:lstStyle/>
                  <a:p>
                    <a:pPr algn="ctr"/>
                    <a:endParaRPr kumimoji="1" lang="en-US" altLang="ja-JP" sz="28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73" name="円/楕円 72"/>
                  <p:cNvSpPr/>
                  <p:nvPr/>
                </p:nvSpPr>
                <p:spPr>
                  <a:xfrm>
                    <a:off x="4451247" y="1660807"/>
                    <a:ext cx="2448272" cy="637617"/>
                  </a:xfrm>
                  <a:prstGeom prst="ellipse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9525" cmpd="sng">
                    <a:solidFill>
                      <a:schemeClr val="accent1">
                        <a:shade val="95000"/>
                        <a:satMod val="105000"/>
                        <a:alpha val="99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 anchorCtr="0"/>
                  <a:lstStyle/>
                  <a:p>
                    <a:pPr algn="ctr"/>
                    <a:endParaRPr kumimoji="1" lang="en-US" altLang="ja-JP" sz="28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</p:grpSp>
            <p:sp>
              <p:nvSpPr>
                <p:cNvPr id="65" name="角丸四角形 64"/>
                <p:cNvSpPr/>
                <p:nvPr/>
              </p:nvSpPr>
              <p:spPr>
                <a:xfrm>
                  <a:off x="1462736" y="1673507"/>
                  <a:ext cx="2448000" cy="549209"/>
                </a:xfrm>
                <a:prstGeom prst="roundRect">
                  <a:avLst/>
                </a:prstGeom>
                <a:noFill/>
                <a:ln w="31750" cmpd="dbl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kumimoji="1" lang="ja-JP" altLang="en-US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経 費</a:t>
                  </a:r>
                  <a:r>
                    <a: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 </a:t>
                  </a:r>
                  <a:r>
                    <a:rPr kumimoji="1" lang="ja-JP" altLang="en-US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の</a:t>
                  </a:r>
                  <a:r>
                    <a: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 </a:t>
                  </a:r>
                  <a:r>
                    <a:rPr kumimoji="1" lang="ja-JP" altLang="en-US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削</a:t>
                  </a:r>
                  <a:r>
                    <a: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 </a:t>
                  </a:r>
                  <a:r>
                    <a:rPr kumimoji="1" lang="ja-JP" altLang="en-US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減</a:t>
                  </a:r>
                  <a:endParaRPr kumimoji="1" lang="ja-JP" altLang="en-US" sz="18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sp>
              <p:nvSpPr>
                <p:cNvPr id="67" name="角丸四角形 66"/>
                <p:cNvSpPr/>
                <p:nvPr/>
              </p:nvSpPr>
              <p:spPr>
                <a:xfrm>
                  <a:off x="4500264" y="1673507"/>
                  <a:ext cx="2448000" cy="549209"/>
                </a:xfrm>
                <a:prstGeom prst="roundRect">
                  <a:avLst/>
                </a:prstGeom>
                <a:noFill/>
                <a:ln w="31750" cmpd="dbl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kumimoji="1" lang="ja-JP" altLang="en-US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市民サービスの向上</a:t>
                  </a:r>
                  <a:endParaRPr kumimoji="1" lang="ja-JP" altLang="en-US" sz="18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</p:grpSp>
          <p:sp>
            <p:nvSpPr>
              <p:cNvPr id="46" name="下矢印 45"/>
              <p:cNvSpPr/>
              <p:nvPr/>
            </p:nvSpPr>
            <p:spPr>
              <a:xfrm>
                <a:off x="1037838" y="2041650"/>
                <a:ext cx="1270603" cy="521644"/>
              </a:xfrm>
              <a:prstGeom prst="downArrow">
                <a:avLst>
                  <a:gd name="adj1" fmla="val 71071"/>
                  <a:gd name="adj2" fmla="val 64999"/>
                </a:avLst>
              </a:prstGeom>
              <a:solidFill>
                <a:schemeClr val="bg1"/>
              </a:solidFill>
              <a:ln w="95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条件</a:t>
                </a:r>
              </a:p>
            </p:txBody>
          </p:sp>
          <p:sp>
            <p:nvSpPr>
              <p:cNvPr id="48" name="下矢印 47"/>
              <p:cNvSpPr/>
              <p:nvPr/>
            </p:nvSpPr>
            <p:spPr>
              <a:xfrm>
                <a:off x="3939277" y="2033552"/>
                <a:ext cx="1270603" cy="521644"/>
              </a:xfrm>
              <a:prstGeom prst="downArrow">
                <a:avLst>
                  <a:gd name="adj1" fmla="val 71071"/>
                  <a:gd name="adj2" fmla="val 64999"/>
                </a:avLst>
              </a:prstGeom>
              <a:solidFill>
                <a:schemeClr val="bg1"/>
              </a:solidFill>
              <a:ln w="95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条件</a:t>
                </a:r>
              </a:p>
            </p:txBody>
          </p:sp>
          <p:sp>
            <p:nvSpPr>
              <p:cNvPr id="49" name="下矢印 48"/>
              <p:cNvSpPr/>
              <p:nvPr/>
            </p:nvSpPr>
            <p:spPr>
              <a:xfrm>
                <a:off x="6840716" y="2041650"/>
                <a:ext cx="1270603" cy="521644"/>
              </a:xfrm>
              <a:prstGeom prst="downArrow">
                <a:avLst>
                  <a:gd name="adj1" fmla="val 71071"/>
                  <a:gd name="adj2" fmla="val 64999"/>
                </a:avLst>
              </a:prstGeom>
              <a:solidFill>
                <a:schemeClr val="bg1"/>
              </a:solidFill>
              <a:ln w="95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条件</a:t>
                </a:r>
              </a:p>
            </p:txBody>
          </p:sp>
        </p:grpSp>
        <p:grpSp>
          <p:nvGrpSpPr>
            <p:cNvPr id="35" name="グループ化 34"/>
            <p:cNvGrpSpPr/>
            <p:nvPr/>
          </p:nvGrpSpPr>
          <p:grpSpPr>
            <a:xfrm>
              <a:off x="251520" y="2551256"/>
              <a:ext cx="8574497" cy="2605374"/>
              <a:chOff x="251520" y="2668648"/>
              <a:chExt cx="8574497" cy="2605374"/>
            </a:xfrm>
          </p:grpSpPr>
          <p:sp>
            <p:nvSpPr>
              <p:cNvPr id="36" name="角丸四角形 35"/>
              <p:cNvSpPr/>
              <p:nvPr/>
            </p:nvSpPr>
            <p:spPr>
              <a:xfrm>
                <a:off x="251520" y="2683622"/>
                <a:ext cx="2700000" cy="468001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8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作業管理の徹底</a:t>
                </a:r>
              </a:p>
            </p:txBody>
          </p:sp>
          <p:sp>
            <p:nvSpPr>
              <p:cNvPr id="37" name="角丸四角形 36"/>
              <p:cNvSpPr/>
              <p:nvPr/>
            </p:nvSpPr>
            <p:spPr>
              <a:xfrm>
                <a:off x="3186101" y="2682527"/>
                <a:ext cx="2700000" cy="468001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8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リアルタイムの検証</a:t>
                </a:r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251520" y="3222022"/>
                <a:ext cx="2700001" cy="2052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36000" tIns="36000" rIns="3600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600" dirty="0" smtClean="0"/>
                  <a:t> </a:t>
                </a:r>
                <a:r>
                  <a:rPr lang="ja-JP" altLang="en-US" sz="1600" b="1" dirty="0" smtClean="0"/>
                  <a:t>≪徹底的に管理≫</a:t>
                </a:r>
                <a:endParaRPr lang="en-US" altLang="ja-JP" sz="1600" b="1" dirty="0" smtClean="0"/>
              </a:p>
              <a:p>
                <a:r>
                  <a:rPr lang="ja-JP" altLang="en-US" sz="1600" dirty="0" smtClean="0"/>
                  <a:t> ○</a:t>
                </a:r>
                <a:r>
                  <a:rPr lang="ja-JP" altLang="ja-JP" sz="1600" dirty="0" smtClean="0"/>
                  <a:t> </a:t>
                </a:r>
                <a:r>
                  <a:rPr lang="ja-JP" altLang="ja-JP" sz="1600" dirty="0"/>
                  <a:t>収集車両の作業管理</a:t>
                </a:r>
                <a:r>
                  <a:rPr lang="ja-JP" altLang="ja-JP" sz="1600" dirty="0" smtClean="0"/>
                  <a:t>と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</a:t>
                </a:r>
                <a:r>
                  <a:rPr lang="ja-JP" altLang="en-US" sz="1600" dirty="0" smtClean="0"/>
                  <a:t>　</a:t>
                </a:r>
                <a:r>
                  <a:rPr lang="ja-JP" altLang="ja-JP" sz="1600" dirty="0" smtClean="0"/>
                  <a:t>検証</a:t>
                </a:r>
                <a:endParaRPr lang="ja-JP" altLang="ja-JP" sz="1600" dirty="0"/>
              </a:p>
              <a:p>
                <a:r>
                  <a:rPr lang="ja-JP" altLang="en-US" sz="1600" dirty="0" smtClean="0"/>
                  <a:t> ○</a:t>
                </a:r>
                <a:r>
                  <a:rPr lang="ja-JP" altLang="ja-JP" sz="1600" dirty="0" smtClean="0"/>
                  <a:t> </a:t>
                </a:r>
                <a:r>
                  <a:rPr lang="ja-JP" altLang="ja-JP" sz="1600" dirty="0"/>
                  <a:t>積載量の</a:t>
                </a:r>
                <a:r>
                  <a:rPr lang="ja-JP" altLang="ja-JP" sz="1600" dirty="0" smtClean="0"/>
                  <a:t>把握</a:t>
                </a:r>
                <a:endParaRPr lang="en-US" altLang="ja-JP" sz="1600" dirty="0" smtClean="0"/>
              </a:p>
              <a:p>
                <a:r>
                  <a:rPr lang="ja-JP" altLang="en-US" sz="1600" dirty="0" smtClean="0"/>
                  <a:t> ○</a:t>
                </a:r>
                <a:r>
                  <a:rPr lang="ja-JP" altLang="ja-JP" sz="1600" dirty="0" smtClean="0"/>
                  <a:t> </a:t>
                </a:r>
                <a:r>
                  <a:rPr lang="ja-JP" altLang="ja-JP" sz="1600" dirty="0"/>
                  <a:t>運行時間及び作業</a:t>
                </a:r>
                <a:r>
                  <a:rPr lang="ja-JP" altLang="ja-JP" sz="1600" dirty="0" smtClean="0"/>
                  <a:t>時間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</a:t>
                </a:r>
                <a:r>
                  <a:rPr lang="ja-JP" altLang="en-US" sz="1600" dirty="0" smtClean="0"/>
                  <a:t>　</a:t>
                </a:r>
                <a:r>
                  <a:rPr lang="ja-JP" altLang="ja-JP" sz="1600" dirty="0" smtClean="0"/>
                  <a:t>の把握</a:t>
                </a:r>
                <a:endParaRPr lang="ja-JP" altLang="ja-JP" sz="1600" dirty="0"/>
              </a:p>
              <a:p>
                <a:r>
                  <a:rPr lang="ja-JP" altLang="en-US" sz="1600" dirty="0" smtClean="0"/>
                  <a:t> ○</a:t>
                </a:r>
                <a:r>
                  <a:rPr lang="ja-JP" altLang="ja-JP" sz="1600" dirty="0" smtClean="0"/>
                  <a:t> </a:t>
                </a:r>
                <a:r>
                  <a:rPr lang="ja-JP" altLang="ja-JP" sz="1600" dirty="0"/>
                  <a:t>収集ルートの</a:t>
                </a:r>
                <a:r>
                  <a:rPr lang="ja-JP" altLang="ja-JP" sz="1600" dirty="0" smtClean="0"/>
                  <a:t>検証</a:t>
                </a:r>
                <a:endParaRPr lang="en-US" altLang="ja-JP" sz="1600" dirty="0" smtClean="0"/>
              </a:p>
              <a:p>
                <a:r>
                  <a:rPr lang="ja-JP" altLang="en-US" sz="1600" kern="100" dirty="0" smtClean="0">
                    <a:cs typeface="Times New Roman" panose="02020603050405020304" pitchFamily="18" charset="0"/>
                  </a:rPr>
                  <a:t> ○ </a:t>
                </a:r>
                <a:r>
                  <a:rPr lang="ja-JP" altLang="en-US" sz="1600" kern="100" dirty="0">
                    <a:cs typeface="Times New Roman" panose="02020603050405020304" pitchFamily="18" charset="0"/>
                  </a:rPr>
                  <a:t>安全運転の</a:t>
                </a:r>
                <a:r>
                  <a:rPr lang="ja-JP" altLang="en-US" sz="1600" kern="100" dirty="0" smtClean="0">
                    <a:cs typeface="Times New Roman" panose="02020603050405020304" pitchFamily="18" charset="0"/>
                  </a:rPr>
                  <a:t>徹底</a:t>
                </a:r>
                <a:endParaRPr lang="ja-JP" altLang="en-US" sz="1600" kern="100" dirty="0"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3186101" y="3222021"/>
                <a:ext cx="2700000" cy="2052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36000" tIns="36000" rIns="3600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600" b="1" dirty="0" smtClean="0"/>
                  <a:t>≪課題解決≫</a:t>
                </a:r>
                <a:endParaRPr lang="en-US" altLang="ja-JP" sz="1600" b="1" dirty="0" smtClean="0"/>
              </a:p>
              <a:p>
                <a:r>
                  <a:rPr lang="ja-JP" altLang="en-US" sz="1600" dirty="0" smtClean="0"/>
                  <a:t>○ 一部紙</a:t>
                </a:r>
                <a:r>
                  <a:rPr lang="ja-JP" altLang="en-US" sz="1600" dirty="0"/>
                  <a:t>媒体</a:t>
                </a:r>
                <a:r>
                  <a:rPr lang="ja-JP" altLang="en-US" sz="1600" dirty="0" smtClean="0"/>
                  <a:t>が</a:t>
                </a:r>
                <a:r>
                  <a:rPr lang="ja-JP" altLang="en-US" sz="1600" dirty="0"/>
                  <a:t>残</a:t>
                </a:r>
                <a:r>
                  <a:rPr lang="ja-JP" altLang="en-US" sz="1600" dirty="0" smtClean="0"/>
                  <a:t>るなど、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 </a:t>
                </a:r>
                <a:r>
                  <a:rPr lang="ja-JP" altLang="en-US" sz="1600" dirty="0" smtClean="0"/>
                  <a:t>リアルタイムな検証が</a:t>
                </a:r>
                <a:endParaRPr lang="en-US" altLang="ja-JP" sz="1600" dirty="0" smtClean="0"/>
              </a:p>
              <a:p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実施できていない。</a:t>
                </a:r>
                <a:endParaRPr lang="en-US" altLang="ja-JP" sz="1600" dirty="0" smtClean="0"/>
              </a:p>
              <a:p>
                <a:r>
                  <a:rPr lang="ja-JP" altLang="en-US" sz="1600" dirty="0" smtClean="0"/>
                  <a:t>○ 管理を行う上で、地域性</a:t>
                </a:r>
                <a:endParaRPr lang="en-US" altLang="ja-JP" sz="1600" dirty="0" smtClean="0"/>
              </a:p>
              <a:p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の把握が重要であるが、</a:t>
                </a:r>
                <a:endParaRPr lang="en-US" altLang="ja-JP" sz="1600" dirty="0" smtClean="0"/>
              </a:p>
              <a:p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現場のマネジメントに</a:t>
                </a:r>
                <a:endParaRPr lang="en-US" altLang="ja-JP" sz="1600" dirty="0" smtClean="0"/>
              </a:p>
              <a:p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課題がある。</a:t>
                </a:r>
                <a:endParaRPr lang="en-US" altLang="ja-JP" sz="1600" dirty="0" smtClean="0"/>
              </a:p>
            </p:txBody>
          </p:sp>
          <p:sp>
            <p:nvSpPr>
              <p:cNvPr id="40" name="角丸四角形 39"/>
              <p:cNvSpPr/>
              <p:nvPr/>
            </p:nvSpPr>
            <p:spPr>
              <a:xfrm>
                <a:off x="6126017" y="2668648"/>
                <a:ext cx="2700000" cy="468001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8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地域</a:t>
                </a:r>
                <a:r>
                  <a:rPr kumimoji="1" lang="ja-JP" altLang="en-US" sz="18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・区役所との連携</a:t>
                </a:r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6120681" y="3222021"/>
                <a:ext cx="2700000" cy="2052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36000" tIns="36000" rIns="3600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600" b="1" dirty="0" smtClean="0"/>
                  <a:t>≪連携</a:t>
                </a:r>
                <a:r>
                  <a:rPr lang="ja-JP" altLang="en-US" sz="1600" b="1" dirty="0"/>
                  <a:t>強化</a:t>
                </a:r>
                <a:r>
                  <a:rPr lang="ja-JP" altLang="en-US" sz="1600" b="1" dirty="0" smtClean="0"/>
                  <a:t>≫</a:t>
                </a:r>
                <a:endParaRPr lang="en-US" altLang="ja-JP" sz="1600" b="1" dirty="0" smtClean="0"/>
              </a:p>
              <a:p>
                <a:r>
                  <a:rPr lang="ja-JP" altLang="en-US" sz="1600" dirty="0" smtClean="0"/>
                  <a:t>○ ＳＤＧｓを踏まえて、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 </a:t>
                </a:r>
                <a:r>
                  <a:rPr lang="ja-JP" altLang="en-US" sz="1600" dirty="0" smtClean="0"/>
                  <a:t>今後、環境・廃棄物行政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</a:t>
                </a:r>
                <a:r>
                  <a:rPr lang="ja-JP" altLang="en-US" sz="1600" dirty="0" smtClean="0"/>
                  <a:t> を展開していく上で、市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 </a:t>
                </a:r>
                <a:r>
                  <a:rPr lang="ja-JP" altLang="en-US" sz="1600" dirty="0" smtClean="0"/>
                  <a:t>民の理解・協力は不可欠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 </a:t>
                </a:r>
                <a:r>
                  <a:rPr lang="ja-JP" altLang="en-US" sz="1600" dirty="0" smtClean="0"/>
                  <a:t>であり、地域・区役所と</a:t>
                </a:r>
                <a:endParaRPr lang="en-US" altLang="ja-JP" sz="1600" dirty="0" smtClean="0"/>
              </a:p>
              <a:p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の連携が必要である。</a:t>
                </a:r>
                <a:endParaRPr lang="en-US" altLang="ja-JP" sz="1600" dirty="0" smtClean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643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３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改革プラン実現のため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手段　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3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219" name="グループ化 218"/>
          <p:cNvGrpSpPr/>
          <p:nvPr/>
        </p:nvGrpSpPr>
        <p:grpSpPr>
          <a:xfrm>
            <a:off x="137037" y="768082"/>
            <a:ext cx="8870860" cy="6065466"/>
            <a:chOff x="111637" y="768082"/>
            <a:chExt cx="8870860" cy="6065466"/>
          </a:xfrm>
        </p:grpSpPr>
        <p:cxnSp>
          <p:nvCxnSpPr>
            <p:cNvPr id="6" name="直線コネクタ 5"/>
            <p:cNvCxnSpPr/>
            <p:nvPr/>
          </p:nvCxnSpPr>
          <p:spPr>
            <a:xfrm>
              <a:off x="4546600" y="768082"/>
              <a:ext cx="0" cy="6012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ホームベース 32"/>
            <p:cNvSpPr/>
            <p:nvPr/>
          </p:nvSpPr>
          <p:spPr>
            <a:xfrm>
              <a:off x="111637" y="836712"/>
              <a:ext cx="4320000" cy="531349"/>
            </a:xfrm>
            <a:prstGeom prst="homePlate">
              <a:avLst>
                <a:gd name="adj" fmla="val 0"/>
              </a:avLst>
            </a:prstGeom>
            <a:solidFill>
              <a:schemeClr val="tx2">
                <a:lumMod val="75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tIns="46800" rtlCol="0" anchor="ctr" anchorCtr="0"/>
            <a:lstStyle/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ＩＣＴの活用（ＧＰＳ）</a:t>
              </a:r>
              <a:endParaRPr kumimoji="1" lang="ja-JP" altLang="en-US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34" name="ホームベース 33"/>
            <p:cNvSpPr/>
            <p:nvPr/>
          </p:nvSpPr>
          <p:spPr>
            <a:xfrm>
              <a:off x="4662497" y="843026"/>
              <a:ext cx="4320000" cy="540286"/>
            </a:xfrm>
            <a:prstGeom prst="homePlate">
              <a:avLst>
                <a:gd name="adj" fmla="val 0"/>
              </a:avLst>
            </a:prstGeom>
            <a:solidFill>
              <a:schemeClr val="tx2">
                <a:lumMod val="75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tIns="46800" rtlCol="0" anchor="ctr" anchorCtr="0"/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現業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管理主任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の再構築</a:t>
              </a:r>
            </a:p>
          </p:txBody>
        </p:sp>
        <p:sp>
          <p:nvSpPr>
            <p:cNvPr id="37" name="ホームベース 36"/>
            <p:cNvSpPr/>
            <p:nvPr/>
          </p:nvSpPr>
          <p:spPr>
            <a:xfrm>
              <a:off x="4662497" y="1515485"/>
              <a:ext cx="4320000" cy="1803341"/>
            </a:xfrm>
            <a:prstGeom prst="homePlate">
              <a:avLst>
                <a:gd name="adj" fmla="val 0"/>
              </a:avLst>
            </a:prstGeom>
            <a:no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144000" rtlCol="0" anchor="t" anchorCtr="0"/>
            <a:lstStyle/>
            <a:p>
              <a:pPr algn="ctr"/>
              <a:r>
                <a:rPr kumimoji="1" lang="ja-JP" altLang="en-US" sz="1400" b="1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≪現業</a:t>
              </a:r>
              <a:r>
                <a:rPr kumimoji="1" lang="ja-JP" altLang="en-US" sz="1400" b="1" u="sng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管理のあり方を抜本的に</a:t>
              </a:r>
              <a:r>
                <a:rPr kumimoji="1" lang="ja-JP" altLang="en-US" sz="1400" b="1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改革≫</a:t>
              </a:r>
              <a:endParaRPr kumimoji="1" lang="en-US" altLang="ja-JP" sz="1400" b="1" u="sng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800"/>
                </a:lnSpc>
              </a:pPr>
              <a:endParaRPr kumimoji="1" lang="en-US" altLang="ja-JP" sz="16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○ 作業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の効率化を見据え、行政区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・ごみ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種別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枠組みを見直し、作業管理・労務管理等の強化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を図る。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○ 現業管理体制に、新たに「地域班」を設け、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地域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・区役所との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連携強化を図る。</a:t>
              </a:r>
            </a:p>
          </p:txBody>
        </p:sp>
        <p:sp>
          <p:nvSpPr>
            <p:cNvPr id="15" name="円形吹き出し 14"/>
            <p:cNvSpPr/>
            <p:nvPr/>
          </p:nvSpPr>
          <p:spPr>
            <a:xfrm>
              <a:off x="4178483" y="1090427"/>
              <a:ext cx="1778594" cy="554917"/>
            </a:xfrm>
            <a:prstGeom prst="wedgeEllipseCallout">
              <a:avLst>
                <a:gd name="adj1" fmla="val 6197"/>
                <a:gd name="adj2" fmla="val 8020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主任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準則の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改定（ルール化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）</a:t>
              </a:r>
            </a:p>
          </p:txBody>
        </p:sp>
        <p:sp>
          <p:nvSpPr>
            <p:cNvPr id="63" name="ホームベース 62"/>
            <p:cNvSpPr/>
            <p:nvPr/>
          </p:nvSpPr>
          <p:spPr>
            <a:xfrm>
              <a:off x="111637" y="1562484"/>
              <a:ext cx="4320000" cy="1649058"/>
            </a:xfrm>
            <a:prstGeom prst="homePlate">
              <a:avLst>
                <a:gd name="adj" fmla="val 0"/>
              </a:avLst>
            </a:prstGeom>
            <a:solidFill>
              <a:schemeClr val="bg1"/>
            </a:solidFill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0000" tIns="144000" rIns="0" rtlCol="0" anchor="t" anchorCtr="0"/>
            <a:lstStyle/>
            <a:p>
              <a:pPr algn="ctr"/>
              <a:r>
                <a:rPr kumimoji="1" lang="ja-JP" altLang="en-US" sz="1400" b="1" u="sng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≪運行管理システム（ＧＰＳ）の</a:t>
              </a:r>
              <a:r>
                <a:rPr kumimoji="1" lang="ja-JP" altLang="en-US" sz="1400" b="1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機能≫</a:t>
              </a:r>
              <a:endParaRPr kumimoji="1" lang="en-US" altLang="ja-JP" sz="1400" b="1" u="sng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800"/>
                </a:lnSpc>
              </a:pPr>
              <a:endParaRPr kumimoji="1" lang="en-US" altLang="ja-JP" sz="16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作業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開始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時間・作業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終了時間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（センターを出発・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センターに到着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した時間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）、指定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した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場所（収集コースごとのスタート・ゴール、工場搬入等）の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通過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時刻、違反回数（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速度超過、急ハンドル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、急発進、急停止、アイドリング）</a:t>
              </a:r>
              <a:endParaRPr kumimoji="1" lang="ja-JP" altLang="en-US" sz="12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66" name="下矢印 65"/>
            <p:cNvSpPr/>
            <p:nvPr/>
          </p:nvSpPr>
          <p:spPr>
            <a:xfrm>
              <a:off x="1994454" y="3036787"/>
              <a:ext cx="1382646" cy="483859"/>
            </a:xfrm>
            <a:prstGeom prst="downArrow">
              <a:avLst>
                <a:gd name="adj1" fmla="val 71071"/>
                <a:gd name="adj2" fmla="val 64999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111637" y="4445830"/>
              <a:ext cx="3096000" cy="234835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1400" kern="100" dirty="0" smtClean="0">
                  <a:cs typeface="Times New Roman" panose="02020603050405020304" pitchFamily="18" charset="0"/>
                </a:rPr>
                <a:t>【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管理イメージ</a:t>
              </a:r>
              <a:r>
                <a:rPr lang="en-US" altLang="ja-JP" sz="1400" kern="100" dirty="0" smtClean="0">
                  <a:cs typeface="Times New Roman" panose="02020603050405020304" pitchFamily="18" charset="0"/>
                </a:rPr>
                <a:t>】</a:t>
              </a:r>
            </a:p>
            <a:p>
              <a:pPr algn="ctr">
                <a:lnSpc>
                  <a:spcPts val="800"/>
                </a:lnSpc>
              </a:pPr>
              <a:endParaRPr lang="en-US" altLang="ja-JP" sz="1400" kern="100" dirty="0" smtClean="0">
                <a:effectLst/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 smtClean="0">
                  <a:effectLst/>
                  <a:cs typeface="Times New Roman" panose="02020603050405020304" pitchFamily="18" charset="0"/>
                </a:rPr>
                <a:t>○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業務</a:t>
              </a:r>
              <a:r>
                <a:rPr lang="ja-JP" altLang="en-US" sz="1400" kern="100" dirty="0">
                  <a:cs typeface="Times New Roman" panose="02020603050405020304" pitchFamily="18" charset="0"/>
                </a:rPr>
                <a:t>主任は、日々（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午前帰所後・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>
                  <a:cs typeface="Times New Roman" panose="02020603050405020304" pitchFamily="18" charset="0"/>
                </a:rPr>
                <a:t>　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 作業</a:t>
              </a:r>
              <a:r>
                <a:rPr lang="ja-JP" altLang="en-US" sz="1400" kern="100" dirty="0">
                  <a:cs typeface="Times New Roman" panose="02020603050405020304" pitchFamily="18" charset="0"/>
                </a:rPr>
                <a:t>終了後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）、部門監理主任に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en-US" altLang="ja-JP" sz="1400" kern="100" dirty="0">
                  <a:cs typeface="Times New Roman" panose="02020603050405020304" pitchFamily="18" charset="0"/>
                </a:rPr>
                <a:t> </a:t>
              </a:r>
              <a:r>
                <a:rPr lang="en-US" altLang="ja-JP" sz="1400" kern="100" dirty="0" smtClean="0">
                  <a:cs typeface="Times New Roman" panose="02020603050405020304" pitchFamily="18" charset="0"/>
                </a:rPr>
                <a:t> 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所定様式により報告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pPr>
                <a:lnSpc>
                  <a:spcPts val="800"/>
                </a:lnSpc>
              </a:pP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 smtClean="0">
                  <a:cs typeface="Times New Roman" panose="02020603050405020304" pitchFamily="18" charset="0"/>
                </a:rPr>
                <a:t>○ 部門監理主任は、業務主任からの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en-US" altLang="ja-JP" sz="1400" kern="100" dirty="0">
                  <a:cs typeface="Times New Roman" panose="02020603050405020304" pitchFamily="18" charset="0"/>
                </a:rPr>
                <a:t> </a:t>
              </a:r>
              <a:r>
                <a:rPr lang="en-US" altLang="ja-JP" sz="1400" kern="100" dirty="0" smtClean="0">
                  <a:cs typeface="Times New Roman" panose="02020603050405020304" pitchFamily="18" charset="0"/>
                </a:rPr>
                <a:t> 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報告内容を、運行管理システムを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en-US" altLang="ja-JP" sz="1400" kern="100" dirty="0">
                  <a:cs typeface="Times New Roman" panose="02020603050405020304" pitchFamily="18" charset="0"/>
                </a:rPr>
                <a:t> </a:t>
              </a:r>
              <a:r>
                <a:rPr lang="en-US" altLang="ja-JP" sz="1400" kern="100" dirty="0" smtClean="0">
                  <a:cs typeface="Times New Roman" panose="02020603050405020304" pitchFamily="18" charset="0"/>
                </a:rPr>
                <a:t> 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使用し、</a:t>
              </a:r>
              <a:r>
                <a:rPr lang="ja-JP" altLang="en-US" sz="1400" kern="100" dirty="0">
                  <a:cs typeface="Times New Roman" panose="02020603050405020304" pitchFamily="18" charset="0"/>
                </a:rPr>
                <a:t>点検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チェック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pPr>
                <a:lnSpc>
                  <a:spcPts val="800"/>
                </a:lnSpc>
              </a:pP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 smtClean="0">
                  <a:cs typeface="Times New Roman" panose="02020603050405020304" pitchFamily="18" charset="0"/>
                </a:rPr>
                <a:t>○ 担当号車の作業状況か</a:t>
              </a:r>
              <a:r>
                <a:rPr lang="ja-JP" altLang="en-US" sz="1400" kern="100" dirty="0">
                  <a:cs typeface="Times New Roman" panose="02020603050405020304" pitchFamily="18" charset="0"/>
                </a:rPr>
                <a:t>ら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改善の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>
                  <a:cs typeface="Times New Roman" panose="02020603050405020304" pitchFamily="18" charset="0"/>
                </a:rPr>
                <a:t>　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余地等がないか日々確認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</p:txBody>
        </p:sp>
        <p:grpSp>
          <p:nvGrpSpPr>
            <p:cNvPr id="17" name="グループ化 16"/>
            <p:cNvGrpSpPr/>
            <p:nvPr/>
          </p:nvGrpSpPr>
          <p:grpSpPr>
            <a:xfrm>
              <a:off x="3350280" y="4447559"/>
              <a:ext cx="959886" cy="2348124"/>
              <a:chOff x="3438871" y="3760776"/>
              <a:chExt cx="959886" cy="2923212"/>
            </a:xfrm>
          </p:grpSpPr>
          <p:sp>
            <p:nvSpPr>
              <p:cNvPr id="69" name="円/楕円 68"/>
              <p:cNvSpPr/>
              <p:nvPr/>
            </p:nvSpPr>
            <p:spPr>
              <a:xfrm>
                <a:off x="3492395" y="4869346"/>
                <a:ext cx="828000" cy="792000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部門監理</a:t>
                </a:r>
              </a:p>
            </p:txBody>
          </p:sp>
          <p:sp>
            <p:nvSpPr>
              <p:cNvPr id="70" name="円/楕円 69"/>
              <p:cNvSpPr/>
              <p:nvPr/>
            </p:nvSpPr>
            <p:spPr>
              <a:xfrm>
                <a:off x="3492395" y="5891988"/>
                <a:ext cx="828000" cy="7920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業務</a:t>
                </a:r>
              </a:p>
            </p:txBody>
          </p:sp>
          <p:sp>
            <p:nvSpPr>
              <p:cNvPr id="71" name="上矢印 70"/>
              <p:cNvSpPr/>
              <p:nvPr/>
            </p:nvSpPr>
            <p:spPr>
              <a:xfrm>
                <a:off x="3443685" y="5596667"/>
                <a:ext cx="360000" cy="360000"/>
              </a:xfrm>
              <a:prstGeom prst="up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kumimoji="1" lang="ja-JP" altLang="en-US" sz="105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72" name="下矢印 71"/>
              <p:cNvSpPr/>
              <p:nvPr/>
            </p:nvSpPr>
            <p:spPr>
              <a:xfrm>
                <a:off x="4038757" y="5617916"/>
                <a:ext cx="360000" cy="360000"/>
              </a:xfrm>
              <a:prstGeom prst="down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kumimoji="1" lang="ja-JP" altLang="en-US" sz="105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73" name="円/楕円 72"/>
              <p:cNvSpPr/>
              <p:nvPr/>
            </p:nvSpPr>
            <p:spPr>
              <a:xfrm>
                <a:off x="3492395" y="3760776"/>
                <a:ext cx="828000" cy="79200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技能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統括</a:t>
                </a:r>
              </a:p>
            </p:txBody>
          </p:sp>
          <p:sp>
            <p:nvSpPr>
              <p:cNvPr id="74" name="上矢印 73"/>
              <p:cNvSpPr/>
              <p:nvPr/>
            </p:nvSpPr>
            <p:spPr>
              <a:xfrm>
                <a:off x="3438871" y="4534115"/>
                <a:ext cx="360000" cy="360000"/>
              </a:xfrm>
              <a:prstGeom prst="up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kumimoji="1" lang="ja-JP" altLang="en-US" sz="105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75" name="下矢印 74"/>
              <p:cNvSpPr/>
              <p:nvPr/>
            </p:nvSpPr>
            <p:spPr>
              <a:xfrm>
                <a:off x="4038757" y="4552776"/>
                <a:ext cx="360000" cy="360000"/>
              </a:xfrm>
              <a:prstGeom prst="down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kumimoji="1" lang="ja-JP" altLang="en-US" sz="105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  <p:sp>
          <p:nvSpPr>
            <p:cNvPr id="76" name="正方形/長方形 75"/>
            <p:cNvSpPr/>
            <p:nvPr/>
          </p:nvSpPr>
          <p:spPr>
            <a:xfrm>
              <a:off x="3158496" y="5999779"/>
              <a:ext cx="280708" cy="833769"/>
            </a:xfrm>
            <a:prstGeom prst="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報告</a:t>
              </a: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4211822" y="4403270"/>
              <a:ext cx="280708" cy="833769"/>
            </a:xfrm>
            <a:prstGeom prst="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確認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指導</a:t>
              </a:r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111637" y="3517550"/>
              <a:ext cx="4332289" cy="757945"/>
            </a:xfrm>
            <a:prstGeom prst="rect">
              <a:avLst/>
            </a:prstGeom>
            <a:noFill/>
            <a:ln w="38100" cmpd="dbl">
              <a:solidFill>
                <a:schemeClr val="accent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日々の作業実態の検証と計画見直しへの反映（業務の日常的なＰＤＣＡ体制の確立）</a:t>
              </a:r>
            </a:p>
          </p:txBody>
        </p:sp>
      </p:grpSp>
      <p:cxnSp>
        <p:nvCxnSpPr>
          <p:cNvPr id="152" name="直線コネクタ 151"/>
          <p:cNvCxnSpPr/>
          <p:nvPr/>
        </p:nvCxnSpPr>
        <p:spPr>
          <a:xfrm>
            <a:off x="5717268" y="4490945"/>
            <a:ext cx="8391" cy="75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4" name="グループ化 253"/>
          <p:cNvGrpSpPr/>
          <p:nvPr/>
        </p:nvGrpSpPr>
        <p:grpSpPr>
          <a:xfrm>
            <a:off x="4712768" y="3407557"/>
            <a:ext cx="4363369" cy="3357339"/>
            <a:chOff x="4712768" y="3518519"/>
            <a:chExt cx="4363369" cy="3357339"/>
          </a:xfrm>
        </p:grpSpPr>
        <p:sp>
          <p:nvSpPr>
            <p:cNvPr id="154" name="正方形/長方形 153"/>
            <p:cNvSpPr/>
            <p:nvPr/>
          </p:nvSpPr>
          <p:spPr>
            <a:xfrm>
              <a:off x="4808435" y="4539762"/>
              <a:ext cx="1794170" cy="476909"/>
            </a:xfrm>
            <a:prstGeom prst="rect">
              <a:avLst/>
            </a:prstGeom>
            <a:solidFill>
              <a:schemeClr val="bg1"/>
            </a:solidFill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≪担当業務≫</a:t>
              </a:r>
              <a:endParaRPr lang="en-US" altLang="ja-JP" sz="9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普通</a:t>
              </a:r>
              <a:r>
                <a:rPr lang="ja-JP" altLang="ja-JP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ごみ</a:t>
              </a:r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収集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資源</a:t>
              </a:r>
              <a:r>
                <a:rPr lang="ja-JP" altLang="ja-JP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ごみ</a:t>
              </a:r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収集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endParaRPr lang="ja-JP" altLang="ja-JP" sz="9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容器</a:t>
              </a:r>
              <a:r>
                <a:rPr lang="ja-JP" altLang="ja-JP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包装プラスチック</a:t>
              </a:r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収集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等</a:t>
              </a:r>
              <a:endPara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grpSp>
          <p:nvGrpSpPr>
            <p:cNvPr id="253" name="グループ化 252"/>
            <p:cNvGrpSpPr/>
            <p:nvPr/>
          </p:nvGrpSpPr>
          <p:grpSpPr>
            <a:xfrm>
              <a:off x="4712768" y="3518519"/>
              <a:ext cx="4363369" cy="3357339"/>
              <a:chOff x="4712768" y="3518519"/>
              <a:chExt cx="4363369" cy="3357339"/>
            </a:xfrm>
          </p:grpSpPr>
          <p:grpSp>
            <p:nvGrpSpPr>
              <p:cNvPr id="87" name="グループ化 86"/>
              <p:cNvGrpSpPr/>
              <p:nvPr/>
            </p:nvGrpSpPr>
            <p:grpSpPr>
              <a:xfrm>
                <a:off x="5107474" y="3549487"/>
                <a:ext cx="3968663" cy="3281787"/>
                <a:chOff x="1884334" y="5772541"/>
                <a:chExt cx="6628190" cy="7087663"/>
              </a:xfrm>
            </p:grpSpPr>
            <p:grpSp>
              <p:nvGrpSpPr>
                <p:cNvPr id="96" name="グループ化 95"/>
                <p:cNvGrpSpPr/>
                <p:nvPr/>
              </p:nvGrpSpPr>
              <p:grpSpPr>
                <a:xfrm>
                  <a:off x="1884334" y="5772541"/>
                  <a:ext cx="5816088" cy="2020516"/>
                  <a:chOff x="1681135" y="3717032"/>
                  <a:chExt cx="5816088" cy="1668908"/>
                </a:xfrm>
              </p:grpSpPr>
              <p:cxnSp>
                <p:nvCxnSpPr>
                  <p:cNvPr id="100" name="直線コネクタ 99"/>
                  <p:cNvCxnSpPr/>
                  <p:nvPr/>
                </p:nvCxnSpPr>
                <p:spPr>
                  <a:xfrm>
                    <a:off x="2699571" y="4449875"/>
                    <a:ext cx="0" cy="359999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1" name="グループ化 100"/>
                  <p:cNvGrpSpPr/>
                  <p:nvPr/>
                </p:nvGrpSpPr>
                <p:grpSpPr>
                  <a:xfrm>
                    <a:off x="1681135" y="3717032"/>
                    <a:ext cx="5816088" cy="1668908"/>
                    <a:chOff x="1681135" y="3717032"/>
                    <a:chExt cx="5816088" cy="1668908"/>
                  </a:xfrm>
                </p:grpSpPr>
                <p:cxnSp>
                  <p:nvCxnSpPr>
                    <p:cNvPr id="102" name="直線コネクタ 101"/>
                    <p:cNvCxnSpPr/>
                    <p:nvPr/>
                  </p:nvCxnSpPr>
                  <p:spPr>
                    <a:xfrm>
                      <a:off x="2713585" y="4449836"/>
                      <a:ext cx="3787858" cy="4948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" name="直線コネクタ 102"/>
                    <p:cNvCxnSpPr/>
                    <p:nvPr/>
                  </p:nvCxnSpPr>
                  <p:spPr>
                    <a:xfrm>
                      <a:off x="4576682" y="4106634"/>
                      <a:ext cx="0" cy="359999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4" name="フローチャート: 代替処理 103"/>
                    <p:cNvSpPr/>
                    <p:nvPr/>
                  </p:nvSpPr>
                  <p:spPr>
                    <a:xfrm>
                      <a:off x="3562618" y="3717032"/>
                      <a:ext cx="2016000" cy="576064"/>
                    </a:xfrm>
                    <a:prstGeom prst="flowChartAlternateProcess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9525">
                      <a:solidFill>
                        <a:schemeClr val="tx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技能統括主任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【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総合統括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】</a:t>
                      </a:r>
                    </a:p>
                  </p:txBody>
                </p:sp>
                <p:sp>
                  <p:nvSpPr>
                    <p:cNvPr id="105" name="フローチャート: 代替処理 104"/>
                    <p:cNvSpPr/>
                    <p:nvPr/>
                  </p:nvSpPr>
                  <p:spPr>
                    <a:xfrm>
                      <a:off x="1681135" y="4809874"/>
                      <a:ext cx="2016001" cy="576064"/>
                    </a:xfrm>
                    <a:prstGeom prst="flowChartAlternateProcess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技能統括主任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【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定曜日班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】</a:t>
                      </a:r>
                    </a:p>
                  </p:txBody>
                </p:sp>
                <p:sp>
                  <p:nvSpPr>
                    <p:cNvPr id="106" name="フローチャート: 代替処理 105"/>
                    <p:cNvSpPr/>
                    <p:nvPr/>
                  </p:nvSpPr>
                  <p:spPr>
                    <a:xfrm>
                      <a:off x="5481222" y="4809874"/>
                      <a:ext cx="2016001" cy="576066"/>
                    </a:xfrm>
                    <a:prstGeom prst="flowChartAlternateProcess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技能統括主任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【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地域班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】</a:t>
                      </a:r>
                    </a:p>
                  </p:txBody>
                </p:sp>
                <p:cxnSp>
                  <p:nvCxnSpPr>
                    <p:cNvPr id="107" name="直線コネクタ 106"/>
                    <p:cNvCxnSpPr/>
                    <p:nvPr/>
                  </p:nvCxnSpPr>
                  <p:spPr>
                    <a:xfrm>
                      <a:off x="6489223" y="4449875"/>
                      <a:ext cx="0" cy="359999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89" name="グループ化 88"/>
                <p:cNvGrpSpPr/>
                <p:nvPr/>
              </p:nvGrpSpPr>
              <p:grpSpPr>
                <a:xfrm>
                  <a:off x="4785268" y="7379369"/>
                  <a:ext cx="3727256" cy="5480835"/>
                  <a:chOff x="4625614" y="8859825"/>
                  <a:chExt cx="3727256" cy="5480835"/>
                </a:xfrm>
              </p:grpSpPr>
              <p:sp>
                <p:nvSpPr>
                  <p:cNvPr id="92" name="正方形/長方形 91"/>
                  <p:cNvSpPr/>
                  <p:nvPr/>
                </p:nvSpPr>
                <p:spPr>
                  <a:xfrm>
                    <a:off x="4905590" y="9318758"/>
                    <a:ext cx="3447280" cy="159798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noFill/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 anchorCtr="0"/>
                  <a:lstStyle/>
                  <a:p>
                    <a:pPr algn="ctr"/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≪担当業務≫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粗大</a:t>
                    </a:r>
                    <a:r>
                      <a:rPr lang="ja-JP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ごみ、環境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整備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市民協働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・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ふれあい収集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古紙</a:t>
                    </a:r>
                    <a:r>
                      <a:rPr lang="ja-JP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・衣類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収集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古紙</a:t>
                    </a:r>
                    <a:r>
                      <a:rPr lang="ja-JP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・衣類の持ち去り行為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防止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民間</a:t>
                    </a:r>
                    <a:r>
                      <a:rPr lang="ja-JP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委託にかかる指導監督・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検査</a:t>
                    </a:r>
                    <a:endParaRPr lang="ja-JP" altLang="ja-JP" sz="900" b="1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cxnSp>
                <p:nvCxnSpPr>
                  <p:cNvPr id="93" name="直線コネクタ 92"/>
                  <p:cNvCxnSpPr/>
                  <p:nvPr/>
                </p:nvCxnSpPr>
                <p:spPr>
                  <a:xfrm>
                    <a:off x="4625614" y="8859825"/>
                    <a:ext cx="0" cy="5480835"/>
                  </a:xfrm>
                  <a:prstGeom prst="line">
                    <a:avLst/>
                  </a:prstGeom>
                  <a:ln w="1587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" name="グループ化 22"/>
              <p:cNvGrpSpPr/>
              <p:nvPr/>
            </p:nvGrpSpPr>
            <p:grpSpPr>
              <a:xfrm>
                <a:off x="4725538" y="5233440"/>
                <a:ext cx="2051038" cy="1642418"/>
                <a:chOff x="4556687" y="4810836"/>
                <a:chExt cx="2292399" cy="2023602"/>
              </a:xfrm>
            </p:grpSpPr>
            <p:grpSp>
              <p:nvGrpSpPr>
                <p:cNvPr id="109" name="グループ化 108"/>
                <p:cNvGrpSpPr/>
                <p:nvPr/>
              </p:nvGrpSpPr>
              <p:grpSpPr>
                <a:xfrm>
                  <a:off x="4556687" y="4810836"/>
                  <a:ext cx="1951471" cy="2016129"/>
                  <a:chOff x="2327613" y="-810017"/>
                  <a:chExt cx="1953390" cy="7578801"/>
                </a:xfrm>
              </p:grpSpPr>
              <p:grpSp>
                <p:nvGrpSpPr>
                  <p:cNvPr id="111" name="グループ化 110"/>
                  <p:cNvGrpSpPr/>
                  <p:nvPr/>
                </p:nvGrpSpPr>
                <p:grpSpPr>
                  <a:xfrm>
                    <a:off x="2327614" y="-810017"/>
                    <a:ext cx="1953389" cy="7578801"/>
                    <a:chOff x="85220" y="-517339"/>
                    <a:chExt cx="1944103" cy="8262197"/>
                  </a:xfrm>
                </p:grpSpPr>
                <p:cxnSp>
                  <p:nvCxnSpPr>
                    <p:cNvPr id="116" name="直線コネクタ 115"/>
                    <p:cNvCxnSpPr>
                      <a:stCxn id="129" idx="4"/>
                      <a:endCxn id="147" idx="0"/>
                    </p:cNvCxnSpPr>
                    <p:nvPr/>
                  </p:nvCxnSpPr>
                  <p:spPr>
                    <a:xfrm flipH="1">
                      <a:off x="409221" y="1081405"/>
                      <a:ext cx="820865" cy="532777"/>
                    </a:xfrm>
                    <a:prstGeom prst="line">
                      <a:avLst/>
                    </a:prstGeom>
                    <a:ln w="9525"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" name="直線コネクタ 116"/>
                    <p:cNvCxnSpPr>
                      <a:stCxn id="129" idx="4"/>
                      <a:endCxn id="235" idx="0"/>
                    </p:cNvCxnSpPr>
                    <p:nvPr/>
                  </p:nvCxnSpPr>
                  <p:spPr>
                    <a:xfrm flipH="1">
                      <a:off x="1227544" y="1081405"/>
                      <a:ext cx="2541" cy="532777"/>
                    </a:xfrm>
                    <a:prstGeom prst="line">
                      <a:avLst/>
                    </a:prstGeom>
                    <a:ln w="9525"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" name="直線コネクタ 117"/>
                    <p:cNvCxnSpPr>
                      <a:stCxn id="129" idx="4"/>
                      <a:endCxn id="236" idx="0"/>
                    </p:cNvCxnSpPr>
                    <p:nvPr/>
                  </p:nvCxnSpPr>
                  <p:spPr>
                    <a:xfrm>
                      <a:off x="1230085" y="1081405"/>
                      <a:ext cx="799238" cy="526839"/>
                    </a:xfrm>
                    <a:prstGeom prst="line">
                      <a:avLst/>
                    </a:prstGeom>
                    <a:ln w="9525"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" name="直線コネクタ 119"/>
                    <p:cNvCxnSpPr/>
                    <p:nvPr/>
                  </p:nvCxnSpPr>
                  <p:spPr>
                    <a:xfrm>
                      <a:off x="409222" y="3023905"/>
                      <a:ext cx="0" cy="4720953"/>
                    </a:xfrm>
                    <a:prstGeom prst="line">
                      <a:avLst/>
                    </a:prstGeom>
                    <a:ln w="9525"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5" name="グループ化 124"/>
                    <p:cNvGrpSpPr/>
                    <p:nvPr/>
                  </p:nvGrpSpPr>
                  <p:grpSpPr>
                    <a:xfrm>
                      <a:off x="85220" y="-517339"/>
                      <a:ext cx="1605837" cy="8037082"/>
                      <a:chOff x="85220" y="-517339"/>
                      <a:chExt cx="1605837" cy="8037082"/>
                    </a:xfrm>
                  </p:grpSpPr>
                  <p:sp>
                    <p:nvSpPr>
                      <p:cNvPr id="129" name="円/楕円 128"/>
                      <p:cNvSpPr/>
                      <p:nvPr/>
                    </p:nvSpPr>
                    <p:spPr>
                      <a:xfrm>
                        <a:off x="769114" y="-517339"/>
                        <a:ext cx="921943" cy="1598744"/>
                      </a:xfrm>
                      <a:prstGeom prst="ellipse">
                        <a:avLst/>
                      </a:prstGeom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lIns="36000" tIns="36000" rIns="36000" bIns="36000"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部門監理</a:t>
                        </a:r>
                        <a:endParaRPr kumimoji="1" lang="en-US" altLang="ja-JP" sz="9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endParaRPr>
                      </a:p>
                      <a:p>
                        <a:pPr algn="ctr"/>
                        <a:r>
                          <a:rPr kumimoji="1" lang="ja-JP" altLang="en-US" sz="900" b="1" dirty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主任</a:t>
                        </a:r>
                        <a:endParaRPr kumimoji="1" lang="ja-JP" altLang="en-US" sz="9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endParaRPr>
                      </a:p>
                    </p:txBody>
                  </p:sp>
                  <p:sp>
                    <p:nvSpPr>
                      <p:cNvPr id="147" name="円/楕円 146"/>
                      <p:cNvSpPr/>
                      <p:nvPr/>
                    </p:nvSpPr>
                    <p:spPr>
                      <a:xfrm>
                        <a:off x="85220" y="1614182"/>
                        <a:ext cx="648000" cy="1459675"/>
                      </a:xfrm>
                      <a:prstGeom prst="ellipse">
                        <a:avLst/>
                      </a:prstGeom>
                      <a:solidFill>
                        <a:schemeClr val="tx2">
                          <a:lumMod val="75000"/>
                        </a:schemeClr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chemeClr val="bg1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業務主任</a:t>
                        </a:r>
                      </a:p>
                    </p:txBody>
                  </p:sp>
                  <p:sp>
                    <p:nvSpPr>
                      <p:cNvPr id="131" name="円/楕円 130"/>
                      <p:cNvSpPr/>
                      <p:nvPr/>
                    </p:nvSpPr>
                    <p:spPr>
                      <a:xfrm>
                        <a:off x="157222" y="4677357"/>
                        <a:ext cx="504000" cy="73765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lIns="36000" rIns="36000"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一般</a:t>
                        </a:r>
                      </a:p>
                    </p:txBody>
                  </p:sp>
                  <p:sp>
                    <p:nvSpPr>
                      <p:cNvPr id="132" name="円/楕円 131"/>
                      <p:cNvSpPr/>
                      <p:nvPr/>
                    </p:nvSpPr>
                    <p:spPr>
                      <a:xfrm>
                        <a:off x="157222" y="5378932"/>
                        <a:ext cx="504000" cy="73765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lIns="36000" rIns="36000"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一般</a:t>
                        </a:r>
                      </a:p>
                    </p:txBody>
                  </p:sp>
                  <p:sp>
                    <p:nvSpPr>
                      <p:cNvPr id="133" name="円/楕円 132"/>
                      <p:cNvSpPr/>
                      <p:nvPr/>
                    </p:nvSpPr>
                    <p:spPr>
                      <a:xfrm>
                        <a:off x="157222" y="6080517"/>
                        <a:ext cx="504000" cy="73765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lIns="36000" rIns="36000"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一般</a:t>
                        </a:r>
                      </a:p>
                    </p:txBody>
                  </p:sp>
                  <p:sp>
                    <p:nvSpPr>
                      <p:cNvPr id="134" name="円/楕円 133"/>
                      <p:cNvSpPr/>
                      <p:nvPr/>
                    </p:nvSpPr>
                    <p:spPr>
                      <a:xfrm>
                        <a:off x="157222" y="6782092"/>
                        <a:ext cx="504000" cy="73765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lIns="36000" rIns="36000"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一般</a:t>
                        </a:r>
                      </a:p>
                    </p:txBody>
                  </p:sp>
                </p:grpSp>
              </p:grpSp>
              <p:sp>
                <p:nvSpPr>
                  <p:cNvPr id="112" name="正方形/長方形 111"/>
                  <p:cNvSpPr/>
                  <p:nvPr/>
                </p:nvSpPr>
                <p:spPr>
                  <a:xfrm>
                    <a:off x="2327613" y="2739047"/>
                    <a:ext cx="648001" cy="766822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 cmpd="dbl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</a:t>
                    </a:r>
                    <a:r>
                      <a:rPr kumimoji="1" lang="ja-JP" altLang="en-US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号車</a:t>
                    </a:r>
                  </a:p>
                </p:txBody>
              </p:sp>
            </p:grpSp>
            <p:cxnSp>
              <p:nvCxnSpPr>
                <p:cNvPr id="220" name="直線コネクタ 219"/>
                <p:cNvCxnSpPr/>
                <p:nvPr/>
              </p:nvCxnSpPr>
              <p:spPr>
                <a:xfrm>
                  <a:off x="5717713" y="5682438"/>
                  <a:ext cx="0" cy="1152000"/>
                </a:xfrm>
                <a:prstGeom prst="line">
                  <a:avLst/>
                </a:prstGeom>
                <a:ln w="9525"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1" name="円/楕円 220"/>
                <p:cNvSpPr/>
                <p:nvPr/>
              </p:nvSpPr>
              <p:spPr>
                <a:xfrm>
                  <a:off x="5464758" y="6085911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2" name="円/楕円 221"/>
                <p:cNvSpPr/>
                <p:nvPr/>
              </p:nvSpPr>
              <p:spPr>
                <a:xfrm>
                  <a:off x="5464758" y="6257109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3" name="円/楕円 222"/>
                <p:cNvSpPr/>
                <p:nvPr/>
              </p:nvSpPr>
              <p:spPr>
                <a:xfrm>
                  <a:off x="5464758" y="6428308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4" name="円/楕円 223"/>
                <p:cNvSpPr/>
                <p:nvPr/>
              </p:nvSpPr>
              <p:spPr>
                <a:xfrm>
                  <a:off x="5464758" y="6599506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cxnSp>
              <p:nvCxnSpPr>
                <p:cNvPr id="225" name="直線コネクタ 224"/>
                <p:cNvCxnSpPr/>
                <p:nvPr/>
              </p:nvCxnSpPr>
              <p:spPr>
                <a:xfrm>
                  <a:off x="6524302" y="5674965"/>
                  <a:ext cx="0" cy="1152000"/>
                </a:xfrm>
                <a:prstGeom prst="line">
                  <a:avLst/>
                </a:prstGeom>
                <a:ln w="9525"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6" name="円/楕円 225"/>
                <p:cNvSpPr/>
                <p:nvPr/>
              </p:nvSpPr>
              <p:spPr>
                <a:xfrm>
                  <a:off x="6271346" y="6078438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7" name="円/楕円 226"/>
                <p:cNvSpPr/>
                <p:nvPr/>
              </p:nvSpPr>
              <p:spPr>
                <a:xfrm>
                  <a:off x="6271346" y="6249636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8" name="円/楕円 227"/>
                <p:cNvSpPr/>
                <p:nvPr/>
              </p:nvSpPr>
              <p:spPr>
                <a:xfrm>
                  <a:off x="6271346" y="6420835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9" name="円/楕円 228"/>
                <p:cNvSpPr/>
                <p:nvPr/>
              </p:nvSpPr>
              <p:spPr>
                <a:xfrm>
                  <a:off x="6271346" y="6592033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35" name="円/楕円 234"/>
                <p:cNvSpPr/>
                <p:nvPr/>
              </p:nvSpPr>
              <p:spPr>
                <a:xfrm>
                  <a:off x="5378114" y="5330966"/>
                  <a:ext cx="650456" cy="356188"/>
                </a:xfrm>
                <a:prstGeom prst="ellipse">
                  <a:avLst/>
                </a:prstGeom>
                <a:solidFill>
                  <a:schemeClr val="tx2">
                    <a:lumMod val="75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業務主任</a:t>
                  </a:r>
                </a:p>
              </p:txBody>
            </p:sp>
            <p:sp>
              <p:nvSpPr>
                <p:cNvPr id="236" name="円/楕円 235"/>
                <p:cNvSpPr/>
                <p:nvPr/>
              </p:nvSpPr>
              <p:spPr>
                <a:xfrm>
                  <a:off x="6182931" y="5329518"/>
                  <a:ext cx="650456" cy="356188"/>
                </a:xfrm>
                <a:prstGeom prst="ellipse">
                  <a:avLst/>
                </a:prstGeom>
                <a:solidFill>
                  <a:schemeClr val="tx2">
                    <a:lumMod val="75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業務主任</a:t>
                  </a:r>
                </a:p>
              </p:txBody>
            </p:sp>
            <p:sp>
              <p:nvSpPr>
                <p:cNvPr id="238" name="正方形/長方形 237"/>
                <p:cNvSpPr/>
                <p:nvPr/>
              </p:nvSpPr>
              <p:spPr>
                <a:xfrm>
                  <a:off x="5386031" y="5754574"/>
                  <a:ext cx="647364" cy="203992"/>
                </a:xfrm>
                <a:prstGeom prst="rect">
                  <a:avLst/>
                </a:prstGeom>
                <a:solidFill>
                  <a:schemeClr val="bg1"/>
                </a:solidFill>
                <a:ln w="38100" cmpd="dbl">
                  <a:solidFill>
                    <a:schemeClr val="tx2">
                      <a:lumMod val="75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9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2</a:t>
                  </a:r>
                  <a:r>
                    <a:rPr kumimoji="1" lang="ja-JP" altLang="en-US" sz="9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号車</a:t>
                  </a:r>
                </a:p>
              </p:txBody>
            </p:sp>
            <p:sp>
              <p:nvSpPr>
                <p:cNvPr id="239" name="正方形/長方形 238"/>
                <p:cNvSpPr/>
                <p:nvPr/>
              </p:nvSpPr>
              <p:spPr>
                <a:xfrm>
                  <a:off x="6201722" y="5753388"/>
                  <a:ext cx="647364" cy="203992"/>
                </a:xfrm>
                <a:prstGeom prst="rect">
                  <a:avLst/>
                </a:prstGeom>
                <a:solidFill>
                  <a:schemeClr val="bg1"/>
                </a:solidFill>
                <a:ln w="38100" cmpd="dbl">
                  <a:solidFill>
                    <a:schemeClr val="tx2">
                      <a:lumMod val="75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9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3</a:t>
                  </a:r>
                  <a:r>
                    <a:rPr kumimoji="1" lang="ja-JP" altLang="en-US" sz="9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号車</a:t>
                  </a:r>
                </a:p>
              </p:txBody>
            </p:sp>
          </p:grpSp>
          <p:sp>
            <p:nvSpPr>
              <p:cNvPr id="248" name="正方形/長方形 247"/>
              <p:cNvSpPr/>
              <p:nvPr/>
            </p:nvSpPr>
            <p:spPr>
              <a:xfrm>
                <a:off x="4712768" y="3518519"/>
                <a:ext cx="923591" cy="184990"/>
              </a:xfrm>
              <a:prstGeom prst="rect">
                <a:avLst/>
              </a:prstGeom>
              <a:noFill/>
              <a:ln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9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【</a:t>
                </a:r>
                <a:r>
                  <a:rPr kumimoji="1" lang="ja-JP" altLang="en-US" sz="9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イメージ</a:t>
                </a:r>
                <a:r>
                  <a:rPr kumimoji="1" lang="en-US" altLang="ja-JP" sz="9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】</a:t>
                </a:r>
                <a:endParaRPr kumimoji="1" lang="ja-JP" altLang="en-US" sz="9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</p:grpSp>
      <p:sp>
        <p:nvSpPr>
          <p:cNvPr id="84" name="正方形/長方形 83"/>
          <p:cNvSpPr/>
          <p:nvPr/>
        </p:nvSpPr>
        <p:spPr>
          <a:xfrm>
            <a:off x="7038629" y="5800666"/>
            <a:ext cx="1846883" cy="913580"/>
          </a:xfrm>
          <a:prstGeom prst="rect">
            <a:avLst/>
          </a:prstGeom>
          <a:solidFill>
            <a:schemeClr val="bg1"/>
          </a:solidFill>
          <a:ln w="25400" cmpd="dbl">
            <a:solidFill>
              <a:schemeClr val="tx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≪</a:t>
            </a:r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地域</a:t>
            </a:r>
            <a:r>
              <a:rPr kumimoji="1" lang="ja-JP" altLang="en-US" sz="9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・区役所との</a:t>
            </a:r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連携≫</a:t>
            </a:r>
            <a:endParaRPr kumimoji="1" lang="ja-JP" altLang="en-US" sz="900" b="1" dirty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○ コミュニティ回収の拡大</a:t>
            </a:r>
            <a:endParaRPr kumimoji="1" lang="en-US" altLang="ja-JP" sz="9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○ 災害時コントロールタワー</a:t>
            </a:r>
            <a:endParaRPr kumimoji="1" lang="en-US" altLang="ja-JP" sz="9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9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機能</a:t>
            </a:r>
            <a:endParaRPr kumimoji="1" lang="en-US" altLang="ja-JP" sz="9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○ 福祉的サービスの充実 　等</a:t>
            </a:r>
          </a:p>
        </p:txBody>
      </p:sp>
      <p:sp>
        <p:nvSpPr>
          <p:cNvPr id="8" name="加算記号 7"/>
          <p:cNvSpPr/>
          <p:nvPr/>
        </p:nvSpPr>
        <p:spPr>
          <a:xfrm>
            <a:off x="6962240" y="5184002"/>
            <a:ext cx="504056" cy="504000"/>
          </a:xfrm>
          <a:prstGeom prst="mathPlus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7458676" y="5110342"/>
            <a:ext cx="1677704" cy="667464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上記業務に加えて、</a:t>
            </a:r>
            <a:endParaRPr kumimoji="1" lang="en-US" altLang="ja-JP" sz="9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○ 減量</a:t>
            </a:r>
            <a:r>
              <a:rPr kumimoji="1" lang="ja-JP" altLang="en-US" sz="9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リサイクルの推進</a:t>
            </a:r>
            <a:endParaRPr kumimoji="1" lang="en-US" altLang="ja-JP" sz="9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○ 災害対策</a:t>
            </a:r>
            <a:endParaRPr kumimoji="1" lang="en-US" altLang="ja-JP" sz="9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○ 福祉的</a:t>
            </a:r>
            <a:r>
              <a:rPr kumimoji="1" lang="ja-JP" altLang="en-US" sz="9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事業の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拡充</a:t>
            </a:r>
            <a:endParaRPr kumimoji="1" lang="ja-JP" altLang="en-US" sz="9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7813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４　ＰＤＣＡサイクルの徹底（検証体制）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4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5004048" y="1022786"/>
            <a:ext cx="0" cy="5760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フローチャート: 処理 6"/>
          <p:cNvSpPr/>
          <p:nvPr/>
        </p:nvSpPr>
        <p:spPr>
          <a:xfrm>
            <a:off x="251520" y="723760"/>
            <a:ext cx="4608512" cy="576064"/>
          </a:xfrm>
          <a:prstGeom prst="flowChartProcess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kumimoji="1" lang="ja-JP" altLang="en-US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チェック機能１</a:t>
            </a:r>
            <a:r>
              <a:rPr kumimoji="1" lang="en-US" altLang="ja-JP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】</a:t>
            </a: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環境事業センター改革検討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委員会</a:t>
            </a:r>
            <a:endParaRPr kumimoji="1" lang="ja-JP" altLang="en-US" sz="16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05892" y="2472023"/>
            <a:ext cx="4643065" cy="4270468"/>
            <a:chOff x="205892" y="2275184"/>
            <a:chExt cx="4643065" cy="4289109"/>
          </a:xfrm>
        </p:grpSpPr>
        <p:sp>
          <p:nvSpPr>
            <p:cNvPr id="28" name="正方形/長方形 27"/>
            <p:cNvSpPr/>
            <p:nvPr/>
          </p:nvSpPr>
          <p:spPr>
            <a:xfrm>
              <a:off x="767919" y="2275185"/>
              <a:ext cx="4064175" cy="686986"/>
            </a:xfrm>
            <a:prstGeom prst="rect">
              <a:avLst/>
            </a:prstGeom>
            <a:solidFill>
              <a:schemeClr val="bg1"/>
            </a:solidFill>
            <a:ln w="9525" cmpd="dbl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36000" rIns="108000" bIns="36000" rtlCol="0" anchor="ctr" anchorCtr="0"/>
            <a:lstStyle/>
            <a:p>
              <a:pPr>
                <a:lnSpc>
                  <a:spcPts val="1400"/>
                </a:lnSpc>
              </a:pPr>
              <a:r>
                <a:rPr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職員それぞれが、ネガティブな感情を排し、改革項目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に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取り組むことで、より一層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の意識改革につなげていくとともに、職員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PDCA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サイクルの徹底を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図る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。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784782" y="3050196"/>
              <a:ext cx="4064175" cy="976243"/>
            </a:xfrm>
            <a:prstGeom prst="rect">
              <a:avLst/>
            </a:prstGeom>
            <a:solidFill>
              <a:schemeClr val="bg1"/>
            </a:solidFill>
            <a:ln w="9525" cmpd="dbl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 anchorCtr="0"/>
            <a:lstStyle/>
            <a:p>
              <a:r>
                <a:rPr lang="en-US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委員長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局長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副委員長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理事</a:t>
              </a:r>
              <a:endParaRPr lang="ja-JP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委員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総務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部長、事業部長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、改革担当部長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総務課長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企画課長、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職員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課長、事業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管理課長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家庭ごみ減量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課長、運営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改革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担当課長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、環境事業センター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所長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３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各部会長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）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" name="ホームベース 30"/>
            <p:cNvSpPr/>
            <p:nvPr/>
          </p:nvSpPr>
          <p:spPr>
            <a:xfrm>
              <a:off x="205892" y="2275184"/>
              <a:ext cx="555768" cy="686986"/>
            </a:xfrm>
            <a:prstGeom prst="homePlate">
              <a:avLst>
                <a:gd name="adj" fmla="val 21941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設置目的</a:t>
              </a:r>
            </a:p>
          </p:txBody>
        </p:sp>
        <p:sp>
          <p:nvSpPr>
            <p:cNvPr id="32" name="ホームベース 31"/>
            <p:cNvSpPr/>
            <p:nvPr/>
          </p:nvSpPr>
          <p:spPr>
            <a:xfrm>
              <a:off x="216043" y="3045767"/>
              <a:ext cx="534851" cy="976243"/>
            </a:xfrm>
            <a:prstGeom prst="homePlate">
              <a:avLst>
                <a:gd name="adj" fmla="val 19101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メンバー</a:t>
              </a:r>
            </a:p>
          </p:txBody>
        </p:sp>
        <p:sp>
          <p:nvSpPr>
            <p:cNvPr id="34" name="ホームベース 33"/>
            <p:cNvSpPr/>
            <p:nvPr/>
          </p:nvSpPr>
          <p:spPr>
            <a:xfrm>
              <a:off x="219809" y="4105607"/>
              <a:ext cx="555769" cy="2458686"/>
            </a:xfrm>
            <a:prstGeom prst="homePlate">
              <a:avLst>
                <a:gd name="adj" fmla="val 19485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6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傘下</a:t>
              </a:r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組織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775578" y="4105606"/>
              <a:ext cx="4064175" cy="2458686"/>
            </a:xfrm>
            <a:prstGeom prst="rect">
              <a:avLst/>
            </a:prstGeom>
            <a:solidFill>
              <a:schemeClr val="bg1"/>
            </a:solidFill>
            <a:ln w="9525" cmpd="dbl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 anchorCtr="0"/>
            <a:lstStyle/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◇ 服務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・活性化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部会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服務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規律の確保に向けたガバナンス体制の検討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や人材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育成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の促進、職員の意識改革をはじめ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とする職場活性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化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策の検討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など</a:t>
              </a:r>
              <a:endPara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◇ 交通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事故防止対策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部会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交通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事故防止に向けた各種取り組み、運転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登録職員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制度の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検討など</a:t>
              </a: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◇ 作業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効率化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部会</a:t>
              </a:r>
              <a:endParaRPr kumimoji="1" lang="en-US" altLang="ja-JP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現状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の作業効率の検証と柔軟な作業形態の導入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等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よる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作業の効率化の検討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など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en-US" altLang="ja-JP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◇ 地域連携部会（平成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30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年５月発足）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環境事業センター業務の地域及び区役所との連携に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向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けた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取組に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関する検討</a:t>
              </a:r>
              <a:endPara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36" name="正方形/長方形 35"/>
          <p:cNvSpPr/>
          <p:nvPr/>
        </p:nvSpPr>
        <p:spPr>
          <a:xfrm>
            <a:off x="251519" y="1369796"/>
            <a:ext cx="4608513" cy="1102227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≪平成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29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年６月～実施≫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>
              <a:lnSpc>
                <a:spcPts val="800"/>
              </a:lnSpc>
            </a:pP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改革プランに掲げる目標達成に向けて、「隔月」で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開催し、現場実態を踏まえながら、各種取組を検討・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実施するなど、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PDCA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サイクルを回してきた。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2" name="フローチャート: 処理 41"/>
          <p:cNvSpPr/>
          <p:nvPr/>
        </p:nvSpPr>
        <p:spPr>
          <a:xfrm>
            <a:off x="5145994" y="723760"/>
            <a:ext cx="3746486" cy="576064"/>
          </a:xfrm>
          <a:prstGeom prst="flowChartProcess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kumimoji="1" lang="ja-JP" altLang="en-US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チェック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機能２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】</a:t>
            </a:r>
            <a:endParaRPr kumimoji="1" lang="en-US" altLang="ja-JP" sz="16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運行管理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システムの活用</a:t>
            </a:r>
            <a:endParaRPr kumimoji="1" lang="ja-JP" altLang="en-US" sz="16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5755192" y="2677091"/>
            <a:ext cx="2520280" cy="886811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運行管理システムを活用し、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局長をトップとする、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重層的なチェック体制の構築</a:t>
            </a:r>
            <a:endParaRPr kumimoji="1" lang="ja-JP" altLang="en-US" sz="16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5185322" y="1691333"/>
            <a:ext cx="3716478" cy="702259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　運行管理システムは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</a:p>
          <a:p>
            <a:pPr algn="ctr"/>
            <a:r>
              <a:rPr kumimoji="1" lang="ja-JP" altLang="en-US" sz="16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いつでも・だれでも閲覧が可能</a:t>
            </a:r>
          </a:p>
        </p:txBody>
      </p:sp>
      <p:sp>
        <p:nvSpPr>
          <p:cNvPr id="52" name="下矢印 51"/>
          <p:cNvSpPr/>
          <p:nvPr/>
        </p:nvSpPr>
        <p:spPr>
          <a:xfrm>
            <a:off x="6593056" y="2351568"/>
            <a:ext cx="852361" cy="388416"/>
          </a:xfrm>
          <a:prstGeom prst="downArrow">
            <a:avLst>
              <a:gd name="adj1" fmla="val 71071"/>
              <a:gd name="adj2" fmla="val 64999"/>
            </a:avLst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6012160" y="3501008"/>
            <a:ext cx="1972153" cy="3189531"/>
            <a:chOff x="5272457" y="3501162"/>
            <a:chExt cx="1972153" cy="3189531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5381058" y="3905530"/>
              <a:ext cx="1768368" cy="2650350"/>
              <a:chOff x="5710096" y="3372064"/>
              <a:chExt cx="2706329" cy="3253811"/>
            </a:xfrm>
          </p:grpSpPr>
          <p:grpSp>
            <p:nvGrpSpPr>
              <p:cNvPr id="12" name="グループ化 11"/>
              <p:cNvGrpSpPr/>
              <p:nvPr/>
            </p:nvGrpSpPr>
            <p:grpSpPr>
              <a:xfrm>
                <a:off x="5710096" y="3372064"/>
                <a:ext cx="2706329" cy="3253811"/>
                <a:chOff x="5711726" y="3487946"/>
                <a:chExt cx="2706329" cy="3253811"/>
              </a:xfrm>
            </p:grpSpPr>
            <p:sp>
              <p:nvSpPr>
                <p:cNvPr id="9" name="二等辺三角形 8"/>
                <p:cNvSpPr/>
                <p:nvPr/>
              </p:nvSpPr>
              <p:spPr>
                <a:xfrm>
                  <a:off x="6314162" y="3674777"/>
                  <a:ext cx="1498198" cy="2922575"/>
                </a:xfrm>
                <a:prstGeom prst="triangl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prstDash val="sysDot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sp>
              <p:nvSpPr>
                <p:cNvPr id="53" name="円/楕円 52"/>
                <p:cNvSpPr/>
                <p:nvPr/>
              </p:nvSpPr>
              <p:spPr>
                <a:xfrm>
                  <a:off x="6525617" y="3487946"/>
                  <a:ext cx="1075288" cy="761884"/>
                </a:xfrm>
                <a:prstGeom prst="ellipse">
                  <a:avLst/>
                </a:prstGeom>
                <a:solidFill>
                  <a:schemeClr val="tx2">
                    <a:lumMod val="75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局長</a:t>
                  </a:r>
                </a:p>
              </p:txBody>
            </p:sp>
            <p:sp>
              <p:nvSpPr>
                <p:cNvPr id="11" name="フローチャート: 代替処理 10"/>
                <p:cNvSpPr/>
                <p:nvPr/>
              </p:nvSpPr>
              <p:spPr>
                <a:xfrm>
                  <a:off x="7007217" y="4666054"/>
                  <a:ext cx="1385493" cy="659796"/>
                </a:xfrm>
                <a:prstGeom prst="flowChartAlternateProcess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局 本課</a:t>
                  </a:r>
                </a:p>
              </p:txBody>
            </p:sp>
            <p:sp>
              <p:nvSpPr>
                <p:cNvPr id="54" name="フローチャート: 代替処理 53"/>
                <p:cNvSpPr/>
                <p:nvPr/>
              </p:nvSpPr>
              <p:spPr>
                <a:xfrm>
                  <a:off x="5711726" y="6081961"/>
                  <a:ext cx="2706329" cy="659796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環境事業センター</a:t>
                  </a:r>
                </a:p>
              </p:txBody>
            </p:sp>
          </p:grpSp>
          <p:sp>
            <p:nvSpPr>
              <p:cNvPr id="13" name="角丸四角形 12"/>
              <p:cNvSpPr/>
              <p:nvPr/>
            </p:nvSpPr>
            <p:spPr>
              <a:xfrm>
                <a:off x="6116617" y="5369023"/>
                <a:ext cx="1872601" cy="520855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チェック</a:t>
                </a:r>
              </a:p>
            </p:txBody>
          </p:sp>
        </p:grpSp>
        <p:sp>
          <p:nvSpPr>
            <p:cNvPr id="16" name="正方形/長方形 15"/>
            <p:cNvSpPr/>
            <p:nvPr/>
          </p:nvSpPr>
          <p:spPr>
            <a:xfrm>
              <a:off x="5272457" y="3501162"/>
              <a:ext cx="1972153" cy="3189531"/>
            </a:xfrm>
            <a:prstGeom prst="rect">
              <a:avLst/>
            </a:prstGeom>
            <a:noFill/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108000" rIns="36000" rtlCol="0" anchor="t" anchorCtr="0"/>
            <a:lstStyle/>
            <a:p>
              <a:pPr algn="ctr"/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≪イメージ≫</a:t>
              </a:r>
            </a:p>
          </p:txBody>
        </p:sp>
      </p:grpSp>
      <p:sp>
        <p:nvSpPr>
          <p:cNvPr id="56" name="円形吹き出し 55"/>
          <p:cNvSpPr/>
          <p:nvPr/>
        </p:nvSpPr>
        <p:spPr>
          <a:xfrm>
            <a:off x="5080201" y="3998262"/>
            <a:ext cx="1548000" cy="828000"/>
          </a:xfrm>
          <a:prstGeom prst="wedgeEllipseCallout">
            <a:avLst>
              <a:gd name="adj1" fmla="val 50554"/>
              <a:gd name="adj2" fmla="val 57474"/>
            </a:avLst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要綱等によりルール化</a:t>
            </a:r>
          </a:p>
        </p:txBody>
      </p:sp>
      <p:sp>
        <p:nvSpPr>
          <p:cNvPr id="58" name="円形吹き出し 57"/>
          <p:cNvSpPr/>
          <p:nvPr/>
        </p:nvSpPr>
        <p:spPr>
          <a:xfrm>
            <a:off x="7527244" y="5437850"/>
            <a:ext cx="1548000" cy="828000"/>
          </a:xfrm>
          <a:prstGeom prst="wedgeEllipseCallout">
            <a:avLst>
              <a:gd name="adj1" fmla="val -43781"/>
              <a:gd name="adj2" fmla="val -64498"/>
            </a:avLst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定期的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に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チェック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5145994" y="1346606"/>
            <a:ext cx="3746486" cy="438822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≪平成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９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月～実施≫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1343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５　各種の取組事例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5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395536" y="938392"/>
            <a:ext cx="8640959" cy="5586952"/>
            <a:chOff x="395536" y="722368"/>
            <a:chExt cx="8640959" cy="5586952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395536" y="722368"/>
              <a:ext cx="8640959" cy="5586952"/>
              <a:chOff x="611560" y="722368"/>
              <a:chExt cx="8640959" cy="5586952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611560" y="722368"/>
                <a:ext cx="8352928" cy="468894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 w="38100" cmpd="dbl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「環境事業センター改革検討委員会」等において検討</a:t>
                </a:r>
                <a:endParaRPr kumimoji="1" lang="en-US" altLang="ja-JP" sz="20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12" name="角丸四角形 11"/>
              <p:cNvSpPr/>
              <p:nvPr/>
            </p:nvSpPr>
            <p:spPr>
              <a:xfrm>
                <a:off x="611560" y="1709880"/>
                <a:ext cx="8352928" cy="4284911"/>
              </a:xfrm>
              <a:prstGeom prst="roundRect">
                <a:avLst>
                  <a:gd name="adj" fmla="val 3932"/>
                </a:avLst>
              </a:prstGeom>
              <a:solidFill>
                <a:schemeClr val="bg1"/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08000" tIns="36000" rIns="108000" bIns="36000" rtlCol="0" anchor="t" anchorCtr="0"/>
              <a:lstStyle/>
              <a:p>
                <a:pPr algn="ctr"/>
                <a:r>
                  <a:rPr kumimoji="1" lang="ja-JP" altLang="en-US" sz="1800" b="1" u="sng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改革プランの目標達成</a:t>
                </a:r>
                <a:r>
                  <a:rPr kumimoji="1" lang="ja-JP" altLang="en-US" sz="1800" b="1" u="sng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に向けて</a:t>
                </a:r>
                <a:r>
                  <a:rPr kumimoji="1" lang="ja-JP" altLang="en-US" sz="1800" b="1" u="sng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、様々な取組に着手 （</a:t>
                </a:r>
                <a:r>
                  <a:rPr kumimoji="1" lang="en-US" altLang="ja-JP" sz="1800" b="1" u="sng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52</a:t>
                </a:r>
                <a:r>
                  <a:rPr kumimoji="1" lang="ja-JP" altLang="en-US" sz="1800" b="1" u="sng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項目）</a:t>
                </a:r>
                <a:endParaRPr kumimoji="1" lang="en-US" altLang="ja-JP" sz="1800" b="1" u="sng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/>
                <a:endParaRPr kumimoji="1" lang="en-US" altLang="ja-JP" sz="1800" b="1" u="sng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28" name="下矢印 27"/>
              <p:cNvSpPr/>
              <p:nvPr/>
            </p:nvSpPr>
            <p:spPr>
              <a:xfrm rot="16200000">
                <a:off x="4535996" y="1592797"/>
                <a:ext cx="792087" cy="8640959"/>
              </a:xfrm>
              <a:prstGeom prst="downArrow">
                <a:avLst>
                  <a:gd name="adj1" fmla="val 66426"/>
                  <a:gd name="adj2" fmla="val 5000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運 営 評 価 の 実 施　</a:t>
                </a:r>
                <a:r>
                  <a:rPr kumimoji="1" lang="en-US" altLang="ja-JP" sz="2000" b="1" dirty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【 </a:t>
                </a:r>
                <a:r>
                  <a:rPr kumimoji="1" lang="ja-JP" altLang="en-US" sz="2000" b="1" dirty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評価項目 </a:t>
                </a:r>
                <a:r>
                  <a:rPr kumimoji="1" lang="en-US" altLang="ja-JP" sz="2000" b="1" dirty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120</a:t>
                </a:r>
                <a:r>
                  <a:rPr kumimoji="1" lang="ja-JP" altLang="en-US" sz="2000" b="1" dirty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項目 </a:t>
                </a:r>
                <a:r>
                  <a:rPr kumimoji="1" lang="en-US" altLang="ja-JP" sz="20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】</a:t>
                </a:r>
                <a:endParaRPr kumimoji="1" lang="ja-JP" altLang="en-US" sz="20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30" name="二等辺三角形 29"/>
              <p:cNvSpPr/>
              <p:nvPr/>
            </p:nvSpPr>
            <p:spPr>
              <a:xfrm>
                <a:off x="4451085" y="1257914"/>
                <a:ext cx="648072" cy="410906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  <p:sp>
          <p:nvSpPr>
            <p:cNvPr id="24" name="大波 23"/>
            <p:cNvSpPr/>
            <p:nvPr/>
          </p:nvSpPr>
          <p:spPr>
            <a:xfrm>
              <a:off x="523989" y="2207047"/>
              <a:ext cx="288000" cy="1224000"/>
            </a:xfrm>
            <a:prstGeom prst="wave">
              <a:avLst>
                <a:gd name="adj1" fmla="val 0"/>
                <a:gd name="adj2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作業の効率化</a:t>
              </a:r>
            </a:p>
          </p:txBody>
        </p:sp>
        <p:sp>
          <p:nvSpPr>
            <p:cNvPr id="25" name="大波 24"/>
            <p:cNvSpPr/>
            <p:nvPr/>
          </p:nvSpPr>
          <p:spPr>
            <a:xfrm>
              <a:off x="532948" y="3468313"/>
              <a:ext cx="288000" cy="2016000"/>
            </a:xfrm>
            <a:prstGeom prst="wave">
              <a:avLst>
                <a:gd name="adj1" fmla="val 0"/>
                <a:gd name="adj2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交通事故防止対策</a:t>
              </a: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848244" y="2207047"/>
              <a:ext cx="3602873" cy="1224000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収集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作業の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効率化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粗大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ごみ中継地の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廃止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中継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作業の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実施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組織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改編に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伴う効率化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収集作業集約化に伴う効率化     ほか</a:t>
              </a:r>
            </a:p>
          </p:txBody>
        </p:sp>
        <p:sp>
          <p:nvSpPr>
            <p:cNvPr id="36" name="二等辺三角形 35"/>
            <p:cNvSpPr/>
            <p:nvPr/>
          </p:nvSpPr>
          <p:spPr>
            <a:xfrm>
              <a:off x="1658123" y="1257914"/>
              <a:ext cx="648072" cy="41090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41" name="二等辺三角形 40"/>
            <p:cNvSpPr/>
            <p:nvPr/>
          </p:nvSpPr>
          <p:spPr>
            <a:xfrm>
              <a:off x="6811999" y="1261707"/>
              <a:ext cx="648072" cy="41090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848244" y="3468313"/>
              <a:ext cx="3602873" cy="2016000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ドライブレコーダー映像の、徹底的で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重層的なチェック体制の構築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コメンタリー運転の徹底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センター間巡視及び局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課長級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による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覆面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調査の実施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安全運転宣言車の表示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ドライブレコーダー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映像確認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研修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運転従事要件の見直し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無事故・無違反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表彰　　　　　　 ほか</a:t>
              </a:r>
            </a:p>
          </p:txBody>
        </p:sp>
        <p:sp>
          <p:nvSpPr>
            <p:cNvPr id="43" name="大波 42"/>
            <p:cNvSpPr/>
            <p:nvPr/>
          </p:nvSpPr>
          <p:spPr>
            <a:xfrm>
              <a:off x="4686307" y="2207046"/>
              <a:ext cx="288000" cy="1440000"/>
            </a:xfrm>
            <a:prstGeom prst="wave">
              <a:avLst>
                <a:gd name="adj1" fmla="val 0"/>
                <a:gd name="adj2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服務・活性化</a:t>
              </a: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5010562" y="2207046"/>
              <a:ext cx="3602873" cy="1440000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安全体操の完全実施</a:t>
              </a: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勤怠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改善プログラムの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見直し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被服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（作業帽）の完全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着用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服務規律確保のため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の研修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実施</a:t>
              </a:r>
            </a:p>
            <a:p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当日休暇禁止の厳格化等</a:t>
              </a:r>
            </a:p>
            <a:p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現業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管理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主任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作業用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名札の導入   ほか</a:t>
              </a:r>
              <a:endPara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52" name="大波 51"/>
            <p:cNvSpPr/>
            <p:nvPr/>
          </p:nvSpPr>
          <p:spPr>
            <a:xfrm>
              <a:off x="4686307" y="3688106"/>
              <a:ext cx="288000" cy="1791859"/>
            </a:xfrm>
            <a:prstGeom prst="wave">
              <a:avLst>
                <a:gd name="adj1" fmla="val 0"/>
                <a:gd name="adj2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地域との連携</a:t>
              </a: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5010562" y="3688106"/>
              <a:ext cx="3602873" cy="1791859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「災害発生時ごみ処理リーフレット」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作成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・配布 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防災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訓練の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合同実施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区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ごとのごみ減量目標の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設定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コミュニティ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回収の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推進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環境局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で実施しているイベントや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活動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情報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の活用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ふれあい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安心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パトロール         ほか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953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６　作業の効率化による職員定数の削減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6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796315"/>
              </p:ext>
            </p:extLst>
          </p:nvPr>
        </p:nvGraphicFramePr>
        <p:xfrm>
          <a:off x="433587" y="1465342"/>
          <a:ext cx="8280001" cy="36918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94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445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89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89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89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189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3392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　　項</a:t>
                      </a:r>
                      <a:endParaRPr lang="zh-CN" alt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見直し数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内　　訳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3925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H29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H30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H31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合　　計</a:t>
                      </a:r>
                      <a:endParaRPr lang="en-US" altLang="ja-JP" sz="1400" b="0" i="0" u="none" strike="noStrike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152</a:t>
                      </a:r>
                      <a:endParaRPr lang="en-US" altLang="ja-JP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</a:t>
                      </a:r>
                      <a:endParaRPr lang="en-US" altLang="ja-JP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</a:t>
                      </a:r>
                      <a:r>
                        <a:rPr lang="ja-JP" altLang="en-US" sz="14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en-US" altLang="ja-JP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68</a:t>
                      </a: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62</a:t>
                      </a: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№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柔軟な勤務時間の設定による待機時間等の圧縮等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№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車両能力の最大数量まで収集・積込を実施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№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３日・４日取りの機材配置の見直し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№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２人乗車作業の拡大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№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中継作業の見直し拡大等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№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行政区単位・事業単位の機材配置等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179512" y="836712"/>
            <a:ext cx="8582367" cy="334116"/>
          </a:xfrm>
          <a:prstGeom prst="rect">
            <a:avLst/>
          </a:prstGeom>
          <a:noFill/>
          <a:ln w="9525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 anchorCtr="0"/>
          <a:lstStyle/>
          <a:p>
            <a:r>
              <a:rPr lang="en-US" altLang="ja-JP" sz="16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作業効率化の実践スケジュール</a:t>
            </a:r>
            <a:r>
              <a:rPr lang="en-US" altLang="ja-JP" sz="16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】</a:t>
            </a:r>
          </a:p>
        </p:txBody>
      </p:sp>
      <p:sp>
        <p:nvSpPr>
          <p:cNvPr id="11" name="ホームベース 10"/>
          <p:cNvSpPr/>
          <p:nvPr/>
        </p:nvSpPr>
        <p:spPr>
          <a:xfrm rot="5400000">
            <a:off x="4349152" y="4011888"/>
            <a:ext cx="504056" cy="3514744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691680" y="6165302"/>
            <a:ext cx="5760640" cy="432049"/>
          </a:xfrm>
          <a:prstGeom prst="rect">
            <a:avLst/>
          </a:prstGeom>
          <a:noFill/>
          <a:ln w="9525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 anchorCtr="0"/>
          <a:lstStyle/>
          <a:p>
            <a:pPr algn="ctr"/>
            <a:r>
              <a:rPr lang="ja-JP" altLang="en-US" sz="1800" b="1" u="sng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当初予定（改革プラン）どおり、順調</a:t>
            </a:r>
            <a:r>
              <a:rPr lang="ja-JP" altLang="en-US" sz="1800" b="1" u="sng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に推移</a:t>
            </a:r>
          </a:p>
        </p:txBody>
      </p:sp>
    </p:spTree>
    <p:extLst>
      <p:ext uri="{BB962C8B-B14F-4D97-AF65-F5344CB8AC3E}">
        <p14:creationId xmlns:p14="http://schemas.microsoft.com/office/powerpoint/2010/main" val="34840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７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改革プラン 進捗状況　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cxnSp>
        <p:nvCxnSpPr>
          <p:cNvPr id="26" name="直線コネクタ 25"/>
          <p:cNvCxnSpPr/>
          <p:nvPr/>
        </p:nvCxnSpPr>
        <p:spPr>
          <a:xfrm>
            <a:off x="827584" y="4953752"/>
            <a:ext cx="8109207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7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251984" y="3094360"/>
            <a:ext cx="871459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1574629" y="1122752"/>
            <a:ext cx="1925422" cy="494209"/>
          </a:xfrm>
          <a:prstGeom prst="rect">
            <a:avLst/>
          </a:prstGeom>
          <a:noFill/>
          <a:ln w="9525" cmpd="sng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200"/>
              </a:lnSpc>
            </a:pPr>
            <a:r>
              <a: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上記（　）内数値は、</a:t>
            </a:r>
            <a:endParaRPr kumimoji="1" lang="en-US" altLang="ja-JP" sz="1200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200"/>
              </a:lnSpc>
            </a:pPr>
            <a:r>
              <a:rPr kumimoji="1" lang="en-US" altLang="ja-JP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H28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年度比人件費の</a:t>
            </a:r>
            <a:endParaRPr kumimoji="1" lang="en-US" altLang="ja-JP" sz="1200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200"/>
              </a:lnSpc>
            </a:pPr>
            <a:r>
              <a: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削減</a:t>
            </a:r>
            <a:r>
              <a: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効果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額を示す。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251521" y="656920"/>
            <a:ext cx="8666310" cy="6075218"/>
            <a:chOff x="251521" y="656920"/>
            <a:chExt cx="8666310" cy="6075218"/>
          </a:xfrm>
        </p:grpSpPr>
        <p:sp>
          <p:nvSpPr>
            <p:cNvPr id="25" name="ホームベース 24"/>
            <p:cNvSpPr/>
            <p:nvPr/>
          </p:nvSpPr>
          <p:spPr>
            <a:xfrm>
              <a:off x="251521" y="3168825"/>
              <a:ext cx="504056" cy="3563313"/>
            </a:xfrm>
            <a:prstGeom prst="homePlate">
              <a:avLst>
                <a:gd name="adj" fmla="val 3398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市民サービスの向上</a:t>
              </a:r>
            </a:p>
          </p:txBody>
        </p:sp>
        <p:grpSp>
          <p:nvGrpSpPr>
            <p:cNvPr id="40" name="グループ化 39"/>
            <p:cNvGrpSpPr/>
            <p:nvPr/>
          </p:nvGrpSpPr>
          <p:grpSpPr>
            <a:xfrm>
              <a:off x="882176" y="3124796"/>
              <a:ext cx="8027556" cy="1760457"/>
              <a:chOff x="882176" y="3728712"/>
              <a:chExt cx="8027556" cy="1551348"/>
            </a:xfrm>
          </p:grpSpPr>
          <p:sp>
            <p:nvSpPr>
              <p:cNvPr id="30" name="角丸四角形 29"/>
              <p:cNvSpPr/>
              <p:nvPr/>
            </p:nvSpPr>
            <p:spPr>
              <a:xfrm>
                <a:off x="882176" y="3789040"/>
                <a:ext cx="324000" cy="1491020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交通事故防止</a:t>
                </a:r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1422490" y="3804420"/>
                <a:ext cx="2249284" cy="1460356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36000" tIns="36000" rIns="36000" bIns="36000"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平成</a:t>
                </a:r>
                <a:r>
                  <a:rPr kumimoji="1" lang="en-US" altLang="ja-JP" sz="1200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31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年１月末現在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の</a:t>
                </a:r>
                <a:endParaRPr kumimoji="1" lang="en-US" altLang="ja-JP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公務上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交通事故の発生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件数は、</a:t>
                </a:r>
                <a:r>
                  <a:rPr kumimoji="1" lang="en-US" altLang="ja-JP" sz="1400" u="sng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25</a:t>
                </a:r>
                <a:r>
                  <a:rPr kumimoji="1" lang="ja-JP" altLang="en-US" sz="1400" u="sng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件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と、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例年に比べて非常に</a:t>
                </a:r>
                <a:endParaRPr kumimoji="1" lang="en-US" altLang="ja-JP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低い発生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件数となっており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、</a:t>
                </a:r>
                <a:endParaRPr kumimoji="1" lang="en-US" altLang="ja-JP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最終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目標である</a:t>
                </a:r>
                <a:r>
                  <a:rPr kumimoji="1" lang="en-US" altLang="ja-JP" sz="1400" u="sng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45</a:t>
                </a:r>
                <a:r>
                  <a:rPr kumimoji="1" lang="ja-JP" altLang="en-US" sz="1400" u="sng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件以内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を</a:t>
                </a:r>
                <a:endParaRPr kumimoji="1" lang="en-US" altLang="ja-JP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400" u="sng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大きく</a:t>
                </a:r>
                <a:r>
                  <a:rPr kumimoji="1" lang="ja-JP" altLang="en-US" sz="1400" u="sng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下回る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見込みである。</a:t>
                </a:r>
                <a:endParaRPr kumimoji="1" lang="en-US" altLang="ja-JP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3407494" y="3728712"/>
                <a:ext cx="3715850" cy="269617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en-US" altLang="ja-JP" sz="12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【</a:t>
                </a:r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公務上交通事故発生件数の推移（</a:t>
                </a:r>
                <a:r>
                  <a:rPr kumimoji="1" lang="en-US" altLang="ja-JP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H31.1</a:t>
                </a:r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見込）</a:t>
                </a:r>
                <a:r>
                  <a:rPr kumimoji="1" lang="en-US" altLang="ja-JP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】</a:t>
                </a:r>
                <a:endParaRPr kumimoji="1" lang="ja-JP" altLang="en-US" sz="12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34" name="下矢印 33"/>
              <p:cNvSpPr/>
              <p:nvPr/>
            </p:nvSpPr>
            <p:spPr>
              <a:xfrm rot="16200000">
                <a:off x="6452356" y="4384314"/>
                <a:ext cx="1069582" cy="504000"/>
              </a:xfrm>
              <a:prstGeom prst="downArrow">
                <a:avLst>
                  <a:gd name="adj1" fmla="val 71071"/>
                  <a:gd name="adj2" fmla="val 64999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95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7289732" y="3837084"/>
                <a:ext cx="1620000" cy="1427692"/>
              </a:xfrm>
              <a:prstGeom prst="rect">
                <a:avLst/>
              </a:prstGeom>
              <a:solidFill>
                <a:schemeClr val="bg1"/>
              </a:solidFill>
              <a:ln w="38100" cmpd="dbl">
                <a:solidFill>
                  <a:schemeClr val="accent1"/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72000" tIns="36000" rIns="72000" bIns="36000"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公務上交通事故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発生件数の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>
                  <a:lnSpc>
                    <a:spcPts val="1200"/>
                  </a:lnSpc>
                </a:pP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/>
                <a:r>
                  <a:rPr kumimoji="1" lang="ja-JP" altLang="en-US" sz="1400" b="1" u="sng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「</a:t>
                </a:r>
                <a:r>
                  <a:rPr kumimoji="1" lang="ja-JP" altLang="en-US" sz="1600" b="1" u="sng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更</a:t>
                </a:r>
                <a:r>
                  <a:rPr kumimoji="1" lang="ja-JP" altLang="en-US" sz="1600" b="1" u="sng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なる削減</a:t>
                </a:r>
                <a:r>
                  <a:rPr kumimoji="1" lang="ja-JP" altLang="en-US" sz="1400" b="1" u="sng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」</a:t>
                </a:r>
                <a:endParaRPr kumimoji="1" lang="ja-JP" altLang="en-US" sz="1600" b="1" u="sng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  <p:grpSp>
          <p:nvGrpSpPr>
            <p:cNvPr id="41" name="グループ化 40"/>
            <p:cNvGrpSpPr/>
            <p:nvPr/>
          </p:nvGrpSpPr>
          <p:grpSpPr>
            <a:xfrm>
              <a:off x="253839" y="656920"/>
              <a:ext cx="8663992" cy="2304000"/>
              <a:chOff x="253839" y="662980"/>
              <a:chExt cx="8663992" cy="2131672"/>
            </a:xfrm>
          </p:grpSpPr>
          <p:sp>
            <p:nvSpPr>
              <p:cNvPr id="24" name="ホームベース 23"/>
              <p:cNvSpPr/>
              <p:nvPr/>
            </p:nvSpPr>
            <p:spPr>
              <a:xfrm>
                <a:off x="253839" y="771398"/>
                <a:ext cx="501738" cy="2023254"/>
              </a:xfrm>
              <a:prstGeom prst="homePlate">
                <a:avLst>
                  <a:gd name="adj" fmla="val 3398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ja-JP" altLang="en-US" sz="18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経費の削減</a:t>
                </a:r>
              </a:p>
            </p:txBody>
          </p:sp>
          <p:sp>
            <p:nvSpPr>
              <p:cNvPr id="28" name="フローチャート: 処理 27"/>
              <p:cNvSpPr/>
              <p:nvPr/>
            </p:nvSpPr>
            <p:spPr>
              <a:xfrm>
                <a:off x="7297831" y="912606"/>
                <a:ext cx="1620000" cy="1847275"/>
              </a:xfrm>
              <a:prstGeom prst="flowChartProcess">
                <a:avLst/>
              </a:prstGeom>
              <a:solidFill>
                <a:schemeClr val="bg1"/>
              </a:solidFill>
              <a:ln w="38100" cmpd="dbl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当初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予定どおり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/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順調に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推移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>
                  <a:lnSpc>
                    <a:spcPts val="800"/>
                  </a:lnSpc>
                </a:pP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↓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>
                  <a:lnSpc>
                    <a:spcPts val="800"/>
                  </a:lnSpc>
                </a:pPr>
                <a:endPara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 </a:t>
                </a:r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H31</a:t>
                </a:r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年度中に</a:t>
                </a:r>
                <a:endPara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/>
                <a:r>
                  <a:rPr kumimoji="1" lang="ja-JP" altLang="en-US" sz="1400" b="1" u="sng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「</a:t>
                </a:r>
                <a:r>
                  <a:rPr kumimoji="1" lang="ja-JP" altLang="en-US" sz="1600" b="1" u="sng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 達 成 </a:t>
                </a:r>
                <a:r>
                  <a:rPr kumimoji="1" lang="ja-JP" altLang="en-US" sz="1400" b="1" u="sng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」</a:t>
                </a:r>
                <a:endParaRPr kumimoji="1" lang="ja-JP" altLang="en-US" sz="1600" b="1" u="sng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grpSp>
            <p:nvGrpSpPr>
              <p:cNvPr id="22" name="グループ化 21"/>
              <p:cNvGrpSpPr/>
              <p:nvPr/>
            </p:nvGrpSpPr>
            <p:grpSpPr>
              <a:xfrm>
                <a:off x="1149525" y="662980"/>
                <a:ext cx="5529849" cy="2124000"/>
                <a:chOff x="3229431" y="708075"/>
                <a:chExt cx="3315295" cy="2789251"/>
              </a:xfrm>
            </p:grpSpPr>
            <p:grpSp>
              <p:nvGrpSpPr>
                <p:cNvPr id="7" name="グループ化 6"/>
                <p:cNvGrpSpPr/>
                <p:nvPr/>
              </p:nvGrpSpPr>
              <p:grpSpPr>
                <a:xfrm>
                  <a:off x="3229431" y="708075"/>
                  <a:ext cx="3271732" cy="2789251"/>
                  <a:chOff x="2498346" y="740371"/>
                  <a:chExt cx="3275632" cy="3301973"/>
                </a:xfrm>
              </p:grpSpPr>
              <p:sp>
                <p:nvSpPr>
                  <p:cNvPr id="8" name="正方形/長方形 7"/>
                  <p:cNvSpPr/>
                  <p:nvPr/>
                </p:nvSpPr>
                <p:spPr>
                  <a:xfrm>
                    <a:off x="3186318" y="3363891"/>
                    <a:ext cx="619828" cy="281648"/>
                  </a:xfrm>
                  <a:prstGeom prst="rect">
                    <a:avLst/>
                  </a:prstGeom>
                  <a:noFill/>
                  <a:ln w="9525"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0" rIns="0" rtlCol="0" anchor="ctr"/>
                  <a:lstStyle/>
                  <a:p>
                    <a:pPr algn="ctr"/>
                    <a:r>
                      <a: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▲</a:t>
                    </a:r>
                    <a:r>
                      <a:rPr kumimoji="1" lang="en-US" altLang="ja-JP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22</a:t>
                    </a:r>
                    <a:r>
                      <a: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名</a:t>
                    </a:r>
                  </a:p>
                </p:txBody>
              </p:sp>
              <p:sp>
                <p:nvSpPr>
                  <p:cNvPr id="9" name="正方形/長方形 8"/>
                  <p:cNvSpPr/>
                  <p:nvPr/>
                </p:nvSpPr>
                <p:spPr>
                  <a:xfrm>
                    <a:off x="4131892" y="2434451"/>
                    <a:ext cx="619828" cy="121108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9525"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▲</a:t>
                    </a:r>
                    <a:endParaRPr kumimoji="1" lang="en-US" altLang="ja-JP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/>
                    <a:r>
                      <a:rPr kumimoji="1" lang="en-US" altLang="ja-JP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90</a:t>
                    </a:r>
                  </a:p>
                  <a:p>
                    <a:pPr algn="ctr"/>
                    <a:r>
                      <a: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名</a:t>
                    </a:r>
                  </a:p>
                </p:txBody>
              </p:sp>
              <p:sp>
                <p:nvSpPr>
                  <p:cNvPr id="10" name="正方形/長方形 9"/>
                  <p:cNvSpPr/>
                  <p:nvPr/>
                </p:nvSpPr>
                <p:spPr>
                  <a:xfrm>
                    <a:off x="5067996" y="1540905"/>
                    <a:ext cx="619828" cy="21123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 w="9525"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4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▲</a:t>
                    </a:r>
                    <a:endParaRPr kumimoji="1" lang="en-US" altLang="ja-JP" sz="14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/>
                    <a:r>
                      <a:rPr kumimoji="1" lang="en-US" altLang="ja-JP" sz="14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152</a:t>
                    </a:r>
                    <a:r>
                      <a:rPr kumimoji="1" lang="ja-JP" altLang="en-US" sz="14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名</a:t>
                    </a:r>
                  </a:p>
                </p:txBody>
              </p:sp>
              <p:cxnSp>
                <p:nvCxnSpPr>
                  <p:cNvPr id="11" name="直線コネクタ 10"/>
                  <p:cNvCxnSpPr/>
                  <p:nvPr/>
                </p:nvCxnSpPr>
                <p:spPr>
                  <a:xfrm>
                    <a:off x="3158966" y="2434451"/>
                    <a:ext cx="1007221" cy="0"/>
                  </a:xfrm>
                  <a:prstGeom prst="line">
                    <a:avLst/>
                  </a:prstGeom>
                  <a:ln w="31750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/>
                  <p:cNvCxnSpPr/>
                  <p:nvPr/>
                </p:nvCxnSpPr>
                <p:spPr>
                  <a:xfrm>
                    <a:off x="4081421" y="1561111"/>
                    <a:ext cx="1007221" cy="0"/>
                  </a:xfrm>
                  <a:prstGeom prst="line">
                    <a:avLst/>
                  </a:prstGeom>
                  <a:ln w="31750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直線矢印コネクタ 12"/>
                  <p:cNvCxnSpPr/>
                  <p:nvPr/>
                </p:nvCxnSpPr>
                <p:spPr>
                  <a:xfrm>
                    <a:off x="4625530" y="1561111"/>
                    <a:ext cx="0" cy="873342"/>
                  </a:xfrm>
                  <a:prstGeom prst="straightConnector1">
                    <a:avLst/>
                  </a:prstGeom>
                  <a:ln w="22225"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直線矢印コネクタ 13"/>
                  <p:cNvCxnSpPr/>
                  <p:nvPr/>
                </p:nvCxnSpPr>
                <p:spPr>
                  <a:xfrm>
                    <a:off x="3681890" y="2434451"/>
                    <a:ext cx="0" cy="929440"/>
                  </a:xfrm>
                  <a:prstGeom prst="straightConnector1">
                    <a:avLst/>
                  </a:prstGeom>
                  <a:ln w="22225"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正方形/長方形 14"/>
                  <p:cNvSpPr/>
                  <p:nvPr/>
                </p:nvSpPr>
                <p:spPr>
                  <a:xfrm>
                    <a:off x="4459741" y="1815566"/>
                    <a:ext cx="774786" cy="358589"/>
                  </a:xfrm>
                  <a:prstGeom prst="rect">
                    <a:avLst/>
                  </a:prstGeom>
                  <a:noFill/>
                  <a:ln>
                    <a:noFill/>
                    <a:prstDash val="sysDot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▲</a:t>
                    </a:r>
                    <a:r>
                      <a:rPr kumimoji="1" lang="en-US" altLang="ja-JP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62</a:t>
                    </a:r>
                    <a:r>
                      <a: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名</a:t>
                    </a:r>
                  </a:p>
                </p:txBody>
              </p:sp>
              <p:sp>
                <p:nvSpPr>
                  <p:cNvPr id="16" name="正方形/長方形 15"/>
                  <p:cNvSpPr/>
                  <p:nvPr/>
                </p:nvSpPr>
                <p:spPr>
                  <a:xfrm>
                    <a:off x="3491636" y="2753113"/>
                    <a:ext cx="774786" cy="358589"/>
                  </a:xfrm>
                  <a:prstGeom prst="rect">
                    <a:avLst/>
                  </a:prstGeom>
                  <a:noFill/>
                  <a:ln>
                    <a:noFill/>
                    <a:prstDash val="sysDot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▲</a:t>
                    </a:r>
                    <a:r>
                      <a:rPr kumimoji="1" lang="en-US" altLang="ja-JP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68</a:t>
                    </a:r>
                    <a:r>
                      <a: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名</a:t>
                    </a:r>
                  </a:p>
                </p:txBody>
              </p:sp>
              <p:sp>
                <p:nvSpPr>
                  <p:cNvPr id="17" name="正方形/長方形 16"/>
                  <p:cNvSpPr/>
                  <p:nvPr/>
                </p:nvSpPr>
                <p:spPr>
                  <a:xfrm>
                    <a:off x="3186318" y="3676981"/>
                    <a:ext cx="619828" cy="323233"/>
                  </a:xfrm>
                  <a:prstGeom prst="rect">
                    <a:avLst/>
                  </a:prstGeom>
                  <a:noFill/>
                  <a:ln>
                    <a:noFill/>
                    <a:prstDash val="sysDot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H29</a:t>
                    </a:r>
                    <a:r>
                      <a: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年度</a:t>
                    </a:r>
                  </a:p>
                </p:txBody>
              </p:sp>
              <p:sp>
                <p:nvSpPr>
                  <p:cNvPr id="18" name="正方形/長方形 17"/>
                  <p:cNvSpPr/>
                  <p:nvPr/>
                </p:nvSpPr>
                <p:spPr>
                  <a:xfrm>
                    <a:off x="4059375" y="3641177"/>
                    <a:ext cx="762126" cy="401167"/>
                  </a:xfrm>
                  <a:prstGeom prst="rect">
                    <a:avLst/>
                  </a:prstGeom>
                  <a:noFill/>
                  <a:ln>
                    <a:noFill/>
                    <a:prstDash val="sysDot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H30</a:t>
                    </a:r>
                    <a:r>
                      <a: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年度</a:t>
                    </a:r>
                  </a:p>
                </p:txBody>
              </p:sp>
              <p:sp>
                <p:nvSpPr>
                  <p:cNvPr id="19" name="正方形/長方形 18"/>
                  <p:cNvSpPr/>
                  <p:nvPr/>
                </p:nvSpPr>
                <p:spPr>
                  <a:xfrm>
                    <a:off x="4984634" y="3626499"/>
                    <a:ext cx="789344" cy="408614"/>
                  </a:xfrm>
                  <a:prstGeom prst="rect">
                    <a:avLst/>
                  </a:prstGeom>
                  <a:noFill/>
                  <a:ln>
                    <a:noFill/>
                    <a:prstDash val="sysDot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H31</a:t>
                    </a:r>
                    <a:r>
                      <a: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年度</a:t>
                    </a:r>
                  </a:p>
                </p:txBody>
              </p:sp>
              <p:sp>
                <p:nvSpPr>
                  <p:cNvPr id="20" name="正方形/長方形 19"/>
                  <p:cNvSpPr/>
                  <p:nvPr/>
                </p:nvSpPr>
                <p:spPr>
                  <a:xfrm>
                    <a:off x="2498346" y="740371"/>
                    <a:ext cx="3170401" cy="475293"/>
                  </a:xfrm>
                  <a:prstGeom prst="rect">
                    <a:avLst/>
                  </a:prstGeom>
                  <a:noFill/>
                  <a:ln w="9525" cmpd="sng">
                    <a:noFill/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r>
                      <a:rPr kumimoji="1" lang="en-US" altLang="ja-JP" sz="12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【</a:t>
                    </a:r>
                    <a:r>
                      <a:rPr kumimoji="1" lang="ja-JP" altLang="en-US" sz="12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減員数累計</a:t>
                    </a:r>
                    <a:r>
                      <a:rPr kumimoji="1" lang="ja-JP" altLang="en-US" sz="12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の</a:t>
                    </a:r>
                    <a:r>
                      <a:rPr kumimoji="1" lang="ja-JP" altLang="en-US" sz="12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推移（</a:t>
                    </a:r>
                    <a:r>
                      <a:rPr kumimoji="1" lang="en-US" altLang="ja-JP" sz="12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H31.1</a:t>
                    </a:r>
                    <a:r>
                      <a:rPr kumimoji="1" lang="ja-JP" altLang="en-US" sz="12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見込）</a:t>
                    </a:r>
                    <a:r>
                      <a:rPr kumimoji="1" lang="en-US" altLang="ja-JP" sz="12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】</a:t>
                    </a:r>
                    <a:endParaRPr kumimoji="1" lang="ja-JP" altLang="en-US" sz="12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</p:grpSp>
            <p:grpSp>
              <p:nvGrpSpPr>
                <p:cNvPr id="21" name="グループ化 20"/>
                <p:cNvGrpSpPr/>
                <p:nvPr/>
              </p:nvGrpSpPr>
              <p:grpSpPr>
                <a:xfrm>
                  <a:off x="3327514" y="1057792"/>
                  <a:ext cx="3217212" cy="2410136"/>
                  <a:chOff x="3327514" y="1057792"/>
                  <a:chExt cx="3217212" cy="2410136"/>
                </a:xfrm>
              </p:grpSpPr>
              <p:sp>
                <p:nvSpPr>
                  <p:cNvPr id="46" name="正方形/長方形 45"/>
                  <p:cNvSpPr/>
                  <p:nvPr/>
                </p:nvSpPr>
                <p:spPr>
                  <a:xfrm>
                    <a:off x="3327514" y="1057792"/>
                    <a:ext cx="3190595" cy="2410136"/>
                  </a:xfrm>
                  <a:prstGeom prst="rect">
                    <a:avLst/>
                  </a:prstGeom>
                  <a:noFill/>
                  <a:ln w="9525"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48" name="正方形/長方形 47"/>
                  <p:cNvSpPr/>
                  <p:nvPr/>
                </p:nvSpPr>
                <p:spPr>
                  <a:xfrm>
                    <a:off x="3334488" y="2621250"/>
                    <a:ext cx="1134021" cy="343001"/>
                  </a:xfrm>
                  <a:prstGeom prst="rect">
                    <a:avLst/>
                  </a:prstGeom>
                  <a:noFill/>
                  <a:ln>
                    <a:noFill/>
                    <a:prstDash val="sysDot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0" rIns="0" rtlCol="0" anchor="ctr"/>
                  <a:lstStyle/>
                  <a:p>
                    <a:pPr algn="ctr"/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（▲</a:t>
                    </a:r>
                    <a:r>
                      <a:rPr kumimoji="1" lang="en-US" altLang="ja-JP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1.6</a:t>
                    </a:r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億円</a:t>
                    </a:r>
                    <a:r>
                      <a:rPr kumimoji="1" lang="en-US" altLang="ja-JP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/</a:t>
                    </a:r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</a:t>
                    </a:r>
                    <a:r>
                      <a:rPr kumimoji="1" lang="en-US" altLang="ja-JP" sz="12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)</a:t>
                    </a:r>
                    <a:endParaRPr kumimoji="1" lang="ja-JP" altLang="en-US" sz="12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0" name="正方形/長方形 49"/>
                  <p:cNvSpPr/>
                  <p:nvPr/>
                </p:nvSpPr>
                <p:spPr>
                  <a:xfrm>
                    <a:off x="4281081" y="1832111"/>
                    <a:ext cx="1134021" cy="343001"/>
                  </a:xfrm>
                  <a:prstGeom prst="rect">
                    <a:avLst/>
                  </a:prstGeom>
                  <a:noFill/>
                  <a:ln>
                    <a:noFill/>
                    <a:prstDash val="sysDot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0" rIns="0" rtlCol="0" anchor="ctr"/>
                  <a:lstStyle/>
                  <a:p>
                    <a:pPr algn="ctr"/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（▲</a:t>
                    </a:r>
                    <a:r>
                      <a:rPr kumimoji="1" lang="en-US" altLang="ja-JP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6.7</a:t>
                    </a:r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億円</a:t>
                    </a:r>
                    <a:r>
                      <a:rPr kumimoji="1" lang="en-US" altLang="ja-JP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/</a:t>
                    </a:r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年）</a:t>
                    </a:r>
                  </a:p>
                </p:txBody>
              </p:sp>
              <p:sp>
                <p:nvSpPr>
                  <p:cNvPr id="51" name="正方形/長方形 50"/>
                  <p:cNvSpPr/>
                  <p:nvPr/>
                </p:nvSpPr>
                <p:spPr>
                  <a:xfrm>
                    <a:off x="5289328" y="1097624"/>
                    <a:ext cx="1255398" cy="343001"/>
                  </a:xfrm>
                  <a:prstGeom prst="rect">
                    <a:avLst/>
                  </a:prstGeom>
                  <a:noFill/>
                  <a:ln>
                    <a:noFill/>
                    <a:prstDash val="sysDot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（▲</a:t>
                    </a:r>
                    <a:r>
                      <a:rPr kumimoji="1" lang="en-US" altLang="ja-JP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11.3</a:t>
                    </a:r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億円</a:t>
                    </a:r>
                    <a:r>
                      <a:rPr kumimoji="1" lang="en-US" altLang="ja-JP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/</a:t>
                    </a:r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年）</a:t>
                    </a:r>
                  </a:p>
                </p:txBody>
              </p:sp>
            </p:grpSp>
          </p:grpSp>
          <p:sp>
            <p:nvSpPr>
              <p:cNvPr id="53" name="角丸四角形 52"/>
              <p:cNvSpPr/>
              <p:nvPr/>
            </p:nvSpPr>
            <p:spPr>
              <a:xfrm>
                <a:off x="872351" y="773585"/>
                <a:ext cx="324000" cy="2016942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作業の効率化</a:t>
                </a:r>
              </a:p>
            </p:txBody>
          </p:sp>
          <p:sp>
            <p:nvSpPr>
              <p:cNvPr id="54" name="下矢印 53"/>
              <p:cNvSpPr/>
              <p:nvPr/>
            </p:nvSpPr>
            <p:spPr>
              <a:xfrm rot="16200000">
                <a:off x="6444879" y="1605316"/>
                <a:ext cx="1084535" cy="504000"/>
              </a:xfrm>
              <a:prstGeom prst="downArrow">
                <a:avLst>
                  <a:gd name="adj1" fmla="val 71071"/>
                  <a:gd name="adj2" fmla="val 64999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95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  <p:grpSp>
          <p:nvGrpSpPr>
            <p:cNvPr id="49" name="グループ化 48"/>
            <p:cNvGrpSpPr/>
            <p:nvPr/>
          </p:nvGrpSpPr>
          <p:grpSpPr>
            <a:xfrm>
              <a:off x="882176" y="5019652"/>
              <a:ext cx="8027556" cy="1692000"/>
              <a:chOff x="882176" y="3789040"/>
              <a:chExt cx="8027556" cy="1491020"/>
            </a:xfrm>
          </p:grpSpPr>
          <p:sp>
            <p:nvSpPr>
              <p:cNvPr id="55" name="角丸四角形 54"/>
              <p:cNvSpPr/>
              <p:nvPr/>
            </p:nvSpPr>
            <p:spPr>
              <a:xfrm>
                <a:off x="882176" y="3789040"/>
                <a:ext cx="324000" cy="1491020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地域との連携強化</a:t>
                </a:r>
              </a:p>
            </p:txBody>
          </p:sp>
          <p:sp>
            <p:nvSpPr>
              <p:cNvPr id="59" name="下矢印 58"/>
              <p:cNvSpPr/>
              <p:nvPr/>
            </p:nvSpPr>
            <p:spPr>
              <a:xfrm rot="16200000">
                <a:off x="6452356" y="4384314"/>
                <a:ext cx="1069582" cy="504000"/>
              </a:xfrm>
              <a:prstGeom prst="downArrow">
                <a:avLst>
                  <a:gd name="adj1" fmla="val 71071"/>
                  <a:gd name="adj2" fmla="val 64999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95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>
                <a:off x="7289732" y="3837085"/>
                <a:ext cx="1620000" cy="1427692"/>
              </a:xfrm>
              <a:prstGeom prst="rect">
                <a:avLst/>
              </a:prstGeom>
              <a:solidFill>
                <a:schemeClr val="bg1"/>
              </a:solidFill>
              <a:ln w="38100" cmpd="dbl">
                <a:solidFill>
                  <a:schemeClr val="accent1"/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72000" tIns="36000" rIns="72000" bIns="36000" rtlCol="0" anchor="ctr"/>
              <a:lstStyle/>
              <a:p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◇</a:t>
                </a:r>
                <a:r>
                  <a:rPr kumimoji="1" lang="ja-JP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地域</a:t>
                </a:r>
                <a:r>
                  <a:rPr kumimoji="1" lang="ja-JP" altLang="ja-JP" sz="1400" b="1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・区役所</a:t>
                </a:r>
                <a:r>
                  <a:rPr kumimoji="1" lang="ja-JP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と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　</a:t>
                </a:r>
                <a:r>
                  <a:rPr kumimoji="1" lang="ja-JP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合同</a:t>
                </a:r>
                <a:r>
                  <a:rPr kumimoji="1" lang="ja-JP" altLang="ja-JP" sz="1400" b="1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防災訓練</a:t>
                </a:r>
                <a:r>
                  <a:rPr kumimoji="1" lang="ja-JP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を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　</a:t>
                </a:r>
                <a:r>
                  <a:rPr kumimoji="1" lang="ja-JP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拡大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実施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>
                  <a:lnSpc>
                    <a:spcPts val="800"/>
                  </a:lnSpc>
                </a:pPr>
                <a:endPara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◇コミュニティ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　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回収の拡大促進</a:t>
                </a:r>
                <a:endParaRPr kumimoji="1" lang="ja-JP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</p:grpSp>
      <p:graphicFrame>
        <p:nvGraphicFramePr>
          <p:cNvPr id="62" name="グラフ 6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1756739"/>
              </p:ext>
            </p:extLst>
          </p:nvPr>
        </p:nvGraphicFramePr>
        <p:xfrm>
          <a:off x="3545791" y="3398713"/>
          <a:ext cx="3108033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3" name="正方形/長方形 62"/>
          <p:cNvSpPr/>
          <p:nvPr/>
        </p:nvSpPr>
        <p:spPr>
          <a:xfrm>
            <a:off x="1407804" y="5004594"/>
            <a:ext cx="2592000" cy="25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ot="0" spcFirstLastPara="0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300"/>
              </a:lnSpc>
            </a:pPr>
            <a:r>
              <a:rPr lang="ja-JP" altLang="en-US" sz="1200" dirty="0" smtClean="0"/>
              <a:t>災　害　対　策</a:t>
            </a:r>
            <a:endParaRPr lang="ja-JP" altLang="ja-JP" sz="1200" dirty="0"/>
          </a:p>
        </p:txBody>
      </p:sp>
      <p:sp>
        <p:nvSpPr>
          <p:cNvPr id="64" name="正方形/長方形 63"/>
          <p:cNvSpPr/>
          <p:nvPr/>
        </p:nvSpPr>
        <p:spPr>
          <a:xfrm>
            <a:off x="4061824" y="5003998"/>
            <a:ext cx="2592000" cy="25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ot="0" spcFirstLastPara="0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300"/>
              </a:lnSpc>
            </a:pPr>
            <a:r>
              <a:rPr lang="ja-JP" altLang="en-US" sz="1200" dirty="0" smtClean="0"/>
              <a:t>ご　み　減　量</a:t>
            </a:r>
            <a:endParaRPr lang="ja-JP" altLang="ja-JP" sz="1200" dirty="0"/>
          </a:p>
        </p:txBody>
      </p:sp>
      <p:sp>
        <p:nvSpPr>
          <p:cNvPr id="56" name="正方形/長方形 55"/>
          <p:cNvSpPr/>
          <p:nvPr/>
        </p:nvSpPr>
        <p:spPr>
          <a:xfrm>
            <a:off x="1338406" y="5278719"/>
            <a:ext cx="2675046" cy="1512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0"/>
              </a:lnSpc>
            </a:pPr>
            <a:r>
              <a:rPr lang="en-US" altLang="ja-JP" sz="1200" dirty="0" smtClean="0"/>
              <a:t>【</a:t>
            </a:r>
            <a:r>
              <a:rPr lang="ja-JP" altLang="en-US" sz="1200" dirty="0" smtClean="0"/>
              <a:t>取組目標</a:t>
            </a:r>
            <a:r>
              <a:rPr lang="en-US" altLang="ja-JP" sz="1200" dirty="0" smtClean="0"/>
              <a:t>】</a:t>
            </a:r>
          </a:p>
          <a:p>
            <a:pPr>
              <a:lnSpc>
                <a:spcPts val="1300"/>
              </a:lnSpc>
            </a:pPr>
            <a:r>
              <a:rPr lang="ja-JP" altLang="en-US" sz="1200" kern="100" dirty="0" smtClean="0">
                <a:cs typeface="Times New Roman" panose="02020603050405020304" pitchFamily="18" charset="0"/>
              </a:rPr>
              <a:t> ○</a:t>
            </a:r>
            <a:r>
              <a:rPr lang="ja-JP" altLang="en-US" sz="1200" dirty="0" smtClean="0"/>
              <a:t>環境事業センター</a:t>
            </a:r>
            <a:r>
              <a:rPr lang="ja-JP" altLang="en-US" sz="1200" dirty="0"/>
              <a:t>が</a:t>
            </a:r>
            <a:r>
              <a:rPr lang="ja-JP" altLang="en-US" sz="1200" dirty="0" smtClean="0"/>
              <a:t>発災後の迅速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en-US" altLang="ja-JP" sz="1200" dirty="0"/>
              <a:t> </a:t>
            </a:r>
            <a:r>
              <a:rPr lang="en-US" altLang="ja-JP" sz="1200" dirty="0" smtClean="0"/>
              <a:t>  </a:t>
            </a:r>
            <a:r>
              <a:rPr lang="ja-JP" altLang="en-US" sz="1200" dirty="0" smtClean="0"/>
              <a:t>・適切</a:t>
            </a:r>
            <a:r>
              <a:rPr lang="ja-JP" altLang="en-US" sz="1200" dirty="0"/>
              <a:t>な</a:t>
            </a:r>
            <a:r>
              <a:rPr lang="ja-JP" altLang="en-US" sz="1200" dirty="0" smtClean="0"/>
              <a:t>ごみ収集のコントロール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 タワー</a:t>
            </a:r>
            <a:r>
              <a:rPr lang="ja-JP" altLang="en-US" sz="1200" dirty="0"/>
              <a:t>と</a:t>
            </a:r>
            <a:r>
              <a:rPr lang="ja-JP" altLang="en-US" sz="1200" dirty="0" smtClean="0"/>
              <a:t>しての</a:t>
            </a:r>
            <a:r>
              <a:rPr lang="ja-JP" altLang="en-US" sz="1200" dirty="0"/>
              <a:t>機能を果たす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en-US" altLang="ja-JP" sz="1200" dirty="0"/>
              <a:t> </a:t>
            </a:r>
            <a:r>
              <a:rPr lang="ja-JP" altLang="en-US" sz="1200" dirty="0" smtClean="0"/>
              <a:t>○民間委託を拡大していく中で、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en-US" altLang="ja-JP" sz="1200" dirty="0"/>
              <a:t> </a:t>
            </a:r>
            <a:r>
              <a:rPr lang="en-US" altLang="ja-JP" sz="1200" dirty="0" smtClean="0"/>
              <a:t>  </a:t>
            </a:r>
            <a:r>
              <a:rPr lang="ja-JP" altLang="en-US" sz="1200" dirty="0" smtClean="0"/>
              <a:t>民間との連携を図りながらセンタ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en-US" altLang="ja-JP" sz="1200" dirty="0"/>
              <a:t> </a:t>
            </a:r>
            <a:r>
              <a:rPr lang="en-US" altLang="ja-JP" sz="1200" dirty="0" smtClean="0"/>
              <a:t>  </a:t>
            </a:r>
            <a:r>
              <a:rPr lang="ja-JP" altLang="en-US" sz="1200" dirty="0" smtClean="0"/>
              <a:t>ーの統廃合も含め、災害時の強靭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en-US" altLang="ja-JP" sz="1200" dirty="0"/>
              <a:t> </a:t>
            </a:r>
            <a:r>
              <a:rPr lang="en-US" altLang="ja-JP" sz="1200" dirty="0" smtClean="0"/>
              <a:t>  </a:t>
            </a:r>
            <a:r>
              <a:rPr lang="ja-JP" altLang="en-US" sz="1200" dirty="0" smtClean="0"/>
              <a:t>な対応について検討</a:t>
            </a:r>
            <a:r>
              <a:rPr lang="ja-JP" altLang="en-US" sz="1200" dirty="0"/>
              <a:t>する。</a:t>
            </a:r>
            <a:endParaRPr lang="ja-JP" altLang="ja-JP" sz="1200" dirty="0"/>
          </a:p>
        </p:txBody>
      </p:sp>
      <p:sp>
        <p:nvSpPr>
          <p:cNvPr id="57" name="正方形/長方形 56"/>
          <p:cNvSpPr/>
          <p:nvPr/>
        </p:nvSpPr>
        <p:spPr>
          <a:xfrm>
            <a:off x="4009759" y="5278719"/>
            <a:ext cx="2675046" cy="1512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36000" tIns="36000" rIns="36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0"/>
              </a:lnSpc>
            </a:pPr>
            <a:r>
              <a:rPr lang="en-US" altLang="ja-JP" sz="1200" dirty="0" smtClean="0"/>
              <a:t>【</a:t>
            </a:r>
            <a:r>
              <a:rPr lang="ja-JP" altLang="en-US" sz="1200" dirty="0" smtClean="0"/>
              <a:t>取組目標</a:t>
            </a:r>
            <a:r>
              <a:rPr lang="en-US" altLang="ja-JP" sz="1200" dirty="0" smtClean="0"/>
              <a:t>】</a:t>
            </a:r>
          </a:p>
          <a:p>
            <a:pPr>
              <a:lnSpc>
                <a:spcPts val="1300"/>
              </a:lnSpc>
            </a:pPr>
            <a:r>
              <a:rPr lang="ja-JP" altLang="en-US" sz="1200" dirty="0"/>
              <a:t> </a:t>
            </a:r>
            <a:r>
              <a:rPr lang="ja-JP" altLang="en-US" sz="1200" dirty="0" smtClean="0"/>
              <a:t>○</a:t>
            </a:r>
            <a:r>
              <a:rPr lang="en-US" altLang="ja-JP" sz="1200" dirty="0" smtClean="0"/>
              <a:t>SDGs</a:t>
            </a:r>
            <a:r>
              <a:rPr lang="ja-JP" altLang="en-US" sz="1200" dirty="0" smtClean="0"/>
              <a:t>の基本的な考え方を踏まえ、　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 今後取り組むべき、「紙ごみ」・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 smtClean="0"/>
              <a:t> 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「生ごみ」・「プラスチック」の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 smtClean="0"/>
              <a:t> 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減量を進めていく。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 smtClean="0"/>
              <a:t> ○地域への展開にあたっては、ごみ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 減量だけではなく、防災、福祉と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 いった地域連携に関連するものを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 一つのパッケージにして進める。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kern="100" dirty="0" smtClean="0">
                <a:cs typeface="Times New Roman" panose="02020603050405020304" pitchFamily="18" charset="0"/>
              </a:rPr>
              <a:t> </a:t>
            </a:r>
            <a:endParaRPr lang="ja-JP" altLang="ja-JP" sz="1200" dirty="0"/>
          </a:p>
        </p:txBody>
      </p:sp>
    </p:spTree>
    <p:extLst>
      <p:ext uri="{BB962C8B-B14F-4D97-AF65-F5344CB8AC3E}">
        <p14:creationId xmlns:p14="http://schemas.microsoft.com/office/powerpoint/2010/main" val="294695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８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今後の方針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8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683568" y="4725144"/>
            <a:ext cx="7776864" cy="2108404"/>
            <a:chOff x="433587" y="5738505"/>
            <a:chExt cx="8234213" cy="895168"/>
          </a:xfrm>
        </p:grpSpPr>
        <p:sp>
          <p:nvSpPr>
            <p:cNvPr id="27" name="横巻き 26"/>
            <p:cNvSpPr/>
            <p:nvPr/>
          </p:nvSpPr>
          <p:spPr>
            <a:xfrm>
              <a:off x="433587" y="5738505"/>
              <a:ext cx="8234213" cy="895168"/>
            </a:xfrm>
            <a:prstGeom prst="horizontalScroll">
              <a:avLst>
                <a:gd name="adj" fmla="val 6749"/>
              </a:avLst>
            </a:prstGeom>
            <a:solidFill>
              <a:schemeClr val="tx2">
                <a:lumMod val="75000"/>
                <a:alpha val="96000"/>
              </a:schemeClr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144000" bIns="72000" rtlCol="0" anchor="t" anchorCtr="0"/>
            <a:lstStyle/>
            <a:p>
              <a:pPr algn="ctr"/>
              <a:endParaRPr kumimoji="1" lang="ja-JP" altLang="en-US" sz="18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66305" y="5853799"/>
              <a:ext cx="7814010" cy="670932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180000" tIns="36000" rIns="180000" bIns="36000" rtlCol="0" anchor="ctr"/>
            <a:lstStyle/>
            <a:p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今後も引き続き、徹底的な作業</a:t>
              </a:r>
              <a:r>
                <a:rPr kumimoji="1" lang="ja-JP" altLang="en-US" sz="16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管理を行い</a:t>
              </a:r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、日常的</a:t>
              </a:r>
              <a:r>
                <a:rPr kumimoji="1" lang="ja-JP" altLang="en-US" sz="16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なＰＤＣＡ</a:t>
              </a:r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サイクル</a:t>
              </a:r>
              <a:endParaRPr kumimoji="1" lang="en-US" altLang="ja-JP" sz="16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6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を回すことで、更なる効率化を図っていく。</a:t>
              </a:r>
              <a:endParaRPr kumimoji="1" lang="en-US" altLang="ja-JP" sz="16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800"/>
                </a:lnSpc>
              </a:pPr>
              <a:endParaRPr kumimoji="1" lang="en-US" altLang="ja-JP" sz="16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環境</a:t>
              </a:r>
              <a:r>
                <a:rPr kumimoji="1" lang="ja-JP" altLang="en-US" sz="16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・廃棄物行政の地域におけるコントロールタワーとして、区役所</a:t>
              </a:r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と</a:t>
              </a:r>
              <a:endParaRPr kumimoji="1" lang="en-US" altLang="ja-JP" sz="16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 連携しながら</a:t>
              </a:r>
              <a:r>
                <a:rPr kumimoji="1" lang="ja-JP" altLang="en-US" sz="16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、市民の理解・協力を</a:t>
              </a:r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得ることで、地域</a:t>
              </a:r>
              <a:r>
                <a:rPr kumimoji="1" lang="ja-JP" altLang="en-US" sz="16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から必要と</a:t>
              </a:r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される</a:t>
              </a:r>
              <a:endParaRPr kumimoji="1" lang="en-US" altLang="ja-JP" sz="16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 「</a:t>
              </a:r>
              <a:r>
                <a:rPr kumimoji="1" lang="ja-JP" altLang="en-US" sz="16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環境事業センター」へ</a:t>
              </a:r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転身する。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669920" y="836712"/>
            <a:ext cx="7646496" cy="3508884"/>
            <a:chOff x="669920" y="836712"/>
            <a:chExt cx="7646496" cy="3508884"/>
          </a:xfrm>
        </p:grpSpPr>
        <p:sp>
          <p:nvSpPr>
            <p:cNvPr id="24" name="角丸四角形 23"/>
            <p:cNvSpPr/>
            <p:nvPr/>
          </p:nvSpPr>
          <p:spPr>
            <a:xfrm>
              <a:off x="1503312" y="857316"/>
              <a:ext cx="3240000" cy="3600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作業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効率化 等</a:t>
              </a:r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5076416" y="857316"/>
              <a:ext cx="3240000" cy="3600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地域・区役所との連携強化</a:t>
              </a: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1514230" y="1285596"/>
              <a:ext cx="3218163" cy="3060000"/>
            </a:xfrm>
            <a:prstGeom prst="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72000" tIns="72000" rIns="72000" bIns="72000" rtlCol="0" anchor="t" anchorCtr="0"/>
            <a:lstStyle/>
            <a:p>
              <a:r>
                <a:rPr kumimoji="1" lang="ja-JP" altLang="en-US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改革プランに掲げる目標の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確実な実施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「運行管理システム」により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作業の透明化を図りながら、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重層的なチェック体制の中で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次の検討等を行っていく。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800"/>
                </a:lnSpc>
              </a:pPr>
              <a:endParaRPr kumimoji="1" lang="en-US" altLang="ja-JP" sz="1600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○ 更なる効率化可能性の検証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○ 公務上交通事故発生件数の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 削減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5087334" y="1285596"/>
              <a:ext cx="3218163" cy="3060000"/>
            </a:xfrm>
            <a:prstGeom prst="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72000" tIns="72000" rIns="72000" bIns="72000" rtlCol="0" anchor="t" anchorCtr="0"/>
            <a:lstStyle/>
            <a:p>
              <a:r>
                <a:rPr kumimoji="1" lang="ja-JP" altLang="en-US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</a:t>
              </a:r>
              <a:r>
                <a:rPr kumimoji="1" lang="en-US" altLang="ja-JP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市民サービスの向上をめざし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地域・区役所と</a:t>
              </a:r>
              <a:r>
                <a:rPr kumimoji="1" lang="ja-JP" altLang="en-US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更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なる連携を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図るため、まずは、次の２つ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の取組を重点的に実施する。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○ 地域</a:t>
              </a:r>
              <a:r>
                <a:rPr kumimoji="1" lang="ja-JP" altLang="en-US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・区役所との合同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防災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 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訓練</a:t>
              </a:r>
              <a:r>
                <a:rPr kumimoji="1" lang="ja-JP" altLang="en-US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の拡大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実施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   </a:t>
              </a:r>
              <a:r>
                <a:rPr kumimoji="1" lang="en-US" altLang="ja-JP" sz="14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※</a:t>
              </a:r>
              <a:r>
                <a:rPr kumimoji="1" lang="ja-JP" altLang="en-US" sz="14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合同</a:t>
              </a:r>
              <a:r>
                <a:rPr kumimoji="1" lang="ja-JP" altLang="en-US" sz="14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防災訓練実施回数</a:t>
              </a:r>
              <a:endParaRPr kumimoji="1" lang="en-US" altLang="ja-JP" sz="1400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 algn="r"/>
              <a:r>
                <a:rPr kumimoji="1" lang="ja-JP" altLang="en-US" sz="14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（</a:t>
              </a:r>
              <a:r>
                <a:rPr kumimoji="1" lang="en-US" altLang="ja-JP" sz="14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H31.1</a:t>
              </a:r>
              <a:r>
                <a:rPr kumimoji="1" lang="ja-JP" altLang="en-US" sz="14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末時点）</a:t>
              </a:r>
              <a:r>
                <a:rPr kumimoji="1" lang="en-US" altLang="ja-JP" sz="14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26</a:t>
              </a:r>
              <a:r>
                <a:rPr kumimoji="1" lang="ja-JP" altLang="en-US" sz="14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回（予定含む）</a:t>
              </a:r>
              <a:endParaRPr kumimoji="1" lang="en-US" altLang="ja-JP" sz="1400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○ コミュニティ回収の拡大推進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　 </a:t>
              </a:r>
              <a:r>
                <a:rPr kumimoji="1" lang="en-US" altLang="ja-JP" sz="14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※ </a:t>
              </a:r>
              <a:r>
                <a:rPr kumimoji="1" lang="ja-JP" altLang="en-US" sz="14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コミュニティ回収実施団体数</a:t>
              </a:r>
              <a:endParaRPr kumimoji="1" lang="en-US" altLang="ja-JP" sz="14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 algn="r"/>
              <a:r>
                <a:rPr kumimoji="1" lang="ja-JP" altLang="en-US" sz="14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（</a:t>
              </a:r>
              <a:r>
                <a:rPr kumimoji="1" lang="en-US" altLang="ja-JP" sz="14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H31.1</a:t>
              </a:r>
              <a:r>
                <a:rPr kumimoji="1" lang="ja-JP" altLang="en-US" sz="14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末時点）</a:t>
              </a:r>
              <a:r>
                <a:rPr kumimoji="1" lang="en-US" altLang="ja-JP" sz="14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72</a:t>
              </a:r>
              <a:r>
                <a:rPr kumimoji="1" lang="ja-JP" altLang="en-US" sz="14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団体</a:t>
              </a:r>
              <a:endParaRPr kumimoji="1" lang="en-US" altLang="ja-JP" sz="14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○ ごみ減量の推進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　</a:t>
              </a:r>
              <a:endParaRPr kumimoji="1" lang="en-US" altLang="ja-JP" sz="18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32" name="ホームベース 31"/>
            <p:cNvSpPr/>
            <p:nvPr/>
          </p:nvSpPr>
          <p:spPr>
            <a:xfrm>
              <a:off x="669920" y="836712"/>
              <a:ext cx="554910" cy="3508884"/>
            </a:xfrm>
            <a:prstGeom prst="homePlate">
              <a:avLst>
                <a:gd name="adj" fmla="val 33980"/>
              </a:avLst>
            </a:prstGeom>
            <a:solidFill>
              <a:schemeClr val="tx2">
                <a:lumMod val="75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8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平成</a:t>
              </a:r>
              <a:r>
                <a:rPr kumimoji="1" lang="en-US" altLang="ja-JP" sz="18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31</a:t>
              </a:r>
              <a:r>
                <a:rPr kumimoji="1" lang="ja-JP" altLang="en-US" sz="18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年度の取組</a:t>
              </a:r>
            </a:p>
          </p:txBody>
        </p:sp>
      </p:grpSp>
      <p:sp>
        <p:nvSpPr>
          <p:cNvPr id="33" name="下矢印 32"/>
          <p:cNvSpPr/>
          <p:nvPr/>
        </p:nvSpPr>
        <p:spPr>
          <a:xfrm>
            <a:off x="2425294" y="4293096"/>
            <a:ext cx="4378954" cy="733376"/>
          </a:xfrm>
          <a:prstGeom prst="downArrow">
            <a:avLst>
              <a:gd name="adj1" fmla="val 80781"/>
              <a:gd name="adj2" fmla="val 69495"/>
            </a:avLst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800" b="1" dirty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endParaRPr kumimoji="1" lang="en-US" altLang="ja-JP" sz="18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8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今 後 の 方 針</a:t>
            </a:r>
            <a:endParaRPr kumimoji="1" lang="en-US" altLang="ja-JP" sz="18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endParaRPr kumimoji="1" lang="en-US" altLang="ja-JP" sz="1800" b="1" dirty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230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prstDash val="sysDot"/>
        </a:ln>
      </a:spPr>
      <a:bodyPr rtlCol="0" anchor="ctr"/>
      <a:lstStyle>
        <a:defPPr algn="ctr">
          <a:defRPr kumimoji="1" sz="1400" b="1" dirty="0" smtClean="0">
            <a:solidFill>
              <a:sysClr val="windowText" lastClr="000000"/>
            </a:solidFill>
            <a:latin typeface="ＭＳ ゴシック" pitchFamily="49" charset="-128"/>
            <a:ea typeface="ＭＳ ゴシック" pitchFamily="49" charset="-128"/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1184</Words>
  <Application>Microsoft Office PowerPoint</Application>
  <PresentationFormat>画面に合わせる (4:3)</PresentationFormat>
  <Paragraphs>391</Paragraphs>
  <Slides>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ＭＳ Ｐゴシック</vt:lpstr>
      <vt:lpstr>ＭＳ Ｐ明朝</vt:lpstr>
      <vt:lpstr>ＭＳ ゴシック</vt:lpstr>
      <vt:lpstr>ＭＳ 明朝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2020-01-23T07:16:17Z</dcterms:created>
  <dcterms:modified xsi:type="dcterms:W3CDTF">2020-01-23T07:16:27Z</dcterms:modified>
</cp:coreProperties>
</file>