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695" r:id="rId1"/>
  </p:sldMasterIdLst>
  <p:notesMasterIdLst>
    <p:notesMasterId r:id="rId6"/>
  </p:notesMasterIdLst>
  <p:handoutMasterIdLst>
    <p:handoutMasterId r:id="rId7"/>
  </p:handoutMasterIdLst>
  <p:sldIdLst>
    <p:sldId id="1265" r:id="rId2"/>
    <p:sldId id="1270" r:id="rId3"/>
    <p:sldId id="1266" r:id="rId4"/>
    <p:sldId id="1268" r:id="rId5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9F6F1"/>
    <a:srgbClr val="3D7FCF"/>
    <a:srgbClr val="F7F7F7"/>
    <a:srgbClr val="A7F3FB"/>
    <a:srgbClr val="00CC00"/>
    <a:srgbClr val="FF00FF"/>
    <a:srgbClr val="99FF33"/>
    <a:srgbClr val="E5E4EC"/>
    <a:srgbClr val="DAD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65" autoAdjust="0"/>
    <p:restoredTop sz="93971" autoAdjust="0"/>
  </p:normalViewPr>
  <p:slideViewPr>
    <p:cSldViewPr>
      <p:cViewPr varScale="1">
        <p:scale>
          <a:sx n="74" d="100"/>
          <a:sy n="74" d="100"/>
        </p:scale>
        <p:origin x="8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96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1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79" rIns="92162" bIns="4607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>
                <a:latin typeface="Times New Roman" pitchFamily="18" charset="0"/>
                <a:ea typeface="ＭＳ 明朝" pitchFamily="17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3" y="1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79" rIns="92162" bIns="460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  <a:ea typeface="ＭＳ 明朝" pitchFamily="17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9442453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79" rIns="92162" bIns="4607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>
                <a:latin typeface="Times New Roman" pitchFamily="18" charset="0"/>
                <a:ea typeface="ＭＳ 明朝" pitchFamily="17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3" y="9442453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79" rIns="92162" bIns="460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  <a:ea typeface="ＭＳ 明朝" pitchFamily="17" charset="-128"/>
              </a:defRPr>
            </a:lvl1pPr>
          </a:lstStyle>
          <a:p>
            <a:pPr>
              <a:defRPr/>
            </a:pPr>
            <a:fld id="{938153D7-A948-4756-AB4F-CB0AB9E3A9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06327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1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79" rIns="92162" bIns="4607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>
                <a:latin typeface="Times New Roman" pitchFamily="18" charset="0"/>
                <a:ea typeface="ＭＳ 明朝" pitchFamily="17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3" y="1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79" rIns="92162" bIns="460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  <a:ea typeface="ＭＳ 明朝" pitchFamily="17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1" y="4721229"/>
            <a:ext cx="49911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79" rIns="92162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42453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79" rIns="92162" bIns="4607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>
                <a:latin typeface="Times New Roman" pitchFamily="18" charset="0"/>
                <a:ea typeface="ＭＳ 明朝" pitchFamily="17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3" y="9442453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79" rIns="92162" bIns="460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  <a:ea typeface="ＭＳ 明朝" pitchFamily="17" charset="-128"/>
              </a:defRPr>
            </a:lvl1pPr>
          </a:lstStyle>
          <a:p>
            <a:pPr>
              <a:defRPr/>
            </a:pPr>
            <a:fld id="{BF542452-04E2-4020-8B9A-355BB6A469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60055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542452-04E2-4020-8B9A-355BB6A46959}" type="slidenum">
              <a:rPr lang="ja-JP" altLang="en-US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348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542452-04E2-4020-8B9A-355BB6A46959}" type="slidenum">
              <a:rPr lang="ja-JP" altLang="en-US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836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542452-04E2-4020-8B9A-355BB6A46959}" type="slidenum">
              <a:rPr lang="ja-JP" altLang="en-US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0337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542452-04E2-4020-8B9A-355BB6A46959}" type="slidenum">
              <a:rPr lang="ja-JP" altLang="en-US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3550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9D41F2-FC10-41BB-B845-0487BDF46929}" type="datetime8">
              <a:rPr lang="ja-JP" altLang="en-US" smtClean="0"/>
              <a:pPr>
                <a:defRPr/>
              </a:pPr>
              <a:t>20/1/23 16時19分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4E05F-5EDF-4CB8-A3A5-BE516D8EA53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EFA20-B41C-47CA-93DA-83C5D16A880F}" type="datetime8">
              <a:rPr lang="ja-JP" altLang="en-US" smtClean="0"/>
              <a:pPr>
                <a:defRPr/>
              </a:pPr>
              <a:t>20/1/23 16時19分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61E05-9877-4FFA-A522-30408DEC2839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0E9CD-6825-46C8-B161-93374AF21364}" type="datetime8">
              <a:rPr lang="ja-JP" altLang="en-US" smtClean="0"/>
              <a:pPr>
                <a:defRPr/>
              </a:pPr>
              <a:t>20/1/23 16時19分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7F68D-D1A6-4EC9-984A-3ACD0EE597DE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91664-0C3A-4EAC-98E9-10757E96CA40}" type="datetime8">
              <a:rPr lang="ja-JP" altLang="en-US" smtClean="0"/>
              <a:pPr>
                <a:defRPr/>
              </a:pPr>
              <a:t>20/1/23 16時19分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1D4C6-912C-4892-BA2B-EC49E4437AE5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5C5427-0C76-4482-86E0-9AD0397A5268}" type="datetime8">
              <a:rPr lang="ja-JP" altLang="en-US" smtClean="0"/>
              <a:pPr>
                <a:defRPr/>
              </a:pPr>
              <a:t>20/1/23 16時19分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AA387-3B4E-4C82-BD71-C0A709FB83F3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2FCB9-BB1D-49B4-B032-B7260DD8414B}" type="datetime8">
              <a:rPr lang="ja-JP" altLang="en-US" smtClean="0"/>
              <a:pPr>
                <a:defRPr/>
              </a:pPr>
              <a:t>20/1/23 16時19分</a:t>
            </a:fld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240B8-CF86-411E-940E-DAB08E85257F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E53B2A-DD16-4983-82F2-F07B494DD82D}" type="datetime8">
              <a:rPr lang="ja-JP" altLang="en-US" smtClean="0"/>
              <a:pPr>
                <a:defRPr/>
              </a:pPr>
              <a:t>20/1/23 16時19分</a:t>
            </a:fld>
            <a:endParaRPr lang="en-US" altLang="ja-JP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19328-CEAD-4886-A63A-67B4F109DB5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DCD97-8040-4E88-82F6-E83CD1C3960E}" type="datetime8">
              <a:rPr lang="ja-JP" altLang="en-US" smtClean="0"/>
              <a:pPr>
                <a:defRPr/>
              </a:pPr>
              <a:t>20/1/23 16時19分</a:t>
            </a:fld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B79ED-0D20-44A4-8128-05C4EE351249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CEDE1-32E9-45A4-89B4-F7637995EA04}" type="datetime8">
              <a:rPr lang="ja-JP" altLang="en-US" smtClean="0"/>
              <a:pPr>
                <a:defRPr/>
              </a:pPr>
              <a:t>20/1/23 16時19分</a:t>
            </a:fld>
            <a:endParaRPr lang="en-US" altLang="ja-JP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1C5D-CC49-4487-BDF2-5419BD834D93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0E6D3-CA33-4C15-8B75-F2D062AF98B0}" type="datetime8">
              <a:rPr lang="ja-JP" altLang="en-US" smtClean="0"/>
              <a:pPr>
                <a:defRPr/>
              </a:pPr>
              <a:t>20/1/23 16時19分</a:t>
            </a:fld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74E85-5024-4AF5-91FF-2C0B993D423E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63EFD-AD45-4C22-A33A-9E65DCDCC5F6}" type="datetime8">
              <a:rPr lang="ja-JP" altLang="en-US" smtClean="0"/>
              <a:pPr>
                <a:defRPr/>
              </a:pPr>
              <a:t>20/1/23 16時19分</a:t>
            </a:fld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5AB75-81CB-4DB3-BA4F-5AE6A96AF51D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417F92-7EB5-4641-A8A6-1A6C6B66107D}" type="datetime8">
              <a:rPr lang="ja-JP" altLang="en-US" smtClean="0"/>
              <a:pPr>
                <a:defRPr/>
              </a:pPr>
              <a:t>20/1/23 16時19分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5B7637-096F-4E6A-9F19-BF8082FC166B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588" y="-8246"/>
            <a:ext cx="9144000" cy="628934"/>
            <a:chOff x="1588" y="-8246"/>
            <a:chExt cx="9144000" cy="628934"/>
          </a:xfrm>
        </p:grpSpPr>
        <p:cxnSp>
          <p:nvCxnSpPr>
            <p:cNvPr id="6" name="直線コネクタ 5"/>
            <p:cNvCxnSpPr/>
            <p:nvPr/>
          </p:nvCxnSpPr>
          <p:spPr bwMode="auto">
            <a:xfrm>
              <a:off x="1588" y="620688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正方形/長方形 6"/>
            <p:cNvSpPr/>
            <p:nvPr/>
          </p:nvSpPr>
          <p:spPr>
            <a:xfrm>
              <a:off x="5160" y="-8246"/>
              <a:ext cx="9138839" cy="628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ja-JP" altLang="en-US" sz="18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運行管理システム（ＧＰＳ車載器を含む）</a:t>
              </a:r>
              <a:endParaRPr kumimoji="1" lang="en-US" altLang="ja-JP" sz="18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>
                <a:defRPr/>
              </a:pPr>
              <a:r>
                <a:rPr kumimoji="1" lang="ja-JP" altLang="en-US" sz="18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（１）システム</a:t>
              </a:r>
              <a:r>
                <a:rPr kumimoji="1" lang="ja-JP" altLang="en-US" sz="1800" b="1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概要</a:t>
              </a:r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8667800" y="6473508"/>
            <a:ext cx="468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sz="14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1</a:t>
            </a:r>
            <a:endParaRPr kumimoji="1" lang="ja-JP" altLang="en-US" sz="1400" b="1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539551" y="2430072"/>
            <a:ext cx="7975235" cy="4284000"/>
            <a:chOff x="-28349" y="2538315"/>
            <a:chExt cx="6305805" cy="3795117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67146" y="4958148"/>
              <a:ext cx="6110310" cy="1375284"/>
            </a:xfrm>
            <a:prstGeom prst="roundRect">
              <a:avLst>
                <a:gd name="adj" fmla="val 10273"/>
              </a:avLst>
            </a:prstGeom>
            <a:solidFill>
              <a:srgbClr val="FFFF99">
                <a:alpha val="30196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tIns="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1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環境事業センター（１１事業所）</a:t>
              </a:r>
              <a:endParaRPr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-28349" y="2538315"/>
              <a:ext cx="6203585" cy="3691878"/>
              <a:chOff x="-28349" y="2538315"/>
              <a:chExt cx="6203585" cy="3691878"/>
            </a:xfrm>
          </p:grpSpPr>
          <p:grpSp>
            <p:nvGrpSpPr>
              <p:cNvPr id="15" name="グループ化 104"/>
              <p:cNvGrpSpPr>
                <a:grpSpLocks/>
              </p:cNvGrpSpPr>
              <p:nvPr/>
            </p:nvGrpSpPr>
            <p:grpSpPr bwMode="auto">
              <a:xfrm>
                <a:off x="1829121" y="5245777"/>
                <a:ext cx="1210199" cy="568438"/>
                <a:chOff x="5867400" y="5095433"/>
                <a:chExt cx="1676400" cy="848168"/>
              </a:xfrm>
            </p:grpSpPr>
            <p:sp>
              <p:nvSpPr>
                <p:cNvPr id="71" name="Rectangle 59"/>
                <p:cNvSpPr>
                  <a:spLocks noChangeArrowheads="1"/>
                </p:cNvSpPr>
                <p:nvPr/>
              </p:nvSpPr>
              <p:spPr bwMode="auto">
                <a:xfrm>
                  <a:off x="5867400" y="5095433"/>
                  <a:ext cx="1676400" cy="8481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10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72" name="Rectangle 60"/>
                <p:cNvSpPr>
                  <a:spLocks noChangeArrowheads="1"/>
                </p:cNvSpPr>
                <p:nvPr/>
              </p:nvSpPr>
              <p:spPr bwMode="auto">
                <a:xfrm>
                  <a:off x="5867400" y="5105400"/>
                  <a:ext cx="1676400" cy="279437"/>
                </a:xfrm>
                <a:prstGeom prst="rect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100" dirty="0">
                      <a:solidFill>
                        <a:schemeClr val="bg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ごみ収集部署</a:t>
                  </a:r>
                </a:p>
              </p:txBody>
            </p:sp>
          </p:grpSp>
          <p:grpSp>
            <p:nvGrpSpPr>
              <p:cNvPr id="16" name="グループ化 112"/>
              <p:cNvGrpSpPr>
                <a:grpSpLocks/>
              </p:cNvGrpSpPr>
              <p:nvPr/>
            </p:nvGrpSpPr>
            <p:grpSpPr bwMode="auto">
              <a:xfrm>
                <a:off x="4880992" y="5243653"/>
                <a:ext cx="1261387" cy="569500"/>
                <a:chOff x="5704458" y="5095433"/>
                <a:chExt cx="1939246" cy="800657"/>
              </a:xfrm>
            </p:grpSpPr>
            <p:sp>
              <p:nvSpPr>
                <p:cNvPr id="68" name="Rectangle 59"/>
                <p:cNvSpPr>
                  <a:spLocks noChangeArrowheads="1"/>
                </p:cNvSpPr>
                <p:nvPr/>
              </p:nvSpPr>
              <p:spPr bwMode="auto">
                <a:xfrm>
                  <a:off x="5704458" y="5095433"/>
                  <a:ext cx="1939246" cy="80065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10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69" name="Rectangle 60"/>
                <p:cNvSpPr>
                  <a:spLocks noChangeArrowheads="1"/>
                </p:cNvSpPr>
                <p:nvPr/>
              </p:nvSpPr>
              <p:spPr bwMode="auto">
                <a:xfrm>
                  <a:off x="5704458" y="5116079"/>
                  <a:ext cx="1939246" cy="259504"/>
                </a:xfrm>
                <a:prstGeom prst="rect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100" dirty="0">
                      <a:solidFill>
                        <a:schemeClr val="bg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ごみ収集部署</a:t>
                  </a:r>
                </a:p>
              </p:txBody>
            </p:sp>
            <p:sp>
              <p:nvSpPr>
                <p:cNvPr id="70" name="Rectangle 61"/>
                <p:cNvSpPr>
                  <a:spLocks noChangeArrowheads="1"/>
                </p:cNvSpPr>
                <p:nvPr/>
              </p:nvSpPr>
              <p:spPr bwMode="auto">
                <a:xfrm>
                  <a:off x="5806510" y="5425467"/>
                  <a:ext cx="1700105" cy="44167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0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○○環境事業センター</a:t>
                  </a:r>
                </a:p>
              </p:txBody>
            </p:sp>
          </p:grpSp>
          <p:sp>
            <p:nvSpPr>
              <p:cNvPr id="17" name="Rectangle 59"/>
              <p:cNvSpPr>
                <a:spLocks noChangeArrowheads="1"/>
              </p:cNvSpPr>
              <p:nvPr/>
            </p:nvSpPr>
            <p:spPr bwMode="auto">
              <a:xfrm>
                <a:off x="3162200" y="5244715"/>
                <a:ext cx="1210199" cy="56843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10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18" name="Rectangle 60"/>
              <p:cNvSpPr>
                <a:spLocks noChangeArrowheads="1"/>
              </p:cNvSpPr>
              <p:nvPr/>
            </p:nvSpPr>
            <p:spPr bwMode="auto">
              <a:xfrm>
                <a:off x="3162200" y="5251395"/>
                <a:ext cx="1210199" cy="188339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1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ごみ収集部署</a:t>
                </a: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4340932" y="5257465"/>
                <a:ext cx="602002" cy="6258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ja-JP" altLang="en-US" sz="1100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・・・</a:t>
                </a:r>
              </a:p>
            </p:txBody>
          </p:sp>
          <p:grpSp>
            <p:nvGrpSpPr>
              <p:cNvPr id="21" name="グループ化 121"/>
              <p:cNvGrpSpPr>
                <a:grpSpLocks/>
              </p:cNvGrpSpPr>
              <p:nvPr/>
            </p:nvGrpSpPr>
            <p:grpSpPr bwMode="auto">
              <a:xfrm>
                <a:off x="2265908" y="5855653"/>
                <a:ext cx="422331" cy="309188"/>
                <a:chOff x="2445328" y="1735778"/>
                <a:chExt cx="649288" cy="461963"/>
              </a:xfrm>
            </p:grpSpPr>
            <p:pic>
              <p:nvPicPr>
                <p:cNvPr id="66" name="Picture 19" descr="図5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7728" y="1735778"/>
                  <a:ext cx="496888" cy="46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7" name="Picture 24" descr="図10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5328" y="1811978"/>
                  <a:ext cx="295275" cy="384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2" name="グループ化 126"/>
              <p:cNvGrpSpPr>
                <a:grpSpLocks/>
              </p:cNvGrpSpPr>
              <p:nvPr/>
            </p:nvGrpSpPr>
            <p:grpSpPr bwMode="auto">
              <a:xfrm>
                <a:off x="5445264" y="5853528"/>
                <a:ext cx="422331" cy="309188"/>
                <a:chOff x="2445328" y="1735778"/>
                <a:chExt cx="649288" cy="461963"/>
              </a:xfrm>
            </p:grpSpPr>
            <p:pic>
              <p:nvPicPr>
                <p:cNvPr id="64" name="Picture 19" descr="図5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7728" y="1735778"/>
                  <a:ext cx="496888" cy="46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5" name="Picture 24" descr="図10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5328" y="1811978"/>
                  <a:ext cx="295275" cy="384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3" name="グループ化 130"/>
              <p:cNvGrpSpPr>
                <a:grpSpLocks/>
              </p:cNvGrpSpPr>
              <p:nvPr/>
            </p:nvGrpSpPr>
            <p:grpSpPr bwMode="auto">
              <a:xfrm>
                <a:off x="3581433" y="5880091"/>
                <a:ext cx="422331" cy="309188"/>
                <a:chOff x="2445328" y="1735778"/>
                <a:chExt cx="649288" cy="461963"/>
              </a:xfrm>
            </p:grpSpPr>
            <p:pic>
              <p:nvPicPr>
                <p:cNvPr id="62" name="Picture 19" descr="図5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7728" y="1735778"/>
                  <a:ext cx="496888" cy="46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3" name="Picture 24" descr="図10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5328" y="1811978"/>
                  <a:ext cx="295275" cy="384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4" name="グループ化 23"/>
              <p:cNvGrpSpPr/>
              <p:nvPr/>
            </p:nvGrpSpPr>
            <p:grpSpPr>
              <a:xfrm>
                <a:off x="288493" y="5028290"/>
                <a:ext cx="1417748" cy="1201903"/>
                <a:chOff x="7720369" y="5117268"/>
                <a:chExt cx="1337628" cy="1230385"/>
              </a:xfrm>
            </p:grpSpPr>
            <p:pic>
              <p:nvPicPr>
                <p:cNvPr id="54" name="オブジェクト 4" descr="cid:image002.png@01D06328.ADDF524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32574" y="5764678"/>
                  <a:ext cx="365339" cy="2597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" name="オブジェクト 3" descr="cid:image001.png@01D06328.ADDF5240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04207" y="5810804"/>
                  <a:ext cx="365338" cy="212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" name="オブジェクト 4" descr="cid:image002.png@01D06328.ADDF524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20548" y="6026398"/>
                  <a:ext cx="366506" cy="259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7" name="オブジェクト 3" descr="cid:image001.png@01D06328.ADDF5240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47748" y="6074530"/>
                  <a:ext cx="365338" cy="2115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" name="正方形/長方形 57"/>
                <p:cNvSpPr/>
                <p:nvPr/>
              </p:nvSpPr>
              <p:spPr>
                <a:xfrm>
                  <a:off x="7720369" y="5117268"/>
                  <a:ext cx="1337628" cy="123038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 sz="110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59" name="正方形/長方形 58"/>
                <p:cNvSpPr/>
                <p:nvPr/>
              </p:nvSpPr>
              <p:spPr>
                <a:xfrm>
                  <a:off x="7720369" y="5148274"/>
                  <a:ext cx="1306425" cy="37774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anchor="ctr"/>
                <a:lstStyle/>
                <a:p>
                  <a:pPr algn="ctr" eaLnBrk="1" hangingPunct="1">
                    <a:defRPr/>
                  </a:pPr>
                  <a:r>
                    <a:rPr lang="ja-JP" altLang="en-US" sz="1100" dirty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ごみ収集車</a:t>
                  </a:r>
                  <a:endParaRPr lang="en-US" altLang="ja-JP" sz="1100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  <a:p>
                  <a:pPr algn="ctr" eaLnBrk="1" hangingPunct="1">
                    <a:defRPr/>
                  </a:pPr>
                  <a:r>
                    <a:rPr lang="ja-JP" altLang="en-US" sz="1100" dirty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（</a:t>
                  </a:r>
                  <a:r>
                    <a:rPr lang="en-US" altLang="ja-JP" sz="1100" dirty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GPS</a:t>
                  </a:r>
                  <a:r>
                    <a:rPr lang="ja-JP" altLang="en-US" sz="1100" dirty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車載器搭載）</a:t>
                  </a:r>
                </a:p>
              </p:txBody>
            </p:sp>
            <p:pic>
              <p:nvPicPr>
                <p:cNvPr id="60" name="オブジェクト 3" descr="cid:image001.png@01D06328.ADDF5240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16233" y="5559112"/>
                  <a:ext cx="366506" cy="2115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" name="オブジェクト 4" descr="cid:image002.png@01D06328.ADDF524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20548" y="5516996"/>
                  <a:ext cx="366506" cy="2607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5" name="Rectangle 61"/>
              <p:cNvSpPr>
                <a:spLocks noChangeArrowheads="1"/>
              </p:cNvSpPr>
              <p:nvPr/>
            </p:nvSpPr>
            <p:spPr bwMode="auto">
              <a:xfrm>
                <a:off x="3206919" y="5478715"/>
                <a:ext cx="1105837" cy="2954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0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○○環境事業センター</a:t>
                </a:r>
              </a:p>
            </p:txBody>
          </p:sp>
          <p:sp>
            <p:nvSpPr>
              <p:cNvPr id="26" name="Rectangle 61"/>
              <p:cNvSpPr>
                <a:spLocks noChangeArrowheads="1"/>
              </p:cNvSpPr>
              <p:nvPr/>
            </p:nvSpPr>
            <p:spPr bwMode="auto">
              <a:xfrm>
                <a:off x="1873709" y="5478715"/>
                <a:ext cx="1105837" cy="2954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0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○○環境事業センター</a:t>
                </a:r>
              </a:p>
            </p:txBody>
          </p:sp>
          <p:grpSp>
            <p:nvGrpSpPr>
              <p:cNvPr id="27" name="グループ化 26"/>
              <p:cNvGrpSpPr/>
              <p:nvPr/>
            </p:nvGrpSpPr>
            <p:grpSpPr>
              <a:xfrm>
                <a:off x="-28349" y="2538315"/>
                <a:ext cx="6203585" cy="2428008"/>
                <a:chOff x="-28349" y="2538315"/>
                <a:chExt cx="6203585" cy="2428008"/>
              </a:xfrm>
            </p:grpSpPr>
            <p:grpSp>
              <p:nvGrpSpPr>
                <p:cNvPr id="28" name="グループ化 27"/>
                <p:cNvGrpSpPr/>
                <p:nvPr/>
              </p:nvGrpSpPr>
              <p:grpSpPr>
                <a:xfrm>
                  <a:off x="-28349" y="2538315"/>
                  <a:ext cx="6203585" cy="2428008"/>
                  <a:chOff x="-28349" y="2538315"/>
                  <a:chExt cx="6203585" cy="2428008"/>
                </a:xfrm>
              </p:grpSpPr>
              <p:sp>
                <p:nvSpPr>
                  <p:cNvPr id="30" name="Line 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63997" y="3054185"/>
                    <a:ext cx="4387" cy="1903186"/>
                  </a:xfrm>
                  <a:prstGeom prst="line">
                    <a:avLst/>
                  </a:prstGeom>
                  <a:noFill/>
                  <a:ln w="76200">
                    <a:solidFill>
                      <a:srgbClr val="00FF00"/>
                    </a:solidFill>
                    <a:round/>
                    <a:headEnd type="triangle" w="med" len="med"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 sz="1100"/>
                  </a:p>
                </p:txBody>
              </p:sp>
              <p:cxnSp>
                <p:nvCxnSpPr>
                  <p:cNvPr id="31" name="直線矢印コネクタ 30"/>
                  <p:cNvCxnSpPr/>
                  <p:nvPr/>
                </p:nvCxnSpPr>
                <p:spPr>
                  <a:xfrm>
                    <a:off x="438747" y="3548025"/>
                    <a:ext cx="612910" cy="0"/>
                  </a:xfrm>
                  <a:prstGeom prst="straightConnector1">
                    <a:avLst/>
                  </a:prstGeom>
                  <a:ln w="7620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8349" y="2936048"/>
                    <a:ext cx="1209933" cy="3662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ja-JP" sz="11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GPS</a:t>
                    </a:r>
                    <a:r>
                      <a:rPr lang="ja-JP" altLang="en-US" sz="11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車載器から</a:t>
                    </a:r>
                    <a:r>
                      <a:rPr lang="en-US" altLang="ja-JP" sz="11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/>
                    </a:r>
                    <a:br>
                      <a:rPr lang="en-US" altLang="ja-JP" sz="11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</a:br>
                    <a:r>
                      <a:rPr lang="ja-JP" altLang="en-US" sz="11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データ受信</a:t>
                    </a:r>
                  </a:p>
                </p:txBody>
              </p:sp>
              <p:sp>
                <p:nvSpPr>
                  <p:cNvPr id="33" name="角丸四角形 32"/>
                  <p:cNvSpPr/>
                  <p:nvPr/>
                </p:nvSpPr>
                <p:spPr bwMode="auto">
                  <a:xfrm>
                    <a:off x="1134554" y="3749129"/>
                    <a:ext cx="1788878" cy="829563"/>
                  </a:xfrm>
                  <a:prstGeom prst="roundRect">
                    <a:avLst/>
                  </a:prstGeom>
                  <a:ln/>
                  <a:extLst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eaLnBrk="1" hangingPunct="1">
                      <a:lnSpc>
                        <a:spcPct val="100000"/>
                      </a:lnSpc>
                      <a:defRPr/>
                    </a:pPr>
                    <a:r>
                      <a:rPr lang="ja-JP" altLang="en-US" sz="1100" u="sng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主な蓄積データ</a:t>
                    </a:r>
                    <a:endParaRPr lang="en-US" altLang="ja-JP" sz="1100" u="sng" dirty="0" smtClean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  <a:p>
                    <a:pPr eaLnBrk="1" hangingPunct="1">
                      <a:lnSpc>
                        <a:spcPct val="100000"/>
                      </a:lnSpc>
                      <a:defRPr/>
                    </a:pPr>
                    <a:r>
                      <a:rPr lang="ja-JP" altLang="en-US" sz="11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　○</a:t>
                    </a:r>
                    <a:r>
                      <a:rPr lang="ja-JP" altLang="en-US" sz="11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現在地情報</a:t>
                    </a:r>
                    <a:endParaRPr lang="en-US" altLang="ja-JP" sz="1100" dirty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  <a:p>
                    <a:pPr eaLnBrk="1" hangingPunct="1">
                      <a:lnSpc>
                        <a:spcPct val="100000"/>
                      </a:lnSpc>
                      <a:defRPr/>
                    </a:pPr>
                    <a:r>
                      <a:rPr lang="ja-JP" altLang="en-US" sz="11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　○</a:t>
                    </a:r>
                    <a:r>
                      <a:rPr lang="ja-JP" altLang="en-US" sz="11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収集</a:t>
                    </a:r>
                    <a:r>
                      <a:rPr lang="ja-JP" altLang="en-US" sz="11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コース</a:t>
                    </a:r>
                    <a:r>
                      <a:rPr lang="ja-JP" altLang="en-US" sz="1100" u="sng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等</a:t>
                    </a:r>
                    <a:r>
                      <a:rPr lang="ja-JP" altLang="en-US" sz="11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の</a:t>
                    </a:r>
                    <a:r>
                      <a:rPr lang="ja-JP" altLang="en-US" sz="11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軌跡</a:t>
                    </a:r>
                    <a:endParaRPr lang="en-US" altLang="ja-JP" sz="1100" dirty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  <a:p>
                    <a:pPr eaLnBrk="1" hangingPunct="1">
                      <a:lnSpc>
                        <a:spcPct val="100000"/>
                      </a:lnSpc>
                      <a:defRPr/>
                    </a:pPr>
                    <a:r>
                      <a:rPr lang="ja-JP" altLang="en-US" sz="11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　○</a:t>
                    </a:r>
                    <a:r>
                      <a:rPr lang="ja-JP" altLang="en-US" sz="11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危険運転</a:t>
                    </a:r>
                    <a:r>
                      <a:rPr lang="ja-JP" altLang="en-US" sz="11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情報</a:t>
                    </a:r>
                    <a:endParaRPr lang="en-US" altLang="ja-JP" sz="1100" dirty="0" smtClean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  <a:p>
                    <a:pPr eaLnBrk="1" hangingPunct="1">
                      <a:lnSpc>
                        <a:spcPct val="100000"/>
                      </a:lnSpc>
                      <a:defRPr/>
                    </a:pPr>
                    <a:r>
                      <a:rPr lang="ja-JP" altLang="en-US" sz="11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　</a:t>
                    </a:r>
                    <a:r>
                      <a:rPr lang="ja-JP" altLang="en-US" sz="11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○</a:t>
                    </a:r>
                    <a:r>
                      <a:rPr lang="ja-JP" altLang="en-US" sz="11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運転</a:t>
                    </a:r>
                    <a:r>
                      <a:rPr lang="ja-JP" altLang="en-US" sz="11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評価</a:t>
                    </a:r>
                    <a:endParaRPr kumimoji="1" lang="ja-JP" alt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メイリオ" pitchFamily="50" charset="-128"/>
                    </a:endParaRPr>
                  </a:p>
                </p:txBody>
              </p:sp>
              <p:sp>
                <p:nvSpPr>
                  <p:cNvPr id="34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9100" y="3354365"/>
                    <a:ext cx="1086381" cy="9796"/>
                  </a:xfrm>
                  <a:prstGeom prst="line">
                    <a:avLst/>
                  </a:prstGeom>
                  <a:noFill/>
                  <a:ln w="76200">
                    <a:solidFill>
                      <a:srgbClr val="00FF00"/>
                    </a:solidFill>
                    <a:round/>
                    <a:headEnd type="triangle" w="med" len="med"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 sz="1100"/>
                  </a:p>
                </p:txBody>
              </p:sp>
              <p:sp>
                <p:nvSpPr>
                  <p:cNvPr id="35" name="Line 8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89921" y="3329048"/>
                    <a:ext cx="1096206" cy="18612"/>
                  </a:xfrm>
                  <a:prstGeom prst="line">
                    <a:avLst/>
                  </a:prstGeom>
                  <a:noFill/>
                  <a:ln w="76200">
                    <a:solidFill>
                      <a:srgbClr val="00FF00"/>
                    </a:solidFill>
                    <a:round/>
                    <a:headEnd type="triangle" w="med" len="med"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 sz="1100"/>
                  </a:p>
                </p:txBody>
              </p:sp>
              <p:grpSp>
                <p:nvGrpSpPr>
                  <p:cNvPr id="36" name="グループ化 6"/>
                  <p:cNvGrpSpPr>
                    <a:grpSpLocks/>
                  </p:cNvGrpSpPr>
                  <p:nvPr/>
                </p:nvGrpSpPr>
                <p:grpSpPr bwMode="auto">
                  <a:xfrm>
                    <a:off x="4145897" y="2729557"/>
                    <a:ext cx="2029339" cy="2090353"/>
                    <a:chOff x="277813" y="1093782"/>
                    <a:chExt cx="3009624" cy="3386944"/>
                  </a:xfrm>
                </p:grpSpPr>
                <p:sp>
                  <p:nvSpPr>
                    <p:cNvPr id="41" name="AutoShap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813" y="1093782"/>
                      <a:ext cx="3009624" cy="3386944"/>
                    </a:xfrm>
                    <a:prstGeom prst="roundRect">
                      <a:avLst>
                        <a:gd name="adj" fmla="val 8773"/>
                      </a:avLst>
                    </a:prstGeom>
                    <a:solidFill>
                      <a:srgbClr val="FFFF99">
                        <a:alpha val="30196"/>
                      </a:srgbClr>
                    </a:solidFill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tIns="0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ja-JP" altLang="en-US" sz="1100" b="1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環境局</a:t>
                      </a:r>
                      <a:endParaRPr lang="ja-JP" altLang="en-US" sz="11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p:txBody>
                </p:sp>
                <p:sp>
                  <p:nvSpPr>
                    <p:cNvPr id="42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3695" y="3597471"/>
                      <a:ext cx="1676400" cy="602333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ja-JP" altLang="en-US" sz="1100" dirty="0">
                          <a:solidFill>
                            <a:schemeClr val="bg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企画立案部署</a:t>
                      </a:r>
                    </a:p>
                  </p:txBody>
                </p:sp>
                <p:grpSp>
                  <p:nvGrpSpPr>
                    <p:cNvPr id="43" name="グループ化 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1687" y="1619768"/>
                      <a:ext cx="649288" cy="461963"/>
                      <a:chOff x="2445328" y="1735778"/>
                      <a:chExt cx="649288" cy="461963"/>
                    </a:xfrm>
                  </p:grpSpPr>
                  <p:pic>
                    <p:nvPicPr>
                      <p:cNvPr id="52" name="Picture 19" descr="図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email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728" y="1735778"/>
                        <a:ext cx="4968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3" name="Picture 24" descr="図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email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328" y="1811978"/>
                        <a:ext cx="2952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4" name="グループ化 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8561" y="3515512"/>
                      <a:ext cx="649288" cy="461963"/>
                      <a:chOff x="533400" y="5334000"/>
                      <a:chExt cx="649288" cy="461963"/>
                    </a:xfrm>
                  </p:grpSpPr>
                  <p:pic>
                    <p:nvPicPr>
                      <p:cNvPr id="50" name="Picture 19" descr="図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email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0"/>
                        <a:ext cx="4968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1" name="Picture 24" descr="図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email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10200"/>
                        <a:ext cx="2952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5" name="グループ化 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55068" y="2603058"/>
                      <a:ext cx="649288" cy="461963"/>
                      <a:chOff x="2455068" y="2603058"/>
                      <a:chExt cx="649288" cy="461963"/>
                    </a:xfrm>
                  </p:grpSpPr>
                  <p:pic>
                    <p:nvPicPr>
                      <p:cNvPr id="48" name="Picture 19" descr="図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email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7468" y="2603058"/>
                        <a:ext cx="4968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9" name="Picture 24" descr="図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email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068" y="2679258"/>
                        <a:ext cx="2952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sp>
                  <p:nvSpPr>
                    <p:cNvPr id="46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1427" y="1649393"/>
                      <a:ext cx="1676400" cy="602333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ja-JP" altLang="en-US" sz="1100" dirty="0" smtClean="0">
                          <a:solidFill>
                            <a:schemeClr val="bg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統括部署</a:t>
                      </a:r>
                      <a:r>
                        <a:rPr lang="en-US" altLang="ja-JP" sz="1100" dirty="0" smtClean="0">
                          <a:solidFill>
                            <a:schemeClr val="bg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lang="ja-JP" altLang="en-US" sz="1100" dirty="0" smtClean="0">
                          <a:solidFill>
                            <a:schemeClr val="bg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局長･部長</a:t>
                      </a:r>
                      <a:r>
                        <a:rPr lang="en-US" altLang="ja-JP" sz="1100" dirty="0" smtClean="0">
                          <a:solidFill>
                            <a:schemeClr val="bg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lang="ja-JP" altLang="en-US" sz="1100" dirty="0">
                        <a:solidFill>
                          <a:schemeClr val="bg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p:txBody>
                </p:sp>
                <p:sp>
                  <p:nvSpPr>
                    <p:cNvPr id="47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3695" y="2603058"/>
                      <a:ext cx="1676400" cy="602333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ja-JP" altLang="en-US" sz="1100" dirty="0">
                          <a:solidFill>
                            <a:schemeClr val="bg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ごみ収集管理部署</a:t>
                      </a:r>
                    </a:p>
                  </p:txBody>
                </p:sp>
              </p:grpSp>
              <p:sp>
                <p:nvSpPr>
                  <p:cNvPr id="37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2253186" y="2930622"/>
                    <a:ext cx="1538081" cy="809419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CC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altLang="ja-JP" sz="1100" dirty="0"/>
                  </a:p>
                  <a:p>
                    <a:pPr algn="ctr" eaLnBrk="1" hangingPunct="1">
                      <a:defRPr/>
                    </a:pPr>
                    <a:r>
                      <a:rPr lang="ja-JP" altLang="en-US" sz="1100" dirty="0" smtClean="0"/>
                      <a:t>インターネット</a:t>
                    </a:r>
                    <a:endParaRPr lang="en-US" altLang="ja-JP" sz="1100" dirty="0"/>
                  </a:p>
                  <a:p>
                    <a:pPr algn="ctr" eaLnBrk="1" hangingPunct="1">
                      <a:defRPr/>
                    </a:pPr>
                    <a:endParaRPr lang="en-US" altLang="ja-JP" sz="1100" dirty="0"/>
                  </a:p>
                </p:txBody>
              </p:sp>
              <p:cxnSp>
                <p:nvCxnSpPr>
                  <p:cNvPr id="38" name="直線コネクタ 37"/>
                  <p:cNvCxnSpPr/>
                  <p:nvPr/>
                </p:nvCxnSpPr>
                <p:spPr>
                  <a:xfrm>
                    <a:off x="448984" y="3512564"/>
                    <a:ext cx="1" cy="1453759"/>
                  </a:xfrm>
                  <a:prstGeom prst="line">
                    <a:avLst/>
                  </a:prstGeom>
                  <a:ln w="762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1033984" y="2538315"/>
                    <a:ext cx="969715" cy="1138041"/>
                  </a:xfrm>
                  <a:prstGeom prst="roundRect">
                    <a:avLst>
                      <a:gd name="adj" fmla="val 8773"/>
                    </a:avLst>
                  </a:prstGeom>
                  <a:solidFill>
                    <a:srgbClr val="FFFF99">
                      <a:alpha val="30196"/>
                    </a:srgbClr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tIns="0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1100" b="1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民間サーバ</a:t>
                    </a:r>
                    <a:endParaRPr lang="ja-JP" altLang="en-US" sz="1100" b="1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  <p:pic>
                <p:nvPicPr>
                  <p:cNvPr id="40" name="図 39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38747" y="4230961"/>
                    <a:ext cx="769648" cy="5280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9" name="Picture 26" descr="図12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2544" y="2872002"/>
                  <a:ext cx="594112" cy="655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73" name="グループ化 72"/>
          <p:cNvGrpSpPr/>
          <p:nvPr/>
        </p:nvGrpSpPr>
        <p:grpSpPr>
          <a:xfrm>
            <a:off x="539551" y="692696"/>
            <a:ext cx="8064897" cy="1533211"/>
            <a:chOff x="323527" y="780699"/>
            <a:chExt cx="8064897" cy="1533211"/>
          </a:xfrm>
        </p:grpSpPr>
        <p:sp>
          <p:nvSpPr>
            <p:cNvPr id="74" name="正方形/長方形 73"/>
            <p:cNvSpPr/>
            <p:nvPr/>
          </p:nvSpPr>
          <p:spPr>
            <a:xfrm>
              <a:off x="1082526" y="796261"/>
              <a:ext cx="7305898" cy="151764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t" anchorCtr="0"/>
            <a:lstStyle/>
            <a:p>
              <a:pPr algn="ctr">
                <a:lnSpc>
                  <a:spcPts val="800"/>
                </a:lnSpc>
              </a:pPr>
              <a:endParaRPr lang="en-US" altLang="ja-JP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○ 日々</a:t>
              </a:r>
              <a:r>
                <a:rPr lang="ja-JP" altLang="en-US" sz="1400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の走行・運転状況について、次の内容が確認できる</a:t>
              </a:r>
              <a:r>
                <a:rPr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報告書を自動的</a:t>
              </a:r>
              <a:r>
                <a:rPr lang="ja-JP" altLang="en-US" sz="1400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に</a:t>
              </a:r>
              <a:r>
                <a:rPr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作成</a:t>
              </a:r>
              <a:endParaRPr lang="en-US" altLang="ja-JP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</a:t>
              </a:r>
              <a:r>
                <a:rPr lang="en-US" altLang="ja-JP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  </a:t>
              </a:r>
              <a:r>
                <a:rPr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（画</a:t>
              </a:r>
              <a:r>
                <a:rPr lang="ja-JP" altLang="en-US" sz="1400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面上での閲覧や印刷が</a:t>
              </a:r>
              <a:r>
                <a:rPr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可能）</a:t>
              </a:r>
              <a:endParaRPr lang="en-US" altLang="ja-JP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75" name="大かっこ 74"/>
            <p:cNvSpPr/>
            <p:nvPr/>
          </p:nvSpPr>
          <p:spPr>
            <a:xfrm>
              <a:off x="1299405" y="1436918"/>
              <a:ext cx="6945004" cy="792088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kumimoji="1" lang="ja-JP" altLang="en-US" sz="1400" dirty="0">
                  <a:latin typeface="ＭＳ ゴシック" pitchFamily="49" charset="-128"/>
                  <a:ea typeface="ＭＳ ゴシック" pitchFamily="49" charset="-128"/>
                </a:rPr>
                <a:t>　作業開始時間・作業終了時間（センターを出発・センターに到着した時間）</a:t>
              </a:r>
              <a:r>
                <a:rPr kumimoji="1" lang="ja-JP" altLang="en-US" sz="1400" dirty="0" smtClean="0">
                  <a:latin typeface="ＭＳ ゴシック" pitchFamily="49" charset="-128"/>
                  <a:ea typeface="ＭＳ ゴシック" pitchFamily="49" charset="-128"/>
                </a:rPr>
                <a:t>、</a:t>
              </a:r>
              <a:endParaRPr kumimoji="1" lang="en-US" altLang="ja-JP" sz="1400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kumimoji="1" lang="en-US" altLang="ja-JP" sz="1400" dirty="0"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kumimoji="1" lang="en-US" altLang="ja-JP" sz="1400" dirty="0" smtClean="0"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kumimoji="1" lang="ja-JP" altLang="en-US" sz="1400" dirty="0" smtClean="0">
                  <a:latin typeface="ＭＳ ゴシック" pitchFamily="49" charset="-128"/>
                  <a:ea typeface="ＭＳ ゴシック" pitchFamily="49" charset="-128"/>
                </a:rPr>
                <a:t>指定</a:t>
              </a:r>
              <a:r>
                <a:rPr kumimoji="1" lang="ja-JP" altLang="en-US" sz="1400" dirty="0">
                  <a:latin typeface="ＭＳ ゴシック" pitchFamily="49" charset="-128"/>
                  <a:ea typeface="ＭＳ ゴシック" pitchFamily="49" charset="-128"/>
                </a:rPr>
                <a:t>した場所（収集コースごとのスタート・ゴール、工場搬入等）の通過時刻</a:t>
              </a:r>
              <a:r>
                <a:rPr kumimoji="1" lang="ja-JP" altLang="en-US" sz="1400" dirty="0" smtClean="0">
                  <a:latin typeface="ＭＳ ゴシック" pitchFamily="49" charset="-128"/>
                  <a:ea typeface="ＭＳ ゴシック" pitchFamily="49" charset="-128"/>
                </a:rPr>
                <a:t>、</a:t>
              </a:r>
              <a:endParaRPr kumimoji="1" lang="en-US" altLang="ja-JP" sz="1400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kumimoji="1" lang="en-US" altLang="ja-JP" sz="1400" dirty="0"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kumimoji="1" lang="en-US" altLang="ja-JP" sz="1400" dirty="0" smtClean="0"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kumimoji="1" lang="ja-JP" altLang="en-US" sz="1400" dirty="0" smtClean="0">
                  <a:latin typeface="ＭＳ ゴシック" pitchFamily="49" charset="-128"/>
                  <a:ea typeface="ＭＳ ゴシック" pitchFamily="49" charset="-128"/>
                </a:rPr>
                <a:t>違反</a:t>
              </a:r>
              <a:r>
                <a:rPr kumimoji="1" lang="ja-JP" altLang="en-US" sz="1400" dirty="0">
                  <a:latin typeface="ＭＳ ゴシック" pitchFamily="49" charset="-128"/>
                  <a:ea typeface="ＭＳ ゴシック" pitchFamily="49" charset="-128"/>
                </a:rPr>
                <a:t>回数（速度超過、急ハンドル、急発進、急停止、アイドリング）</a:t>
              </a:r>
            </a:p>
            <a:p>
              <a:r>
                <a:rPr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endPara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76" name="ホームベース 75"/>
            <p:cNvSpPr/>
            <p:nvPr/>
          </p:nvSpPr>
          <p:spPr>
            <a:xfrm>
              <a:off x="323527" y="780699"/>
              <a:ext cx="828000" cy="1533211"/>
            </a:xfrm>
            <a:prstGeom prst="homePlate">
              <a:avLst>
                <a:gd name="adj" fmla="val 25163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accent1">
                  <a:alpha val="99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運行管理</a:t>
              </a:r>
              <a:r>
                <a:rPr kumimoji="1" lang="ja-JP" altLang="en-US" sz="14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システム</a:t>
              </a:r>
              <a:endParaRPr kumimoji="1" lang="en-US" altLang="ja-JP" sz="14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/>
              <a:r>
                <a:rPr kumimoji="1" lang="ja-JP" altLang="en-US" sz="14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（</a:t>
              </a:r>
              <a:r>
                <a:rPr kumimoji="1" lang="ja-JP" altLang="en-US" sz="1400" b="1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ＧＰＳ）</a:t>
              </a:r>
              <a:r>
                <a:rPr kumimoji="1" lang="ja-JP" altLang="en-US" sz="14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の</a:t>
              </a:r>
              <a:r>
                <a:rPr kumimoji="1" lang="ja-JP" altLang="en-US" sz="1400" b="1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機能</a:t>
              </a:r>
              <a:endParaRPr kumimoji="1" lang="ja-JP" altLang="en-US" sz="14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7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588" y="-8246"/>
            <a:ext cx="9144000" cy="628934"/>
            <a:chOff x="1588" y="-8246"/>
            <a:chExt cx="9144000" cy="628934"/>
          </a:xfrm>
        </p:grpSpPr>
        <p:cxnSp>
          <p:nvCxnSpPr>
            <p:cNvPr id="6" name="直線コネクタ 5"/>
            <p:cNvCxnSpPr/>
            <p:nvPr/>
          </p:nvCxnSpPr>
          <p:spPr bwMode="auto">
            <a:xfrm>
              <a:off x="1588" y="620688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正方形/長方形 6"/>
            <p:cNvSpPr/>
            <p:nvPr/>
          </p:nvSpPr>
          <p:spPr>
            <a:xfrm>
              <a:off x="5160" y="-8246"/>
              <a:ext cx="9138839" cy="628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en-US" altLang="ja-JP" sz="18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>
                <a:defRPr/>
              </a:pPr>
              <a:r>
                <a:rPr kumimoji="1" lang="ja-JP" altLang="en-US" sz="18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（</a:t>
              </a:r>
              <a:r>
                <a:rPr kumimoji="1" lang="ja-JP" altLang="en-US" sz="1800" b="1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２</a:t>
              </a:r>
              <a:r>
                <a:rPr kumimoji="1" lang="ja-JP" altLang="en-US" sz="18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）作業の効率化　－　現在地情報</a:t>
              </a:r>
              <a:endParaRPr kumimoji="1" lang="ja-JP" altLang="en-US" sz="18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8667800" y="6473508"/>
            <a:ext cx="468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sz="14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2</a:t>
            </a:r>
            <a:endParaRPr kumimoji="1" lang="ja-JP" altLang="en-US" sz="1400" b="1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260841" y="747929"/>
            <a:ext cx="1440160" cy="50405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現在地情報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1379225"/>
            <a:ext cx="8553450" cy="51530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" name="正方形/長方形 23"/>
          <p:cNvSpPr/>
          <p:nvPr/>
        </p:nvSpPr>
        <p:spPr>
          <a:xfrm>
            <a:off x="3265066" y="3098684"/>
            <a:ext cx="2376000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5" name="円形吹き出し 24"/>
          <p:cNvSpPr/>
          <p:nvPr/>
        </p:nvSpPr>
        <p:spPr>
          <a:xfrm>
            <a:off x="5668486" y="1946556"/>
            <a:ext cx="2376000" cy="972000"/>
          </a:xfrm>
          <a:prstGeom prst="wedgeEllipseCallout">
            <a:avLst>
              <a:gd name="adj1" fmla="val -51131"/>
              <a:gd name="adj2" fmla="val 64831"/>
            </a:avLst>
          </a:prstGeom>
          <a:solidFill>
            <a:schemeClr val="tx2">
              <a:lumMod val="75000"/>
            </a:schemeClr>
          </a:solidFill>
          <a:ln w="952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車両ごとの</a:t>
            </a:r>
            <a:endParaRPr kumimoji="1" lang="en-US" altLang="ja-JP" sz="14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現在地情報の</a:t>
            </a:r>
            <a:endParaRPr kumimoji="1" lang="en-US" altLang="ja-JP" sz="14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確認が可能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59073" y="2264016"/>
            <a:ext cx="2844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7" name="円形吹き出し 26"/>
          <p:cNvSpPr/>
          <p:nvPr/>
        </p:nvSpPr>
        <p:spPr>
          <a:xfrm>
            <a:off x="519627" y="3236032"/>
            <a:ext cx="1944000" cy="972000"/>
          </a:xfrm>
          <a:prstGeom prst="wedgeEllipseCallout">
            <a:avLst>
              <a:gd name="adj1" fmla="val 8416"/>
              <a:gd name="adj2" fmla="val -121913"/>
            </a:avLst>
          </a:prstGeom>
          <a:solidFill>
            <a:schemeClr val="tx2">
              <a:lumMod val="75000"/>
            </a:schemeClr>
          </a:solidFill>
          <a:ln w="952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自動・手動で</a:t>
            </a:r>
            <a:endParaRPr kumimoji="1" lang="en-US" altLang="ja-JP" sz="14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更新が可能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8165378" y="5502244"/>
            <a:ext cx="333460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9" name="円形吹き出し 28"/>
          <p:cNvSpPr/>
          <p:nvPr/>
        </p:nvSpPr>
        <p:spPr>
          <a:xfrm>
            <a:off x="5436096" y="4509120"/>
            <a:ext cx="2376000" cy="972000"/>
          </a:xfrm>
          <a:prstGeom prst="wedgeEllipseCallout">
            <a:avLst>
              <a:gd name="adj1" fmla="val 62026"/>
              <a:gd name="adj2" fmla="val 94317"/>
            </a:avLst>
          </a:prstGeom>
          <a:solidFill>
            <a:schemeClr val="tx2">
              <a:lumMod val="75000"/>
            </a:schemeClr>
          </a:solidFill>
          <a:ln w="952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当該日の走行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の</a:t>
            </a:r>
            <a:endParaRPr kumimoji="1" lang="en-US" altLang="ja-JP" sz="14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軌跡が確認可能</a:t>
            </a:r>
          </a:p>
        </p:txBody>
      </p:sp>
    </p:spTree>
    <p:extLst>
      <p:ext uri="{BB962C8B-B14F-4D97-AF65-F5344CB8AC3E}">
        <p14:creationId xmlns:p14="http://schemas.microsoft.com/office/powerpoint/2010/main" val="279820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588" y="-8246"/>
            <a:ext cx="9144000" cy="628934"/>
            <a:chOff x="1588" y="-8246"/>
            <a:chExt cx="9144000" cy="628934"/>
          </a:xfrm>
        </p:grpSpPr>
        <p:cxnSp>
          <p:nvCxnSpPr>
            <p:cNvPr id="6" name="直線コネクタ 5"/>
            <p:cNvCxnSpPr/>
            <p:nvPr/>
          </p:nvCxnSpPr>
          <p:spPr bwMode="auto">
            <a:xfrm>
              <a:off x="1588" y="620688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正方形/長方形 6"/>
            <p:cNvSpPr/>
            <p:nvPr/>
          </p:nvSpPr>
          <p:spPr>
            <a:xfrm>
              <a:off x="5160" y="-8246"/>
              <a:ext cx="9138839" cy="628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en-US" altLang="ja-JP" sz="18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>
                <a:defRPr/>
              </a:pPr>
              <a:r>
                <a:rPr kumimoji="1" lang="ja-JP" altLang="en-US" sz="18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（</a:t>
              </a:r>
              <a:r>
                <a:rPr kumimoji="1" lang="ja-JP" altLang="en-US" sz="1800" b="1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３</a:t>
              </a:r>
              <a:r>
                <a:rPr kumimoji="1" lang="ja-JP" altLang="en-US" sz="18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）作業の効率化　－　走行の軌跡情報</a:t>
              </a:r>
              <a:endParaRPr kumimoji="1" lang="ja-JP" altLang="en-US" sz="18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8667800" y="6473508"/>
            <a:ext cx="468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sz="14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3</a:t>
            </a:r>
            <a:endParaRPr kumimoji="1" lang="ja-JP" altLang="en-US" sz="1400" b="1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8509"/>
            <a:ext cx="6999182" cy="51628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正方形/長方形 20"/>
          <p:cNvSpPr/>
          <p:nvPr/>
        </p:nvSpPr>
        <p:spPr>
          <a:xfrm>
            <a:off x="2072832" y="4076694"/>
            <a:ext cx="1269851" cy="8036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3" name="正方形/長方形 22"/>
          <p:cNvSpPr/>
          <p:nvPr/>
        </p:nvSpPr>
        <p:spPr>
          <a:xfrm>
            <a:off x="4378920" y="1100188"/>
            <a:ext cx="4441552" cy="304889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7" name="正方形/長方形 26"/>
          <p:cNvSpPr/>
          <p:nvPr/>
        </p:nvSpPr>
        <p:spPr>
          <a:xfrm>
            <a:off x="5992030" y="944446"/>
            <a:ext cx="1334026" cy="3331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拡大図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080" y="1340035"/>
            <a:ext cx="4320000" cy="2646660"/>
          </a:xfrm>
          <a:prstGeom prst="rect">
            <a:avLst/>
          </a:prstGeom>
        </p:spPr>
      </p:pic>
      <p:sp>
        <p:nvSpPr>
          <p:cNvPr id="30" name="円形吹き出し 29"/>
          <p:cNvSpPr/>
          <p:nvPr/>
        </p:nvSpPr>
        <p:spPr>
          <a:xfrm>
            <a:off x="4119822" y="2264017"/>
            <a:ext cx="2376000" cy="972000"/>
          </a:xfrm>
          <a:prstGeom prst="wedgeEllipseCallout">
            <a:avLst>
              <a:gd name="adj1" fmla="val 41922"/>
              <a:gd name="adj2" fmla="val -76982"/>
            </a:avLst>
          </a:prstGeom>
          <a:solidFill>
            <a:schemeClr val="tx2">
              <a:lumMod val="75000"/>
            </a:schemeClr>
          </a:solidFill>
          <a:ln w="952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地点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ごとの</a:t>
            </a:r>
            <a:endParaRPr kumimoji="1" lang="en-US" altLang="ja-JP" sz="14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位置・時間情報</a:t>
            </a:r>
            <a:r>
              <a:rPr kumimoji="1" lang="ja-JP" altLang="en-US" sz="14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の</a:t>
            </a:r>
            <a:endParaRPr kumimoji="1" lang="en-US" altLang="ja-JP" sz="14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確認が可能</a:t>
            </a:r>
          </a:p>
        </p:txBody>
      </p:sp>
      <p:sp>
        <p:nvSpPr>
          <p:cNvPr id="2" name="右カーブ矢印 1"/>
          <p:cNvSpPr/>
          <p:nvPr/>
        </p:nvSpPr>
        <p:spPr>
          <a:xfrm rot="12595476" flipH="1">
            <a:off x="2436368" y="2171782"/>
            <a:ext cx="706399" cy="1907441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ysClr val="windowText" lastClr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6199883" y="3988933"/>
            <a:ext cx="1058397" cy="543557"/>
          </a:xfrm>
          <a:prstGeom prst="downArrow">
            <a:avLst>
              <a:gd name="adj1" fmla="val 66456"/>
              <a:gd name="adj2" fmla="val 50000"/>
            </a:avLst>
          </a:prstGeom>
          <a:solidFill>
            <a:schemeClr val="tx2">
              <a:lumMod val="75000"/>
            </a:schemeClr>
          </a:solidFill>
          <a:ln w="952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ysClr val="windowText" lastClr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61800" y="850099"/>
            <a:ext cx="1728000" cy="50405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走行の軌跡情報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378920" y="4607321"/>
            <a:ext cx="4441552" cy="1961565"/>
          </a:xfrm>
          <a:prstGeom prst="rect">
            <a:avLst/>
          </a:prstGeom>
          <a:solidFill>
            <a:schemeClr val="bg1"/>
          </a:solidFill>
          <a:ln w="38100" cmpd="dbl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rtlCol="0" anchor="ctr"/>
          <a:lstStyle/>
          <a:p>
            <a:pPr>
              <a:lnSpc>
                <a:spcPts val="2800"/>
              </a:lnSpc>
            </a:pP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軌跡</a:t>
            </a:r>
            <a:r>
              <a: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情報をもとに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作業開始時間・作業終了時間（センターを出発・センターに到着した時間）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、指定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した場所（収集コースごとのスタート・ゴール、工場搬入等）の通過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時刻を集計し、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日報」・「月報」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を自動的</a:t>
            </a:r>
            <a:r>
              <a: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作成</a:t>
            </a:r>
            <a:endParaRPr kumimoji="1" lang="ja-JP" altLang="en-US" sz="3600" b="1" dirty="0" smtClean="0">
              <a:solidFill>
                <a:sysClr val="windowText" lastClr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1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1588" y="-8246"/>
            <a:ext cx="9144000" cy="628934"/>
            <a:chOff x="1588" y="-8246"/>
            <a:chExt cx="9144000" cy="628934"/>
          </a:xfrm>
        </p:grpSpPr>
        <p:cxnSp>
          <p:nvCxnSpPr>
            <p:cNvPr id="12" name="直線コネクタ 11"/>
            <p:cNvCxnSpPr/>
            <p:nvPr/>
          </p:nvCxnSpPr>
          <p:spPr bwMode="auto">
            <a:xfrm>
              <a:off x="1588" y="620688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正方形/長方形 12"/>
            <p:cNvSpPr/>
            <p:nvPr/>
          </p:nvSpPr>
          <p:spPr>
            <a:xfrm>
              <a:off x="5160" y="-8246"/>
              <a:ext cx="9138839" cy="628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en-US" altLang="ja-JP" sz="18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>
                <a:defRPr/>
              </a:pPr>
              <a:r>
                <a:rPr kumimoji="1" lang="ja-JP" altLang="en-US" sz="18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（</a:t>
              </a:r>
              <a:r>
                <a:rPr kumimoji="1" lang="ja-JP" altLang="en-US" sz="1800" b="1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４</a:t>
              </a:r>
              <a:r>
                <a:rPr kumimoji="1" lang="ja-JP" altLang="en-US" sz="18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）公務上交通事故の削減　－　安全運転診断</a:t>
              </a:r>
              <a:endParaRPr kumimoji="1" lang="ja-JP" altLang="en-US" sz="18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27" name="角丸四角形 26"/>
          <p:cNvSpPr/>
          <p:nvPr/>
        </p:nvSpPr>
        <p:spPr>
          <a:xfrm>
            <a:off x="148220" y="764704"/>
            <a:ext cx="1728000" cy="50405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走行状況の把握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48220" y="1388628"/>
            <a:ext cx="3199644" cy="2262973"/>
          </a:xfrm>
          <a:prstGeom prst="rect">
            <a:avLst/>
          </a:prstGeom>
          <a:solidFill>
            <a:schemeClr val="bg1"/>
          </a:solidFill>
          <a:ln w="1905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車両</a:t>
            </a:r>
            <a:r>
              <a: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ごとに次の内容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発生状況 </a:t>
            </a: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の把握・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確認</a:t>
            </a: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㋐ </a:t>
            </a:r>
            <a:r>
              <a: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速度超過　㋑ 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急加速</a:t>
            </a: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㋒ 急減速　㋓ 急ハンドル　</a:t>
            </a: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㋔ アイドリング</a:t>
            </a:r>
            <a:endParaRPr lang="ja-JP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667800" y="6473508"/>
            <a:ext cx="468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sz="14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4</a:t>
            </a:r>
            <a:endParaRPr kumimoji="1" lang="ja-JP" altLang="en-US" sz="1400" b="1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6" name="図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75" y="948051"/>
            <a:ext cx="4886325" cy="58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円形吹き出し 17"/>
          <p:cNvSpPr/>
          <p:nvPr/>
        </p:nvSpPr>
        <p:spPr>
          <a:xfrm>
            <a:off x="6768000" y="763622"/>
            <a:ext cx="2376000" cy="972000"/>
          </a:xfrm>
          <a:prstGeom prst="wedgeEllipseCallout">
            <a:avLst>
              <a:gd name="adj1" fmla="val -8123"/>
              <a:gd name="adj2" fmla="val 97690"/>
            </a:avLst>
          </a:prstGeom>
          <a:solidFill>
            <a:schemeClr val="tx2">
              <a:lumMod val="75000"/>
            </a:schemeClr>
          </a:solidFill>
          <a:ln w="952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運転者ごとの</a:t>
            </a:r>
            <a:endParaRPr kumimoji="1" lang="en-US" altLang="ja-JP" sz="14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運転傾向の</a:t>
            </a:r>
            <a:endParaRPr kumimoji="1" lang="en-US" altLang="ja-JP" sz="14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把握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が可能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0" y="4192348"/>
            <a:ext cx="5035124" cy="259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0" name="円形吹き出し 19"/>
          <p:cNvSpPr/>
          <p:nvPr/>
        </p:nvSpPr>
        <p:spPr>
          <a:xfrm>
            <a:off x="117670" y="3400866"/>
            <a:ext cx="2376000" cy="972000"/>
          </a:xfrm>
          <a:prstGeom prst="wedgeEllipseCallout">
            <a:avLst>
              <a:gd name="adj1" fmla="val -6038"/>
              <a:gd name="adj2" fmla="val 67184"/>
            </a:avLst>
          </a:prstGeom>
          <a:solidFill>
            <a:schemeClr val="tx2">
              <a:lumMod val="75000"/>
            </a:schemeClr>
          </a:solidFill>
          <a:ln w="952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上記事項が発生した前後１分の映像確認が</a:t>
            </a:r>
            <a:r>
              <a:rPr kumimoji="1" lang="ja-JP" altLang="en-US" sz="14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即時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に可能</a:t>
            </a:r>
          </a:p>
        </p:txBody>
      </p:sp>
    </p:spTree>
    <p:extLst>
      <p:ext uri="{BB962C8B-B14F-4D97-AF65-F5344CB8AC3E}">
        <p14:creationId xmlns:p14="http://schemas.microsoft.com/office/powerpoint/2010/main" val="317985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prstDash val="sysDot"/>
        </a:ln>
      </a:spPr>
      <a:bodyPr rtlCol="0" anchor="ctr"/>
      <a:lstStyle>
        <a:defPPr algn="ctr">
          <a:defRPr kumimoji="1" sz="1400" b="1" dirty="0" smtClean="0">
            <a:solidFill>
              <a:sysClr val="windowText" lastClr="000000"/>
            </a:solidFill>
            <a:latin typeface="ＭＳ ゴシック" pitchFamily="49" charset="-128"/>
            <a:ea typeface="ＭＳ ゴシック" pitchFamily="49" charset="-128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254</Words>
  <Application>Microsoft Office PowerPoint</Application>
  <PresentationFormat>画面に合わせる (4:3)</PresentationFormat>
  <Paragraphs>74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ＭＳ Ｐゴシック</vt:lpstr>
      <vt:lpstr>ＭＳ Ｐ明朝</vt:lpstr>
      <vt:lpstr>ＭＳ ゴシック</vt:lpstr>
      <vt:lpstr>ＭＳ 明朝</vt:lpstr>
      <vt:lpstr>メイリオ</vt:lpstr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2020-01-23T07:20:06Z</dcterms:created>
  <dcterms:modified xsi:type="dcterms:W3CDTF">2020-01-23T07:20:16Z</dcterms:modified>
</cp:coreProperties>
</file>