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3"/>
  </p:notesMasterIdLst>
  <p:handoutMasterIdLst>
    <p:handoutMasterId r:id="rId14"/>
  </p:handoutMasterIdLst>
  <p:sldIdLst>
    <p:sldId id="270" r:id="rId3"/>
    <p:sldId id="260" r:id="rId4"/>
    <p:sldId id="259" r:id="rId5"/>
    <p:sldId id="257" r:id="rId6"/>
    <p:sldId id="258" r:id="rId7"/>
    <p:sldId id="262" r:id="rId8"/>
    <p:sldId id="261" r:id="rId9"/>
    <p:sldId id="269" r:id="rId10"/>
    <p:sldId id="271" r:id="rId11"/>
    <p:sldId id="272"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4424" autoAdjust="0"/>
  </p:normalViewPr>
  <p:slideViewPr>
    <p:cSldViewPr snapToGrid="0">
      <p:cViewPr varScale="1">
        <p:scale>
          <a:sx n="70" d="100"/>
          <a:sy n="70" d="100"/>
        </p:scale>
        <p:origin x="16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C328356E-FB81-4E6D-B775-1BB04625A744}" type="datetimeFigureOut">
              <a:rPr kumimoji="1" lang="ja-JP" altLang="en-US" smtClean="0"/>
              <a:t>2018/11/30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8E9980A1-32C3-4390-8200-7FC85D28DD1F}" type="slidenum">
              <a:rPr kumimoji="1" lang="ja-JP" altLang="en-US" smtClean="0"/>
              <a:t>‹#›</a:t>
            </a:fld>
            <a:endParaRPr kumimoji="1" lang="ja-JP" altLang="en-US"/>
          </a:p>
        </p:txBody>
      </p:sp>
    </p:spTree>
    <p:extLst>
      <p:ext uri="{BB962C8B-B14F-4D97-AF65-F5344CB8AC3E}">
        <p14:creationId xmlns:p14="http://schemas.microsoft.com/office/powerpoint/2010/main" val="4209707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649C996-AD4D-41CB-BAAD-D19E6DC2BE44}" type="datetimeFigureOut">
              <a:rPr kumimoji="1" lang="ja-JP" altLang="en-US" smtClean="0"/>
              <a:t>2018/11/30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5E69B61-81FB-4632-A79A-BC280A0B0F50}" type="slidenum">
              <a:rPr kumimoji="1" lang="ja-JP" altLang="en-US" smtClean="0"/>
              <a:t>‹#›</a:t>
            </a:fld>
            <a:endParaRPr kumimoji="1" lang="ja-JP" altLang="en-US"/>
          </a:p>
        </p:txBody>
      </p:sp>
    </p:spTree>
    <p:extLst>
      <p:ext uri="{BB962C8B-B14F-4D97-AF65-F5344CB8AC3E}">
        <p14:creationId xmlns:p14="http://schemas.microsoft.com/office/powerpoint/2010/main" val="956726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3777E79-7E4A-4D85-BECF-FA54AEB3AD90}"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35960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51D2D10-749D-4C6F-86B9-D5760B417388}"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7798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E07059B-2FDF-44EC-BB8F-BD9734B8EBFB}"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61240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87C8EC6-7DD4-4911-A243-4F1F5E8BFAC6}"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41842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562FDF-0CAE-4B85-8681-17BC35B04E5D}"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757623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AF496F9-83A3-4644-9912-0A62344D4A42}"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85137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B69511-31C9-443F-B52E-B230F4CC414B}"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63694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FAA2CD-B372-4BB7-833B-84E1B33644FA}" type="datetime1">
              <a:rPr kumimoji="1" lang="ja-JP" altLang="en-US" smtClean="0"/>
              <a:t>2018/11/30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11319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AD5E12B-D238-40A5-8418-88729B9DF861}" type="datetime1">
              <a:rPr kumimoji="1" lang="ja-JP" altLang="en-US" smtClean="0"/>
              <a:t>2018/11/30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400856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D1F9-1E2E-4EAF-AB40-C6A23AA5A90D}" type="datetime1">
              <a:rPr kumimoji="1" lang="ja-JP" altLang="en-US" smtClean="0"/>
              <a:t>2018/11/30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079446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B43875-75E4-4553-8A94-9748A74258F4}"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28633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25E754-66C9-40A4-9C7B-2AA16CA38957}"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97092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A830C2A-5A57-4161-8D2B-5418F900DC5F}"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01707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16ACA4-CAAD-4663-9D3A-9FC949E9FE89}"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4193682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340463-C2DB-4C82-BEBF-1DA8790E47A0}"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616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0C0C5B-3243-4A9A-B1BF-AF617BACDE75}"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1473971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550FD1-6528-4813-BDF2-C4CA84B0CD61}"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825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E1A1037-7D24-4351-BEB1-EE1897390260}"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57189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536E18-C77F-4431-918A-10C0D645808C}"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54944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F16A42-5263-463A-ADFE-08079473F2E1}"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21911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D621B77-332C-42C3-B2C1-17DED94D8567}" type="datetime1">
              <a:rPr kumimoji="1" lang="ja-JP" altLang="en-US" smtClean="0"/>
              <a:t>2018/11/30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98771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7AFB65-45A7-4183-9655-4A003351AF04}"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19542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DA3CD91-E6CB-472B-90E5-89CAC9AD405C}" type="datetime1">
              <a:rPr kumimoji="1" lang="ja-JP" altLang="en-US" smtClean="0"/>
              <a:t>2018/11/30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148312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81A75FD-05B6-4927-9D1E-4B793E5DD799}" type="datetime1">
              <a:rPr kumimoji="1" lang="ja-JP" altLang="en-US" smtClean="0"/>
              <a:t>2018/11/30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086600" y="6492875"/>
            <a:ext cx="2057400" cy="365125"/>
          </a:xfrm>
        </p:spPr>
        <p:txBody>
          <a:bodyPr/>
          <a:lstStyle>
            <a:lvl1pPr>
              <a:defRPr sz="1800"/>
            </a:lvl1pPr>
          </a:lstStyle>
          <a:p>
            <a:fld id="{75CBA000-95C9-44AB-BBE7-DB5C13934B5B}" type="slidenum">
              <a:rPr lang="ja-JP" altLang="en-US" smtClean="0"/>
              <a:pPr/>
              <a:t>‹#›</a:t>
            </a:fld>
            <a:endParaRPr lang="ja-JP" altLang="en-US" dirty="0"/>
          </a:p>
        </p:txBody>
      </p:sp>
    </p:spTree>
    <p:extLst>
      <p:ext uri="{BB962C8B-B14F-4D97-AF65-F5344CB8AC3E}">
        <p14:creationId xmlns:p14="http://schemas.microsoft.com/office/powerpoint/2010/main" val="334971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35EDC-F45B-4D80-8B9D-1AAFB41CF0AF}" type="datetime1">
              <a:rPr kumimoji="1" lang="ja-JP" altLang="en-US" smtClean="0"/>
              <a:t>2018/11/30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800"/>
            </a:lvl1pPr>
          </a:lstStyle>
          <a:p>
            <a:fld id="{75CBA000-95C9-44AB-BBE7-DB5C13934B5B}" type="slidenum">
              <a:rPr lang="ja-JP" altLang="en-US" smtClean="0"/>
              <a:pPr/>
              <a:t>‹#›</a:t>
            </a:fld>
            <a:endParaRPr lang="ja-JP" altLang="en-US" dirty="0"/>
          </a:p>
        </p:txBody>
      </p:sp>
    </p:spTree>
    <p:extLst>
      <p:ext uri="{BB962C8B-B14F-4D97-AF65-F5344CB8AC3E}">
        <p14:creationId xmlns:p14="http://schemas.microsoft.com/office/powerpoint/2010/main" val="215673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F315941-A4B8-4CE8-8933-E2F6FD29049C}"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06237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8231926-B97D-47F4-97D5-BFC47C196147}" type="datetime1">
              <a:rPr kumimoji="1" lang="ja-JP" altLang="en-US" smtClean="0"/>
              <a:t>2018/11/30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13444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32A1D-DA0B-4EBB-9124-7ABE13E6F1AE}" type="datetime1">
              <a:rPr kumimoji="1" lang="ja-JP" altLang="en-US" smtClean="0"/>
              <a:t>2018/11/30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2692564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EB231D-8D84-46D7-8341-745D664B1817}" type="datetime1">
              <a:rPr kumimoji="1" lang="ja-JP" altLang="en-US" smtClean="0"/>
              <a:t>2018/11/30</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5CBA000-95C9-44AB-BBE7-DB5C13934B5B}" type="slidenum">
              <a:rPr kumimoji="1" lang="ja-JP" altLang="en-US" smtClean="0"/>
              <a:t>‹#›</a:t>
            </a:fld>
            <a:endParaRPr kumimoji="1" lang="ja-JP" altLang="en-US"/>
          </a:p>
        </p:txBody>
      </p:sp>
    </p:spTree>
    <p:extLst>
      <p:ext uri="{BB962C8B-B14F-4D97-AF65-F5344CB8AC3E}">
        <p14:creationId xmlns:p14="http://schemas.microsoft.com/office/powerpoint/2010/main" val="3622352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48394" y="2250335"/>
            <a:ext cx="6126480" cy="2800767"/>
          </a:xfrm>
          <a:prstGeom prst="rect">
            <a:avLst/>
          </a:prstGeom>
          <a:noFill/>
          <a:ln>
            <a:solidFill>
              <a:schemeClr val="tx1"/>
            </a:solidFill>
          </a:ln>
          <a:effectLst>
            <a:glow rad="139700">
              <a:schemeClr val="accent2">
                <a:satMod val="175000"/>
                <a:alpha val="40000"/>
              </a:schemeClr>
            </a:glow>
          </a:effectLst>
        </p:spPr>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目　次</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１．エネルギー面的利用とは</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２．エネルギー面的利用促進の背景・意義</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３．エネルギー面的利用導入の主なメリット</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４．エネルギー面的利用の事例</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（エネルギー面的利用導入支援施策）</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00150" lvl="2" indent="-285750">
              <a:buFont typeface="Arial" panose="020B0604020202020204" pitchFamily="34" charset="0"/>
              <a:buChar char="•"/>
            </a:pP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国庫補助金・優遇税制</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200150" lvl="2" indent="-285750">
              <a:buFont typeface="Arial" panose="020B0604020202020204" pitchFamily="34" charset="0"/>
              <a:buChar char="•"/>
            </a:pP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事業性評価支援ツール</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48887" y="428207"/>
            <a:ext cx="7606146" cy="954107"/>
          </a:xfrm>
          <a:prstGeom prst="rect">
            <a:avLst/>
          </a:prstGeom>
          <a:noFill/>
        </p:spPr>
        <p:txBody>
          <a:bodyPr wrap="square" rtlCol="0">
            <a:spAutoFit/>
          </a:bodyPr>
          <a:lstStyle/>
          <a:p>
            <a:r>
              <a:rPr kumimoji="1" lang="ja-JP" altLang="en-US" sz="2800" b="1" smtClean="0">
                <a:latin typeface="メイリオ" panose="020B0604030504040204" pitchFamily="50" charset="-128"/>
                <a:ea typeface="メイリオ" panose="020B0604030504040204" pitchFamily="50" charset="-128"/>
                <a:cs typeface="メイリオ" panose="020B0604030504040204" pitchFamily="50" charset="-128"/>
              </a:rPr>
              <a:t>大阪市における</a:t>
            </a:r>
            <a:endParaRPr kumimoji="1" lang="en-US" altLang="ja-JP" sz="2800" b="1"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b="1" smtClean="0">
                <a:latin typeface="メイリオ" panose="020B0604030504040204" pitchFamily="50" charset="-128"/>
                <a:ea typeface="メイリオ" panose="020B0604030504040204" pitchFamily="50" charset="-128"/>
                <a:cs typeface="メイリオ" panose="020B0604030504040204" pitchFamily="50" charset="-128"/>
              </a:rPr>
              <a:t>エネルギー面的利用の促進について</a:t>
            </a:r>
            <a:endParaRPr kumimoji="1" lang="ja-JP" altLang="en-US" sz="28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606039" y="1536202"/>
            <a:ext cx="2942706" cy="523220"/>
          </a:xfrm>
          <a:prstGeom prst="rect">
            <a:avLst/>
          </a:prstGeom>
          <a:noFill/>
        </p:spPr>
        <p:txBody>
          <a:bodyPr wrap="square" rtlCol="0">
            <a:spAutoFit/>
          </a:bodyPr>
          <a:lstStyle/>
          <a:p>
            <a:pPr algn="ctr"/>
            <a:r>
              <a:rPr kumimoji="1" lang="ja-JP" altLang="en-US" sz="2800" b="1" smtClean="0">
                <a:latin typeface="メイリオ" panose="020B0604030504040204" pitchFamily="50" charset="-128"/>
                <a:ea typeface="メイリオ" panose="020B0604030504040204" pitchFamily="50" charset="-128"/>
                <a:cs typeface="メイリオ" panose="020B0604030504040204" pitchFamily="50" charset="-128"/>
              </a:rPr>
              <a:t>大阪市環境局</a:t>
            </a:r>
            <a:endParaRPr kumimoji="1" lang="ja-JP" altLang="en-US" sz="28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371BDF0-EC36-473A-A025-C1353E4E7746}" type="slidenum">
              <a:rPr kumimoji="1" lang="ja-JP" altLang="en-US" smtClean="0"/>
              <a:t>1</a:t>
            </a:fld>
            <a:endParaRPr kumimoji="1" lang="ja-JP" altLang="en-US"/>
          </a:p>
        </p:txBody>
      </p:sp>
    </p:spTree>
    <p:extLst>
      <p:ext uri="{BB962C8B-B14F-4D97-AF65-F5344CB8AC3E}">
        <p14:creationId xmlns:p14="http://schemas.microsoft.com/office/powerpoint/2010/main" val="4234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事業性評価支援ツール試算例②</a:t>
            </a:r>
            <a:endParaRPr kumimoji="1" lang="ja-JP" altLang="en-US" sz="2400" dirty="0"/>
          </a:p>
        </p:txBody>
      </p:sp>
      <p:sp>
        <p:nvSpPr>
          <p:cNvPr id="2" name="角丸四角形 1"/>
          <p:cNvSpPr/>
          <p:nvPr/>
        </p:nvSpPr>
        <p:spPr>
          <a:xfrm>
            <a:off x="232732" y="685800"/>
            <a:ext cx="8736456" cy="15368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232732" y="778271"/>
            <a:ext cx="8736456" cy="1477328"/>
          </a:xfrm>
          <a:prstGeom prst="rect">
            <a:avLst/>
          </a:prstGeom>
        </p:spPr>
        <p:txBody>
          <a:bodyPr wrap="square">
            <a:spAutoFit/>
          </a:bodyPr>
          <a:lstStyle/>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30,000m</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の新築事務所ビルと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30,000m</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新築</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ホテルを連結したケース</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（合計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60,000m</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容量</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50%(</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503kW×2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時間連続運転（平日・土日休日稼働）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投資額は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円（従来システムとの差額分は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エネルギーコスト削減効果</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2,500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年（投資回収年数</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5CBA000-95C9-44AB-BBE7-DB5C13934B5B}" type="slidenum">
              <a:rPr kumimoji="1" lang="ja-JP" altLang="en-US" smtClean="0"/>
              <a:t>10</a:t>
            </a:fld>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258" y="2376123"/>
            <a:ext cx="3157582" cy="381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4474350" y="6283767"/>
            <a:ext cx="2880917"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2400" dirty="0" smtClean="0">
                <a:solidFill>
                  <a:srgbClr val="FF0000"/>
                </a:solidFill>
              </a:rPr>
              <a:t>投資回収年数：</a:t>
            </a:r>
            <a:r>
              <a:rPr kumimoji="1" lang="en-US" altLang="ja-JP" sz="2400" dirty="0" smtClean="0">
                <a:solidFill>
                  <a:srgbClr val="FF0000"/>
                </a:solidFill>
              </a:rPr>
              <a:t>8.2</a:t>
            </a:r>
            <a:r>
              <a:rPr kumimoji="1" lang="ja-JP" altLang="en-US" sz="2400" dirty="0" smtClean="0">
                <a:solidFill>
                  <a:srgbClr val="FF0000"/>
                </a:solidFill>
              </a:rPr>
              <a:t>年</a:t>
            </a:r>
            <a:endParaRPr kumimoji="1" lang="ja-JP" altLang="en-US" sz="2400" dirty="0">
              <a:solidFill>
                <a:srgbClr val="FF0000"/>
              </a:solidFill>
            </a:endParaRPr>
          </a:p>
        </p:txBody>
      </p:sp>
      <p:sp>
        <p:nvSpPr>
          <p:cNvPr id="10" name="テキスト ボックス 9"/>
          <p:cNvSpPr txBox="1"/>
          <p:nvPr/>
        </p:nvSpPr>
        <p:spPr>
          <a:xfrm>
            <a:off x="1110756" y="6206823"/>
            <a:ext cx="1156086" cy="307777"/>
          </a:xfrm>
          <a:prstGeom prst="rect">
            <a:avLst/>
          </a:prstGeom>
          <a:noFill/>
        </p:spPr>
        <p:txBody>
          <a:bodyPr wrap="none" rtlCol="0">
            <a:spAutoFit/>
          </a:bodyPr>
          <a:lstStyle/>
          <a:p>
            <a:r>
              <a:rPr kumimoji="1" lang="ja-JP" altLang="en-US" sz="1400" dirty="0" smtClean="0"/>
              <a:t>事業イメージ</a:t>
            </a:r>
            <a:endParaRPr kumimoji="1" lang="ja-JP" altLang="en-US" sz="1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165" y="2450397"/>
            <a:ext cx="5667375" cy="373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48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１．エネルギー面的利用とは</a:t>
            </a:r>
            <a:endParaRPr kumimoji="1" lang="ja-JP" altLang="en-US" sz="2400" dirty="0"/>
          </a:p>
        </p:txBody>
      </p:sp>
      <p:sp>
        <p:nvSpPr>
          <p:cNvPr id="2" name="角丸四角形 1"/>
          <p:cNvSpPr/>
          <p:nvPr/>
        </p:nvSpPr>
        <p:spPr>
          <a:xfrm>
            <a:off x="125155" y="685800"/>
            <a:ext cx="4379610" cy="6010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エネルギー面的利用とは、複数の建物を熱導管や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電力自営線で繋ぎ、</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建物間で電力や熱の融通をするシステムの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ことです。</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Arial" panose="020B0604020202020204" pitchFamily="34" charset="0"/>
              <a:buChar cha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天然ガス等を燃料と</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した自立・分散型エネルギー（</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）等をもち、災害時</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に電力供給が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途絶えた場合も、自家発電を行い、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業務継続を行うことができます。</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Arial" panose="020B0604020202020204" pitchFamily="34" charset="0"/>
              <a:buChar cha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、平常時は排熱</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効率的なエネルギーマネジメント等</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により省エネルギーや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低炭素化に寄与します。</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4576267" y="1388226"/>
            <a:ext cx="4257456" cy="3424496"/>
          </a:xfrm>
          <a:prstGeom prst="rect">
            <a:avLst/>
          </a:prstGeom>
        </p:spPr>
      </p:pic>
      <p:sp>
        <p:nvSpPr>
          <p:cNvPr id="6" name="テキスト ボックス 5"/>
          <p:cNvSpPr txBox="1"/>
          <p:nvPr/>
        </p:nvSpPr>
        <p:spPr>
          <a:xfrm>
            <a:off x="4746567" y="5130022"/>
            <a:ext cx="4181327" cy="646331"/>
          </a:xfrm>
          <a:prstGeom prst="rect">
            <a:avLst/>
          </a:prstGeom>
          <a:noFill/>
        </p:spPr>
        <p:txBody>
          <a:bodyPr wrap="square" rtlCol="0">
            <a:spAutoFit/>
          </a:bodyPr>
          <a:lstStyle/>
          <a:p>
            <a:r>
              <a:rPr kumimoji="1"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ＣＧＳ：コージェネレ－ションシステム</a:t>
            </a:r>
            <a:endParaRPr kumimoji="1" lang="en-US" altLang="ja-JP" sz="120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ＥＭＳ：エネルギーマネジメントシステム</a:t>
            </a:r>
            <a:endParaRPr kumimoji="1" lang="en-US" altLang="ja-JP" sz="120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ＢＥＭＳ：ビルディングエネルギーマネジメントシステム</a:t>
            </a: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965317" y="803772"/>
            <a:ext cx="3688231" cy="388568"/>
          </a:xfrm>
          <a:prstGeom prst="rect">
            <a:avLst/>
          </a:prstGeom>
          <a:noFill/>
        </p:spPr>
        <p:txBody>
          <a:bodyPr wrap="square" rtlCol="0">
            <a:spAutoFit/>
          </a:bodyPr>
          <a:lstStyle/>
          <a:p>
            <a:pPr algn="ctr">
              <a:lnSpc>
                <a:spcPct val="150000"/>
              </a:lnSpc>
            </a:pPr>
            <a:r>
              <a:rPr kumimoji="1" lang="ja-JP" altLang="en-US" sz="1400" b="1" smtClean="0">
                <a:solidFill>
                  <a:srgbClr val="3A43F6"/>
                </a:solidFill>
                <a:latin typeface="メイリオ" panose="020B0604030504040204" pitchFamily="50" charset="-128"/>
                <a:ea typeface="メイリオ" panose="020B0604030504040204" pitchFamily="50" charset="-128"/>
                <a:cs typeface="メイリオ" panose="020B0604030504040204" pitchFamily="50" charset="-128"/>
              </a:rPr>
              <a:t>エネルギー面的利用のシステムイメージ</a:t>
            </a:r>
            <a:endParaRPr kumimoji="1" lang="en-US" altLang="ja-JP" sz="1400" b="1" smtClean="0">
              <a:solidFill>
                <a:srgbClr val="3A43F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5CBA000-95C9-44AB-BBE7-DB5C13934B5B}" type="slidenum">
              <a:rPr kumimoji="1" lang="ja-JP" altLang="en-US" smtClean="0"/>
              <a:t>2</a:t>
            </a:fld>
            <a:endParaRPr kumimoji="1" lang="ja-JP" altLang="en-US"/>
          </a:p>
        </p:txBody>
      </p:sp>
    </p:spTree>
    <p:extLst>
      <p:ext uri="{BB962C8B-B14F-4D97-AF65-F5344CB8AC3E}">
        <p14:creationId xmlns:p14="http://schemas.microsoft.com/office/powerpoint/2010/main" val="329665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２．エネルギー面的利用促進の背景・意義</a:t>
            </a:r>
            <a:endParaRPr kumimoji="1" lang="ja-JP" altLang="en-US" sz="2400" dirty="0"/>
          </a:p>
        </p:txBody>
      </p:sp>
      <p:sp>
        <p:nvSpPr>
          <p:cNvPr id="7" name="角丸四角形 6"/>
          <p:cNvSpPr/>
          <p:nvPr/>
        </p:nvSpPr>
        <p:spPr>
          <a:xfrm>
            <a:off x="232732" y="2353236"/>
            <a:ext cx="4298927" cy="42896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国</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4670787" y="2353237"/>
            <a:ext cx="4298927" cy="42896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dirty="0" smtClean="0">
                <a:solidFill>
                  <a:schemeClr val="tx1"/>
                </a:solidFill>
                <a:latin typeface="メイリオ" panose="020B0604030504040204" pitchFamily="50" charset="-128"/>
                <a:ea typeface="メイリオ" panose="020B0604030504040204" pitchFamily="50" charset="-128"/>
              </a:rPr>
              <a:t>大阪市</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670787" y="2990260"/>
            <a:ext cx="4134465" cy="307777"/>
          </a:xfrm>
          <a:prstGeom prst="rect">
            <a:avLst/>
          </a:prstGeom>
          <a:noFill/>
        </p:spPr>
        <p:txBody>
          <a:bodyPr wrap="none" rtlCol="0">
            <a:spAutoFit/>
          </a:bodyPr>
          <a:lstStyle/>
          <a:p>
            <a:pPr algn="ctr"/>
            <a:r>
              <a:rPr lang="ja-JP" altLang="en-US" sz="1400" b="1" dirty="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大阪市</a:t>
            </a:r>
            <a:r>
              <a:rPr lang="ja-JP" altLang="en-US" sz="1400" b="1" dirty="0">
                <a:latin typeface="メイリオ" panose="020B0604030504040204" pitchFamily="50" charset="-128"/>
                <a:ea typeface="メイリオ" panose="020B0604030504040204" pitchFamily="50" charset="-128"/>
              </a:rPr>
              <a:t>地球温暖化対策実行</a:t>
            </a:r>
            <a:r>
              <a:rPr lang="ja-JP" altLang="en-US" sz="1400" b="1" dirty="0" smtClean="0">
                <a:latin typeface="メイリオ" panose="020B0604030504040204" pitchFamily="50" charset="-128"/>
                <a:ea typeface="メイリオ" panose="020B0604030504040204" pitchFamily="50" charset="-128"/>
              </a:rPr>
              <a:t>計画（</a:t>
            </a:r>
            <a:r>
              <a:rPr lang="ja-JP" altLang="en-US" sz="1400" b="1" dirty="0">
                <a:latin typeface="メイリオ" panose="020B0604030504040204" pitchFamily="50" charset="-128"/>
                <a:ea typeface="メイリオ" panose="020B0604030504040204" pitchFamily="50" charset="-128"/>
              </a:rPr>
              <a:t>区域施策編</a:t>
            </a:r>
            <a:r>
              <a:rPr lang="ja-JP" altLang="en-US" sz="1400" b="1" dirty="0" smtClean="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729764" y="4519102"/>
            <a:ext cx="2159566" cy="307777"/>
          </a:xfrm>
          <a:prstGeom prst="rect">
            <a:avLst/>
          </a:prstGeom>
          <a:noFill/>
        </p:spPr>
        <p:txBody>
          <a:bodyPr wrap="none" rtlCol="0">
            <a:spAutoFit/>
          </a:bodyPr>
          <a:lstStyle/>
          <a:p>
            <a:r>
              <a:rPr lang="ja-JP" altLang="en-US" sz="1400" b="1" dirty="0" smtClean="0">
                <a:latin typeface="メイリオ" panose="020B0604030504040204" pitchFamily="50" charset="-128"/>
                <a:ea typeface="メイリオ" panose="020B0604030504040204" pitchFamily="50" charset="-128"/>
              </a:rPr>
              <a:t>○大阪市強靭化</a:t>
            </a:r>
            <a:r>
              <a:rPr lang="ja-JP" altLang="en-US" sz="1400" b="1" dirty="0">
                <a:latin typeface="メイリオ" panose="020B0604030504040204" pitchFamily="50" charset="-128"/>
                <a:ea typeface="メイリオ" panose="020B0604030504040204" pitchFamily="50" charset="-128"/>
              </a:rPr>
              <a:t>地域</a:t>
            </a:r>
            <a:r>
              <a:rPr lang="ja-JP" altLang="en-US" sz="1400" b="1" dirty="0" smtClean="0">
                <a:latin typeface="メイリオ" panose="020B0604030504040204" pitchFamily="50" charset="-128"/>
                <a:ea typeface="メイリオ" panose="020B0604030504040204" pitchFamily="50" charset="-128"/>
              </a:rPr>
              <a:t>計画</a:t>
            </a:r>
            <a:endParaRPr lang="ja-JP" altLang="en-US" sz="1400" b="1" dirty="0">
              <a:latin typeface="メイリオ" panose="020B0604030504040204" pitchFamily="50" charset="-128"/>
              <a:ea typeface="メイリオ" panose="020B0604030504040204" pitchFamily="50" charset="-128"/>
            </a:endParaRPr>
          </a:p>
        </p:txBody>
      </p:sp>
      <p:sp>
        <p:nvSpPr>
          <p:cNvPr id="10" name="角丸四角形 9"/>
          <p:cNvSpPr/>
          <p:nvPr/>
        </p:nvSpPr>
        <p:spPr>
          <a:xfrm>
            <a:off x="4729764" y="3298037"/>
            <a:ext cx="4104777" cy="11241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・業務集積地区におけるエネルギー面的利用の推進</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「市内中心部の業務集積地区において、コージェネレーションシステム等の自立・分散型エネルギーの導入や、建物間を繋ぐネットワーク化によるエネルギーの面的利用を推進する仕組み作りを進めます。」</a:t>
            </a:r>
          </a:p>
        </p:txBody>
      </p:sp>
      <p:sp>
        <p:nvSpPr>
          <p:cNvPr id="20" name="角丸四角形 19"/>
          <p:cNvSpPr/>
          <p:nvPr/>
        </p:nvSpPr>
        <p:spPr>
          <a:xfrm>
            <a:off x="4786660" y="4826878"/>
            <a:ext cx="4090489" cy="1497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・自立・分散型エネルギーの導入促進</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ネルギー需要密度の高い市内中心部において、コージェネレーション、燃料電池、再生可能エネルギー、水素エネルギー、蓄電池等の自立・分散型電源の導入とエネルギー融通によるエネルギーの面的利用を促進し、災害時業務継続地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BCD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）を構築する。」</a:t>
            </a:r>
          </a:p>
        </p:txBody>
      </p:sp>
      <p:sp>
        <p:nvSpPr>
          <p:cNvPr id="11" name="テキスト ボックス 10"/>
          <p:cNvSpPr txBox="1"/>
          <p:nvPr/>
        </p:nvSpPr>
        <p:spPr>
          <a:xfrm>
            <a:off x="328540" y="4519102"/>
            <a:ext cx="1980029" cy="307777"/>
          </a:xfrm>
          <a:prstGeom prst="rect">
            <a:avLst/>
          </a:prstGeom>
          <a:noFill/>
        </p:spPr>
        <p:txBody>
          <a:bodyPr wrap="none" rtlCol="0">
            <a:spAutoFit/>
          </a:bodyPr>
          <a:lstStyle/>
          <a:p>
            <a:r>
              <a:rPr lang="ja-JP" altLang="en-US" sz="1400" b="1" dirty="0" smtClean="0">
                <a:latin typeface="メイリオ" panose="020B0604030504040204" pitchFamily="50" charset="-128"/>
                <a:ea typeface="メイリオ" panose="020B0604030504040204" pitchFamily="50" charset="-128"/>
              </a:rPr>
              <a:t>○国土</a:t>
            </a:r>
            <a:r>
              <a:rPr lang="ja-JP" altLang="en-US" sz="1400" b="1" dirty="0">
                <a:latin typeface="メイリオ" panose="020B0604030504040204" pitchFamily="50" charset="-128"/>
                <a:ea typeface="メイリオ" panose="020B0604030504040204" pitchFamily="50" charset="-128"/>
              </a:rPr>
              <a:t>強靭化基本計画</a:t>
            </a:r>
          </a:p>
        </p:txBody>
      </p:sp>
      <p:sp>
        <p:nvSpPr>
          <p:cNvPr id="14" name="テキスト ボックス 13"/>
          <p:cNvSpPr txBox="1"/>
          <p:nvPr/>
        </p:nvSpPr>
        <p:spPr>
          <a:xfrm>
            <a:off x="328540" y="3001815"/>
            <a:ext cx="1980029" cy="307777"/>
          </a:xfrm>
          <a:prstGeom prst="rect">
            <a:avLst/>
          </a:prstGeom>
          <a:noFill/>
        </p:spPr>
        <p:txBody>
          <a:bodyPr wrap="none" rtlCol="0">
            <a:spAutoFit/>
          </a:bodyPr>
          <a:lstStyle/>
          <a:p>
            <a:r>
              <a:rPr lang="ja-JP" altLang="en-US" sz="1400" b="1" dirty="0" smtClean="0">
                <a:latin typeface="メイリオ" panose="020B0604030504040204" pitchFamily="50" charset="-128"/>
                <a:ea typeface="メイリオ" panose="020B0604030504040204" pitchFamily="50" charset="-128"/>
              </a:rPr>
              <a:t>○エネルギー</a:t>
            </a:r>
            <a:r>
              <a:rPr lang="ja-JP" altLang="en-US" sz="1400" b="1" dirty="0">
                <a:latin typeface="メイリオ" panose="020B0604030504040204" pitchFamily="50" charset="-128"/>
                <a:ea typeface="メイリオ" panose="020B0604030504040204" pitchFamily="50" charset="-128"/>
              </a:rPr>
              <a:t>基本</a:t>
            </a:r>
            <a:r>
              <a:rPr lang="ja-JP" altLang="en-US" sz="1400" b="1" dirty="0" smtClean="0">
                <a:latin typeface="メイリオ" panose="020B0604030504040204" pitchFamily="50" charset="-128"/>
                <a:ea typeface="メイリオ" panose="020B0604030504040204" pitchFamily="50" charset="-128"/>
              </a:rPr>
              <a:t>計画</a:t>
            </a:r>
            <a:endParaRPr lang="ja-JP" altLang="en-US" sz="1400" b="1"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328541" y="4826878"/>
            <a:ext cx="4124641" cy="14977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「災害時の的確な情報提供、業務・商業地域における地区としての業務継続の取組、大都市の主要駅周辺等における帰宅困難者・避難者等の安全を確保するための取組について官民が連携して推進する」</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「コージェネレーション等の地域における自立・分散型エネルギーの導入を促進する」</a:t>
            </a:r>
          </a:p>
        </p:txBody>
      </p:sp>
      <p:sp>
        <p:nvSpPr>
          <p:cNvPr id="22" name="角丸四角形 21"/>
          <p:cNvSpPr/>
          <p:nvPr/>
        </p:nvSpPr>
        <p:spPr>
          <a:xfrm>
            <a:off x="319874" y="3298037"/>
            <a:ext cx="4124641" cy="11241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国内危機」（地震・雪害などの災害リスク等）への対応強化</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災害時における非常用電源については、各企業の自家発電設備、燃料備蓄・調達等を関係企業間や地域内で融通する仕組みの構築を促進する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32732" y="589680"/>
            <a:ext cx="8736982" cy="1666607"/>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東日本大震災後の計画停電の経験から、災害時における業務</a:t>
            </a:r>
            <a:r>
              <a:rPr lang="ja-JP" altLang="en-US" sz="1400" dirty="0">
                <a:latin typeface="メイリオ" panose="020B0604030504040204" pitchFamily="50" charset="-128"/>
                <a:ea typeface="メイリオ" panose="020B0604030504040204" pitchFamily="50" charset="-128"/>
              </a:rPr>
              <a:t>継続機能の確保のニーズが高まっています</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また</a:t>
            </a:r>
            <a:r>
              <a:rPr lang="ja-JP" altLang="en-US" sz="1400" dirty="0">
                <a:latin typeface="メイリオ" panose="020B0604030504040204" pitchFamily="50" charset="-128"/>
                <a:ea typeface="メイリオ" panose="020B0604030504040204" pitchFamily="50" charset="-128"/>
              </a:rPr>
              <a:t>、今世紀後半に温室効果ガス排出の実質ゼロをめざすパリ協定の発効を受け、脱炭素社会への転換は我が国の重要課題の一つです</a:t>
            </a:r>
            <a:r>
              <a:rPr lang="ja-JP" altLang="en-US" sz="1400" dirty="0" smtClean="0">
                <a:latin typeface="メイリオ" panose="020B0604030504040204" pitchFamily="50" charset="-128"/>
                <a:ea typeface="メイリオ" panose="020B0604030504040204" pitchFamily="50" charset="-128"/>
              </a:rPr>
              <a:t>。それら</a:t>
            </a:r>
            <a:r>
              <a:rPr lang="ja-JP" altLang="en-US" sz="1400" dirty="0">
                <a:latin typeface="メイリオ" panose="020B0604030504040204" pitchFamily="50" charset="-128"/>
                <a:ea typeface="メイリオ" panose="020B0604030504040204" pitchFamily="50" charset="-128"/>
              </a:rPr>
              <a:t>の背景から、大阪市ではエネルギー面的利用の普及促進を行っています</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大阪市では</a:t>
            </a:r>
            <a:r>
              <a:rPr lang="ja-JP" altLang="en-US" sz="1400" dirty="0">
                <a:latin typeface="メイリオ" panose="020B0604030504040204" pitchFamily="50" charset="-128"/>
                <a:ea typeface="メイリオ" panose="020B0604030504040204" pitchFamily="50" charset="-128"/>
              </a:rPr>
              <a:t>、市内の業務継続地区において、平時における低炭素化、エネルギー効率化や災害時に備えた</a:t>
            </a:r>
            <a:r>
              <a:rPr lang="en-US" altLang="ja-JP" sz="1400" dirty="0" smtClean="0">
                <a:latin typeface="メイリオ" panose="020B0604030504040204" pitchFamily="50" charset="-128"/>
                <a:ea typeface="メイリオ" panose="020B0604030504040204" pitchFamily="50" charset="-128"/>
              </a:rPr>
              <a:t>BCP</a:t>
            </a:r>
            <a:r>
              <a:rPr lang="ja-JP" altLang="en-US" sz="1400" dirty="0" smtClean="0">
                <a:latin typeface="メイリオ" panose="020B0604030504040204" pitchFamily="50" charset="-128"/>
                <a:ea typeface="メイリオ" panose="020B0604030504040204" pitchFamily="50" charset="-128"/>
              </a:rPr>
              <a:t>対策等の防災性向上に向け、エネルギー面的利用の導入により、エリアの競争力、ブランド力向上を進めていきます。</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2224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a:latin typeface="メイリオ" panose="020B0604030504040204" pitchFamily="50" charset="-128"/>
                <a:ea typeface="メイリオ" panose="020B0604030504040204" pitchFamily="50" charset="-128"/>
              </a:rPr>
              <a:t>３</a:t>
            </a:r>
            <a:r>
              <a:rPr lang="ja-JP" altLang="en-US" sz="2400" b="1" dirty="0" smtClean="0">
                <a:latin typeface="メイリオ" panose="020B0604030504040204" pitchFamily="50" charset="-128"/>
                <a:ea typeface="メイリオ" panose="020B0604030504040204" pitchFamily="50" charset="-128"/>
              </a:rPr>
              <a:t>．エネルギー面的利用導入の主なメリット</a:t>
            </a:r>
            <a:endParaRPr kumimoji="1" lang="ja-JP" altLang="en-US" sz="2400" dirty="0"/>
          </a:p>
        </p:txBody>
      </p:sp>
      <p:sp>
        <p:nvSpPr>
          <p:cNvPr id="5" name="角丸四角形 4"/>
          <p:cNvSpPr/>
          <p:nvPr/>
        </p:nvSpPr>
        <p:spPr>
          <a:xfrm>
            <a:off x="232732" y="1317846"/>
            <a:ext cx="4272033" cy="2638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dirty="0" smtClean="0">
                <a:solidFill>
                  <a:srgbClr val="FF0000"/>
                </a:solidFill>
                <a:latin typeface="メイリオ" panose="020B0604030504040204" pitchFamily="50" charset="-128"/>
                <a:ea typeface="メイリオ" panose="020B0604030504040204" pitchFamily="50" charset="-128"/>
              </a:rPr>
              <a:t>規模のメリット</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232732" y="4081549"/>
            <a:ext cx="4272033" cy="2646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dirty="0" smtClean="0">
                <a:solidFill>
                  <a:srgbClr val="FF0000"/>
                </a:solidFill>
                <a:latin typeface="メイリオ" panose="020B0604030504040204" pitchFamily="50" charset="-128"/>
                <a:ea typeface="メイリオ" panose="020B0604030504040204" pitchFamily="50" charset="-128"/>
              </a:rPr>
              <a:t>負荷平準化</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26" name="角丸四角形 25"/>
          <p:cNvSpPr/>
          <p:nvPr/>
        </p:nvSpPr>
        <p:spPr>
          <a:xfrm>
            <a:off x="4661296" y="1317846"/>
            <a:ext cx="4272033" cy="2638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dirty="0" smtClean="0">
                <a:solidFill>
                  <a:srgbClr val="FF0000"/>
                </a:solidFill>
                <a:latin typeface="メイリオ" panose="020B0604030504040204" pitchFamily="50" charset="-128"/>
                <a:ea typeface="メイリオ" panose="020B0604030504040204" pitchFamily="50" charset="-128"/>
              </a:rPr>
              <a:t>スパイラルアップ効果</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27" name="角丸四角形 26"/>
          <p:cNvSpPr/>
          <p:nvPr/>
        </p:nvSpPr>
        <p:spPr>
          <a:xfrm>
            <a:off x="4661296" y="4081549"/>
            <a:ext cx="4272033" cy="2646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000" dirty="0" smtClean="0">
                <a:solidFill>
                  <a:srgbClr val="FF0000"/>
                </a:solidFill>
                <a:latin typeface="メイリオ" panose="020B0604030504040204" pitchFamily="50" charset="-128"/>
                <a:ea typeface="メイリオ" panose="020B0604030504040204" pitchFamily="50" charset="-128"/>
              </a:rPr>
              <a:t>リダンダンシー（代替性）向上</a:t>
            </a:r>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pic>
        <p:nvPicPr>
          <p:cNvPr id="9" name="図 8"/>
          <p:cNvPicPr/>
          <p:nvPr/>
        </p:nvPicPr>
        <p:blipFill rotWithShape="1">
          <a:blip r:embed="rId2" cstate="email">
            <a:extLst>
              <a:ext uri="{28A0092B-C50C-407E-A947-70E740481C1C}">
                <a14:useLocalDpi xmlns:a14="http://schemas.microsoft.com/office/drawing/2010/main"/>
              </a:ext>
            </a:extLst>
          </a:blip>
          <a:srcRect/>
          <a:stretch/>
        </p:blipFill>
        <p:spPr bwMode="auto">
          <a:xfrm>
            <a:off x="6709854" y="1776453"/>
            <a:ext cx="2073075" cy="2006646"/>
          </a:xfrm>
          <a:prstGeom prst="rect">
            <a:avLst/>
          </a:prstGeom>
          <a:noFill/>
          <a:ln>
            <a:noFill/>
          </a:ln>
        </p:spPr>
      </p:pic>
      <p:sp>
        <p:nvSpPr>
          <p:cNvPr id="2" name="正方形/長方形 1"/>
          <p:cNvSpPr/>
          <p:nvPr/>
        </p:nvSpPr>
        <p:spPr>
          <a:xfrm>
            <a:off x="379190" y="1843011"/>
            <a:ext cx="2097133" cy="2031325"/>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面的利用により、エネルギー需要がまとまり、機器の大型化による効率向上や未利用エネルギーの活用による規模のメリットが期待でき、より省エネで低炭素なまちづくりが可能となります。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2402336" y="1900176"/>
            <a:ext cx="1903076" cy="1596540"/>
          </a:xfrm>
          <a:prstGeom prst="rect">
            <a:avLst/>
          </a:prstGeom>
        </p:spPr>
      </p:pic>
      <p:sp>
        <p:nvSpPr>
          <p:cNvPr id="10" name="正方形/長方形 9"/>
          <p:cNvSpPr/>
          <p:nvPr/>
        </p:nvSpPr>
        <p:spPr>
          <a:xfrm>
            <a:off x="2402336" y="3540765"/>
            <a:ext cx="2028348" cy="276999"/>
          </a:xfrm>
          <a:prstGeom prst="rect">
            <a:avLst/>
          </a:prstGeom>
        </p:spPr>
        <p:txBody>
          <a:bodyPr wrap="square">
            <a:spAutoFit/>
          </a:bodyPr>
          <a:lstStyle/>
          <a:p>
            <a:pPr algn="ctr"/>
            <a:r>
              <a:rPr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高効率大型ガスエンジン</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p:nvPr/>
        </p:nvPicPr>
        <p:blipFill rotWithShape="1">
          <a:blip r:embed="rId4" cstate="email">
            <a:extLst>
              <a:ext uri="{28A0092B-C50C-407E-A947-70E740481C1C}">
                <a14:useLocalDpi xmlns:a14="http://schemas.microsoft.com/office/drawing/2010/main"/>
              </a:ext>
            </a:extLst>
          </a:blip>
          <a:srcRect/>
          <a:stretch/>
        </p:blipFill>
        <p:spPr bwMode="auto">
          <a:xfrm>
            <a:off x="2197597" y="4766531"/>
            <a:ext cx="2107815" cy="1773568"/>
          </a:xfrm>
          <a:prstGeom prst="rect">
            <a:avLst/>
          </a:prstGeom>
          <a:noFill/>
          <a:ln>
            <a:noFill/>
          </a:ln>
        </p:spPr>
      </p:pic>
      <p:sp>
        <p:nvSpPr>
          <p:cNvPr id="4" name="正方形/長方形 3"/>
          <p:cNvSpPr/>
          <p:nvPr/>
        </p:nvSpPr>
        <p:spPr>
          <a:xfrm>
            <a:off x="4760694" y="4562828"/>
            <a:ext cx="4073235" cy="523220"/>
          </a:xfrm>
          <a:prstGeom prst="rect">
            <a:avLst/>
          </a:prstGeom>
        </p:spPr>
        <p:txBody>
          <a:bodyPr wrap="square">
            <a:spAutoFit/>
          </a:bodyPr>
          <a:lstStyle/>
          <a:p>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耐震性の高い中圧ガス配管を使用したＣＧＳは、災害時にも継続して電力を供給できます。</a:t>
            </a:r>
            <a:endParaRPr lang="en-US" altLang="ja-JP" sz="14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36573" y="5164153"/>
            <a:ext cx="2194375" cy="1333886"/>
          </a:xfrm>
          <a:prstGeom prst="rect">
            <a:avLst/>
          </a:prstGeom>
        </p:spPr>
      </p:pic>
      <p:sp>
        <p:nvSpPr>
          <p:cNvPr id="15" name="正方形/長方形 14"/>
          <p:cNvSpPr/>
          <p:nvPr/>
        </p:nvSpPr>
        <p:spPr>
          <a:xfrm>
            <a:off x="7230948" y="5320364"/>
            <a:ext cx="1551981" cy="1200329"/>
          </a:xfrm>
          <a:prstGeom prst="rect">
            <a:avLst/>
          </a:prstGeom>
        </p:spPr>
        <p:txBody>
          <a:bodyPr wrap="square">
            <a:spAutoFit/>
          </a:bodyPr>
          <a:lstStyle/>
          <a:p>
            <a:r>
              <a:rPr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阪神大震災で橋が崩落しても添架している中圧ガス配管からのガスもれはありませんでした。</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4760694" y="1850695"/>
            <a:ext cx="1949160" cy="2031325"/>
          </a:xfrm>
          <a:prstGeom prst="rect">
            <a:avLst/>
          </a:prstGeom>
        </p:spPr>
        <p:txBody>
          <a:bodyPr wrap="square">
            <a:spAutoFit/>
          </a:bodyPr>
          <a:lstStyle/>
          <a:p>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複数の熱供給プラントを繋ぐことにより、常に効率の高い新しいプラントを優先運転させることができ、地域のエネルギー効率をスパイラル的に向上させていくことができます。</a:t>
            </a:r>
            <a:endParaRPr lang="en-US" altLang="ja-JP"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250192" y="4687608"/>
            <a:ext cx="1947405" cy="1815882"/>
          </a:xfrm>
          <a:prstGeom prst="rect">
            <a:avLst/>
          </a:prstGeom>
        </p:spPr>
        <p:txBody>
          <a:bodyPr wrap="square">
            <a:spAutoFit/>
          </a:bodyPr>
          <a:lstStyle/>
          <a:p>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異なる用途の建物を面的に繋ぐことにより、ピーク負荷を平準化し、受電設備や熱源設備の縮小による建設費やエネルギーコストの削減が可能となります。</a:t>
            </a:r>
            <a:endParaRPr lang="en-US" altLang="ja-JP"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75CBA000-95C9-44AB-BBE7-DB5C13934B5B}" type="slidenum">
              <a:rPr kumimoji="1" lang="ja-JP" altLang="en-US" smtClean="0"/>
              <a:t>4</a:t>
            </a:fld>
            <a:endParaRPr kumimoji="1" lang="ja-JP" altLang="en-US"/>
          </a:p>
        </p:txBody>
      </p:sp>
      <p:sp>
        <p:nvSpPr>
          <p:cNvPr id="20" name="正方形/長方形 19"/>
          <p:cNvSpPr/>
          <p:nvPr/>
        </p:nvSpPr>
        <p:spPr>
          <a:xfrm>
            <a:off x="384226" y="569668"/>
            <a:ext cx="8554139" cy="738664"/>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エネルギーの面的利用には、集約による</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規模のメリット</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負荷平準化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、プラント連携によるシステム効率の</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スパイラルアップ効果</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、耐震性の高い</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を活用することによる地域の</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リダンダンシー（代替性）向上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等のメリットがあります。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9383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4644068" cy="522379"/>
          </a:xfrm>
        </p:spPr>
        <p:txBody>
          <a:bodyPr>
            <a:normAutofit/>
          </a:bodyPr>
          <a:lstStyle/>
          <a:p>
            <a:r>
              <a:rPr lang="ja-JP" altLang="en-US" sz="2400" b="1" smtClean="0">
                <a:latin typeface="メイリオ" panose="020B0604030504040204" pitchFamily="50" charset="-128"/>
                <a:ea typeface="メイリオ" panose="020B0604030504040204" pitchFamily="50" charset="-128"/>
              </a:rPr>
              <a:t>４．</a:t>
            </a:r>
            <a:r>
              <a:rPr lang="ja-JP" altLang="en-US" sz="2400" b="1" dirty="0" smtClean="0">
                <a:latin typeface="メイリオ" panose="020B0604030504040204" pitchFamily="50" charset="-128"/>
                <a:ea typeface="メイリオ" panose="020B0604030504040204" pitchFamily="50" charset="-128"/>
              </a:rPr>
              <a:t>エネルギー面的利用の事例</a:t>
            </a:r>
            <a:endParaRPr kumimoji="1" lang="ja-JP" altLang="en-US" sz="2400" dirty="0"/>
          </a:p>
        </p:txBody>
      </p:sp>
      <p:sp>
        <p:nvSpPr>
          <p:cNvPr id="2" name="角丸四角形 1"/>
          <p:cNvSpPr/>
          <p:nvPr/>
        </p:nvSpPr>
        <p:spPr>
          <a:xfrm>
            <a:off x="125155" y="685801"/>
            <a:ext cx="4379610" cy="29801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4639236" y="859986"/>
            <a:ext cx="4379610" cy="2805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997528" y="753693"/>
            <a:ext cx="2709948" cy="369332"/>
          </a:xfrm>
          <a:prstGeom prst="rect">
            <a:avLst/>
          </a:prstGeom>
        </p:spPr>
        <p:txBody>
          <a:bodyPr wrap="square">
            <a:spAutoFit/>
          </a:bodyPr>
          <a:lstStyle/>
          <a:p>
            <a:pPr algn="ctr"/>
            <a:r>
              <a:rPr lang="ja-JP" altLang="en-US" smtClean="0">
                <a:solidFill>
                  <a:srgbClr val="FF0000"/>
                </a:solidFill>
                <a:latin typeface="メイリオ" panose="020B0604030504040204" pitchFamily="50" charset="-128"/>
                <a:ea typeface="メイリオ" panose="020B0604030504040204" pitchFamily="50" charset="-128"/>
              </a:rPr>
              <a:t>六本木ヒルズ</a:t>
            </a: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5212216" y="935884"/>
            <a:ext cx="3233650" cy="369332"/>
          </a:xfrm>
          <a:prstGeom prst="rect">
            <a:avLst/>
          </a:prstGeom>
        </p:spPr>
        <p:txBody>
          <a:bodyPr wrap="square">
            <a:spAutoFit/>
          </a:bodyPr>
          <a:lstStyle/>
          <a:p>
            <a:pPr algn="ctr"/>
            <a:r>
              <a:rPr lang="ja-JP" altLang="en-US" smtClean="0">
                <a:solidFill>
                  <a:srgbClr val="FF0000"/>
                </a:solidFill>
                <a:latin typeface="メイリオ" panose="020B0604030504040204" pitchFamily="50" charset="-128"/>
                <a:ea typeface="メイリオ" panose="020B0604030504040204" pitchFamily="50" charset="-128"/>
              </a:rPr>
              <a:t>立命館大学茨木キャンパス</a:t>
            </a:r>
            <a:endParaRPr lang="ja-JP" altLang="en-US" dirty="0">
              <a:solidFill>
                <a:srgbClr val="FF0000"/>
              </a:solidFill>
              <a:latin typeface="メイリオ" panose="020B0604030504040204" pitchFamily="50" charset="-128"/>
              <a:ea typeface="メイリオ" panose="020B0604030504040204" pitchFamily="50" charset="-128"/>
            </a:endParaRPr>
          </a:p>
        </p:txBody>
      </p:sp>
      <p:pic>
        <p:nvPicPr>
          <p:cNvPr id="13" name="図 12"/>
          <p:cNvPicPr/>
          <p:nvPr/>
        </p:nvPicPr>
        <p:blipFill rotWithShape="1">
          <a:blip r:embed="rId2" cstate="email">
            <a:extLst>
              <a:ext uri="{28A0092B-C50C-407E-A947-70E740481C1C}">
                <a14:useLocalDpi xmlns:a14="http://schemas.microsoft.com/office/drawing/2010/main"/>
              </a:ext>
            </a:extLst>
          </a:blip>
          <a:srcRect t="14330" r="51142" b="2157"/>
          <a:stretch/>
        </p:blipFill>
        <p:spPr>
          <a:xfrm>
            <a:off x="6151867" y="1303389"/>
            <a:ext cx="2710764" cy="2033453"/>
          </a:xfrm>
          <a:prstGeom prst="rect">
            <a:avLst/>
          </a:prstGeom>
        </p:spPr>
      </p:pic>
      <p:sp>
        <p:nvSpPr>
          <p:cNvPr id="16" name="角丸四角形 15"/>
          <p:cNvSpPr/>
          <p:nvPr/>
        </p:nvSpPr>
        <p:spPr>
          <a:xfrm>
            <a:off x="125154" y="3851161"/>
            <a:ext cx="4353179" cy="2908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4639236" y="3851161"/>
            <a:ext cx="4379610" cy="2908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830827" y="3903437"/>
            <a:ext cx="2709948" cy="369332"/>
          </a:xfrm>
          <a:prstGeom prst="rect">
            <a:avLst/>
          </a:prstGeom>
        </p:spPr>
        <p:txBody>
          <a:bodyPr wrap="square">
            <a:spAutoFit/>
          </a:bodyPr>
          <a:lstStyle/>
          <a:p>
            <a:pPr algn="ctr"/>
            <a:r>
              <a:rPr lang="ja-JP" altLang="en-US" smtClean="0">
                <a:solidFill>
                  <a:srgbClr val="FF0000"/>
                </a:solidFill>
                <a:latin typeface="メイリオ" panose="020B0604030504040204" pitchFamily="50" charset="-128"/>
                <a:ea typeface="メイリオ" panose="020B0604030504040204" pitchFamily="50" charset="-128"/>
              </a:rPr>
              <a:t>有楽町地区地域冷暖房</a:t>
            </a: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5474067" y="3932212"/>
            <a:ext cx="2709948" cy="369332"/>
          </a:xfrm>
          <a:prstGeom prst="rect">
            <a:avLst/>
          </a:prstGeom>
        </p:spPr>
        <p:txBody>
          <a:bodyPr wrap="square">
            <a:spAutoFit/>
          </a:bodyPr>
          <a:lstStyle/>
          <a:p>
            <a:pPr algn="ctr"/>
            <a:r>
              <a:rPr lang="ja-JP" altLang="en-US" smtClean="0">
                <a:solidFill>
                  <a:srgbClr val="FF0000"/>
                </a:solidFill>
                <a:latin typeface="メイリオ" panose="020B0604030504040204" pitchFamily="50" charset="-128"/>
                <a:ea typeface="メイリオ" panose="020B0604030504040204" pitchFamily="50" charset="-128"/>
              </a:rPr>
              <a:t>日本橋スマートシティ</a:t>
            </a:r>
            <a:endParaRPr lang="ja-JP" altLang="en-US" dirty="0">
              <a:solidFill>
                <a:srgbClr val="FF0000"/>
              </a:solidFill>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1662" y="4829044"/>
            <a:ext cx="2571569" cy="1735359"/>
          </a:xfrm>
          <a:prstGeom prst="rect">
            <a:avLst/>
          </a:prstGeom>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699" y="1009779"/>
            <a:ext cx="3267796" cy="2549344"/>
          </a:xfrm>
          <a:prstGeom prst="rect">
            <a:avLst/>
          </a:prstGeom>
        </p:spPr>
      </p:pic>
      <p:sp>
        <p:nvSpPr>
          <p:cNvPr id="21" name="正方形/長方形 20"/>
          <p:cNvSpPr/>
          <p:nvPr/>
        </p:nvSpPr>
        <p:spPr>
          <a:xfrm>
            <a:off x="137085" y="1745872"/>
            <a:ext cx="1658593" cy="1323439"/>
          </a:xfrm>
          <a:prstGeom prst="rect">
            <a:avLst/>
          </a:prstGeom>
        </p:spPr>
        <p:txBody>
          <a:bodyPr wrap="square">
            <a:spAutoFit/>
          </a:bodyPr>
          <a:lstStyle/>
          <a:p>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■特徴</a:t>
            </a:r>
            <a:endPar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耐震性の高い中圧ガスに</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よる発電 </a:t>
            </a:r>
          </a:p>
          <a:p>
            <a:pPr marL="171450" indent="-171450">
              <a:buFont typeface="Arial" panose="020B0604020202020204" pitchFamily="34" charset="0"/>
              <a:buChar char="•"/>
            </a:pP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系統連</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系による電力会社からの供給 </a:t>
            </a:r>
          </a:p>
          <a:p>
            <a:pPr marL="171450" indent="-171450">
              <a:buFont typeface="Arial" panose="020B0604020202020204" pitchFamily="34" charset="0"/>
              <a:buChar char="•"/>
            </a:pP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電力･ガスが途絶えた場合も備蓄</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灯油により３日間の発電</a:t>
            </a: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継続可能</a:t>
            </a:r>
            <a:endParaRPr lang="ja-JP" altLang="en-US" sz="1000"/>
          </a:p>
        </p:txBody>
      </p:sp>
      <p:sp>
        <p:nvSpPr>
          <p:cNvPr id="23" name="正方形/長方形 22"/>
          <p:cNvSpPr/>
          <p:nvPr/>
        </p:nvSpPr>
        <p:spPr>
          <a:xfrm>
            <a:off x="3248019" y="1009779"/>
            <a:ext cx="1187856" cy="1169551"/>
          </a:xfrm>
          <a:prstGeom prst="rect">
            <a:avLst/>
          </a:prstGeom>
        </p:spPr>
        <p:txBody>
          <a:bodyPr wrap="square">
            <a:spAutoFit/>
          </a:bodyPr>
          <a:lstStyle/>
          <a:p>
            <a:pPr marL="171450" indent="-171450">
              <a:buFont typeface="Arial" panose="020B0604020202020204" pitchFamily="34" charset="0"/>
              <a:buChar char="•"/>
            </a:pP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東日本</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大震災では、地区内施設だけでなく、東京電力</a:t>
            </a: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にも</a:t>
            </a:r>
            <a:r>
              <a:rPr lang="en-US" altLang="ja-JP" sz="1000" smtClean="0">
                <a:latin typeface="メイリオ" panose="020B0604030504040204" pitchFamily="50" charset="-128"/>
                <a:ea typeface="メイリオ" panose="020B0604030504040204" pitchFamily="50" charset="-128"/>
                <a:cs typeface="メイリオ" panose="020B0604030504040204" pitchFamily="50" charset="-128"/>
              </a:rPr>
              <a:t>4,000kW</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の電力を融通しました。</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705409" y="1317973"/>
            <a:ext cx="1403706" cy="2092881"/>
          </a:xfrm>
          <a:prstGeom prst="rect">
            <a:avLst/>
          </a:prstGeom>
        </p:spPr>
        <p:txBody>
          <a:bodyPr wrap="square">
            <a:spAutoFit/>
          </a:bodyPr>
          <a:lstStyle/>
          <a:p>
            <a:pPr marL="171450" indent="-171450">
              <a:buFont typeface="Arial" panose="020B0604020202020204" pitchFamily="34" charset="0"/>
              <a:buChar char="•"/>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立命館大茨木キャンパス及びイオン茨木は、非常時にＣＧＳ等の電力の一部を、防災公園へ供給しています。</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計画に当たり、大学、イオン、茨木市は、「相互連携協力による災害に強いまちづくりに関する協定」を締結しています。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147034" y="1208177"/>
            <a:ext cx="2511269" cy="553998"/>
          </a:xfrm>
          <a:prstGeom prst="rect">
            <a:avLst/>
          </a:prstGeom>
        </p:spPr>
        <p:txBody>
          <a:bodyPr wrap="square">
            <a:spAutoFit/>
          </a:bodyPr>
          <a:lstStyle/>
          <a:p>
            <a:pPr marL="171450" indent="-171450">
              <a:buFont typeface="Arial" panose="020B0604020202020204" pitchFamily="34" charset="0"/>
              <a:buChar char="•"/>
            </a:pP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六本木ヒルズでは</a:t>
            </a:r>
            <a:r>
              <a:rPr lang="en-US" altLang="ja-JP" sz="100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大規模</a:t>
            </a: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なＣＧＳと熱供給設備を持ち</a:t>
            </a:r>
            <a:r>
              <a:rPr lang="en-US" altLang="ja-JP" sz="100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smtClean="0">
                <a:latin typeface="メイリオ" panose="020B0604030504040204" pitchFamily="50" charset="-128"/>
                <a:ea typeface="メイリオ" panose="020B0604030504040204" pitchFamily="50" charset="-128"/>
                <a:cs typeface="メイリオ" panose="020B0604030504040204" pitchFamily="50" charset="-128"/>
              </a:rPr>
              <a:t>地区全体の電力･熱需要需要を賄っています。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224958" y="4261536"/>
            <a:ext cx="4153569" cy="400110"/>
          </a:xfrm>
          <a:prstGeom prst="rect">
            <a:avLst/>
          </a:prstGeom>
        </p:spPr>
        <p:txBody>
          <a:bodyPr wrap="square">
            <a:spAutoFit/>
          </a:bodyPr>
          <a:lstStyle/>
          <a:p>
            <a:pPr marL="171450" indent="-171450">
              <a:buFont typeface="Arial" panose="020B0604020202020204" pitchFamily="34" charset="0"/>
              <a:buChar char="•"/>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特区を利用し、耐震性の高い洞道を整備し、そこを活用し、通常時の熱供給だけでなく、災害時にも電力・中水を供給します。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393" y="4675941"/>
            <a:ext cx="2934026" cy="2024443"/>
          </a:xfrm>
          <a:prstGeom prst="rect">
            <a:avLst/>
          </a:prstGeom>
        </p:spPr>
      </p:pic>
      <p:sp>
        <p:nvSpPr>
          <p:cNvPr id="26" name="正方形/長方形 25"/>
          <p:cNvSpPr/>
          <p:nvPr/>
        </p:nvSpPr>
        <p:spPr>
          <a:xfrm>
            <a:off x="4766966" y="4283523"/>
            <a:ext cx="4153569" cy="400110"/>
          </a:xfrm>
          <a:prstGeom prst="rect">
            <a:avLst/>
          </a:prstGeom>
        </p:spPr>
        <p:txBody>
          <a:bodyPr wrap="square">
            <a:spAutoFit/>
          </a:bodyPr>
          <a:lstStyle/>
          <a:p>
            <a:pPr marL="171450" indent="-171450">
              <a:buFont typeface="Arial" panose="020B0604020202020204" pitchFamily="34" charset="0"/>
              <a:buChar char="•"/>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開発建物に加え、既存街区にも電力を供給する我が国初の特定送配電事業です。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4766966" y="4757293"/>
            <a:ext cx="1529082" cy="1785104"/>
          </a:xfrm>
          <a:prstGeom prst="rect">
            <a:avLst/>
          </a:prstGeom>
        </p:spPr>
        <p:txBody>
          <a:bodyPr wrap="square">
            <a:spAutoFit/>
          </a:bodyPr>
          <a:lstStyle/>
          <a:p>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■特徴</a:t>
            </a:r>
            <a:endPar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電力供給の複線化による⾧期停電時</a:t>
            </a:r>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供給</a:t>
            </a:r>
          </a:p>
          <a:p>
            <a:pPr marL="171450" indent="-171450">
              <a:buFont typeface="Arial" panose="020B0604020202020204" pitchFamily="34" charset="0"/>
              <a:buChar char="•"/>
            </a:pPr>
            <a:r>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エネルギーマネジメントシステムに</a:t>
            </a:r>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よる</a:t>
            </a:r>
            <a:r>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および</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熱源</a:t>
            </a:r>
            <a:r>
              <a:rPr lang="ja-JP" altLang="en-US"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の最適運用</a:t>
            </a:r>
          </a:p>
          <a:p>
            <a:pPr marL="171450" indent="-171450">
              <a:buFont typeface="Arial" panose="020B0604020202020204" pitchFamily="34" charset="0"/>
              <a:buChar char="•"/>
            </a:pPr>
            <a:r>
              <a:rPr lang="en-US" altLang="ja-JP" sz="100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街区内既存熱源設備との併用による面的利用最大化</a:t>
            </a:r>
          </a:p>
        </p:txBody>
      </p:sp>
      <p:sp>
        <p:nvSpPr>
          <p:cNvPr id="4" name="スライド番号プレースホルダー 3"/>
          <p:cNvSpPr>
            <a:spLocks noGrp="1"/>
          </p:cNvSpPr>
          <p:nvPr>
            <p:ph type="sldNum" sz="quarter" idx="12"/>
          </p:nvPr>
        </p:nvSpPr>
        <p:spPr/>
        <p:txBody>
          <a:bodyPr/>
          <a:lstStyle/>
          <a:p>
            <a:fld id="{75CBA000-95C9-44AB-BBE7-DB5C13934B5B}" type="slidenum">
              <a:rPr kumimoji="1" lang="ja-JP" altLang="en-US" smtClean="0"/>
              <a:t>5</a:t>
            </a:fld>
            <a:endParaRPr kumimoji="1" lang="ja-JP" altLang="en-US"/>
          </a:p>
        </p:txBody>
      </p:sp>
      <p:sp>
        <p:nvSpPr>
          <p:cNvPr id="29" name="正方形/長方形 28"/>
          <p:cNvSpPr/>
          <p:nvPr/>
        </p:nvSpPr>
        <p:spPr>
          <a:xfrm>
            <a:off x="4766966" y="191355"/>
            <a:ext cx="4176265" cy="523220"/>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エネルギー面的利用には地域冷暖房や特定送配電事業等全国で</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以上の多くの事例があります。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7490458" y="5332146"/>
            <a:ext cx="105505" cy="7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5400000">
            <a:off x="7524421" y="6092872"/>
            <a:ext cx="75558" cy="9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719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203" y="2812490"/>
            <a:ext cx="7886700" cy="1325563"/>
          </a:xfrm>
        </p:spPr>
        <p:txBody>
          <a:bodyPr/>
          <a:lstStyle/>
          <a:p>
            <a:pPr algn="ctr"/>
            <a:r>
              <a:rPr kumimoji="1" lang="ja-JP" altLang="en-US" dirty="0" smtClean="0">
                <a:latin typeface="メイリオ" panose="020B0604030504040204" pitchFamily="50" charset="-128"/>
                <a:ea typeface="メイリオ" panose="020B0604030504040204" pitchFamily="50" charset="-128"/>
              </a:rPr>
              <a:t>エネルギー面的利用</a:t>
            </a:r>
            <a:r>
              <a:rPr kumimoji="1" lang="en-US" altLang="ja-JP" dirty="0" smtClean="0">
                <a:latin typeface="メイリオ" panose="020B0604030504040204" pitchFamily="50" charset="-128"/>
                <a:ea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導入支援施策</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5CBA000-95C9-44AB-BBE7-DB5C13934B5B}" type="slidenum">
              <a:rPr kumimoji="1" lang="ja-JP" altLang="en-US" smtClean="0"/>
              <a:t>6</a:t>
            </a:fld>
            <a:endParaRPr kumimoji="1" lang="ja-JP" altLang="en-US"/>
          </a:p>
        </p:txBody>
      </p:sp>
    </p:spTree>
    <p:extLst>
      <p:ext uri="{BB962C8B-B14F-4D97-AF65-F5344CB8AC3E}">
        <p14:creationId xmlns:p14="http://schemas.microsoft.com/office/powerpoint/2010/main" val="93586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71719"/>
            <a:ext cx="3599435"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国庫補助金・優遇税制</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3713255396"/>
              </p:ext>
            </p:extLst>
          </p:nvPr>
        </p:nvGraphicFramePr>
        <p:xfrm>
          <a:off x="232732" y="1000553"/>
          <a:ext cx="8640335" cy="5168648"/>
        </p:xfrm>
        <a:graphic>
          <a:graphicData uri="http://schemas.openxmlformats.org/drawingml/2006/table">
            <a:tbl>
              <a:tblPr firstRow="1" bandRow="1">
                <a:tableStyleId>{5C22544A-7EE6-4342-B048-85BDC9FD1C3A}</a:tableStyleId>
              </a:tblPr>
              <a:tblGrid>
                <a:gridCol w="2108787">
                  <a:extLst>
                    <a:ext uri="{9D8B030D-6E8A-4147-A177-3AD203B41FA5}">
                      <a16:colId xmlns="" xmlns:a16="http://schemas.microsoft.com/office/drawing/2014/main" val="3816247193"/>
                    </a:ext>
                  </a:extLst>
                </a:gridCol>
                <a:gridCol w="663239">
                  <a:extLst>
                    <a:ext uri="{9D8B030D-6E8A-4147-A177-3AD203B41FA5}">
                      <a16:colId xmlns="" xmlns:a16="http://schemas.microsoft.com/office/drawing/2014/main" val="4071583365"/>
                    </a:ext>
                  </a:extLst>
                </a:gridCol>
                <a:gridCol w="739767">
                  <a:extLst>
                    <a:ext uri="{9D8B030D-6E8A-4147-A177-3AD203B41FA5}">
                      <a16:colId xmlns="" xmlns:a16="http://schemas.microsoft.com/office/drawing/2014/main" val="4219022892"/>
                    </a:ext>
                  </a:extLst>
                </a:gridCol>
                <a:gridCol w="5128542">
                  <a:extLst>
                    <a:ext uri="{9D8B030D-6E8A-4147-A177-3AD203B41FA5}">
                      <a16:colId xmlns="" xmlns:a16="http://schemas.microsoft.com/office/drawing/2014/main" val="2413015152"/>
                    </a:ext>
                  </a:extLst>
                </a:gridCol>
              </a:tblGrid>
              <a:tr h="498429">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名称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区分</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所管</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 xmlns:a16="http://schemas.microsoft.com/office/drawing/2014/main" val="2037140016"/>
                  </a:ext>
                </a:extLst>
              </a:tr>
              <a:tr h="1843507">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地域の特性を活かしたエネルギーの地産地消促進事業費補助金（分散型エネルギーシステム構築支援事業）</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補助金</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経済産業省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地域のエネルギー需給の特性に応じてエネルギーの地産地消を目指す事業を支援</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事業化に向けた計画策定に対する支援（事業化可能性調査やﾏｽﾀｰﾌﾟﾗﾝ策定支援</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補助率</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システム構築補助</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補助率</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：自治体連携の場合は</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の場合有り</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 xmlns:a16="http://schemas.microsoft.com/office/drawing/2014/main" val="416837503"/>
                  </a:ext>
                </a:extLst>
              </a:tr>
              <a:tr h="155674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国際競争拠点都市整備事業（</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BCD</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整備型等：</a:t>
                      </a:r>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国際競争業務継続拠点整備事業</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補助金</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国土交通省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災害に対する脆弱性を克服する観点から、エネルギーを安定的に供給するために必要なエネルギー導管等の整備を行う新たな支援メニューを創設する。（補助率</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地方公共団体等</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民間事業者等直接補助</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民間事業者等間接補助</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 xmlns:a16="http://schemas.microsoft.com/office/drawing/2014/main" val="2066831407"/>
                  </a:ext>
                </a:extLst>
              </a:tr>
              <a:tr h="1269972">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コージェネレーションに係る課税標準の特例措置の創設（固定資産税）</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優遇税制</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経済産業者</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コージェネレーション設備に係る固定資産税について、課税標準を最初の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年間、課税標準となるべき価格の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5/6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に軽減する。</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 xmlns:a16="http://schemas.microsoft.com/office/drawing/2014/main" val="2711609190"/>
                  </a:ext>
                </a:extLst>
              </a:tr>
            </a:tbl>
          </a:graphicData>
        </a:graphic>
      </p:graphicFrame>
      <p:sp>
        <p:nvSpPr>
          <p:cNvPr id="2" name="スライド番号プレースホルダー 1"/>
          <p:cNvSpPr>
            <a:spLocks noGrp="1"/>
          </p:cNvSpPr>
          <p:nvPr>
            <p:ph type="sldNum" sz="quarter" idx="12"/>
          </p:nvPr>
        </p:nvSpPr>
        <p:spPr/>
        <p:txBody>
          <a:bodyPr/>
          <a:lstStyle/>
          <a:p>
            <a:fld id="{75CBA000-95C9-44AB-BBE7-DB5C13934B5B}" type="slidenum">
              <a:rPr kumimoji="1" lang="ja-JP" altLang="en-US" smtClean="0"/>
              <a:t>7</a:t>
            </a:fld>
            <a:endParaRPr kumimoji="1" lang="ja-JP" altLang="en-US"/>
          </a:p>
        </p:txBody>
      </p:sp>
      <p:sp>
        <p:nvSpPr>
          <p:cNvPr id="7" name="正方形/長方形 6"/>
          <p:cNvSpPr/>
          <p:nvPr/>
        </p:nvSpPr>
        <p:spPr>
          <a:xfrm>
            <a:off x="340797" y="609995"/>
            <a:ext cx="8532270"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エネルギー面的利用では国の補助金等の支援制度が用意されています。（平成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6451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事業性評価支援ツール</a:t>
            </a:r>
            <a:endParaRPr kumimoji="1" lang="ja-JP" altLang="en-US" sz="2400" dirty="0"/>
          </a:p>
        </p:txBody>
      </p:sp>
      <p:sp>
        <p:nvSpPr>
          <p:cNvPr id="2" name="角丸四角形 1"/>
          <p:cNvSpPr/>
          <p:nvPr/>
        </p:nvSpPr>
        <p:spPr>
          <a:xfrm>
            <a:off x="232732" y="685800"/>
            <a:ext cx="8736456" cy="13591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pic>
        <p:nvPicPr>
          <p:cNvPr id="5" name="図 4"/>
          <p:cNvPicPr/>
          <p:nvPr/>
        </p:nvPicPr>
        <p:blipFill rotWithShape="1">
          <a:blip r:embed="rId2" cstate="print">
            <a:extLst>
              <a:ext uri="{28A0092B-C50C-407E-A947-70E740481C1C}">
                <a14:useLocalDpi xmlns:a14="http://schemas.microsoft.com/office/drawing/2010/main" val="0"/>
              </a:ext>
            </a:extLst>
          </a:blip>
          <a:srcRect t="43315"/>
          <a:stretch/>
        </p:blipFill>
        <p:spPr bwMode="auto">
          <a:xfrm>
            <a:off x="476086" y="2198280"/>
            <a:ext cx="8310467" cy="4377087"/>
          </a:xfrm>
          <a:prstGeom prst="rect">
            <a:avLst/>
          </a:prstGeom>
          <a:noFill/>
          <a:ln>
            <a:noFill/>
          </a:ln>
        </p:spPr>
      </p:pic>
      <p:sp>
        <p:nvSpPr>
          <p:cNvPr id="6" name="正方形/長方形 5"/>
          <p:cNvSpPr/>
          <p:nvPr/>
        </p:nvSpPr>
        <p:spPr>
          <a:xfrm>
            <a:off x="232732" y="778271"/>
            <a:ext cx="8736456" cy="1200329"/>
          </a:xfrm>
          <a:prstGeom prst="rect">
            <a:avLst/>
          </a:prstGeom>
        </p:spPr>
        <p:txBody>
          <a:bodyPr wrap="square">
            <a:spAutoFit/>
          </a:bodyPr>
          <a:lstStyle/>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エネルギー面的利用の導入効果を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簡易</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に試算するソフトを作成しました。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建物</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・施設等の新たな開発があった場合、その新設建物内に電熱併給型の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を設置し、新設建物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及び周囲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の既存建物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との間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においてエネルギーを融通した場合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の省エネルギー効果・ＣＯ</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削減効果・投資回収年数を試算します。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5CBA000-95C9-44AB-BBE7-DB5C13934B5B}" type="slidenum">
              <a:rPr kumimoji="1" lang="ja-JP" altLang="en-US" smtClean="0"/>
              <a:t>8</a:t>
            </a:fld>
            <a:endParaRPr kumimoji="1" lang="ja-JP" altLang="en-US"/>
          </a:p>
        </p:txBody>
      </p:sp>
    </p:spTree>
    <p:extLst>
      <p:ext uri="{BB962C8B-B14F-4D97-AF65-F5344CB8AC3E}">
        <p14:creationId xmlns:p14="http://schemas.microsoft.com/office/powerpoint/2010/main" val="296276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2732" y="163421"/>
            <a:ext cx="7886700" cy="522379"/>
          </a:xfrm>
        </p:spPr>
        <p:txBody>
          <a:bodyPr>
            <a:normAutofit/>
          </a:bodyPr>
          <a:lstStyle/>
          <a:p>
            <a:r>
              <a:rPr lang="ja-JP" altLang="en-US" sz="2400" b="1" dirty="0" smtClean="0">
                <a:latin typeface="メイリオ" panose="020B0604030504040204" pitchFamily="50" charset="-128"/>
                <a:ea typeface="メイリオ" panose="020B0604030504040204" pitchFamily="50" charset="-128"/>
              </a:rPr>
              <a:t>事業性評価支援ツール試算例①</a:t>
            </a:r>
            <a:endParaRPr kumimoji="1" lang="ja-JP" altLang="en-US" sz="2400" dirty="0"/>
          </a:p>
        </p:txBody>
      </p:sp>
      <p:sp>
        <p:nvSpPr>
          <p:cNvPr id="2" name="角丸四角形 1"/>
          <p:cNvSpPr/>
          <p:nvPr/>
        </p:nvSpPr>
        <p:spPr>
          <a:xfrm>
            <a:off x="232732" y="685800"/>
            <a:ext cx="8736456" cy="13591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232732" y="778271"/>
            <a:ext cx="8736456" cy="1200329"/>
          </a:xfrm>
          <a:prstGeom prst="rect">
            <a:avLst/>
          </a:prstGeom>
        </p:spPr>
        <p:txBody>
          <a:bodyPr wrap="square">
            <a:spAutoFit/>
          </a:bodyPr>
          <a:lstStyle/>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30,000m</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の新築事務所ビル</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棟を連結したケース（合計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60,000m</a:t>
            </a:r>
            <a:r>
              <a:rPr lang="en-US" altLang="ja-JP"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CGS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容量</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50%(555kW×2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台</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平日のみ</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時で運転</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投資額</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5.8</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億円（従来システムとの差額分は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エネルギーコスト削減効果は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1,300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年（投資回収年数：</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17.2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5CBA000-95C9-44AB-BBE7-DB5C13934B5B}" type="slidenum">
              <a:rPr kumimoji="1" lang="ja-JP" altLang="en-US" smtClean="0"/>
              <a:t>9</a:t>
            </a:fld>
            <a:endParaRPr kumimoji="1" lang="ja-JP"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52" y="2353039"/>
            <a:ext cx="3192693" cy="385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355" y="2456679"/>
            <a:ext cx="5529939" cy="364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474350" y="6283767"/>
            <a:ext cx="3036409"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kumimoji="1" lang="ja-JP" altLang="en-US" sz="2400" dirty="0" smtClean="0">
                <a:solidFill>
                  <a:srgbClr val="FF0000"/>
                </a:solidFill>
              </a:rPr>
              <a:t>投資回収年数：</a:t>
            </a:r>
            <a:r>
              <a:rPr kumimoji="1" lang="en-US" altLang="ja-JP" sz="2400" dirty="0" smtClean="0">
                <a:solidFill>
                  <a:srgbClr val="FF0000"/>
                </a:solidFill>
              </a:rPr>
              <a:t>17.2</a:t>
            </a:r>
            <a:r>
              <a:rPr kumimoji="1" lang="ja-JP" altLang="en-US" sz="2400" dirty="0" smtClean="0">
                <a:solidFill>
                  <a:srgbClr val="FF0000"/>
                </a:solidFill>
              </a:rPr>
              <a:t>年</a:t>
            </a:r>
            <a:endParaRPr kumimoji="1" lang="ja-JP" altLang="en-US" sz="2400" dirty="0">
              <a:solidFill>
                <a:srgbClr val="FF0000"/>
              </a:solidFill>
            </a:endParaRPr>
          </a:p>
        </p:txBody>
      </p:sp>
      <p:sp>
        <p:nvSpPr>
          <p:cNvPr id="82" name="テキスト ボックス 81"/>
          <p:cNvSpPr txBox="1"/>
          <p:nvPr/>
        </p:nvSpPr>
        <p:spPr>
          <a:xfrm>
            <a:off x="1110756" y="6206823"/>
            <a:ext cx="1156086" cy="307777"/>
          </a:xfrm>
          <a:prstGeom prst="rect">
            <a:avLst/>
          </a:prstGeom>
          <a:noFill/>
        </p:spPr>
        <p:txBody>
          <a:bodyPr wrap="none" rtlCol="0">
            <a:spAutoFit/>
          </a:bodyPr>
          <a:lstStyle/>
          <a:p>
            <a:r>
              <a:rPr kumimoji="1" lang="ja-JP" altLang="en-US" sz="1400" dirty="0" smtClean="0"/>
              <a:t>事業イメージ</a:t>
            </a:r>
            <a:endParaRPr kumimoji="1" lang="ja-JP" altLang="en-US" sz="1400" dirty="0"/>
          </a:p>
        </p:txBody>
      </p:sp>
    </p:spTree>
    <p:extLst>
      <p:ext uri="{BB962C8B-B14F-4D97-AF65-F5344CB8AC3E}">
        <p14:creationId xmlns:p14="http://schemas.microsoft.com/office/powerpoint/2010/main" val="4105273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1365</Words>
  <Application>Microsoft Office PowerPoint</Application>
  <PresentationFormat>画面に合わせる (4:3)</PresentationFormat>
  <Paragraphs>119</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10</vt:i4>
      </vt:variant>
    </vt:vector>
  </HeadingPairs>
  <TitlesOfParts>
    <vt:vector size="20" baseType="lpstr">
      <vt:lpstr>ＭＳ Ｐゴシック</vt:lpstr>
      <vt:lpstr>ＭＳ ゴシック</vt:lpstr>
      <vt:lpstr>メイリオ</vt:lpstr>
      <vt:lpstr>Arial</vt:lpstr>
      <vt:lpstr>Calibri</vt:lpstr>
      <vt:lpstr>Calibri Light</vt:lpstr>
      <vt:lpstr>Trebuchet MS</vt:lpstr>
      <vt:lpstr>Wingdings 3</vt:lpstr>
      <vt:lpstr>Office テーマ</vt:lpstr>
      <vt:lpstr>ファセット</vt:lpstr>
      <vt:lpstr>PowerPoint プレゼンテーション</vt:lpstr>
      <vt:lpstr>１．エネルギー面的利用とは</vt:lpstr>
      <vt:lpstr>２．エネルギー面的利用促進の背景・意義</vt:lpstr>
      <vt:lpstr>３．エネルギー面的利用導入の主なメリット</vt:lpstr>
      <vt:lpstr>４．エネルギー面的利用の事例</vt:lpstr>
      <vt:lpstr>エネルギー面的利用 導入支援施策</vt:lpstr>
      <vt:lpstr>国庫補助金・優遇税制</vt:lpstr>
      <vt:lpstr>事業性評価支援ツール</vt:lpstr>
      <vt:lpstr>事業性評価支援ツール試算例①</vt:lpstr>
      <vt:lpstr>事業性評価支援ツール試算例②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2018-11-30T10:22:13Z</dcterms:created>
  <dcterms:modified xsi:type="dcterms:W3CDTF">2018-11-30T10:22:31Z</dcterms:modified>
</cp:coreProperties>
</file>