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1" r:id="rId1"/>
  </p:sldMasterIdLst>
  <p:sldIdLst>
    <p:sldId id="256" r:id="rId2"/>
    <p:sldId id="257" r:id="rId3"/>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7" autoAdjust="0"/>
    <p:restoredTop sz="94660"/>
  </p:normalViewPr>
  <p:slideViewPr>
    <p:cSldViewPr snapToGrid="0" showGuides="1">
      <p:cViewPr varScale="1">
        <p:scale>
          <a:sx n="47" d="100"/>
          <a:sy n="47" d="100"/>
        </p:scale>
        <p:origin x="984" y="72"/>
      </p:cViewPr>
      <p:guideLst/>
    </p:cSldViewPr>
  </p:slideViewPr>
  <p:notesTextViewPr>
    <p:cViewPr>
      <p:scale>
        <a:sx n="1" d="1"/>
        <a:sy n="1" d="1"/>
      </p:scale>
      <p:origin x="0" y="0"/>
    </p:cViewPr>
  </p:notesTextViewPr>
  <p:gridSpacing cx="46800" cy="46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507168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1902778"/>
      </p:ext>
    </p:extLst>
  </p:cSld>
  <p:clrMap bg1="lt1" tx1="dk1" bg2="lt2" tx2="dk2" accent1="accent1" accent2="accent2" accent3="accent3" accent4="accent4" accent5="accent5" accent6="accent6" hlink="hlink" folHlink="folHlink"/>
  <p:sldLayoutIdLst>
    <p:sldLayoutId id="2147483713" r:id="rId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 userDrawn="1">
          <p15:clr>
            <a:srgbClr val="F26B43"/>
          </p15:clr>
        </p15:guide>
        <p15:guide id="2" pos="68" userDrawn="1">
          <p15:clr>
            <a:srgbClr val="F26B43"/>
          </p15:clr>
        </p15:guide>
        <p15:guide id="3" pos="9454" userDrawn="1">
          <p15:clr>
            <a:srgbClr val="F26B43"/>
          </p15:clr>
        </p15:guide>
        <p15:guide id="4" orient="horz" pos="6666" userDrawn="1">
          <p15:clr>
            <a:srgbClr val="F26B43"/>
          </p15:clr>
        </p15:guide>
        <p15:guide id="5" pos="476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B5C115F-B983-45EF-A319-CAC128E6C1E3}"/>
              </a:ext>
            </a:extLst>
          </p:cNvPr>
          <p:cNvSpPr txBox="1">
            <a:spLocks noChangeAspect="1"/>
          </p:cNvSpPr>
          <p:nvPr/>
        </p:nvSpPr>
        <p:spPr>
          <a:xfrm>
            <a:off x="7559675" y="-129540"/>
            <a:ext cx="7675021" cy="3010751"/>
          </a:xfrm>
          <a:prstGeom prst="rect">
            <a:avLst/>
          </a:prstGeom>
          <a:solidFill>
            <a:srgbClr val="CCFFFF">
              <a:alpha val="47000"/>
            </a:srgbClr>
          </a:solidFill>
        </p:spPr>
        <p:txBody>
          <a:bodyPr wrap="square" lIns="91430" tIns="45714" rIns="91430" bIns="45714" rtlCol="0" anchor="t">
            <a:noAutofit/>
          </a:bodyPr>
          <a:lstStyle/>
          <a:p>
            <a:pPr defTabSz="457206">
              <a:defRPr/>
            </a:pPr>
            <a:endParaRPr lang="en-US" altLang="ja-JP" sz="700" b="1" dirty="0">
              <a:solidFill>
                <a:schemeClr val="bg1"/>
              </a:solidFill>
              <a:latin typeface="HG正楷書体-PRO" panose="03000600000000000000" pitchFamily="66" charset="-128"/>
              <a:ea typeface="HG正楷書体-PRO" panose="03000600000000000000" pitchFamily="66" charset="-128"/>
            </a:endParaRPr>
          </a:p>
          <a:p>
            <a:pPr defTabSz="457206">
              <a:defRPr/>
            </a:pPr>
            <a:r>
              <a:rPr lang="ja-JP" altLang="en-US" sz="1600" b="1" dirty="0">
                <a:solidFill>
                  <a:schemeClr val="bg1"/>
                </a:solidFill>
                <a:latin typeface="HG正楷書体-PRO" panose="03000600000000000000" pitchFamily="66" charset="-128"/>
                <a:ea typeface="HG正楷書体-PRO" panose="03000600000000000000" pitchFamily="66" charset="-128"/>
              </a:rPr>
              <a:t>　　　　　　　　</a:t>
            </a:r>
            <a:r>
              <a:rPr lang="ja-JP" altLang="en-US" sz="1200" b="1" dirty="0">
                <a:solidFill>
                  <a:schemeClr val="bg1"/>
                </a:solidFill>
                <a:latin typeface="HG正楷書体-PRO" panose="03000600000000000000" pitchFamily="66" charset="-128"/>
                <a:ea typeface="HG正楷書体-PRO" panose="03000600000000000000" pitchFamily="66" charset="-128"/>
              </a:rPr>
              <a:t>　</a:t>
            </a:r>
            <a:endParaRPr lang="en-US" altLang="ja-JP" sz="2000" b="1" dirty="0">
              <a:solidFill>
                <a:schemeClr val="bg1"/>
              </a:solidFill>
              <a:latin typeface="HG正楷書体-PRO" panose="03000600000000000000" pitchFamily="66" charset="-128"/>
              <a:ea typeface="HG正楷書体-PRO" panose="03000600000000000000" pitchFamily="66" charset="-128"/>
            </a:endParaRPr>
          </a:p>
          <a:p>
            <a:pPr algn="ctr" defTabSz="457206">
              <a:defRPr/>
            </a:pPr>
            <a:r>
              <a:rPr lang="ja-JP" altLang="en-US" sz="3200" b="1" dirty="0">
                <a:solidFill>
                  <a:srgbClr val="0070C0"/>
                </a:solidFill>
                <a:latin typeface="HG正楷書体-PRO" panose="03000600000000000000" pitchFamily="66" charset="-128"/>
                <a:ea typeface="HG正楷書体-PRO" panose="03000600000000000000" pitchFamily="66" charset="-128"/>
              </a:rPr>
              <a:t>　　　　　</a:t>
            </a:r>
            <a:endParaRPr lang="en-US" altLang="ja-JP" b="1" dirty="0">
              <a:solidFill>
                <a:srgbClr val="0070C0"/>
              </a:solidFill>
              <a:latin typeface="HGS創英ﾌﾟﾚｾﾞﾝｽEB" panose="02020800000000000000" pitchFamily="18" charset="-128"/>
              <a:ea typeface="HGS創英ﾌﾟﾚｾﾞﾝｽEB" panose="02020800000000000000" pitchFamily="18" charset="-128"/>
            </a:endParaRPr>
          </a:p>
        </p:txBody>
      </p:sp>
      <p:sp>
        <p:nvSpPr>
          <p:cNvPr id="5" name="テキスト ボックス 4">
            <a:extLst>
              <a:ext uri="{FF2B5EF4-FFF2-40B4-BE49-F238E27FC236}">
                <a16:creationId xmlns:a16="http://schemas.microsoft.com/office/drawing/2014/main" id="{29634023-C41C-4F39-8DFD-509C6C5364ED}"/>
              </a:ext>
            </a:extLst>
          </p:cNvPr>
          <p:cNvSpPr txBox="1">
            <a:spLocks noChangeAspect="1"/>
          </p:cNvSpPr>
          <p:nvPr/>
        </p:nvSpPr>
        <p:spPr>
          <a:xfrm>
            <a:off x="-418254" y="9502549"/>
            <a:ext cx="8420386" cy="1076136"/>
          </a:xfrm>
          <a:prstGeom prst="rect">
            <a:avLst/>
          </a:prstGeom>
          <a:noFill/>
        </p:spPr>
        <p:txBody>
          <a:bodyPr wrap="square" rtlCol="0">
            <a:noAutofit/>
          </a:bodyPr>
          <a:lstStyle/>
          <a:p>
            <a:pPr algn="ctr">
              <a:lnSpc>
                <a:spcPts val="1700"/>
              </a:lnSpc>
              <a:defRPr/>
            </a:pPr>
            <a:r>
              <a:rPr kumimoji="1" lang="ja-JP" altLang="en-US" sz="1200" b="1" spc="300" dirty="0">
                <a:solidFill>
                  <a:srgbClr val="44546A">
                    <a:lumMod val="75000"/>
                  </a:srgbClr>
                </a:solidFill>
                <a:latin typeface="Meiryo UI" panose="020B0604030504040204" pitchFamily="50" charset="-128"/>
                <a:ea typeface="Meiryo UI" panose="020B0604030504040204" pitchFamily="50" charset="-128"/>
              </a:rPr>
              <a:t>大阪市環境局環境施策部環境施策課（エネルギー政策グループ）</a:t>
            </a:r>
            <a:endParaRPr kumimoji="1" lang="en-US" altLang="ja-JP" sz="1200" b="1" spc="300" dirty="0">
              <a:solidFill>
                <a:srgbClr val="44546A">
                  <a:lumMod val="75000"/>
                </a:srgbClr>
              </a:solidFill>
              <a:latin typeface="Meiryo UI" panose="020B0604030504040204" pitchFamily="50" charset="-128"/>
              <a:ea typeface="Meiryo UI" panose="020B0604030504040204" pitchFamily="50" charset="-128"/>
            </a:endParaRPr>
          </a:p>
          <a:p>
            <a:pPr algn="ctr">
              <a:lnSpc>
                <a:spcPts val="1700"/>
              </a:lnSpc>
              <a:defRPr/>
            </a:pPr>
            <a:r>
              <a:rPr kumimoji="1" lang="ja-JP" altLang="en-US" sz="1200" b="1" dirty="0">
                <a:solidFill>
                  <a:srgbClr val="44546A">
                    <a:lumMod val="75000"/>
                  </a:srgbClr>
                </a:solidFill>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545-8550</a:t>
            </a: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大阪市阿倍野区阿倍野筋</a:t>
            </a:r>
            <a:r>
              <a:rPr lang="en-US" altLang="ja-JP" sz="1200" dirty="0">
                <a:latin typeface="Meiryo UI" panose="020B0604030504040204" pitchFamily="50" charset="-128"/>
                <a:ea typeface="Meiryo UI" panose="020B0604030504040204" pitchFamily="50" charset="-128"/>
              </a:rPr>
              <a:t> 1-5-1 </a:t>
            </a:r>
            <a:r>
              <a:rPr lang="ja-JP" altLang="ja-JP" sz="1200" dirty="0">
                <a:latin typeface="Meiryo UI" panose="020B0604030504040204" pitchFamily="50" charset="-128"/>
                <a:ea typeface="Meiryo UI" panose="020B0604030504040204" pitchFamily="50" charset="-128"/>
              </a:rPr>
              <a:t>あべのルシアス</a:t>
            </a:r>
            <a:r>
              <a:rPr lang="en-US" altLang="ja-JP" sz="1200" dirty="0">
                <a:latin typeface="Meiryo UI" panose="020B0604030504040204" pitchFamily="50" charset="-128"/>
                <a:ea typeface="Meiryo UI" panose="020B0604030504040204" pitchFamily="50" charset="-128"/>
              </a:rPr>
              <a:t>13</a:t>
            </a:r>
            <a:r>
              <a:rPr lang="ja-JP" altLang="ja-JP" sz="1200" dirty="0">
                <a:latin typeface="Meiryo UI" panose="020B0604030504040204" pitchFamily="50" charset="-128"/>
                <a:ea typeface="Meiryo UI" panose="020B0604030504040204" pitchFamily="50" charset="-128"/>
              </a:rPr>
              <a:t>階</a:t>
            </a:r>
            <a:endParaRPr lang="en-US" altLang="ja-JP" sz="1200" dirty="0">
              <a:latin typeface="Meiryo UI" panose="020B0604030504040204" pitchFamily="50" charset="-128"/>
              <a:ea typeface="Meiryo UI" panose="020B0604030504040204" pitchFamily="50" charset="-128"/>
            </a:endParaRPr>
          </a:p>
          <a:p>
            <a:pPr algn="ctr">
              <a:lnSpc>
                <a:spcPts val="1700"/>
              </a:lnSpc>
              <a:defRPr/>
            </a:pPr>
            <a:r>
              <a:rPr lang="en-US" altLang="ja-JP" sz="1200" dirty="0">
                <a:latin typeface="Meiryo UI" panose="020B0604030504040204" pitchFamily="50" charset="-128"/>
                <a:ea typeface="Meiryo UI" panose="020B0604030504040204" pitchFamily="50" charset="-128"/>
              </a:rPr>
              <a:t>Tel</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06-6630-3483</a:t>
            </a: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Fax</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06-6630-3580</a:t>
            </a:r>
          </a:p>
          <a:p>
            <a:pPr algn="ctr">
              <a:lnSpc>
                <a:spcPts val="1700"/>
              </a:lnSpc>
              <a:defRPr/>
            </a:pPr>
            <a:r>
              <a:rPr lang="ja-JP" altLang="en-US" sz="1200" dirty="0">
                <a:latin typeface="Meiryo UI" panose="020B0604030504040204" pitchFamily="50" charset="-128"/>
                <a:ea typeface="Meiryo UI" panose="020B0604030504040204" pitchFamily="50" charset="-128"/>
              </a:rPr>
              <a:t>大阪市ホームページ：</a:t>
            </a:r>
            <a:r>
              <a:rPr lang="en-US" altLang="ja-JP" sz="1200" dirty="0">
                <a:latin typeface="Meiryo UI" panose="020B0604030504040204" pitchFamily="50" charset="-128"/>
                <a:ea typeface="Meiryo UI" panose="020B0604030504040204" pitchFamily="50" charset="-128"/>
              </a:rPr>
              <a:t>https://www.city.osaka.lg.jp/kankyo/page/0000476996.html</a:t>
            </a:r>
            <a:endParaRPr kumimoji="1" lang="en-US" altLang="ja-JP" sz="1200" b="1" dirty="0">
              <a:solidFill>
                <a:srgbClr val="44546A">
                  <a:lumMod val="75000"/>
                </a:srgbClr>
              </a:solidFill>
              <a:latin typeface="Meiryo UI" panose="020B0604030504040204" pitchFamily="50" charset="-128"/>
              <a:ea typeface="Meiryo UI" panose="020B0604030504040204" pitchFamily="50" charset="-128"/>
            </a:endParaRPr>
          </a:p>
          <a:p>
            <a:pPr algn="ctr">
              <a:lnSpc>
                <a:spcPts val="1700"/>
              </a:lnSpc>
              <a:defRPr/>
            </a:pPr>
            <a:r>
              <a:rPr kumimoji="1" lang="ja-JP" altLang="en-US" sz="1200" b="1" dirty="0">
                <a:solidFill>
                  <a:srgbClr val="44546A">
                    <a:lumMod val="75000"/>
                  </a:srgbClr>
                </a:solidFill>
                <a:latin typeface="Meiryo UI" panose="020B0604030504040204" pitchFamily="50" charset="-128"/>
                <a:ea typeface="Meiryo UI" panose="020B0604030504040204" pitchFamily="50" charset="-128"/>
              </a:rPr>
              <a:t>　　　　　　　　　</a:t>
            </a:r>
          </a:p>
        </p:txBody>
      </p:sp>
      <p:sp>
        <p:nvSpPr>
          <p:cNvPr id="7" name="テキスト ボックス 6">
            <a:extLst>
              <a:ext uri="{FF2B5EF4-FFF2-40B4-BE49-F238E27FC236}">
                <a16:creationId xmlns:a16="http://schemas.microsoft.com/office/drawing/2014/main" id="{3D88E1D5-EF69-4245-88D3-81763E7FEF6B}"/>
              </a:ext>
            </a:extLst>
          </p:cNvPr>
          <p:cNvSpPr txBox="1">
            <a:spLocks noChangeAspect="1"/>
          </p:cNvSpPr>
          <p:nvPr/>
        </p:nvSpPr>
        <p:spPr>
          <a:xfrm>
            <a:off x="7773195" y="422037"/>
            <a:ext cx="7259357" cy="2732448"/>
          </a:xfrm>
          <a:prstGeom prst="rect">
            <a:avLst/>
          </a:prstGeom>
          <a:noFill/>
        </p:spPr>
        <p:txBody>
          <a:bodyPr wrap="square" lIns="91430" tIns="45714" rIns="91430" bIns="45714" rtlCol="0" anchor="t">
            <a:noAutofit/>
          </a:bodyPr>
          <a:lstStyle/>
          <a:p>
            <a:pPr defTabSz="457206">
              <a:defRPr/>
            </a:pPr>
            <a:r>
              <a:rPr lang="ja-JP" altLang="en-US" sz="4400" b="1" dirty="0">
                <a:solidFill>
                  <a:srgbClr val="0070C0"/>
                </a:solidFill>
                <a:latin typeface="HG正楷書体-PRO" panose="03000600000000000000" pitchFamily="66" charset="-128"/>
                <a:ea typeface="HG正楷書体-PRO" panose="03000600000000000000" pitchFamily="66" charset="-128"/>
              </a:rPr>
              <a:t>アミティ舞洲</a:t>
            </a:r>
            <a:endParaRPr lang="en-US" altLang="ja-JP" sz="4400" b="1" dirty="0">
              <a:solidFill>
                <a:srgbClr val="0070C0"/>
              </a:solidFill>
              <a:latin typeface="HG正楷書体-PRO" panose="03000600000000000000" pitchFamily="66" charset="-128"/>
              <a:ea typeface="HG正楷書体-PRO" panose="03000600000000000000" pitchFamily="66" charset="-128"/>
            </a:endParaRPr>
          </a:p>
          <a:p>
            <a:pPr defTabSz="457206">
              <a:lnSpc>
                <a:spcPct val="150000"/>
              </a:lnSpc>
              <a:defRPr/>
            </a:pPr>
            <a:r>
              <a:rPr lang="ja-JP" altLang="en-US" sz="4400" b="1" dirty="0">
                <a:solidFill>
                  <a:srgbClr val="0070C0"/>
                </a:solidFill>
                <a:latin typeface="HG正楷書体-PRO" panose="03000600000000000000" pitchFamily="66" charset="-128"/>
                <a:ea typeface="HG正楷書体-PRO" panose="03000600000000000000" pitchFamily="66" charset="-128"/>
              </a:rPr>
              <a:t>帯水層蓄熱冷暖房システム</a:t>
            </a:r>
            <a:r>
              <a:rPr lang="ja-JP" altLang="en-US" sz="1400" b="1" spc="120" dirty="0">
                <a:solidFill>
                  <a:srgbClr val="0070C0"/>
                </a:solidFill>
                <a:latin typeface="HGS創英ﾌﾟﾚｾﾞﾝｽEB" panose="02020800000000000000" pitchFamily="18" charset="-128"/>
                <a:ea typeface="HGS創英ﾌﾟﾚｾﾞﾝｽEB" panose="02020800000000000000" pitchFamily="18" charset="-128"/>
              </a:rPr>
              <a:t>　</a:t>
            </a:r>
            <a:r>
              <a:rPr lang="ja-JP" altLang="en-US" sz="2000" b="1" spc="120" dirty="0">
                <a:solidFill>
                  <a:srgbClr val="0070C0"/>
                </a:solidFill>
                <a:latin typeface="HGS創英ﾌﾟﾚｾﾞﾝｽEB" panose="02020800000000000000" pitchFamily="18" charset="-128"/>
                <a:ea typeface="HGS創英ﾌﾟﾚｾﾞﾝｽEB" panose="02020800000000000000" pitchFamily="18" charset="-128"/>
              </a:rPr>
              <a:t>　　</a:t>
            </a:r>
          </a:p>
          <a:p>
            <a:pPr defTabSz="457206">
              <a:lnSpc>
                <a:spcPts val="2801"/>
              </a:lnSpc>
              <a:defRPr/>
            </a:pPr>
            <a:r>
              <a:rPr lang="ja-JP" altLang="en-US" b="1" spc="120" dirty="0">
                <a:solidFill>
                  <a:srgbClr val="0070C0"/>
                </a:solidFill>
                <a:latin typeface="HGS創英ﾌﾟﾚｾﾞﾝｽEB" panose="02020800000000000000" pitchFamily="18" charset="-128"/>
                <a:ea typeface="HGS創英ﾌﾟﾚｾﾞﾝｽEB" panose="02020800000000000000" pitchFamily="18" charset="-128"/>
              </a:rPr>
              <a:t>　　　　　　　　　　　　　　　　令和２年４月運用開始</a:t>
            </a:r>
            <a:endParaRPr lang="en-US" altLang="ja-JP" b="1" dirty="0">
              <a:solidFill>
                <a:srgbClr val="0070C0"/>
              </a:solidFill>
              <a:latin typeface="HGS創英ﾌﾟﾚｾﾞﾝｽEB" panose="02020800000000000000" pitchFamily="18" charset="-128"/>
              <a:ea typeface="HGS創英ﾌﾟﾚｾﾞﾝｽEB" panose="02020800000000000000" pitchFamily="18" charset="-128"/>
            </a:endParaRPr>
          </a:p>
        </p:txBody>
      </p:sp>
      <p:sp>
        <p:nvSpPr>
          <p:cNvPr id="19" name="テキスト ボックス 18">
            <a:extLst>
              <a:ext uri="{FF2B5EF4-FFF2-40B4-BE49-F238E27FC236}">
                <a16:creationId xmlns:a16="http://schemas.microsoft.com/office/drawing/2014/main" id="{87E95A60-2F78-43BD-BC51-831EC2D19343}"/>
              </a:ext>
            </a:extLst>
          </p:cNvPr>
          <p:cNvSpPr txBox="1"/>
          <p:nvPr/>
        </p:nvSpPr>
        <p:spPr>
          <a:xfrm>
            <a:off x="53833" y="10370981"/>
            <a:ext cx="268022" cy="253916"/>
          </a:xfrm>
          <a:prstGeom prst="rect">
            <a:avLst/>
          </a:prstGeom>
          <a:noFill/>
        </p:spPr>
        <p:txBody>
          <a:bodyPr wrap="none" rtlCol="0">
            <a:spAutoFit/>
          </a:bodyPr>
          <a:lstStyle/>
          <a:p>
            <a:r>
              <a:rPr kumimoji="1" lang="en-US" altLang="ja-JP" sz="1050" dirty="0">
                <a:latin typeface="Meiryo UI" panose="020B0604030504040204" pitchFamily="50" charset="-128"/>
                <a:ea typeface="Meiryo UI" panose="020B0604030504040204" pitchFamily="50" charset="-128"/>
              </a:rPr>
              <a:t>4</a:t>
            </a:r>
            <a:endParaRPr kumimoji="1" lang="ja-JP" altLang="en-US" sz="105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650CF1D7-96C1-4AEC-87FF-E59B73A516FA}"/>
              </a:ext>
            </a:extLst>
          </p:cNvPr>
          <p:cNvSpPr txBox="1"/>
          <p:nvPr/>
        </p:nvSpPr>
        <p:spPr>
          <a:xfrm>
            <a:off x="14816936" y="10370981"/>
            <a:ext cx="268022" cy="253916"/>
          </a:xfrm>
          <a:prstGeom prst="rect">
            <a:avLst/>
          </a:prstGeom>
          <a:noFill/>
        </p:spPr>
        <p:txBody>
          <a:bodyPr wrap="none" rtlCol="0">
            <a:spAutoFit/>
          </a:bodyPr>
          <a:lstStyle/>
          <a:p>
            <a:r>
              <a:rPr kumimoji="1" lang="en-US" altLang="ja-JP" sz="1050" dirty="0">
                <a:latin typeface="Meiryo UI" panose="020B0604030504040204" pitchFamily="50" charset="-128"/>
                <a:ea typeface="Meiryo UI" panose="020B0604030504040204" pitchFamily="50" charset="-128"/>
              </a:rPr>
              <a:t>1</a:t>
            </a:r>
            <a:endParaRPr kumimoji="1" lang="ja-JP" altLang="en-US" sz="1050" dirty="0">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148856" y="442132"/>
            <a:ext cx="14810095" cy="10175794"/>
            <a:chOff x="148856" y="442132"/>
            <a:chExt cx="14810095" cy="10175794"/>
          </a:xfrm>
        </p:grpSpPr>
        <p:pic>
          <p:nvPicPr>
            <p:cNvPr id="29" name="図 28" descr="建物の屋根の建物&#10;&#10;中程度の精度で自動的に生成された説明">
              <a:extLst>
                <a:ext uri="{FF2B5EF4-FFF2-40B4-BE49-F238E27FC236}">
                  <a16:creationId xmlns:a16="http://schemas.microsoft.com/office/drawing/2014/main" id="{AE7EF050-20A1-47A7-BBF9-FA872A0C1AE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781988" y="2797522"/>
              <a:ext cx="5571748" cy="4178810"/>
            </a:xfrm>
            <a:prstGeom prst="rect">
              <a:avLst/>
            </a:prstGeom>
            <a:ln>
              <a:noFill/>
            </a:ln>
            <a:effectLst>
              <a:softEdge rad="112500"/>
            </a:effectLst>
          </p:spPr>
        </p:pic>
        <p:sp>
          <p:nvSpPr>
            <p:cNvPr id="3" name="メモ 33">
              <a:extLst>
                <a:ext uri="{FF2B5EF4-FFF2-40B4-BE49-F238E27FC236}">
                  <a16:creationId xmlns:a16="http://schemas.microsoft.com/office/drawing/2014/main" id="{C06A97B6-09D9-45D0-8459-BD7E59E7F974}"/>
                </a:ext>
              </a:extLst>
            </p:cNvPr>
            <p:cNvSpPr>
              <a:spLocks/>
            </p:cNvSpPr>
            <p:nvPr/>
          </p:nvSpPr>
          <p:spPr>
            <a:xfrm>
              <a:off x="333587" y="442132"/>
              <a:ext cx="6300000" cy="1641354"/>
            </a:xfrm>
            <a:prstGeom prst="foldedCorner">
              <a:avLst/>
            </a:prstGeom>
            <a:solidFill>
              <a:schemeClr val="accent6">
                <a:lumMod val="20000"/>
                <a:lumOff val="80000"/>
                <a:alpha val="86667"/>
              </a:schemeClr>
            </a:solidFill>
            <a:ln w="6350" cap="flat" cmpd="sng" algn="ctr">
              <a:solidFill>
                <a:srgbClr val="70AD47"/>
              </a:solidFill>
              <a:prstDash val="solid"/>
              <a:miter lim="800000"/>
            </a:ln>
            <a:effectLst/>
          </p:spPr>
          <p:txBody>
            <a:bodyPr lIns="72000" tIns="72000" rIns="72000" bIns="72000" rtlCol="0" anchor="t" anchorCtr="0"/>
            <a:lstStyle/>
            <a:p>
              <a:pPr marL="0" marR="0" lvl="0" indent="0" defTabSz="457206" eaLnBrk="1" fontAlgn="auto" latinLnBrk="0" hangingPunct="1">
                <a:lnSpc>
                  <a:spcPct val="200000"/>
                </a:lnSpc>
                <a:spcBef>
                  <a:spcPts val="0"/>
                </a:spcBef>
                <a:spcAft>
                  <a:spcPts val="0"/>
                </a:spcAft>
                <a:buClrTx/>
                <a:buSzTx/>
                <a:buFontTx/>
                <a:buNone/>
                <a:tabLst/>
                <a:defRPr/>
              </a:pPr>
              <a:r>
                <a:rPr kumimoji="1" lang="ja-JP" altLang="en-US" sz="1400" kern="0" dirty="0">
                  <a:solidFill>
                    <a:prstClr val="black"/>
                  </a:solidFill>
                  <a:latin typeface="Meiryo UI" panose="020B0604030504040204" pitchFamily="50" charset="-128"/>
                  <a:ea typeface="Meiryo UI" panose="020B0604030504040204" pitchFamily="50" charset="-128"/>
                </a:rPr>
                <a:t> </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帯水層とは？</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a:p>
              <a:pPr>
                <a:lnSpc>
                  <a:spcPts val="1500"/>
                </a:lnSpc>
              </a:pPr>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・帯水層とは、礫</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れき</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や砂からなる地下水の多い地層です。</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・帯水層は地中深くにあります。周囲の地層が断熱性の高い魔法瓶のような役割を果たす特徴を活かして、</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帯水層に還水する</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地下水を地中に戻す</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ことで冷排熱や温排熱を蓄えることや、</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帯水層から揚水する</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地下水を汲み上げる</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ことで、蓄えた冷熱や温熱を取り出すことができます。</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・なお、蓄熱していない状態のアミティ舞洲の地下水温度は、約</a:t>
              </a:r>
              <a:r>
                <a:rPr lang="en-US" altLang="ja-JP" sz="1100" dirty="0">
                  <a:latin typeface="Meiryo UI" panose="020B0604030504040204" pitchFamily="50" charset="-128"/>
                  <a:ea typeface="Meiryo UI" panose="020B0604030504040204" pitchFamily="50" charset="-128"/>
                </a:rPr>
                <a:t>19</a:t>
              </a:r>
              <a:r>
                <a:rPr lang="ja-JP" altLang="en-US" sz="1100" dirty="0">
                  <a:latin typeface="Meiryo UI" panose="020B0604030504040204" pitchFamily="50" charset="-128"/>
                  <a:ea typeface="Meiryo UI" panose="020B0604030504040204" pitchFamily="50" charset="-128"/>
                </a:rPr>
                <a:t>℃です。</a:t>
              </a:r>
              <a:endParaRPr lang="en-US" altLang="ja-JP" sz="11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7898084E-663D-4D96-910A-CDAA14ABE256}"/>
                </a:ext>
              </a:extLst>
            </p:cNvPr>
            <p:cNvSpPr txBox="1"/>
            <p:nvPr/>
          </p:nvSpPr>
          <p:spPr>
            <a:xfrm>
              <a:off x="7763256" y="9326005"/>
              <a:ext cx="7129215" cy="1118255"/>
            </a:xfrm>
            <a:prstGeom prst="rect">
              <a:avLst/>
            </a:prstGeom>
            <a:solidFill>
              <a:schemeClr val="accent4">
                <a:lumMod val="20000"/>
                <a:lumOff val="80000"/>
              </a:schemeClr>
            </a:solidFill>
          </p:spPr>
          <p:txBody>
            <a:bodyPr wrap="square" rtlCol="0">
              <a:spAutoFit/>
            </a:bodyPr>
            <a:lstStyle/>
            <a:p>
              <a:pPr>
                <a:lnSpc>
                  <a:spcPts val="1600"/>
                </a:lnSpc>
              </a:pP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帯水層蓄熱</a:t>
              </a:r>
              <a:r>
                <a:rPr lang="ja-JP" altLang="en-US" sz="1200" dirty="0">
                  <a:latin typeface="Meiryo UI" panose="020B0604030504040204" pitchFamily="50" charset="-128"/>
                  <a:ea typeface="Meiryo UI" panose="020B0604030504040204" pitchFamily="50" charset="-128"/>
                </a:rPr>
                <a:t>冷暖房システム</a:t>
              </a:r>
              <a:r>
                <a:rPr lang="ja-JP" altLang="ja-JP" sz="1200" dirty="0">
                  <a:latin typeface="Meiryo UI" panose="020B0604030504040204" pitchFamily="50" charset="-128"/>
                  <a:ea typeface="Meiryo UI" panose="020B0604030504040204" pitchFamily="50" charset="-128"/>
                </a:rPr>
                <a:t>は地中熱</a:t>
              </a:r>
              <a:r>
                <a:rPr lang="ja-JP" altLang="en-US" sz="1200" dirty="0">
                  <a:latin typeface="Meiryo UI" panose="020B0604030504040204" pitchFamily="50" charset="-128"/>
                  <a:ea typeface="Meiryo UI" panose="020B0604030504040204" pitchFamily="50" charset="-128"/>
                </a:rPr>
                <a:t>エネルギー</a:t>
              </a:r>
              <a:r>
                <a:rPr lang="ja-JP" altLang="ja-JP" sz="1200" dirty="0">
                  <a:latin typeface="Meiryo UI" panose="020B0604030504040204" pitchFamily="50" charset="-128"/>
                  <a:ea typeface="Meiryo UI" panose="020B0604030504040204" pitchFamily="50" charset="-128"/>
                </a:rPr>
                <a:t>利用の一種です。</a:t>
              </a:r>
              <a:endParaRPr lang="en-US" altLang="ja-JP" sz="1200" b="1" dirty="0">
                <a:latin typeface="Meiryo UI" panose="020B0604030504040204" pitchFamily="50" charset="-128"/>
                <a:ea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rPr>
                <a:t>・夏季の冷房時に生じる温排熱を帯水層に蓄え、冬季の暖房熱源に活用します。また、冬季の暖房時に生じる</a:t>
              </a:r>
              <a:endParaRPr lang="en-US" altLang="ja-JP" sz="1200" dirty="0">
                <a:latin typeface="Meiryo UI" panose="020B0604030504040204" pitchFamily="50" charset="-128"/>
                <a:ea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rPr>
                <a:t>　冷排熱を帯水層に蓄え、夏季の冷房熱源に活用します。</a:t>
              </a:r>
              <a:endParaRPr lang="en-US" altLang="ja-JP" sz="1200" dirty="0">
                <a:latin typeface="Meiryo UI" panose="020B0604030504040204" pitchFamily="50" charset="-128"/>
                <a:ea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rPr>
                <a:t>・蓄えた排熱を利用することで、他のシステムと比べて効率的な冷暖房運転ができ、省エネ運転が可能です。</a:t>
              </a:r>
              <a:endParaRPr lang="en-US" altLang="ja-JP" sz="1200" dirty="0">
                <a:latin typeface="Meiryo UI" panose="020B0604030504040204" pitchFamily="50" charset="-128"/>
                <a:ea typeface="Meiryo UI" panose="020B0604030504040204" pitchFamily="50" charset="-128"/>
              </a:endParaRPr>
            </a:p>
            <a:p>
              <a:pPr>
                <a:lnSpc>
                  <a:spcPts val="1600"/>
                </a:lnSpc>
              </a:pPr>
              <a:r>
                <a:rPr lang="ja-JP" altLang="en-US" sz="1200" dirty="0">
                  <a:latin typeface="Meiryo UI" panose="020B0604030504040204" pitchFamily="50" charset="-128"/>
                  <a:ea typeface="Meiryo UI" panose="020B0604030504040204" pitchFamily="50" charset="-128"/>
                </a:rPr>
                <a:t>・汲み上げた地下水は、熱エネルギーのみを採りだしたあと、全量を同一帯水層に戻すことで、地盤沈下を回避します。</a:t>
              </a:r>
              <a:endParaRPr lang="en-US" altLang="ja-JP" sz="1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A1FEFCA0-B07D-4109-B584-74F189D5C996}"/>
                </a:ext>
              </a:extLst>
            </p:cNvPr>
            <p:cNvSpPr txBox="1"/>
            <p:nvPr/>
          </p:nvSpPr>
          <p:spPr>
            <a:xfrm>
              <a:off x="148856" y="9973340"/>
              <a:ext cx="184731" cy="369332"/>
            </a:xfrm>
            <a:prstGeom prst="rect">
              <a:avLst/>
            </a:prstGeom>
            <a:noFill/>
          </p:spPr>
          <p:txBody>
            <a:bodyPr wrap="none" rtlCol="0">
              <a:spAutoFit/>
            </a:bodyPr>
            <a:lstStyle/>
            <a:p>
              <a:endParaRPr kumimoji="1" lang="ja-JP" altLang="en-US" dirty="0"/>
            </a:p>
          </p:txBody>
        </p:sp>
        <p:sp>
          <p:nvSpPr>
            <p:cNvPr id="8" name="円/楕円 42">
              <a:extLst>
                <a:ext uri="{FF2B5EF4-FFF2-40B4-BE49-F238E27FC236}">
                  <a16:creationId xmlns:a16="http://schemas.microsoft.com/office/drawing/2014/main" id="{34332BCA-6F77-4DF5-AC6D-6FBF8996E336}"/>
                </a:ext>
              </a:extLst>
            </p:cNvPr>
            <p:cNvSpPr/>
            <p:nvPr/>
          </p:nvSpPr>
          <p:spPr>
            <a:xfrm>
              <a:off x="7689228" y="9117714"/>
              <a:ext cx="4032000" cy="137971"/>
            </a:xfrm>
            <a:prstGeom prst="ellipse">
              <a:avLst/>
            </a:prstGeom>
            <a:solidFill>
              <a:srgbClr val="66FF99"/>
            </a:solidFill>
            <a:ln>
              <a:solidFill>
                <a:srgbClr val="00FF99"/>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8527B900-DB27-4320-8CC7-308AE69612BE}"/>
                </a:ext>
              </a:extLst>
            </p:cNvPr>
            <p:cNvSpPr/>
            <p:nvPr/>
          </p:nvSpPr>
          <p:spPr>
            <a:xfrm>
              <a:off x="7359560" y="8856902"/>
              <a:ext cx="4718844" cy="461665"/>
            </a:xfrm>
            <a:prstGeom prst="rect">
              <a:avLst/>
            </a:prstGeom>
            <a:noFill/>
          </p:spPr>
          <p:txBody>
            <a:bodyPr wrap="square" lIns="91440" tIns="45720" rIns="91440" bIns="45720">
              <a:spAutoFit/>
            </a:bodyPr>
            <a:lstStyle/>
            <a:p>
              <a:pPr algn="ctr"/>
              <a:r>
                <a:rPr lang="ja-JP" altLang="en-US" sz="2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帯水層蓄熱冷暖房システム</a:t>
              </a:r>
            </a:p>
          </p:txBody>
        </p:sp>
        <p:sp>
          <p:nvSpPr>
            <p:cNvPr id="10" name="メモ 39">
              <a:extLst>
                <a:ext uri="{FF2B5EF4-FFF2-40B4-BE49-F238E27FC236}">
                  <a16:creationId xmlns:a16="http://schemas.microsoft.com/office/drawing/2014/main" id="{63EB42EE-9BF1-41ED-BFD0-7894DD0A193B}"/>
                </a:ext>
              </a:extLst>
            </p:cNvPr>
            <p:cNvSpPr>
              <a:spLocks/>
            </p:cNvSpPr>
            <p:nvPr/>
          </p:nvSpPr>
          <p:spPr>
            <a:xfrm>
              <a:off x="845145" y="7266024"/>
              <a:ext cx="6480000" cy="2088000"/>
            </a:xfrm>
            <a:prstGeom prst="foldedCorner">
              <a:avLst/>
            </a:prstGeom>
            <a:solidFill>
              <a:schemeClr val="accent6">
                <a:lumMod val="20000"/>
                <a:lumOff val="80000"/>
                <a:alpha val="86667"/>
              </a:schemeClr>
            </a:solidFill>
            <a:ln w="6350" cap="flat" cmpd="sng" algn="ctr">
              <a:solidFill>
                <a:srgbClr val="70AD47"/>
              </a:solidFill>
              <a:prstDash val="solid"/>
              <a:miter lim="800000"/>
            </a:ln>
            <a:effectLst/>
          </p:spPr>
          <p:txBody>
            <a:bodyPr lIns="72000" tIns="72000" rIns="72000" bIns="72000" rtlCol="0" anchor="t" anchorCtr="0"/>
            <a:lstStyle/>
            <a:p>
              <a:pPr marL="0" marR="0" lvl="0" indent="0" defTabSz="457206" eaLnBrk="1" fontAlgn="auto" latinLnBrk="0" hangingPunct="1">
                <a:lnSpc>
                  <a:spcPct val="200000"/>
                </a:lnSpc>
                <a:spcBef>
                  <a:spcPts val="0"/>
                </a:spcBef>
                <a:spcAft>
                  <a:spcPts val="0"/>
                </a:spcAft>
                <a:buClrTx/>
                <a:buSzTx/>
                <a:buFontTx/>
                <a:buNone/>
                <a:tabLst/>
                <a:defRPr/>
              </a:pPr>
              <a:r>
                <a:rPr kumimoji="1" lang="ja-JP" altLang="en-US" sz="1400" kern="0" dirty="0">
                  <a:solidFill>
                    <a:prstClr val="black"/>
                  </a:solidFill>
                  <a:latin typeface="Meiryo UI" panose="020B0604030504040204" pitchFamily="50" charset="-128"/>
                  <a:ea typeface="Meiryo UI" panose="020B0604030504040204" pitchFamily="50" charset="-128"/>
                </a:rPr>
                <a:t> </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アミティ舞洲の帯水層冷暖房システムの仕様</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a:p>
              <a:pPr marL="0" marR="0" lvl="0" indent="0" defTabSz="457206" eaLnBrk="1" fontAlgn="auto" latinLnBrk="0" hangingPunct="1">
                <a:lnSpc>
                  <a:spcPts val="1500"/>
                </a:lnSpc>
                <a:spcBef>
                  <a:spcPts val="0"/>
                </a:spcBef>
                <a:spcAft>
                  <a:spcPts val="0"/>
                </a:spcAft>
                <a:buClrTx/>
                <a:buSzTx/>
                <a:buFontTx/>
                <a:buNone/>
                <a:tabLst/>
                <a:defRPr/>
              </a:pPr>
              <a:r>
                <a:rPr kumimoji="1" lang="ja-JP" altLang="en-US" sz="1100" kern="0" dirty="0">
                  <a:solidFill>
                    <a:prstClr val="black"/>
                  </a:solidFill>
                  <a:latin typeface="Meiryo UI" panose="020B0604030504040204" pitchFamily="50" charset="-128"/>
                  <a:ea typeface="Meiryo UI" panose="020B0604030504040204" pitchFamily="50" charset="-128"/>
                </a:rPr>
                <a:t>　冷房能力：</a:t>
              </a:r>
              <a:r>
                <a:rPr kumimoji="1" lang="en-US" altLang="ja-JP" sz="1100" kern="0" dirty="0">
                  <a:solidFill>
                    <a:prstClr val="black"/>
                  </a:solidFill>
                  <a:latin typeface="Meiryo UI" panose="020B0604030504040204" pitchFamily="50" charset="-128"/>
                  <a:ea typeface="Meiryo UI" panose="020B0604030504040204" pitchFamily="50" charset="-128"/>
                </a:rPr>
                <a:t>200</a:t>
              </a:r>
              <a:r>
                <a:rPr kumimoji="1" lang="ja-JP" altLang="en-US" sz="1100" kern="0" dirty="0">
                  <a:solidFill>
                    <a:prstClr val="black"/>
                  </a:solidFill>
                  <a:latin typeface="Meiryo UI" panose="020B0604030504040204" pitchFamily="50" charset="-128"/>
                  <a:ea typeface="Meiryo UI" panose="020B0604030504040204" pitchFamily="50" charset="-128"/>
                </a:rPr>
                <a:t>冷凍トン</a:t>
              </a:r>
              <a:r>
                <a:rPr kumimoji="1" lang="en-US" altLang="ja-JP" sz="1100" kern="0" dirty="0">
                  <a:solidFill>
                    <a:prstClr val="black"/>
                  </a:solidFill>
                  <a:latin typeface="Meiryo UI" panose="020B0604030504040204" pitchFamily="50" charset="-128"/>
                  <a:ea typeface="Meiryo UI" panose="020B0604030504040204" pitchFamily="50" charset="-128"/>
                </a:rPr>
                <a:t>(</a:t>
              </a:r>
              <a:r>
                <a:rPr kumimoji="1" lang="ja-JP" altLang="en-US" sz="1100" kern="0" dirty="0">
                  <a:solidFill>
                    <a:prstClr val="black"/>
                  </a:solidFill>
                  <a:latin typeface="Meiryo UI" panose="020B0604030504040204" pitchFamily="50" charset="-128"/>
                  <a:ea typeface="Meiryo UI" panose="020B0604030504040204" pitchFamily="50" charset="-128"/>
                </a:rPr>
                <a:t>約</a:t>
              </a:r>
              <a:r>
                <a:rPr kumimoji="1" lang="en-US" altLang="ja-JP" sz="1100" kern="0" dirty="0">
                  <a:solidFill>
                    <a:prstClr val="black"/>
                  </a:solidFill>
                  <a:latin typeface="Meiryo UI" panose="020B0604030504040204" pitchFamily="50" charset="-128"/>
                  <a:ea typeface="Meiryo UI" panose="020B0604030504040204" pitchFamily="50" charset="-128"/>
                </a:rPr>
                <a:t>703.3kW)</a:t>
              </a:r>
            </a:p>
            <a:p>
              <a:pPr marL="0" marR="0" lvl="0" indent="0" defTabSz="457206" eaLnBrk="1" fontAlgn="auto" latinLnBrk="0" hangingPunct="1">
                <a:lnSpc>
                  <a:spcPts val="15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暖房能力：</a:t>
              </a: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865.9kW</a:t>
              </a:r>
            </a:p>
            <a:p>
              <a:pPr marL="0" marR="0" lvl="0" indent="0" defTabSz="457206" eaLnBrk="1" fontAlgn="auto" latinLnBrk="0" hangingPunct="1">
                <a:lnSpc>
                  <a:spcPts val="1500"/>
                </a:lnSpc>
                <a:spcBef>
                  <a:spcPts val="0"/>
                </a:spcBef>
                <a:spcAft>
                  <a:spcPts val="0"/>
                </a:spcAft>
                <a:buClrTx/>
                <a:buSzTx/>
                <a:buFontTx/>
                <a:buNone/>
                <a:tabLst/>
                <a:defRPr/>
              </a:pPr>
              <a:r>
                <a:rPr kumimoji="1" lang="ja-JP" altLang="en-US" sz="1100" kern="0" dirty="0">
                  <a:solidFill>
                    <a:prstClr val="black"/>
                  </a:solidFill>
                  <a:latin typeface="Meiryo UI" panose="020B0604030504040204" pitchFamily="50" charset="-128"/>
                  <a:ea typeface="Meiryo UI" panose="020B0604030504040204" pitchFamily="50" charset="-128"/>
                </a:rPr>
                <a:t>　ヒートポンプの電動機出力：</a:t>
              </a:r>
              <a:r>
                <a:rPr kumimoji="1" lang="en-US" altLang="ja-JP" sz="1100" kern="0" dirty="0">
                  <a:solidFill>
                    <a:prstClr val="black"/>
                  </a:solidFill>
                  <a:latin typeface="Meiryo UI" panose="020B0604030504040204" pitchFamily="50" charset="-128"/>
                  <a:ea typeface="Meiryo UI" panose="020B0604030504040204" pitchFamily="50" charset="-128"/>
                </a:rPr>
                <a:t>114.6kW(</a:t>
              </a:r>
              <a:r>
                <a:rPr kumimoji="1" lang="ja-JP" altLang="en-US" sz="1100" kern="0" dirty="0">
                  <a:solidFill>
                    <a:prstClr val="black"/>
                  </a:solidFill>
                  <a:latin typeface="Meiryo UI" panose="020B0604030504040204" pitchFamily="50" charset="-128"/>
                  <a:ea typeface="Meiryo UI" panose="020B0604030504040204" pitchFamily="50" charset="-128"/>
                </a:rPr>
                <a:t>冷房・</a:t>
              </a:r>
              <a:r>
                <a:rPr kumimoji="1" lang="en-US" altLang="ja-JP" sz="1100" kern="0" dirty="0">
                  <a:solidFill>
                    <a:prstClr val="black"/>
                  </a:solidFill>
                  <a:latin typeface="Meiryo UI" panose="020B0604030504040204" pitchFamily="50" charset="-128"/>
                  <a:ea typeface="Meiryo UI" panose="020B0604030504040204" pitchFamily="50" charset="-128"/>
                </a:rPr>
                <a:t>INV</a:t>
              </a:r>
              <a:r>
                <a:rPr kumimoji="1" lang="ja-JP" altLang="en-US" sz="1100" kern="0" dirty="0">
                  <a:solidFill>
                    <a:prstClr val="black"/>
                  </a:solidFill>
                  <a:latin typeface="Meiryo UI" panose="020B0604030504040204" pitchFamily="50" charset="-128"/>
                  <a:ea typeface="Meiryo UI" panose="020B0604030504040204" pitchFamily="50" charset="-128"/>
                </a:rPr>
                <a:t>制御</a:t>
              </a:r>
              <a:r>
                <a:rPr kumimoji="1" lang="en-US" altLang="ja-JP" sz="1100" kern="0" dirty="0">
                  <a:solidFill>
                    <a:prstClr val="black"/>
                  </a:solidFill>
                  <a:latin typeface="Meiryo UI" panose="020B0604030504040204" pitchFamily="50" charset="-128"/>
                  <a:ea typeface="Meiryo UI" panose="020B0604030504040204" pitchFamily="50" charset="-128"/>
                </a:rPr>
                <a:t>)</a:t>
              </a:r>
              <a:r>
                <a:rPr kumimoji="1" lang="ja-JP" altLang="en-US" sz="1100" kern="0" dirty="0" err="1">
                  <a:solidFill>
                    <a:prstClr val="black"/>
                  </a:solidFill>
                  <a:latin typeface="Meiryo UI" panose="020B0604030504040204" pitchFamily="50" charset="-128"/>
                  <a:ea typeface="Meiryo UI" panose="020B0604030504040204" pitchFamily="50" charset="-128"/>
                </a:rPr>
                <a:t>、</a:t>
              </a: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127.5kW(</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暖房・</a:t>
              </a: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INV</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制御</a:t>
              </a:r>
              <a:r>
                <a:rPr kumimoji="1" lang="en-US" altLang="ja-JP" sz="1100" kern="0" dirty="0">
                  <a:solidFill>
                    <a:prstClr val="black"/>
                  </a:solidFill>
                  <a:latin typeface="Meiryo UI" panose="020B0604030504040204" pitchFamily="50" charset="-128"/>
                  <a:ea typeface="Meiryo UI" panose="020B0604030504040204" pitchFamily="50" charset="-128"/>
                </a:rPr>
                <a:t>)</a:t>
              </a:r>
              <a:endPar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457206" eaLnBrk="1" fontAlgn="auto" latinLnBrk="0" hangingPunct="1">
                <a:lnSpc>
                  <a:spcPts val="1500"/>
                </a:lnSpc>
                <a:spcBef>
                  <a:spcPts val="0"/>
                </a:spcBef>
                <a:spcAft>
                  <a:spcPts val="0"/>
                </a:spcAft>
                <a:buClrTx/>
                <a:buSzTx/>
                <a:buFontTx/>
                <a:buNone/>
                <a:tabLst/>
                <a:defRPr/>
              </a:pPr>
              <a:r>
                <a:rPr kumimoji="1" lang="ja-JP" altLang="en-US" sz="1100" kern="0" dirty="0">
                  <a:solidFill>
                    <a:prstClr val="black"/>
                  </a:solidFill>
                  <a:latin typeface="Meiryo UI" panose="020B0604030504040204" pitchFamily="50" charset="-128"/>
                  <a:ea typeface="Meiryo UI" panose="020B0604030504040204" pitchFamily="50" charset="-128"/>
                </a:rPr>
                <a:t>　井戸ポンプの電動機出力：</a:t>
              </a:r>
              <a:r>
                <a:rPr kumimoji="1" lang="en-US" altLang="ja-JP" sz="1100" kern="0" dirty="0">
                  <a:solidFill>
                    <a:prstClr val="black"/>
                  </a:solidFill>
                  <a:latin typeface="Meiryo UI" panose="020B0604030504040204" pitchFamily="50" charset="-128"/>
                  <a:ea typeface="Meiryo UI" panose="020B0604030504040204" pitchFamily="50" charset="-128"/>
                </a:rPr>
                <a:t>18.5kW(INV</a:t>
              </a:r>
              <a:r>
                <a:rPr kumimoji="1" lang="ja-JP" altLang="en-US" sz="1100" kern="0" dirty="0">
                  <a:solidFill>
                    <a:prstClr val="black"/>
                  </a:solidFill>
                  <a:latin typeface="Meiryo UI" panose="020B0604030504040204" pitchFamily="50" charset="-128"/>
                  <a:ea typeface="Meiryo UI" panose="020B0604030504040204" pitchFamily="50" charset="-128"/>
                </a:rPr>
                <a:t>制御</a:t>
              </a:r>
              <a:r>
                <a:rPr kumimoji="1" lang="en-US" altLang="ja-JP" sz="1100" kern="0" dirty="0">
                  <a:solidFill>
                    <a:prstClr val="black"/>
                  </a:solidFill>
                  <a:latin typeface="Meiryo UI" panose="020B0604030504040204" pitchFamily="50" charset="-128"/>
                  <a:ea typeface="Meiryo UI" panose="020B0604030504040204" pitchFamily="50" charset="-128"/>
                </a:rPr>
                <a:t>)</a:t>
              </a:r>
            </a:p>
            <a:p>
              <a:pPr lvl="0" defTabSz="457206">
                <a:lnSpc>
                  <a:spcPts val="1500"/>
                </a:lnSpc>
                <a:defRPr/>
              </a:pPr>
              <a:r>
                <a:rPr kumimoji="1" lang="ja-JP" altLang="en-US" sz="1100" kern="0" dirty="0">
                  <a:solidFill>
                    <a:prstClr val="black"/>
                  </a:solidFill>
                  <a:latin typeface="Meiryo UI" panose="020B0604030504040204" pitchFamily="50" charset="-128"/>
                  <a:ea typeface="Meiryo UI" panose="020B0604030504040204" pitchFamily="50" charset="-128"/>
                </a:rPr>
                <a:t>　揚水能力：</a:t>
              </a:r>
              <a:r>
                <a:rPr kumimoji="1" lang="en-US" altLang="ja-JP" sz="1100" kern="0" dirty="0">
                  <a:solidFill>
                    <a:prstClr val="black"/>
                  </a:solidFill>
                  <a:latin typeface="Meiryo UI" panose="020B0604030504040204" pitchFamily="50" charset="-128"/>
                  <a:ea typeface="Meiryo UI" panose="020B0604030504040204" pitchFamily="50" charset="-128"/>
                </a:rPr>
                <a:t>100</a:t>
              </a:r>
              <a:r>
                <a:rPr kumimoji="1" lang="ja-JP" altLang="en-US" sz="1100" kern="0" dirty="0">
                  <a:solidFill>
                    <a:prstClr val="black"/>
                  </a:solidFill>
                  <a:latin typeface="Meiryo UI" panose="020B0604030504040204" pitchFamily="50" charset="-128"/>
                  <a:ea typeface="Meiryo UI" panose="020B0604030504040204" pitchFamily="50" charset="-128"/>
                </a:rPr>
                <a:t>㎥</a:t>
              </a:r>
              <a:r>
                <a:rPr kumimoji="1" lang="en-US" altLang="ja-JP" sz="1100" kern="0" dirty="0">
                  <a:solidFill>
                    <a:prstClr val="black"/>
                  </a:solidFill>
                  <a:latin typeface="Meiryo UI" panose="020B0604030504040204" pitchFamily="50" charset="-128"/>
                  <a:ea typeface="Meiryo UI" panose="020B0604030504040204" pitchFamily="50" charset="-128"/>
                </a:rPr>
                <a:t>/</a:t>
              </a:r>
              <a:r>
                <a:rPr kumimoji="1" lang="ja-JP" altLang="en-US" sz="1100" kern="0" dirty="0">
                  <a:solidFill>
                    <a:prstClr val="black"/>
                  </a:solidFill>
                  <a:latin typeface="Meiryo UI" panose="020B0604030504040204" pitchFamily="50" charset="-128"/>
                  <a:ea typeface="Meiryo UI" panose="020B0604030504040204" pitchFamily="50" charset="-128"/>
                </a:rPr>
                <a:t>時間</a:t>
              </a:r>
              <a:r>
                <a:rPr kumimoji="1" lang="en-US" altLang="ja-JP" sz="1100" kern="0" dirty="0">
                  <a:solidFill>
                    <a:prstClr val="black"/>
                  </a:solidFill>
                  <a:latin typeface="Meiryo UI" panose="020B0604030504040204" pitchFamily="50" charset="-128"/>
                  <a:ea typeface="Meiryo UI" panose="020B0604030504040204" pitchFamily="50" charset="-128"/>
                </a:rPr>
                <a:t>×</a:t>
              </a:r>
              <a:r>
                <a:rPr kumimoji="1" lang="ja-JP" altLang="en-US" sz="1100" kern="0">
                  <a:solidFill>
                    <a:prstClr val="black"/>
                  </a:solidFill>
                  <a:latin typeface="Meiryo UI" panose="020B0604030504040204" pitchFamily="50" charset="-128"/>
                  <a:ea typeface="Meiryo UI" panose="020B0604030504040204" pitchFamily="50" charset="-128"/>
                </a:rPr>
                <a:t>２層</a:t>
              </a:r>
              <a:endParaRPr kumimoji="1" lang="en-US" altLang="ja-JP" sz="1100" kern="0" dirty="0">
                <a:solidFill>
                  <a:prstClr val="black"/>
                </a:solidFill>
                <a:latin typeface="Meiryo UI" panose="020B0604030504040204" pitchFamily="50" charset="-128"/>
                <a:ea typeface="Meiryo UI" panose="020B0604030504040204" pitchFamily="50" charset="-128"/>
              </a:endParaRPr>
            </a:p>
            <a:p>
              <a:pPr marL="0" marR="0" lvl="0" indent="0" defTabSz="457206" eaLnBrk="1" fontAlgn="auto" latinLnBrk="0" hangingPunct="1">
                <a:lnSpc>
                  <a:spcPts val="15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熱交換器の交換熱量：</a:t>
              </a: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818kW(</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上部帯水層</a:t>
              </a: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100"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rPr>
                <a:t>、</a:t>
              </a:r>
              <a:r>
                <a:rPr kumimoji="1" lang="en-US" altLang="ja-JP" sz="1100" kern="0" noProof="0" dirty="0">
                  <a:solidFill>
                    <a:prstClr val="black"/>
                  </a:solidFill>
                  <a:latin typeface="Meiryo UI" panose="020B0604030504040204" pitchFamily="50" charset="-128"/>
                  <a:ea typeface="Meiryo UI" panose="020B0604030504040204" pitchFamily="50" charset="-128"/>
                </a:rPr>
                <a:t>409kW(</a:t>
              </a:r>
              <a:r>
                <a:rPr kumimoji="1" lang="ja-JP" altLang="en-US" sz="1100" kern="0" dirty="0">
                  <a:solidFill>
                    <a:prstClr val="black"/>
                  </a:solidFill>
                  <a:latin typeface="Meiryo UI" panose="020B0604030504040204" pitchFamily="50" charset="-128"/>
                  <a:ea typeface="Meiryo UI" panose="020B0604030504040204" pitchFamily="50" charset="-128"/>
                </a:rPr>
                <a:t>下部帯水層</a:t>
              </a:r>
              <a:r>
                <a:rPr kumimoji="1" lang="en-US" altLang="ja-JP" sz="1100" kern="0" dirty="0">
                  <a:solidFill>
                    <a:prstClr val="black"/>
                  </a:solidFill>
                  <a:latin typeface="Meiryo UI" panose="020B0604030504040204" pitchFamily="50" charset="-128"/>
                  <a:ea typeface="Meiryo UI" panose="020B0604030504040204" pitchFamily="50" charset="-128"/>
                </a:rPr>
                <a:t>)</a:t>
              </a:r>
            </a:p>
            <a:p>
              <a:pPr lvl="0" defTabSz="457206">
                <a:lnSpc>
                  <a:spcPts val="1500"/>
                </a:lnSpc>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アミティ舞</a:t>
              </a:r>
              <a:r>
                <a:rPr kumimoji="1" lang="ja-JP" altLang="en-US" sz="1100" kern="0" dirty="0">
                  <a:solidFill>
                    <a:prstClr val="black"/>
                  </a:solidFill>
                  <a:latin typeface="Meiryo UI" panose="020B0604030504040204" pitchFamily="50" charset="-128"/>
                  <a:ea typeface="Meiryo UI" panose="020B0604030504040204" pitchFamily="50" charset="-128"/>
                </a:rPr>
                <a:t>洲は、平成</a:t>
              </a:r>
              <a:r>
                <a:rPr kumimoji="1" lang="en-US" altLang="ja-JP" sz="1100" kern="0" dirty="0">
                  <a:solidFill>
                    <a:prstClr val="black"/>
                  </a:solidFill>
                  <a:latin typeface="Meiryo UI" panose="020B0604030504040204" pitchFamily="50" charset="-128"/>
                  <a:ea typeface="Meiryo UI" panose="020B0604030504040204" pitchFamily="50" charset="-128"/>
                </a:rPr>
                <a:t>9</a:t>
              </a:r>
              <a:r>
                <a:rPr kumimoji="1" lang="ja-JP" altLang="en-US" sz="1100" kern="0" dirty="0">
                  <a:solidFill>
                    <a:prstClr val="black"/>
                  </a:solidFill>
                  <a:latin typeface="Meiryo UI" panose="020B0604030504040204" pitchFamily="50" charset="-128"/>
                  <a:ea typeface="Meiryo UI" panose="020B0604030504040204" pitchFamily="50" charset="-128"/>
                </a:rPr>
                <a:t>年に設立した宿泊施設を併設した障がい者専用のスポーツセンターです。</a:t>
              </a:r>
              <a:endParaRPr kumimoji="1" lang="en-US" altLang="ja-JP" sz="1100" kern="0" dirty="0">
                <a:solidFill>
                  <a:prstClr val="black"/>
                </a:solidFill>
                <a:latin typeface="Meiryo UI" panose="020B0604030504040204" pitchFamily="50" charset="-128"/>
                <a:ea typeface="Meiryo UI" panose="020B0604030504040204" pitchFamily="50" charset="-128"/>
              </a:endParaRPr>
            </a:p>
            <a:p>
              <a:pPr lvl="0" defTabSz="457206">
                <a:lnSpc>
                  <a:spcPts val="1500"/>
                </a:lnSpc>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100" kern="0" dirty="0">
                  <a:solidFill>
                    <a:prstClr val="black"/>
                  </a:solidFill>
                  <a:latin typeface="Meiryo UI" panose="020B0604030504040204" pitchFamily="50" charset="-128"/>
                  <a:ea typeface="Meiryo UI" panose="020B0604030504040204" pitchFamily="50" charset="-128"/>
                </a:rPr>
                <a:t>本システムは、環境省「</a:t>
              </a:r>
              <a:r>
                <a:rPr kumimoji="1" lang="en-US" altLang="ja-JP" sz="1100" kern="0" dirty="0">
                  <a:solidFill>
                    <a:prstClr val="black"/>
                  </a:solidFill>
                  <a:latin typeface="Meiryo UI" panose="020B0604030504040204" pitchFamily="50" charset="-128"/>
                  <a:ea typeface="Meiryo UI" panose="020B0604030504040204" pitchFamily="50" charset="-128"/>
                </a:rPr>
                <a:t>CO</a:t>
              </a:r>
              <a:r>
                <a:rPr kumimoji="1" lang="en-US" altLang="ja-JP" sz="1100" kern="0" baseline="-25000" dirty="0">
                  <a:solidFill>
                    <a:prstClr val="black"/>
                  </a:solidFill>
                  <a:latin typeface="Meiryo UI" panose="020B0604030504040204" pitchFamily="50" charset="-128"/>
                  <a:ea typeface="Meiryo UI" panose="020B0604030504040204" pitchFamily="50" charset="-128"/>
                </a:rPr>
                <a:t>2</a:t>
              </a:r>
              <a:r>
                <a:rPr kumimoji="1" lang="ja-JP" altLang="en-US" sz="1100" kern="0" dirty="0">
                  <a:solidFill>
                    <a:prstClr val="black"/>
                  </a:solidFill>
                  <a:latin typeface="Meiryo UI" panose="020B0604030504040204" pitchFamily="50" charset="-128"/>
                  <a:ea typeface="Meiryo UI" panose="020B0604030504040204" pitchFamily="50" charset="-128"/>
                </a:rPr>
                <a:t>排出削減対策強化誘導型技術開発・実証事業」の補助をうけ設置しました。</a:t>
              </a:r>
              <a:endPar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1" name="メモ 40">
              <a:extLst>
                <a:ext uri="{FF2B5EF4-FFF2-40B4-BE49-F238E27FC236}">
                  <a16:creationId xmlns:a16="http://schemas.microsoft.com/office/drawing/2014/main" id="{F5680AC6-C84E-4CFF-86B4-FA68AD53114C}"/>
                </a:ext>
              </a:extLst>
            </p:cNvPr>
            <p:cNvSpPr>
              <a:spLocks/>
            </p:cNvSpPr>
            <p:nvPr/>
          </p:nvSpPr>
          <p:spPr>
            <a:xfrm>
              <a:off x="333587" y="4818512"/>
              <a:ext cx="6300000" cy="2160000"/>
            </a:xfrm>
            <a:prstGeom prst="foldedCorner">
              <a:avLst/>
            </a:prstGeom>
            <a:solidFill>
              <a:schemeClr val="accent6">
                <a:lumMod val="20000"/>
                <a:lumOff val="80000"/>
                <a:alpha val="86667"/>
              </a:schemeClr>
            </a:solidFill>
            <a:ln w="6350" cap="flat" cmpd="sng" algn="ctr">
              <a:solidFill>
                <a:srgbClr val="70AD47"/>
              </a:solidFill>
              <a:prstDash val="solid"/>
              <a:miter lim="800000"/>
            </a:ln>
            <a:effectLst/>
          </p:spPr>
          <p:txBody>
            <a:bodyPr lIns="72000" tIns="72000" rIns="2520000" bIns="72000" rtlCol="0" anchor="t" anchorCtr="0"/>
            <a:lstStyle/>
            <a:p>
              <a:pPr marL="0" marR="0" lvl="0" indent="0" defTabSz="457206" eaLnBrk="1" fontAlgn="auto" latinLnBrk="0" hangingPunct="1">
                <a:lnSpc>
                  <a:spcPct val="200000"/>
                </a:lnSpc>
                <a:spcBef>
                  <a:spcPts val="0"/>
                </a:spcBef>
                <a:spcAft>
                  <a:spcPts val="0"/>
                </a:spcAft>
                <a:buClrTx/>
                <a:buSzTx/>
                <a:buFontTx/>
                <a:buNone/>
                <a:tabLst/>
                <a:defRPr/>
              </a:pPr>
              <a:r>
                <a:rPr kumimoji="1" lang="ja-JP" altLang="en-US" sz="1400" kern="0" dirty="0">
                  <a:solidFill>
                    <a:prstClr val="black"/>
                  </a:solidFill>
                  <a:latin typeface="Meiryo UI" panose="020B0604030504040204" pitchFamily="50" charset="-128"/>
                  <a:ea typeface="Meiryo UI" panose="020B0604030504040204" pitchFamily="50" charset="-128"/>
                </a:rPr>
                <a:t> </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どこでも帯水層冷暖房はできるの？</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a:p>
              <a:pPr>
                <a:lnSpc>
                  <a:spcPts val="1500"/>
                </a:lnSpc>
              </a:pPr>
              <a:r>
                <a:rPr lang="ja-JP" altLang="en-US" sz="1100" dirty="0">
                  <a:latin typeface="Meiryo UI" panose="020B0604030504040204" pitchFamily="50" charset="-128"/>
                  <a:ea typeface="Meiryo UI" panose="020B0604030504040204" pitchFamily="50" charset="-128"/>
                </a:rPr>
                <a:t>　・地下水を汲み上げて地下に戻すことができる地盤であること、</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井戸間の距離を確保できること、地下水の流速が速すぎず、</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熱を蓄えることができること等の条件があります。</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・大阪市内で帯水層蓄熱冷暖房ができるポテンシャルがある</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地点を大阪市ホームページで公開しています。</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・ただし、揚水に関する法律の規制により、場合によっては、</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a:t>
              </a:r>
              <a:r>
                <a:rPr kumimoji="1" lang="ja-JP" altLang="en-US" sz="1100" kern="0" dirty="0">
                  <a:solidFill>
                    <a:prstClr val="black"/>
                  </a:solidFill>
                  <a:latin typeface="Meiryo UI" panose="020B0604030504040204" pitchFamily="50" charset="-128"/>
                  <a:ea typeface="Meiryo UI" panose="020B0604030504040204" pitchFamily="50" charset="-128"/>
                </a:rPr>
                <a:t>地下水の汲み上げができないことや、</a:t>
              </a:r>
              <a:r>
                <a:rPr lang="ja-JP" altLang="en-US" sz="1100" dirty="0">
                  <a:latin typeface="Meiryo UI" panose="020B0604030504040204" pitchFamily="50" charset="-128"/>
                  <a:ea typeface="Meiryo UI" panose="020B0604030504040204" pitchFamily="50" charset="-128"/>
                </a:rPr>
                <a:t>国家戦略特区の</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特例</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措置の要件を満たす</a:t>
              </a:r>
              <a:r>
                <a:rPr kumimoji="1" lang="ja-JP" altLang="en-US" sz="1100" kern="0" dirty="0">
                  <a:solidFill>
                    <a:prstClr val="black"/>
                  </a:solidFill>
                  <a:latin typeface="Meiryo UI" panose="020B0604030504040204" pitchFamily="50" charset="-128"/>
                  <a:ea typeface="Meiryo UI" panose="020B0604030504040204" pitchFamily="50" charset="-128"/>
                </a:rPr>
                <a:t>必要が</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あります。</a:t>
              </a:r>
            </a:p>
          </p:txBody>
        </p:sp>
        <p:sp>
          <p:nvSpPr>
            <p:cNvPr id="12" name="メモ 41">
              <a:extLst>
                <a:ext uri="{FF2B5EF4-FFF2-40B4-BE49-F238E27FC236}">
                  <a16:creationId xmlns:a16="http://schemas.microsoft.com/office/drawing/2014/main" id="{36B92C88-FDF2-487C-9E6B-3C8006A810D2}"/>
                </a:ext>
              </a:extLst>
            </p:cNvPr>
            <p:cNvSpPr>
              <a:spLocks/>
            </p:cNvSpPr>
            <p:nvPr/>
          </p:nvSpPr>
          <p:spPr>
            <a:xfrm>
              <a:off x="845145" y="2370999"/>
              <a:ext cx="6480000" cy="2160000"/>
            </a:xfrm>
            <a:prstGeom prst="foldedCorner">
              <a:avLst/>
            </a:prstGeom>
            <a:solidFill>
              <a:schemeClr val="accent6">
                <a:lumMod val="20000"/>
                <a:lumOff val="80000"/>
                <a:alpha val="86667"/>
              </a:schemeClr>
            </a:solidFill>
            <a:ln w="6350" cap="flat" cmpd="sng" algn="ctr">
              <a:solidFill>
                <a:srgbClr val="70AD47"/>
              </a:solidFill>
              <a:prstDash val="solid"/>
              <a:miter lim="800000"/>
            </a:ln>
            <a:effectLst/>
          </p:spPr>
          <p:txBody>
            <a:bodyPr lIns="72000" tIns="72000" rIns="2160000" bIns="72000" rtlCol="0" anchor="t" anchorCtr="0"/>
            <a:lstStyle/>
            <a:p>
              <a:pPr marL="0" marR="0" lvl="0" indent="0" defTabSz="457206" eaLnBrk="1" fontAlgn="auto" latinLnBrk="0" hangingPunct="1">
                <a:lnSpc>
                  <a:spcPct val="200000"/>
                </a:lnSpc>
                <a:spcBef>
                  <a:spcPts val="0"/>
                </a:spcBef>
                <a:spcAft>
                  <a:spcPts val="0"/>
                </a:spcAft>
                <a:buClrTx/>
                <a:buSzTx/>
                <a:buFontTx/>
                <a:buNone/>
                <a:tabLst/>
                <a:defRPr/>
              </a:pPr>
              <a:r>
                <a:rPr kumimoji="1" lang="ja-JP" altLang="en-US" sz="1400" kern="0" dirty="0">
                  <a:solidFill>
                    <a:prstClr val="black"/>
                  </a:solidFill>
                  <a:latin typeface="Meiryo UI" panose="020B0604030504040204" pitchFamily="50" charset="-128"/>
                  <a:ea typeface="Meiryo UI" panose="020B0604030504040204" pitchFamily="50" charset="-128"/>
                </a:rPr>
                <a:t> </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地盤沈下への影響は？</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a:p>
              <a:pPr>
                <a:lnSpc>
                  <a:spcPts val="1500"/>
                </a:lnSpc>
              </a:pPr>
              <a:r>
                <a:rPr lang="ja-JP" altLang="en-US" sz="1100" dirty="0">
                  <a:latin typeface="Meiryo UI" panose="020B0604030504040204" pitchFamily="50" charset="-128"/>
                  <a:ea typeface="Meiryo UI" panose="020B0604030504040204" pitchFamily="50" charset="-128"/>
                </a:rPr>
                <a:t>　・大阪市内では、高度経済成長期に、多量の地下水を汲み上げた</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ことにより、大規模な地盤沈下が発生し、その結果、揚水に関する</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法律の規制によって、汲み上げが制限がされています。</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・帯水層蓄熱冷暖房システムは、</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本</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組の井戸を用い、汲み上げた</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地下水を地下に戻す</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還水</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ことで、地盤沈下を防いでいます。</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・アミティ舞洲では、「密閉構造の井戸構築」</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「同一帯水層への全量還水」　「定期的な監視」等により、</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a:latin typeface="Meiryo UI" panose="020B0604030504040204" pitchFamily="50" charset="-128"/>
                  <a:ea typeface="Meiryo UI" panose="020B0604030504040204" pitchFamily="50" charset="-128"/>
                </a:rPr>
                <a:t>　　地盤沈下や水質変化等の影響が起きないようにしています。</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04541BA4-BC8B-4152-B13E-E372870A8B40}"/>
                </a:ext>
              </a:extLst>
            </p:cNvPr>
            <p:cNvSpPr txBox="1"/>
            <p:nvPr/>
          </p:nvSpPr>
          <p:spPr>
            <a:xfrm>
              <a:off x="5406198" y="4114402"/>
              <a:ext cx="1103187" cy="27699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観測用の井戸</a:t>
              </a:r>
              <a:endParaRPr kumimoji="1" lang="ja-JP" altLang="en-US" sz="1600" dirty="0">
                <a:latin typeface="HGPｺﾞｼｯｸE" panose="020B0900000000000000" pitchFamily="50" charset="-128"/>
                <a:ea typeface="HGPｺﾞｼｯｸE" panose="020B0900000000000000" pitchFamily="50" charset="-128"/>
              </a:endParaRPr>
            </a:p>
          </p:txBody>
        </p:sp>
        <p:sp>
          <p:nvSpPr>
            <p:cNvPr id="14" name="テキスト ボックス 13">
              <a:extLst>
                <a:ext uri="{FF2B5EF4-FFF2-40B4-BE49-F238E27FC236}">
                  <a16:creationId xmlns:a16="http://schemas.microsoft.com/office/drawing/2014/main" id="{3DCC2F5E-14CE-43C4-9E37-8A1308ACBC00}"/>
                </a:ext>
              </a:extLst>
            </p:cNvPr>
            <p:cNvSpPr txBox="1"/>
            <p:nvPr/>
          </p:nvSpPr>
          <p:spPr>
            <a:xfrm>
              <a:off x="4434248" y="6448246"/>
              <a:ext cx="1431802" cy="461665"/>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大阪市帯水層蓄熱</a:t>
              </a:r>
              <a:endParaRPr kumimoji="1" lang="en-US" altLang="ja-JP" sz="1200" dirty="0">
                <a:latin typeface="HGPｺﾞｼｯｸE" panose="020B0900000000000000" pitchFamily="50" charset="-128"/>
                <a:ea typeface="HGPｺﾞｼｯｸE" panose="020B0900000000000000" pitchFamily="50" charset="-128"/>
              </a:endParaRPr>
            </a:p>
            <a:p>
              <a:r>
                <a:rPr kumimoji="1" lang="ja-JP" altLang="en-US" sz="1200" dirty="0">
                  <a:latin typeface="HGPｺﾞｼｯｸE" panose="020B0900000000000000" pitchFamily="50" charset="-128"/>
                  <a:ea typeface="HGPｺﾞｼｯｸE" panose="020B0900000000000000" pitchFamily="50" charset="-128"/>
                </a:rPr>
                <a:t>ポテンシャルマップ</a:t>
              </a:r>
              <a:endParaRPr kumimoji="1" lang="ja-JP" altLang="en-US" sz="1600" dirty="0">
                <a:latin typeface="HGPｺﾞｼｯｸE" panose="020B0900000000000000" pitchFamily="50" charset="-128"/>
                <a:ea typeface="HGPｺﾞｼｯｸE" panose="020B0900000000000000" pitchFamily="50" charset="-128"/>
              </a:endParaRPr>
            </a:p>
          </p:txBody>
        </p:sp>
        <p:sp>
          <p:nvSpPr>
            <p:cNvPr id="15" name="object 9">
              <a:extLst>
                <a:ext uri="{FF2B5EF4-FFF2-40B4-BE49-F238E27FC236}">
                  <a16:creationId xmlns:a16="http://schemas.microsoft.com/office/drawing/2014/main" id="{9ACCAACC-7E19-47B0-A169-9CAA89FB190F}"/>
                </a:ext>
              </a:extLst>
            </p:cNvPr>
            <p:cNvSpPr>
              <a:spLocks noChangeArrowheads="1"/>
            </p:cNvSpPr>
            <p:nvPr/>
          </p:nvSpPr>
          <p:spPr bwMode="auto">
            <a:xfrm>
              <a:off x="4960766" y="2612967"/>
              <a:ext cx="1994052" cy="1439317"/>
            </a:xfrm>
            <a:prstGeom prst="rect">
              <a:avLst/>
            </a:prstGeom>
            <a:blipFill dpi="0" rotWithShape="1">
              <a:blip r:embed="rId3" cstate="email">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ja-JP" sz="1714"/>
            </a:p>
          </p:txBody>
        </p:sp>
        <p:pic>
          <p:nvPicPr>
            <p:cNvPr id="16" name="図 15">
              <a:extLst>
                <a:ext uri="{FF2B5EF4-FFF2-40B4-BE49-F238E27FC236}">
                  <a16:creationId xmlns:a16="http://schemas.microsoft.com/office/drawing/2014/main" id="{E5320CD2-307A-4CCC-AEE0-9DA85C55D44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011468" y="4982661"/>
              <a:ext cx="2355699" cy="1468105"/>
            </a:xfrm>
            <a:prstGeom prst="rect">
              <a:avLst/>
            </a:prstGeom>
          </p:spPr>
        </p:pic>
        <p:pic>
          <p:nvPicPr>
            <p:cNvPr id="17" name="図 16">
              <a:extLst>
                <a:ext uri="{FF2B5EF4-FFF2-40B4-BE49-F238E27FC236}">
                  <a16:creationId xmlns:a16="http://schemas.microsoft.com/office/drawing/2014/main" id="{57CB305B-241E-450C-8CDE-A25F61983F33}"/>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5842326" y="4956789"/>
              <a:ext cx="576000" cy="571501"/>
            </a:xfrm>
            <a:prstGeom prst="rect">
              <a:avLst/>
            </a:prstGeom>
          </p:spPr>
        </p:pic>
        <p:pic>
          <p:nvPicPr>
            <p:cNvPr id="18" name="図 17">
              <a:extLst>
                <a:ext uri="{FF2B5EF4-FFF2-40B4-BE49-F238E27FC236}">
                  <a16:creationId xmlns:a16="http://schemas.microsoft.com/office/drawing/2014/main" id="{C45068B7-3E73-4B7C-A41B-A3400C96C876}"/>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l="5182" t="3957" r="4679" b="4974"/>
            <a:stretch/>
          </p:blipFill>
          <p:spPr>
            <a:xfrm>
              <a:off x="6396166" y="9596103"/>
              <a:ext cx="570119" cy="576000"/>
            </a:xfrm>
            <a:prstGeom prst="rect">
              <a:avLst/>
            </a:prstGeom>
          </p:spPr>
        </p:pic>
        <p:sp>
          <p:nvSpPr>
            <p:cNvPr id="21" name="角丸四角形 1">
              <a:extLst>
                <a:ext uri="{FF2B5EF4-FFF2-40B4-BE49-F238E27FC236}">
                  <a16:creationId xmlns:a16="http://schemas.microsoft.com/office/drawing/2014/main" id="{E9149D42-EB39-404B-B04A-4FF18D126FBA}"/>
                </a:ext>
              </a:extLst>
            </p:cNvPr>
            <p:cNvSpPr/>
            <p:nvPr/>
          </p:nvSpPr>
          <p:spPr>
            <a:xfrm>
              <a:off x="333587" y="9457249"/>
              <a:ext cx="6991558" cy="995007"/>
            </a:xfrm>
            <a:prstGeom prst="roundRect">
              <a:avLst>
                <a:gd name="adj" fmla="val 9388"/>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88790A08-0C1F-4C2E-B309-1E8C1C0DB487}"/>
                </a:ext>
              </a:extLst>
            </p:cNvPr>
            <p:cNvSpPr txBox="1"/>
            <p:nvPr/>
          </p:nvSpPr>
          <p:spPr>
            <a:xfrm>
              <a:off x="6509386" y="10433260"/>
              <a:ext cx="852200" cy="184666"/>
            </a:xfrm>
            <a:prstGeom prst="rect">
              <a:avLst/>
            </a:prstGeom>
            <a:noFill/>
          </p:spPr>
          <p:txBody>
            <a:bodyPr wrap="square" rtlCol="0">
              <a:spAutoFit/>
            </a:bodyPr>
            <a:lstStyle/>
            <a:p>
              <a:r>
                <a:rPr kumimoji="1" lang="ja-JP" altLang="en-US" sz="600" dirty="0">
                  <a:latin typeface="Meiryo UI" panose="020B0604030504040204" pitchFamily="50" charset="-128"/>
                  <a:ea typeface="Meiryo UI" panose="020B0604030504040204" pitchFamily="50" charset="-128"/>
                </a:rPr>
                <a:t>令和３年</a:t>
              </a:r>
              <a:r>
                <a:rPr kumimoji="1" lang="en-US" altLang="ja-JP" sz="600" dirty="0">
                  <a:latin typeface="Meiryo UI" panose="020B0604030504040204" pitchFamily="50" charset="-128"/>
                  <a:ea typeface="Meiryo UI" panose="020B0604030504040204" pitchFamily="50" charset="-128"/>
                </a:rPr>
                <a:t>10</a:t>
              </a:r>
              <a:r>
                <a:rPr kumimoji="1" lang="ja-JP" altLang="en-US" sz="600" dirty="0">
                  <a:latin typeface="Meiryo UI" panose="020B0604030504040204" pitchFamily="50" charset="-128"/>
                  <a:ea typeface="Meiryo UI" panose="020B0604030504040204" pitchFamily="50" charset="-128"/>
                </a:rPr>
                <a:t>月作成</a:t>
              </a:r>
            </a:p>
          </p:txBody>
        </p:sp>
        <p:pic>
          <p:nvPicPr>
            <p:cNvPr id="26" name="Picture 2" descr="c2b84fe2-057c-459a-9fd7-91d8481efea6@jpnprd01">
              <a:extLst>
                <a:ext uri="{FF2B5EF4-FFF2-40B4-BE49-F238E27FC236}">
                  <a16:creationId xmlns:a16="http://schemas.microsoft.com/office/drawing/2014/main" id="{39C5A8B2-1C20-4A38-8A60-6501346CB41C}"/>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12834951" y="2888649"/>
              <a:ext cx="2124000" cy="1440000"/>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28" name="図 27">
              <a:extLst>
                <a:ext uri="{FF2B5EF4-FFF2-40B4-BE49-F238E27FC236}">
                  <a16:creationId xmlns:a16="http://schemas.microsoft.com/office/drawing/2014/main" id="{2F8EB6F6-F9A1-4CD7-A6FD-E25171B2F031}"/>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2798951" y="4925645"/>
              <a:ext cx="2160000" cy="1440000"/>
            </a:xfrm>
            <a:prstGeom prst="rect">
              <a:avLst/>
            </a:prstGeom>
            <a:ln>
              <a:solidFill>
                <a:schemeClr val="bg1"/>
              </a:solidFill>
            </a:ln>
          </p:spPr>
        </p:pic>
        <p:pic>
          <p:nvPicPr>
            <p:cNvPr id="30" name="Picture 2" descr="459b1266-4c22-4709-9ae4-184f2031452e@jpnprd01">
              <a:extLst>
                <a:ext uri="{FF2B5EF4-FFF2-40B4-BE49-F238E27FC236}">
                  <a16:creationId xmlns:a16="http://schemas.microsoft.com/office/drawing/2014/main" id="{8275443A-1F62-4757-9FAF-AF4535CE425C}"/>
                </a:ext>
              </a:extLst>
            </p:cNvPr>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7946378" y="7046635"/>
              <a:ext cx="2124000" cy="1593000"/>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31" name="図 30">
              <a:extLst>
                <a:ext uri="{FF2B5EF4-FFF2-40B4-BE49-F238E27FC236}">
                  <a16:creationId xmlns:a16="http://schemas.microsoft.com/office/drawing/2014/main" id="{07AA04D3-D293-4E68-8C0C-0FFCCAC2F367}"/>
                </a:ext>
              </a:extLst>
            </p:cNvPr>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10606665" y="7046635"/>
              <a:ext cx="1656000" cy="1593000"/>
            </a:xfrm>
            <a:prstGeom prst="rect">
              <a:avLst/>
            </a:prstGeom>
            <a:ln w="12700">
              <a:solidFill>
                <a:schemeClr val="bg1"/>
              </a:solidFill>
            </a:ln>
          </p:spPr>
        </p:pic>
        <p:pic>
          <p:nvPicPr>
            <p:cNvPr id="32" name="Picture 3" descr="2a93cc58-ea1a-4fb0-aef0-01d7d472e734@jpnprd01">
              <a:extLst>
                <a:ext uri="{FF2B5EF4-FFF2-40B4-BE49-F238E27FC236}">
                  <a16:creationId xmlns:a16="http://schemas.microsoft.com/office/drawing/2014/main" id="{F2BF7501-A0B6-447D-BC6D-04AC181CB4D7}"/>
                </a:ext>
              </a:extLst>
            </p:cNvPr>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12798951" y="7046635"/>
              <a:ext cx="2160000" cy="1620000"/>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67802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7472595F-D9BF-4A49-BB59-9B02F6F6D6E8}"/>
              </a:ext>
            </a:extLst>
          </p:cNvPr>
          <p:cNvSpPr/>
          <p:nvPr/>
        </p:nvSpPr>
        <p:spPr>
          <a:xfrm>
            <a:off x="-139957" y="8335667"/>
            <a:ext cx="6167945" cy="340849"/>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69FCA2B5-37B2-448C-BC0C-952BA14D30AE}"/>
              </a:ext>
            </a:extLst>
          </p:cNvPr>
          <p:cNvSpPr/>
          <p:nvPr/>
        </p:nvSpPr>
        <p:spPr>
          <a:xfrm>
            <a:off x="10719991" y="0"/>
            <a:ext cx="4447294" cy="757596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72590684-16EC-427D-B26D-A364CB4B52BD}"/>
              </a:ext>
            </a:extLst>
          </p:cNvPr>
          <p:cNvSpPr/>
          <p:nvPr/>
        </p:nvSpPr>
        <p:spPr>
          <a:xfrm>
            <a:off x="10825391" y="241303"/>
            <a:ext cx="4762386" cy="461665"/>
          </a:xfrm>
          <a:prstGeom prst="rect">
            <a:avLst/>
          </a:prstGeom>
          <a:noFill/>
        </p:spPr>
        <p:txBody>
          <a:bodyPr wrap="square" lIns="91440" tIns="45720" rIns="91440" bIns="45720">
            <a:spAutoFit/>
          </a:bodyPr>
          <a:lstStyle/>
          <a:p>
            <a:r>
              <a:rPr lang="ja-JP" altLang="en-US" sz="2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帯水層蓄熱冷暖房</a:t>
            </a:r>
            <a:r>
              <a:rPr lang="ja-JP" altLang="en-US" sz="2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のメリット</a:t>
            </a:r>
            <a:endParaRPr lang="ja-JP" altLang="en-US" sz="2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23" name="正方形/長方形 22">
            <a:extLst>
              <a:ext uri="{FF2B5EF4-FFF2-40B4-BE49-F238E27FC236}">
                <a16:creationId xmlns:a16="http://schemas.microsoft.com/office/drawing/2014/main" id="{7563D13F-D87F-4C8A-9EE4-3851F35E7F3F}"/>
              </a:ext>
            </a:extLst>
          </p:cNvPr>
          <p:cNvSpPr/>
          <p:nvPr/>
        </p:nvSpPr>
        <p:spPr>
          <a:xfrm>
            <a:off x="-139958" y="7261627"/>
            <a:ext cx="6167947" cy="348103"/>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2EC020C7-76DB-4BDC-A9FF-7F87BFAF2548}"/>
              </a:ext>
            </a:extLst>
          </p:cNvPr>
          <p:cNvSpPr/>
          <p:nvPr/>
        </p:nvSpPr>
        <p:spPr>
          <a:xfrm>
            <a:off x="-139958" y="5207127"/>
            <a:ext cx="6167948" cy="341489"/>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5A24C696-26C8-49F9-9009-47F84EE23811}"/>
              </a:ext>
            </a:extLst>
          </p:cNvPr>
          <p:cNvSpPr/>
          <p:nvPr/>
        </p:nvSpPr>
        <p:spPr>
          <a:xfrm>
            <a:off x="-139958" y="5827277"/>
            <a:ext cx="6182417" cy="735538"/>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a:extLst>
              <a:ext uri="{FF2B5EF4-FFF2-40B4-BE49-F238E27FC236}">
                <a16:creationId xmlns:a16="http://schemas.microsoft.com/office/drawing/2014/main" id="{BE90F33B-5F5E-40F9-ABC2-1E955ADC8803}"/>
              </a:ext>
            </a:extLst>
          </p:cNvPr>
          <p:cNvCxnSpPr/>
          <p:nvPr/>
        </p:nvCxnSpPr>
        <p:spPr>
          <a:xfrm flipV="1">
            <a:off x="-216741" y="5185195"/>
            <a:ext cx="6417516" cy="3733"/>
          </a:xfrm>
          <a:prstGeom prst="line">
            <a:avLst/>
          </a:prstGeom>
          <a:ln w="38100"/>
        </p:spPr>
        <p:style>
          <a:lnRef idx="1">
            <a:schemeClr val="dk1"/>
          </a:lnRef>
          <a:fillRef idx="0">
            <a:schemeClr val="dk1"/>
          </a:fillRef>
          <a:effectRef idx="0">
            <a:schemeClr val="dk1"/>
          </a:effectRef>
          <a:fontRef idx="minor">
            <a:schemeClr val="tx1"/>
          </a:fontRef>
        </p:style>
      </p:cxnSp>
      <p:sp>
        <p:nvSpPr>
          <p:cNvPr id="100" name="角丸四角形 239">
            <a:extLst>
              <a:ext uri="{FF2B5EF4-FFF2-40B4-BE49-F238E27FC236}">
                <a16:creationId xmlns:a16="http://schemas.microsoft.com/office/drawing/2014/main" id="{A48DCC70-A95B-4AD1-8F68-1C5C9C89CFFC}"/>
              </a:ext>
            </a:extLst>
          </p:cNvPr>
          <p:cNvSpPr/>
          <p:nvPr/>
        </p:nvSpPr>
        <p:spPr bwMode="auto">
          <a:xfrm>
            <a:off x="11046319" y="860461"/>
            <a:ext cx="4060656" cy="396000"/>
          </a:xfrm>
          <a:prstGeom prst="roundRect">
            <a:avLst>
              <a:gd name="adj" fmla="val 50000"/>
            </a:avLst>
          </a:prstGeom>
          <a:noFill/>
          <a:ln w="9525" cap="flat" cmpd="sng" algn="ctr">
            <a:no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b="1" dirty="0">
                <a:solidFill>
                  <a:srgbClr val="FF0000"/>
                </a:solidFill>
                <a:latin typeface="BIZ UDゴシック" panose="020B0400000000000000" pitchFamily="49" charset="-128"/>
                <a:ea typeface="BIZ UDゴシック" panose="020B0400000000000000" pitchFamily="49" charset="-128"/>
                <a:cs typeface="メイリオ" panose="020B0604030504040204" pitchFamily="50" charset="-128"/>
              </a:rPr>
              <a:t>　省エネルギー・省ＣＯ</a:t>
            </a:r>
            <a:r>
              <a:rPr lang="ja-JP" altLang="en-US" sz="1200" b="1" dirty="0">
                <a:solidFill>
                  <a:srgbClr val="FF0000"/>
                </a:solidFill>
                <a:latin typeface="BIZ UDゴシック" panose="020B0400000000000000" pitchFamily="49" charset="-128"/>
                <a:ea typeface="BIZ UDゴシック" panose="020B0400000000000000" pitchFamily="49" charset="-128"/>
                <a:cs typeface="メイリオ" panose="020B0604030504040204" pitchFamily="50" charset="-128"/>
              </a:rPr>
              <a:t>２</a:t>
            </a:r>
            <a:endParaRPr lang="en-US" altLang="ja-JP" sz="1200" b="1" dirty="0">
              <a:solidFill>
                <a:srgbClr val="FF0000"/>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101" name="角丸四角形 240">
            <a:extLst>
              <a:ext uri="{FF2B5EF4-FFF2-40B4-BE49-F238E27FC236}">
                <a16:creationId xmlns:a16="http://schemas.microsoft.com/office/drawing/2014/main" id="{A17C12E4-62CC-4BED-ADDE-0C829CE665A2}"/>
              </a:ext>
            </a:extLst>
          </p:cNvPr>
          <p:cNvSpPr/>
          <p:nvPr/>
        </p:nvSpPr>
        <p:spPr bwMode="auto">
          <a:xfrm>
            <a:off x="11046319" y="3635737"/>
            <a:ext cx="4060656" cy="396000"/>
          </a:xfrm>
          <a:prstGeom prst="roundRect">
            <a:avLst>
              <a:gd name="adj" fmla="val 50000"/>
            </a:avLst>
          </a:prstGeom>
          <a:noFill/>
          <a:ln w="9525" cap="flat" cmpd="sng" algn="ctr">
            <a:no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b="1" dirty="0">
                <a:solidFill>
                  <a:srgbClr val="FF0000"/>
                </a:solidFill>
                <a:latin typeface="BIZ UDゴシック" panose="020B0400000000000000" pitchFamily="49" charset="-128"/>
                <a:ea typeface="BIZ UDゴシック" panose="020B0400000000000000" pitchFamily="49" charset="-128"/>
                <a:cs typeface="メイリオ" panose="020B0604030504040204" pitchFamily="50" charset="-128"/>
              </a:rPr>
              <a:t>　ヒートアイランド現象を緩和</a:t>
            </a:r>
            <a:endParaRPr lang="en-US" altLang="ja-JP" sz="1200" b="1" dirty="0">
              <a:solidFill>
                <a:srgbClr val="FF0000"/>
              </a:solidFill>
              <a:latin typeface="BIZ UDゴシック" panose="020B0400000000000000" pitchFamily="49" charset="-128"/>
              <a:ea typeface="BIZ UDゴシック" panose="020B0400000000000000" pitchFamily="49" charset="-128"/>
              <a:cs typeface="メイリオ" panose="020B0604030504040204" pitchFamily="50" charset="-128"/>
            </a:endParaRPr>
          </a:p>
        </p:txBody>
      </p:sp>
      <p:sp>
        <p:nvSpPr>
          <p:cNvPr id="102" name="角丸四角形 241">
            <a:extLst>
              <a:ext uri="{FF2B5EF4-FFF2-40B4-BE49-F238E27FC236}">
                <a16:creationId xmlns:a16="http://schemas.microsoft.com/office/drawing/2014/main" id="{8DEC25C1-4F8C-4642-B685-C5E38309870D}"/>
              </a:ext>
            </a:extLst>
          </p:cNvPr>
          <p:cNvSpPr/>
          <p:nvPr/>
        </p:nvSpPr>
        <p:spPr bwMode="auto">
          <a:xfrm>
            <a:off x="11066197" y="5723574"/>
            <a:ext cx="4060656" cy="396000"/>
          </a:xfrm>
          <a:prstGeom prst="roundRect">
            <a:avLst>
              <a:gd name="adj" fmla="val 50000"/>
            </a:avLst>
          </a:prstGeom>
          <a:noFill/>
          <a:ln w="9525" cap="flat" cmpd="sng" algn="ctr">
            <a:no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b="1" dirty="0">
                <a:solidFill>
                  <a:srgbClr val="FF0000"/>
                </a:solidFill>
                <a:latin typeface="BIZ UDゴシック" panose="020B0400000000000000" pitchFamily="49" charset="-128"/>
                <a:ea typeface="BIZ UDゴシック" panose="020B0400000000000000" pitchFamily="49" charset="-128"/>
                <a:cs typeface="メイリオ" panose="020B0604030504040204" pitchFamily="50" charset="-128"/>
              </a:rPr>
              <a:t>　持続可能な地下水の保全と利用</a:t>
            </a:r>
          </a:p>
        </p:txBody>
      </p:sp>
      <p:sp>
        <p:nvSpPr>
          <p:cNvPr id="126" name="テキスト ボックス 125">
            <a:extLst>
              <a:ext uri="{FF2B5EF4-FFF2-40B4-BE49-F238E27FC236}">
                <a16:creationId xmlns:a16="http://schemas.microsoft.com/office/drawing/2014/main" id="{6597D5BB-98A3-42C8-A446-3778F1CDB151}"/>
              </a:ext>
            </a:extLst>
          </p:cNvPr>
          <p:cNvSpPr txBox="1"/>
          <p:nvPr/>
        </p:nvSpPr>
        <p:spPr>
          <a:xfrm>
            <a:off x="75514" y="10336935"/>
            <a:ext cx="268022" cy="253916"/>
          </a:xfrm>
          <a:prstGeom prst="rect">
            <a:avLst/>
          </a:prstGeom>
          <a:noFill/>
        </p:spPr>
        <p:txBody>
          <a:bodyPr wrap="none" rtlCol="0">
            <a:spAutoFit/>
          </a:bodyPr>
          <a:lstStyle/>
          <a:p>
            <a:r>
              <a:rPr kumimoji="1" lang="en-US" altLang="ja-JP" sz="1050" dirty="0">
                <a:latin typeface="Meiryo UI" panose="020B0604030504040204" pitchFamily="50" charset="-128"/>
                <a:ea typeface="Meiryo UI" panose="020B0604030504040204" pitchFamily="50" charset="-128"/>
              </a:rPr>
              <a:t>2</a:t>
            </a:r>
            <a:endParaRPr kumimoji="1" lang="ja-JP" altLang="en-US" sz="1050" dirty="0">
              <a:latin typeface="Meiryo UI" panose="020B0604030504040204" pitchFamily="50" charset="-128"/>
              <a:ea typeface="Meiryo UI" panose="020B0604030504040204" pitchFamily="50" charset="-128"/>
            </a:endParaRPr>
          </a:p>
        </p:txBody>
      </p:sp>
      <p:sp>
        <p:nvSpPr>
          <p:cNvPr id="150" name="テキスト ボックス 149">
            <a:extLst>
              <a:ext uri="{FF2B5EF4-FFF2-40B4-BE49-F238E27FC236}">
                <a16:creationId xmlns:a16="http://schemas.microsoft.com/office/drawing/2014/main" id="{50953BF8-9E91-4AE7-A11B-CC85A5A79440}"/>
              </a:ext>
            </a:extLst>
          </p:cNvPr>
          <p:cNvSpPr txBox="1"/>
          <p:nvPr/>
        </p:nvSpPr>
        <p:spPr>
          <a:xfrm>
            <a:off x="14794114" y="10329241"/>
            <a:ext cx="272832" cy="261610"/>
          </a:xfrm>
          <a:prstGeom prst="rect">
            <a:avLst/>
          </a:prstGeom>
          <a:noFill/>
        </p:spPr>
        <p:txBody>
          <a:bodyPr wrap="none" rtlCol="0">
            <a:spAutoFit/>
          </a:bodyPr>
          <a:lstStyle/>
          <a:p>
            <a:r>
              <a:rPr kumimoji="1" lang="en-US" altLang="ja-JP" sz="1050" dirty="0">
                <a:latin typeface="Meiryo UI" panose="020B0604030504040204" pitchFamily="50" charset="-128"/>
                <a:ea typeface="Meiryo UI" panose="020B0604030504040204" pitchFamily="50" charset="-128"/>
              </a:rPr>
              <a:t>3</a:t>
            </a:r>
            <a:endParaRPr kumimoji="1" lang="ja-JP" altLang="en-US" sz="1050" dirty="0">
              <a:latin typeface="Meiryo UI" panose="020B0604030504040204" pitchFamily="50" charset="-128"/>
              <a:ea typeface="Meiryo UI" panose="020B0604030504040204" pitchFamily="50" charset="-128"/>
            </a:endParaRPr>
          </a:p>
        </p:txBody>
      </p:sp>
      <p:grpSp>
        <p:nvGrpSpPr>
          <p:cNvPr id="308" name="グループ化 307"/>
          <p:cNvGrpSpPr/>
          <p:nvPr/>
        </p:nvGrpSpPr>
        <p:grpSpPr>
          <a:xfrm>
            <a:off x="201378" y="275171"/>
            <a:ext cx="14741285" cy="10278528"/>
            <a:chOff x="201378" y="275171"/>
            <a:chExt cx="14741285" cy="10278528"/>
          </a:xfrm>
        </p:grpSpPr>
        <p:sp>
          <p:nvSpPr>
            <p:cNvPr id="2" name="角丸四角形 150">
              <a:extLst>
                <a:ext uri="{FF2B5EF4-FFF2-40B4-BE49-F238E27FC236}">
                  <a16:creationId xmlns:a16="http://schemas.microsoft.com/office/drawing/2014/main" id="{D4BC6C80-9253-4019-A436-E908F0780C26}"/>
                </a:ext>
              </a:extLst>
            </p:cNvPr>
            <p:cNvSpPr/>
            <p:nvPr/>
          </p:nvSpPr>
          <p:spPr>
            <a:xfrm>
              <a:off x="2142705" y="4000352"/>
              <a:ext cx="2145967" cy="1147475"/>
            </a:xfrm>
            <a:prstGeom prst="roundRect">
              <a:avLst>
                <a:gd name="adj" fmla="val 11144"/>
              </a:avLst>
            </a:prstGeom>
            <a:solidFill>
              <a:schemeClr val="bg1">
                <a:lumMod val="75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en-US" altLang="ja-JP" dirty="0"/>
            </a:p>
            <a:p>
              <a:pPr algn="ctr"/>
              <a:endParaRPr kumimoji="1" lang="en-US" altLang="ja-JP" sz="1050" dirty="0"/>
            </a:p>
            <a:p>
              <a:pPr algn="ctr"/>
              <a:endParaRPr kumimoji="1" lang="en-US" altLang="ja-JP" dirty="0"/>
            </a:p>
            <a:p>
              <a:pPr algn="ctr"/>
              <a:endParaRPr kumimoji="1" lang="en-US" altLang="ja-JP" sz="1400" dirty="0"/>
            </a:p>
            <a:p>
              <a:pPr algn="ctr"/>
              <a:r>
                <a:rPr kumimoji="1" lang="ja-JP" altLang="en-US" sz="2000" b="1" dirty="0"/>
                <a:t>熱交換器</a:t>
              </a:r>
            </a:p>
          </p:txBody>
        </p:sp>
        <p:cxnSp>
          <p:nvCxnSpPr>
            <p:cNvPr id="3" name="直線矢印コネクタ 2">
              <a:extLst>
                <a:ext uri="{FF2B5EF4-FFF2-40B4-BE49-F238E27FC236}">
                  <a16:creationId xmlns:a16="http://schemas.microsoft.com/office/drawing/2014/main" id="{9D37A5F9-73D3-488A-AC63-4E8D5D0BDD94}"/>
                </a:ext>
              </a:extLst>
            </p:cNvPr>
            <p:cNvCxnSpPr/>
            <p:nvPr/>
          </p:nvCxnSpPr>
          <p:spPr>
            <a:xfrm>
              <a:off x="6170062" y="5185638"/>
              <a:ext cx="12187" cy="1524181"/>
            </a:xfrm>
            <a:prstGeom prst="straightConnector1">
              <a:avLst/>
            </a:prstGeom>
            <a:ln w="9525">
              <a:solidFill>
                <a:schemeClr val="tx1">
                  <a:lumMod val="75000"/>
                  <a:lumOff val="25000"/>
                </a:schemeClr>
              </a:solidFill>
              <a:tailEnd type="triangle"/>
            </a:ln>
          </p:spPr>
          <p:style>
            <a:lnRef idx="1">
              <a:schemeClr val="dk1"/>
            </a:lnRef>
            <a:fillRef idx="0">
              <a:schemeClr val="dk1"/>
            </a:fillRef>
            <a:effectRef idx="0">
              <a:schemeClr val="dk1"/>
            </a:effectRef>
            <a:fontRef idx="minor">
              <a:schemeClr val="tx1"/>
            </a:fontRef>
          </p:style>
        </p:cxnSp>
        <p:cxnSp>
          <p:nvCxnSpPr>
            <p:cNvPr id="4" name="直線矢印コネクタ 3">
              <a:extLst>
                <a:ext uri="{FF2B5EF4-FFF2-40B4-BE49-F238E27FC236}">
                  <a16:creationId xmlns:a16="http://schemas.microsoft.com/office/drawing/2014/main" id="{30E64BD0-C3A5-4E31-9D93-F84F440CA558}"/>
                </a:ext>
              </a:extLst>
            </p:cNvPr>
            <p:cNvCxnSpPr/>
            <p:nvPr/>
          </p:nvCxnSpPr>
          <p:spPr>
            <a:xfrm>
              <a:off x="6047869" y="5200649"/>
              <a:ext cx="12185" cy="2412000"/>
            </a:xfrm>
            <a:prstGeom prst="straightConnector1">
              <a:avLst/>
            </a:prstGeom>
            <a:ln w="9525">
              <a:solidFill>
                <a:schemeClr val="tx1">
                  <a:lumMod val="75000"/>
                  <a:lumOff val="25000"/>
                </a:schemeClr>
              </a:solidFill>
              <a:tailEnd type="triangle"/>
            </a:ln>
          </p:spPr>
          <p:style>
            <a:lnRef idx="1">
              <a:schemeClr val="dk1"/>
            </a:lnRef>
            <a:fillRef idx="0">
              <a:schemeClr val="dk1"/>
            </a:fillRef>
            <a:effectRef idx="0">
              <a:schemeClr val="dk1"/>
            </a:effectRef>
            <a:fontRef idx="minor">
              <a:schemeClr val="tx1"/>
            </a:fontRef>
          </p:style>
        </p:cxnSp>
        <p:sp>
          <p:nvSpPr>
            <p:cNvPr id="5" name="角丸四角形 10">
              <a:extLst>
                <a:ext uri="{FF2B5EF4-FFF2-40B4-BE49-F238E27FC236}">
                  <a16:creationId xmlns:a16="http://schemas.microsoft.com/office/drawing/2014/main" id="{84B9338A-9003-41F8-85D3-E24969A9DD73}"/>
                </a:ext>
              </a:extLst>
            </p:cNvPr>
            <p:cNvSpPr/>
            <p:nvPr/>
          </p:nvSpPr>
          <p:spPr>
            <a:xfrm>
              <a:off x="355691" y="7641940"/>
              <a:ext cx="1980000" cy="648000"/>
            </a:xfrm>
            <a:prstGeom prst="roundRect">
              <a:avLst>
                <a:gd name="adj" fmla="val 21769"/>
              </a:avLst>
            </a:prstGeom>
            <a:solidFill>
              <a:srgbClr val="FF3F3F"/>
            </a:solidFill>
            <a:ln>
              <a:noFill/>
            </a:ln>
            <a:effectLst>
              <a:glow rad="63500">
                <a:srgbClr val="FF3F3F">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312">
              <a:extLst>
                <a:ext uri="{FF2B5EF4-FFF2-40B4-BE49-F238E27FC236}">
                  <a16:creationId xmlns:a16="http://schemas.microsoft.com/office/drawing/2014/main" id="{87215B96-C554-4FFE-A7A2-DD1B0D68E570}"/>
                </a:ext>
              </a:extLst>
            </p:cNvPr>
            <p:cNvSpPr/>
            <p:nvPr/>
          </p:nvSpPr>
          <p:spPr>
            <a:xfrm>
              <a:off x="332409" y="6570750"/>
              <a:ext cx="2016000" cy="684000"/>
            </a:xfrm>
            <a:prstGeom prst="roundRect">
              <a:avLst>
                <a:gd name="adj" fmla="val 21769"/>
              </a:avLst>
            </a:prstGeom>
            <a:solidFill>
              <a:schemeClr val="accent5">
                <a:lumMod val="60000"/>
                <a:lumOff val="4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315">
              <a:extLst>
                <a:ext uri="{FF2B5EF4-FFF2-40B4-BE49-F238E27FC236}">
                  <a16:creationId xmlns:a16="http://schemas.microsoft.com/office/drawing/2014/main" id="{4C48F54C-1C45-4D8D-91E7-32E4F565D5F6}"/>
                </a:ext>
              </a:extLst>
            </p:cNvPr>
            <p:cNvSpPr/>
            <p:nvPr/>
          </p:nvSpPr>
          <p:spPr>
            <a:xfrm>
              <a:off x="3777490" y="7633848"/>
              <a:ext cx="2016000" cy="684000"/>
            </a:xfrm>
            <a:prstGeom prst="roundRect">
              <a:avLst>
                <a:gd name="adj" fmla="val 21769"/>
              </a:avLst>
            </a:prstGeom>
            <a:solidFill>
              <a:schemeClr val="accent1">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323">
              <a:extLst>
                <a:ext uri="{FF2B5EF4-FFF2-40B4-BE49-F238E27FC236}">
                  <a16:creationId xmlns:a16="http://schemas.microsoft.com/office/drawing/2014/main" id="{309AE0AD-C56F-4F04-817A-18D4430598CE}"/>
                </a:ext>
              </a:extLst>
            </p:cNvPr>
            <p:cNvSpPr/>
            <p:nvPr/>
          </p:nvSpPr>
          <p:spPr>
            <a:xfrm>
              <a:off x="3810234" y="6598408"/>
              <a:ext cx="1978274" cy="648000"/>
            </a:xfrm>
            <a:prstGeom prst="roundRect">
              <a:avLst>
                <a:gd name="adj" fmla="val 21769"/>
              </a:avLst>
            </a:prstGeom>
            <a:solidFill>
              <a:schemeClr val="accent1">
                <a:lumMod val="20000"/>
                <a:lumOff val="80000"/>
              </a:schemeClr>
            </a:solidFill>
            <a:ln>
              <a:noFill/>
            </a:ln>
            <a:effectLst>
              <a:glow rad="63500">
                <a:schemeClr val="accent1">
                  <a:lumMod val="20000"/>
                  <a:lumOff val="80000"/>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155">
              <a:extLst>
                <a:ext uri="{FF2B5EF4-FFF2-40B4-BE49-F238E27FC236}">
                  <a16:creationId xmlns:a16="http://schemas.microsoft.com/office/drawing/2014/main" id="{43DA42F0-AB4B-4A26-A1AD-757D497CA42F}"/>
                </a:ext>
              </a:extLst>
            </p:cNvPr>
            <p:cNvSpPr/>
            <p:nvPr/>
          </p:nvSpPr>
          <p:spPr>
            <a:xfrm>
              <a:off x="1757382" y="2622481"/>
              <a:ext cx="2802242" cy="1208353"/>
            </a:xfrm>
            <a:prstGeom prst="roundRect">
              <a:avLst>
                <a:gd name="adj" fmla="val 10673"/>
              </a:avLst>
            </a:prstGeom>
            <a:solidFill>
              <a:schemeClr val="bg1">
                <a:lumMod val="75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b="1" dirty="0"/>
                <a:t>   ヒートポンプ</a:t>
              </a:r>
              <a:endParaRPr kumimoji="1" lang="en-US" altLang="ja-JP" sz="2000" b="1" dirty="0"/>
            </a:p>
            <a:p>
              <a:pPr algn="ctr"/>
              <a:endParaRPr kumimoji="1" lang="ja-JP" altLang="en-US" sz="1600" dirty="0"/>
            </a:p>
          </p:txBody>
        </p:sp>
        <p:sp>
          <p:nvSpPr>
            <p:cNvPr id="11" name="四角形吹き出し 126">
              <a:extLst>
                <a:ext uri="{FF2B5EF4-FFF2-40B4-BE49-F238E27FC236}">
                  <a16:creationId xmlns:a16="http://schemas.microsoft.com/office/drawing/2014/main" id="{049F0B4A-F86B-4B85-A509-EAA7F5824BBC}"/>
                </a:ext>
              </a:extLst>
            </p:cNvPr>
            <p:cNvSpPr/>
            <p:nvPr/>
          </p:nvSpPr>
          <p:spPr>
            <a:xfrm>
              <a:off x="527539" y="8788169"/>
              <a:ext cx="5328814" cy="1728000"/>
            </a:xfrm>
            <a:prstGeom prst="wedgeRectCallout">
              <a:avLst>
                <a:gd name="adj1" fmla="val 33350"/>
                <a:gd name="adj2" fmla="val -59256"/>
              </a:avLst>
            </a:prstGeom>
            <a:solidFill>
              <a:schemeClr val="accent6">
                <a:lumMod val="20000"/>
                <a:lumOff val="80000"/>
              </a:schemeClr>
            </a:solidFill>
            <a:ln w="3175">
              <a:noFill/>
            </a:ln>
          </p:spPr>
          <p:style>
            <a:lnRef idx="1">
              <a:schemeClr val="accent6"/>
            </a:lnRef>
            <a:fillRef idx="2">
              <a:schemeClr val="accent6"/>
            </a:fillRef>
            <a:effectRef idx="1">
              <a:schemeClr val="accent6"/>
            </a:effectRef>
            <a:fontRef idx="minor">
              <a:schemeClr val="dk1"/>
            </a:fontRef>
          </p:style>
          <p:txBody>
            <a:bodyPr lIns="72000" tIns="72000" rIns="1764000" bIns="72000" rtlCol="0" anchor="ctr"/>
            <a:lstStyle/>
            <a:p>
              <a:pPr>
                <a:lnSpc>
                  <a:spcPct val="150000"/>
                </a:lnSpc>
              </a:pPr>
              <a:endPar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endParaRPr>
            </a:p>
          </p:txBody>
        </p:sp>
        <p:cxnSp>
          <p:nvCxnSpPr>
            <p:cNvPr id="13" name="直線コネクタ 12">
              <a:extLst>
                <a:ext uri="{FF2B5EF4-FFF2-40B4-BE49-F238E27FC236}">
                  <a16:creationId xmlns:a16="http://schemas.microsoft.com/office/drawing/2014/main" id="{CD00BFF5-5B33-4C2B-BE41-525D7C45001C}"/>
                </a:ext>
              </a:extLst>
            </p:cNvPr>
            <p:cNvCxnSpPr/>
            <p:nvPr/>
          </p:nvCxnSpPr>
          <p:spPr>
            <a:xfrm>
              <a:off x="10976006" y="3473687"/>
              <a:ext cx="3870251" cy="1"/>
            </a:xfrm>
            <a:prstGeom prst="line">
              <a:avLst/>
            </a:prstGeom>
            <a:ln cmpd="dbl">
              <a:prstDash val="dash"/>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C4F9DE04-A7DE-44ED-8B10-25C77D4A7736}"/>
                </a:ext>
              </a:extLst>
            </p:cNvPr>
            <p:cNvCxnSpPr/>
            <p:nvPr/>
          </p:nvCxnSpPr>
          <p:spPr>
            <a:xfrm>
              <a:off x="10971600" y="5581787"/>
              <a:ext cx="3870251" cy="1"/>
            </a:xfrm>
            <a:prstGeom prst="line">
              <a:avLst/>
            </a:prstGeom>
            <a:ln cmpd="dbl">
              <a:prstDash val="dash"/>
            </a:ln>
          </p:spPr>
          <p:style>
            <a:lnRef idx="1">
              <a:schemeClr val="dk1"/>
            </a:lnRef>
            <a:fillRef idx="0">
              <a:schemeClr val="dk1"/>
            </a:fillRef>
            <a:effectRef idx="0">
              <a:schemeClr val="dk1"/>
            </a:effectRef>
            <a:fontRef idx="minor">
              <a:schemeClr val="tx1"/>
            </a:fontRef>
          </p:style>
        </p:cxnSp>
        <p:pic>
          <p:nvPicPr>
            <p:cNvPr id="15" name="図 14">
              <a:extLst>
                <a:ext uri="{FF2B5EF4-FFF2-40B4-BE49-F238E27FC236}">
                  <a16:creationId xmlns:a16="http://schemas.microsoft.com/office/drawing/2014/main" id="{FF45D5E5-4C21-40DB-9DC2-C4A25A6463B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737037" y="749848"/>
              <a:ext cx="661528" cy="617739"/>
            </a:xfrm>
            <a:prstGeom prst="rect">
              <a:avLst/>
            </a:prstGeom>
          </p:spPr>
        </p:pic>
        <p:pic>
          <p:nvPicPr>
            <p:cNvPr id="16" name="図 15">
              <a:extLst>
                <a:ext uri="{FF2B5EF4-FFF2-40B4-BE49-F238E27FC236}">
                  <a16:creationId xmlns:a16="http://schemas.microsoft.com/office/drawing/2014/main" id="{27D752C1-4B40-4462-8E42-3E9F9885D8C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734140" y="5628386"/>
              <a:ext cx="684303" cy="639006"/>
            </a:xfrm>
            <a:prstGeom prst="rect">
              <a:avLst/>
            </a:prstGeom>
          </p:spPr>
        </p:pic>
        <p:pic>
          <p:nvPicPr>
            <p:cNvPr id="17" name="図 16">
              <a:extLst>
                <a:ext uri="{FF2B5EF4-FFF2-40B4-BE49-F238E27FC236}">
                  <a16:creationId xmlns:a16="http://schemas.microsoft.com/office/drawing/2014/main" id="{AACE29D6-100F-4D89-ABEC-5FA73826DB9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737037" y="3568945"/>
              <a:ext cx="661528" cy="617739"/>
            </a:xfrm>
            <a:prstGeom prst="rect">
              <a:avLst/>
            </a:prstGeom>
          </p:spPr>
        </p:pic>
        <p:sp>
          <p:nvSpPr>
            <p:cNvPr id="18" name="円/楕円 3">
              <a:extLst>
                <a:ext uri="{FF2B5EF4-FFF2-40B4-BE49-F238E27FC236}">
                  <a16:creationId xmlns:a16="http://schemas.microsoft.com/office/drawing/2014/main" id="{84D7ABE6-22FB-4C91-8703-68265149A164}"/>
                </a:ext>
              </a:extLst>
            </p:cNvPr>
            <p:cNvSpPr/>
            <p:nvPr/>
          </p:nvSpPr>
          <p:spPr>
            <a:xfrm>
              <a:off x="330440" y="559843"/>
              <a:ext cx="5220000" cy="137971"/>
            </a:xfrm>
            <a:prstGeom prst="ellipse">
              <a:avLst/>
            </a:prstGeom>
            <a:solidFill>
              <a:srgbClr val="66FF99"/>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E8CF1A84-C956-4369-90AC-A2883BA71859}"/>
                </a:ext>
              </a:extLst>
            </p:cNvPr>
            <p:cNvSpPr/>
            <p:nvPr/>
          </p:nvSpPr>
          <p:spPr>
            <a:xfrm>
              <a:off x="431892" y="275171"/>
              <a:ext cx="5061463" cy="461665"/>
            </a:xfrm>
            <a:prstGeom prst="rect">
              <a:avLst/>
            </a:prstGeom>
            <a:noFill/>
          </p:spPr>
          <p:txBody>
            <a:bodyPr wrap="square" lIns="91440" tIns="45720" rIns="91440" bIns="45720">
              <a:spAutoFit/>
            </a:bodyPr>
            <a:lstStyle/>
            <a:p>
              <a:r>
                <a:rPr lang="ja-JP" altLang="en-US" sz="2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帯水層蓄熱冷暖房システムの仕組み</a:t>
              </a:r>
            </a:p>
          </p:txBody>
        </p:sp>
        <p:sp>
          <p:nvSpPr>
            <p:cNvPr id="20" name="テキスト ボックス 19">
              <a:extLst>
                <a:ext uri="{FF2B5EF4-FFF2-40B4-BE49-F238E27FC236}">
                  <a16:creationId xmlns:a16="http://schemas.microsoft.com/office/drawing/2014/main" id="{DE59F319-A1FF-46FA-9511-8A403040A9A6}"/>
                </a:ext>
              </a:extLst>
            </p:cNvPr>
            <p:cNvSpPr txBox="1"/>
            <p:nvPr/>
          </p:nvSpPr>
          <p:spPr>
            <a:xfrm>
              <a:off x="201378" y="733105"/>
              <a:ext cx="1723549" cy="400110"/>
            </a:xfrm>
            <a:prstGeom prst="rect">
              <a:avLst/>
            </a:prstGeom>
            <a:noFill/>
          </p:spPr>
          <p:txBody>
            <a:bodyPr wrap="none" rtlCol="0">
              <a:spAutoFit/>
            </a:bodyPr>
            <a:lstStyle/>
            <a:p>
              <a:r>
                <a:rPr kumimoji="1" lang="en-US" altLang="ja-JP" sz="2000" dirty="0">
                  <a:latin typeface="HGPｺﾞｼｯｸE" panose="020B0900000000000000" pitchFamily="50" charset="-128"/>
                  <a:ea typeface="HGPｺﾞｼｯｸE" panose="020B0900000000000000" pitchFamily="50" charset="-128"/>
                </a:rPr>
                <a:t>【</a:t>
              </a:r>
              <a:r>
                <a:rPr kumimoji="1" lang="ja-JP" altLang="en-US" sz="2000" dirty="0">
                  <a:latin typeface="HGPｺﾞｼｯｸE" panose="020B0900000000000000" pitchFamily="50" charset="-128"/>
                  <a:ea typeface="HGPｺﾞｼｯｸE" panose="020B0900000000000000" pitchFamily="50" charset="-128"/>
                </a:rPr>
                <a:t>冷房運転時</a:t>
              </a:r>
              <a:r>
                <a:rPr kumimoji="1" lang="en-US" altLang="ja-JP" sz="2000" dirty="0">
                  <a:latin typeface="HGPｺﾞｼｯｸE" panose="020B0900000000000000" pitchFamily="50" charset="-128"/>
                  <a:ea typeface="HGPｺﾞｼｯｸE" panose="020B0900000000000000" pitchFamily="50" charset="-128"/>
                </a:rPr>
                <a:t>】</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21" name="円/楕円 23">
              <a:extLst>
                <a:ext uri="{FF2B5EF4-FFF2-40B4-BE49-F238E27FC236}">
                  <a16:creationId xmlns:a16="http://schemas.microsoft.com/office/drawing/2014/main" id="{56C991A2-2B38-4155-AD78-82C0EF9DB21E}"/>
                </a:ext>
              </a:extLst>
            </p:cNvPr>
            <p:cNvSpPr/>
            <p:nvPr/>
          </p:nvSpPr>
          <p:spPr>
            <a:xfrm>
              <a:off x="10769574" y="537111"/>
              <a:ext cx="4140000" cy="137971"/>
            </a:xfrm>
            <a:prstGeom prst="ellipse">
              <a:avLst/>
            </a:prstGeom>
            <a:solidFill>
              <a:srgbClr val="66FF99"/>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27" name="直線コネクタ 26">
              <a:extLst>
                <a:ext uri="{FF2B5EF4-FFF2-40B4-BE49-F238E27FC236}">
                  <a16:creationId xmlns:a16="http://schemas.microsoft.com/office/drawing/2014/main" id="{40E1AF58-7E40-4C57-98E6-2A08130EAA78}"/>
                </a:ext>
              </a:extLst>
            </p:cNvPr>
            <p:cNvCxnSpPr/>
            <p:nvPr/>
          </p:nvCxnSpPr>
          <p:spPr>
            <a:xfrm>
              <a:off x="951217" y="5181718"/>
              <a:ext cx="0" cy="3132000"/>
            </a:xfrm>
            <a:prstGeom prst="line">
              <a:avLst/>
            </a:prstGeom>
            <a:ln w="38100"/>
          </p:spPr>
          <p:style>
            <a:lnRef idx="1">
              <a:schemeClr val="dk1"/>
            </a:lnRef>
            <a:fillRef idx="0">
              <a:schemeClr val="dk1"/>
            </a:fillRef>
            <a:effectRef idx="0">
              <a:schemeClr val="dk1"/>
            </a:effectRef>
            <a:fontRef idx="minor">
              <a:schemeClr val="tx1"/>
            </a:fontRef>
          </p:style>
        </p:cxnSp>
        <p:cxnSp>
          <p:nvCxnSpPr>
            <p:cNvPr id="28" name="直線コネクタ 27">
              <a:extLst>
                <a:ext uri="{FF2B5EF4-FFF2-40B4-BE49-F238E27FC236}">
                  <a16:creationId xmlns:a16="http://schemas.microsoft.com/office/drawing/2014/main" id="{28A2FD91-DAAC-4304-AB87-61BB0EA664BE}"/>
                </a:ext>
              </a:extLst>
            </p:cNvPr>
            <p:cNvCxnSpPr/>
            <p:nvPr/>
          </p:nvCxnSpPr>
          <p:spPr>
            <a:xfrm>
              <a:off x="1872817" y="5181718"/>
              <a:ext cx="0" cy="3132000"/>
            </a:xfrm>
            <a:prstGeom prst="line">
              <a:avLst/>
            </a:prstGeom>
            <a:ln w="3810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DC885010-8CB4-4458-ACE4-455368171715}"/>
                </a:ext>
              </a:extLst>
            </p:cNvPr>
            <p:cNvCxnSpPr/>
            <p:nvPr/>
          </p:nvCxnSpPr>
          <p:spPr>
            <a:xfrm>
              <a:off x="4462218" y="5181718"/>
              <a:ext cx="0" cy="3132000"/>
            </a:xfrm>
            <a:prstGeom prst="line">
              <a:avLst/>
            </a:prstGeom>
            <a:ln w="38100"/>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B6B93097-A930-45E7-9C03-81A64A080A6E}"/>
                </a:ext>
              </a:extLst>
            </p:cNvPr>
            <p:cNvCxnSpPr/>
            <p:nvPr/>
          </p:nvCxnSpPr>
          <p:spPr>
            <a:xfrm>
              <a:off x="5377673" y="5181718"/>
              <a:ext cx="0" cy="3132000"/>
            </a:xfrm>
            <a:prstGeom prst="line">
              <a:avLst/>
            </a:prstGeom>
            <a:ln w="38100"/>
          </p:spPr>
          <p:style>
            <a:lnRef idx="1">
              <a:schemeClr val="dk1"/>
            </a:lnRef>
            <a:fillRef idx="0">
              <a:schemeClr val="dk1"/>
            </a:fillRef>
            <a:effectRef idx="0">
              <a:schemeClr val="dk1"/>
            </a:effectRef>
            <a:fontRef idx="minor">
              <a:schemeClr val="tx1"/>
            </a:fontRef>
          </p:style>
        </p:cxnSp>
        <p:sp>
          <p:nvSpPr>
            <p:cNvPr id="31" name="テキスト ボックス 30">
              <a:extLst>
                <a:ext uri="{FF2B5EF4-FFF2-40B4-BE49-F238E27FC236}">
                  <a16:creationId xmlns:a16="http://schemas.microsoft.com/office/drawing/2014/main" id="{DFBE5E0B-939C-4FE5-9669-2516DA18CF86}"/>
                </a:ext>
              </a:extLst>
            </p:cNvPr>
            <p:cNvSpPr txBox="1"/>
            <p:nvPr/>
          </p:nvSpPr>
          <p:spPr>
            <a:xfrm>
              <a:off x="1002785" y="8298621"/>
              <a:ext cx="806631" cy="369332"/>
            </a:xfrm>
            <a:prstGeom prst="rect">
              <a:avLst/>
            </a:prstGeom>
            <a:noFill/>
          </p:spPr>
          <p:txBody>
            <a:bodyPr wrap="none" rtlCol="0">
              <a:spAutoFit/>
            </a:bodyPr>
            <a:lstStyle/>
            <a:p>
              <a:r>
                <a:rPr kumimoji="1" lang="ja-JP" altLang="en-US" dirty="0">
                  <a:latin typeface="HGPｺﾞｼｯｸE" panose="020B0900000000000000" pitchFamily="50" charset="-128"/>
                  <a:ea typeface="HGPｺﾞｼｯｸE" panose="020B0900000000000000" pitchFamily="50" charset="-128"/>
                </a:rPr>
                <a:t>井戸</a:t>
              </a:r>
              <a:r>
                <a:rPr kumimoji="1" lang="en-US" altLang="ja-JP" dirty="0">
                  <a:latin typeface="HGPｺﾞｼｯｸE" panose="020B0900000000000000" pitchFamily="50" charset="-128"/>
                  <a:ea typeface="HGPｺﾞｼｯｸE" panose="020B0900000000000000" pitchFamily="50" charset="-128"/>
                </a:rPr>
                <a:t>A</a:t>
              </a:r>
              <a:endParaRPr kumimoji="1" lang="ja-JP" altLang="en-US" dirty="0">
                <a:latin typeface="HGPｺﾞｼｯｸE" panose="020B0900000000000000" pitchFamily="50" charset="-128"/>
                <a:ea typeface="HGPｺﾞｼｯｸE" panose="020B0900000000000000" pitchFamily="50" charset="-128"/>
              </a:endParaRPr>
            </a:p>
          </p:txBody>
        </p:sp>
        <p:sp>
          <p:nvSpPr>
            <p:cNvPr id="32" name="テキスト ボックス 31">
              <a:extLst>
                <a:ext uri="{FF2B5EF4-FFF2-40B4-BE49-F238E27FC236}">
                  <a16:creationId xmlns:a16="http://schemas.microsoft.com/office/drawing/2014/main" id="{57741EC7-A4A9-4BF2-874E-4B5E48419502}"/>
                </a:ext>
              </a:extLst>
            </p:cNvPr>
            <p:cNvSpPr txBox="1"/>
            <p:nvPr/>
          </p:nvSpPr>
          <p:spPr>
            <a:xfrm>
              <a:off x="4521184" y="8313005"/>
              <a:ext cx="787395" cy="369332"/>
            </a:xfrm>
            <a:prstGeom prst="rect">
              <a:avLst/>
            </a:prstGeom>
            <a:noFill/>
          </p:spPr>
          <p:txBody>
            <a:bodyPr wrap="none" rtlCol="0">
              <a:spAutoFit/>
            </a:bodyPr>
            <a:lstStyle/>
            <a:p>
              <a:r>
                <a:rPr kumimoji="1" lang="ja-JP" altLang="en-US" dirty="0">
                  <a:latin typeface="HGPｺﾞｼｯｸE" panose="020B0900000000000000" pitchFamily="50" charset="-128"/>
                  <a:ea typeface="HGPｺﾞｼｯｸE" panose="020B0900000000000000" pitchFamily="50" charset="-128"/>
                </a:rPr>
                <a:t>井戸</a:t>
              </a:r>
              <a:r>
                <a:rPr kumimoji="1" lang="en-US" altLang="ja-JP" dirty="0">
                  <a:latin typeface="HGPｺﾞｼｯｸE" panose="020B0900000000000000" pitchFamily="50" charset="-128"/>
                  <a:ea typeface="HGPｺﾞｼｯｸE" panose="020B0900000000000000" pitchFamily="50" charset="-128"/>
                </a:rPr>
                <a:t>B</a:t>
              </a:r>
              <a:endParaRPr kumimoji="1" lang="ja-JP" altLang="en-US" dirty="0">
                <a:latin typeface="HGPｺﾞｼｯｸE" panose="020B0900000000000000" pitchFamily="50" charset="-128"/>
                <a:ea typeface="HGPｺﾞｼｯｸE" panose="020B0900000000000000" pitchFamily="50" charset="-128"/>
              </a:endParaRPr>
            </a:p>
          </p:txBody>
        </p:sp>
        <p:sp>
          <p:nvSpPr>
            <p:cNvPr id="33" name="正方形/長方形 32">
              <a:extLst>
                <a:ext uri="{FF2B5EF4-FFF2-40B4-BE49-F238E27FC236}">
                  <a16:creationId xmlns:a16="http://schemas.microsoft.com/office/drawing/2014/main" id="{A757BB06-79CE-428E-A772-6CB47C2B0E8F}"/>
                </a:ext>
              </a:extLst>
            </p:cNvPr>
            <p:cNvSpPr/>
            <p:nvPr/>
          </p:nvSpPr>
          <p:spPr>
            <a:xfrm>
              <a:off x="1170529" y="4175591"/>
              <a:ext cx="154830" cy="3996000"/>
            </a:xfrm>
            <a:prstGeom prst="rect">
              <a:avLst/>
            </a:prstGeom>
            <a:solidFill>
              <a:srgbClr val="FF3F3F"/>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ABE8ED01-2345-4A5B-B10B-7F4CEAB0F668}"/>
                </a:ext>
              </a:extLst>
            </p:cNvPr>
            <p:cNvSpPr/>
            <p:nvPr/>
          </p:nvSpPr>
          <p:spPr>
            <a:xfrm>
              <a:off x="5086095" y="4174521"/>
              <a:ext cx="140130" cy="3996000"/>
            </a:xfrm>
            <a:prstGeom prst="rect">
              <a:avLst/>
            </a:prstGeom>
            <a:solidFill>
              <a:schemeClr val="accent1">
                <a:lumMod val="20000"/>
                <a:lumOff val="80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8599C5FB-2518-40DE-B50B-184BE20D4C9C}"/>
                </a:ext>
              </a:extLst>
            </p:cNvPr>
            <p:cNvSpPr/>
            <p:nvPr/>
          </p:nvSpPr>
          <p:spPr>
            <a:xfrm>
              <a:off x="1568606" y="4719517"/>
              <a:ext cx="148429" cy="2215519"/>
            </a:xfrm>
            <a:prstGeom prst="rect">
              <a:avLst/>
            </a:prstGeom>
            <a:solidFill>
              <a:schemeClr val="accent5">
                <a:lumMod val="60000"/>
                <a:lumOff val="40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6ACE1C90-92E0-408F-8C55-554C94D954A7}"/>
                </a:ext>
              </a:extLst>
            </p:cNvPr>
            <p:cNvSpPr/>
            <p:nvPr/>
          </p:nvSpPr>
          <p:spPr>
            <a:xfrm>
              <a:off x="4709011" y="4720391"/>
              <a:ext cx="148429" cy="2215519"/>
            </a:xfrm>
            <a:prstGeom prst="rect">
              <a:avLst/>
            </a:prstGeom>
            <a:solidFill>
              <a:schemeClr val="accent1">
                <a:lumMod val="20000"/>
                <a:lumOff val="80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BD86FD34-5460-4EF0-91D9-46BECEB75E95}"/>
                </a:ext>
              </a:extLst>
            </p:cNvPr>
            <p:cNvSpPr/>
            <p:nvPr/>
          </p:nvSpPr>
          <p:spPr>
            <a:xfrm rot="16200000" flipH="1">
              <a:off x="3135370" y="3147810"/>
              <a:ext cx="157820" cy="3288083"/>
            </a:xfrm>
            <a:prstGeom prst="rect">
              <a:avLst/>
            </a:prstGeom>
            <a:gradFill>
              <a:gsLst>
                <a:gs pos="0">
                  <a:schemeClr val="accent5">
                    <a:lumMod val="60000"/>
                    <a:lumOff val="40000"/>
                  </a:schemeClr>
                </a:gs>
                <a:gs pos="57000">
                  <a:schemeClr val="accent1">
                    <a:tint val="44500"/>
                    <a:satMod val="160000"/>
                  </a:schemeClr>
                </a:gs>
                <a:gs pos="100000">
                  <a:schemeClr val="accent1">
                    <a:lumMod val="20000"/>
                    <a:lumOff val="80000"/>
                  </a:schemeClr>
                </a:gs>
              </a:gsLst>
              <a:lin ang="5400000" scaled="0"/>
            </a:gra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156">
              <a:extLst>
                <a:ext uri="{FF2B5EF4-FFF2-40B4-BE49-F238E27FC236}">
                  <a16:creationId xmlns:a16="http://schemas.microsoft.com/office/drawing/2014/main" id="{74CA9E73-C759-4BC2-B4AD-7516B91B1B35}"/>
                </a:ext>
              </a:extLst>
            </p:cNvPr>
            <p:cNvSpPr/>
            <p:nvPr/>
          </p:nvSpPr>
          <p:spPr>
            <a:xfrm>
              <a:off x="1771126" y="1076035"/>
              <a:ext cx="2788498" cy="976010"/>
            </a:xfrm>
            <a:prstGeom prst="roundRect">
              <a:avLst>
                <a:gd name="adj" fmla="val 11101"/>
              </a:avLst>
            </a:prstGeom>
            <a:solidFill>
              <a:schemeClr val="bg1">
                <a:lumMod val="75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b="1" dirty="0"/>
                <a:t>アミティ舞洲</a:t>
              </a:r>
              <a:endParaRPr kumimoji="1" lang="en-US" altLang="ja-JP" sz="2000" b="1" dirty="0"/>
            </a:p>
            <a:p>
              <a:pPr algn="ctr"/>
              <a:r>
                <a:rPr kumimoji="1" lang="ja-JP" altLang="en-US" sz="2000" b="1" dirty="0"/>
                <a:t>室内の空調機</a:t>
              </a:r>
              <a:endParaRPr kumimoji="1" lang="en-US" altLang="ja-JP" sz="2000" b="1" dirty="0"/>
            </a:p>
          </p:txBody>
        </p:sp>
        <p:sp>
          <p:nvSpPr>
            <p:cNvPr id="39" name="正方形/長方形 38">
              <a:extLst>
                <a:ext uri="{FF2B5EF4-FFF2-40B4-BE49-F238E27FC236}">
                  <a16:creationId xmlns:a16="http://schemas.microsoft.com/office/drawing/2014/main" id="{5ABEF306-8A48-45FC-A9B0-1F11EA35DE8B}"/>
                </a:ext>
              </a:extLst>
            </p:cNvPr>
            <p:cNvSpPr/>
            <p:nvPr/>
          </p:nvSpPr>
          <p:spPr>
            <a:xfrm>
              <a:off x="2724774" y="2052044"/>
              <a:ext cx="148429" cy="570437"/>
            </a:xfrm>
            <a:prstGeom prst="rect">
              <a:avLst/>
            </a:prstGeom>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D5A24BB6-E781-4A74-BC76-D47A600FE056}"/>
                </a:ext>
              </a:extLst>
            </p:cNvPr>
            <p:cNvSpPr/>
            <p:nvPr/>
          </p:nvSpPr>
          <p:spPr>
            <a:xfrm>
              <a:off x="3595130" y="2052044"/>
              <a:ext cx="148429" cy="570437"/>
            </a:xfrm>
            <a:prstGeom prst="rect">
              <a:avLst/>
            </a:prstGeom>
            <a:solidFill>
              <a:srgbClr val="FDBBA9"/>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U ターン矢印 159">
              <a:extLst>
                <a:ext uri="{FF2B5EF4-FFF2-40B4-BE49-F238E27FC236}">
                  <a16:creationId xmlns:a16="http://schemas.microsoft.com/office/drawing/2014/main" id="{67A9DDE2-C878-4DBF-A252-68AA9507E4AA}"/>
                </a:ext>
              </a:extLst>
            </p:cNvPr>
            <p:cNvSpPr/>
            <p:nvPr/>
          </p:nvSpPr>
          <p:spPr>
            <a:xfrm rot="16200000" flipV="1">
              <a:off x="2967281" y="3765910"/>
              <a:ext cx="1206527" cy="632798"/>
            </a:xfrm>
            <a:prstGeom prst="uturnArrow">
              <a:avLst>
                <a:gd name="adj1" fmla="val 24885"/>
                <a:gd name="adj2" fmla="val 25000"/>
                <a:gd name="adj3" fmla="val 0"/>
                <a:gd name="adj4" fmla="val 43750"/>
                <a:gd name="adj5" fmla="val 100000"/>
              </a:avLst>
            </a:prstGeom>
            <a:gradFill flip="none" rotWithShape="1">
              <a:gsLst>
                <a:gs pos="0">
                  <a:srgbClr val="FF3F3F"/>
                </a:gs>
                <a:gs pos="31000">
                  <a:schemeClr val="accent1">
                    <a:tint val="44500"/>
                    <a:satMod val="160000"/>
                  </a:schemeClr>
                </a:gs>
                <a:gs pos="100000">
                  <a:schemeClr val="accent1">
                    <a:lumMod val="20000"/>
                    <a:lumOff val="80000"/>
                  </a:schemeClr>
                </a:gs>
              </a:gsLst>
              <a:lin ang="13500000" scaled="1"/>
              <a:tileRect/>
            </a:gra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テキスト ボックス 41">
              <a:extLst>
                <a:ext uri="{FF2B5EF4-FFF2-40B4-BE49-F238E27FC236}">
                  <a16:creationId xmlns:a16="http://schemas.microsoft.com/office/drawing/2014/main" id="{44DC1FE7-F082-4CF6-8880-2D8C6204A1FE}"/>
                </a:ext>
              </a:extLst>
            </p:cNvPr>
            <p:cNvSpPr txBox="1"/>
            <p:nvPr/>
          </p:nvSpPr>
          <p:spPr>
            <a:xfrm>
              <a:off x="2620437" y="7617357"/>
              <a:ext cx="1018227" cy="307777"/>
            </a:xfrm>
            <a:prstGeom prst="rect">
              <a:avLst/>
            </a:prstGeom>
            <a:noFill/>
          </p:spPr>
          <p:txBody>
            <a:bodyPr wrap="none" rtlCol="0">
              <a:spAutoFit/>
            </a:bodyPr>
            <a:lstStyle/>
            <a:p>
              <a:r>
                <a:rPr kumimoji="1" lang="ja-JP" altLang="en-US" sz="1400" dirty="0">
                  <a:latin typeface="HGPｺﾞｼｯｸE" panose="020B0900000000000000" pitchFamily="50" charset="-128"/>
                  <a:ea typeface="HGPｺﾞｼｯｸE" panose="020B0900000000000000" pitchFamily="50" charset="-128"/>
                </a:rPr>
                <a:t>第３帯水層</a:t>
              </a:r>
              <a:endParaRPr kumimoji="1" lang="en-US" altLang="ja-JP" sz="1400" dirty="0">
                <a:latin typeface="HGPｺﾞｼｯｸE" panose="020B0900000000000000" pitchFamily="50" charset="-128"/>
                <a:ea typeface="HGPｺﾞｼｯｸE" panose="020B0900000000000000" pitchFamily="50" charset="-128"/>
              </a:endParaRPr>
            </a:p>
          </p:txBody>
        </p:sp>
        <p:sp>
          <p:nvSpPr>
            <p:cNvPr id="43" name="テキスト ボックス 42">
              <a:extLst>
                <a:ext uri="{FF2B5EF4-FFF2-40B4-BE49-F238E27FC236}">
                  <a16:creationId xmlns:a16="http://schemas.microsoft.com/office/drawing/2014/main" id="{EF086664-9938-4BE4-81B2-BAF5112510C7}"/>
                </a:ext>
              </a:extLst>
            </p:cNvPr>
            <p:cNvSpPr txBox="1"/>
            <p:nvPr/>
          </p:nvSpPr>
          <p:spPr>
            <a:xfrm>
              <a:off x="2621262" y="6561531"/>
              <a:ext cx="1018227" cy="307777"/>
            </a:xfrm>
            <a:prstGeom prst="rect">
              <a:avLst/>
            </a:prstGeom>
            <a:noFill/>
          </p:spPr>
          <p:txBody>
            <a:bodyPr wrap="none" rtlCol="0">
              <a:spAutoFit/>
            </a:bodyPr>
            <a:lstStyle/>
            <a:p>
              <a:r>
                <a:rPr kumimoji="1" lang="ja-JP" altLang="en-US" sz="1400" dirty="0">
                  <a:latin typeface="HGPｺﾞｼｯｸE" panose="020B0900000000000000" pitchFamily="50" charset="-128"/>
                  <a:ea typeface="HGPｺﾞｼｯｸE" panose="020B0900000000000000" pitchFamily="50" charset="-128"/>
                </a:rPr>
                <a:t>第２帯水層</a:t>
              </a:r>
              <a:endParaRPr kumimoji="1" lang="en-US" altLang="ja-JP" sz="1400" dirty="0">
                <a:latin typeface="HGPｺﾞｼｯｸE" panose="020B0900000000000000" pitchFamily="50" charset="-128"/>
                <a:ea typeface="HGPｺﾞｼｯｸE" panose="020B0900000000000000" pitchFamily="50" charset="-128"/>
              </a:endParaRPr>
            </a:p>
          </p:txBody>
        </p:sp>
        <p:cxnSp>
          <p:nvCxnSpPr>
            <p:cNvPr id="44" name="直線矢印コネクタ 43">
              <a:extLst>
                <a:ext uri="{FF2B5EF4-FFF2-40B4-BE49-F238E27FC236}">
                  <a16:creationId xmlns:a16="http://schemas.microsoft.com/office/drawing/2014/main" id="{7EEE4B09-32FF-415B-83DC-920D5C3FBBE3}"/>
                </a:ext>
              </a:extLst>
            </p:cNvPr>
            <p:cNvCxnSpPr/>
            <p:nvPr/>
          </p:nvCxnSpPr>
          <p:spPr>
            <a:xfrm flipV="1">
              <a:off x="2798989" y="2124232"/>
              <a:ext cx="0" cy="42606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直線矢印コネクタ 44">
              <a:extLst>
                <a:ext uri="{FF2B5EF4-FFF2-40B4-BE49-F238E27FC236}">
                  <a16:creationId xmlns:a16="http://schemas.microsoft.com/office/drawing/2014/main" id="{544138FE-E7D5-44BA-A1D9-D7A29702BD10}"/>
                </a:ext>
              </a:extLst>
            </p:cNvPr>
            <p:cNvCxnSpPr/>
            <p:nvPr/>
          </p:nvCxnSpPr>
          <p:spPr>
            <a:xfrm>
              <a:off x="3669344" y="2124232"/>
              <a:ext cx="0" cy="42606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6" name="U ターン矢印 164">
              <a:extLst>
                <a:ext uri="{FF2B5EF4-FFF2-40B4-BE49-F238E27FC236}">
                  <a16:creationId xmlns:a16="http://schemas.microsoft.com/office/drawing/2014/main" id="{FCB43420-4CD1-43A6-A9A9-F38B30475B7C}"/>
                </a:ext>
              </a:extLst>
            </p:cNvPr>
            <p:cNvSpPr/>
            <p:nvPr/>
          </p:nvSpPr>
          <p:spPr>
            <a:xfrm rot="5400000" flipH="1" flipV="1">
              <a:off x="2334483" y="3765910"/>
              <a:ext cx="1206527" cy="632798"/>
            </a:xfrm>
            <a:prstGeom prst="uturnArrow">
              <a:avLst>
                <a:gd name="adj1" fmla="val 24755"/>
                <a:gd name="adj2" fmla="val 25000"/>
                <a:gd name="adj3" fmla="val 0"/>
                <a:gd name="adj4" fmla="val 43750"/>
                <a:gd name="adj5" fmla="val 100000"/>
              </a:avLst>
            </a:prstGeom>
            <a:gradFill flip="none" rotWithShape="1">
              <a:gsLst>
                <a:gs pos="0">
                  <a:srgbClr val="FF3F3F"/>
                </a:gs>
                <a:gs pos="100000">
                  <a:schemeClr val="accent1">
                    <a:tint val="44500"/>
                    <a:satMod val="160000"/>
                  </a:schemeClr>
                </a:gs>
                <a:gs pos="100000">
                  <a:schemeClr val="accent1">
                    <a:lumMod val="20000"/>
                    <a:lumOff val="80000"/>
                  </a:schemeClr>
                </a:gs>
              </a:gsLst>
              <a:lin ang="8100000" scaled="1"/>
              <a:tileRect/>
            </a:gra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テキスト ボックス 46">
              <a:extLst>
                <a:ext uri="{FF2B5EF4-FFF2-40B4-BE49-F238E27FC236}">
                  <a16:creationId xmlns:a16="http://schemas.microsoft.com/office/drawing/2014/main" id="{6BA3C92B-E475-4253-9679-F5EF572A2F4F}"/>
                </a:ext>
              </a:extLst>
            </p:cNvPr>
            <p:cNvSpPr txBox="1"/>
            <p:nvPr/>
          </p:nvSpPr>
          <p:spPr>
            <a:xfrm>
              <a:off x="1777261" y="3233980"/>
              <a:ext cx="1335433" cy="261610"/>
            </a:xfrm>
            <a:prstGeom prst="rect">
              <a:avLst/>
            </a:prstGeom>
            <a:noFill/>
          </p:spPr>
          <p:txBody>
            <a:bodyPr wrap="square" rtlCol="0">
              <a:spAutoFit/>
            </a:bodyPr>
            <a:lstStyle/>
            <a:p>
              <a:r>
                <a:rPr kumimoji="1" lang="ja-JP" altLang="en-US" sz="1100" dirty="0">
                  <a:latin typeface="HGPｺﾞｼｯｸE" panose="020B0900000000000000" pitchFamily="50" charset="-128"/>
                  <a:ea typeface="HGPｺﾞｼｯｸE" panose="020B0900000000000000" pitchFamily="50" charset="-128"/>
                </a:rPr>
                <a:t>ヒートポンプ排熱</a:t>
              </a:r>
            </a:p>
          </p:txBody>
        </p:sp>
        <p:sp>
          <p:nvSpPr>
            <p:cNvPr id="48" name="テキスト ボックス 47">
              <a:extLst>
                <a:ext uri="{FF2B5EF4-FFF2-40B4-BE49-F238E27FC236}">
                  <a16:creationId xmlns:a16="http://schemas.microsoft.com/office/drawing/2014/main" id="{66D40830-6C4D-45B7-B712-12CF553E90F4}"/>
                </a:ext>
              </a:extLst>
            </p:cNvPr>
            <p:cNvSpPr txBox="1"/>
            <p:nvPr/>
          </p:nvSpPr>
          <p:spPr>
            <a:xfrm>
              <a:off x="5209726" y="4722088"/>
              <a:ext cx="928459" cy="461665"/>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地下水を</a:t>
              </a:r>
              <a:endParaRPr kumimoji="1" lang="en-US" altLang="ja-JP" sz="1200" dirty="0">
                <a:latin typeface="HGPｺﾞｼｯｸE" panose="020B0900000000000000" pitchFamily="50" charset="-128"/>
                <a:ea typeface="HGPｺﾞｼｯｸE" panose="020B0900000000000000" pitchFamily="50" charset="-128"/>
              </a:endParaRPr>
            </a:p>
            <a:p>
              <a:r>
                <a:rPr kumimoji="1" lang="ja-JP" altLang="en-US" sz="1200" dirty="0">
                  <a:latin typeface="HGPｺﾞｼｯｸE" panose="020B0900000000000000" pitchFamily="50" charset="-128"/>
                  <a:ea typeface="HGPｺﾞｼｯｸE" panose="020B0900000000000000" pitchFamily="50" charset="-128"/>
                </a:rPr>
                <a:t>汲み上げる</a:t>
              </a:r>
            </a:p>
          </p:txBody>
        </p:sp>
        <p:sp>
          <p:nvSpPr>
            <p:cNvPr id="49" name="テキスト ボックス 48">
              <a:extLst>
                <a:ext uri="{FF2B5EF4-FFF2-40B4-BE49-F238E27FC236}">
                  <a16:creationId xmlns:a16="http://schemas.microsoft.com/office/drawing/2014/main" id="{085EBA90-7CDD-4DA1-BA2E-1DA94837DDC9}"/>
                </a:ext>
              </a:extLst>
            </p:cNvPr>
            <p:cNvSpPr txBox="1"/>
            <p:nvPr/>
          </p:nvSpPr>
          <p:spPr>
            <a:xfrm>
              <a:off x="284784" y="4722709"/>
              <a:ext cx="1045939" cy="546382"/>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地下水を</a:t>
              </a:r>
              <a:endParaRPr kumimoji="1" lang="en-US" altLang="ja-JP" sz="1200" dirty="0">
                <a:latin typeface="HGPｺﾞｼｯｸE" panose="020B0900000000000000" pitchFamily="50" charset="-128"/>
                <a:ea typeface="HGPｺﾞｼｯｸE" panose="020B0900000000000000" pitchFamily="50" charset="-128"/>
              </a:endParaRPr>
            </a:p>
            <a:p>
              <a:r>
                <a:rPr kumimoji="1" lang="ja-JP" altLang="en-US" sz="1200" dirty="0">
                  <a:latin typeface="HGPｺﾞｼｯｸE" panose="020B0900000000000000" pitchFamily="50" charset="-128"/>
                  <a:ea typeface="HGPｺﾞｼｯｸE" panose="020B0900000000000000" pitchFamily="50" charset="-128"/>
                </a:rPr>
                <a:t>地中に戻す</a:t>
              </a:r>
            </a:p>
          </p:txBody>
        </p:sp>
        <p:sp>
          <p:nvSpPr>
            <p:cNvPr id="50" name="テキスト ボックス 49">
              <a:extLst>
                <a:ext uri="{FF2B5EF4-FFF2-40B4-BE49-F238E27FC236}">
                  <a16:creationId xmlns:a16="http://schemas.microsoft.com/office/drawing/2014/main" id="{587EEBA6-0FB4-4039-A381-9266BD860560}"/>
                </a:ext>
              </a:extLst>
            </p:cNvPr>
            <p:cNvSpPr txBox="1"/>
            <p:nvPr/>
          </p:nvSpPr>
          <p:spPr>
            <a:xfrm>
              <a:off x="1954655" y="2116880"/>
              <a:ext cx="728083" cy="477054"/>
            </a:xfrm>
            <a:prstGeom prst="rect">
              <a:avLst/>
            </a:prstGeom>
            <a:noFill/>
          </p:spPr>
          <p:txBody>
            <a:bodyPr wrap="none" rtlCol="0">
              <a:spAutoFit/>
            </a:bodyPr>
            <a:lstStyle/>
            <a:p>
              <a:pPr algn="ctr"/>
              <a:r>
                <a:rPr kumimoji="1" lang="ja-JP" altLang="en-US" sz="1400" dirty="0">
                  <a:latin typeface="HGPｺﾞｼｯｸE" panose="020B0900000000000000" pitchFamily="50" charset="-128"/>
                  <a:ea typeface="HGPｺﾞｼｯｸE" panose="020B0900000000000000" pitchFamily="50" charset="-128"/>
                </a:rPr>
                <a:t>冷水</a:t>
              </a:r>
              <a:endParaRPr kumimoji="1" lang="en-US" altLang="ja-JP" sz="1400" dirty="0">
                <a:latin typeface="HGPｺﾞｼｯｸE" panose="020B0900000000000000" pitchFamily="50" charset="-128"/>
                <a:ea typeface="HGPｺﾞｼｯｸE" panose="020B0900000000000000" pitchFamily="50" charset="-128"/>
              </a:endParaRPr>
            </a:p>
            <a:p>
              <a:pPr algn="ctr"/>
              <a:r>
                <a:rPr kumimoji="1" lang="en-US" altLang="ja-JP" sz="1100" dirty="0">
                  <a:latin typeface="HGPｺﾞｼｯｸE" panose="020B0900000000000000" pitchFamily="50" charset="-128"/>
                  <a:ea typeface="HGPｺﾞｼｯｸE" panose="020B0900000000000000" pitchFamily="50" charset="-128"/>
                </a:rPr>
                <a:t>(</a:t>
              </a:r>
              <a:r>
                <a:rPr kumimoji="1" lang="ja-JP" altLang="en-US" sz="1100" dirty="0">
                  <a:latin typeface="HGPｺﾞｼｯｸE" panose="020B0900000000000000" pitchFamily="50" charset="-128"/>
                  <a:ea typeface="HGPｺﾞｼｯｸE" panose="020B0900000000000000" pitchFamily="50" charset="-128"/>
                </a:rPr>
                <a:t>使用前</a:t>
              </a:r>
              <a:r>
                <a:rPr kumimoji="1" lang="en-US" altLang="ja-JP" sz="1100" dirty="0">
                  <a:latin typeface="HGPｺﾞｼｯｸE" panose="020B0900000000000000" pitchFamily="50" charset="-128"/>
                  <a:ea typeface="HGPｺﾞｼｯｸE" panose="020B0900000000000000" pitchFamily="50" charset="-128"/>
                </a:rPr>
                <a:t>)</a:t>
              </a:r>
              <a:endParaRPr kumimoji="1" lang="ja-JP" altLang="en-US" sz="1100" dirty="0">
                <a:latin typeface="HGPｺﾞｼｯｸE" panose="020B0900000000000000" pitchFamily="50" charset="-128"/>
                <a:ea typeface="HGPｺﾞｼｯｸE" panose="020B0900000000000000" pitchFamily="50" charset="-128"/>
              </a:endParaRPr>
            </a:p>
          </p:txBody>
        </p:sp>
        <p:sp>
          <p:nvSpPr>
            <p:cNvPr id="51" name="テキスト ボックス 50">
              <a:extLst>
                <a:ext uri="{FF2B5EF4-FFF2-40B4-BE49-F238E27FC236}">
                  <a16:creationId xmlns:a16="http://schemas.microsoft.com/office/drawing/2014/main" id="{9414A726-F1CC-442F-AD8F-95B84995F88C}"/>
                </a:ext>
              </a:extLst>
            </p:cNvPr>
            <p:cNvSpPr txBox="1"/>
            <p:nvPr/>
          </p:nvSpPr>
          <p:spPr>
            <a:xfrm>
              <a:off x="3750205" y="2125040"/>
              <a:ext cx="867545" cy="477054"/>
            </a:xfrm>
            <a:prstGeom prst="rect">
              <a:avLst/>
            </a:prstGeom>
            <a:noFill/>
          </p:spPr>
          <p:txBody>
            <a:bodyPr wrap="none" rtlCol="0">
              <a:spAutoFit/>
            </a:bodyPr>
            <a:lstStyle/>
            <a:p>
              <a:pPr algn="ctr"/>
              <a:r>
                <a:rPr kumimoji="1" lang="ja-JP" altLang="en-US" sz="1400" dirty="0">
                  <a:latin typeface="HGPｺﾞｼｯｸE" panose="020B0900000000000000" pitchFamily="50" charset="-128"/>
                  <a:ea typeface="HGPｺﾞｼｯｸE" panose="020B0900000000000000" pitchFamily="50" charset="-128"/>
                </a:rPr>
                <a:t>ぬるい水</a:t>
              </a:r>
              <a:endParaRPr kumimoji="1" lang="en-US" altLang="ja-JP" sz="1400" dirty="0">
                <a:latin typeface="HGPｺﾞｼｯｸE" panose="020B0900000000000000" pitchFamily="50" charset="-128"/>
                <a:ea typeface="HGPｺﾞｼｯｸE" panose="020B0900000000000000" pitchFamily="50" charset="-128"/>
              </a:endParaRPr>
            </a:p>
            <a:p>
              <a:pPr algn="ctr"/>
              <a:r>
                <a:rPr kumimoji="1" lang="en-US" altLang="ja-JP" sz="1100" dirty="0">
                  <a:latin typeface="HGPｺﾞｼｯｸE" panose="020B0900000000000000" pitchFamily="50" charset="-128"/>
                  <a:ea typeface="HGPｺﾞｼｯｸE" panose="020B0900000000000000" pitchFamily="50" charset="-128"/>
                </a:rPr>
                <a:t>(</a:t>
              </a:r>
              <a:r>
                <a:rPr kumimoji="1" lang="ja-JP" altLang="en-US" sz="1100" dirty="0">
                  <a:latin typeface="HGPｺﾞｼｯｸE" panose="020B0900000000000000" pitchFamily="50" charset="-128"/>
                  <a:ea typeface="HGPｺﾞｼｯｸE" panose="020B0900000000000000" pitchFamily="50" charset="-128"/>
                </a:rPr>
                <a:t>使用後</a:t>
              </a:r>
              <a:r>
                <a:rPr kumimoji="1" lang="en-US" altLang="ja-JP" sz="1100" dirty="0">
                  <a:latin typeface="HGPｺﾞｼｯｸE" panose="020B0900000000000000" pitchFamily="50" charset="-128"/>
                  <a:ea typeface="HGPｺﾞｼｯｸE" panose="020B0900000000000000" pitchFamily="50" charset="-128"/>
                </a:rPr>
                <a:t>)</a:t>
              </a:r>
              <a:endParaRPr kumimoji="1" lang="ja-JP" altLang="en-US" sz="1100" dirty="0">
                <a:latin typeface="HGPｺﾞｼｯｸE" panose="020B0900000000000000" pitchFamily="50" charset="-128"/>
                <a:ea typeface="HGPｺﾞｼｯｸE" panose="020B0900000000000000" pitchFamily="50" charset="-128"/>
              </a:endParaRPr>
            </a:p>
          </p:txBody>
        </p:sp>
        <p:sp>
          <p:nvSpPr>
            <p:cNvPr id="52" name="下矢印 172">
              <a:extLst>
                <a:ext uri="{FF2B5EF4-FFF2-40B4-BE49-F238E27FC236}">
                  <a16:creationId xmlns:a16="http://schemas.microsoft.com/office/drawing/2014/main" id="{F6D2537E-6A35-4CD3-81C2-763C0256089E}"/>
                </a:ext>
              </a:extLst>
            </p:cNvPr>
            <p:cNvSpPr/>
            <p:nvPr/>
          </p:nvSpPr>
          <p:spPr>
            <a:xfrm>
              <a:off x="2894557" y="3292942"/>
              <a:ext cx="761346" cy="213031"/>
            </a:xfrm>
            <a:prstGeom prst="downArrow">
              <a:avLst/>
            </a:prstGeom>
            <a:solidFill>
              <a:srgbClr val="FF0000"/>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02CB8F77-1EE7-409B-B920-D44917FF811D}"/>
                </a:ext>
              </a:extLst>
            </p:cNvPr>
            <p:cNvSpPr txBox="1"/>
            <p:nvPr/>
          </p:nvSpPr>
          <p:spPr>
            <a:xfrm>
              <a:off x="297175" y="6789644"/>
              <a:ext cx="675185" cy="27699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約</a:t>
              </a:r>
              <a:r>
                <a:rPr kumimoji="1" lang="en-US" altLang="ja-JP" sz="1200" dirty="0">
                  <a:latin typeface="HGPｺﾞｼｯｸE" panose="020B0900000000000000" pitchFamily="50" charset="-128"/>
                  <a:ea typeface="HGPｺﾞｼｯｸE" panose="020B0900000000000000" pitchFamily="50" charset="-128"/>
                </a:rPr>
                <a:t>14</a:t>
              </a:r>
              <a:r>
                <a:rPr kumimoji="1" lang="ja-JP" altLang="en-US" sz="1200" dirty="0">
                  <a:latin typeface="HGPｺﾞｼｯｸE" panose="020B0900000000000000" pitchFamily="50" charset="-128"/>
                  <a:ea typeface="HGPｺﾞｼｯｸE" panose="020B0900000000000000" pitchFamily="50" charset="-128"/>
                </a:rPr>
                <a:t>℃</a:t>
              </a:r>
            </a:p>
          </p:txBody>
        </p:sp>
        <p:sp>
          <p:nvSpPr>
            <p:cNvPr id="54" name="テキスト ボックス 53">
              <a:extLst>
                <a:ext uri="{FF2B5EF4-FFF2-40B4-BE49-F238E27FC236}">
                  <a16:creationId xmlns:a16="http://schemas.microsoft.com/office/drawing/2014/main" id="{33A5081F-366B-45C1-942E-9A87B7D5144F}"/>
                </a:ext>
              </a:extLst>
            </p:cNvPr>
            <p:cNvSpPr txBox="1"/>
            <p:nvPr/>
          </p:nvSpPr>
          <p:spPr>
            <a:xfrm>
              <a:off x="297175" y="7838757"/>
              <a:ext cx="675185" cy="27699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約</a:t>
              </a:r>
              <a:r>
                <a:rPr kumimoji="1" lang="en-US" altLang="ja-JP" sz="1200" dirty="0">
                  <a:latin typeface="HGPｺﾞｼｯｸE" panose="020B0900000000000000" pitchFamily="50" charset="-128"/>
                  <a:ea typeface="HGPｺﾞｼｯｸE" panose="020B0900000000000000" pitchFamily="50" charset="-128"/>
                </a:rPr>
                <a:t>24</a:t>
              </a:r>
              <a:r>
                <a:rPr kumimoji="1" lang="ja-JP" altLang="en-US" sz="1200" dirty="0">
                  <a:latin typeface="HGPｺﾞｼｯｸE" panose="020B0900000000000000" pitchFamily="50" charset="-128"/>
                  <a:ea typeface="HGPｺﾞｼｯｸE" panose="020B0900000000000000" pitchFamily="50" charset="-128"/>
                </a:rPr>
                <a:t>℃</a:t>
              </a:r>
            </a:p>
          </p:txBody>
        </p:sp>
        <p:sp>
          <p:nvSpPr>
            <p:cNvPr id="55" name="テキスト ボックス 54">
              <a:extLst>
                <a:ext uri="{FF2B5EF4-FFF2-40B4-BE49-F238E27FC236}">
                  <a16:creationId xmlns:a16="http://schemas.microsoft.com/office/drawing/2014/main" id="{A18902B7-6F48-4A91-843E-81F0B44B797C}"/>
                </a:ext>
              </a:extLst>
            </p:cNvPr>
            <p:cNvSpPr txBox="1"/>
            <p:nvPr/>
          </p:nvSpPr>
          <p:spPr>
            <a:xfrm>
              <a:off x="3789881" y="7838757"/>
              <a:ext cx="675185" cy="27699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約</a:t>
              </a:r>
              <a:r>
                <a:rPr kumimoji="1" lang="en-US" altLang="ja-JP" sz="1200" dirty="0">
                  <a:latin typeface="HGPｺﾞｼｯｸE" panose="020B0900000000000000" pitchFamily="50" charset="-128"/>
                  <a:ea typeface="HGPｺﾞｼｯｸE" panose="020B0900000000000000" pitchFamily="50" charset="-128"/>
                </a:rPr>
                <a:t>19</a:t>
              </a:r>
              <a:r>
                <a:rPr kumimoji="1" lang="ja-JP" altLang="en-US" sz="1200" dirty="0">
                  <a:latin typeface="HGPｺﾞｼｯｸE" panose="020B0900000000000000" pitchFamily="50" charset="-128"/>
                  <a:ea typeface="HGPｺﾞｼｯｸE" panose="020B0900000000000000" pitchFamily="50" charset="-128"/>
                </a:rPr>
                <a:t>℃</a:t>
              </a:r>
            </a:p>
          </p:txBody>
        </p:sp>
        <p:sp>
          <p:nvSpPr>
            <p:cNvPr id="56" name="テキスト ボックス 55">
              <a:extLst>
                <a:ext uri="{FF2B5EF4-FFF2-40B4-BE49-F238E27FC236}">
                  <a16:creationId xmlns:a16="http://schemas.microsoft.com/office/drawing/2014/main" id="{9CC63BAF-5B46-4D3B-988D-DC9E0D519254}"/>
                </a:ext>
              </a:extLst>
            </p:cNvPr>
            <p:cNvSpPr txBox="1"/>
            <p:nvPr/>
          </p:nvSpPr>
          <p:spPr>
            <a:xfrm>
              <a:off x="3789881" y="6789644"/>
              <a:ext cx="675185" cy="27699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約</a:t>
              </a:r>
              <a:r>
                <a:rPr kumimoji="1" lang="en-US" altLang="ja-JP" sz="1200" dirty="0">
                  <a:latin typeface="HGPｺﾞｼｯｸE" panose="020B0900000000000000" pitchFamily="50" charset="-128"/>
                  <a:ea typeface="HGPｺﾞｼｯｸE" panose="020B0900000000000000" pitchFamily="50" charset="-128"/>
                </a:rPr>
                <a:t>19</a:t>
              </a:r>
              <a:r>
                <a:rPr kumimoji="1" lang="ja-JP" altLang="en-US" sz="1200" dirty="0">
                  <a:latin typeface="HGPｺﾞｼｯｸE" panose="020B0900000000000000" pitchFamily="50" charset="-128"/>
                  <a:ea typeface="HGPｺﾞｼｯｸE" panose="020B0900000000000000" pitchFamily="50" charset="-128"/>
                </a:rPr>
                <a:t>℃</a:t>
              </a:r>
            </a:p>
          </p:txBody>
        </p:sp>
        <p:grpSp>
          <p:nvGrpSpPr>
            <p:cNvPr id="57" name="グループ化 56">
              <a:extLst>
                <a:ext uri="{FF2B5EF4-FFF2-40B4-BE49-F238E27FC236}">
                  <a16:creationId xmlns:a16="http://schemas.microsoft.com/office/drawing/2014/main" id="{667CB504-76A0-416B-A2C4-EA66856CA777}"/>
                </a:ext>
              </a:extLst>
            </p:cNvPr>
            <p:cNvGrpSpPr/>
            <p:nvPr/>
          </p:nvGrpSpPr>
          <p:grpSpPr>
            <a:xfrm>
              <a:off x="1319920" y="7953102"/>
              <a:ext cx="137415" cy="125444"/>
              <a:chOff x="1061769" y="9689527"/>
              <a:chExt cx="123455" cy="105994"/>
            </a:xfrm>
          </p:grpSpPr>
          <p:cxnSp>
            <p:nvCxnSpPr>
              <p:cNvPr id="58" name="直線矢印コネクタ 57">
                <a:extLst>
                  <a:ext uri="{FF2B5EF4-FFF2-40B4-BE49-F238E27FC236}">
                    <a16:creationId xmlns:a16="http://schemas.microsoft.com/office/drawing/2014/main" id="{D397FAAD-51A7-4020-B6F5-7F69C553E35F}"/>
                  </a:ext>
                </a:extLst>
              </p:cNvPr>
              <p:cNvCxnSpPr/>
              <p:nvPr/>
            </p:nvCxnSpPr>
            <p:spPr>
              <a:xfrm>
                <a:off x="1061769" y="9795521"/>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cxnSp>
            <p:nvCxnSpPr>
              <p:cNvPr id="59" name="直線矢印コネクタ 58">
                <a:extLst>
                  <a:ext uri="{FF2B5EF4-FFF2-40B4-BE49-F238E27FC236}">
                    <a16:creationId xmlns:a16="http://schemas.microsoft.com/office/drawing/2014/main" id="{C0536249-306B-4B88-B6E1-13ED68150C80}"/>
                  </a:ext>
                </a:extLst>
              </p:cNvPr>
              <p:cNvCxnSpPr/>
              <p:nvPr/>
            </p:nvCxnSpPr>
            <p:spPr>
              <a:xfrm>
                <a:off x="1061769" y="9689527"/>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grpSp>
        <p:grpSp>
          <p:nvGrpSpPr>
            <p:cNvPr id="60" name="グループ化 59">
              <a:extLst>
                <a:ext uri="{FF2B5EF4-FFF2-40B4-BE49-F238E27FC236}">
                  <a16:creationId xmlns:a16="http://schemas.microsoft.com/office/drawing/2014/main" id="{B03B7C54-86D1-498C-BFE2-E1E5B8A98AE4}"/>
                </a:ext>
              </a:extLst>
            </p:cNvPr>
            <p:cNvGrpSpPr/>
            <p:nvPr/>
          </p:nvGrpSpPr>
          <p:grpSpPr>
            <a:xfrm>
              <a:off x="1420846" y="6744443"/>
              <a:ext cx="137415" cy="125444"/>
              <a:chOff x="1061769" y="9689527"/>
              <a:chExt cx="123455" cy="105994"/>
            </a:xfrm>
          </p:grpSpPr>
          <p:cxnSp>
            <p:nvCxnSpPr>
              <p:cNvPr id="61" name="直線矢印コネクタ 60">
                <a:extLst>
                  <a:ext uri="{FF2B5EF4-FFF2-40B4-BE49-F238E27FC236}">
                    <a16:creationId xmlns:a16="http://schemas.microsoft.com/office/drawing/2014/main" id="{F6813702-19F9-45B8-978A-4B178FED6621}"/>
                  </a:ext>
                </a:extLst>
              </p:cNvPr>
              <p:cNvCxnSpPr/>
              <p:nvPr/>
            </p:nvCxnSpPr>
            <p:spPr>
              <a:xfrm>
                <a:off x="1061769" y="9795521"/>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cxnSp>
            <p:nvCxnSpPr>
              <p:cNvPr id="62" name="直線矢印コネクタ 61">
                <a:extLst>
                  <a:ext uri="{FF2B5EF4-FFF2-40B4-BE49-F238E27FC236}">
                    <a16:creationId xmlns:a16="http://schemas.microsoft.com/office/drawing/2014/main" id="{A664B4A8-013E-400B-8D46-887ACFEA3369}"/>
                  </a:ext>
                </a:extLst>
              </p:cNvPr>
              <p:cNvCxnSpPr/>
              <p:nvPr/>
            </p:nvCxnSpPr>
            <p:spPr>
              <a:xfrm>
                <a:off x="1061769" y="9689527"/>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grpSp>
        <p:grpSp>
          <p:nvGrpSpPr>
            <p:cNvPr id="63" name="グループ化 62">
              <a:extLst>
                <a:ext uri="{FF2B5EF4-FFF2-40B4-BE49-F238E27FC236}">
                  <a16:creationId xmlns:a16="http://schemas.microsoft.com/office/drawing/2014/main" id="{9852B029-0256-4446-A15B-25AF0402119F}"/>
                </a:ext>
              </a:extLst>
            </p:cNvPr>
            <p:cNvGrpSpPr/>
            <p:nvPr/>
          </p:nvGrpSpPr>
          <p:grpSpPr>
            <a:xfrm>
              <a:off x="4855166" y="6728991"/>
              <a:ext cx="137415" cy="125444"/>
              <a:chOff x="1061769" y="9689527"/>
              <a:chExt cx="123455" cy="105994"/>
            </a:xfrm>
          </p:grpSpPr>
          <p:cxnSp>
            <p:nvCxnSpPr>
              <p:cNvPr id="64" name="直線矢印コネクタ 63">
                <a:extLst>
                  <a:ext uri="{FF2B5EF4-FFF2-40B4-BE49-F238E27FC236}">
                    <a16:creationId xmlns:a16="http://schemas.microsoft.com/office/drawing/2014/main" id="{5C7B4F4A-CC21-4F93-92C1-B5C595815A61}"/>
                  </a:ext>
                </a:extLst>
              </p:cNvPr>
              <p:cNvCxnSpPr/>
              <p:nvPr/>
            </p:nvCxnSpPr>
            <p:spPr>
              <a:xfrm>
                <a:off x="1061769" y="9795521"/>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cxnSp>
            <p:nvCxnSpPr>
              <p:cNvPr id="65" name="直線矢印コネクタ 64">
                <a:extLst>
                  <a:ext uri="{FF2B5EF4-FFF2-40B4-BE49-F238E27FC236}">
                    <a16:creationId xmlns:a16="http://schemas.microsoft.com/office/drawing/2014/main" id="{C05E8B08-E3EC-4449-A868-C2818C1CE756}"/>
                  </a:ext>
                </a:extLst>
              </p:cNvPr>
              <p:cNvCxnSpPr/>
              <p:nvPr/>
            </p:nvCxnSpPr>
            <p:spPr>
              <a:xfrm>
                <a:off x="1061769" y="9689527"/>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grpSp>
        <p:grpSp>
          <p:nvGrpSpPr>
            <p:cNvPr id="66" name="グループ化 65">
              <a:extLst>
                <a:ext uri="{FF2B5EF4-FFF2-40B4-BE49-F238E27FC236}">
                  <a16:creationId xmlns:a16="http://schemas.microsoft.com/office/drawing/2014/main" id="{CE4BAA5D-C527-43DF-99DF-D6B4315E1614}"/>
                </a:ext>
              </a:extLst>
            </p:cNvPr>
            <p:cNvGrpSpPr/>
            <p:nvPr/>
          </p:nvGrpSpPr>
          <p:grpSpPr>
            <a:xfrm>
              <a:off x="4918192" y="7980675"/>
              <a:ext cx="137415" cy="125444"/>
              <a:chOff x="1061769" y="9689527"/>
              <a:chExt cx="123455" cy="105994"/>
            </a:xfrm>
          </p:grpSpPr>
          <p:cxnSp>
            <p:nvCxnSpPr>
              <p:cNvPr id="67" name="直線矢印コネクタ 66">
                <a:extLst>
                  <a:ext uri="{FF2B5EF4-FFF2-40B4-BE49-F238E27FC236}">
                    <a16:creationId xmlns:a16="http://schemas.microsoft.com/office/drawing/2014/main" id="{F21DB119-C313-4F69-A86B-ABAE58475F21}"/>
                  </a:ext>
                </a:extLst>
              </p:cNvPr>
              <p:cNvCxnSpPr/>
              <p:nvPr/>
            </p:nvCxnSpPr>
            <p:spPr>
              <a:xfrm>
                <a:off x="1061769" y="9795521"/>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cxnSp>
            <p:nvCxnSpPr>
              <p:cNvPr id="68" name="直線矢印コネクタ 67">
                <a:extLst>
                  <a:ext uri="{FF2B5EF4-FFF2-40B4-BE49-F238E27FC236}">
                    <a16:creationId xmlns:a16="http://schemas.microsoft.com/office/drawing/2014/main" id="{5BBCF177-33A8-417C-AF16-E72793E24727}"/>
                  </a:ext>
                </a:extLst>
              </p:cNvPr>
              <p:cNvCxnSpPr/>
              <p:nvPr/>
            </p:nvCxnSpPr>
            <p:spPr>
              <a:xfrm>
                <a:off x="1061769" y="9689527"/>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grpSp>
        <p:grpSp>
          <p:nvGrpSpPr>
            <p:cNvPr id="69" name="グループ化 68">
              <a:extLst>
                <a:ext uri="{FF2B5EF4-FFF2-40B4-BE49-F238E27FC236}">
                  <a16:creationId xmlns:a16="http://schemas.microsoft.com/office/drawing/2014/main" id="{4090A54A-24C3-48D1-93A2-40D7101466C2}"/>
                </a:ext>
              </a:extLst>
            </p:cNvPr>
            <p:cNvGrpSpPr/>
            <p:nvPr/>
          </p:nvGrpSpPr>
          <p:grpSpPr>
            <a:xfrm flipH="1">
              <a:off x="5222197" y="7980675"/>
              <a:ext cx="137415" cy="125444"/>
              <a:chOff x="1061769" y="9689527"/>
              <a:chExt cx="123455" cy="105994"/>
            </a:xfrm>
          </p:grpSpPr>
          <p:cxnSp>
            <p:nvCxnSpPr>
              <p:cNvPr id="70" name="直線矢印コネクタ 69">
                <a:extLst>
                  <a:ext uri="{FF2B5EF4-FFF2-40B4-BE49-F238E27FC236}">
                    <a16:creationId xmlns:a16="http://schemas.microsoft.com/office/drawing/2014/main" id="{79218093-75D6-4F57-9814-AA28F9E79879}"/>
                  </a:ext>
                </a:extLst>
              </p:cNvPr>
              <p:cNvCxnSpPr/>
              <p:nvPr/>
            </p:nvCxnSpPr>
            <p:spPr>
              <a:xfrm>
                <a:off x="1061769" y="9795521"/>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cxnSp>
            <p:nvCxnSpPr>
              <p:cNvPr id="71" name="直線矢印コネクタ 70">
                <a:extLst>
                  <a:ext uri="{FF2B5EF4-FFF2-40B4-BE49-F238E27FC236}">
                    <a16:creationId xmlns:a16="http://schemas.microsoft.com/office/drawing/2014/main" id="{B45F4B47-E2A4-4E86-88E3-03CBBC443782}"/>
                  </a:ext>
                </a:extLst>
              </p:cNvPr>
              <p:cNvCxnSpPr/>
              <p:nvPr/>
            </p:nvCxnSpPr>
            <p:spPr>
              <a:xfrm>
                <a:off x="1061769" y="9689527"/>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grpSp>
        <p:grpSp>
          <p:nvGrpSpPr>
            <p:cNvPr id="72" name="グループ化 71">
              <a:extLst>
                <a:ext uri="{FF2B5EF4-FFF2-40B4-BE49-F238E27FC236}">
                  <a16:creationId xmlns:a16="http://schemas.microsoft.com/office/drawing/2014/main" id="{94F39C40-EB31-4453-80B7-670B8D841AEB}"/>
                </a:ext>
              </a:extLst>
            </p:cNvPr>
            <p:cNvGrpSpPr/>
            <p:nvPr/>
          </p:nvGrpSpPr>
          <p:grpSpPr>
            <a:xfrm flipH="1">
              <a:off x="4561675" y="6744443"/>
              <a:ext cx="137415" cy="125444"/>
              <a:chOff x="1061769" y="9689527"/>
              <a:chExt cx="123455" cy="105994"/>
            </a:xfrm>
          </p:grpSpPr>
          <p:cxnSp>
            <p:nvCxnSpPr>
              <p:cNvPr id="73" name="直線矢印コネクタ 72">
                <a:extLst>
                  <a:ext uri="{FF2B5EF4-FFF2-40B4-BE49-F238E27FC236}">
                    <a16:creationId xmlns:a16="http://schemas.microsoft.com/office/drawing/2014/main" id="{1CB12669-5C4D-457D-891E-08C3A8E080B8}"/>
                  </a:ext>
                </a:extLst>
              </p:cNvPr>
              <p:cNvCxnSpPr/>
              <p:nvPr/>
            </p:nvCxnSpPr>
            <p:spPr>
              <a:xfrm>
                <a:off x="1061769" y="9795521"/>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cxnSp>
            <p:nvCxnSpPr>
              <p:cNvPr id="74" name="直線矢印コネクタ 73">
                <a:extLst>
                  <a:ext uri="{FF2B5EF4-FFF2-40B4-BE49-F238E27FC236}">
                    <a16:creationId xmlns:a16="http://schemas.microsoft.com/office/drawing/2014/main" id="{2D598DF8-3209-4400-A95A-09B2C04A478A}"/>
                  </a:ext>
                </a:extLst>
              </p:cNvPr>
              <p:cNvCxnSpPr/>
              <p:nvPr/>
            </p:nvCxnSpPr>
            <p:spPr>
              <a:xfrm>
                <a:off x="1061769" y="9689527"/>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grpSp>
        <p:grpSp>
          <p:nvGrpSpPr>
            <p:cNvPr id="75" name="グループ化 74">
              <a:extLst>
                <a:ext uri="{FF2B5EF4-FFF2-40B4-BE49-F238E27FC236}">
                  <a16:creationId xmlns:a16="http://schemas.microsoft.com/office/drawing/2014/main" id="{A19C0254-B1F1-4B1B-9EE7-F5B720103BED}"/>
                </a:ext>
              </a:extLst>
            </p:cNvPr>
            <p:cNvGrpSpPr/>
            <p:nvPr/>
          </p:nvGrpSpPr>
          <p:grpSpPr>
            <a:xfrm flipH="1">
              <a:off x="1029074" y="7953102"/>
              <a:ext cx="137415" cy="125444"/>
              <a:chOff x="1061769" y="9689527"/>
              <a:chExt cx="123455" cy="105994"/>
            </a:xfrm>
          </p:grpSpPr>
          <p:cxnSp>
            <p:nvCxnSpPr>
              <p:cNvPr id="76" name="直線矢印コネクタ 75">
                <a:extLst>
                  <a:ext uri="{FF2B5EF4-FFF2-40B4-BE49-F238E27FC236}">
                    <a16:creationId xmlns:a16="http://schemas.microsoft.com/office/drawing/2014/main" id="{C7CDF3A1-7F4E-4364-BF7D-F350E2363182}"/>
                  </a:ext>
                </a:extLst>
              </p:cNvPr>
              <p:cNvCxnSpPr/>
              <p:nvPr/>
            </p:nvCxnSpPr>
            <p:spPr>
              <a:xfrm>
                <a:off x="1061769" y="9795521"/>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cxnSp>
            <p:nvCxnSpPr>
              <p:cNvPr id="77" name="直線矢印コネクタ 76">
                <a:extLst>
                  <a:ext uri="{FF2B5EF4-FFF2-40B4-BE49-F238E27FC236}">
                    <a16:creationId xmlns:a16="http://schemas.microsoft.com/office/drawing/2014/main" id="{59E7449F-0B2D-48B6-B06A-DD4378648DA5}"/>
                  </a:ext>
                </a:extLst>
              </p:cNvPr>
              <p:cNvCxnSpPr/>
              <p:nvPr/>
            </p:nvCxnSpPr>
            <p:spPr>
              <a:xfrm>
                <a:off x="1061769" y="9689527"/>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grpSp>
        <p:grpSp>
          <p:nvGrpSpPr>
            <p:cNvPr id="78" name="グループ化 77">
              <a:extLst>
                <a:ext uri="{FF2B5EF4-FFF2-40B4-BE49-F238E27FC236}">
                  <a16:creationId xmlns:a16="http://schemas.microsoft.com/office/drawing/2014/main" id="{08492920-55AF-41C5-BB77-3892F04570DA}"/>
                </a:ext>
              </a:extLst>
            </p:cNvPr>
            <p:cNvGrpSpPr/>
            <p:nvPr/>
          </p:nvGrpSpPr>
          <p:grpSpPr>
            <a:xfrm flipH="1">
              <a:off x="1721213" y="6744443"/>
              <a:ext cx="137415" cy="125444"/>
              <a:chOff x="1061769" y="9689527"/>
              <a:chExt cx="123455" cy="105994"/>
            </a:xfrm>
          </p:grpSpPr>
          <p:cxnSp>
            <p:nvCxnSpPr>
              <p:cNvPr id="79" name="直線矢印コネクタ 78">
                <a:extLst>
                  <a:ext uri="{FF2B5EF4-FFF2-40B4-BE49-F238E27FC236}">
                    <a16:creationId xmlns:a16="http://schemas.microsoft.com/office/drawing/2014/main" id="{84B2A60A-98DD-4F7D-9CA2-438C87DF56F1}"/>
                  </a:ext>
                </a:extLst>
              </p:cNvPr>
              <p:cNvCxnSpPr/>
              <p:nvPr/>
            </p:nvCxnSpPr>
            <p:spPr>
              <a:xfrm>
                <a:off x="1061769" y="9795521"/>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cxnSp>
            <p:nvCxnSpPr>
              <p:cNvPr id="80" name="直線矢印コネクタ 79">
                <a:extLst>
                  <a:ext uri="{FF2B5EF4-FFF2-40B4-BE49-F238E27FC236}">
                    <a16:creationId xmlns:a16="http://schemas.microsoft.com/office/drawing/2014/main" id="{EAB7193D-6802-4A7B-92EA-D283736B58B2}"/>
                  </a:ext>
                </a:extLst>
              </p:cNvPr>
              <p:cNvCxnSpPr/>
              <p:nvPr/>
            </p:nvCxnSpPr>
            <p:spPr>
              <a:xfrm>
                <a:off x="1061769" y="9689527"/>
                <a:ext cx="123455" cy="0"/>
              </a:xfrm>
              <a:prstGeom prst="straightConnector1">
                <a:avLst/>
              </a:prstGeom>
              <a:ln w="3175">
                <a:tailEnd type="arrow"/>
              </a:ln>
            </p:spPr>
            <p:style>
              <a:lnRef idx="1">
                <a:schemeClr val="dk1"/>
              </a:lnRef>
              <a:fillRef idx="0">
                <a:schemeClr val="dk1"/>
              </a:fillRef>
              <a:effectRef idx="0">
                <a:schemeClr val="dk1"/>
              </a:effectRef>
              <a:fontRef idx="minor">
                <a:schemeClr val="tx1"/>
              </a:fontRef>
            </p:style>
          </p:cxnSp>
        </p:grpSp>
        <p:sp>
          <p:nvSpPr>
            <p:cNvPr id="81" name="テキスト ボックス 80">
              <a:extLst>
                <a:ext uri="{FF2B5EF4-FFF2-40B4-BE49-F238E27FC236}">
                  <a16:creationId xmlns:a16="http://schemas.microsoft.com/office/drawing/2014/main" id="{A8756733-960D-40A2-807E-A8660B3528DD}"/>
                </a:ext>
              </a:extLst>
            </p:cNvPr>
            <p:cNvSpPr txBox="1"/>
            <p:nvPr/>
          </p:nvSpPr>
          <p:spPr>
            <a:xfrm>
              <a:off x="2620437" y="5536688"/>
              <a:ext cx="1518364" cy="307777"/>
            </a:xfrm>
            <a:prstGeom prst="rect">
              <a:avLst/>
            </a:prstGeom>
            <a:noFill/>
          </p:spPr>
          <p:txBody>
            <a:bodyPr wrap="none" rtlCol="0">
              <a:spAutoFit/>
            </a:bodyPr>
            <a:lstStyle/>
            <a:p>
              <a:r>
                <a:rPr kumimoji="1" lang="ja-JP" altLang="en-US" sz="1400" dirty="0">
                  <a:latin typeface="HGPｺﾞｼｯｸE" panose="020B0900000000000000" pitchFamily="50" charset="-128"/>
                  <a:ea typeface="HGPｺﾞｼｯｸE" panose="020B0900000000000000" pitchFamily="50" charset="-128"/>
                </a:rPr>
                <a:t>第１帯水層</a:t>
              </a:r>
              <a:r>
                <a:rPr kumimoji="1" lang="en-US" altLang="ja-JP" sz="1050" dirty="0">
                  <a:latin typeface="HGPｺﾞｼｯｸE" panose="020B0900000000000000" pitchFamily="50" charset="-128"/>
                  <a:ea typeface="HGPｺﾞｼｯｸE" panose="020B0900000000000000" pitchFamily="50" charset="-128"/>
                </a:rPr>
                <a:t>(</a:t>
              </a:r>
              <a:r>
                <a:rPr kumimoji="1" lang="ja-JP" altLang="en-US" sz="1050" dirty="0">
                  <a:latin typeface="HGPｺﾞｼｯｸE" panose="020B0900000000000000" pitchFamily="50" charset="-128"/>
                  <a:ea typeface="HGPｺﾞｼｯｸE" panose="020B0900000000000000" pitchFamily="50" charset="-128"/>
                </a:rPr>
                <a:t>砂礫層</a:t>
              </a:r>
              <a:r>
                <a:rPr kumimoji="1" lang="en-US" altLang="ja-JP" sz="1050" dirty="0">
                  <a:latin typeface="HGPｺﾞｼｯｸE" panose="020B0900000000000000" pitchFamily="50" charset="-128"/>
                  <a:ea typeface="HGPｺﾞｼｯｸE" panose="020B0900000000000000" pitchFamily="50" charset="-128"/>
                </a:rPr>
                <a:t>)</a:t>
              </a:r>
              <a:endParaRPr kumimoji="1" lang="en-US" altLang="ja-JP" sz="1400" dirty="0">
                <a:latin typeface="HGPｺﾞｼｯｸE" panose="020B0900000000000000" pitchFamily="50" charset="-128"/>
                <a:ea typeface="HGPｺﾞｼｯｸE" panose="020B0900000000000000" pitchFamily="50" charset="-128"/>
              </a:endParaRPr>
            </a:p>
          </p:txBody>
        </p:sp>
        <p:sp>
          <p:nvSpPr>
            <p:cNvPr id="82" name="テキスト ボックス 81">
              <a:extLst>
                <a:ext uri="{FF2B5EF4-FFF2-40B4-BE49-F238E27FC236}">
                  <a16:creationId xmlns:a16="http://schemas.microsoft.com/office/drawing/2014/main" id="{8A78C070-1497-4D61-8370-9C2051F78470}"/>
                </a:ext>
              </a:extLst>
            </p:cNvPr>
            <p:cNvSpPr txBox="1"/>
            <p:nvPr/>
          </p:nvSpPr>
          <p:spPr>
            <a:xfrm>
              <a:off x="2754988" y="6079862"/>
              <a:ext cx="719417" cy="32782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粘土層</a:t>
              </a:r>
              <a:endParaRPr kumimoji="1" lang="en-US" altLang="ja-JP" sz="1200" dirty="0">
                <a:latin typeface="HGPｺﾞｼｯｸE" panose="020B0900000000000000" pitchFamily="50" charset="-128"/>
                <a:ea typeface="HGPｺﾞｼｯｸE" panose="020B0900000000000000" pitchFamily="50" charset="-128"/>
              </a:endParaRPr>
            </a:p>
          </p:txBody>
        </p:sp>
        <p:sp>
          <p:nvSpPr>
            <p:cNvPr id="83" name="テキスト ボックス 82">
              <a:extLst>
                <a:ext uri="{FF2B5EF4-FFF2-40B4-BE49-F238E27FC236}">
                  <a16:creationId xmlns:a16="http://schemas.microsoft.com/office/drawing/2014/main" id="{8610B15C-8759-44FB-BD59-D1557A995CAA}"/>
                </a:ext>
              </a:extLst>
            </p:cNvPr>
            <p:cNvSpPr txBox="1"/>
            <p:nvPr/>
          </p:nvSpPr>
          <p:spPr>
            <a:xfrm>
              <a:off x="2236657" y="5240068"/>
              <a:ext cx="1756077" cy="32782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埋立土・シルト粘土層</a:t>
              </a:r>
              <a:endParaRPr kumimoji="1" lang="en-US" altLang="ja-JP" sz="1200" dirty="0">
                <a:latin typeface="HGPｺﾞｼｯｸE" panose="020B0900000000000000" pitchFamily="50" charset="-128"/>
                <a:ea typeface="HGPｺﾞｼｯｸE" panose="020B0900000000000000" pitchFamily="50" charset="-128"/>
              </a:endParaRPr>
            </a:p>
          </p:txBody>
        </p:sp>
        <p:sp>
          <p:nvSpPr>
            <p:cNvPr id="84" name="テキスト ボックス 83">
              <a:extLst>
                <a:ext uri="{FF2B5EF4-FFF2-40B4-BE49-F238E27FC236}">
                  <a16:creationId xmlns:a16="http://schemas.microsoft.com/office/drawing/2014/main" id="{3FE9CD86-B6A4-4A21-BDF3-ACBE2AAA4B68}"/>
                </a:ext>
              </a:extLst>
            </p:cNvPr>
            <p:cNvSpPr txBox="1"/>
            <p:nvPr/>
          </p:nvSpPr>
          <p:spPr>
            <a:xfrm>
              <a:off x="2754988" y="7316165"/>
              <a:ext cx="719417" cy="32782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粘土層</a:t>
              </a:r>
              <a:endParaRPr kumimoji="1" lang="en-US" altLang="ja-JP" sz="1200" dirty="0">
                <a:latin typeface="HGPｺﾞｼｯｸE" panose="020B0900000000000000" pitchFamily="50" charset="-128"/>
                <a:ea typeface="HGPｺﾞｼｯｸE" panose="020B0900000000000000" pitchFamily="50" charset="-128"/>
              </a:endParaRPr>
            </a:p>
          </p:txBody>
        </p:sp>
        <p:sp>
          <p:nvSpPr>
            <p:cNvPr id="85" name="テキスト ボックス 84">
              <a:extLst>
                <a:ext uri="{FF2B5EF4-FFF2-40B4-BE49-F238E27FC236}">
                  <a16:creationId xmlns:a16="http://schemas.microsoft.com/office/drawing/2014/main" id="{95830C60-E60C-42DD-839D-55EFE4108480}"/>
                </a:ext>
              </a:extLst>
            </p:cNvPr>
            <p:cNvSpPr txBox="1"/>
            <p:nvPr/>
          </p:nvSpPr>
          <p:spPr>
            <a:xfrm>
              <a:off x="2784535" y="8376670"/>
              <a:ext cx="719417" cy="32782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粘土層</a:t>
              </a:r>
              <a:endParaRPr kumimoji="1" lang="en-US" altLang="ja-JP" sz="1200" dirty="0">
                <a:latin typeface="HGPｺﾞｼｯｸE" panose="020B0900000000000000" pitchFamily="50" charset="-128"/>
                <a:ea typeface="HGPｺﾞｼｯｸE" panose="020B0900000000000000" pitchFamily="50" charset="-128"/>
              </a:endParaRPr>
            </a:p>
          </p:txBody>
        </p:sp>
        <p:cxnSp>
          <p:nvCxnSpPr>
            <p:cNvPr id="86" name="直線コネクタ 85">
              <a:extLst>
                <a:ext uri="{FF2B5EF4-FFF2-40B4-BE49-F238E27FC236}">
                  <a16:creationId xmlns:a16="http://schemas.microsoft.com/office/drawing/2014/main" id="{4896F166-028C-4C08-A3D4-DBCE14E79A0C}"/>
                </a:ext>
              </a:extLst>
            </p:cNvPr>
            <p:cNvCxnSpPr/>
            <p:nvPr/>
          </p:nvCxnSpPr>
          <p:spPr>
            <a:xfrm>
              <a:off x="933814" y="8315799"/>
              <a:ext cx="9360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87" name="直線コネクタ 86">
              <a:extLst>
                <a:ext uri="{FF2B5EF4-FFF2-40B4-BE49-F238E27FC236}">
                  <a16:creationId xmlns:a16="http://schemas.microsoft.com/office/drawing/2014/main" id="{FC94BD37-6E20-4C46-B495-CAB54FF2C831}"/>
                </a:ext>
              </a:extLst>
            </p:cNvPr>
            <p:cNvCxnSpPr/>
            <p:nvPr/>
          </p:nvCxnSpPr>
          <p:spPr>
            <a:xfrm>
              <a:off x="4444507" y="8315799"/>
              <a:ext cx="952866" cy="0"/>
            </a:xfrm>
            <a:prstGeom prst="line">
              <a:avLst/>
            </a:prstGeom>
            <a:ln w="38100"/>
          </p:spPr>
          <p:style>
            <a:lnRef idx="1">
              <a:schemeClr val="dk1"/>
            </a:lnRef>
            <a:fillRef idx="0">
              <a:schemeClr val="dk1"/>
            </a:fillRef>
            <a:effectRef idx="0">
              <a:schemeClr val="dk1"/>
            </a:effectRef>
            <a:fontRef idx="minor">
              <a:schemeClr val="tx1"/>
            </a:fontRef>
          </p:style>
        </p:cxnSp>
        <p:sp>
          <p:nvSpPr>
            <p:cNvPr id="88" name="正方形/長方形 87">
              <a:extLst>
                <a:ext uri="{FF2B5EF4-FFF2-40B4-BE49-F238E27FC236}">
                  <a16:creationId xmlns:a16="http://schemas.microsoft.com/office/drawing/2014/main" id="{52377B2D-4AFA-4302-905A-521EAF8F80BA}"/>
                </a:ext>
              </a:extLst>
            </p:cNvPr>
            <p:cNvSpPr/>
            <p:nvPr/>
          </p:nvSpPr>
          <p:spPr>
            <a:xfrm>
              <a:off x="1576083" y="4853646"/>
              <a:ext cx="140248" cy="85212"/>
            </a:xfrm>
            <a:prstGeom prst="rect">
              <a:avLst/>
            </a:prstGeom>
            <a:solidFill>
              <a:schemeClr val="accent5">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カギ線コネクタ 212">
              <a:extLst>
                <a:ext uri="{FF2B5EF4-FFF2-40B4-BE49-F238E27FC236}">
                  <a16:creationId xmlns:a16="http://schemas.microsoft.com/office/drawing/2014/main" id="{D4E01013-F1F5-4FE2-8134-6DBA53D05F43}"/>
                </a:ext>
              </a:extLst>
            </p:cNvPr>
            <p:cNvCxnSpPr/>
            <p:nvPr/>
          </p:nvCxnSpPr>
          <p:spPr>
            <a:xfrm rot="5400000" flipH="1" flipV="1">
              <a:off x="1616405" y="4829708"/>
              <a:ext cx="383455" cy="320567"/>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90" name="正方形/長方形 89">
              <a:extLst>
                <a:ext uri="{FF2B5EF4-FFF2-40B4-BE49-F238E27FC236}">
                  <a16:creationId xmlns:a16="http://schemas.microsoft.com/office/drawing/2014/main" id="{B6F2E1D2-23CA-44F5-8577-3AF69CC99FF0}"/>
                </a:ext>
              </a:extLst>
            </p:cNvPr>
            <p:cNvSpPr/>
            <p:nvPr/>
          </p:nvSpPr>
          <p:spPr>
            <a:xfrm>
              <a:off x="4715015" y="4825159"/>
              <a:ext cx="140248" cy="85212"/>
            </a:xfrm>
            <a:prstGeom prst="rect">
              <a:avLst/>
            </a:prstGeom>
            <a:solidFill>
              <a:schemeClr val="accent1">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カギ線コネクタ 217">
              <a:extLst>
                <a:ext uri="{FF2B5EF4-FFF2-40B4-BE49-F238E27FC236}">
                  <a16:creationId xmlns:a16="http://schemas.microsoft.com/office/drawing/2014/main" id="{5A5EB844-7076-45E7-BDC7-BD85EF12108A}"/>
                </a:ext>
              </a:extLst>
            </p:cNvPr>
            <p:cNvCxnSpPr/>
            <p:nvPr/>
          </p:nvCxnSpPr>
          <p:spPr>
            <a:xfrm rot="10800000" flipH="1" flipV="1">
              <a:off x="4504597" y="4790348"/>
              <a:ext cx="280496" cy="426061"/>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92" name="四角形吹き出し 219">
              <a:extLst>
                <a:ext uri="{FF2B5EF4-FFF2-40B4-BE49-F238E27FC236}">
                  <a16:creationId xmlns:a16="http://schemas.microsoft.com/office/drawing/2014/main" id="{117381AA-91E7-464F-9DC5-C869BEA28979}"/>
                </a:ext>
              </a:extLst>
            </p:cNvPr>
            <p:cNvSpPr/>
            <p:nvPr/>
          </p:nvSpPr>
          <p:spPr>
            <a:xfrm>
              <a:off x="6524774" y="2618754"/>
              <a:ext cx="4055563" cy="1828800"/>
            </a:xfrm>
            <a:prstGeom prst="wedgeRectCallout">
              <a:avLst>
                <a:gd name="adj1" fmla="val -65842"/>
                <a:gd name="adj2" fmla="val -22817"/>
              </a:avLst>
            </a:prstGeom>
            <a:solidFill>
              <a:schemeClr val="accent6">
                <a:lumMod val="20000"/>
                <a:lumOff val="80000"/>
              </a:schemeClr>
            </a:solidFill>
            <a:ln w="3175">
              <a:noFill/>
            </a:ln>
          </p:spPr>
          <p:style>
            <a:lnRef idx="1">
              <a:schemeClr val="accent6"/>
            </a:lnRef>
            <a:fillRef idx="2">
              <a:schemeClr val="accent6"/>
            </a:fillRef>
            <a:effectRef idx="1">
              <a:schemeClr val="accent6"/>
            </a:effectRef>
            <a:fontRef idx="minor">
              <a:schemeClr val="dk1"/>
            </a:fontRef>
          </p:style>
          <p:txBody>
            <a:bodyPr lIns="72000" tIns="72000" rIns="1764000" bIns="72000" rtlCol="0" anchor="ctr"/>
            <a:lstStyle/>
            <a:p>
              <a:pPr>
                <a:lnSpc>
                  <a:spcPct val="150000"/>
                </a:lnSpc>
              </a:pPr>
              <a:r>
                <a:rPr kumimoji="1" lang="en-US" altLang="ja-JP" sz="1400" b="1" spc="300" dirty="0">
                  <a:latin typeface="Meiryo UI" panose="020B0604030504040204" pitchFamily="50" charset="-128"/>
                  <a:ea typeface="Meiryo UI" panose="020B0604030504040204" pitchFamily="50" charset="-128"/>
                </a:rPr>
                <a:t>【</a:t>
              </a:r>
              <a:r>
                <a:rPr kumimoji="1" lang="ja-JP" altLang="en-US" sz="1400" b="1" spc="300" dirty="0">
                  <a:latin typeface="Meiryo UI" panose="020B0604030504040204" pitchFamily="50" charset="-128"/>
                  <a:ea typeface="Meiryo UI" panose="020B0604030504040204" pitchFamily="50" charset="-128"/>
                </a:rPr>
                <a:t>ヒートポンプ</a:t>
              </a:r>
              <a:r>
                <a:rPr kumimoji="1" lang="en-US" altLang="ja-JP" sz="1400" b="1" spc="300" dirty="0">
                  <a:latin typeface="Meiryo UI" panose="020B0604030504040204" pitchFamily="50" charset="-128"/>
                  <a:ea typeface="Meiryo UI" panose="020B0604030504040204" pitchFamily="50" charset="-128"/>
                </a:rPr>
                <a:t>】</a:t>
              </a: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ヒートポンプの原理を利用して、夏は冷水、冬は温水を作る機械です。</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冷水を作るときは、熱源水に熱を放出</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排熱</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し、温水を作るときは、熱源水から熱を吸収</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吸熱</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します。</a:t>
              </a:r>
            </a:p>
          </p:txBody>
        </p:sp>
        <p:sp>
          <p:nvSpPr>
            <p:cNvPr id="93" name="四角形吹き出し 220">
              <a:extLst>
                <a:ext uri="{FF2B5EF4-FFF2-40B4-BE49-F238E27FC236}">
                  <a16:creationId xmlns:a16="http://schemas.microsoft.com/office/drawing/2014/main" id="{1A0DD9BE-E23E-4378-8178-7E3092EE3522}"/>
                </a:ext>
              </a:extLst>
            </p:cNvPr>
            <p:cNvSpPr/>
            <p:nvPr/>
          </p:nvSpPr>
          <p:spPr>
            <a:xfrm>
              <a:off x="6526021" y="351837"/>
              <a:ext cx="4042928" cy="1980000"/>
            </a:xfrm>
            <a:prstGeom prst="wedgeRectCallout">
              <a:avLst>
                <a:gd name="adj1" fmla="val -67631"/>
                <a:gd name="adj2" fmla="val -10379"/>
              </a:avLst>
            </a:prstGeom>
            <a:solidFill>
              <a:schemeClr val="accent6">
                <a:lumMod val="20000"/>
                <a:lumOff val="80000"/>
              </a:schemeClr>
            </a:solidFill>
            <a:ln w="3175">
              <a:noFill/>
            </a:ln>
          </p:spPr>
          <p:style>
            <a:lnRef idx="1">
              <a:schemeClr val="accent6"/>
            </a:lnRef>
            <a:fillRef idx="2">
              <a:schemeClr val="accent6"/>
            </a:fillRef>
            <a:effectRef idx="1">
              <a:schemeClr val="accent6"/>
            </a:effectRef>
            <a:fontRef idx="minor">
              <a:schemeClr val="dk1"/>
            </a:fontRef>
          </p:style>
          <p:txBody>
            <a:bodyPr lIns="72000" tIns="72000" rIns="1764000" bIns="72000" rtlCol="0" anchor="ctr"/>
            <a:lstStyle/>
            <a:p>
              <a:pPr>
                <a:lnSpc>
                  <a:spcPct val="150000"/>
                </a:lnSpc>
              </a:pPr>
              <a:r>
                <a:rPr kumimoji="1" lang="en-US" altLang="ja-JP" sz="1400" b="1" spc="300" dirty="0">
                  <a:latin typeface="Meiryo UI" panose="020B0604030504040204" pitchFamily="50" charset="-128"/>
                  <a:ea typeface="Meiryo UI" panose="020B0604030504040204" pitchFamily="50" charset="-128"/>
                </a:rPr>
                <a:t>【</a:t>
              </a:r>
              <a:r>
                <a:rPr kumimoji="1" lang="ja-JP" altLang="en-US" sz="1400" b="1" spc="300" dirty="0">
                  <a:latin typeface="Meiryo UI" panose="020B0604030504040204" pitchFamily="50" charset="-128"/>
                  <a:ea typeface="Meiryo UI" panose="020B0604030504040204" pitchFamily="50" charset="-128"/>
                </a:rPr>
                <a:t>室内の空調機</a:t>
              </a:r>
              <a:r>
                <a:rPr kumimoji="1" lang="en-US" altLang="ja-JP" sz="1400" b="1" spc="300" dirty="0">
                  <a:latin typeface="Meiryo UI" panose="020B0604030504040204" pitchFamily="50" charset="-128"/>
                  <a:ea typeface="Meiryo UI" panose="020B0604030504040204" pitchFamily="50" charset="-128"/>
                </a:rPr>
                <a:t>】</a:t>
              </a: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冷房時は、ヒートポンプで作った冷水に、室内の空気を当てて、冷たい空気を出します。</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空気を当てた後の冷水は、少しぬるい水になって、ヒートポンプに戻ります。</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暖房時は、ヒートポンプで作った温水に、室内の空気を当てて、温かい空気を出します。</a:t>
              </a:r>
              <a:endPar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4" name="四角形吹き出し 221">
              <a:extLst>
                <a:ext uri="{FF2B5EF4-FFF2-40B4-BE49-F238E27FC236}">
                  <a16:creationId xmlns:a16="http://schemas.microsoft.com/office/drawing/2014/main" id="{311E6925-31E7-4156-B691-A5264B9C8E6F}"/>
                </a:ext>
              </a:extLst>
            </p:cNvPr>
            <p:cNvSpPr/>
            <p:nvPr/>
          </p:nvSpPr>
          <p:spPr>
            <a:xfrm>
              <a:off x="6523263" y="4734471"/>
              <a:ext cx="4042928" cy="1983156"/>
            </a:xfrm>
            <a:prstGeom prst="wedgeRectCallout">
              <a:avLst>
                <a:gd name="adj1" fmla="val -63183"/>
                <a:gd name="adj2" fmla="val -49999"/>
              </a:avLst>
            </a:prstGeom>
            <a:solidFill>
              <a:schemeClr val="accent6">
                <a:lumMod val="20000"/>
                <a:lumOff val="80000"/>
              </a:schemeClr>
            </a:solidFill>
            <a:ln w="3175">
              <a:noFill/>
            </a:ln>
          </p:spPr>
          <p:style>
            <a:lnRef idx="1">
              <a:schemeClr val="accent6"/>
            </a:lnRef>
            <a:fillRef idx="2">
              <a:schemeClr val="accent6"/>
            </a:fillRef>
            <a:effectRef idx="1">
              <a:schemeClr val="accent6"/>
            </a:effectRef>
            <a:fontRef idx="minor">
              <a:schemeClr val="dk1"/>
            </a:fontRef>
          </p:style>
          <p:txBody>
            <a:bodyPr lIns="72000" tIns="72000" rIns="1764000" bIns="72000" rtlCol="0" anchor="ctr"/>
            <a:lstStyle/>
            <a:p>
              <a:pPr>
                <a:lnSpc>
                  <a:spcPct val="150000"/>
                </a:lnSpc>
                <a:spcBef>
                  <a:spcPts val="600"/>
                </a:spcBef>
              </a:pPr>
              <a:r>
                <a:rPr kumimoji="1" lang="en-US" altLang="ja-JP" sz="1400" b="1" spc="300" dirty="0">
                  <a:latin typeface="Meiryo UI" panose="020B0604030504040204" pitchFamily="50" charset="-128"/>
                  <a:ea typeface="Meiryo UI" panose="020B0604030504040204" pitchFamily="50" charset="-128"/>
                </a:rPr>
                <a:t>【</a:t>
              </a:r>
              <a:r>
                <a:rPr kumimoji="1" lang="ja-JP" altLang="en-US" sz="1400" b="1" spc="300" dirty="0">
                  <a:latin typeface="Meiryo UI" panose="020B0604030504040204" pitchFamily="50" charset="-128"/>
                  <a:ea typeface="Meiryo UI" panose="020B0604030504040204" pitchFamily="50" charset="-128"/>
                </a:rPr>
                <a:t>熱交換器</a:t>
              </a:r>
              <a:r>
                <a:rPr kumimoji="1" lang="en-US" altLang="ja-JP" sz="1400" b="1" spc="300" dirty="0">
                  <a:latin typeface="Meiryo UI" panose="020B0604030504040204" pitchFamily="50" charset="-128"/>
                  <a:ea typeface="Meiryo UI" panose="020B0604030504040204" pitchFamily="50" charset="-128"/>
                </a:rPr>
                <a:t>】</a:t>
              </a: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冷房時に、ヒートポンプの排熱で温まった熱源水を地下水で冷やすための装置です。排熱で温まった地下水は地中に戻し、蓄熱します。</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暖房時は、地下水の温熱を熱源水側に移して、ヒートポンプに供給します。</a:t>
              </a:r>
              <a:endPar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5" name="四角形吹き出し 222">
              <a:extLst>
                <a:ext uri="{FF2B5EF4-FFF2-40B4-BE49-F238E27FC236}">
                  <a16:creationId xmlns:a16="http://schemas.microsoft.com/office/drawing/2014/main" id="{3891773D-67B6-4C64-A74D-399CE5E629A5}"/>
                </a:ext>
              </a:extLst>
            </p:cNvPr>
            <p:cNvSpPr/>
            <p:nvPr/>
          </p:nvSpPr>
          <p:spPr>
            <a:xfrm>
              <a:off x="520316" y="8783484"/>
              <a:ext cx="4751146" cy="1728000"/>
            </a:xfrm>
            <a:prstGeom prst="wedgeRectCallout">
              <a:avLst>
                <a:gd name="adj1" fmla="val -29071"/>
                <a:gd name="adj2" fmla="val -59932"/>
              </a:avLst>
            </a:prstGeom>
            <a:solidFill>
              <a:schemeClr val="accent6">
                <a:lumMod val="20000"/>
                <a:lumOff val="80000"/>
              </a:schemeClr>
            </a:solidFill>
            <a:ln w="3175">
              <a:noFill/>
            </a:ln>
          </p:spPr>
          <p:style>
            <a:lnRef idx="1">
              <a:schemeClr val="accent6"/>
            </a:lnRef>
            <a:fillRef idx="2">
              <a:schemeClr val="accent6"/>
            </a:fillRef>
            <a:effectRef idx="1">
              <a:schemeClr val="accent6"/>
            </a:effectRef>
            <a:fontRef idx="minor">
              <a:schemeClr val="dk1"/>
            </a:fontRef>
          </p:style>
          <p:txBody>
            <a:bodyPr lIns="72000" tIns="72000" rIns="1512000" bIns="72000" rtlCol="0" anchor="ctr"/>
            <a:lstStyle/>
            <a:p>
              <a:pPr>
                <a:lnSpc>
                  <a:spcPct val="150000"/>
                </a:lnSpc>
              </a:pPr>
              <a:r>
                <a:rPr kumimoji="1" lang="en-US" altLang="ja-JP" sz="1400" b="1" spc="300" dirty="0">
                  <a:latin typeface="Meiryo UI" panose="020B0604030504040204" pitchFamily="50" charset="-128"/>
                  <a:ea typeface="Meiryo UI" panose="020B0604030504040204" pitchFamily="50" charset="-128"/>
                </a:rPr>
                <a:t>【</a:t>
              </a:r>
              <a:r>
                <a:rPr kumimoji="1" lang="ja-JP" altLang="en-US" sz="1400" b="1" spc="300" dirty="0">
                  <a:latin typeface="Meiryo UI" panose="020B0604030504040204" pitchFamily="50" charset="-128"/>
                  <a:ea typeface="Meiryo UI" panose="020B0604030504040204" pitchFamily="50" charset="-128"/>
                </a:rPr>
                <a:t>井戸</a:t>
              </a:r>
              <a:r>
                <a:rPr kumimoji="1" lang="en-US" altLang="ja-JP" sz="1400" b="1" spc="300" dirty="0">
                  <a:latin typeface="Meiryo UI" panose="020B0604030504040204" pitchFamily="50" charset="-128"/>
                  <a:ea typeface="Meiryo UI" panose="020B0604030504040204" pitchFamily="50" charset="-128"/>
                </a:rPr>
                <a:t>】</a:t>
              </a: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揚水井</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地下水を汲み上げ</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100" dirty="0" err="1">
                  <a:solidFill>
                    <a:schemeClr val="tx1">
                      <a:lumMod val="75000"/>
                      <a:lumOff val="25000"/>
                    </a:schemeClr>
                  </a:solidFill>
                  <a:latin typeface="Meiryo UI" panose="020B0604030504040204" pitchFamily="50" charset="-128"/>
                  <a:ea typeface="Meiryo UI" panose="020B0604030504040204" pitchFamily="50" charset="-128"/>
                </a:rPr>
                <a:t>と還</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水井</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地下水を地中に戻す</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の</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2</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本</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1</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組で構成され、還水井に蓄熱します。</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季節が変わると、水の流れの向きを逆転させ、蓄熱した地下水を汲み上げます。</a:t>
              </a:r>
              <a:endPar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　本施設では、都市部での利用を視野に、冷暖房能力を向上させるため、第</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2</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帯水層と第</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3</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帯水層の</a:t>
              </a:r>
              <a:r>
                <a:rPr kumimoji="1" lang="en-US" altLang="ja-JP" sz="1100" dirty="0">
                  <a:solidFill>
                    <a:schemeClr val="tx1">
                      <a:lumMod val="75000"/>
                      <a:lumOff val="25000"/>
                    </a:schemeClr>
                  </a:solidFill>
                  <a:latin typeface="Meiryo UI" panose="020B0604030504040204" pitchFamily="50" charset="-128"/>
                  <a:ea typeface="Meiryo UI" panose="020B0604030504040204" pitchFamily="50" charset="-128"/>
                </a:rPr>
                <a:t>2</a:t>
              </a:r>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層を利用しています。</a:t>
              </a:r>
              <a:endPar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endParaRPr>
            </a:p>
          </p:txBody>
        </p:sp>
        <p:cxnSp>
          <p:nvCxnSpPr>
            <p:cNvPr id="96" name="直線矢印コネクタ 95">
              <a:extLst>
                <a:ext uri="{FF2B5EF4-FFF2-40B4-BE49-F238E27FC236}">
                  <a16:creationId xmlns:a16="http://schemas.microsoft.com/office/drawing/2014/main" id="{B31FF259-877C-4392-A744-1ED534AFB16F}"/>
                </a:ext>
              </a:extLst>
            </p:cNvPr>
            <p:cNvCxnSpPr/>
            <p:nvPr/>
          </p:nvCxnSpPr>
          <p:spPr>
            <a:xfrm flipV="1">
              <a:off x="1647548" y="6307191"/>
              <a:ext cx="0" cy="360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7" name="直線矢印コネクタ 96">
              <a:extLst>
                <a:ext uri="{FF2B5EF4-FFF2-40B4-BE49-F238E27FC236}">
                  <a16:creationId xmlns:a16="http://schemas.microsoft.com/office/drawing/2014/main" id="{4D847B00-6312-4138-B6F0-A06EC5C3EE41}"/>
                </a:ext>
              </a:extLst>
            </p:cNvPr>
            <p:cNvCxnSpPr/>
            <p:nvPr/>
          </p:nvCxnSpPr>
          <p:spPr>
            <a:xfrm flipV="1">
              <a:off x="5150506" y="7535421"/>
              <a:ext cx="0" cy="360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8" name="直線矢印コネクタ 97">
              <a:extLst>
                <a:ext uri="{FF2B5EF4-FFF2-40B4-BE49-F238E27FC236}">
                  <a16:creationId xmlns:a16="http://schemas.microsoft.com/office/drawing/2014/main" id="{8F67BC35-31C8-4927-A0AA-79D581BEDCC3}"/>
                </a:ext>
              </a:extLst>
            </p:cNvPr>
            <p:cNvCxnSpPr/>
            <p:nvPr/>
          </p:nvCxnSpPr>
          <p:spPr>
            <a:xfrm>
              <a:off x="4783225" y="6361216"/>
              <a:ext cx="0" cy="360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9" name="直線矢印コネクタ 98">
              <a:extLst>
                <a:ext uri="{FF2B5EF4-FFF2-40B4-BE49-F238E27FC236}">
                  <a16:creationId xmlns:a16="http://schemas.microsoft.com/office/drawing/2014/main" id="{0F8F0F01-B644-4023-AD8F-A3496003266C}"/>
                </a:ext>
              </a:extLst>
            </p:cNvPr>
            <p:cNvCxnSpPr/>
            <p:nvPr/>
          </p:nvCxnSpPr>
          <p:spPr>
            <a:xfrm>
              <a:off x="1251648" y="7480060"/>
              <a:ext cx="0" cy="360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3" name="テキスト ボックス 22">
              <a:extLst>
                <a:ext uri="{FF2B5EF4-FFF2-40B4-BE49-F238E27FC236}">
                  <a16:creationId xmlns:a16="http://schemas.microsoft.com/office/drawing/2014/main" id="{26BE76FA-60D6-488F-8E32-FD83FAA3605F}"/>
                </a:ext>
              </a:extLst>
            </p:cNvPr>
            <p:cNvSpPr txBox="1"/>
            <p:nvPr/>
          </p:nvSpPr>
          <p:spPr>
            <a:xfrm>
              <a:off x="11194057" y="1204564"/>
              <a:ext cx="3616128" cy="140038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700"/>
                </a:lnSpc>
              </a:pPr>
              <a:r>
                <a:rPr lang="ja-JP" altLang="en-US" sz="1200" dirty="0">
                  <a:latin typeface="Meiryo UI" panose="020B0604030504040204" pitchFamily="50" charset="-128"/>
                  <a:ea typeface="Meiryo UI" panose="020B0604030504040204" pitchFamily="50" charset="-128"/>
                </a:rPr>
                <a:t>　帯水層蓄熱冷暖房は、排熱を蓄熱利用できるため、他の空調エアコン</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空気熱利用ヒートポンプ、ガス吸収式冷温水機等）と比較して、冷暖房のエネルギー消費量を削減することができます。</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エネルギー消費量が減少した結果、</a:t>
              </a:r>
              <a:r>
                <a:rPr lang="en-US" altLang="ja-JP" sz="1200" dirty="0">
                  <a:latin typeface="Meiryo UI" panose="020B0604030504040204" pitchFamily="50" charset="-128"/>
                  <a:ea typeface="Meiryo UI" panose="020B0604030504040204" pitchFamily="50" charset="-128"/>
                </a:rPr>
                <a:t>CO</a:t>
              </a:r>
              <a:r>
                <a:rPr lang="en-US" altLang="ja-JP" sz="1200" baseline="-250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排出量の削減にも貢献します。</a:t>
              </a:r>
              <a:endParaRPr lang="en-US" altLang="ja-JP" sz="1200" dirty="0">
                <a:latin typeface="Meiryo UI" panose="020B0604030504040204" pitchFamily="50" charset="-128"/>
                <a:ea typeface="Meiryo UI" panose="020B0604030504040204" pitchFamily="50" charset="-128"/>
              </a:endParaRPr>
            </a:p>
          </p:txBody>
        </p:sp>
        <p:sp>
          <p:nvSpPr>
            <p:cNvPr id="104" name="テキスト ボックス 23">
              <a:extLst>
                <a:ext uri="{FF2B5EF4-FFF2-40B4-BE49-F238E27FC236}">
                  <a16:creationId xmlns:a16="http://schemas.microsoft.com/office/drawing/2014/main" id="{64516BEB-FD02-49DB-B433-172821108532}"/>
                </a:ext>
              </a:extLst>
            </p:cNvPr>
            <p:cNvSpPr txBox="1"/>
            <p:nvPr/>
          </p:nvSpPr>
          <p:spPr>
            <a:xfrm>
              <a:off x="11253691" y="4007819"/>
              <a:ext cx="3487642" cy="738023"/>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700"/>
                </a:lnSpc>
              </a:pPr>
              <a:r>
                <a:rPr lang="ja-JP" altLang="en-US" sz="1200" dirty="0">
                  <a:latin typeface="メイリオ" panose="020B0604030504040204" pitchFamily="50" charset="-128"/>
                  <a:ea typeface="メイリオ" panose="020B0604030504040204" pitchFamily="50" charset="-128"/>
                </a:rPr>
                <a:t>　冷房時の排熱を地下に蓄え、他の空調エアコンのように大気に放出しないため、都市部のヒートアイランド現象を緩和します。</a:t>
              </a:r>
              <a:endParaRPr lang="en-US" altLang="ja-JP" sz="1200" dirty="0">
                <a:latin typeface="メイリオ" panose="020B0604030504040204" pitchFamily="50" charset="-128"/>
                <a:ea typeface="メイリオ" panose="020B0604030504040204" pitchFamily="50" charset="-128"/>
              </a:endParaRPr>
            </a:p>
          </p:txBody>
        </p:sp>
        <p:sp>
          <p:nvSpPr>
            <p:cNvPr id="105" name="横巻き 244">
              <a:extLst>
                <a:ext uri="{FF2B5EF4-FFF2-40B4-BE49-F238E27FC236}">
                  <a16:creationId xmlns:a16="http://schemas.microsoft.com/office/drawing/2014/main" id="{3DE2A61B-E64C-4099-B775-C5AAD00A7A1D}"/>
                </a:ext>
              </a:extLst>
            </p:cNvPr>
            <p:cNvSpPr/>
            <p:nvPr/>
          </p:nvSpPr>
          <p:spPr>
            <a:xfrm>
              <a:off x="11513082" y="4752435"/>
              <a:ext cx="3060000" cy="720000"/>
            </a:xfrm>
            <a:prstGeom prst="horizontalScroll">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wrap="square" lIns="72000" tIns="72000" rIns="72000" bIns="72000" rtlCol="0" anchor="ctr">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400" dirty="0">
                  <a:solidFill>
                    <a:schemeClr val="tx1">
                      <a:lumMod val="95000"/>
                      <a:lumOff val="5000"/>
                    </a:schemeClr>
                  </a:solidFill>
                  <a:latin typeface="Meiryo UI" panose="020B0604030504040204" pitchFamily="50" charset="-128"/>
                  <a:ea typeface="Meiryo UI" panose="020B0604030504040204" pitchFamily="50" charset="-128"/>
                </a:rPr>
                <a:t>空調からの排熱は</a:t>
              </a:r>
              <a:endParaRPr kumimoji="1" lang="en-US" altLang="ja-JP" sz="1400" dirty="0">
                <a:solidFill>
                  <a:schemeClr val="tx1">
                    <a:lumMod val="95000"/>
                    <a:lumOff val="5000"/>
                  </a:schemeClr>
                </a:solidFill>
                <a:latin typeface="Meiryo UI" panose="020B0604030504040204" pitchFamily="50" charset="-128"/>
                <a:ea typeface="Meiryo UI" panose="020B0604030504040204" pitchFamily="50" charset="-128"/>
              </a:endParaRPr>
            </a:p>
            <a:p>
              <a:pPr algn="ctr"/>
              <a:r>
                <a:rPr kumimoji="1" lang="ja-JP" altLang="en-US" sz="1400" dirty="0">
                  <a:solidFill>
                    <a:schemeClr val="tx1">
                      <a:lumMod val="95000"/>
                      <a:lumOff val="5000"/>
                    </a:schemeClr>
                  </a:solidFill>
                  <a:latin typeface="Meiryo UI" panose="020B0604030504040204" pitchFamily="50" charset="-128"/>
                  <a:ea typeface="Meiryo UI" panose="020B0604030504040204" pitchFamily="50" charset="-128"/>
                </a:rPr>
                <a:t>大気中には出ないんだ！</a:t>
              </a:r>
            </a:p>
          </p:txBody>
        </p:sp>
        <p:sp>
          <p:nvSpPr>
            <p:cNvPr id="106" name="横巻き 245">
              <a:extLst>
                <a:ext uri="{FF2B5EF4-FFF2-40B4-BE49-F238E27FC236}">
                  <a16:creationId xmlns:a16="http://schemas.microsoft.com/office/drawing/2014/main" id="{5D4006FB-3C93-4E32-A3F2-6D1711039FF8}"/>
                </a:ext>
              </a:extLst>
            </p:cNvPr>
            <p:cNvSpPr/>
            <p:nvPr/>
          </p:nvSpPr>
          <p:spPr>
            <a:xfrm>
              <a:off x="11535346" y="2472527"/>
              <a:ext cx="3060000" cy="902650"/>
            </a:xfrm>
            <a:prstGeom prst="horizontalScroll">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wrap="square" lIns="72000" tIns="72000" rIns="72000" bIns="72000" rtlCol="0" anchor="ctr">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400" dirty="0">
                  <a:solidFill>
                    <a:schemeClr val="tx1">
                      <a:lumMod val="95000"/>
                      <a:lumOff val="5000"/>
                    </a:schemeClr>
                  </a:solidFill>
                  <a:latin typeface="Meiryo UI" panose="020B0604030504040204" pitchFamily="50" charset="-128"/>
                  <a:ea typeface="Meiryo UI" panose="020B0604030504040204" pitchFamily="50" charset="-128"/>
                </a:rPr>
                <a:t>従来のシステムより約</a:t>
              </a:r>
              <a:r>
                <a:rPr kumimoji="1" lang="en-US" altLang="ja-JP" sz="1400" dirty="0">
                  <a:solidFill>
                    <a:schemeClr val="tx1">
                      <a:lumMod val="95000"/>
                      <a:lumOff val="5000"/>
                    </a:schemeClr>
                  </a:solidFill>
                  <a:latin typeface="Meiryo UI" panose="020B0604030504040204" pitchFamily="50" charset="-128"/>
                  <a:ea typeface="Meiryo UI" panose="020B0604030504040204" pitchFamily="50" charset="-128"/>
                </a:rPr>
                <a:t>42</a:t>
              </a:r>
              <a:r>
                <a:rPr kumimoji="1" lang="ja-JP" altLang="en-US" sz="1400" dirty="0">
                  <a:solidFill>
                    <a:schemeClr val="tx1">
                      <a:lumMod val="95000"/>
                      <a:lumOff val="5000"/>
                    </a:schemeClr>
                  </a:solidFill>
                  <a:latin typeface="Meiryo UI" panose="020B0604030504040204" pitchFamily="50" charset="-128"/>
                  <a:ea typeface="Meiryo UI" panose="020B0604030504040204" pitchFamily="50" charset="-128"/>
                </a:rPr>
                <a:t>％省エネ！</a:t>
              </a:r>
              <a:endParaRPr kumimoji="1" lang="en-US" altLang="ja-JP" sz="1400" dirty="0">
                <a:solidFill>
                  <a:schemeClr val="tx1">
                    <a:lumMod val="95000"/>
                    <a:lumOff val="5000"/>
                  </a:schemeClr>
                </a:solidFill>
                <a:latin typeface="Meiryo UI" panose="020B0604030504040204" pitchFamily="50" charset="-128"/>
                <a:ea typeface="Meiryo UI" panose="020B0604030504040204" pitchFamily="50" charset="-128"/>
              </a:endParaRPr>
            </a:p>
            <a:p>
              <a:pPr marL="177800"/>
              <a:r>
                <a:rPr kumimoji="1" lang="en-US" altLang="ja-JP" sz="1200" dirty="0">
                  <a:solidFill>
                    <a:schemeClr val="tx1">
                      <a:lumMod val="95000"/>
                      <a:lumOff val="5000"/>
                    </a:schemeClr>
                  </a:solidFill>
                  <a:latin typeface="Meiryo UI" panose="020B0604030504040204" pitchFamily="50" charset="-128"/>
                  <a:ea typeface="Meiryo UI" panose="020B0604030504040204" pitchFamily="50" charset="-128"/>
                </a:rPr>
                <a:t>(</a:t>
              </a:r>
              <a:r>
                <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rPr>
                <a:t>令和２年度実証データから、</a:t>
              </a:r>
              <a:endParaRPr kumimoji="1" lang="en-US" altLang="ja-JP" sz="1200" dirty="0">
                <a:solidFill>
                  <a:schemeClr val="tx1">
                    <a:lumMod val="95000"/>
                    <a:lumOff val="5000"/>
                  </a:schemeClr>
                </a:solidFill>
                <a:latin typeface="Meiryo UI" panose="020B0604030504040204" pitchFamily="50" charset="-128"/>
                <a:ea typeface="Meiryo UI" panose="020B0604030504040204" pitchFamily="50" charset="-128"/>
              </a:endParaRPr>
            </a:p>
            <a:p>
              <a:pPr marL="177800"/>
              <a:r>
                <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rPr>
                <a:t> 通常年間運用時の省エネ効果を推算</a:t>
              </a:r>
              <a:r>
                <a:rPr kumimoji="1" lang="en-US" altLang="ja-JP" sz="1200" dirty="0">
                  <a:solidFill>
                    <a:schemeClr val="tx1">
                      <a:lumMod val="95000"/>
                      <a:lumOff val="5000"/>
                    </a:schemeClr>
                  </a:solidFill>
                  <a:latin typeface="Meiryo UI" panose="020B0604030504040204" pitchFamily="50" charset="-128"/>
                  <a:ea typeface="Meiryo UI" panose="020B0604030504040204" pitchFamily="50" charset="-128"/>
                </a:rPr>
                <a:t>)</a:t>
              </a:r>
              <a:endPar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07" name="横巻き 246">
              <a:extLst>
                <a:ext uri="{FF2B5EF4-FFF2-40B4-BE49-F238E27FC236}">
                  <a16:creationId xmlns:a16="http://schemas.microsoft.com/office/drawing/2014/main" id="{4B284908-4D99-4A88-878F-343092ED5521}"/>
                </a:ext>
              </a:extLst>
            </p:cNvPr>
            <p:cNvSpPr/>
            <p:nvPr/>
          </p:nvSpPr>
          <p:spPr>
            <a:xfrm>
              <a:off x="11507268" y="6828353"/>
              <a:ext cx="3060000" cy="720000"/>
            </a:xfrm>
            <a:prstGeom prst="horizontalScroll">
              <a:avLst/>
            </a:prstGeom>
            <a:solidFill>
              <a:schemeClr val="accent6">
                <a:lumMod val="40000"/>
                <a:lumOff val="60000"/>
              </a:schemeClr>
            </a:solidFill>
          </p:spPr>
          <p:style>
            <a:lnRef idx="1">
              <a:schemeClr val="accent6"/>
            </a:lnRef>
            <a:fillRef idx="2">
              <a:schemeClr val="accent6"/>
            </a:fillRef>
            <a:effectRef idx="1">
              <a:schemeClr val="accent6"/>
            </a:effectRef>
            <a:fontRef idx="minor">
              <a:schemeClr val="dk1"/>
            </a:fontRef>
          </p:style>
          <p:txBody>
            <a:bodyPr wrap="square" lIns="72000" tIns="72000" rIns="72000" bIns="72000" rtlCol="0" anchor="ctr">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400" dirty="0">
                  <a:solidFill>
                    <a:schemeClr val="tx1">
                      <a:lumMod val="95000"/>
                      <a:lumOff val="5000"/>
                    </a:schemeClr>
                  </a:solidFill>
                  <a:latin typeface="Meiryo UI" panose="020B0604030504040204" pitchFamily="50" charset="-128"/>
                  <a:ea typeface="Meiryo UI" panose="020B0604030504040204" pitchFamily="50" charset="-128"/>
                </a:rPr>
                <a:t>オランダでは</a:t>
              </a:r>
              <a:r>
                <a:rPr kumimoji="1" lang="en-US" altLang="ja-JP" sz="1400" dirty="0">
                  <a:solidFill>
                    <a:schemeClr val="tx1">
                      <a:lumMod val="95000"/>
                      <a:lumOff val="5000"/>
                    </a:schemeClr>
                  </a:solidFill>
                  <a:latin typeface="Meiryo UI" panose="020B0604030504040204" pitchFamily="50" charset="-128"/>
                  <a:ea typeface="Meiryo UI" panose="020B0604030504040204" pitchFamily="50" charset="-128"/>
                </a:rPr>
                <a:t>3,000</a:t>
              </a:r>
              <a:r>
                <a:rPr kumimoji="1" lang="ja-JP" altLang="en-US" sz="1400" dirty="0">
                  <a:solidFill>
                    <a:schemeClr val="tx1">
                      <a:lumMod val="95000"/>
                      <a:lumOff val="5000"/>
                    </a:schemeClr>
                  </a:solidFill>
                  <a:latin typeface="Meiryo UI" panose="020B0604030504040204" pitchFamily="50" charset="-128"/>
                  <a:ea typeface="Meiryo UI" panose="020B0604030504040204" pitchFamily="50" charset="-128"/>
                </a:rPr>
                <a:t>件も</a:t>
              </a:r>
              <a:endParaRPr kumimoji="1" lang="en-US" altLang="ja-JP" sz="1400" dirty="0">
                <a:solidFill>
                  <a:schemeClr val="tx1">
                    <a:lumMod val="95000"/>
                    <a:lumOff val="5000"/>
                  </a:schemeClr>
                </a:solidFill>
                <a:latin typeface="Meiryo UI" panose="020B0604030504040204" pitchFamily="50" charset="-128"/>
                <a:ea typeface="Meiryo UI" panose="020B0604030504040204" pitchFamily="50" charset="-128"/>
              </a:endParaRPr>
            </a:p>
            <a:p>
              <a:pPr algn="ctr"/>
              <a:r>
                <a:rPr kumimoji="1" lang="ja-JP" altLang="en-US" sz="1400" dirty="0">
                  <a:solidFill>
                    <a:schemeClr val="tx1">
                      <a:lumMod val="95000"/>
                      <a:lumOff val="5000"/>
                    </a:schemeClr>
                  </a:solidFill>
                  <a:latin typeface="Meiryo UI" panose="020B0604030504040204" pitchFamily="50" charset="-128"/>
                  <a:ea typeface="Meiryo UI" panose="020B0604030504040204" pitchFamily="50" charset="-128"/>
                </a:rPr>
                <a:t>導入されているんだって！</a:t>
              </a:r>
            </a:p>
          </p:txBody>
        </p:sp>
        <p:sp>
          <p:nvSpPr>
            <p:cNvPr id="108" name="テキスト ボックス 24">
              <a:extLst>
                <a:ext uri="{FF2B5EF4-FFF2-40B4-BE49-F238E27FC236}">
                  <a16:creationId xmlns:a16="http://schemas.microsoft.com/office/drawing/2014/main" id="{ED22AA99-9F63-4C33-8A3A-882F47E8EB7E}"/>
                </a:ext>
              </a:extLst>
            </p:cNvPr>
            <p:cNvSpPr txBox="1"/>
            <p:nvPr/>
          </p:nvSpPr>
          <p:spPr>
            <a:xfrm>
              <a:off x="11253690" y="6153741"/>
              <a:ext cx="3548405" cy="96436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700"/>
                </a:lnSpc>
              </a:pPr>
              <a:r>
                <a:rPr lang="ja-JP" altLang="en-US" sz="1200" dirty="0">
                  <a:latin typeface="Meiryo UI" panose="020B0604030504040204" pitchFamily="50" charset="-128"/>
                  <a:ea typeface="Meiryo UI" panose="020B0604030504040204" pitchFamily="50" charset="-128"/>
                </a:rPr>
                <a:t>　地下水の熱エネルギーのみを利用しつつ、同一の帯水層に全量還水することで、地盤沈下を防止することができ、持続可能な地下水の保全と利用が可能です。</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p:txBody>
        </p:sp>
        <p:pic>
          <p:nvPicPr>
            <p:cNvPr id="109" name="図 108">
              <a:extLst>
                <a:ext uri="{FF2B5EF4-FFF2-40B4-BE49-F238E27FC236}">
                  <a16:creationId xmlns:a16="http://schemas.microsoft.com/office/drawing/2014/main" id="{DB2FDF40-86D0-4193-933F-BDAC72393BA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8783172" y="5056400"/>
              <a:ext cx="1800000" cy="1342624"/>
            </a:xfrm>
            <a:prstGeom prst="rect">
              <a:avLst/>
            </a:prstGeom>
          </p:spPr>
        </p:pic>
        <p:pic>
          <p:nvPicPr>
            <p:cNvPr id="110" name="Picture 2" descr="459b1266-4c22-4709-9ae4-184f2031452e@jpnprd01">
              <a:extLst>
                <a:ext uri="{FF2B5EF4-FFF2-40B4-BE49-F238E27FC236}">
                  <a16:creationId xmlns:a16="http://schemas.microsoft.com/office/drawing/2014/main" id="{5EC38ACA-359C-4B7B-8F50-FBD472189338}"/>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894993" y="9005165"/>
              <a:ext cx="1872000" cy="14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 name="正方形/長方形 110">
              <a:extLst>
                <a:ext uri="{FF2B5EF4-FFF2-40B4-BE49-F238E27FC236}">
                  <a16:creationId xmlns:a16="http://schemas.microsoft.com/office/drawing/2014/main" id="{A28214D8-E60E-498F-A53D-1895A6DEE4C1}"/>
                </a:ext>
              </a:extLst>
            </p:cNvPr>
            <p:cNvSpPr/>
            <p:nvPr/>
          </p:nvSpPr>
          <p:spPr>
            <a:xfrm>
              <a:off x="3193957" y="3722669"/>
              <a:ext cx="140248" cy="103181"/>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a:extLst>
                <a:ext uri="{FF2B5EF4-FFF2-40B4-BE49-F238E27FC236}">
                  <a16:creationId xmlns:a16="http://schemas.microsoft.com/office/drawing/2014/main" id="{66D44BC6-8102-458C-A576-91E174F334A8}"/>
                </a:ext>
              </a:extLst>
            </p:cNvPr>
            <p:cNvSpPr/>
            <p:nvPr/>
          </p:nvSpPr>
          <p:spPr>
            <a:xfrm>
              <a:off x="3252639" y="4534339"/>
              <a:ext cx="19389" cy="151200"/>
            </a:xfrm>
            <a:prstGeom prst="rect">
              <a:avLst/>
            </a:prstGeom>
            <a:solidFill>
              <a:srgbClr val="D6D9FA"/>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a:extLst>
                <a:ext uri="{FF2B5EF4-FFF2-40B4-BE49-F238E27FC236}">
                  <a16:creationId xmlns:a16="http://schemas.microsoft.com/office/drawing/2014/main" id="{509FDD82-DFB4-4441-9117-62DA148CEE14}"/>
                </a:ext>
              </a:extLst>
            </p:cNvPr>
            <p:cNvSpPr/>
            <p:nvPr/>
          </p:nvSpPr>
          <p:spPr>
            <a:xfrm>
              <a:off x="3251856" y="3564628"/>
              <a:ext cx="12039" cy="151200"/>
            </a:xfrm>
            <a:prstGeom prst="rect">
              <a:avLst/>
            </a:prstGeom>
            <a:solidFill>
              <a:srgbClr val="FF6D6D"/>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a:extLst>
                <a:ext uri="{FF2B5EF4-FFF2-40B4-BE49-F238E27FC236}">
                  <a16:creationId xmlns:a16="http://schemas.microsoft.com/office/drawing/2014/main" id="{06204EED-6EFE-472A-8B3F-916A2D1540AF}"/>
                </a:ext>
              </a:extLst>
            </p:cNvPr>
            <p:cNvSpPr/>
            <p:nvPr/>
          </p:nvSpPr>
          <p:spPr>
            <a:xfrm>
              <a:off x="3237388" y="3514002"/>
              <a:ext cx="100229" cy="43200"/>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 name="カギ線コネクタ 264">
              <a:extLst>
                <a:ext uri="{FF2B5EF4-FFF2-40B4-BE49-F238E27FC236}">
                  <a16:creationId xmlns:a16="http://schemas.microsoft.com/office/drawing/2014/main" id="{42F06A12-6883-4E3A-92B3-F95BAFD38CD6}"/>
                </a:ext>
              </a:extLst>
            </p:cNvPr>
            <p:cNvCxnSpPr/>
            <p:nvPr/>
          </p:nvCxnSpPr>
          <p:spPr>
            <a:xfrm rot="5400000">
              <a:off x="3453237" y="4266957"/>
              <a:ext cx="576000" cy="108000"/>
            </a:xfrm>
            <a:prstGeom prst="bentConnector2">
              <a:avLst/>
            </a:prstGeom>
            <a:ln>
              <a:headEnd type="arrow"/>
              <a:tailEnd type="none"/>
            </a:ln>
          </p:spPr>
          <p:style>
            <a:lnRef idx="1">
              <a:schemeClr val="dk1"/>
            </a:lnRef>
            <a:fillRef idx="0">
              <a:schemeClr val="dk1"/>
            </a:fillRef>
            <a:effectRef idx="0">
              <a:schemeClr val="dk1"/>
            </a:effectRef>
            <a:fontRef idx="minor">
              <a:schemeClr val="tx1"/>
            </a:fontRef>
          </p:style>
        </p:cxnSp>
        <p:cxnSp>
          <p:nvCxnSpPr>
            <p:cNvPr id="116" name="カギ線コネクタ 178">
              <a:extLst>
                <a:ext uri="{FF2B5EF4-FFF2-40B4-BE49-F238E27FC236}">
                  <a16:creationId xmlns:a16="http://schemas.microsoft.com/office/drawing/2014/main" id="{5C52B643-5607-480E-BD8D-7506D1A6256D}"/>
                </a:ext>
              </a:extLst>
            </p:cNvPr>
            <p:cNvCxnSpPr/>
            <p:nvPr/>
          </p:nvCxnSpPr>
          <p:spPr>
            <a:xfrm rot="10800000">
              <a:off x="2748796" y="4039432"/>
              <a:ext cx="252000" cy="598500"/>
            </a:xfrm>
            <a:prstGeom prst="bentConnector2">
              <a:avLst/>
            </a:prstGeom>
            <a:ln>
              <a:headEnd type="arrow"/>
              <a:tailEnd type="none"/>
            </a:ln>
          </p:spPr>
          <p:style>
            <a:lnRef idx="1">
              <a:schemeClr val="dk1"/>
            </a:lnRef>
            <a:fillRef idx="0">
              <a:schemeClr val="dk1"/>
            </a:fillRef>
            <a:effectRef idx="0">
              <a:schemeClr val="dk1"/>
            </a:effectRef>
            <a:fontRef idx="minor">
              <a:schemeClr val="tx1"/>
            </a:fontRef>
          </p:style>
        </p:cxnSp>
        <p:sp>
          <p:nvSpPr>
            <p:cNvPr id="117" name="正方形/長方形 116">
              <a:extLst>
                <a:ext uri="{FF2B5EF4-FFF2-40B4-BE49-F238E27FC236}">
                  <a16:creationId xmlns:a16="http://schemas.microsoft.com/office/drawing/2014/main" id="{D5007D36-CE1C-4777-A1BA-617C1500B60F}"/>
                </a:ext>
              </a:extLst>
            </p:cNvPr>
            <p:cNvSpPr/>
            <p:nvPr/>
          </p:nvSpPr>
          <p:spPr>
            <a:xfrm rot="16200000" flipH="1">
              <a:off x="3119007" y="2222570"/>
              <a:ext cx="157820" cy="4054778"/>
            </a:xfrm>
            <a:prstGeom prst="rect">
              <a:avLst/>
            </a:prstGeom>
            <a:gradFill>
              <a:gsLst>
                <a:gs pos="0">
                  <a:srgbClr val="FF3F3F"/>
                </a:gs>
                <a:gs pos="57000">
                  <a:schemeClr val="accent1">
                    <a:tint val="44500"/>
                    <a:satMod val="160000"/>
                  </a:schemeClr>
                </a:gs>
                <a:gs pos="100000">
                  <a:schemeClr val="accent1">
                    <a:lumMod val="20000"/>
                    <a:lumOff val="80000"/>
                  </a:schemeClr>
                </a:gs>
              </a:gsLst>
              <a:lin ang="5400000" scaled="0"/>
            </a:gra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a:extLst>
                <a:ext uri="{FF2B5EF4-FFF2-40B4-BE49-F238E27FC236}">
                  <a16:creationId xmlns:a16="http://schemas.microsoft.com/office/drawing/2014/main" id="{4C88D0EF-3AE2-401B-83F9-402AFEA2BB65}"/>
                </a:ext>
              </a:extLst>
            </p:cNvPr>
            <p:cNvSpPr/>
            <p:nvPr/>
          </p:nvSpPr>
          <p:spPr>
            <a:xfrm>
              <a:off x="1177032" y="4286264"/>
              <a:ext cx="140248" cy="85212"/>
            </a:xfrm>
            <a:prstGeom prst="rect">
              <a:avLst/>
            </a:prstGeom>
            <a:solidFill>
              <a:srgbClr val="FF3F3F"/>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a:extLst>
                <a:ext uri="{FF2B5EF4-FFF2-40B4-BE49-F238E27FC236}">
                  <a16:creationId xmlns:a16="http://schemas.microsoft.com/office/drawing/2014/main" id="{124AE324-FDF5-4207-BB1C-9547D91233FA}"/>
                </a:ext>
              </a:extLst>
            </p:cNvPr>
            <p:cNvSpPr/>
            <p:nvPr/>
          </p:nvSpPr>
          <p:spPr>
            <a:xfrm>
              <a:off x="5094620" y="4286264"/>
              <a:ext cx="127780" cy="85212"/>
            </a:xfrm>
            <a:prstGeom prst="rect">
              <a:avLst/>
            </a:prstGeom>
            <a:solidFill>
              <a:schemeClr val="accent1">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0" name="カギ線コネクタ 218">
              <a:extLst>
                <a:ext uri="{FF2B5EF4-FFF2-40B4-BE49-F238E27FC236}">
                  <a16:creationId xmlns:a16="http://schemas.microsoft.com/office/drawing/2014/main" id="{085DEDB7-9A5F-44AD-AC2E-9CE88FBFFE81}"/>
                </a:ext>
              </a:extLst>
            </p:cNvPr>
            <p:cNvCxnSpPr/>
            <p:nvPr/>
          </p:nvCxnSpPr>
          <p:spPr>
            <a:xfrm rot="10800000" flipH="1" flipV="1">
              <a:off x="4791990" y="4256276"/>
              <a:ext cx="360637" cy="340849"/>
            </a:xfrm>
            <a:prstGeom prst="bentConnector2">
              <a:avLst/>
            </a:prstGeom>
            <a:ln>
              <a:headEnd type="arrow"/>
              <a:tailEnd type="none"/>
            </a:ln>
          </p:spPr>
          <p:style>
            <a:lnRef idx="1">
              <a:schemeClr val="dk1"/>
            </a:lnRef>
            <a:fillRef idx="0">
              <a:schemeClr val="dk1"/>
            </a:fillRef>
            <a:effectRef idx="0">
              <a:schemeClr val="dk1"/>
            </a:effectRef>
            <a:fontRef idx="minor">
              <a:schemeClr val="tx1"/>
            </a:fontRef>
          </p:style>
        </p:cxnSp>
        <p:sp>
          <p:nvSpPr>
            <p:cNvPr id="121" name="正方形/長方形 120">
              <a:extLst>
                <a:ext uri="{FF2B5EF4-FFF2-40B4-BE49-F238E27FC236}">
                  <a16:creationId xmlns:a16="http://schemas.microsoft.com/office/drawing/2014/main" id="{109CC3D6-FDCC-494A-8790-D168393249B1}"/>
                </a:ext>
              </a:extLst>
            </p:cNvPr>
            <p:cNvSpPr/>
            <p:nvPr/>
          </p:nvSpPr>
          <p:spPr>
            <a:xfrm>
              <a:off x="6029567" y="6681366"/>
              <a:ext cx="598241" cy="415498"/>
            </a:xfrm>
            <a:prstGeom prst="rect">
              <a:avLst/>
            </a:prstGeom>
            <a:ln>
              <a:noFill/>
            </a:ln>
          </p:spPr>
          <p:txBody>
            <a:bodyPr wrap="none">
              <a:spAutoFit/>
            </a:bodyPr>
            <a:lstStyle/>
            <a:p>
              <a:r>
                <a:rPr kumimoji="1" lang="ja-JP" altLang="en-US" sz="1050" dirty="0">
                  <a:solidFill>
                    <a:schemeClr val="tx1">
                      <a:lumMod val="75000"/>
                      <a:lumOff val="25000"/>
                    </a:schemeClr>
                  </a:solidFill>
                  <a:latin typeface="HGPｺﾞｼｯｸE" panose="020B0900000000000000" pitchFamily="50" charset="-128"/>
                  <a:ea typeface="HGPｺﾞｼｯｸE" panose="020B0900000000000000" pitchFamily="50" charset="-128"/>
                </a:rPr>
                <a:t>地下</a:t>
              </a:r>
              <a:endParaRPr kumimoji="1" lang="en-US" altLang="ja-JP" sz="105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r>
                <a:rPr kumimoji="1" lang="ja-JP" altLang="en-US" sz="1050" dirty="0">
                  <a:solidFill>
                    <a:schemeClr val="tx1">
                      <a:lumMod val="75000"/>
                      <a:lumOff val="25000"/>
                    </a:schemeClr>
                  </a:solidFill>
                  <a:latin typeface="HGPｺﾞｼｯｸE" panose="020B0900000000000000" pitchFamily="50" charset="-128"/>
                  <a:ea typeface="HGPｺﾞｼｯｸE" panose="020B0900000000000000" pitchFamily="50" charset="-128"/>
                </a:rPr>
                <a:t>約</a:t>
              </a:r>
              <a:r>
                <a:rPr kumimoji="1" lang="en-US" altLang="ja-JP" sz="1050" dirty="0">
                  <a:solidFill>
                    <a:schemeClr val="tx1">
                      <a:lumMod val="75000"/>
                      <a:lumOff val="25000"/>
                    </a:schemeClr>
                  </a:solidFill>
                  <a:latin typeface="HGPｺﾞｼｯｸE" panose="020B0900000000000000" pitchFamily="50" charset="-128"/>
                  <a:ea typeface="HGPｺﾞｼｯｸE" panose="020B0900000000000000" pitchFamily="50" charset="-128"/>
                </a:rPr>
                <a:t>70</a:t>
              </a:r>
              <a:r>
                <a:rPr kumimoji="1" lang="ja-JP" altLang="en-US" sz="1050" dirty="0">
                  <a:solidFill>
                    <a:schemeClr val="tx1">
                      <a:lumMod val="75000"/>
                      <a:lumOff val="25000"/>
                    </a:schemeClr>
                  </a:solidFill>
                  <a:latin typeface="HGPｺﾞｼｯｸE" panose="020B0900000000000000" pitchFamily="50" charset="-128"/>
                  <a:ea typeface="HGPｺﾞｼｯｸE" panose="020B0900000000000000" pitchFamily="50" charset="-128"/>
                </a:rPr>
                <a:t>ｍ</a:t>
              </a:r>
            </a:p>
          </p:txBody>
        </p:sp>
        <p:sp>
          <p:nvSpPr>
            <p:cNvPr id="122" name="正方形/長方形 121">
              <a:extLst>
                <a:ext uri="{FF2B5EF4-FFF2-40B4-BE49-F238E27FC236}">
                  <a16:creationId xmlns:a16="http://schemas.microsoft.com/office/drawing/2014/main" id="{468CABF1-7441-48D5-9022-58AA0481614A}"/>
                </a:ext>
              </a:extLst>
            </p:cNvPr>
            <p:cNvSpPr/>
            <p:nvPr/>
          </p:nvSpPr>
          <p:spPr>
            <a:xfrm>
              <a:off x="5866866" y="7613676"/>
              <a:ext cx="671979" cy="415498"/>
            </a:xfrm>
            <a:prstGeom prst="rect">
              <a:avLst/>
            </a:prstGeom>
            <a:ln>
              <a:noFill/>
            </a:ln>
          </p:spPr>
          <p:txBody>
            <a:bodyPr wrap="none">
              <a:spAutoFit/>
            </a:bodyPr>
            <a:lstStyle/>
            <a:p>
              <a:r>
                <a:rPr kumimoji="1" lang="ja-JP" altLang="en-US" sz="1050" dirty="0">
                  <a:solidFill>
                    <a:schemeClr val="tx1">
                      <a:lumMod val="75000"/>
                      <a:lumOff val="25000"/>
                    </a:schemeClr>
                  </a:solidFill>
                  <a:latin typeface="HGPｺﾞｼｯｸE" panose="020B0900000000000000" pitchFamily="50" charset="-128"/>
                  <a:ea typeface="HGPｺﾞｼｯｸE" panose="020B0900000000000000" pitchFamily="50" charset="-128"/>
                </a:rPr>
                <a:t>地下</a:t>
              </a:r>
              <a:endParaRPr kumimoji="1" lang="en-US" altLang="ja-JP" sz="105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r>
                <a:rPr kumimoji="1" lang="ja-JP" altLang="en-US" sz="1050" dirty="0">
                  <a:solidFill>
                    <a:schemeClr val="tx1">
                      <a:lumMod val="75000"/>
                      <a:lumOff val="25000"/>
                    </a:schemeClr>
                  </a:solidFill>
                  <a:latin typeface="HGPｺﾞｼｯｸE" panose="020B0900000000000000" pitchFamily="50" charset="-128"/>
                  <a:ea typeface="HGPｺﾞｼｯｸE" panose="020B0900000000000000" pitchFamily="50" charset="-128"/>
                </a:rPr>
                <a:t>約</a:t>
              </a:r>
              <a:r>
                <a:rPr kumimoji="1" lang="en-US" altLang="ja-JP" sz="1050" dirty="0">
                  <a:solidFill>
                    <a:schemeClr val="tx1">
                      <a:lumMod val="75000"/>
                      <a:lumOff val="25000"/>
                    </a:schemeClr>
                  </a:solidFill>
                  <a:latin typeface="HGPｺﾞｼｯｸE" panose="020B0900000000000000" pitchFamily="50" charset="-128"/>
                  <a:ea typeface="HGPｺﾞｼｯｸE" panose="020B0900000000000000" pitchFamily="50" charset="-128"/>
                </a:rPr>
                <a:t>110</a:t>
              </a:r>
              <a:r>
                <a:rPr kumimoji="1" lang="ja-JP" altLang="en-US" sz="1050" dirty="0">
                  <a:solidFill>
                    <a:schemeClr val="tx1">
                      <a:lumMod val="75000"/>
                      <a:lumOff val="25000"/>
                    </a:schemeClr>
                  </a:solidFill>
                  <a:latin typeface="HGPｺﾞｼｯｸE" panose="020B0900000000000000" pitchFamily="50" charset="-128"/>
                  <a:ea typeface="HGPｺﾞｼｯｸE" panose="020B0900000000000000" pitchFamily="50" charset="-128"/>
                </a:rPr>
                <a:t>ｍ</a:t>
              </a:r>
            </a:p>
          </p:txBody>
        </p:sp>
        <p:pic>
          <p:nvPicPr>
            <p:cNvPr id="123" name="図 122">
              <a:extLst>
                <a:ext uri="{FF2B5EF4-FFF2-40B4-BE49-F238E27FC236}">
                  <a16:creationId xmlns:a16="http://schemas.microsoft.com/office/drawing/2014/main" id="{646C6030-F574-47E0-8A38-22F0B04E9890}"/>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8851991" y="716334"/>
              <a:ext cx="1662363" cy="1251007"/>
            </a:xfrm>
            <a:prstGeom prst="rect">
              <a:avLst/>
            </a:prstGeom>
          </p:spPr>
        </p:pic>
        <p:cxnSp>
          <p:nvCxnSpPr>
            <p:cNvPr id="124" name="カギ線コネクタ 214">
              <a:extLst>
                <a:ext uri="{FF2B5EF4-FFF2-40B4-BE49-F238E27FC236}">
                  <a16:creationId xmlns:a16="http://schemas.microsoft.com/office/drawing/2014/main" id="{7404BC21-53F9-4509-BEA3-9CB284DC9798}"/>
                </a:ext>
              </a:extLst>
            </p:cNvPr>
            <p:cNvCxnSpPr/>
            <p:nvPr/>
          </p:nvCxnSpPr>
          <p:spPr>
            <a:xfrm rot="5400000" flipH="1" flipV="1">
              <a:off x="1220204" y="4285668"/>
              <a:ext cx="383455" cy="320567"/>
            </a:xfrm>
            <a:prstGeom prst="bentConnector2">
              <a:avLst/>
            </a:prstGeom>
            <a:ln>
              <a:headEnd type="arrow"/>
              <a:tailEnd type="none"/>
            </a:ln>
          </p:spPr>
          <p:style>
            <a:lnRef idx="1">
              <a:schemeClr val="dk1"/>
            </a:lnRef>
            <a:fillRef idx="0">
              <a:schemeClr val="dk1"/>
            </a:fillRef>
            <a:effectRef idx="0">
              <a:schemeClr val="dk1"/>
            </a:effectRef>
            <a:fontRef idx="minor">
              <a:schemeClr val="tx1"/>
            </a:fontRef>
          </p:style>
        </p:cxnSp>
        <p:sp>
          <p:nvSpPr>
            <p:cNvPr id="125" name="雲形吹き出し 224">
              <a:extLst>
                <a:ext uri="{FF2B5EF4-FFF2-40B4-BE49-F238E27FC236}">
                  <a16:creationId xmlns:a16="http://schemas.microsoft.com/office/drawing/2014/main" id="{CBDF6DB8-1896-4405-A45F-8C55F7EF960C}"/>
                </a:ext>
              </a:extLst>
            </p:cNvPr>
            <p:cNvSpPr/>
            <p:nvPr/>
          </p:nvSpPr>
          <p:spPr>
            <a:xfrm>
              <a:off x="1858018" y="7929819"/>
              <a:ext cx="1389470" cy="549239"/>
            </a:xfrm>
            <a:prstGeom prst="cloudCallout">
              <a:avLst>
                <a:gd name="adj1" fmla="val -75841"/>
                <a:gd name="adj2" fmla="val -65901"/>
              </a:avLst>
            </a:prstGeom>
            <a:solidFill>
              <a:srgbClr val="FFFFFF">
                <a:alpha val="50196"/>
              </a:srgb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127" name="図 126">
              <a:extLst>
                <a:ext uri="{FF2B5EF4-FFF2-40B4-BE49-F238E27FC236}">
                  <a16:creationId xmlns:a16="http://schemas.microsoft.com/office/drawing/2014/main" id="{52840896-9E0E-4767-8306-5FF39EEF88F9}"/>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847972" y="3027877"/>
              <a:ext cx="1670400" cy="1113600"/>
            </a:xfrm>
            <a:prstGeom prst="rect">
              <a:avLst/>
            </a:prstGeom>
          </p:spPr>
        </p:pic>
        <p:sp>
          <p:nvSpPr>
            <p:cNvPr id="128" name="テキスト ボックス 127">
              <a:extLst>
                <a:ext uri="{FF2B5EF4-FFF2-40B4-BE49-F238E27FC236}">
                  <a16:creationId xmlns:a16="http://schemas.microsoft.com/office/drawing/2014/main" id="{19BBB053-E96D-4865-B068-890A23A35ADC}"/>
                </a:ext>
              </a:extLst>
            </p:cNvPr>
            <p:cNvSpPr txBox="1"/>
            <p:nvPr/>
          </p:nvSpPr>
          <p:spPr>
            <a:xfrm>
              <a:off x="2746736" y="3511911"/>
              <a:ext cx="1127232" cy="253916"/>
            </a:xfrm>
            <a:prstGeom prst="rect">
              <a:avLst/>
            </a:prstGeom>
            <a:noFill/>
          </p:spPr>
          <p:txBody>
            <a:bodyPr wrap="none" rtlCol="0">
              <a:spAutoFit/>
            </a:bodyPr>
            <a:lstStyle/>
            <a:p>
              <a:r>
                <a:rPr kumimoji="1" lang="ja-JP" altLang="en-US" sz="1050" dirty="0">
                  <a:latin typeface="HGPｺﾞｼｯｸE" panose="020B0900000000000000" pitchFamily="50" charset="-128"/>
                  <a:ea typeface="HGPｺﾞｼｯｸE" panose="020B0900000000000000" pitchFamily="50" charset="-128"/>
                </a:rPr>
                <a:t>熱源水</a:t>
              </a:r>
              <a:r>
                <a:rPr kumimoji="1" lang="en-US" altLang="ja-JP" sz="1050" dirty="0">
                  <a:latin typeface="HGPｺﾞｼｯｸE" panose="020B0900000000000000" pitchFamily="50" charset="-128"/>
                  <a:ea typeface="HGPｺﾞｼｯｸE" panose="020B0900000000000000" pitchFamily="50" charset="-128"/>
                </a:rPr>
                <a:t>(</a:t>
              </a:r>
              <a:r>
                <a:rPr kumimoji="1" lang="ja-JP" altLang="en-US" sz="1050" dirty="0">
                  <a:latin typeface="HGPｺﾞｼｯｸE" panose="020B0900000000000000" pitchFamily="50" charset="-128"/>
                  <a:ea typeface="HGPｺﾞｼｯｸE" panose="020B0900000000000000" pitchFamily="50" charset="-128"/>
                </a:rPr>
                <a:t>冷却水</a:t>
              </a:r>
              <a:r>
                <a:rPr kumimoji="1" lang="en-US" altLang="ja-JP" sz="1050" dirty="0">
                  <a:latin typeface="HGPｺﾞｼｯｸE" panose="020B0900000000000000" pitchFamily="50" charset="-128"/>
                  <a:ea typeface="HGPｺﾞｼｯｸE" panose="020B0900000000000000" pitchFamily="50" charset="-128"/>
                </a:rPr>
                <a:t>)</a:t>
              </a:r>
              <a:endParaRPr kumimoji="1" lang="ja-JP" altLang="en-US" sz="1050" dirty="0">
                <a:latin typeface="HGPｺﾞｼｯｸE" panose="020B0900000000000000" pitchFamily="50" charset="-128"/>
                <a:ea typeface="HGPｺﾞｼｯｸE" panose="020B0900000000000000" pitchFamily="50" charset="-128"/>
              </a:endParaRPr>
            </a:p>
          </p:txBody>
        </p:sp>
        <p:sp>
          <p:nvSpPr>
            <p:cNvPr id="129" name="テキスト ボックス 128">
              <a:extLst>
                <a:ext uri="{FF2B5EF4-FFF2-40B4-BE49-F238E27FC236}">
                  <a16:creationId xmlns:a16="http://schemas.microsoft.com/office/drawing/2014/main" id="{82D54E2E-1C78-47B2-8B15-6EB05C3A2325}"/>
                </a:ext>
              </a:extLst>
            </p:cNvPr>
            <p:cNvSpPr txBox="1"/>
            <p:nvPr/>
          </p:nvSpPr>
          <p:spPr>
            <a:xfrm>
              <a:off x="1962196" y="7973495"/>
              <a:ext cx="1067921" cy="461665"/>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冷房排熱を</a:t>
              </a:r>
              <a:endParaRPr kumimoji="1" lang="en-US" altLang="ja-JP" sz="1200" dirty="0">
                <a:latin typeface="HGPｺﾞｼｯｸE" panose="020B0900000000000000" pitchFamily="50" charset="-128"/>
                <a:ea typeface="HGPｺﾞｼｯｸE" panose="020B0900000000000000" pitchFamily="50" charset="-128"/>
              </a:endParaRPr>
            </a:p>
            <a:p>
              <a:r>
                <a:rPr kumimoji="1" lang="ja-JP" altLang="en-US" sz="1200" dirty="0">
                  <a:latin typeface="HGPｺﾞｼｯｸE" panose="020B0900000000000000" pitchFamily="50" charset="-128"/>
                  <a:ea typeface="HGPｺﾞｼｯｸE" panose="020B0900000000000000" pitchFamily="50" charset="-128"/>
                </a:rPr>
                <a:t>地下に蓄える</a:t>
              </a:r>
            </a:p>
          </p:txBody>
        </p:sp>
        <p:sp>
          <p:nvSpPr>
            <p:cNvPr id="130" name="雲形吹き出し 7">
              <a:extLst>
                <a:ext uri="{FF2B5EF4-FFF2-40B4-BE49-F238E27FC236}">
                  <a16:creationId xmlns:a16="http://schemas.microsoft.com/office/drawing/2014/main" id="{B6814285-A9F3-45CE-BF5E-06ADBB91DD0A}"/>
                </a:ext>
              </a:extLst>
            </p:cNvPr>
            <p:cNvSpPr/>
            <p:nvPr/>
          </p:nvSpPr>
          <p:spPr>
            <a:xfrm>
              <a:off x="4564534" y="3467918"/>
              <a:ext cx="1583504" cy="647057"/>
            </a:xfrm>
            <a:prstGeom prst="cloudCallout">
              <a:avLst>
                <a:gd name="adj1" fmla="val -87972"/>
                <a:gd name="adj2" fmla="val 117701"/>
              </a:avLst>
            </a:prstGeom>
            <a:solidFill>
              <a:srgbClr val="FFFFFF">
                <a:alpha val="49804"/>
              </a:srgb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1" name="テキスト ボックス 130">
              <a:extLst>
                <a:ext uri="{FF2B5EF4-FFF2-40B4-BE49-F238E27FC236}">
                  <a16:creationId xmlns:a16="http://schemas.microsoft.com/office/drawing/2014/main" id="{F105D1B7-BFA3-4926-8B69-66B1E1B3D6BE}"/>
                </a:ext>
              </a:extLst>
            </p:cNvPr>
            <p:cNvSpPr txBox="1"/>
            <p:nvPr/>
          </p:nvSpPr>
          <p:spPr>
            <a:xfrm>
              <a:off x="4698702" y="3574560"/>
              <a:ext cx="1239442" cy="461665"/>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熱源水を</a:t>
              </a:r>
              <a:endParaRPr kumimoji="1" lang="en-US" altLang="ja-JP" sz="1200" dirty="0">
                <a:latin typeface="HGPｺﾞｼｯｸE" panose="020B0900000000000000" pitchFamily="50" charset="-128"/>
                <a:ea typeface="HGPｺﾞｼｯｸE" panose="020B0900000000000000" pitchFamily="50" charset="-128"/>
              </a:endParaRPr>
            </a:p>
            <a:p>
              <a:r>
                <a:rPr kumimoji="1" lang="ja-JP" altLang="en-US" sz="1200" dirty="0">
                  <a:latin typeface="HGPｺﾞｼｯｸE" panose="020B0900000000000000" pitchFamily="50" charset="-128"/>
                  <a:ea typeface="HGPｺﾞｼｯｸE" panose="020B0900000000000000" pitchFamily="50" charset="-128"/>
                </a:rPr>
                <a:t>地下水で冷やす</a:t>
              </a:r>
            </a:p>
          </p:txBody>
        </p:sp>
        <p:sp>
          <p:nvSpPr>
            <p:cNvPr id="132" name="正方形/長方形 131">
              <a:extLst>
                <a:ext uri="{FF2B5EF4-FFF2-40B4-BE49-F238E27FC236}">
                  <a16:creationId xmlns:a16="http://schemas.microsoft.com/office/drawing/2014/main" id="{8C917A45-5C9C-4805-877E-632FE0DD0DEB}"/>
                </a:ext>
              </a:extLst>
            </p:cNvPr>
            <p:cNvSpPr/>
            <p:nvPr/>
          </p:nvSpPr>
          <p:spPr>
            <a:xfrm>
              <a:off x="6496397" y="7646262"/>
              <a:ext cx="8345452" cy="2907437"/>
            </a:xfrm>
            <a:prstGeom prst="rect">
              <a:avLst/>
            </a:prstGeom>
            <a:solidFill>
              <a:srgbClr val="FFFF99">
                <a:alpha val="47059"/>
              </a:srgbClr>
            </a:solidFill>
            <a:ln w="28575">
              <a:solidFill>
                <a:schemeClr val="tx1">
                  <a:lumMod val="85000"/>
                  <a:lumOff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Rectangle 75">
              <a:extLst>
                <a:ext uri="{FF2B5EF4-FFF2-40B4-BE49-F238E27FC236}">
                  <a16:creationId xmlns:a16="http://schemas.microsoft.com/office/drawing/2014/main" id="{1A16F406-47DA-4ED3-8925-56BC54A12676}"/>
                </a:ext>
              </a:extLst>
            </p:cNvPr>
            <p:cNvSpPr txBox="1">
              <a:spLocks noChangeArrowheads="1"/>
            </p:cNvSpPr>
            <p:nvPr/>
          </p:nvSpPr>
          <p:spPr bwMode="auto">
            <a:xfrm>
              <a:off x="6612540" y="7726328"/>
              <a:ext cx="4014390" cy="21544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t" anchorCtr="0">
              <a:spAutoFit/>
            </a:bodyP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algn="l"/>
              <a:r>
                <a:rPr lang="ja-JP" altLang="en-US" sz="1400" b="1" u="sng"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帯水層蓄熱冷暖房システムの季節間蓄熱について</a:t>
              </a:r>
            </a:p>
          </p:txBody>
        </p:sp>
        <p:sp>
          <p:nvSpPr>
            <p:cNvPr id="134" name="正方形/長方形 133">
              <a:extLst>
                <a:ext uri="{FF2B5EF4-FFF2-40B4-BE49-F238E27FC236}">
                  <a16:creationId xmlns:a16="http://schemas.microsoft.com/office/drawing/2014/main" id="{7B0FDE3F-9700-4C2E-AF46-D3581D6E57AB}"/>
                </a:ext>
              </a:extLst>
            </p:cNvPr>
            <p:cNvSpPr/>
            <p:nvPr/>
          </p:nvSpPr>
          <p:spPr>
            <a:xfrm>
              <a:off x="6537184" y="7928979"/>
              <a:ext cx="8405479" cy="46166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　ヒートポンプには、冷房時には冷たい水を、暖房時には温かい水を供給すると効率よく運転します。　双方の井戸ポンプを</a:t>
              </a:r>
              <a:r>
                <a:rPr lang="ja-JP" altLang="en-US" sz="1200" b="1" dirty="0">
                  <a:latin typeface="Meiryo UI" panose="020B0604030504040204" pitchFamily="50" charset="-128"/>
                  <a:ea typeface="Meiryo UI" panose="020B0604030504040204" pitchFamily="50" charset="-128"/>
                </a:rPr>
                <a:t>夏冬で切換え</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バランスをとりながら、</a:t>
              </a:r>
              <a:r>
                <a:rPr lang="ja-JP" altLang="ja-JP" sz="1200" kern="0" dirty="0">
                  <a:latin typeface="Meiryo UI" panose="020B0604030504040204" pitchFamily="50" charset="-128"/>
                  <a:ea typeface="Meiryo UI" panose="020B0604030504040204" pitchFamily="50" charset="-128"/>
                  <a:cs typeface="ＭＳ Ｐゴシック" panose="020B0600070205080204" pitchFamily="50" charset="-128"/>
                </a:rPr>
                <a:t>冬の</a:t>
              </a:r>
              <a:r>
                <a:rPr lang="ja-JP" altLang="en-US" sz="1200" kern="0" dirty="0">
                  <a:latin typeface="Meiryo UI" panose="020B0604030504040204" pitchFamily="50" charset="-128"/>
                  <a:ea typeface="Meiryo UI" panose="020B0604030504040204" pitchFamily="50" charset="-128"/>
                  <a:cs typeface="ＭＳ Ｐゴシック" panose="020B0600070205080204" pitchFamily="50" charset="-128"/>
                </a:rPr>
                <a:t>冷排熱を蓄え</a:t>
              </a:r>
              <a:r>
                <a:rPr lang="ja-JP" altLang="ja-JP" sz="1200" kern="0" dirty="0">
                  <a:latin typeface="Meiryo UI" panose="020B0604030504040204" pitchFamily="50" charset="-128"/>
                  <a:ea typeface="Meiryo UI" panose="020B0604030504040204" pitchFamily="50" charset="-128"/>
                  <a:cs typeface="ＭＳ Ｐゴシック" panose="020B0600070205080204" pitchFamily="50" charset="-128"/>
                </a:rPr>
                <a:t>夏の冷房に、夏の</a:t>
              </a:r>
              <a:r>
                <a:rPr lang="ja-JP" altLang="en-US" sz="1200" kern="0" dirty="0">
                  <a:latin typeface="Meiryo UI" panose="020B0604030504040204" pitchFamily="50" charset="-128"/>
                  <a:ea typeface="Meiryo UI" panose="020B0604030504040204" pitchFamily="50" charset="-128"/>
                  <a:cs typeface="ＭＳ Ｐゴシック" panose="020B0600070205080204" pitchFamily="50" charset="-128"/>
                </a:rPr>
                <a:t>温排熱</a:t>
              </a:r>
              <a:r>
                <a:rPr lang="ja-JP" altLang="ja-JP" sz="1200" kern="0" dirty="0">
                  <a:latin typeface="Meiryo UI" panose="020B0604030504040204" pitchFamily="50" charset="-128"/>
                  <a:ea typeface="Meiryo UI" panose="020B0604030504040204" pitchFamily="50" charset="-128"/>
                  <a:cs typeface="ＭＳ Ｐゴシック" panose="020B0600070205080204" pitchFamily="50" charset="-128"/>
                </a:rPr>
                <a:t>を</a:t>
              </a:r>
              <a:r>
                <a:rPr lang="ja-JP" altLang="en-US" sz="1200" kern="0" dirty="0">
                  <a:latin typeface="Meiryo UI" panose="020B0604030504040204" pitchFamily="50" charset="-128"/>
                  <a:ea typeface="Meiryo UI" panose="020B0604030504040204" pitchFamily="50" charset="-128"/>
                  <a:cs typeface="ＭＳ Ｐゴシック" panose="020B0600070205080204" pitchFamily="50" charset="-128"/>
                </a:rPr>
                <a:t>蓄え</a:t>
              </a:r>
              <a:r>
                <a:rPr lang="ja-JP" altLang="ja-JP" sz="1200" kern="0" dirty="0">
                  <a:latin typeface="Meiryo UI" panose="020B0604030504040204" pitchFamily="50" charset="-128"/>
                  <a:ea typeface="Meiryo UI" panose="020B0604030504040204" pitchFamily="50" charset="-128"/>
                  <a:cs typeface="ＭＳ Ｐゴシック" panose="020B0600070205080204" pitchFamily="50" charset="-128"/>
                </a:rPr>
                <a:t>冬の暖房に活用する</a:t>
              </a:r>
              <a:r>
                <a:rPr lang="ja-JP" altLang="en-US" sz="1200" dirty="0">
                  <a:latin typeface="Meiryo UI" panose="020B0604030504040204" pitchFamily="50" charset="-128"/>
                  <a:ea typeface="Meiryo UI" panose="020B0604030504040204" pitchFamily="50" charset="-128"/>
                </a:rPr>
                <a:t>季節間蓄熱を行っています。</a:t>
              </a:r>
            </a:p>
          </p:txBody>
        </p:sp>
        <p:sp>
          <p:nvSpPr>
            <p:cNvPr id="135" name="正方形/長方形 134">
              <a:extLst>
                <a:ext uri="{FF2B5EF4-FFF2-40B4-BE49-F238E27FC236}">
                  <a16:creationId xmlns:a16="http://schemas.microsoft.com/office/drawing/2014/main" id="{609066BE-5354-46B2-B6B1-45BE4548B434}"/>
                </a:ext>
              </a:extLst>
            </p:cNvPr>
            <p:cNvSpPr/>
            <p:nvPr/>
          </p:nvSpPr>
          <p:spPr>
            <a:xfrm>
              <a:off x="7303063" y="8906566"/>
              <a:ext cx="3276147" cy="320236"/>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正方形/長方形 135">
              <a:extLst>
                <a:ext uri="{FF2B5EF4-FFF2-40B4-BE49-F238E27FC236}">
                  <a16:creationId xmlns:a16="http://schemas.microsoft.com/office/drawing/2014/main" id="{26B3621A-4C3D-44F0-8B35-81AA777DA65D}"/>
                </a:ext>
              </a:extLst>
            </p:cNvPr>
            <p:cNvSpPr/>
            <p:nvPr/>
          </p:nvSpPr>
          <p:spPr>
            <a:xfrm>
              <a:off x="7303062" y="9657344"/>
              <a:ext cx="3276147" cy="297552"/>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二等辺三角形 136">
              <a:extLst>
                <a:ext uri="{FF2B5EF4-FFF2-40B4-BE49-F238E27FC236}">
                  <a16:creationId xmlns:a16="http://schemas.microsoft.com/office/drawing/2014/main" id="{F9E53C2F-4654-4EE9-A6FA-969A5C55ADA1}"/>
                </a:ext>
              </a:extLst>
            </p:cNvPr>
            <p:cNvSpPr>
              <a:spLocks noChangeAspect="1"/>
            </p:cNvSpPr>
            <p:nvPr/>
          </p:nvSpPr>
          <p:spPr>
            <a:xfrm flipV="1">
              <a:off x="9979632" y="9010678"/>
              <a:ext cx="160356" cy="138240"/>
            </a:xfrm>
            <a:prstGeom prst="triangle">
              <a:avLst/>
            </a:prstGeom>
            <a:solidFill>
              <a:schemeClr val="accent5">
                <a:lumMod val="40000"/>
                <a:lumOff val="6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ホームベース 299">
              <a:extLst>
                <a:ext uri="{FF2B5EF4-FFF2-40B4-BE49-F238E27FC236}">
                  <a16:creationId xmlns:a16="http://schemas.microsoft.com/office/drawing/2014/main" id="{923078AB-D96A-4E3B-BC1B-0555564B06CC}"/>
                </a:ext>
              </a:extLst>
            </p:cNvPr>
            <p:cNvSpPr/>
            <p:nvPr/>
          </p:nvSpPr>
          <p:spPr>
            <a:xfrm>
              <a:off x="6960142" y="8378860"/>
              <a:ext cx="541433" cy="391626"/>
            </a:xfrm>
            <a:prstGeom prst="homePlate">
              <a:avLst/>
            </a:prstGeom>
            <a:solidFill>
              <a:srgbClr val="FF0000"/>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夏</a:t>
              </a:r>
            </a:p>
          </p:txBody>
        </p:sp>
        <p:sp>
          <p:nvSpPr>
            <p:cNvPr id="139" name="正方形/長方形 138">
              <a:extLst>
                <a:ext uri="{FF2B5EF4-FFF2-40B4-BE49-F238E27FC236}">
                  <a16:creationId xmlns:a16="http://schemas.microsoft.com/office/drawing/2014/main" id="{74CF8ABE-5313-42D1-80A5-8F4A25E87D97}"/>
                </a:ext>
              </a:extLst>
            </p:cNvPr>
            <p:cNvSpPr/>
            <p:nvPr/>
          </p:nvSpPr>
          <p:spPr>
            <a:xfrm>
              <a:off x="11355561" y="8904712"/>
              <a:ext cx="3276147" cy="320236"/>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正方形/長方形 139">
              <a:extLst>
                <a:ext uri="{FF2B5EF4-FFF2-40B4-BE49-F238E27FC236}">
                  <a16:creationId xmlns:a16="http://schemas.microsoft.com/office/drawing/2014/main" id="{2476F8F5-F0D6-4936-A68D-1D72E9C03D37}"/>
                </a:ext>
              </a:extLst>
            </p:cNvPr>
            <p:cNvSpPr/>
            <p:nvPr/>
          </p:nvSpPr>
          <p:spPr>
            <a:xfrm>
              <a:off x="11355560" y="9655490"/>
              <a:ext cx="3276147" cy="297552"/>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1" name="直線矢印コネクタ 140">
              <a:extLst>
                <a:ext uri="{FF2B5EF4-FFF2-40B4-BE49-F238E27FC236}">
                  <a16:creationId xmlns:a16="http://schemas.microsoft.com/office/drawing/2014/main" id="{2746B01E-E299-4E55-8FDA-67AC8EA7F37D}"/>
                </a:ext>
              </a:extLst>
            </p:cNvPr>
            <p:cNvCxnSpPr/>
            <p:nvPr/>
          </p:nvCxnSpPr>
          <p:spPr>
            <a:xfrm flipV="1">
              <a:off x="7923331" y="10083229"/>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42" name="直線矢印コネクタ 141">
              <a:extLst>
                <a:ext uri="{FF2B5EF4-FFF2-40B4-BE49-F238E27FC236}">
                  <a16:creationId xmlns:a16="http://schemas.microsoft.com/office/drawing/2014/main" id="{75C4AF73-9603-4FC4-9525-96988D22D430}"/>
                </a:ext>
              </a:extLst>
            </p:cNvPr>
            <p:cNvCxnSpPr/>
            <p:nvPr/>
          </p:nvCxnSpPr>
          <p:spPr>
            <a:xfrm>
              <a:off x="7923331" y="10271927"/>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43" name="直線矢印コネクタ 142">
              <a:extLst>
                <a:ext uri="{FF2B5EF4-FFF2-40B4-BE49-F238E27FC236}">
                  <a16:creationId xmlns:a16="http://schemas.microsoft.com/office/drawing/2014/main" id="{FEC631DA-11EA-420A-9E1F-A56CE77C4F64}"/>
                </a:ext>
              </a:extLst>
            </p:cNvPr>
            <p:cNvCxnSpPr/>
            <p:nvPr/>
          </p:nvCxnSpPr>
          <p:spPr>
            <a:xfrm flipH="1" flipV="1">
              <a:off x="7576264" y="10083229"/>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44" name="直線矢印コネクタ 143">
              <a:extLst>
                <a:ext uri="{FF2B5EF4-FFF2-40B4-BE49-F238E27FC236}">
                  <a16:creationId xmlns:a16="http://schemas.microsoft.com/office/drawing/2014/main" id="{93856136-9E35-492E-80B2-8A7BDC9F4F61}"/>
                </a:ext>
              </a:extLst>
            </p:cNvPr>
            <p:cNvCxnSpPr/>
            <p:nvPr/>
          </p:nvCxnSpPr>
          <p:spPr>
            <a:xfrm flipH="1">
              <a:off x="7572503" y="10271927"/>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sp>
          <p:nvSpPr>
            <p:cNvPr id="145" name="ホームベース 349">
              <a:extLst>
                <a:ext uri="{FF2B5EF4-FFF2-40B4-BE49-F238E27FC236}">
                  <a16:creationId xmlns:a16="http://schemas.microsoft.com/office/drawing/2014/main" id="{3ADCC2AC-2353-4D74-BB7D-F93B7919621D}"/>
                </a:ext>
              </a:extLst>
            </p:cNvPr>
            <p:cNvSpPr/>
            <p:nvPr/>
          </p:nvSpPr>
          <p:spPr>
            <a:xfrm>
              <a:off x="11042040" y="8378860"/>
              <a:ext cx="541433" cy="391626"/>
            </a:xfrm>
            <a:prstGeom prst="homePlate">
              <a:avLst/>
            </a:prstGeom>
            <a:solidFill>
              <a:schemeClr val="accent5"/>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冬</a:t>
              </a:r>
            </a:p>
          </p:txBody>
        </p:sp>
        <p:sp>
          <p:nvSpPr>
            <p:cNvPr id="146" name="テキスト ボックス 145">
              <a:extLst>
                <a:ext uri="{FF2B5EF4-FFF2-40B4-BE49-F238E27FC236}">
                  <a16:creationId xmlns:a16="http://schemas.microsoft.com/office/drawing/2014/main" id="{2389868F-8BB8-413E-97F9-A77298CECFDA}"/>
                </a:ext>
              </a:extLst>
            </p:cNvPr>
            <p:cNvSpPr txBox="1"/>
            <p:nvPr/>
          </p:nvSpPr>
          <p:spPr>
            <a:xfrm>
              <a:off x="10522470" y="10039585"/>
              <a:ext cx="899605" cy="27699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第３帯水層</a:t>
              </a:r>
              <a:endParaRPr kumimoji="1" lang="en-US" altLang="ja-JP" sz="1200" dirty="0">
                <a:latin typeface="HGPｺﾞｼｯｸE" panose="020B0900000000000000" pitchFamily="50" charset="-128"/>
                <a:ea typeface="HGPｺﾞｼｯｸE" panose="020B0900000000000000" pitchFamily="50" charset="-128"/>
              </a:endParaRPr>
            </a:p>
          </p:txBody>
        </p:sp>
        <p:sp>
          <p:nvSpPr>
            <p:cNvPr id="147" name="テキスト ボックス 146">
              <a:extLst>
                <a:ext uri="{FF2B5EF4-FFF2-40B4-BE49-F238E27FC236}">
                  <a16:creationId xmlns:a16="http://schemas.microsoft.com/office/drawing/2014/main" id="{5605FA61-0B56-47B7-95DD-AC3DCE4BBC8F}"/>
                </a:ext>
              </a:extLst>
            </p:cNvPr>
            <p:cNvSpPr txBox="1"/>
            <p:nvPr/>
          </p:nvSpPr>
          <p:spPr>
            <a:xfrm>
              <a:off x="10521083" y="9294388"/>
              <a:ext cx="899605" cy="276999"/>
            </a:xfrm>
            <a:prstGeom prst="rect">
              <a:avLst/>
            </a:prstGeom>
            <a:noFill/>
          </p:spPr>
          <p:txBody>
            <a:bodyPr wrap="none" rtlCol="0">
              <a:spAutoFit/>
            </a:bodyPr>
            <a:lstStyle/>
            <a:p>
              <a:r>
                <a:rPr kumimoji="1" lang="ja-JP" altLang="en-US" sz="1200" dirty="0">
                  <a:latin typeface="HGPｺﾞｼｯｸE" panose="020B0900000000000000" pitchFamily="50" charset="-128"/>
                  <a:ea typeface="HGPｺﾞｼｯｸE" panose="020B0900000000000000" pitchFamily="50" charset="-128"/>
                </a:rPr>
                <a:t>第２帯水層</a:t>
              </a:r>
              <a:endParaRPr kumimoji="1" lang="en-US" altLang="ja-JP" sz="1200" dirty="0">
                <a:latin typeface="HGPｺﾞｼｯｸE" panose="020B0900000000000000" pitchFamily="50" charset="-128"/>
                <a:ea typeface="HGPｺﾞｼｯｸE" panose="020B0900000000000000" pitchFamily="50" charset="-128"/>
              </a:endParaRPr>
            </a:p>
          </p:txBody>
        </p:sp>
        <p:sp>
          <p:nvSpPr>
            <p:cNvPr id="148" name="角丸四角形 350">
              <a:extLst>
                <a:ext uri="{FF2B5EF4-FFF2-40B4-BE49-F238E27FC236}">
                  <a16:creationId xmlns:a16="http://schemas.microsoft.com/office/drawing/2014/main" id="{C576BA77-A340-4040-B955-139A53157765}"/>
                </a:ext>
              </a:extLst>
            </p:cNvPr>
            <p:cNvSpPr/>
            <p:nvPr/>
          </p:nvSpPr>
          <p:spPr>
            <a:xfrm>
              <a:off x="9450799" y="9257060"/>
              <a:ext cx="180000" cy="360000"/>
            </a:xfrm>
            <a:prstGeom prst="roundRect">
              <a:avLst>
                <a:gd name="adj" fmla="val 33063"/>
              </a:avLst>
            </a:prstGeom>
            <a:solidFill>
              <a:schemeClr val="accent1">
                <a:lumMod val="20000"/>
                <a:lumOff val="80000"/>
              </a:schemeClr>
            </a:solidFill>
            <a:ln>
              <a:noFill/>
            </a:ln>
            <a:effectLst>
              <a:glow rad="63500">
                <a:schemeClr val="accent1">
                  <a:lumMod val="20000"/>
                  <a:lumOff val="80000"/>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角丸四角形 383">
              <a:extLst>
                <a:ext uri="{FF2B5EF4-FFF2-40B4-BE49-F238E27FC236}">
                  <a16:creationId xmlns:a16="http://schemas.microsoft.com/office/drawing/2014/main" id="{E86E16A9-C435-4A41-8C76-D3E8C0972BE9}"/>
                </a:ext>
              </a:extLst>
            </p:cNvPr>
            <p:cNvSpPr/>
            <p:nvPr/>
          </p:nvSpPr>
          <p:spPr>
            <a:xfrm>
              <a:off x="14158456" y="9977458"/>
              <a:ext cx="180000" cy="396000"/>
            </a:xfrm>
            <a:prstGeom prst="roundRect">
              <a:avLst>
                <a:gd name="adj" fmla="val 33063"/>
              </a:avLst>
            </a:prstGeom>
            <a:solidFill>
              <a:schemeClr val="accent1">
                <a:lumMod val="20000"/>
                <a:lumOff val="80000"/>
              </a:schemeClr>
            </a:solidFill>
            <a:ln>
              <a:noFill/>
            </a:ln>
            <a:effectLst>
              <a:glow rad="63500">
                <a:schemeClr val="accent1">
                  <a:lumMod val="20000"/>
                  <a:lumOff val="80000"/>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角丸四角形 12">
              <a:extLst>
                <a:ext uri="{FF2B5EF4-FFF2-40B4-BE49-F238E27FC236}">
                  <a16:creationId xmlns:a16="http://schemas.microsoft.com/office/drawing/2014/main" id="{AEAC0BC8-375C-4938-81D8-061AF17FAADE}"/>
                </a:ext>
              </a:extLst>
            </p:cNvPr>
            <p:cNvSpPr/>
            <p:nvPr/>
          </p:nvSpPr>
          <p:spPr>
            <a:xfrm>
              <a:off x="7740348" y="9977780"/>
              <a:ext cx="180000" cy="396000"/>
            </a:xfrm>
            <a:prstGeom prst="roundRect">
              <a:avLst>
                <a:gd name="adj" fmla="val 33063"/>
              </a:avLst>
            </a:prstGeom>
            <a:solidFill>
              <a:srgbClr val="FF3F3F"/>
            </a:solidFill>
            <a:ln>
              <a:noFill/>
            </a:ln>
            <a:effectLst>
              <a:glow rad="63500">
                <a:srgbClr val="FF3F3F">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角丸四角形 13">
              <a:extLst>
                <a:ext uri="{FF2B5EF4-FFF2-40B4-BE49-F238E27FC236}">
                  <a16:creationId xmlns:a16="http://schemas.microsoft.com/office/drawing/2014/main" id="{2BB5DA72-4847-4B60-9465-F6B31E983C58}"/>
                </a:ext>
              </a:extLst>
            </p:cNvPr>
            <p:cNvSpPr/>
            <p:nvPr/>
          </p:nvSpPr>
          <p:spPr>
            <a:xfrm>
              <a:off x="9705462" y="9965944"/>
              <a:ext cx="720000" cy="432000"/>
            </a:xfrm>
            <a:prstGeom prst="roundRect">
              <a:avLst>
                <a:gd name="adj" fmla="val 28877"/>
              </a:avLst>
            </a:prstGeom>
            <a:solidFill>
              <a:schemeClr val="accent1">
                <a:lumMod val="20000"/>
                <a:lumOff val="80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角丸四角形 355">
              <a:extLst>
                <a:ext uri="{FF2B5EF4-FFF2-40B4-BE49-F238E27FC236}">
                  <a16:creationId xmlns:a16="http://schemas.microsoft.com/office/drawing/2014/main" id="{29248DAB-F813-4E58-8D87-E9605CF817BC}"/>
                </a:ext>
              </a:extLst>
            </p:cNvPr>
            <p:cNvSpPr/>
            <p:nvPr/>
          </p:nvSpPr>
          <p:spPr>
            <a:xfrm>
              <a:off x="8024814" y="9232935"/>
              <a:ext cx="720000" cy="432000"/>
            </a:xfrm>
            <a:prstGeom prst="roundRect">
              <a:avLst>
                <a:gd name="adj" fmla="val 28877"/>
              </a:avLst>
            </a:prstGeom>
            <a:solidFill>
              <a:schemeClr val="accent5">
                <a:lumMod val="60000"/>
                <a:lumOff val="4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4" name="直線矢印コネクタ 153">
              <a:extLst>
                <a:ext uri="{FF2B5EF4-FFF2-40B4-BE49-F238E27FC236}">
                  <a16:creationId xmlns:a16="http://schemas.microsoft.com/office/drawing/2014/main" id="{0728C8DD-9E96-4BC9-9D8F-3CD31A82C028}"/>
                </a:ext>
              </a:extLst>
            </p:cNvPr>
            <p:cNvCxnSpPr/>
            <p:nvPr/>
          </p:nvCxnSpPr>
          <p:spPr>
            <a:xfrm flipH="1" flipV="1">
              <a:off x="7896916" y="9363378"/>
              <a:ext cx="162000" cy="74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55" name="直線矢印コネクタ 154">
              <a:extLst>
                <a:ext uri="{FF2B5EF4-FFF2-40B4-BE49-F238E27FC236}">
                  <a16:creationId xmlns:a16="http://schemas.microsoft.com/office/drawing/2014/main" id="{1C3BA864-3AC4-4A5E-9503-4152FDDB4217}"/>
                </a:ext>
              </a:extLst>
            </p:cNvPr>
            <p:cNvCxnSpPr/>
            <p:nvPr/>
          </p:nvCxnSpPr>
          <p:spPr>
            <a:xfrm flipH="1">
              <a:off x="7901479" y="9561178"/>
              <a:ext cx="162000" cy="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sp>
          <p:nvSpPr>
            <p:cNvPr id="156" name="角丸四角形 364">
              <a:extLst>
                <a:ext uri="{FF2B5EF4-FFF2-40B4-BE49-F238E27FC236}">
                  <a16:creationId xmlns:a16="http://schemas.microsoft.com/office/drawing/2014/main" id="{B848FFC6-4EC8-4C60-BDB9-DAC31E5943A6}"/>
                </a:ext>
              </a:extLst>
            </p:cNvPr>
            <p:cNvSpPr/>
            <p:nvPr/>
          </p:nvSpPr>
          <p:spPr>
            <a:xfrm>
              <a:off x="11624574" y="9962740"/>
              <a:ext cx="720000" cy="432000"/>
            </a:xfrm>
            <a:prstGeom prst="roundRect">
              <a:avLst>
                <a:gd name="adj" fmla="val 28877"/>
              </a:avLst>
            </a:prstGeom>
            <a:solidFill>
              <a:srgbClr val="FF3F3F"/>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角丸四角形 369">
              <a:extLst>
                <a:ext uri="{FF2B5EF4-FFF2-40B4-BE49-F238E27FC236}">
                  <a16:creationId xmlns:a16="http://schemas.microsoft.com/office/drawing/2014/main" id="{47E31087-9E38-4EAD-9BD5-98D6C5F2B2EC}"/>
                </a:ext>
              </a:extLst>
            </p:cNvPr>
            <p:cNvSpPr/>
            <p:nvPr/>
          </p:nvSpPr>
          <p:spPr>
            <a:xfrm>
              <a:off x="13333672" y="9224694"/>
              <a:ext cx="720000" cy="432000"/>
            </a:xfrm>
            <a:prstGeom prst="roundRect">
              <a:avLst>
                <a:gd name="adj" fmla="val 28877"/>
              </a:avLst>
            </a:prstGeom>
            <a:solidFill>
              <a:schemeClr val="accent1">
                <a:lumMod val="20000"/>
                <a:lumOff val="80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角丸四角形 378">
              <a:extLst>
                <a:ext uri="{FF2B5EF4-FFF2-40B4-BE49-F238E27FC236}">
                  <a16:creationId xmlns:a16="http://schemas.microsoft.com/office/drawing/2014/main" id="{1F92880E-11AA-4D89-9D04-48F49FB55A50}"/>
                </a:ext>
              </a:extLst>
            </p:cNvPr>
            <p:cNvSpPr/>
            <p:nvPr/>
          </p:nvSpPr>
          <p:spPr>
            <a:xfrm>
              <a:off x="12459429" y="9265111"/>
              <a:ext cx="180000" cy="360000"/>
            </a:xfrm>
            <a:prstGeom prst="roundRect">
              <a:avLst>
                <a:gd name="adj" fmla="val 33063"/>
              </a:avLst>
            </a:prstGeom>
            <a:solidFill>
              <a:schemeClr val="accent5">
                <a:lumMod val="60000"/>
                <a:lumOff val="40000"/>
              </a:schemeClr>
            </a:solidFill>
            <a:ln>
              <a:noFill/>
            </a:ln>
            <a:effectLst>
              <a:glow rad="63500">
                <a:schemeClr val="accent5">
                  <a:lumMod val="60000"/>
                  <a:lumOff val="40000"/>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9" name="直線矢印コネクタ 158">
              <a:extLst>
                <a:ext uri="{FF2B5EF4-FFF2-40B4-BE49-F238E27FC236}">
                  <a16:creationId xmlns:a16="http://schemas.microsoft.com/office/drawing/2014/main" id="{EFD66624-41CC-4EC8-B1DF-53E4AD39C08E}"/>
                </a:ext>
              </a:extLst>
            </p:cNvPr>
            <p:cNvCxnSpPr/>
            <p:nvPr/>
          </p:nvCxnSpPr>
          <p:spPr>
            <a:xfrm flipV="1">
              <a:off x="8705607" y="9363378"/>
              <a:ext cx="162000" cy="74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60" name="直線矢印コネクタ 159">
              <a:extLst>
                <a:ext uri="{FF2B5EF4-FFF2-40B4-BE49-F238E27FC236}">
                  <a16:creationId xmlns:a16="http://schemas.microsoft.com/office/drawing/2014/main" id="{F09A2CBB-6C90-446B-A096-235EB444A43F}"/>
                </a:ext>
              </a:extLst>
            </p:cNvPr>
            <p:cNvCxnSpPr/>
            <p:nvPr/>
          </p:nvCxnSpPr>
          <p:spPr>
            <a:xfrm>
              <a:off x="8697918" y="9561178"/>
              <a:ext cx="162000" cy="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61" name="直線矢印コネクタ 160">
              <a:extLst>
                <a:ext uri="{FF2B5EF4-FFF2-40B4-BE49-F238E27FC236}">
                  <a16:creationId xmlns:a16="http://schemas.microsoft.com/office/drawing/2014/main" id="{01518EAA-1784-43CC-9396-04DD26CEB363}"/>
                </a:ext>
              </a:extLst>
            </p:cNvPr>
            <p:cNvCxnSpPr/>
            <p:nvPr/>
          </p:nvCxnSpPr>
          <p:spPr>
            <a:xfrm flipH="1" flipV="1">
              <a:off x="9579995" y="10083229"/>
              <a:ext cx="162000" cy="74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62" name="直線矢印コネクタ 161">
              <a:extLst>
                <a:ext uri="{FF2B5EF4-FFF2-40B4-BE49-F238E27FC236}">
                  <a16:creationId xmlns:a16="http://schemas.microsoft.com/office/drawing/2014/main" id="{9FD9447B-D939-4C22-8383-D9BD9A776FA5}"/>
                </a:ext>
              </a:extLst>
            </p:cNvPr>
            <p:cNvCxnSpPr/>
            <p:nvPr/>
          </p:nvCxnSpPr>
          <p:spPr>
            <a:xfrm flipH="1">
              <a:off x="9575560" y="10271927"/>
              <a:ext cx="162000" cy="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63" name="直線矢印コネクタ 162">
              <a:extLst>
                <a:ext uri="{FF2B5EF4-FFF2-40B4-BE49-F238E27FC236}">
                  <a16:creationId xmlns:a16="http://schemas.microsoft.com/office/drawing/2014/main" id="{74494FAC-91E8-46F1-9EF4-12DB71D7672D}"/>
                </a:ext>
              </a:extLst>
            </p:cNvPr>
            <p:cNvCxnSpPr/>
            <p:nvPr/>
          </p:nvCxnSpPr>
          <p:spPr>
            <a:xfrm flipV="1">
              <a:off x="10379824" y="10083229"/>
              <a:ext cx="162000" cy="74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64" name="直線矢印コネクタ 163">
              <a:extLst>
                <a:ext uri="{FF2B5EF4-FFF2-40B4-BE49-F238E27FC236}">
                  <a16:creationId xmlns:a16="http://schemas.microsoft.com/office/drawing/2014/main" id="{4909087E-4687-476A-83EF-269AEB415955}"/>
                </a:ext>
              </a:extLst>
            </p:cNvPr>
            <p:cNvCxnSpPr/>
            <p:nvPr/>
          </p:nvCxnSpPr>
          <p:spPr>
            <a:xfrm>
              <a:off x="10379824" y="10271927"/>
              <a:ext cx="162000" cy="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D831D2A3-4E65-437D-9352-048D1EF3451F}"/>
                </a:ext>
              </a:extLst>
            </p:cNvPr>
            <p:cNvCxnSpPr/>
            <p:nvPr/>
          </p:nvCxnSpPr>
          <p:spPr>
            <a:xfrm flipV="1">
              <a:off x="9633938" y="9364118"/>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66" name="直線矢印コネクタ 165">
              <a:extLst>
                <a:ext uri="{FF2B5EF4-FFF2-40B4-BE49-F238E27FC236}">
                  <a16:creationId xmlns:a16="http://schemas.microsoft.com/office/drawing/2014/main" id="{1A8E9B90-5560-4F10-8B4C-B26264016343}"/>
                </a:ext>
              </a:extLst>
            </p:cNvPr>
            <p:cNvCxnSpPr/>
            <p:nvPr/>
          </p:nvCxnSpPr>
          <p:spPr>
            <a:xfrm>
              <a:off x="9633938" y="9561178"/>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67" name="直線矢印コネクタ 166">
              <a:extLst>
                <a:ext uri="{FF2B5EF4-FFF2-40B4-BE49-F238E27FC236}">
                  <a16:creationId xmlns:a16="http://schemas.microsoft.com/office/drawing/2014/main" id="{9A5E8E5D-1CD3-40AD-9F80-B2F1339B7694}"/>
                </a:ext>
              </a:extLst>
            </p:cNvPr>
            <p:cNvCxnSpPr/>
            <p:nvPr/>
          </p:nvCxnSpPr>
          <p:spPr>
            <a:xfrm flipH="1" flipV="1">
              <a:off x="9285296" y="9364118"/>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1066D307-C8F3-43BB-A13A-C65A74E0919E}"/>
                </a:ext>
              </a:extLst>
            </p:cNvPr>
            <p:cNvCxnSpPr/>
            <p:nvPr/>
          </p:nvCxnSpPr>
          <p:spPr>
            <a:xfrm flipH="1">
              <a:off x="9285296" y="9561178"/>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69" name="直線矢印コネクタ 168">
              <a:extLst>
                <a:ext uri="{FF2B5EF4-FFF2-40B4-BE49-F238E27FC236}">
                  <a16:creationId xmlns:a16="http://schemas.microsoft.com/office/drawing/2014/main" id="{DA2A1375-2325-4957-BD76-18DB1174347E}"/>
                </a:ext>
              </a:extLst>
            </p:cNvPr>
            <p:cNvCxnSpPr/>
            <p:nvPr/>
          </p:nvCxnSpPr>
          <p:spPr>
            <a:xfrm flipH="1" flipV="1">
              <a:off x="11499666" y="10083229"/>
              <a:ext cx="162000" cy="74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70" name="直線矢印コネクタ 169">
              <a:extLst>
                <a:ext uri="{FF2B5EF4-FFF2-40B4-BE49-F238E27FC236}">
                  <a16:creationId xmlns:a16="http://schemas.microsoft.com/office/drawing/2014/main" id="{25767025-BDFB-48B1-ACEE-F14AB2F60484}"/>
                </a:ext>
              </a:extLst>
            </p:cNvPr>
            <p:cNvCxnSpPr/>
            <p:nvPr/>
          </p:nvCxnSpPr>
          <p:spPr>
            <a:xfrm flipH="1">
              <a:off x="11504229" y="10271927"/>
              <a:ext cx="162000" cy="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A08A71EB-6F51-4578-B7AD-D0A93B3CB604}"/>
                </a:ext>
              </a:extLst>
            </p:cNvPr>
            <p:cNvCxnSpPr/>
            <p:nvPr/>
          </p:nvCxnSpPr>
          <p:spPr>
            <a:xfrm flipV="1">
              <a:off x="12299663" y="10083229"/>
              <a:ext cx="162000" cy="74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72" name="直線矢印コネクタ 171">
              <a:extLst>
                <a:ext uri="{FF2B5EF4-FFF2-40B4-BE49-F238E27FC236}">
                  <a16:creationId xmlns:a16="http://schemas.microsoft.com/office/drawing/2014/main" id="{184D0C38-819D-4452-B53F-C3845219CE53}"/>
                </a:ext>
              </a:extLst>
            </p:cNvPr>
            <p:cNvCxnSpPr/>
            <p:nvPr/>
          </p:nvCxnSpPr>
          <p:spPr>
            <a:xfrm>
              <a:off x="12300668" y="10271927"/>
              <a:ext cx="162000" cy="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73" name="直線矢印コネクタ 172">
              <a:extLst>
                <a:ext uri="{FF2B5EF4-FFF2-40B4-BE49-F238E27FC236}">
                  <a16:creationId xmlns:a16="http://schemas.microsoft.com/office/drawing/2014/main" id="{CAA3D794-D85F-49A8-9267-755DB2B9E226}"/>
                </a:ext>
              </a:extLst>
            </p:cNvPr>
            <p:cNvCxnSpPr/>
            <p:nvPr/>
          </p:nvCxnSpPr>
          <p:spPr>
            <a:xfrm flipV="1">
              <a:off x="12641304" y="9345016"/>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74" name="直線矢印コネクタ 173">
              <a:extLst>
                <a:ext uri="{FF2B5EF4-FFF2-40B4-BE49-F238E27FC236}">
                  <a16:creationId xmlns:a16="http://schemas.microsoft.com/office/drawing/2014/main" id="{8E19046C-748D-4CFE-84BC-3419FB87BEC2}"/>
                </a:ext>
              </a:extLst>
            </p:cNvPr>
            <p:cNvCxnSpPr/>
            <p:nvPr/>
          </p:nvCxnSpPr>
          <p:spPr>
            <a:xfrm>
              <a:off x="12639429" y="9549544"/>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75" name="直線矢印コネクタ 174">
              <a:extLst>
                <a:ext uri="{FF2B5EF4-FFF2-40B4-BE49-F238E27FC236}">
                  <a16:creationId xmlns:a16="http://schemas.microsoft.com/office/drawing/2014/main" id="{12358048-C294-47FA-BE7C-29503DACE568}"/>
                </a:ext>
              </a:extLst>
            </p:cNvPr>
            <p:cNvCxnSpPr/>
            <p:nvPr/>
          </p:nvCxnSpPr>
          <p:spPr>
            <a:xfrm flipH="1" flipV="1">
              <a:off x="12289214" y="9345016"/>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76" name="直線矢印コネクタ 175">
              <a:extLst>
                <a:ext uri="{FF2B5EF4-FFF2-40B4-BE49-F238E27FC236}">
                  <a16:creationId xmlns:a16="http://schemas.microsoft.com/office/drawing/2014/main" id="{0B55B013-96C6-4C39-9BD9-C6091E535A69}"/>
                </a:ext>
              </a:extLst>
            </p:cNvPr>
            <p:cNvCxnSpPr/>
            <p:nvPr/>
          </p:nvCxnSpPr>
          <p:spPr>
            <a:xfrm flipH="1">
              <a:off x="12292982" y="9555405"/>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77" name="直線矢印コネクタ 176">
              <a:extLst>
                <a:ext uri="{FF2B5EF4-FFF2-40B4-BE49-F238E27FC236}">
                  <a16:creationId xmlns:a16="http://schemas.microsoft.com/office/drawing/2014/main" id="{1657AB9E-1B09-4471-A89A-5A197D2F2452}"/>
                </a:ext>
              </a:extLst>
            </p:cNvPr>
            <p:cNvCxnSpPr/>
            <p:nvPr/>
          </p:nvCxnSpPr>
          <p:spPr>
            <a:xfrm flipH="1" flipV="1">
              <a:off x="13206594" y="9345016"/>
              <a:ext cx="162000" cy="74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78" name="直線矢印コネクタ 177">
              <a:extLst>
                <a:ext uri="{FF2B5EF4-FFF2-40B4-BE49-F238E27FC236}">
                  <a16:creationId xmlns:a16="http://schemas.microsoft.com/office/drawing/2014/main" id="{E92BF39C-2D07-43FD-97EC-49AF92C47893}"/>
                </a:ext>
              </a:extLst>
            </p:cNvPr>
            <p:cNvCxnSpPr/>
            <p:nvPr/>
          </p:nvCxnSpPr>
          <p:spPr>
            <a:xfrm flipH="1">
              <a:off x="13211157" y="9549544"/>
              <a:ext cx="162000" cy="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79" name="直線矢印コネクタ 178">
              <a:extLst>
                <a:ext uri="{FF2B5EF4-FFF2-40B4-BE49-F238E27FC236}">
                  <a16:creationId xmlns:a16="http://schemas.microsoft.com/office/drawing/2014/main" id="{E26D754A-16E4-4305-97A2-8F1CF6F70E6C}"/>
                </a:ext>
              </a:extLst>
            </p:cNvPr>
            <p:cNvCxnSpPr/>
            <p:nvPr/>
          </p:nvCxnSpPr>
          <p:spPr>
            <a:xfrm flipV="1">
              <a:off x="14009788" y="9345016"/>
              <a:ext cx="162000" cy="74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80" name="直線矢印コネクタ 179">
              <a:extLst>
                <a:ext uri="{FF2B5EF4-FFF2-40B4-BE49-F238E27FC236}">
                  <a16:creationId xmlns:a16="http://schemas.microsoft.com/office/drawing/2014/main" id="{E4DF6893-D703-4427-814D-813616151E77}"/>
                </a:ext>
              </a:extLst>
            </p:cNvPr>
            <p:cNvCxnSpPr/>
            <p:nvPr/>
          </p:nvCxnSpPr>
          <p:spPr>
            <a:xfrm>
              <a:off x="14007596" y="9549544"/>
              <a:ext cx="162000" cy="0"/>
            </a:xfrm>
            <a:prstGeom prst="straightConnector1">
              <a:avLst/>
            </a:prstGeom>
            <a:ln w="12700">
              <a:prstDash val="sysDash"/>
              <a:headEnd type="arrow" w="sm" len="sm"/>
              <a:tailEnd type="none" w="sm" len="sm"/>
            </a:ln>
          </p:spPr>
          <p:style>
            <a:lnRef idx="1">
              <a:schemeClr val="dk1"/>
            </a:lnRef>
            <a:fillRef idx="0">
              <a:schemeClr val="dk1"/>
            </a:fillRef>
            <a:effectRef idx="0">
              <a:schemeClr val="dk1"/>
            </a:effectRef>
            <a:fontRef idx="minor">
              <a:schemeClr val="tx1"/>
            </a:fontRef>
          </p:style>
        </p:cxnSp>
        <p:cxnSp>
          <p:nvCxnSpPr>
            <p:cNvPr id="181" name="直線矢印コネクタ 180">
              <a:extLst>
                <a:ext uri="{FF2B5EF4-FFF2-40B4-BE49-F238E27FC236}">
                  <a16:creationId xmlns:a16="http://schemas.microsoft.com/office/drawing/2014/main" id="{2541FEAE-5954-4627-B182-121DC0FEEACE}"/>
                </a:ext>
              </a:extLst>
            </p:cNvPr>
            <p:cNvCxnSpPr/>
            <p:nvPr/>
          </p:nvCxnSpPr>
          <p:spPr>
            <a:xfrm flipV="1">
              <a:off x="14340790" y="10083229"/>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82" name="直線矢印コネクタ 181">
              <a:extLst>
                <a:ext uri="{FF2B5EF4-FFF2-40B4-BE49-F238E27FC236}">
                  <a16:creationId xmlns:a16="http://schemas.microsoft.com/office/drawing/2014/main" id="{9C65CED6-3117-4BA4-A72B-5E8D75E28CB5}"/>
                </a:ext>
              </a:extLst>
            </p:cNvPr>
            <p:cNvCxnSpPr/>
            <p:nvPr/>
          </p:nvCxnSpPr>
          <p:spPr>
            <a:xfrm>
              <a:off x="14340790" y="10271927"/>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83" name="直線矢印コネクタ 182">
              <a:extLst>
                <a:ext uri="{FF2B5EF4-FFF2-40B4-BE49-F238E27FC236}">
                  <a16:creationId xmlns:a16="http://schemas.microsoft.com/office/drawing/2014/main" id="{C612429F-4BD6-4E2D-B3A6-41A4ECF2E055}"/>
                </a:ext>
              </a:extLst>
            </p:cNvPr>
            <p:cNvCxnSpPr/>
            <p:nvPr/>
          </p:nvCxnSpPr>
          <p:spPr>
            <a:xfrm flipH="1" flipV="1">
              <a:off x="13990468" y="10083229"/>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84" name="直線矢印コネクタ 183">
              <a:extLst>
                <a:ext uri="{FF2B5EF4-FFF2-40B4-BE49-F238E27FC236}">
                  <a16:creationId xmlns:a16="http://schemas.microsoft.com/office/drawing/2014/main" id="{291245AC-5177-4565-ACF7-ACC0ABB457E4}"/>
                </a:ext>
              </a:extLst>
            </p:cNvPr>
            <p:cNvCxnSpPr/>
            <p:nvPr/>
          </p:nvCxnSpPr>
          <p:spPr>
            <a:xfrm flipH="1">
              <a:off x="13991168" y="10271927"/>
              <a:ext cx="162000" cy="0"/>
            </a:xfrm>
            <a:prstGeom prst="straightConnector1">
              <a:avLst/>
            </a:prstGeom>
            <a:ln w="12700">
              <a:prstDash val="sysDash"/>
              <a:tailEnd type="arrow" w="sm" len="sm"/>
            </a:ln>
          </p:spPr>
          <p:style>
            <a:lnRef idx="1">
              <a:schemeClr val="dk1"/>
            </a:lnRef>
            <a:fillRef idx="0">
              <a:schemeClr val="dk1"/>
            </a:fillRef>
            <a:effectRef idx="0">
              <a:schemeClr val="dk1"/>
            </a:effectRef>
            <a:fontRef idx="minor">
              <a:schemeClr val="tx1"/>
            </a:fontRef>
          </p:style>
        </p:cxnSp>
        <p:cxnSp>
          <p:nvCxnSpPr>
            <p:cNvPr id="185" name="直線コネクタ 184">
              <a:extLst>
                <a:ext uri="{FF2B5EF4-FFF2-40B4-BE49-F238E27FC236}">
                  <a16:creationId xmlns:a16="http://schemas.microsoft.com/office/drawing/2014/main" id="{8B8D8F8C-1CC2-473B-B2FF-3422B5993BA8}"/>
                </a:ext>
              </a:extLst>
            </p:cNvPr>
            <p:cNvCxnSpPr/>
            <p:nvPr/>
          </p:nvCxnSpPr>
          <p:spPr>
            <a:xfrm flipV="1">
              <a:off x="9540799" y="8863578"/>
              <a:ext cx="0" cy="612000"/>
            </a:xfrm>
            <a:prstGeom prst="line">
              <a:avLst/>
            </a:prstGeom>
            <a:ln w="38100">
              <a:solidFill>
                <a:schemeClr val="accent5">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86" name="二等辺三角形 185">
              <a:extLst>
                <a:ext uri="{FF2B5EF4-FFF2-40B4-BE49-F238E27FC236}">
                  <a16:creationId xmlns:a16="http://schemas.microsoft.com/office/drawing/2014/main" id="{CAC8FEA4-EF35-4DFA-AF77-CD02B4A48CF6}"/>
                </a:ext>
              </a:extLst>
            </p:cNvPr>
            <p:cNvSpPr>
              <a:spLocks noChangeAspect="1"/>
            </p:cNvSpPr>
            <p:nvPr/>
          </p:nvSpPr>
          <p:spPr>
            <a:xfrm flipV="1">
              <a:off x="9460621" y="9168599"/>
              <a:ext cx="160356" cy="138240"/>
            </a:xfrm>
            <a:prstGeom prst="triangle">
              <a:avLst/>
            </a:prstGeom>
            <a:solidFill>
              <a:schemeClr val="accent5">
                <a:lumMod val="40000"/>
                <a:lumOff val="6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二等辺三角形 186">
              <a:extLst>
                <a:ext uri="{FF2B5EF4-FFF2-40B4-BE49-F238E27FC236}">
                  <a16:creationId xmlns:a16="http://schemas.microsoft.com/office/drawing/2014/main" id="{5E378549-1D22-4674-8ADE-587374B50C87}"/>
                </a:ext>
              </a:extLst>
            </p:cNvPr>
            <p:cNvSpPr>
              <a:spLocks noChangeAspect="1"/>
            </p:cNvSpPr>
            <p:nvPr/>
          </p:nvSpPr>
          <p:spPr>
            <a:xfrm flipV="1">
              <a:off x="9460621" y="8943323"/>
              <a:ext cx="160356" cy="138240"/>
            </a:xfrm>
            <a:prstGeom prst="triangle">
              <a:avLst/>
            </a:prstGeom>
            <a:solidFill>
              <a:schemeClr val="accent5">
                <a:lumMod val="40000"/>
                <a:lumOff val="6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8" name="直線コネクタ 187">
              <a:extLst>
                <a:ext uri="{FF2B5EF4-FFF2-40B4-BE49-F238E27FC236}">
                  <a16:creationId xmlns:a16="http://schemas.microsoft.com/office/drawing/2014/main" id="{172E3E89-01B1-4169-A747-2CAE3CE9A10D}"/>
                </a:ext>
              </a:extLst>
            </p:cNvPr>
            <p:cNvCxnSpPr/>
            <p:nvPr/>
          </p:nvCxnSpPr>
          <p:spPr>
            <a:xfrm flipH="1" flipV="1">
              <a:off x="12546274" y="8863578"/>
              <a:ext cx="0" cy="612000"/>
            </a:xfrm>
            <a:prstGeom prst="line">
              <a:avLst/>
            </a:prstGeom>
            <a:ln w="38100">
              <a:solidFill>
                <a:srgbClr val="698ED1"/>
              </a:solidFill>
            </a:ln>
          </p:spPr>
          <p:style>
            <a:lnRef idx="1">
              <a:schemeClr val="accent1"/>
            </a:lnRef>
            <a:fillRef idx="0">
              <a:schemeClr val="accent1"/>
            </a:fillRef>
            <a:effectRef idx="0">
              <a:schemeClr val="accent1"/>
            </a:effectRef>
            <a:fontRef idx="minor">
              <a:schemeClr val="tx1"/>
            </a:fontRef>
          </p:style>
        </p:cxnSp>
        <p:cxnSp>
          <p:nvCxnSpPr>
            <p:cNvPr id="189" name="直線コネクタ 188">
              <a:extLst>
                <a:ext uri="{FF2B5EF4-FFF2-40B4-BE49-F238E27FC236}">
                  <a16:creationId xmlns:a16="http://schemas.microsoft.com/office/drawing/2014/main" id="{9ED84182-9CE3-4627-95A0-649F7CBFBDD1}"/>
                </a:ext>
              </a:extLst>
            </p:cNvPr>
            <p:cNvCxnSpPr/>
            <p:nvPr/>
          </p:nvCxnSpPr>
          <p:spPr>
            <a:xfrm flipH="1" flipV="1">
              <a:off x="11984162" y="8863579"/>
              <a:ext cx="825" cy="1332000"/>
            </a:xfrm>
            <a:prstGeom prst="line">
              <a:avLst/>
            </a:prstGeom>
            <a:ln w="38100">
              <a:solidFill>
                <a:srgbClr val="FF2525"/>
              </a:solidFill>
            </a:ln>
          </p:spPr>
          <p:style>
            <a:lnRef idx="1">
              <a:schemeClr val="dk1"/>
            </a:lnRef>
            <a:fillRef idx="0">
              <a:schemeClr val="dk1"/>
            </a:fillRef>
            <a:effectRef idx="0">
              <a:schemeClr val="dk1"/>
            </a:effectRef>
            <a:fontRef idx="minor">
              <a:schemeClr val="tx1"/>
            </a:fontRef>
          </p:style>
        </p:cxnSp>
        <p:sp>
          <p:nvSpPr>
            <p:cNvPr id="190" name="二等辺三角形 189">
              <a:extLst>
                <a:ext uri="{FF2B5EF4-FFF2-40B4-BE49-F238E27FC236}">
                  <a16:creationId xmlns:a16="http://schemas.microsoft.com/office/drawing/2014/main" id="{2F284DAF-95BC-4F83-980E-40CF3CDC7B61}"/>
                </a:ext>
              </a:extLst>
            </p:cNvPr>
            <p:cNvSpPr>
              <a:spLocks noChangeAspect="1"/>
            </p:cNvSpPr>
            <p:nvPr/>
          </p:nvSpPr>
          <p:spPr>
            <a:xfrm flipV="1">
              <a:off x="12462452" y="9168599"/>
              <a:ext cx="160356" cy="138240"/>
            </a:xfrm>
            <a:prstGeom prst="triangle">
              <a:avLst/>
            </a:prstGeom>
            <a:solidFill>
              <a:schemeClr val="accent5">
                <a:lumMod val="60000"/>
                <a:lumOff val="4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二等辺三角形 190">
              <a:extLst>
                <a:ext uri="{FF2B5EF4-FFF2-40B4-BE49-F238E27FC236}">
                  <a16:creationId xmlns:a16="http://schemas.microsoft.com/office/drawing/2014/main" id="{1EE77745-A3FA-4688-A55B-C35AD9EB3B8C}"/>
                </a:ext>
              </a:extLst>
            </p:cNvPr>
            <p:cNvSpPr>
              <a:spLocks noChangeAspect="1"/>
            </p:cNvSpPr>
            <p:nvPr/>
          </p:nvSpPr>
          <p:spPr>
            <a:xfrm flipV="1">
              <a:off x="12465035" y="8943323"/>
              <a:ext cx="160356" cy="138240"/>
            </a:xfrm>
            <a:prstGeom prst="triangle">
              <a:avLst/>
            </a:prstGeom>
            <a:solidFill>
              <a:schemeClr val="accent5">
                <a:lumMod val="60000"/>
                <a:lumOff val="4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2" name="直線コネクタ 191">
              <a:extLst>
                <a:ext uri="{FF2B5EF4-FFF2-40B4-BE49-F238E27FC236}">
                  <a16:creationId xmlns:a16="http://schemas.microsoft.com/office/drawing/2014/main" id="{7696D8F0-8C46-46B3-A0AA-2A39FC51CC80}"/>
                </a:ext>
              </a:extLst>
            </p:cNvPr>
            <p:cNvCxnSpPr/>
            <p:nvPr/>
          </p:nvCxnSpPr>
          <p:spPr>
            <a:xfrm flipH="1" flipV="1">
              <a:off x="13693672" y="8863578"/>
              <a:ext cx="0" cy="612000"/>
            </a:xfrm>
            <a:prstGeom prst="line">
              <a:avLst/>
            </a:prstGeom>
            <a:ln w="38100">
              <a:solidFill>
                <a:schemeClr val="accent5">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93" name="二等辺三角形 192">
              <a:extLst>
                <a:ext uri="{FF2B5EF4-FFF2-40B4-BE49-F238E27FC236}">
                  <a16:creationId xmlns:a16="http://schemas.microsoft.com/office/drawing/2014/main" id="{50382473-8817-4F0F-B31F-9252D76DDF00}"/>
                </a:ext>
              </a:extLst>
            </p:cNvPr>
            <p:cNvSpPr>
              <a:spLocks noChangeAspect="1"/>
            </p:cNvSpPr>
            <p:nvPr/>
          </p:nvSpPr>
          <p:spPr>
            <a:xfrm>
              <a:off x="13610297" y="9168599"/>
              <a:ext cx="160356" cy="138240"/>
            </a:xfrm>
            <a:prstGeom prst="triangle">
              <a:avLst/>
            </a:prstGeom>
            <a:solidFill>
              <a:schemeClr val="accent5">
                <a:lumMod val="40000"/>
                <a:lumOff val="6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楕円 193">
              <a:extLst>
                <a:ext uri="{FF2B5EF4-FFF2-40B4-BE49-F238E27FC236}">
                  <a16:creationId xmlns:a16="http://schemas.microsoft.com/office/drawing/2014/main" id="{259FDDEA-8F58-46C9-A471-1F6D9404C124}"/>
                </a:ext>
              </a:extLst>
            </p:cNvPr>
            <p:cNvSpPr/>
            <p:nvPr/>
          </p:nvSpPr>
          <p:spPr>
            <a:xfrm>
              <a:off x="13409945" y="8961404"/>
              <a:ext cx="567455" cy="165507"/>
            </a:xfrm>
            <a:prstGeom prst="ellipse">
              <a:avLst/>
            </a:prstGeom>
            <a:solidFill>
              <a:schemeClr val="accent3">
                <a:lumMod val="75000"/>
              </a:schemeClr>
            </a:solidFill>
            <a:ln w="3175">
              <a:solidFill>
                <a:schemeClr val="tx1">
                  <a:lumMod val="75000"/>
                  <a:lumOff val="25000"/>
                </a:schemeClr>
              </a:solid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a:r>
                <a:rPr kumimoji="1" lang="ja-JP" altLang="en-US" sz="900" dirty="0">
                  <a:latin typeface="Meiryo UI" panose="020B0604030504040204" pitchFamily="50" charset="-128"/>
                  <a:ea typeface="Meiryo UI" panose="020B0604030504040204" pitchFamily="50" charset="-128"/>
                </a:rPr>
                <a:t>ポンプ</a:t>
              </a:r>
            </a:p>
          </p:txBody>
        </p:sp>
        <p:cxnSp>
          <p:nvCxnSpPr>
            <p:cNvPr id="195" name="直線コネクタ 194">
              <a:extLst>
                <a:ext uri="{FF2B5EF4-FFF2-40B4-BE49-F238E27FC236}">
                  <a16:creationId xmlns:a16="http://schemas.microsoft.com/office/drawing/2014/main" id="{C8CD3BD3-B6F2-418C-B38C-20ED62F437B4}"/>
                </a:ext>
              </a:extLst>
            </p:cNvPr>
            <p:cNvCxnSpPr/>
            <p:nvPr/>
          </p:nvCxnSpPr>
          <p:spPr>
            <a:xfrm flipH="1" flipV="1">
              <a:off x="8382651" y="8863578"/>
              <a:ext cx="4326" cy="612000"/>
            </a:xfrm>
            <a:prstGeom prst="line">
              <a:avLst/>
            </a:prstGeom>
            <a:ln w="38100">
              <a:solidFill>
                <a:srgbClr val="698ED1"/>
              </a:solidFill>
            </a:ln>
          </p:spPr>
          <p:style>
            <a:lnRef idx="1">
              <a:schemeClr val="accent1"/>
            </a:lnRef>
            <a:fillRef idx="0">
              <a:schemeClr val="accent1"/>
            </a:fillRef>
            <a:effectRef idx="0">
              <a:schemeClr val="accent1"/>
            </a:effectRef>
            <a:fontRef idx="minor">
              <a:schemeClr val="tx1"/>
            </a:fontRef>
          </p:style>
        </p:cxnSp>
        <p:cxnSp>
          <p:nvCxnSpPr>
            <p:cNvPr id="196" name="直線コネクタ 195">
              <a:extLst>
                <a:ext uri="{FF2B5EF4-FFF2-40B4-BE49-F238E27FC236}">
                  <a16:creationId xmlns:a16="http://schemas.microsoft.com/office/drawing/2014/main" id="{728F47B7-608A-4434-967D-C6E006DEAB7A}"/>
                </a:ext>
              </a:extLst>
            </p:cNvPr>
            <p:cNvCxnSpPr/>
            <p:nvPr/>
          </p:nvCxnSpPr>
          <p:spPr>
            <a:xfrm flipV="1">
              <a:off x="10065462" y="8863579"/>
              <a:ext cx="0" cy="1332000"/>
            </a:xfrm>
            <a:prstGeom prst="line">
              <a:avLst/>
            </a:prstGeom>
            <a:ln w="38100">
              <a:solidFill>
                <a:schemeClr val="accent5">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97" name="二等辺三角形 196">
              <a:extLst>
                <a:ext uri="{FF2B5EF4-FFF2-40B4-BE49-F238E27FC236}">
                  <a16:creationId xmlns:a16="http://schemas.microsoft.com/office/drawing/2014/main" id="{958A000A-7041-4FCC-AEB6-F9562F59C024}"/>
                </a:ext>
              </a:extLst>
            </p:cNvPr>
            <p:cNvSpPr>
              <a:spLocks noChangeAspect="1"/>
            </p:cNvSpPr>
            <p:nvPr/>
          </p:nvSpPr>
          <p:spPr>
            <a:xfrm>
              <a:off x="9985284" y="9770601"/>
              <a:ext cx="160356" cy="138240"/>
            </a:xfrm>
            <a:prstGeom prst="triangle">
              <a:avLst/>
            </a:prstGeom>
            <a:solidFill>
              <a:schemeClr val="accent5">
                <a:lumMod val="40000"/>
                <a:lumOff val="6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二等辺三角形 197">
              <a:extLst>
                <a:ext uri="{FF2B5EF4-FFF2-40B4-BE49-F238E27FC236}">
                  <a16:creationId xmlns:a16="http://schemas.microsoft.com/office/drawing/2014/main" id="{32CA7A17-ECE9-4A3B-A402-D300C3D05A4A}"/>
                </a:ext>
              </a:extLst>
            </p:cNvPr>
            <p:cNvSpPr>
              <a:spLocks noChangeAspect="1"/>
            </p:cNvSpPr>
            <p:nvPr/>
          </p:nvSpPr>
          <p:spPr>
            <a:xfrm>
              <a:off x="9985284" y="9391975"/>
              <a:ext cx="160356" cy="138240"/>
            </a:xfrm>
            <a:prstGeom prst="triangle">
              <a:avLst/>
            </a:prstGeom>
            <a:solidFill>
              <a:schemeClr val="accent5">
                <a:lumMod val="40000"/>
                <a:lumOff val="6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二等辺三角形 198">
              <a:extLst>
                <a:ext uri="{FF2B5EF4-FFF2-40B4-BE49-F238E27FC236}">
                  <a16:creationId xmlns:a16="http://schemas.microsoft.com/office/drawing/2014/main" id="{BDAAA649-FF2E-427E-98B2-4D265E5C15B1}"/>
                </a:ext>
              </a:extLst>
            </p:cNvPr>
            <p:cNvSpPr>
              <a:spLocks noChangeAspect="1"/>
            </p:cNvSpPr>
            <p:nvPr/>
          </p:nvSpPr>
          <p:spPr>
            <a:xfrm>
              <a:off x="8304636" y="9168599"/>
              <a:ext cx="160356" cy="138240"/>
            </a:xfrm>
            <a:prstGeom prst="triangle">
              <a:avLst/>
            </a:prstGeom>
            <a:solidFill>
              <a:schemeClr val="accent5">
                <a:lumMod val="60000"/>
                <a:lumOff val="4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0" name="楕円 199">
              <a:extLst>
                <a:ext uri="{FF2B5EF4-FFF2-40B4-BE49-F238E27FC236}">
                  <a16:creationId xmlns:a16="http://schemas.microsoft.com/office/drawing/2014/main" id="{9BF67868-8756-4FDC-8759-40EF9D285B4D}"/>
                </a:ext>
              </a:extLst>
            </p:cNvPr>
            <p:cNvSpPr/>
            <p:nvPr/>
          </p:nvSpPr>
          <p:spPr>
            <a:xfrm>
              <a:off x="8101087" y="8961404"/>
              <a:ext cx="567455" cy="165507"/>
            </a:xfrm>
            <a:prstGeom prst="ellipse">
              <a:avLst/>
            </a:prstGeom>
            <a:solidFill>
              <a:schemeClr val="accent3">
                <a:lumMod val="75000"/>
              </a:schemeClr>
            </a:solidFill>
            <a:ln w="3175">
              <a:solidFill>
                <a:schemeClr val="tx1">
                  <a:lumMod val="75000"/>
                  <a:lumOff val="25000"/>
                </a:schemeClr>
              </a:solid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a:r>
                <a:rPr kumimoji="1" lang="ja-JP" altLang="en-US" sz="900" dirty="0">
                  <a:latin typeface="Meiryo UI" panose="020B0604030504040204" pitchFamily="50" charset="-128"/>
                  <a:ea typeface="Meiryo UI" panose="020B0604030504040204" pitchFamily="50" charset="-128"/>
                </a:rPr>
                <a:t>ポンプ</a:t>
              </a:r>
            </a:p>
          </p:txBody>
        </p:sp>
        <p:sp>
          <p:nvSpPr>
            <p:cNvPr id="201" name="楕円 200">
              <a:extLst>
                <a:ext uri="{FF2B5EF4-FFF2-40B4-BE49-F238E27FC236}">
                  <a16:creationId xmlns:a16="http://schemas.microsoft.com/office/drawing/2014/main" id="{0E3AC57D-E862-4A4B-A93A-7BFF9BFB5E2B}"/>
                </a:ext>
              </a:extLst>
            </p:cNvPr>
            <p:cNvSpPr/>
            <p:nvPr/>
          </p:nvSpPr>
          <p:spPr>
            <a:xfrm>
              <a:off x="9781735" y="8961404"/>
              <a:ext cx="567455" cy="165507"/>
            </a:xfrm>
            <a:prstGeom prst="ellipse">
              <a:avLst/>
            </a:prstGeom>
            <a:solidFill>
              <a:schemeClr val="accent3">
                <a:lumMod val="75000"/>
              </a:schemeClr>
            </a:solidFill>
            <a:ln w="3175">
              <a:solidFill>
                <a:schemeClr val="tx1">
                  <a:lumMod val="75000"/>
                  <a:lumOff val="25000"/>
                </a:schemeClr>
              </a:solid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a:r>
                <a:rPr kumimoji="1" lang="ja-JP" altLang="en-US" sz="900" dirty="0">
                  <a:latin typeface="Meiryo UI" panose="020B0604030504040204" pitchFamily="50" charset="-128"/>
                  <a:ea typeface="Meiryo UI" panose="020B0604030504040204" pitchFamily="50" charset="-128"/>
                </a:rPr>
                <a:t>ポンプ</a:t>
              </a:r>
            </a:p>
          </p:txBody>
        </p:sp>
        <p:sp>
          <p:nvSpPr>
            <p:cNvPr id="202" name="二等辺三角形 201">
              <a:extLst>
                <a:ext uri="{FF2B5EF4-FFF2-40B4-BE49-F238E27FC236}">
                  <a16:creationId xmlns:a16="http://schemas.microsoft.com/office/drawing/2014/main" id="{85A63DD7-48A5-4295-96EA-C92D1F654DAE}"/>
                </a:ext>
              </a:extLst>
            </p:cNvPr>
            <p:cNvSpPr>
              <a:spLocks noChangeAspect="1"/>
            </p:cNvSpPr>
            <p:nvPr/>
          </p:nvSpPr>
          <p:spPr>
            <a:xfrm>
              <a:off x="11904396" y="9770601"/>
              <a:ext cx="160356" cy="138240"/>
            </a:xfrm>
            <a:prstGeom prst="triangle">
              <a:avLst/>
            </a:prstGeom>
            <a:solidFill>
              <a:srgbClr val="FF3F3F"/>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二等辺三角形 202">
              <a:extLst>
                <a:ext uri="{FF2B5EF4-FFF2-40B4-BE49-F238E27FC236}">
                  <a16:creationId xmlns:a16="http://schemas.microsoft.com/office/drawing/2014/main" id="{808E6DF6-7C49-4552-9B2A-35297C9A16D8}"/>
                </a:ext>
              </a:extLst>
            </p:cNvPr>
            <p:cNvSpPr>
              <a:spLocks noChangeAspect="1"/>
            </p:cNvSpPr>
            <p:nvPr/>
          </p:nvSpPr>
          <p:spPr>
            <a:xfrm>
              <a:off x="11904396" y="9391975"/>
              <a:ext cx="160356" cy="138240"/>
            </a:xfrm>
            <a:prstGeom prst="triangle">
              <a:avLst/>
            </a:prstGeom>
            <a:solidFill>
              <a:srgbClr val="FF3F3F"/>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楕円 203">
              <a:extLst>
                <a:ext uri="{FF2B5EF4-FFF2-40B4-BE49-F238E27FC236}">
                  <a16:creationId xmlns:a16="http://schemas.microsoft.com/office/drawing/2014/main" id="{E3EE38B0-9BFE-4D68-9417-CB8340A506FB}"/>
                </a:ext>
              </a:extLst>
            </p:cNvPr>
            <p:cNvSpPr/>
            <p:nvPr/>
          </p:nvSpPr>
          <p:spPr>
            <a:xfrm>
              <a:off x="11700847" y="8961404"/>
              <a:ext cx="567455" cy="165507"/>
            </a:xfrm>
            <a:prstGeom prst="ellipse">
              <a:avLst/>
            </a:prstGeom>
            <a:solidFill>
              <a:schemeClr val="accent3">
                <a:lumMod val="75000"/>
              </a:schemeClr>
            </a:solidFill>
            <a:ln w="3175">
              <a:solidFill>
                <a:schemeClr val="tx1">
                  <a:lumMod val="75000"/>
                  <a:lumOff val="25000"/>
                </a:schemeClr>
              </a:solid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a:r>
                <a:rPr kumimoji="1" lang="ja-JP" altLang="en-US" sz="900" dirty="0">
                  <a:latin typeface="Meiryo UI" panose="020B0604030504040204" pitchFamily="50" charset="-128"/>
                  <a:ea typeface="Meiryo UI" panose="020B0604030504040204" pitchFamily="50" charset="-128"/>
                </a:rPr>
                <a:t>ポンプ</a:t>
              </a:r>
            </a:p>
          </p:txBody>
        </p:sp>
        <p:cxnSp>
          <p:nvCxnSpPr>
            <p:cNvPr id="205" name="直線コネクタ 204">
              <a:extLst>
                <a:ext uri="{FF2B5EF4-FFF2-40B4-BE49-F238E27FC236}">
                  <a16:creationId xmlns:a16="http://schemas.microsoft.com/office/drawing/2014/main" id="{077DD1FA-5D3A-4ABD-AEE4-9D51D5DA69FF}"/>
                </a:ext>
              </a:extLst>
            </p:cNvPr>
            <p:cNvCxnSpPr/>
            <p:nvPr/>
          </p:nvCxnSpPr>
          <p:spPr>
            <a:xfrm flipV="1">
              <a:off x="7829510" y="8863579"/>
              <a:ext cx="1677" cy="1332000"/>
            </a:xfrm>
            <a:prstGeom prst="line">
              <a:avLst/>
            </a:prstGeom>
            <a:ln w="38100">
              <a:solidFill>
                <a:srgbClr val="FF2525"/>
              </a:solidFill>
            </a:ln>
          </p:spPr>
          <p:style>
            <a:lnRef idx="1">
              <a:schemeClr val="dk1"/>
            </a:lnRef>
            <a:fillRef idx="0">
              <a:schemeClr val="dk1"/>
            </a:fillRef>
            <a:effectRef idx="0">
              <a:schemeClr val="dk1"/>
            </a:effectRef>
            <a:fontRef idx="minor">
              <a:schemeClr val="tx1"/>
            </a:fontRef>
          </p:style>
        </p:cxnSp>
        <p:sp>
          <p:nvSpPr>
            <p:cNvPr id="206" name="二等辺三角形 205">
              <a:extLst>
                <a:ext uri="{FF2B5EF4-FFF2-40B4-BE49-F238E27FC236}">
                  <a16:creationId xmlns:a16="http://schemas.microsoft.com/office/drawing/2014/main" id="{F57DEE64-C44B-4356-87D3-672FD242DA30}"/>
                </a:ext>
              </a:extLst>
            </p:cNvPr>
            <p:cNvSpPr>
              <a:spLocks noChangeAspect="1"/>
            </p:cNvSpPr>
            <p:nvPr/>
          </p:nvSpPr>
          <p:spPr>
            <a:xfrm flipV="1">
              <a:off x="7750170" y="9770601"/>
              <a:ext cx="160356" cy="138240"/>
            </a:xfrm>
            <a:prstGeom prst="triangle">
              <a:avLst/>
            </a:prstGeom>
            <a:solidFill>
              <a:srgbClr val="FF3F3F"/>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二等辺三角形 206">
              <a:extLst>
                <a:ext uri="{FF2B5EF4-FFF2-40B4-BE49-F238E27FC236}">
                  <a16:creationId xmlns:a16="http://schemas.microsoft.com/office/drawing/2014/main" id="{561E20E6-BF51-4904-86E5-04B457D92019}"/>
                </a:ext>
              </a:extLst>
            </p:cNvPr>
            <p:cNvSpPr>
              <a:spLocks noChangeAspect="1"/>
            </p:cNvSpPr>
            <p:nvPr/>
          </p:nvSpPr>
          <p:spPr>
            <a:xfrm flipV="1">
              <a:off x="7750170" y="9391975"/>
              <a:ext cx="160356" cy="138240"/>
            </a:xfrm>
            <a:prstGeom prst="triangle">
              <a:avLst/>
            </a:prstGeom>
            <a:solidFill>
              <a:srgbClr val="FF3F3F"/>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二等辺三角形 207">
              <a:extLst>
                <a:ext uri="{FF2B5EF4-FFF2-40B4-BE49-F238E27FC236}">
                  <a16:creationId xmlns:a16="http://schemas.microsoft.com/office/drawing/2014/main" id="{0F503530-84F9-4BE5-8C98-B86CF6A9DE4E}"/>
                </a:ext>
              </a:extLst>
            </p:cNvPr>
            <p:cNvSpPr>
              <a:spLocks noChangeAspect="1"/>
            </p:cNvSpPr>
            <p:nvPr/>
          </p:nvSpPr>
          <p:spPr>
            <a:xfrm flipV="1">
              <a:off x="7750170" y="9008824"/>
              <a:ext cx="160356" cy="138240"/>
            </a:xfrm>
            <a:prstGeom prst="triangle">
              <a:avLst/>
            </a:prstGeom>
            <a:solidFill>
              <a:srgbClr val="FF3F3F"/>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2" name="直線コネクタ 211">
              <a:extLst>
                <a:ext uri="{FF2B5EF4-FFF2-40B4-BE49-F238E27FC236}">
                  <a16:creationId xmlns:a16="http://schemas.microsoft.com/office/drawing/2014/main" id="{67115F01-C2E1-426D-8398-8278E6D659C1}"/>
                </a:ext>
              </a:extLst>
            </p:cNvPr>
            <p:cNvCxnSpPr/>
            <p:nvPr/>
          </p:nvCxnSpPr>
          <p:spPr>
            <a:xfrm flipV="1">
              <a:off x="14247820" y="8863579"/>
              <a:ext cx="1273" cy="1332000"/>
            </a:xfrm>
            <a:prstGeom prst="line">
              <a:avLst/>
            </a:prstGeom>
            <a:ln w="38100">
              <a:solidFill>
                <a:schemeClr val="accent5">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13" name="二等辺三角形 212">
              <a:extLst>
                <a:ext uri="{FF2B5EF4-FFF2-40B4-BE49-F238E27FC236}">
                  <a16:creationId xmlns:a16="http://schemas.microsoft.com/office/drawing/2014/main" id="{8B3827CD-AFD4-4F42-B894-A3508305CA55}"/>
                </a:ext>
              </a:extLst>
            </p:cNvPr>
            <p:cNvSpPr>
              <a:spLocks noChangeAspect="1"/>
            </p:cNvSpPr>
            <p:nvPr/>
          </p:nvSpPr>
          <p:spPr>
            <a:xfrm flipV="1">
              <a:off x="14165081" y="9770601"/>
              <a:ext cx="160356" cy="138240"/>
            </a:xfrm>
            <a:prstGeom prst="triangle">
              <a:avLst/>
            </a:prstGeom>
            <a:solidFill>
              <a:schemeClr val="accent5">
                <a:lumMod val="40000"/>
                <a:lumOff val="6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二等辺三角形 213">
              <a:extLst>
                <a:ext uri="{FF2B5EF4-FFF2-40B4-BE49-F238E27FC236}">
                  <a16:creationId xmlns:a16="http://schemas.microsoft.com/office/drawing/2014/main" id="{15CB1E6F-7D34-4A09-98E3-38989D22987C}"/>
                </a:ext>
              </a:extLst>
            </p:cNvPr>
            <p:cNvSpPr>
              <a:spLocks noChangeAspect="1"/>
            </p:cNvSpPr>
            <p:nvPr/>
          </p:nvSpPr>
          <p:spPr>
            <a:xfrm flipV="1">
              <a:off x="14168278" y="9391975"/>
              <a:ext cx="160356" cy="138240"/>
            </a:xfrm>
            <a:prstGeom prst="triangle">
              <a:avLst/>
            </a:prstGeom>
            <a:solidFill>
              <a:schemeClr val="accent5">
                <a:lumMod val="40000"/>
                <a:lumOff val="6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二等辺三角形 214">
              <a:extLst>
                <a:ext uri="{FF2B5EF4-FFF2-40B4-BE49-F238E27FC236}">
                  <a16:creationId xmlns:a16="http://schemas.microsoft.com/office/drawing/2014/main" id="{2C63F2B8-D6F4-42EF-A364-99540AF9A127}"/>
                </a:ext>
              </a:extLst>
            </p:cNvPr>
            <p:cNvSpPr>
              <a:spLocks noChangeAspect="1"/>
            </p:cNvSpPr>
            <p:nvPr/>
          </p:nvSpPr>
          <p:spPr>
            <a:xfrm flipV="1">
              <a:off x="14168278" y="9008824"/>
              <a:ext cx="160356" cy="138240"/>
            </a:xfrm>
            <a:prstGeom prst="triangle">
              <a:avLst/>
            </a:prstGeom>
            <a:solidFill>
              <a:schemeClr val="accent5">
                <a:lumMod val="40000"/>
                <a:lumOff val="60000"/>
              </a:schemeClr>
            </a:solid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正方形/長方形 215">
              <a:extLst>
                <a:ext uri="{FF2B5EF4-FFF2-40B4-BE49-F238E27FC236}">
                  <a16:creationId xmlns:a16="http://schemas.microsoft.com/office/drawing/2014/main" id="{12699F34-2358-4B7D-A7F3-F73CA102CFE7}"/>
                </a:ext>
              </a:extLst>
            </p:cNvPr>
            <p:cNvSpPr/>
            <p:nvPr/>
          </p:nvSpPr>
          <p:spPr>
            <a:xfrm>
              <a:off x="7303061" y="10386394"/>
              <a:ext cx="3276147" cy="125090"/>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テキスト ボックス 216">
              <a:extLst>
                <a:ext uri="{FF2B5EF4-FFF2-40B4-BE49-F238E27FC236}">
                  <a16:creationId xmlns:a16="http://schemas.microsoft.com/office/drawing/2014/main" id="{BC49AB21-1BF8-4B20-898E-DBB1154408C9}"/>
                </a:ext>
              </a:extLst>
            </p:cNvPr>
            <p:cNvSpPr txBox="1"/>
            <p:nvPr/>
          </p:nvSpPr>
          <p:spPr>
            <a:xfrm>
              <a:off x="9463829" y="10319028"/>
              <a:ext cx="486030" cy="230832"/>
            </a:xfrm>
            <a:prstGeom prst="rect">
              <a:avLst/>
            </a:prstGeom>
            <a:noFill/>
          </p:spPr>
          <p:txBody>
            <a:bodyPr wrap="none" rtlCol="0">
              <a:spAutoFit/>
            </a:bodyPr>
            <a:lstStyle/>
            <a:p>
              <a:r>
                <a:rPr kumimoji="1" lang="ja-JP" altLang="en-US" sz="900" dirty="0">
                  <a:latin typeface="HGPｺﾞｼｯｸE" panose="020B0900000000000000" pitchFamily="50" charset="-128"/>
                  <a:ea typeface="HGPｺﾞｼｯｸE" panose="020B0900000000000000" pitchFamily="50" charset="-128"/>
                </a:rPr>
                <a:t>井戸</a:t>
              </a:r>
              <a:r>
                <a:rPr kumimoji="1" lang="en-US" altLang="ja-JP" sz="900" dirty="0">
                  <a:latin typeface="HGPｺﾞｼｯｸE" panose="020B0900000000000000" pitchFamily="50" charset="-128"/>
                  <a:ea typeface="HGPｺﾞｼｯｸE" panose="020B0900000000000000" pitchFamily="50" charset="-128"/>
                </a:rPr>
                <a:t>B</a:t>
              </a:r>
              <a:endParaRPr kumimoji="1" lang="ja-JP" altLang="en-US" sz="900" dirty="0">
                <a:latin typeface="HGPｺﾞｼｯｸE" panose="020B0900000000000000" pitchFamily="50" charset="-128"/>
                <a:ea typeface="HGPｺﾞｼｯｸE" panose="020B0900000000000000" pitchFamily="50" charset="-128"/>
              </a:endParaRPr>
            </a:p>
          </p:txBody>
        </p:sp>
        <p:sp>
          <p:nvSpPr>
            <p:cNvPr id="218" name="テキスト ボックス 217">
              <a:extLst>
                <a:ext uri="{FF2B5EF4-FFF2-40B4-BE49-F238E27FC236}">
                  <a16:creationId xmlns:a16="http://schemas.microsoft.com/office/drawing/2014/main" id="{9B666AA4-4D3D-4DE6-9AE6-87B101CB68EA}"/>
                </a:ext>
              </a:extLst>
            </p:cNvPr>
            <p:cNvSpPr txBox="1"/>
            <p:nvPr/>
          </p:nvSpPr>
          <p:spPr>
            <a:xfrm>
              <a:off x="7827910" y="10319028"/>
              <a:ext cx="495649" cy="230832"/>
            </a:xfrm>
            <a:prstGeom prst="rect">
              <a:avLst/>
            </a:prstGeom>
            <a:noFill/>
          </p:spPr>
          <p:txBody>
            <a:bodyPr wrap="none" rtlCol="0">
              <a:spAutoFit/>
            </a:bodyPr>
            <a:lstStyle/>
            <a:p>
              <a:r>
                <a:rPr kumimoji="1" lang="ja-JP" altLang="en-US" sz="900" dirty="0">
                  <a:latin typeface="HGPｺﾞｼｯｸE" panose="020B0900000000000000" pitchFamily="50" charset="-128"/>
                  <a:ea typeface="HGPｺﾞｼｯｸE" panose="020B0900000000000000" pitchFamily="50" charset="-128"/>
                </a:rPr>
                <a:t>井戸</a:t>
              </a:r>
              <a:r>
                <a:rPr kumimoji="1" lang="en-US" altLang="ja-JP" sz="900" dirty="0">
                  <a:latin typeface="HGPｺﾞｼｯｸE" panose="020B0900000000000000" pitchFamily="50" charset="-128"/>
                  <a:ea typeface="HGPｺﾞｼｯｸE" panose="020B0900000000000000" pitchFamily="50" charset="-128"/>
                </a:rPr>
                <a:t>A</a:t>
              </a:r>
              <a:endParaRPr kumimoji="1" lang="ja-JP" altLang="en-US" sz="900" dirty="0">
                <a:latin typeface="HGPｺﾞｼｯｸE" panose="020B0900000000000000" pitchFamily="50" charset="-128"/>
                <a:ea typeface="HGPｺﾞｼｯｸE" panose="020B0900000000000000" pitchFamily="50" charset="-128"/>
              </a:endParaRPr>
            </a:p>
          </p:txBody>
        </p:sp>
        <p:sp>
          <p:nvSpPr>
            <p:cNvPr id="219" name="正方形/長方形 218">
              <a:extLst>
                <a:ext uri="{FF2B5EF4-FFF2-40B4-BE49-F238E27FC236}">
                  <a16:creationId xmlns:a16="http://schemas.microsoft.com/office/drawing/2014/main" id="{B609BBE5-BCE8-4C21-A84D-9DA9220557A3}"/>
                </a:ext>
              </a:extLst>
            </p:cNvPr>
            <p:cNvSpPr/>
            <p:nvPr/>
          </p:nvSpPr>
          <p:spPr>
            <a:xfrm>
              <a:off x="7654267" y="8457755"/>
              <a:ext cx="2505094" cy="414967"/>
            </a:xfrm>
            <a:prstGeom prst="rect">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nvGrpSpPr>
            <p:cNvPr id="220" name="グループ化 219">
              <a:extLst>
                <a:ext uri="{FF2B5EF4-FFF2-40B4-BE49-F238E27FC236}">
                  <a16:creationId xmlns:a16="http://schemas.microsoft.com/office/drawing/2014/main" id="{A35D08A4-62C6-4EE4-ABE1-E53663073B3E}"/>
                </a:ext>
              </a:extLst>
            </p:cNvPr>
            <p:cNvGrpSpPr/>
            <p:nvPr/>
          </p:nvGrpSpPr>
          <p:grpSpPr>
            <a:xfrm>
              <a:off x="8756410" y="8532676"/>
              <a:ext cx="181205" cy="92447"/>
              <a:chOff x="6675609" y="7108496"/>
              <a:chExt cx="429485" cy="119670"/>
            </a:xfrm>
          </p:grpSpPr>
          <p:sp>
            <p:nvSpPr>
              <p:cNvPr id="221" name="正方形/長方形 220">
                <a:extLst>
                  <a:ext uri="{FF2B5EF4-FFF2-40B4-BE49-F238E27FC236}">
                    <a16:creationId xmlns:a16="http://schemas.microsoft.com/office/drawing/2014/main" id="{307AE333-25C4-4F61-A6F1-5FD83ACA51C0}"/>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2" name="正方形/長方形 221">
                <a:extLst>
                  <a:ext uri="{FF2B5EF4-FFF2-40B4-BE49-F238E27FC236}">
                    <a16:creationId xmlns:a16="http://schemas.microsoft.com/office/drawing/2014/main" id="{A05DA8A7-F816-4066-9B48-8852EA6E0856}"/>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23" name="グループ化 222">
              <a:extLst>
                <a:ext uri="{FF2B5EF4-FFF2-40B4-BE49-F238E27FC236}">
                  <a16:creationId xmlns:a16="http://schemas.microsoft.com/office/drawing/2014/main" id="{3823D774-E1E8-432C-A415-E67194F1E346}"/>
                </a:ext>
              </a:extLst>
            </p:cNvPr>
            <p:cNvGrpSpPr/>
            <p:nvPr/>
          </p:nvGrpSpPr>
          <p:grpSpPr>
            <a:xfrm>
              <a:off x="9142583" y="8532676"/>
              <a:ext cx="181205" cy="92447"/>
              <a:chOff x="6675609" y="7108496"/>
              <a:chExt cx="429485" cy="119670"/>
            </a:xfrm>
          </p:grpSpPr>
          <p:sp>
            <p:nvSpPr>
              <p:cNvPr id="224" name="正方形/長方形 223">
                <a:extLst>
                  <a:ext uri="{FF2B5EF4-FFF2-40B4-BE49-F238E27FC236}">
                    <a16:creationId xmlns:a16="http://schemas.microsoft.com/office/drawing/2014/main" id="{5669C700-CDAD-4EDF-B5EE-BE4C02A5D54C}"/>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5" name="正方形/長方形 224">
                <a:extLst>
                  <a:ext uri="{FF2B5EF4-FFF2-40B4-BE49-F238E27FC236}">
                    <a16:creationId xmlns:a16="http://schemas.microsoft.com/office/drawing/2014/main" id="{9AFFBF29-EBC8-4D29-9B77-AC348F469AFE}"/>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26" name="グループ化 225">
              <a:extLst>
                <a:ext uri="{FF2B5EF4-FFF2-40B4-BE49-F238E27FC236}">
                  <a16:creationId xmlns:a16="http://schemas.microsoft.com/office/drawing/2014/main" id="{ECEB17EF-B777-48EF-989A-4294013BD2E0}"/>
                </a:ext>
              </a:extLst>
            </p:cNvPr>
            <p:cNvGrpSpPr/>
            <p:nvPr/>
          </p:nvGrpSpPr>
          <p:grpSpPr>
            <a:xfrm>
              <a:off x="9492660" y="8532676"/>
              <a:ext cx="181205" cy="92447"/>
              <a:chOff x="6675609" y="7108496"/>
              <a:chExt cx="429485" cy="119670"/>
            </a:xfrm>
          </p:grpSpPr>
          <p:sp>
            <p:nvSpPr>
              <p:cNvPr id="227" name="正方形/長方形 226">
                <a:extLst>
                  <a:ext uri="{FF2B5EF4-FFF2-40B4-BE49-F238E27FC236}">
                    <a16:creationId xmlns:a16="http://schemas.microsoft.com/office/drawing/2014/main" id="{5D791C00-06A9-498F-AE56-114B0928BAAC}"/>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8" name="正方形/長方形 227">
                <a:extLst>
                  <a:ext uri="{FF2B5EF4-FFF2-40B4-BE49-F238E27FC236}">
                    <a16:creationId xmlns:a16="http://schemas.microsoft.com/office/drawing/2014/main" id="{72D994FA-3D22-465E-9EEE-B80568F2BD05}"/>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29" name="グループ化 228">
              <a:extLst>
                <a:ext uri="{FF2B5EF4-FFF2-40B4-BE49-F238E27FC236}">
                  <a16:creationId xmlns:a16="http://schemas.microsoft.com/office/drawing/2014/main" id="{AD0B824B-770C-4754-B0EC-AB90A3B5738E}"/>
                </a:ext>
              </a:extLst>
            </p:cNvPr>
            <p:cNvGrpSpPr/>
            <p:nvPr/>
          </p:nvGrpSpPr>
          <p:grpSpPr>
            <a:xfrm>
              <a:off x="8442429" y="8532676"/>
              <a:ext cx="181205" cy="92447"/>
              <a:chOff x="6675609" y="7108496"/>
              <a:chExt cx="429485" cy="119670"/>
            </a:xfrm>
          </p:grpSpPr>
          <p:sp>
            <p:nvSpPr>
              <p:cNvPr id="230" name="正方形/長方形 229">
                <a:extLst>
                  <a:ext uri="{FF2B5EF4-FFF2-40B4-BE49-F238E27FC236}">
                    <a16:creationId xmlns:a16="http://schemas.microsoft.com/office/drawing/2014/main" id="{1D374D44-F38C-4830-9D05-E653A761A7C1}"/>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1" name="正方形/長方形 230">
                <a:extLst>
                  <a:ext uri="{FF2B5EF4-FFF2-40B4-BE49-F238E27FC236}">
                    <a16:creationId xmlns:a16="http://schemas.microsoft.com/office/drawing/2014/main" id="{C805BBAC-A852-406A-8DCE-414EF2221689}"/>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32" name="グループ化 231">
              <a:extLst>
                <a:ext uri="{FF2B5EF4-FFF2-40B4-BE49-F238E27FC236}">
                  <a16:creationId xmlns:a16="http://schemas.microsoft.com/office/drawing/2014/main" id="{4CE14A4E-8547-4705-8F3B-E6C70B487BE2}"/>
                </a:ext>
              </a:extLst>
            </p:cNvPr>
            <p:cNvGrpSpPr/>
            <p:nvPr/>
          </p:nvGrpSpPr>
          <p:grpSpPr>
            <a:xfrm>
              <a:off x="8128448" y="8532676"/>
              <a:ext cx="181205" cy="92447"/>
              <a:chOff x="6675609" y="7108496"/>
              <a:chExt cx="429485" cy="119670"/>
            </a:xfrm>
          </p:grpSpPr>
          <p:sp>
            <p:nvSpPr>
              <p:cNvPr id="233" name="正方形/長方形 232">
                <a:extLst>
                  <a:ext uri="{FF2B5EF4-FFF2-40B4-BE49-F238E27FC236}">
                    <a16:creationId xmlns:a16="http://schemas.microsoft.com/office/drawing/2014/main" id="{EB356D54-0E23-41AC-A635-579976BBB174}"/>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4" name="正方形/長方形 233">
                <a:extLst>
                  <a:ext uri="{FF2B5EF4-FFF2-40B4-BE49-F238E27FC236}">
                    <a16:creationId xmlns:a16="http://schemas.microsoft.com/office/drawing/2014/main" id="{E2F5E5E7-EB89-40C3-A6A3-D586364C9394}"/>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35" name="グループ化 234">
              <a:extLst>
                <a:ext uri="{FF2B5EF4-FFF2-40B4-BE49-F238E27FC236}">
                  <a16:creationId xmlns:a16="http://schemas.microsoft.com/office/drawing/2014/main" id="{CB777E80-13D4-4324-B5D3-9477756CAAF8}"/>
                </a:ext>
              </a:extLst>
            </p:cNvPr>
            <p:cNvGrpSpPr/>
            <p:nvPr/>
          </p:nvGrpSpPr>
          <p:grpSpPr>
            <a:xfrm>
              <a:off x="8756723" y="8720192"/>
              <a:ext cx="181205" cy="92447"/>
              <a:chOff x="6675609" y="7108496"/>
              <a:chExt cx="429485" cy="119670"/>
            </a:xfrm>
          </p:grpSpPr>
          <p:sp>
            <p:nvSpPr>
              <p:cNvPr id="236" name="正方形/長方形 235">
                <a:extLst>
                  <a:ext uri="{FF2B5EF4-FFF2-40B4-BE49-F238E27FC236}">
                    <a16:creationId xmlns:a16="http://schemas.microsoft.com/office/drawing/2014/main" id="{24C0C7FB-C7DB-41C8-8C22-11649218378A}"/>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7" name="正方形/長方形 236">
                <a:extLst>
                  <a:ext uri="{FF2B5EF4-FFF2-40B4-BE49-F238E27FC236}">
                    <a16:creationId xmlns:a16="http://schemas.microsoft.com/office/drawing/2014/main" id="{853CF6CA-73C7-48A1-BD89-FD7D5BD7B83F}"/>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38" name="グループ化 237">
              <a:extLst>
                <a:ext uri="{FF2B5EF4-FFF2-40B4-BE49-F238E27FC236}">
                  <a16:creationId xmlns:a16="http://schemas.microsoft.com/office/drawing/2014/main" id="{2C3522A6-8AB7-4CDD-B9C2-094F97F44CF7}"/>
                </a:ext>
              </a:extLst>
            </p:cNvPr>
            <p:cNvGrpSpPr/>
            <p:nvPr/>
          </p:nvGrpSpPr>
          <p:grpSpPr>
            <a:xfrm>
              <a:off x="9492323" y="8720192"/>
              <a:ext cx="181205" cy="92447"/>
              <a:chOff x="6675609" y="7108496"/>
              <a:chExt cx="429485" cy="119670"/>
            </a:xfrm>
          </p:grpSpPr>
          <p:sp>
            <p:nvSpPr>
              <p:cNvPr id="239" name="正方形/長方形 238">
                <a:extLst>
                  <a:ext uri="{FF2B5EF4-FFF2-40B4-BE49-F238E27FC236}">
                    <a16:creationId xmlns:a16="http://schemas.microsoft.com/office/drawing/2014/main" id="{A2D6BDBA-A6F4-4D9B-8951-6574B9BE5538}"/>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0" name="正方形/長方形 239">
                <a:extLst>
                  <a:ext uri="{FF2B5EF4-FFF2-40B4-BE49-F238E27FC236}">
                    <a16:creationId xmlns:a16="http://schemas.microsoft.com/office/drawing/2014/main" id="{DF73C76B-7D07-4910-A3B2-E0EDB1D268FE}"/>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41" name="グループ化 240">
              <a:extLst>
                <a:ext uri="{FF2B5EF4-FFF2-40B4-BE49-F238E27FC236}">
                  <a16:creationId xmlns:a16="http://schemas.microsoft.com/office/drawing/2014/main" id="{01D98133-6427-4F36-921B-C7D4C327FDE4}"/>
                </a:ext>
              </a:extLst>
            </p:cNvPr>
            <p:cNvGrpSpPr/>
            <p:nvPr/>
          </p:nvGrpSpPr>
          <p:grpSpPr>
            <a:xfrm>
              <a:off x="8443719" y="8720192"/>
              <a:ext cx="181205" cy="92447"/>
              <a:chOff x="6675609" y="7108496"/>
              <a:chExt cx="429485" cy="119670"/>
            </a:xfrm>
          </p:grpSpPr>
          <p:sp>
            <p:nvSpPr>
              <p:cNvPr id="242" name="正方形/長方形 241">
                <a:extLst>
                  <a:ext uri="{FF2B5EF4-FFF2-40B4-BE49-F238E27FC236}">
                    <a16:creationId xmlns:a16="http://schemas.microsoft.com/office/drawing/2014/main" id="{72786B20-F5D2-4F53-9B53-4810E4D2E570}"/>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3" name="正方形/長方形 242">
                <a:extLst>
                  <a:ext uri="{FF2B5EF4-FFF2-40B4-BE49-F238E27FC236}">
                    <a16:creationId xmlns:a16="http://schemas.microsoft.com/office/drawing/2014/main" id="{93F8D004-032F-4956-A500-915846A29612}"/>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44" name="グループ化 243">
              <a:extLst>
                <a:ext uri="{FF2B5EF4-FFF2-40B4-BE49-F238E27FC236}">
                  <a16:creationId xmlns:a16="http://schemas.microsoft.com/office/drawing/2014/main" id="{70CCFCA7-38DC-4568-9EBA-417D65EED0A5}"/>
                </a:ext>
              </a:extLst>
            </p:cNvPr>
            <p:cNvGrpSpPr/>
            <p:nvPr/>
          </p:nvGrpSpPr>
          <p:grpSpPr>
            <a:xfrm>
              <a:off x="8129233" y="8720192"/>
              <a:ext cx="181205" cy="92447"/>
              <a:chOff x="6675609" y="7108496"/>
              <a:chExt cx="429485" cy="119670"/>
            </a:xfrm>
          </p:grpSpPr>
          <p:sp>
            <p:nvSpPr>
              <p:cNvPr id="245" name="正方形/長方形 244">
                <a:extLst>
                  <a:ext uri="{FF2B5EF4-FFF2-40B4-BE49-F238E27FC236}">
                    <a16:creationId xmlns:a16="http://schemas.microsoft.com/office/drawing/2014/main" id="{6EA77BE6-8C7F-48BE-8E13-857488E440D5}"/>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6" name="正方形/長方形 245">
                <a:extLst>
                  <a:ext uri="{FF2B5EF4-FFF2-40B4-BE49-F238E27FC236}">
                    <a16:creationId xmlns:a16="http://schemas.microsoft.com/office/drawing/2014/main" id="{8294602C-1DC6-47B2-9B98-446E45DBE542}"/>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47" name="グループ化 246">
              <a:extLst>
                <a:ext uri="{FF2B5EF4-FFF2-40B4-BE49-F238E27FC236}">
                  <a16:creationId xmlns:a16="http://schemas.microsoft.com/office/drawing/2014/main" id="{B4F1638A-2952-48A5-BAD6-E1F35D65C696}"/>
                </a:ext>
              </a:extLst>
            </p:cNvPr>
            <p:cNvGrpSpPr/>
            <p:nvPr/>
          </p:nvGrpSpPr>
          <p:grpSpPr>
            <a:xfrm>
              <a:off x="9059402" y="8687792"/>
              <a:ext cx="295638" cy="178937"/>
              <a:chOff x="6675609" y="7108496"/>
              <a:chExt cx="429485" cy="119670"/>
            </a:xfrm>
          </p:grpSpPr>
          <p:sp>
            <p:nvSpPr>
              <p:cNvPr id="248" name="正方形/長方形 247">
                <a:extLst>
                  <a:ext uri="{FF2B5EF4-FFF2-40B4-BE49-F238E27FC236}">
                    <a16:creationId xmlns:a16="http://schemas.microsoft.com/office/drawing/2014/main" id="{CEC068FD-91C0-4447-9501-4C96A7F8E297}"/>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49" name="正方形/長方形 248">
                <a:extLst>
                  <a:ext uri="{FF2B5EF4-FFF2-40B4-BE49-F238E27FC236}">
                    <a16:creationId xmlns:a16="http://schemas.microsoft.com/office/drawing/2014/main" id="{7E56CFD1-7E90-487E-9BA8-096CEA6EFDD1}"/>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50" name="グループ化 249">
              <a:extLst>
                <a:ext uri="{FF2B5EF4-FFF2-40B4-BE49-F238E27FC236}">
                  <a16:creationId xmlns:a16="http://schemas.microsoft.com/office/drawing/2014/main" id="{431E5BB8-E326-471C-A360-84238A41C936}"/>
                </a:ext>
              </a:extLst>
            </p:cNvPr>
            <p:cNvGrpSpPr/>
            <p:nvPr/>
          </p:nvGrpSpPr>
          <p:grpSpPr>
            <a:xfrm>
              <a:off x="7814467" y="8532676"/>
              <a:ext cx="181205" cy="92447"/>
              <a:chOff x="6675609" y="7108496"/>
              <a:chExt cx="429485" cy="119670"/>
            </a:xfrm>
          </p:grpSpPr>
          <p:sp>
            <p:nvSpPr>
              <p:cNvPr id="251" name="正方形/長方形 250">
                <a:extLst>
                  <a:ext uri="{FF2B5EF4-FFF2-40B4-BE49-F238E27FC236}">
                    <a16:creationId xmlns:a16="http://schemas.microsoft.com/office/drawing/2014/main" id="{7A58750E-572A-43E2-B56E-4FBE1357FDC0}"/>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52" name="正方形/長方形 251">
                <a:extLst>
                  <a:ext uri="{FF2B5EF4-FFF2-40B4-BE49-F238E27FC236}">
                    <a16:creationId xmlns:a16="http://schemas.microsoft.com/office/drawing/2014/main" id="{6BFAD424-12AA-4396-BE35-381DD580997C}"/>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53" name="グループ化 252">
              <a:extLst>
                <a:ext uri="{FF2B5EF4-FFF2-40B4-BE49-F238E27FC236}">
                  <a16:creationId xmlns:a16="http://schemas.microsoft.com/office/drawing/2014/main" id="{68F63E4A-5318-4D1E-A985-47B908A84DA4}"/>
                </a:ext>
              </a:extLst>
            </p:cNvPr>
            <p:cNvGrpSpPr/>
            <p:nvPr/>
          </p:nvGrpSpPr>
          <p:grpSpPr>
            <a:xfrm>
              <a:off x="7814232" y="8718354"/>
              <a:ext cx="181205" cy="92447"/>
              <a:chOff x="6675609" y="7108496"/>
              <a:chExt cx="429485" cy="119670"/>
            </a:xfrm>
          </p:grpSpPr>
          <p:sp>
            <p:nvSpPr>
              <p:cNvPr id="254" name="正方形/長方形 253">
                <a:extLst>
                  <a:ext uri="{FF2B5EF4-FFF2-40B4-BE49-F238E27FC236}">
                    <a16:creationId xmlns:a16="http://schemas.microsoft.com/office/drawing/2014/main" id="{65AF6E0A-46A0-4F07-8923-8F873887A5B4}"/>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55" name="正方形/長方形 254">
                <a:extLst>
                  <a:ext uri="{FF2B5EF4-FFF2-40B4-BE49-F238E27FC236}">
                    <a16:creationId xmlns:a16="http://schemas.microsoft.com/office/drawing/2014/main" id="{6FDB4A1A-5090-4964-A8CC-5646F31857FB}"/>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56" name="グループ化 255">
              <a:extLst>
                <a:ext uri="{FF2B5EF4-FFF2-40B4-BE49-F238E27FC236}">
                  <a16:creationId xmlns:a16="http://schemas.microsoft.com/office/drawing/2014/main" id="{DF32EDA8-8D96-45CC-BDC5-945E1318B767}"/>
                </a:ext>
              </a:extLst>
            </p:cNvPr>
            <p:cNvGrpSpPr/>
            <p:nvPr/>
          </p:nvGrpSpPr>
          <p:grpSpPr>
            <a:xfrm>
              <a:off x="9806638" y="8532676"/>
              <a:ext cx="181205" cy="92447"/>
              <a:chOff x="6675609" y="7108496"/>
              <a:chExt cx="429485" cy="119670"/>
            </a:xfrm>
          </p:grpSpPr>
          <p:sp>
            <p:nvSpPr>
              <p:cNvPr id="257" name="正方形/長方形 256">
                <a:extLst>
                  <a:ext uri="{FF2B5EF4-FFF2-40B4-BE49-F238E27FC236}">
                    <a16:creationId xmlns:a16="http://schemas.microsoft.com/office/drawing/2014/main" id="{D576FC86-3B99-4820-B0F1-0F7A257A8E1F}"/>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58" name="正方形/長方形 257">
                <a:extLst>
                  <a:ext uri="{FF2B5EF4-FFF2-40B4-BE49-F238E27FC236}">
                    <a16:creationId xmlns:a16="http://schemas.microsoft.com/office/drawing/2014/main" id="{6C2F15F6-C648-4F8F-8C14-33E5CEC361E0}"/>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59" name="グループ化 258">
              <a:extLst>
                <a:ext uri="{FF2B5EF4-FFF2-40B4-BE49-F238E27FC236}">
                  <a16:creationId xmlns:a16="http://schemas.microsoft.com/office/drawing/2014/main" id="{5D8E80C8-D071-40C7-8639-37A6DB01B8D0}"/>
                </a:ext>
              </a:extLst>
            </p:cNvPr>
            <p:cNvGrpSpPr/>
            <p:nvPr/>
          </p:nvGrpSpPr>
          <p:grpSpPr>
            <a:xfrm>
              <a:off x="9806403" y="8718355"/>
              <a:ext cx="181205" cy="92447"/>
              <a:chOff x="6675609" y="7108496"/>
              <a:chExt cx="429485" cy="119670"/>
            </a:xfrm>
          </p:grpSpPr>
          <p:sp>
            <p:nvSpPr>
              <p:cNvPr id="260" name="正方形/長方形 259">
                <a:extLst>
                  <a:ext uri="{FF2B5EF4-FFF2-40B4-BE49-F238E27FC236}">
                    <a16:creationId xmlns:a16="http://schemas.microsoft.com/office/drawing/2014/main" id="{82B0E6CE-637D-4E5B-AD7E-E715ABBF9C06}"/>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61" name="正方形/長方形 260">
                <a:extLst>
                  <a:ext uri="{FF2B5EF4-FFF2-40B4-BE49-F238E27FC236}">
                    <a16:creationId xmlns:a16="http://schemas.microsoft.com/office/drawing/2014/main" id="{6B69DA7B-4268-4549-819F-00135B860B0D}"/>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cxnSp>
          <p:nvCxnSpPr>
            <p:cNvPr id="262" name="直線コネクタ 261">
              <a:extLst>
                <a:ext uri="{FF2B5EF4-FFF2-40B4-BE49-F238E27FC236}">
                  <a16:creationId xmlns:a16="http://schemas.microsoft.com/office/drawing/2014/main" id="{5C4CD203-5BC8-406D-AF54-DA208985C7B8}"/>
                </a:ext>
              </a:extLst>
            </p:cNvPr>
            <p:cNvCxnSpPr/>
            <p:nvPr/>
          </p:nvCxnSpPr>
          <p:spPr>
            <a:xfrm flipV="1">
              <a:off x="7106771" y="8893695"/>
              <a:ext cx="3600000" cy="3733"/>
            </a:xfrm>
            <a:prstGeom prst="line">
              <a:avLst/>
            </a:prstGeom>
            <a:ln w="38100"/>
          </p:spPr>
          <p:style>
            <a:lnRef idx="1">
              <a:schemeClr val="dk1"/>
            </a:lnRef>
            <a:fillRef idx="0">
              <a:schemeClr val="dk1"/>
            </a:fillRef>
            <a:effectRef idx="0">
              <a:schemeClr val="dk1"/>
            </a:effectRef>
            <a:fontRef idx="minor">
              <a:schemeClr val="tx1"/>
            </a:fontRef>
          </p:style>
        </p:cxnSp>
        <p:cxnSp>
          <p:nvCxnSpPr>
            <p:cNvPr id="263" name="直線コネクタ 262">
              <a:extLst>
                <a:ext uri="{FF2B5EF4-FFF2-40B4-BE49-F238E27FC236}">
                  <a16:creationId xmlns:a16="http://schemas.microsoft.com/office/drawing/2014/main" id="{9A227DF1-65E6-4CB8-BDC9-700C5EDB4496}"/>
                </a:ext>
              </a:extLst>
            </p:cNvPr>
            <p:cNvCxnSpPr/>
            <p:nvPr/>
          </p:nvCxnSpPr>
          <p:spPr>
            <a:xfrm flipV="1">
              <a:off x="11183045" y="8891842"/>
              <a:ext cx="3573342" cy="1853"/>
            </a:xfrm>
            <a:prstGeom prst="line">
              <a:avLst/>
            </a:prstGeom>
            <a:ln w="38100"/>
          </p:spPr>
          <p:style>
            <a:lnRef idx="1">
              <a:schemeClr val="dk1"/>
            </a:lnRef>
            <a:fillRef idx="0">
              <a:schemeClr val="dk1"/>
            </a:fillRef>
            <a:effectRef idx="0">
              <a:schemeClr val="dk1"/>
            </a:effectRef>
            <a:fontRef idx="minor">
              <a:schemeClr val="tx1"/>
            </a:fontRef>
          </p:style>
        </p:cxnSp>
        <p:sp>
          <p:nvSpPr>
            <p:cNvPr id="264" name="正方形/長方形 263">
              <a:extLst>
                <a:ext uri="{FF2B5EF4-FFF2-40B4-BE49-F238E27FC236}">
                  <a16:creationId xmlns:a16="http://schemas.microsoft.com/office/drawing/2014/main" id="{7F4B3345-8040-47A0-9298-847C87DF269B}"/>
                </a:ext>
              </a:extLst>
            </p:cNvPr>
            <p:cNvSpPr/>
            <p:nvPr/>
          </p:nvSpPr>
          <p:spPr>
            <a:xfrm>
              <a:off x="11808322" y="8457755"/>
              <a:ext cx="2505094" cy="414967"/>
            </a:xfrm>
            <a:prstGeom prst="rect">
              <a:avLst/>
            </a:prstGeom>
            <a:solidFill>
              <a:schemeClr val="bg1">
                <a:lumMod val="8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nvGrpSpPr>
            <p:cNvPr id="265" name="グループ化 264">
              <a:extLst>
                <a:ext uri="{FF2B5EF4-FFF2-40B4-BE49-F238E27FC236}">
                  <a16:creationId xmlns:a16="http://schemas.microsoft.com/office/drawing/2014/main" id="{2523867F-A0C5-47AA-8624-2FB8C130F574}"/>
                </a:ext>
              </a:extLst>
            </p:cNvPr>
            <p:cNvGrpSpPr/>
            <p:nvPr/>
          </p:nvGrpSpPr>
          <p:grpSpPr>
            <a:xfrm>
              <a:off x="12910465" y="8532490"/>
              <a:ext cx="181205" cy="92447"/>
              <a:chOff x="6675609" y="7108496"/>
              <a:chExt cx="429485" cy="119670"/>
            </a:xfrm>
          </p:grpSpPr>
          <p:sp>
            <p:nvSpPr>
              <p:cNvPr id="266" name="正方形/長方形 265">
                <a:extLst>
                  <a:ext uri="{FF2B5EF4-FFF2-40B4-BE49-F238E27FC236}">
                    <a16:creationId xmlns:a16="http://schemas.microsoft.com/office/drawing/2014/main" id="{219FEE11-270C-40D2-AC9D-C419232F5648}"/>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67" name="正方形/長方形 266">
                <a:extLst>
                  <a:ext uri="{FF2B5EF4-FFF2-40B4-BE49-F238E27FC236}">
                    <a16:creationId xmlns:a16="http://schemas.microsoft.com/office/drawing/2014/main" id="{C356020C-6AD2-45A4-8187-8B02466BD98F}"/>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68" name="グループ化 267">
              <a:extLst>
                <a:ext uri="{FF2B5EF4-FFF2-40B4-BE49-F238E27FC236}">
                  <a16:creationId xmlns:a16="http://schemas.microsoft.com/office/drawing/2014/main" id="{705EDD33-FA7C-4E5A-8E2C-3A21883E5B53}"/>
                </a:ext>
              </a:extLst>
            </p:cNvPr>
            <p:cNvGrpSpPr/>
            <p:nvPr/>
          </p:nvGrpSpPr>
          <p:grpSpPr>
            <a:xfrm>
              <a:off x="13296638" y="8532490"/>
              <a:ext cx="181205" cy="92447"/>
              <a:chOff x="6675609" y="7108496"/>
              <a:chExt cx="429485" cy="119670"/>
            </a:xfrm>
          </p:grpSpPr>
          <p:sp>
            <p:nvSpPr>
              <p:cNvPr id="269" name="正方形/長方形 268">
                <a:extLst>
                  <a:ext uri="{FF2B5EF4-FFF2-40B4-BE49-F238E27FC236}">
                    <a16:creationId xmlns:a16="http://schemas.microsoft.com/office/drawing/2014/main" id="{94ACC8FE-9A41-4F78-988A-A376275E2EBF}"/>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70" name="正方形/長方形 269">
                <a:extLst>
                  <a:ext uri="{FF2B5EF4-FFF2-40B4-BE49-F238E27FC236}">
                    <a16:creationId xmlns:a16="http://schemas.microsoft.com/office/drawing/2014/main" id="{64115D6B-C0C5-4F9C-8846-8CEA0FFCDD54}"/>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71" name="グループ化 270">
              <a:extLst>
                <a:ext uri="{FF2B5EF4-FFF2-40B4-BE49-F238E27FC236}">
                  <a16:creationId xmlns:a16="http://schemas.microsoft.com/office/drawing/2014/main" id="{4C56083E-EE34-4E62-8DDB-32565D47BB1E}"/>
                </a:ext>
              </a:extLst>
            </p:cNvPr>
            <p:cNvGrpSpPr/>
            <p:nvPr/>
          </p:nvGrpSpPr>
          <p:grpSpPr>
            <a:xfrm>
              <a:off x="13646715" y="8532490"/>
              <a:ext cx="181205" cy="92447"/>
              <a:chOff x="6675609" y="7108496"/>
              <a:chExt cx="429485" cy="119670"/>
            </a:xfrm>
          </p:grpSpPr>
          <p:sp>
            <p:nvSpPr>
              <p:cNvPr id="272" name="正方形/長方形 271">
                <a:extLst>
                  <a:ext uri="{FF2B5EF4-FFF2-40B4-BE49-F238E27FC236}">
                    <a16:creationId xmlns:a16="http://schemas.microsoft.com/office/drawing/2014/main" id="{4C9D0370-6CB1-4BAA-AA51-45ED620E5CFF}"/>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73" name="正方形/長方形 272">
                <a:extLst>
                  <a:ext uri="{FF2B5EF4-FFF2-40B4-BE49-F238E27FC236}">
                    <a16:creationId xmlns:a16="http://schemas.microsoft.com/office/drawing/2014/main" id="{2B13D332-B9CC-4EBD-802F-0CD762130A83}"/>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74" name="グループ化 273">
              <a:extLst>
                <a:ext uri="{FF2B5EF4-FFF2-40B4-BE49-F238E27FC236}">
                  <a16:creationId xmlns:a16="http://schemas.microsoft.com/office/drawing/2014/main" id="{6DC34A14-564D-40F6-A8B5-382959F52823}"/>
                </a:ext>
              </a:extLst>
            </p:cNvPr>
            <p:cNvGrpSpPr/>
            <p:nvPr/>
          </p:nvGrpSpPr>
          <p:grpSpPr>
            <a:xfrm>
              <a:off x="12596484" y="8532490"/>
              <a:ext cx="181205" cy="92447"/>
              <a:chOff x="6675609" y="7108496"/>
              <a:chExt cx="429485" cy="119670"/>
            </a:xfrm>
          </p:grpSpPr>
          <p:sp>
            <p:nvSpPr>
              <p:cNvPr id="275" name="正方形/長方形 274">
                <a:extLst>
                  <a:ext uri="{FF2B5EF4-FFF2-40B4-BE49-F238E27FC236}">
                    <a16:creationId xmlns:a16="http://schemas.microsoft.com/office/drawing/2014/main" id="{43A97C15-C6DC-41E4-959D-E981B34013F0}"/>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76" name="正方形/長方形 275">
                <a:extLst>
                  <a:ext uri="{FF2B5EF4-FFF2-40B4-BE49-F238E27FC236}">
                    <a16:creationId xmlns:a16="http://schemas.microsoft.com/office/drawing/2014/main" id="{3479B521-8202-4FF9-BBD2-66EFCDB94DBC}"/>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77" name="グループ化 276">
              <a:extLst>
                <a:ext uri="{FF2B5EF4-FFF2-40B4-BE49-F238E27FC236}">
                  <a16:creationId xmlns:a16="http://schemas.microsoft.com/office/drawing/2014/main" id="{679187AB-2BAE-455C-99EE-389986AE4DFD}"/>
                </a:ext>
              </a:extLst>
            </p:cNvPr>
            <p:cNvGrpSpPr/>
            <p:nvPr/>
          </p:nvGrpSpPr>
          <p:grpSpPr>
            <a:xfrm>
              <a:off x="12282503" y="8532490"/>
              <a:ext cx="181205" cy="92447"/>
              <a:chOff x="6675609" y="7108496"/>
              <a:chExt cx="429485" cy="119670"/>
            </a:xfrm>
          </p:grpSpPr>
          <p:sp>
            <p:nvSpPr>
              <p:cNvPr id="278" name="正方形/長方形 277">
                <a:extLst>
                  <a:ext uri="{FF2B5EF4-FFF2-40B4-BE49-F238E27FC236}">
                    <a16:creationId xmlns:a16="http://schemas.microsoft.com/office/drawing/2014/main" id="{6E41EB5A-B95B-4AD4-8CE9-4EE80CB4E8DD}"/>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79" name="正方形/長方形 278">
                <a:extLst>
                  <a:ext uri="{FF2B5EF4-FFF2-40B4-BE49-F238E27FC236}">
                    <a16:creationId xmlns:a16="http://schemas.microsoft.com/office/drawing/2014/main" id="{5E11FC11-DB66-48F0-9A7A-AE1C3C262F8A}"/>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80" name="グループ化 279">
              <a:extLst>
                <a:ext uri="{FF2B5EF4-FFF2-40B4-BE49-F238E27FC236}">
                  <a16:creationId xmlns:a16="http://schemas.microsoft.com/office/drawing/2014/main" id="{B96BB05A-8615-4D1D-A913-0D961A09562F}"/>
                </a:ext>
              </a:extLst>
            </p:cNvPr>
            <p:cNvGrpSpPr/>
            <p:nvPr/>
          </p:nvGrpSpPr>
          <p:grpSpPr>
            <a:xfrm>
              <a:off x="12910778" y="8720006"/>
              <a:ext cx="181205" cy="92447"/>
              <a:chOff x="6675609" y="7108496"/>
              <a:chExt cx="429485" cy="119670"/>
            </a:xfrm>
          </p:grpSpPr>
          <p:sp>
            <p:nvSpPr>
              <p:cNvPr id="281" name="正方形/長方形 280">
                <a:extLst>
                  <a:ext uri="{FF2B5EF4-FFF2-40B4-BE49-F238E27FC236}">
                    <a16:creationId xmlns:a16="http://schemas.microsoft.com/office/drawing/2014/main" id="{1FA5D8FB-43B3-47A3-AE6D-85FE4450DEA0}"/>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82" name="正方形/長方形 281">
                <a:extLst>
                  <a:ext uri="{FF2B5EF4-FFF2-40B4-BE49-F238E27FC236}">
                    <a16:creationId xmlns:a16="http://schemas.microsoft.com/office/drawing/2014/main" id="{13F3002B-81C5-44D2-A609-C5A236B0852A}"/>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83" name="グループ化 282">
              <a:extLst>
                <a:ext uri="{FF2B5EF4-FFF2-40B4-BE49-F238E27FC236}">
                  <a16:creationId xmlns:a16="http://schemas.microsoft.com/office/drawing/2014/main" id="{135F73AC-B192-40FD-BEFA-522AF300FA72}"/>
                </a:ext>
              </a:extLst>
            </p:cNvPr>
            <p:cNvGrpSpPr/>
            <p:nvPr/>
          </p:nvGrpSpPr>
          <p:grpSpPr>
            <a:xfrm>
              <a:off x="13646378" y="8720006"/>
              <a:ext cx="181205" cy="92447"/>
              <a:chOff x="6675609" y="7108496"/>
              <a:chExt cx="429485" cy="119670"/>
            </a:xfrm>
          </p:grpSpPr>
          <p:sp>
            <p:nvSpPr>
              <p:cNvPr id="284" name="正方形/長方形 283">
                <a:extLst>
                  <a:ext uri="{FF2B5EF4-FFF2-40B4-BE49-F238E27FC236}">
                    <a16:creationId xmlns:a16="http://schemas.microsoft.com/office/drawing/2014/main" id="{4B3944F8-7AFF-4048-A5E5-20E588297719}"/>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85" name="正方形/長方形 284">
                <a:extLst>
                  <a:ext uri="{FF2B5EF4-FFF2-40B4-BE49-F238E27FC236}">
                    <a16:creationId xmlns:a16="http://schemas.microsoft.com/office/drawing/2014/main" id="{90A62596-ED5F-4801-A006-FF49033F6298}"/>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86" name="グループ化 285">
              <a:extLst>
                <a:ext uri="{FF2B5EF4-FFF2-40B4-BE49-F238E27FC236}">
                  <a16:creationId xmlns:a16="http://schemas.microsoft.com/office/drawing/2014/main" id="{3CA2796C-E3AE-4D45-B8A9-E37084C390C6}"/>
                </a:ext>
              </a:extLst>
            </p:cNvPr>
            <p:cNvGrpSpPr/>
            <p:nvPr/>
          </p:nvGrpSpPr>
          <p:grpSpPr>
            <a:xfrm>
              <a:off x="12597774" y="8720006"/>
              <a:ext cx="181205" cy="92447"/>
              <a:chOff x="6675609" y="7108496"/>
              <a:chExt cx="429485" cy="119670"/>
            </a:xfrm>
          </p:grpSpPr>
          <p:sp>
            <p:nvSpPr>
              <p:cNvPr id="287" name="正方形/長方形 286">
                <a:extLst>
                  <a:ext uri="{FF2B5EF4-FFF2-40B4-BE49-F238E27FC236}">
                    <a16:creationId xmlns:a16="http://schemas.microsoft.com/office/drawing/2014/main" id="{88DAE9F9-982C-4B0F-B5E6-278A5E028B81}"/>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88" name="正方形/長方形 287">
                <a:extLst>
                  <a:ext uri="{FF2B5EF4-FFF2-40B4-BE49-F238E27FC236}">
                    <a16:creationId xmlns:a16="http://schemas.microsoft.com/office/drawing/2014/main" id="{0889EA2F-450B-4554-9C3F-5A243CAEB388}"/>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sp>
          <p:nvSpPr>
            <p:cNvPr id="307" name="正方形/長方形 306">
              <a:extLst>
                <a:ext uri="{FF2B5EF4-FFF2-40B4-BE49-F238E27FC236}">
                  <a16:creationId xmlns:a16="http://schemas.microsoft.com/office/drawing/2014/main" id="{DA39E133-3FB9-47E3-BF1A-C1F1630C1767}"/>
                </a:ext>
              </a:extLst>
            </p:cNvPr>
            <p:cNvSpPr/>
            <p:nvPr/>
          </p:nvSpPr>
          <p:spPr>
            <a:xfrm>
              <a:off x="11354208" y="10386316"/>
              <a:ext cx="3276147" cy="125090"/>
            </a:xfrm>
            <a:prstGeom prst="rect">
              <a:avLst/>
            </a:prstGeom>
            <a:solidFill>
              <a:srgbClr val="FF9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9" name="グループ化 288">
              <a:extLst>
                <a:ext uri="{FF2B5EF4-FFF2-40B4-BE49-F238E27FC236}">
                  <a16:creationId xmlns:a16="http://schemas.microsoft.com/office/drawing/2014/main" id="{AAD7BBC9-1195-4035-8CA9-385C767617EF}"/>
                </a:ext>
              </a:extLst>
            </p:cNvPr>
            <p:cNvGrpSpPr/>
            <p:nvPr/>
          </p:nvGrpSpPr>
          <p:grpSpPr>
            <a:xfrm>
              <a:off x="12283288" y="8720006"/>
              <a:ext cx="181205" cy="92447"/>
              <a:chOff x="6675609" y="7108496"/>
              <a:chExt cx="429485" cy="119670"/>
            </a:xfrm>
          </p:grpSpPr>
          <p:sp>
            <p:nvSpPr>
              <p:cNvPr id="290" name="正方形/長方形 289">
                <a:extLst>
                  <a:ext uri="{FF2B5EF4-FFF2-40B4-BE49-F238E27FC236}">
                    <a16:creationId xmlns:a16="http://schemas.microsoft.com/office/drawing/2014/main" id="{B70E34C2-EAD8-4719-AEAD-8804F5DECF4D}"/>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91" name="正方形/長方形 290">
                <a:extLst>
                  <a:ext uri="{FF2B5EF4-FFF2-40B4-BE49-F238E27FC236}">
                    <a16:creationId xmlns:a16="http://schemas.microsoft.com/office/drawing/2014/main" id="{F1EB22C3-F726-4F9F-BB72-A29A59B36D1F}"/>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92" name="グループ化 291">
              <a:extLst>
                <a:ext uri="{FF2B5EF4-FFF2-40B4-BE49-F238E27FC236}">
                  <a16:creationId xmlns:a16="http://schemas.microsoft.com/office/drawing/2014/main" id="{900B3153-EC54-4823-A938-7F6807D9CA1F}"/>
                </a:ext>
              </a:extLst>
            </p:cNvPr>
            <p:cNvGrpSpPr/>
            <p:nvPr/>
          </p:nvGrpSpPr>
          <p:grpSpPr>
            <a:xfrm>
              <a:off x="13213457" y="8687606"/>
              <a:ext cx="295638" cy="178937"/>
              <a:chOff x="6675609" y="7108496"/>
              <a:chExt cx="429485" cy="119670"/>
            </a:xfrm>
          </p:grpSpPr>
          <p:sp>
            <p:nvSpPr>
              <p:cNvPr id="293" name="正方形/長方形 292">
                <a:extLst>
                  <a:ext uri="{FF2B5EF4-FFF2-40B4-BE49-F238E27FC236}">
                    <a16:creationId xmlns:a16="http://schemas.microsoft.com/office/drawing/2014/main" id="{0FA1A7F0-2D7F-47D5-A35C-CC0A099265E2}"/>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94" name="正方形/長方形 293">
                <a:extLst>
                  <a:ext uri="{FF2B5EF4-FFF2-40B4-BE49-F238E27FC236}">
                    <a16:creationId xmlns:a16="http://schemas.microsoft.com/office/drawing/2014/main" id="{AC6B554B-96CE-4DB5-9F62-7F4D771F8D73}"/>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95" name="グループ化 294">
              <a:extLst>
                <a:ext uri="{FF2B5EF4-FFF2-40B4-BE49-F238E27FC236}">
                  <a16:creationId xmlns:a16="http://schemas.microsoft.com/office/drawing/2014/main" id="{6C4AC329-285E-47C6-9147-92A6C02F7A20}"/>
                </a:ext>
              </a:extLst>
            </p:cNvPr>
            <p:cNvGrpSpPr/>
            <p:nvPr/>
          </p:nvGrpSpPr>
          <p:grpSpPr>
            <a:xfrm>
              <a:off x="11968522" y="8532490"/>
              <a:ext cx="181205" cy="92447"/>
              <a:chOff x="6675609" y="7108496"/>
              <a:chExt cx="429485" cy="119670"/>
            </a:xfrm>
          </p:grpSpPr>
          <p:sp>
            <p:nvSpPr>
              <p:cNvPr id="296" name="正方形/長方形 295">
                <a:extLst>
                  <a:ext uri="{FF2B5EF4-FFF2-40B4-BE49-F238E27FC236}">
                    <a16:creationId xmlns:a16="http://schemas.microsoft.com/office/drawing/2014/main" id="{A85561AE-53B9-42F4-AFE8-68BAF846267F}"/>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97" name="正方形/長方形 296">
                <a:extLst>
                  <a:ext uri="{FF2B5EF4-FFF2-40B4-BE49-F238E27FC236}">
                    <a16:creationId xmlns:a16="http://schemas.microsoft.com/office/drawing/2014/main" id="{449E5270-47D9-43AB-92FE-7D27CCA994E7}"/>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98" name="グループ化 297">
              <a:extLst>
                <a:ext uri="{FF2B5EF4-FFF2-40B4-BE49-F238E27FC236}">
                  <a16:creationId xmlns:a16="http://schemas.microsoft.com/office/drawing/2014/main" id="{0BAE21BD-258E-4127-91E4-A41D83023825}"/>
                </a:ext>
              </a:extLst>
            </p:cNvPr>
            <p:cNvGrpSpPr/>
            <p:nvPr/>
          </p:nvGrpSpPr>
          <p:grpSpPr>
            <a:xfrm>
              <a:off x="11968287" y="8718168"/>
              <a:ext cx="181205" cy="92447"/>
              <a:chOff x="6675609" y="7108496"/>
              <a:chExt cx="429485" cy="119670"/>
            </a:xfrm>
          </p:grpSpPr>
          <p:sp>
            <p:nvSpPr>
              <p:cNvPr id="299" name="正方形/長方形 298">
                <a:extLst>
                  <a:ext uri="{FF2B5EF4-FFF2-40B4-BE49-F238E27FC236}">
                    <a16:creationId xmlns:a16="http://schemas.microsoft.com/office/drawing/2014/main" id="{568114CE-95B1-4061-99F4-B6DEE251526B}"/>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300" name="正方形/長方形 299">
                <a:extLst>
                  <a:ext uri="{FF2B5EF4-FFF2-40B4-BE49-F238E27FC236}">
                    <a16:creationId xmlns:a16="http://schemas.microsoft.com/office/drawing/2014/main" id="{B6A01D7B-33CC-4E2A-8B7D-748F287761B1}"/>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301" name="グループ化 300">
              <a:extLst>
                <a:ext uri="{FF2B5EF4-FFF2-40B4-BE49-F238E27FC236}">
                  <a16:creationId xmlns:a16="http://schemas.microsoft.com/office/drawing/2014/main" id="{A21048CD-5D94-4BA0-8A96-A82483F66618}"/>
                </a:ext>
              </a:extLst>
            </p:cNvPr>
            <p:cNvGrpSpPr/>
            <p:nvPr/>
          </p:nvGrpSpPr>
          <p:grpSpPr>
            <a:xfrm>
              <a:off x="13960693" y="8532490"/>
              <a:ext cx="181205" cy="92447"/>
              <a:chOff x="6675609" y="7108496"/>
              <a:chExt cx="429485" cy="119670"/>
            </a:xfrm>
          </p:grpSpPr>
          <p:sp>
            <p:nvSpPr>
              <p:cNvPr id="302" name="正方形/長方形 301">
                <a:extLst>
                  <a:ext uri="{FF2B5EF4-FFF2-40B4-BE49-F238E27FC236}">
                    <a16:creationId xmlns:a16="http://schemas.microsoft.com/office/drawing/2014/main" id="{AC67BE1B-2FB1-42D6-8CE0-D4E33FD20E04}"/>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303" name="正方形/長方形 302">
                <a:extLst>
                  <a:ext uri="{FF2B5EF4-FFF2-40B4-BE49-F238E27FC236}">
                    <a16:creationId xmlns:a16="http://schemas.microsoft.com/office/drawing/2014/main" id="{2BDB1882-EDF4-42D4-B666-023297093612}"/>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304" name="グループ化 303">
              <a:extLst>
                <a:ext uri="{FF2B5EF4-FFF2-40B4-BE49-F238E27FC236}">
                  <a16:creationId xmlns:a16="http://schemas.microsoft.com/office/drawing/2014/main" id="{D2FCDF6C-F338-4A1D-86E3-1E2BE976A04F}"/>
                </a:ext>
              </a:extLst>
            </p:cNvPr>
            <p:cNvGrpSpPr/>
            <p:nvPr/>
          </p:nvGrpSpPr>
          <p:grpSpPr>
            <a:xfrm>
              <a:off x="13960458" y="8718169"/>
              <a:ext cx="181205" cy="92447"/>
              <a:chOff x="6675609" y="7108496"/>
              <a:chExt cx="429485" cy="119670"/>
            </a:xfrm>
          </p:grpSpPr>
          <p:sp>
            <p:nvSpPr>
              <p:cNvPr id="305" name="正方形/長方形 304">
                <a:extLst>
                  <a:ext uri="{FF2B5EF4-FFF2-40B4-BE49-F238E27FC236}">
                    <a16:creationId xmlns:a16="http://schemas.microsoft.com/office/drawing/2014/main" id="{6E4A820C-588C-4C3D-9307-C63B7AD67C41}"/>
                  </a:ext>
                </a:extLst>
              </p:cNvPr>
              <p:cNvSpPr/>
              <p:nvPr/>
            </p:nvSpPr>
            <p:spPr>
              <a:xfrm>
                <a:off x="6675609"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306" name="正方形/長方形 305">
                <a:extLst>
                  <a:ext uri="{FF2B5EF4-FFF2-40B4-BE49-F238E27FC236}">
                    <a16:creationId xmlns:a16="http://schemas.microsoft.com/office/drawing/2014/main" id="{4434C985-A55B-4D68-902D-2F311A584690}"/>
                  </a:ext>
                </a:extLst>
              </p:cNvPr>
              <p:cNvSpPr/>
              <p:nvPr/>
            </p:nvSpPr>
            <p:spPr>
              <a:xfrm>
                <a:off x="6889796" y="7108496"/>
                <a:ext cx="215298" cy="119670"/>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sp>
          <p:nvSpPr>
            <p:cNvPr id="210" name="テキスト ボックス 209">
              <a:extLst>
                <a:ext uri="{FF2B5EF4-FFF2-40B4-BE49-F238E27FC236}">
                  <a16:creationId xmlns:a16="http://schemas.microsoft.com/office/drawing/2014/main" id="{D77A4B0C-10AE-4DF0-A8C9-8C0BF39C5F70}"/>
                </a:ext>
              </a:extLst>
            </p:cNvPr>
            <p:cNvSpPr txBox="1"/>
            <p:nvPr/>
          </p:nvSpPr>
          <p:spPr>
            <a:xfrm>
              <a:off x="12008761" y="10319028"/>
              <a:ext cx="495649" cy="230832"/>
            </a:xfrm>
            <a:prstGeom prst="rect">
              <a:avLst/>
            </a:prstGeom>
            <a:noFill/>
          </p:spPr>
          <p:txBody>
            <a:bodyPr wrap="none" rtlCol="0">
              <a:spAutoFit/>
            </a:bodyPr>
            <a:lstStyle/>
            <a:p>
              <a:r>
                <a:rPr kumimoji="1" lang="ja-JP" altLang="en-US" sz="900" dirty="0">
                  <a:latin typeface="HGPｺﾞｼｯｸE" panose="020B0900000000000000" pitchFamily="50" charset="-128"/>
                  <a:ea typeface="HGPｺﾞｼｯｸE" panose="020B0900000000000000" pitchFamily="50" charset="-128"/>
                </a:rPr>
                <a:t>井戸</a:t>
              </a:r>
              <a:r>
                <a:rPr kumimoji="1" lang="en-US" altLang="ja-JP" sz="900" dirty="0">
                  <a:latin typeface="HGPｺﾞｼｯｸE" panose="020B0900000000000000" pitchFamily="50" charset="-128"/>
                  <a:ea typeface="HGPｺﾞｼｯｸE" panose="020B0900000000000000" pitchFamily="50" charset="-128"/>
                </a:rPr>
                <a:t>A</a:t>
              </a:r>
              <a:endParaRPr kumimoji="1" lang="ja-JP" altLang="en-US" sz="900" dirty="0">
                <a:latin typeface="HGPｺﾞｼｯｸE" panose="020B0900000000000000" pitchFamily="50" charset="-128"/>
                <a:ea typeface="HGPｺﾞｼｯｸE" panose="020B0900000000000000" pitchFamily="50" charset="-128"/>
              </a:endParaRPr>
            </a:p>
          </p:txBody>
        </p:sp>
        <p:sp>
          <p:nvSpPr>
            <p:cNvPr id="211" name="テキスト ボックス 210">
              <a:extLst>
                <a:ext uri="{FF2B5EF4-FFF2-40B4-BE49-F238E27FC236}">
                  <a16:creationId xmlns:a16="http://schemas.microsoft.com/office/drawing/2014/main" id="{CAFA9CC0-89CD-4820-9402-45912B901B34}"/>
                </a:ext>
              </a:extLst>
            </p:cNvPr>
            <p:cNvSpPr txBox="1"/>
            <p:nvPr/>
          </p:nvSpPr>
          <p:spPr>
            <a:xfrm>
              <a:off x="13754585" y="10319028"/>
              <a:ext cx="486030" cy="230832"/>
            </a:xfrm>
            <a:prstGeom prst="rect">
              <a:avLst/>
            </a:prstGeom>
            <a:noFill/>
          </p:spPr>
          <p:txBody>
            <a:bodyPr wrap="none" rtlCol="0">
              <a:spAutoFit/>
            </a:bodyPr>
            <a:lstStyle/>
            <a:p>
              <a:r>
                <a:rPr kumimoji="1" lang="ja-JP" altLang="en-US" sz="900" dirty="0">
                  <a:latin typeface="HGPｺﾞｼｯｸE" panose="020B0900000000000000" pitchFamily="50" charset="-128"/>
                  <a:ea typeface="HGPｺﾞｼｯｸE" panose="020B0900000000000000" pitchFamily="50" charset="-128"/>
                </a:rPr>
                <a:t>井戸</a:t>
              </a:r>
              <a:r>
                <a:rPr kumimoji="1" lang="en-US" altLang="ja-JP" sz="900" dirty="0">
                  <a:latin typeface="HGPｺﾞｼｯｸE" panose="020B0900000000000000" pitchFamily="50" charset="-128"/>
                  <a:ea typeface="HGPｺﾞｼｯｸE" panose="020B0900000000000000" pitchFamily="50" charset="-128"/>
                </a:rPr>
                <a:t>B</a:t>
              </a:r>
              <a:endParaRPr kumimoji="1" lang="ja-JP" altLang="en-US" sz="900" dirty="0">
                <a:latin typeface="HGPｺﾞｼｯｸE" panose="020B0900000000000000" pitchFamily="50" charset="-128"/>
                <a:ea typeface="HGPｺﾞｼｯｸE" panose="020B0900000000000000" pitchFamily="50" charset="-128"/>
              </a:endParaRPr>
            </a:p>
          </p:txBody>
        </p:sp>
      </p:grpSp>
    </p:spTree>
    <p:extLst>
      <p:ext uri="{BB962C8B-B14F-4D97-AF65-F5344CB8AC3E}">
        <p14:creationId xmlns:p14="http://schemas.microsoft.com/office/powerpoint/2010/main" val="22661978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1435</Words>
  <Application>Microsoft Office PowerPoint</Application>
  <PresentationFormat>ユーザー設定</PresentationFormat>
  <Paragraphs>143</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BIZ UDPゴシック</vt:lpstr>
      <vt:lpstr>BIZ UDゴシック</vt:lpstr>
      <vt:lpstr>HGPｺﾞｼｯｸE</vt:lpstr>
      <vt:lpstr>HGS創英ﾌﾟﾚｾﾞﾝｽEB</vt:lpstr>
      <vt:lpstr>HG正楷書体-PRO</vt:lpstr>
      <vt:lpstr>Meiryo UI</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2021-10-01T06:38:18Z</dcterms:created>
  <dcterms:modified xsi:type="dcterms:W3CDTF">2021-10-01T06:48:52Z</dcterms:modified>
</cp:coreProperties>
</file>