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695" r:id="rId1"/>
  </p:sldMasterIdLst>
  <p:notesMasterIdLst>
    <p:notesMasterId r:id="rId6"/>
  </p:notesMasterIdLst>
  <p:handoutMasterIdLst>
    <p:handoutMasterId r:id="rId7"/>
  </p:handoutMasterIdLst>
  <p:sldIdLst>
    <p:sldId id="1267" r:id="rId2"/>
    <p:sldId id="1268" r:id="rId3"/>
    <p:sldId id="1269" r:id="rId4"/>
    <p:sldId id="1272" r:id="rId5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5pPr>
    <a:lvl6pPr marL="22860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6pPr>
    <a:lvl7pPr marL="27432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7pPr>
    <a:lvl8pPr marL="32004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8pPr>
    <a:lvl9pPr marL="36576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1B6E7A9-4CE2-4674-80B1-469FB1B0B1FE}">
          <p14:sldIdLst>
            <p14:sldId id="1267"/>
            <p14:sldId id="1268"/>
            <p14:sldId id="1269"/>
            <p14:sldId id="1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FCF"/>
    <a:srgbClr val="F7F7F7"/>
    <a:srgbClr val="A7F3FB"/>
    <a:srgbClr val="00CC00"/>
    <a:srgbClr val="FF00FF"/>
    <a:srgbClr val="99FF33"/>
    <a:srgbClr val="E5E4EC"/>
    <a:srgbClr val="DAD8DA"/>
    <a:srgbClr val="339933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3316" autoAdjust="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9F4-4E35-AAAA-DD13C9557873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69F4-4E35-AAAA-DD13C95578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事故!$C$3:$K$3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2019.12</c:v>
                </c:pt>
              </c:numCache>
            </c:numRef>
          </c:cat>
          <c:val>
            <c:numRef>
              <c:f>事故!$C$4:$K$4</c:f>
              <c:numCache>
                <c:formatCode>General</c:formatCode>
                <c:ptCount val="9"/>
                <c:pt idx="0">
                  <c:v>75</c:v>
                </c:pt>
                <c:pt idx="1">
                  <c:v>83</c:v>
                </c:pt>
                <c:pt idx="2">
                  <c:v>67</c:v>
                </c:pt>
                <c:pt idx="3">
                  <c:v>73</c:v>
                </c:pt>
                <c:pt idx="4">
                  <c:v>63</c:v>
                </c:pt>
                <c:pt idx="5">
                  <c:v>56</c:v>
                </c:pt>
                <c:pt idx="6">
                  <c:v>53</c:v>
                </c:pt>
                <c:pt idx="7">
                  <c:v>30</c:v>
                </c:pt>
                <c:pt idx="8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9F4-4E35-AAAA-DD13C95578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2584360"/>
        <c:axId val="492590632"/>
      </c:lineChart>
      <c:catAx>
        <c:axId val="49258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2590632"/>
        <c:crosses val="autoZero"/>
        <c:auto val="1"/>
        <c:lblAlgn val="ctr"/>
        <c:lblOffset val="100"/>
        <c:noMultiLvlLbl val="0"/>
      </c:catAx>
      <c:valAx>
        <c:axId val="492590632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2584360"/>
        <c:crosses val="autoZero"/>
        <c:crossBetween val="between"/>
        <c:majorUnit val="20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2452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2452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fld id="{938153D7-A948-4756-AB4F-CB0AB9E3A97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506327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1" y="4721228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2452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2452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fld id="{BF542452-04E2-4020-8B9A-355BB6A4695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1600554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28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170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610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038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D41F2-FC10-41BB-B845-0487BDF46929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4E05F-5EDF-4CB8-A3A5-BE516D8EA53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3EFA20-B41C-47CA-93DA-83C5D16A880F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61E05-9877-4FFA-A522-30408DEC2839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0E9CD-6825-46C8-B161-93374AF21364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7F68D-D1A6-4EC9-984A-3ACD0EE597DE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291664-0C3A-4EAC-98E9-10757E96CA40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1D4C6-912C-4892-BA2B-EC49E4437AE5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5C5427-0C76-4482-86E0-9AD0397A5268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AA387-3B4E-4C82-BD71-C0A709FB83F3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82FCB9-BB1D-49B4-B032-B7260DD8414B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F240B8-CF86-411E-940E-DAB08E85257F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53B2A-DD16-4983-82F2-F07B494DD82D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19328-CEAD-4886-A63A-67B4F109DB5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BDCD97-8040-4E88-82F6-E83CD1C3960E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B79ED-0D20-44A4-8128-05C4EE351249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CCEDE1-32E9-45A4-89B4-F7637995EA04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F1C5D-CC49-4487-BDF2-5419BD834D93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0E6D3-CA33-4C15-8B75-F2D062AF98B0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74E85-5024-4AF5-91FF-2C0B993D423E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63EFD-AD45-4C22-A33A-9E65DCDCC5F6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5AB75-81CB-4DB3-BA4F-5AE6A96AF51D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417F92-7EB5-4641-A8A6-1A6C6B66107D}" type="datetime8">
              <a:rPr lang="ja-JP" altLang="en-US" smtClean="0"/>
              <a:pPr>
                <a:defRPr/>
              </a:pPr>
              <a:t>20/3/18 14時13分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25B7637-096F-4E6A-9F19-BF8082FC166B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98" r:id="rId3"/>
    <p:sldLayoutId id="2147484699" r:id="rId4"/>
    <p:sldLayoutId id="2147484700" r:id="rId5"/>
    <p:sldLayoutId id="2147484701" r:id="rId6"/>
    <p:sldLayoutId id="2147484702" r:id="rId7"/>
    <p:sldLayoutId id="2147484703" r:id="rId8"/>
    <p:sldLayoutId id="2147484704" r:id="rId9"/>
    <p:sldLayoutId id="2147484705" r:id="rId10"/>
    <p:sldLayoutId id="21474847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21" name="直線コネクタ 2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正方形/長方形 2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kumimoji="1" lang="en-US" altLang="ja-JP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【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概要版</a:t>
              </a:r>
              <a:r>
                <a:rPr kumimoji="1" lang="en-US" altLang="ja-JP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】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家庭系ごみ収集輸送事業 改革プラン</a:t>
              </a:r>
              <a:r>
                <a:rPr kumimoji="1" lang="en-US" altLang="ja-JP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2.0</a:t>
              </a: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１　これまでの経過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grpSp>
        <p:nvGrpSpPr>
          <p:cNvPr id="118" name="グループ化 117"/>
          <p:cNvGrpSpPr/>
          <p:nvPr/>
        </p:nvGrpSpPr>
        <p:grpSpPr>
          <a:xfrm>
            <a:off x="195361" y="1844824"/>
            <a:ext cx="8773448" cy="4882136"/>
            <a:chOff x="209329" y="1427184"/>
            <a:chExt cx="8773448" cy="5386192"/>
          </a:xfrm>
        </p:grpSpPr>
        <p:sp>
          <p:nvSpPr>
            <p:cNvPr id="119" name="右矢印 118"/>
            <p:cNvSpPr/>
            <p:nvPr/>
          </p:nvSpPr>
          <p:spPr>
            <a:xfrm>
              <a:off x="5908832" y="2269187"/>
              <a:ext cx="288000" cy="360000"/>
            </a:xfrm>
            <a:prstGeom prst="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grpSp>
          <p:nvGrpSpPr>
            <p:cNvPr id="120" name="グループ化 119"/>
            <p:cNvGrpSpPr/>
            <p:nvPr/>
          </p:nvGrpSpPr>
          <p:grpSpPr>
            <a:xfrm>
              <a:off x="209329" y="1427184"/>
              <a:ext cx="8773448" cy="5386192"/>
              <a:chOff x="209329" y="1427184"/>
              <a:chExt cx="8773448" cy="5386192"/>
            </a:xfrm>
          </p:grpSpPr>
          <p:sp>
            <p:nvSpPr>
              <p:cNvPr id="121" name="下矢印 120"/>
              <p:cNvSpPr/>
              <p:nvPr/>
            </p:nvSpPr>
            <p:spPr>
              <a:xfrm>
                <a:off x="7434832" y="6070749"/>
                <a:ext cx="394802" cy="269494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b="1" dirty="0" smtClean="0">
                  <a:solidFill>
                    <a:sysClr val="windowText" lastClr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22" name="正方形/長方形 121"/>
              <p:cNvSpPr/>
              <p:nvPr/>
            </p:nvSpPr>
            <p:spPr>
              <a:xfrm>
                <a:off x="6592072" y="6346055"/>
                <a:ext cx="2049410" cy="46481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b="1" dirty="0" smtClean="0">
                    <a:solidFill>
                      <a:sysClr val="windowText" lastClr="00000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2015(H27).4</a:t>
                </a:r>
                <a:r>
                  <a:rPr kumimoji="1" lang="ja-JP" altLang="en-US" sz="1600" b="1" dirty="0" smtClean="0">
                    <a:solidFill>
                      <a:sysClr val="windowText" lastClr="00000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～</a:t>
                </a:r>
                <a:endParaRPr kumimoji="1" lang="en-US" altLang="ja-JP" sz="1600" b="1" dirty="0" smtClean="0">
                  <a:solidFill>
                    <a:sysClr val="windowText" lastClr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ysClr val="windowText" lastClr="00000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事業</a:t>
                </a:r>
                <a:r>
                  <a:rPr kumimoji="1" lang="ja-JP" altLang="en-US" sz="1600" b="1" dirty="0">
                    <a:solidFill>
                      <a:sysClr val="windowText" lastClr="00000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開始</a:t>
                </a:r>
                <a:endParaRPr kumimoji="1" lang="en-US" altLang="ja-JP" sz="1600" b="1" dirty="0" smtClean="0">
                  <a:solidFill>
                    <a:sysClr val="windowText" lastClr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23" name="正方形/長方形 122"/>
              <p:cNvSpPr/>
              <p:nvPr/>
            </p:nvSpPr>
            <p:spPr>
              <a:xfrm>
                <a:off x="6466533" y="5325397"/>
                <a:ext cx="2281931" cy="668933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accent1"/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一部事務組合化</a:t>
                </a:r>
                <a:endParaRPr kumimoji="1" lang="en-US" altLang="ja-JP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ja-JP" altLang="en-US" sz="105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（大阪市・八尾市・松原市）</a:t>
                </a:r>
                <a:endParaRPr kumimoji="1" lang="ja-JP" altLang="en-US" sz="105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124" name="正方形/長方形 123"/>
              <p:cNvSpPr/>
              <p:nvPr/>
            </p:nvSpPr>
            <p:spPr>
              <a:xfrm>
                <a:off x="6444208" y="5059836"/>
                <a:ext cx="1296000" cy="258774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(2013)H25.4</a:t>
                </a:r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grpSp>
            <p:nvGrpSpPr>
              <p:cNvPr id="125" name="グループ化 124"/>
              <p:cNvGrpSpPr/>
              <p:nvPr/>
            </p:nvGrpSpPr>
            <p:grpSpPr>
              <a:xfrm>
                <a:off x="209329" y="1427184"/>
                <a:ext cx="8709492" cy="5386192"/>
                <a:chOff x="209329" y="1427184"/>
                <a:chExt cx="8709492" cy="5386192"/>
              </a:xfrm>
            </p:grpSpPr>
            <p:sp>
              <p:nvSpPr>
                <p:cNvPr id="130" name="角丸四角形 129"/>
                <p:cNvSpPr/>
                <p:nvPr/>
              </p:nvSpPr>
              <p:spPr>
                <a:xfrm>
                  <a:off x="2595532" y="1911362"/>
                  <a:ext cx="1210488" cy="597356"/>
                </a:xfrm>
                <a:prstGeom prst="roundRect">
                  <a:avLst/>
                </a:prstGeom>
                <a:noFill/>
                <a:ln w="9525"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それぞれで検　討</a:t>
                  </a:r>
                </a:p>
              </p:txBody>
            </p:sp>
            <p:sp>
              <p:nvSpPr>
                <p:cNvPr id="131" name="正方形/長方形 130"/>
                <p:cNvSpPr/>
                <p:nvPr/>
              </p:nvSpPr>
              <p:spPr>
                <a:xfrm>
                  <a:off x="3995936" y="1915995"/>
                  <a:ext cx="1800000" cy="695591"/>
                </a:xfrm>
                <a:prstGeom prst="rect">
                  <a:avLst/>
                </a:prstGeom>
                <a:noFill/>
                <a:ln>
                  <a:noFill/>
                  <a:prstDash val="sysDot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+mn-ea"/>
                    </a:rPr>
                    <a:t>民間委託　順次</a:t>
                  </a:r>
                  <a:r>
                    <a:rPr kumimoji="1" lang="ja-JP" altLang="en-US" sz="1400" b="1" dirty="0">
                      <a:solidFill>
                        <a:sysClr val="windowText" lastClr="000000"/>
                      </a:solidFill>
                      <a:latin typeface="+mn-ea"/>
                    </a:rPr>
                    <a:t>拡大</a:t>
                  </a:r>
                  <a:endParaRPr kumimoji="1" lang="en-US" altLang="ja-JP" sz="1400" b="1" dirty="0">
                    <a:solidFill>
                      <a:sysClr val="windowText" lastClr="000000"/>
                    </a:solidFill>
                    <a:latin typeface="+mn-ea"/>
                  </a:endParaRPr>
                </a:p>
              </p:txBody>
            </p:sp>
            <p:sp>
              <p:nvSpPr>
                <p:cNvPr id="132" name="正方形/長方形 131"/>
                <p:cNvSpPr/>
                <p:nvPr/>
              </p:nvSpPr>
              <p:spPr>
                <a:xfrm>
                  <a:off x="4071923" y="1826980"/>
                  <a:ext cx="1439448" cy="340046"/>
                </a:xfrm>
                <a:prstGeom prst="rect">
                  <a:avLst/>
                </a:prstGeom>
                <a:noFill/>
                <a:ln>
                  <a:noFill/>
                  <a:prstDash val="sysDot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kumimoji="1" lang="en-US" altLang="ja-JP" sz="1400" b="1" dirty="0" smtClean="0">
                      <a:solidFill>
                        <a:sysClr val="windowText" lastClr="00000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2011(H23).10</a:t>
                  </a:r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～</a:t>
                  </a:r>
                </a:p>
              </p:txBody>
            </p:sp>
            <p:grpSp>
              <p:nvGrpSpPr>
                <p:cNvPr id="133" name="グループ化 132"/>
                <p:cNvGrpSpPr/>
                <p:nvPr/>
              </p:nvGrpSpPr>
              <p:grpSpPr>
                <a:xfrm>
                  <a:off x="209329" y="1427184"/>
                  <a:ext cx="8709492" cy="5386192"/>
                  <a:chOff x="209329" y="1427184"/>
                  <a:chExt cx="8709492" cy="5386192"/>
                </a:xfrm>
              </p:grpSpPr>
              <p:grpSp>
                <p:nvGrpSpPr>
                  <p:cNvPr id="134" name="グループ化 133"/>
                  <p:cNvGrpSpPr/>
                  <p:nvPr/>
                </p:nvGrpSpPr>
                <p:grpSpPr>
                  <a:xfrm>
                    <a:off x="209329" y="1427184"/>
                    <a:ext cx="8709492" cy="5386192"/>
                    <a:chOff x="209329" y="1427184"/>
                    <a:chExt cx="8709492" cy="5386192"/>
                  </a:xfrm>
                </p:grpSpPr>
                <p:grpSp>
                  <p:nvGrpSpPr>
                    <p:cNvPr id="139" name="グループ化 138"/>
                    <p:cNvGrpSpPr/>
                    <p:nvPr/>
                  </p:nvGrpSpPr>
                  <p:grpSpPr>
                    <a:xfrm>
                      <a:off x="209329" y="1427184"/>
                      <a:ext cx="8709492" cy="5386192"/>
                      <a:chOff x="209329" y="1499192"/>
                      <a:chExt cx="8709492" cy="5386192"/>
                    </a:xfrm>
                  </p:grpSpPr>
                  <p:grpSp>
                    <p:nvGrpSpPr>
                      <p:cNvPr id="142" name="グループ化 141"/>
                      <p:cNvGrpSpPr/>
                      <p:nvPr/>
                    </p:nvGrpSpPr>
                    <p:grpSpPr>
                      <a:xfrm>
                        <a:off x="209329" y="1499192"/>
                        <a:ext cx="8709492" cy="5386192"/>
                        <a:chOff x="209329" y="1484783"/>
                        <a:chExt cx="8709492" cy="5386192"/>
                      </a:xfrm>
                    </p:grpSpPr>
                    <p:cxnSp>
                      <p:nvCxnSpPr>
                        <p:cNvPr id="145" name="直線コネクタ 144"/>
                        <p:cNvCxnSpPr/>
                        <p:nvPr/>
                      </p:nvCxnSpPr>
                      <p:spPr>
                        <a:xfrm flipH="1">
                          <a:off x="754330" y="4568753"/>
                          <a:ext cx="7983093" cy="0"/>
                        </a:xfrm>
                        <a:prstGeom prst="line">
                          <a:avLst/>
                        </a:prstGeom>
                        <a:ln w="25400"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46" name="グループ化 145"/>
                        <p:cNvGrpSpPr/>
                        <p:nvPr/>
                      </p:nvGrpSpPr>
                      <p:grpSpPr>
                        <a:xfrm>
                          <a:off x="209329" y="1484783"/>
                          <a:ext cx="8709492" cy="5386192"/>
                          <a:chOff x="209329" y="1571133"/>
                          <a:chExt cx="8709492" cy="5386192"/>
                        </a:xfrm>
                      </p:grpSpPr>
                      <p:sp>
                        <p:nvSpPr>
                          <p:cNvPr id="147" name="角丸四角形 146"/>
                          <p:cNvSpPr/>
                          <p:nvPr/>
                        </p:nvSpPr>
                        <p:spPr>
                          <a:xfrm>
                            <a:off x="728134" y="1571133"/>
                            <a:ext cx="432048" cy="2961798"/>
                          </a:xfrm>
                          <a:prstGeom prst="roundRect">
                            <a:avLst/>
                          </a:prstGeom>
                          <a:solidFill>
                            <a:schemeClr val="tx2">
                              <a:lumMod val="75000"/>
                            </a:schemeClr>
                          </a:solidFill>
                          <a:ln w="9525"/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eaVert" rtlCol="0" anchor="ctr"/>
                          <a:lstStyle/>
                          <a:p>
                            <a:pPr algn="ctr"/>
                            <a:r>
                              <a:rPr kumimoji="1" lang="ja-JP" altLang="en-US" sz="1600" b="1" dirty="0" smtClean="0">
                                <a:solidFill>
                                  <a:schemeClr val="bg1"/>
                                </a:solidFill>
                                <a:latin typeface="ＭＳ ゴシック" panose="020B0609070205080204" pitchFamily="49" charset="-128"/>
                                <a:ea typeface="ＭＳ ゴシック" panose="020B0609070205080204" pitchFamily="49" charset="-128"/>
                              </a:rPr>
                              <a:t>家庭系ごみ収集輸送事業</a:t>
                            </a:r>
                          </a:p>
                        </p:txBody>
                      </p:sp>
                      <p:sp>
                        <p:nvSpPr>
                          <p:cNvPr id="148" name="角丸四角形 147"/>
                          <p:cNvSpPr/>
                          <p:nvPr/>
                        </p:nvSpPr>
                        <p:spPr>
                          <a:xfrm>
                            <a:off x="728134" y="4781716"/>
                            <a:ext cx="432048" cy="2175609"/>
                          </a:xfrm>
                          <a:prstGeom prst="roundRect">
                            <a:avLst/>
                          </a:prstGeom>
                          <a:solidFill>
                            <a:schemeClr val="tx2">
                              <a:lumMod val="75000"/>
                            </a:schemeClr>
                          </a:solidFill>
                          <a:ln w="9525"/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eaVert" rtlCol="0" anchor="ctr"/>
                          <a:lstStyle/>
                          <a:p>
                            <a:pPr algn="ctr"/>
                            <a:r>
                              <a:rPr kumimoji="1" lang="ja-JP" altLang="en-US" sz="1600" b="1" dirty="0" smtClean="0">
                                <a:solidFill>
                                  <a:schemeClr val="bg1"/>
                                </a:solidFill>
                                <a:latin typeface="ＭＳ ゴシック" panose="020B0609070205080204" pitchFamily="49" charset="-128"/>
                                <a:ea typeface="ＭＳ ゴシック" panose="020B0609070205080204" pitchFamily="49" charset="-128"/>
                              </a:rPr>
                              <a:t>ごみ焼却処分事業</a:t>
                            </a:r>
                          </a:p>
                        </p:txBody>
                      </p:sp>
                      <p:sp>
                        <p:nvSpPr>
                          <p:cNvPr id="149" name="角丸四角形 148"/>
                          <p:cNvSpPr/>
                          <p:nvPr/>
                        </p:nvSpPr>
                        <p:spPr>
                          <a:xfrm>
                            <a:off x="209329" y="1571133"/>
                            <a:ext cx="446859" cy="5386191"/>
                          </a:xfrm>
                          <a:prstGeom prst="roundRect">
                            <a:avLst/>
                          </a:prstGeom>
                          <a:solidFill>
                            <a:schemeClr val="bg1"/>
                          </a:solidFill>
                          <a:ln w="9525"/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eaVert" rtlCol="0" anchor="ctr"/>
                          <a:lstStyle/>
                          <a:p>
                            <a:pPr algn="ctr"/>
                            <a:r>
                              <a:rPr lang="ja-JP" altLang="ja-JP" sz="1800" b="1" dirty="0">
                                <a:solidFill>
                                  <a:schemeClr val="tx1"/>
                                </a:solidFill>
                                <a:latin typeface="ＭＳ ゴシック" panose="020B0609070205080204" pitchFamily="49" charset="-128"/>
                                <a:ea typeface="ＭＳ ゴシック" panose="020B0609070205080204" pitchFamily="49" charset="-128"/>
                              </a:rPr>
                              <a:t>廃棄物処理</a:t>
                            </a:r>
                            <a:r>
                              <a:rPr lang="ja-JP" altLang="ja-JP" sz="1800" b="1" dirty="0" smtClean="0">
                                <a:solidFill>
                                  <a:schemeClr val="tx1"/>
                                </a:solidFill>
                                <a:latin typeface="ＭＳ ゴシック" panose="020B0609070205080204" pitchFamily="49" charset="-128"/>
                                <a:ea typeface="ＭＳ ゴシック" panose="020B0609070205080204" pitchFamily="49" charset="-128"/>
                              </a:rPr>
                              <a:t>事業</a:t>
                            </a:r>
                            <a:r>
                              <a:rPr lang="ja-JP" altLang="en-US" sz="1800" b="1" dirty="0" smtClean="0">
                                <a:solidFill>
                                  <a:schemeClr val="tx1"/>
                                </a:solidFill>
                                <a:latin typeface="ＭＳ ゴシック" panose="020B0609070205080204" pitchFamily="49" charset="-128"/>
                                <a:ea typeface="ＭＳ ゴシック" panose="020B0609070205080204" pitchFamily="49" charset="-128"/>
                              </a:rPr>
                              <a:t>の検討経過</a:t>
                            </a:r>
                            <a:endParaRPr kumimoji="1" lang="ja-JP" altLang="en-US" sz="4000" b="1" dirty="0" smtClean="0">
                              <a:solidFill>
                                <a:schemeClr val="tx1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endParaRPr>
                          </a:p>
                        </p:txBody>
                      </p:sp>
                      <p:sp>
                        <p:nvSpPr>
                          <p:cNvPr id="150" name="山形 149"/>
                          <p:cNvSpPr/>
                          <p:nvPr/>
                        </p:nvSpPr>
                        <p:spPr>
                          <a:xfrm>
                            <a:off x="1257905" y="1575291"/>
                            <a:ext cx="2448000" cy="360000"/>
                          </a:xfrm>
                          <a:prstGeom prst="chevron">
                            <a:avLst/>
                          </a:prstGeom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n w="9525">
                            <a:prstDash val="solid"/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kumimoji="1" lang="ja-JP" altLang="en-US" sz="14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地方独立行政法人化</a:t>
                            </a:r>
                          </a:p>
                        </p:txBody>
                      </p:sp>
                      <p:sp>
                        <p:nvSpPr>
                          <p:cNvPr id="151" name="山形 150"/>
                          <p:cNvSpPr/>
                          <p:nvPr/>
                        </p:nvSpPr>
                        <p:spPr>
                          <a:xfrm>
                            <a:off x="3773664" y="1571133"/>
                            <a:ext cx="2448000" cy="360000"/>
                          </a:xfrm>
                          <a:prstGeom prst="chevron">
                            <a:avLst/>
                          </a:prstGeom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n w="9525">
                            <a:prstDash val="solid"/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kumimoji="1" lang="ja-JP" altLang="en-US" sz="1400" b="1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民間委託化の推進</a:t>
                            </a:r>
                          </a:p>
                        </p:txBody>
                      </p:sp>
                      <p:sp>
                        <p:nvSpPr>
                          <p:cNvPr id="152" name="山形 151"/>
                          <p:cNvSpPr/>
                          <p:nvPr/>
                        </p:nvSpPr>
                        <p:spPr>
                          <a:xfrm>
                            <a:off x="6289422" y="1571133"/>
                            <a:ext cx="2629399" cy="355558"/>
                          </a:xfrm>
                          <a:prstGeom prst="chevron">
                            <a:avLst/>
                          </a:prstGeom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n w="9525">
                            <a:prstDash val="solid"/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kumimoji="1" lang="ja-JP" altLang="en-US" sz="14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直営改革</a:t>
                            </a:r>
                          </a:p>
                        </p:txBody>
                      </p:sp>
                      <p:grpSp>
                        <p:nvGrpSpPr>
                          <p:cNvPr id="153" name="グループ化 152"/>
                          <p:cNvGrpSpPr/>
                          <p:nvPr/>
                        </p:nvGrpSpPr>
                        <p:grpSpPr>
                          <a:xfrm>
                            <a:off x="1333155" y="2614033"/>
                            <a:ext cx="2304000" cy="3088107"/>
                            <a:chOff x="1286033" y="3118089"/>
                            <a:chExt cx="2304000" cy="3088107"/>
                          </a:xfrm>
                        </p:grpSpPr>
                        <p:sp>
                          <p:nvSpPr>
                            <p:cNvPr id="157" name="正方形/長方形 156"/>
                            <p:cNvSpPr/>
                            <p:nvPr/>
                          </p:nvSpPr>
                          <p:spPr>
                            <a:xfrm>
                              <a:off x="1286033" y="3181860"/>
                              <a:ext cx="2304000" cy="302433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noFill/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○ 廃棄物</a:t>
                              </a:r>
                              <a:r>
                                <a:rPr kumimoji="1" lang="ja-JP" altLang="en-US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処理事業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においては  </a:t>
                              </a:r>
                              <a:endPara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en-US" altLang="ja-JP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 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適正処理の観点等から、</a:t>
                              </a:r>
                              <a:endPara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en-US" altLang="ja-JP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 </a:t>
                              </a:r>
                              <a:r>
                                <a:rPr kumimoji="1" lang="ja-JP" altLang="en-US" sz="1200" u="sng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収集輸送と焼却処分を一体</a:t>
                              </a:r>
                              <a:endParaRPr kumimoji="1" lang="en-US" altLang="ja-JP" sz="1200" u="sng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en-US" altLang="ja-JP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 </a:t>
                              </a:r>
                              <a:r>
                                <a:rPr kumimoji="1" lang="ja-JP" altLang="en-US" sz="1200" u="sng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的に取り扱うことが望まし</a:t>
                              </a:r>
                              <a:endParaRPr kumimoji="1" lang="en-US" altLang="ja-JP" sz="1200" u="sng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en-US" altLang="ja-JP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 </a:t>
                              </a:r>
                              <a:r>
                                <a:rPr kumimoji="1" lang="ja-JP" altLang="en-US" sz="1200" u="sng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い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。</a:t>
                              </a:r>
                              <a:endPara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○ 廃棄物</a:t>
                              </a:r>
                              <a:r>
                                <a:rPr kumimoji="1" lang="ja-JP" altLang="en-US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処理事業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を、地方</a:t>
                              </a:r>
                              <a:endPara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en-US" altLang="ja-JP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 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独立行政法人法の対象事業</a:t>
                              </a:r>
                              <a:endPara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en-US" altLang="ja-JP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 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に加えるため、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2007(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平成</a:t>
                              </a:r>
                              <a:endPara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ja-JP" altLang="en-US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　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19)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年度から国</a:t>
                              </a:r>
                              <a:r>
                                <a:rPr kumimoji="1" lang="ja-JP" altLang="en-US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等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に対し制  </a:t>
                              </a:r>
                              <a:endPara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en-US" altLang="ja-JP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 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度改正要望</a:t>
                              </a:r>
                              <a:r>
                                <a:rPr kumimoji="1" lang="ja-JP" altLang="en-US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等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を行ってきた</a:t>
                              </a:r>
                              <a:endPara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en-US" altLang="ja-JP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 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が</a:t>
                              </a:r>
                              <a:r>
                                <a:rPr kumimoji="1" lang="ja-JP" altLang="en-US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、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法改正は困難な状況に</a:t>
                              </a:r>
                              <a:endPara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en-US" altLang="ja-JP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 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あったため、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2008(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平成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20)</a:t>
                              </a:r>
                            </a:p>
                            <a:p>
                              <a:r>
                                <a:rPr kumimoji="1" lang="en-US" altLang="ja-JP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</a:t>
                              </a:r>
                              <a:r>
                                <a:rPr kumimoji="1" lang="en-US" altLang="ja-JP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  </a:t>
                              </a:r>
                              <a:r>
                                <a:rPr kumimoji="1" lang="ja-JP" altLang="en-US" sz="1200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年度に断念</a:t>
                              </a:r>
                              <a:r>
                                <a:rPr kumimoji="1" lang="ja-JP" altLang="en-US" sz="1200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。</a:t>
                              </a:r>
                            </a:p>
                          </p:txBody>
                        </p:sp>
                        <p:sp>
                          <p:nvSpPr>
                            <p:cNvPr id="158" name="正方形/長方形 157"/>
                            <p:cNvSpPr/>
                            <p:nvPr/>
                          </p:nvSpPr>
                          <p:spPr>
                            <a:xfrm>
                              <a:off x="1347954" y="3118089"/>
                              <a:ext cx="1404000" cy="26526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  <a:prstDash val="sysDot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kumimoji="1" lang="en-US" altLang="ja-JP" sz="14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anose="020B0609070205080204" pitchFamily="49" charset="-128"/>
                                  <a:ea typeface="ＭＳ ゴシック" panose="020B0609070205080204" pitchFamily="49" charset="-128"/>
                                </a:rPr>
                                <a:t>2007(H19).2</a:t>
                              </a:r>
                              <a:r>
                                <a:rPr kumimoji="1" lang="ja-JP" altLang="en-US" sz="14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anose="020B0609070205080204" pitchFamily="49" charset="-128"/>
                                  <a:ea typeface="ＭＳ ゴシック" panose="020B0609070205080204" pitchFamily="49" charset="-128"/>
                                </a:rPr>
                                <a:t>～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154" name="山形 153"/>
                          <p:cNvSpPr/>
                          <p:nvPr/>
                        </p:nvSpPr>
                        <p:spPr>
                          <a:xfrm>
                            <a:off x="3773664" y="4781716"/>
                            <a:ext cx="2448000" cy="360000"/>
                          </a:xfrm>
                          <a:prstGeom prst="chevron">
                            <a:avLst/>
                          </a:prstGeom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n w="9525">
                            <a:prstDash val="solid"/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kumimoji="1" lang="ja-JP" altLang="en-US" sz="1400" b="1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地方公営企業化</a:t>
                            </a:r>
                          </a:p>
                        </p:txBody>
                      </p:sp>
                      <p:sp>
                        <p:nvSpPr>
                          <p:cNvPr id="155" name="山形 154"/>
                          <p:cNvSpPr/>
                          <p:nvPr/>
                        </p:nvSpPr>
                        <p:spPr>
                          <a:xfrm>
                            <a:off x="6289423" y="4772535"/>
                            <a:ext cx="2629398" cy="369114"/>
                          </a:xfrm>
                          <a:prstGeom prst="chevron">
                            <a:avLst/>
                          </a:prstGeom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n w="9525">
                            <a:prstDash val="solid"/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kumimoji="1" lang="ja-JP" altLang="en-US" sz="14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広域化（一組化）</a:t>
                            </a:r>
                            <a:endParaRPr kumimoji="1" lang="en-US" altLang="ja-JP" sz="1400" b="1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endParaRPr>
                          </a:p>
                        </p:txBody>
                      </p:sp>
                      <p:sp>
                        <p:nvSpPr>
                          <p:cNvPr id="156" name="正方形/長方形 155"/>
                          <p:cNvSpPr/>
                          <p:nvPr/>
                        </p:nvSpPr>
                        <p:spPr>
                          <a:xfrm>
                            <a:off x="3748832" y="5291685"/>
                            <a:ext cx="2304000" cy="166564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prstDash val="solid"/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○ ごみ</a:t>
                            </a:r>
                            <a:r>
                              <a:rPr kumimoji="1" lang="ja-JP" altLang="en-US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焼却工場は、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ごみ処理</a:t>
                            </a:r>
                            <a:endParaRPr kumimoji="1" lang="en-US" altLang="ja-JP" sz="1200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endParaRPr>
                          </a:p>
                          <a:p>
                            <a:r>
                              <a:rPr kumimoji="1" lang="en-US" altLang="ja-JP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</a:t>
                            </a:r>
                            <a:r>
                              <a: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 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に係る</a:t>
                            </a:r>
                            <a:r>
                              <a:rPr kumimoji="1" lang="ja-JP" altLang="en-US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手数料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収入や</a:t>
                            </a:r>
                            <a:r>
                              <a:rPr kumimoji="1" lang="ja-JP" altLang="en-US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売電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収</a:t>
                            </a:r>
                            <a:endParaRPr kumimoji="1" lang="en-US" altLang="ja-JP" sz="1200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endParaRPr>
                          </a:p>
                          <a:p>
                            <a:r>
                              <a:rPr kumimoji="1" lang="en-US" altLang="ja-JP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</a:t>
                            </a:r>
                            <a:r>
                              <a: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 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入などの収益が</a:t>
                            </a:r>
                            <a:r>
                              <a:rPr kumimoji="1" lang="ja-JP" altLang="en-US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確保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できる</a:t>
                            </a:r>
                            <a:endParaRPr kumimoji="1" lang="en-US" altLang="ja-JP" sz="1200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endParaRPr>
                          </a:p>
                          <a:p>
                            <a:r>
                              <a:rPr kumimoji="1" lang="en-US" altLang="ja-JP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</a:t>
                            </a:r>
                            <a:r>
                              <a: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 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ことから、独立</a:t>
                            </a:r>
                            <a:r>
                              <a:rPr kumimoji="1" lang="ja-JP" altLang="en-US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採算を</a:t>
                            </a:r>
                            <a:r>
                              <a:rPr kumimoji="1" lang="ja-JP" altLang="en-US" sz="1200" dirty="0" err="1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めざ</a:t>
                            </a:r>
                            <a:endParaRPr kumimoji="1" lang="en-US" altLang="ja-JP" sz="1200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endParaRPr>
                          </a:p>
                          <a:p>
                            <a:r>
                              <a:rPr kumimoji="1" lang="ja-JP" altLang="en-US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　 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し、地方公営企業化の検討</a:t>
                            </a:r>
                            <a:endParaRPr kumimoji="1" lang="en-US" altLang="ja-JP" sz="1200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endParaRPr>
                          </a:p>
                          <a:p>
                            <a:r>
                              <a:rPr kumimoji="1" lang="ja-JP" altLang="en-US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　 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を進めた</a:t>
                            </a:r>
                            <a:r>
                              <a:rPr kumimoji="1" lang="ja-JP" altLang="en-US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が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、工場</a:t>
                            </a:r>
                            <a:r>
                              <a:rPr kumimoji="1" lang="ja-JP" altLang="en-US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建設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に</a:t>
                            </a:r>
                            <a:endParaRPr kumimoji="1" lang="en-US" altLang="ja-JP" sz="1200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endParaRPr>
                          </a:p>
                          <a:p>
                            <a:r>
                              <a:rPr kumimoji="1" lang="en-US" altLang="ja-JP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</a:t>
                            </a:r>
                            <a:r>
                              <a: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 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かかる</a:t>
                            </a:r>
                            <a:r>
                              <a:rPr kumimoji="1" lang="ja-JP" altLang="en-US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起債の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方法に課題が</a:t>
                            </a:r>
                            <a:endParaRPr kumimoji="1" lang="en-US" altLang="ja-JP" sz="1200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endParaRPr>
                          </a:p>
                          <a:p>
                            <a:r>
                              <a:rPr kumimoji="1" lang="en-US" altLang="ja-JP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</a:t>
                            </a:r>
                            <a:r>
                              <a: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 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あったため、</a:t>
                            </a:r>
                            <a:r>
                              <a: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2012(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平成</a:t>
                            </a:r>
                            <a:r>
                              <a: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24)</a:t>
                            </a:r>
                          </a:p>
                          <a:p>
                            <a:r>
                              <a:rPr kumimoji="1" lang="en-US" altLang="ja-JP" sz="1200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</a:t>
                            </a:r>
                            <a:r>
                              <a:rPr kumimoji="1" lang="en-US" altLang="ja-JP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  </a:t>
                            </a:r>
                            <a:r>
                              <a:rPr kumimoji="1" lang="ja-JP" altLang="en-US" sz="1200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rPr>
                              <a:t>年度に断念。</a:t>
                            </a:r>
                            <a:endParaRPr kumimoji="1" lang="en-US" altLang="ja-JP" sz="1200" dirty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143" name="右矢印 142"/>
                      <p:cNvSpPr/>
                      <p:nvPr/>
                    </p:nvSpPr>
                    <p:spPr>
                      <a:xfrm>
                        <a:off x="3346000" y="5517232"/>
                        <a:ext cx="288000" cy="360000"/>
                      </a:xfrm>
                      <a:prstGeom prst="rightArrow">
                        <a:avLst/>
                      </a:prstGeom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ln w="9525">
                        <a:prstDash val="solid"/>
                      </a:ln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endParaRPr>
                      </a:p>
                    </p:txBody>
                  </p:sp>
                  <p:sp>
                    <p:nvSpPr>
                      <p:cNvPr id="144" name="角丸四角形 143"/>
                      <p:cNvSpPr/>
                      <p:nvPr/>
                    </p:nvSpPr>
                    <p:spPr>
                      <a:xfrm>
                        <a:off x="2857456" y="5926066"/>
                        <a:ext cx="1210488" cy="597356"/>
                      </a:xfrm>
                      <a:prstGeom prst="roundRect">
                        <a:avLst/>
                      </a:prstGeom>
                      <a:noFill/>
                      <a:ln w="9525">
                        <a:noFill/>
                      </a:ln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vert="horz" rtlCol="0" anchor="ctr"/>
                      <a:lstStyle/>
                      <a:p>
                        <a:pPr algn="ctr"/>
                        <a:r>
                          <a:rPr kumimoji="1" lang="ja-JP" altLang="en-US" sz="1400" b="1" dirty="0" smtClean="0">
                            <a:solidFill>
                              <a:schemeClr val="tx1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それぞれで検　討</a:t>
                        </a:r>
                      </a:p>
                    </p:txBody>
                  </p:sp>
                </p:grpSp>
                <p:sp>
                  <p:nvSpPr>
                    <p:cNvPr id="140" name="右矢印 139"/>
                    <p:cNvSpPr/>
                    <p:nvPr/>
                  </p:nvSpPr>
                  <p:spPr>
                    <a:xfrm>
                      <a:off x="3705905" y="1998062"/>
                      <a:ext cx="288000" cy="360000"/>
                    </a:xfrm>
                    <a:prstGeom prst="rightArrow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  <p:sp>
                  <p:nvSpPr>
                    <p:cNvPr id="141" name="右矢印 140"/>
                    <p:cNvSpPr/>
                    <p:nvPr/>
                  </p:nvSpPr>
                  <p:spPr>
                    <a:xfrm>
                      <a:off x="3705905" y="2507014"/>
                      <a:ext cx="288000" cy="360000"/>
                    </a:xfrm>
                    <a:prstGeom prst="rightArrow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</p:grpSp>
              <p:grpSp>
                <p:nvGrpSpPr>
                  <p:cNvPr id="135" name="グループ化 134"/>
                  <p:cNvGrpSpPr/>
                  <p:nvPr/>
                </p:nvGrpSpPr>
                <p:grpSpPr>
                  <a:xfrm>
                    <a:off x="3662657" y="2403045"/>
                    <a:ext cx="2594303" cy="1156937"/>
                    <a:chOff x="3662657" y="2403045"/>
                    <a:chExt cx="2594303" cy="1156937"/>
                  </a:xfrm>
                </p:grpSpPr>
                <p:sp>
                  <p:nvSpPr>
                    <p:cNvPr id="136" name="正方形/長方形 135"/>
                    <p:cNvSpPr/>
                    <p:nvPr/>
                  </p:nvSpPr>
                  <p:spPr>
                    <a:xfrm>
                      <a:off x="4015814" y="2493851"/>
                      <a:ext cx="2160000" cy="517219"/>
                    </a:xfrm>
                    <a:prstGeom prst="rect">
                      <a:avLst/>
                    </a:prstGeom>
                    <a:noFill/>
                    <a:ln w="9525">
                      <a:noFill/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b="1" u="sng" dirty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新</a:t>
                      </a:r>
                      <a:r>
                        <a:rPr kumimoji="1" lang="ja-JP" altLang="en-US" sz="1400" b="1" u="sng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会社設立による民間化</a:t>
                      </a:r>
                      <a:endParaRPr kumimoji="1" lang="ja-JP" altLang="en-US" sz="1200" b="1" u="sng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  <p:sp>
                  <p:nvSpPr>
                    <p:cNvPr id="137" name="正方形/長方形 136"/>
                    <p:cNvSpPr/>
                    <p:nvPr/>
                  </p:nvSpPr>
                  <p:spPr>
                    <a:xfrm>
                      <a:off x="3662657" y="3025512"/>
                      <a:ext cx="2594303" cy="534470"/>
                    </a:xfrm>
                    <a:prstGeom prst="rect">
                      <a:avLst/>
                    </a:prstGeom>
                    <a:solidFill>
                      <a:schemeClr val="tx2">
                        <a:lumMod val="75000"/>
                      </a:schemeClr>
                    </a:solidFill>
                    <a:ln w="9525">
                      <a:solidFill>
                        <a:schemeClr val="accent1"/>
                      </a:solidFill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家庭系ごみ収集輸送事業の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経営形態変更にかかる方針案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  <p:sp>
                  <p:nvSpPr>
                    <p:cNvPr id="138" name="正方形/長方形 137"/>
                    <p:cNvSpPr/>
                    <p:nvPr/>
                  </p:nvSpPr>
                  <p:spPr>
                    <a:xfrm>
                      <a:off x="4067943" y="2403045"/>
                      <a:ext cx="1443427" cy="254644"/>
                    </a:xfrm>
                    <a:prstGeom prst="rect">
                      <a:avLst/>
                    </a:prstGeom>
                    <a:noFill/>
                    <a:ln>
                      <a:noFill/>
                      <a:prstDash val="sysDot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2013(H25).4</a:t>
                      </a:r>
                      <a:endPara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</p:grpSp>
            </p:grpSp>
          </p:grpSp>
          <p:sp>
            <p:nvSpPr>
              <p:cNvPr id="126" name="正方形/長方形 125"/>
              <p:cNvSpPr/>
              <p:nvPr/>
            </p:nvSpPr>
            <p:spPr>
              <a:xfrm>
                <a:off x="3635896" y="3606166"/>
                <a:ext cx="2760630" cy="845354"/>
              </a:xfrm>
              <a:prstGeom prst="rect">
                <a:avLst/>
              </a:prstGeom>
              <a:noFill/>
              <a:ln w="9525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○ 「</a:t>
                </a:r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転籍を伴う民間化」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は、　　</a:t>
                </a:r>
                <a:endParaRPr kumimoji="1" lang="en-US" altLang="ja-JP" sz="12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現給</a:t>
                </a:r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保障にかかる消費税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に</a:t>
                </a:r>
                <a:endParaRPr kumimoji="1" lang="en-US" altLang="ja-JP" sz="12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en-US" altLang="ja-JP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en-US" altLang="ja-JP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   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よる</a:t>
                </a:r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経費増嵩の課題が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残る</a:t>
                </a:r>
                <a:endParaRPr kumimoji="1" lang="en-US" altLang="ja-JP" sz="12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ことから断念。</a:t>
                </a:r>
                <a:endParaRPr kumimoji="1" lang="en-US" altLang="ja-JP" sz="12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127" name="正方形/長方形 126"/>
              <p:cNvSpPr/>
              <p:nvPr/>
            </p:nvSpPr>
            <p:spPr>
              <a:xfrm>
                <a:off x="6324519" y="2188858"/>
                <a:ext cx="2594303" cy="534470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accent1"/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家庭系ごみ収集輸送事業</a:t>
                </a:r>
                <a:endParaRPr kumimoji="1" lang="en-US" altLang="ja-JP" sz="14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改革</a:t>
                </a:r>
                <a:r>
                  <a:rPr kumimoji="1" lang="ja-JP" altLang="en-US" sz="14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プラン</a:t>
                </a:r>
              </a:p>
            </p:txBody>
          </p:sp>
          <p:sp>
            <p:nvSpPr>
              <p:cNvPr id="128" name="正方形/長方形 127"/>
              <p:cNvSpPr/>
              <p:nvPr/>
            </p:nvSpPr>
            <p:spPr>
              <a:xfrm>
                <a:off x="6324518" y="2775634"/>
                <a:ext cx="2658259" cy="1584001"/>
              </a:xfrm>
              <a:prstGeom prst="rect">
                <a:avLst/>
              </a:prstGeom>
              <a:noFill/>
              <a:ln w="9525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【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経費の削減</a:t>
                </a:r>
                <a:r>
                  <a:rPr kumimoji="1" lang="en-US" altLang="ja-JP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】</a:t>
                </a:r>
                <a:endParaRPr kumimoji="1" lang="ja-JP" altLang="en-US" sz="12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○ </a:t>
                </a:r>
                <a:r>
                  <a:rPr kumimoji="1" lang="en-US" altLang="ja-JP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2016(H28)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年度比で、職員定数</a:t>
                </a:r>
                <a:endParaRPr kumimoji="1" lang="en-US" altLang="ja-JP" sz="12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   の約</a:t>
                </a:r>
                <a:r>
                  <a:rPr kumimoji="1" lang="en-US" altLang="ja-JP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10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％（</a:t>
                </a:r>
                <a:r>
                  <a:rPr kumimoji="1" lang="en-US" altLang="ja-JP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150</a:t>
                </a:r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）の削減</a:t>
                </a:r>
                <a:endParaRPr kumimoji="1" lang="en-US" altLang="ja-JP" sz="12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 ⇒ ▲</a:t>
                </a:r>
                <a:r>
                  <a:rPr kumimoji="1" lang="en-US" altLang="ja-JP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6.2</a:t>
                </a:r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億円／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</a:t>
                </a:r>
                <a:endParaRPr kumimoji="1" lang="ja-JP" altLang="en-US" sz="12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en-US" altLang="ja-JP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【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市民サービスの向上</a:t>
                </a:r>
                <a:r>
                  <a:rPr kumimoji="1" lang="en-US" altLang="ja-JP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】</a:t>
                </a:r>
              </a:p>
              <a:p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〇 交通</a:t>
                </a:r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事故発生件数の削減</a:t>
                </a:r>
              </a:p>
              <a:p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   ⇒ </a:t>
                </a:r>
                <a:r>
                  <a:rPr kumimoji="1" lang="en-US" altLang="ja-JP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45</a:t>
                </a:r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件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以内</a:t>
                </a:r>
                <a:endParaRPr kumimoji="1" lang="en-US" altLang="ja-JP" sz="12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en-US" altLang="ja-JP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en-US" altLang="ja-JP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〇 災害</a:t>
                </a:r>
                <a:r>
                  <a:rPr kumimoji="1" lang="ja-JP" altLang="en-US" sz="1200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時の</a:t>
                </a:r>
                <a:r>
                  <a:rPr kumimoji="1" lang="ja-JP" altLang="en-US" sz="1200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対応</a:t>
                </a:r>
                <a:endParaRPr kumimoji="1" lang="ja-JP" altLang="en-US" sz="12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129" name="正方形/長方形 128"/>
              <p:cNvSpPr/>
              <p:nvPr/>
            </p:nvSpPr>
            <p:spPr>
              <a:xfrm>
                <a:off x="6332824" y="1901423"/>
                <a:ext cx="2090288" cy="251097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2017(H29)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年度～</a:t>
                </a:r>
                <a:r>
                  <a:rPr kumimoji="1" lang="en-US" altLang="ja-JP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3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か年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</p:grpSp>
      <p:sp>
        <p:nvSpPr>
          <p:cNvPr id="161" name="正方形/長方形 160"/>
          <p:cNvSpPr/>
          <p:nvPr/>
        </p:nvSpPr>
        <p:spPr>
          <a:xfrm>
            <a:off x="256810" y="767156"/>
            <a:ext cx="8712000" cy="82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mpd="dbl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◇ 「家庭系ごみ収集輸送事業」と「ごみ焼却処分事業」については、大阪市の事業から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切り離し事業を独立化することで収支を明確にし、効率化・低コスト化を図ることを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目的に経営形態の検討を実施</a:t>
            </a:r>
            <a:endParaRPr lang="ja-JP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84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21" name="直線コネクタ 2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正方形/長方形 2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２　家庭系ごみ収集輸送事業改革プラン（現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プラン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）の成果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5" name="ホームベース 4"/>
          <p:cNvSpPr/>
          <p:nvPr/>
        </p:nvSpPr>
        <p:spPr>
          <a:xfrm>
            <a:off x="251521" y="3434729"/>
            <a:ext cx="504056" cy="3297409"/>
          </a:xfrm>
          <a:prstGeom prst="homePlate">
            <a:avLst>
              <a:gd name="adj" fmla="val 3398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市民サービスの向上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872351" y="3434729"/>
            <a:ext cx="324000" cy="158400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交通事故防止</a:t>
            </a:r>
          </a:p>
        </p:txBody>
      </p:sp>
      <p:sp>
        <p:nvSpPr>
          <p:cNvPr id="7" name="ホームベース 6"/>
          <p:cNvSpPr/>
          <p:nvPr/>
        </p:nvSpPr>
        <p:spPr>
          <a:xfrm>
            <a:off x="253839" y="1721320"/>
            <a:ext cx="501738" cy="1584000"/>
          </a:xfrm>
          <a:prstGeom prst="homePlate">
            <a:avLst>
              <a:gd name="adj" fmla="val 3398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経費の削減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882176" y="1721320"/>
            <a:ext cx="324000" cy="158400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作業の効率化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882176" y="5148138"/>
            <a:ext cx="324000" cy="158400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地域との連携強化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56810" y="767156"/>
            <a:ext cx="8712000" cy="82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mpd="dbl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◇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「家庭系ごみ収集輸送事業 改革プラン」に掲げた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目標（全</a:t>
            </a: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項目）を達成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◇  転籍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を伴う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民間化（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消費税による経費の増嵩）により期待される効果以上に経費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削減す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ほか、市民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サービスも向上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改革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の成功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251521" y="3376870"/>
            <a:ext cx="871459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882176" y="5102508"/>
            <a:ext cx="8109207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フローチャート: 処理 35"/>
          <p:cNvSpPr/>
          <p:nvPr/>
        </p:nvSpPr>
        <p:spPr>
          <a:xfrm>
            <a:off x="1187624" y="1720686"/>
            <a:ext cx="1620000" cy="1584000"/>
          </a:xfrm>
          <a:prstGeom prst="flowChartProcess">
            <a:avLst/>
          </a:prstGeom>
          <a:noFill/>
          <a:ln w="38100" cmpd="dbl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〇 当初予定どおり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順調に進捗し、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今年度中に達成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見込み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〇 転籍</a:t>
            </a:r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を伴う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民間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化</a:t>
            </a:r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で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期待される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効果</a:t>
            </a:r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以上の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税負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担の軽減を実現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771799" y="1681018"/>
            <a:ext cx="4303255" cy="1627239"/>
            <a:chOff x="4448941" y="1651233"/>
            <a:chExt cx="4459173" cy="1676902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4489712" y="1721321"/>
              <a:ext cx="4418402" cy="1584000"/>
              <a:chOff x="1324758" y="936643"/>
              <a:chExt cx="5354616" cy="2015985"/>
            </a:xfrm>
          </p:grpSpPr>
          <p:sp>
            <p:nvSpPr>
              <p:cNvPr id="16" name="正方形/長方形 15"/>
              <p:cNvSpPr/>
              <p:nvPr/>
            </p:nvSpPr>
            <p:spPr>
              <a:xfrm>
                <a:off x="2295683" y="2480931"/>
                <a:ext cx="1032630" cy="195817"/>
              </a:xfrm>
              <a:prstGeom prst="rect">
                <a:avLst/>
              </a:prstGeom>
              <a:noFill/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22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3871005" y="1834735"/>
                <a:ext cx="1032630" cy="84201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91</a:t>
                </a:r>
              </a:p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5430549" y="1213494"/>
                <a:ext cx="1032630" cy="1468628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endParaRPr kumimoji="1" lang="en-US" altLang="ja-JP" sz="14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en-US" altLang="ja-JP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152</a:t>
                </a:r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2250115" y="1834735"/>
                <a:ext cx="1678025" cy="0"/>
              </a:xfrm>
              <a:prstGeom prst="line">
                <a:avLst/>
              </a:prstGeom>
              <a:ln w="317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3786920" y="1227542"/>
                <a:ext cx="1678025" cy="0"/>
              </a:xfrm>
              <a:prstGeom prst="line">
                <a:avLst/>
              </a:prstGeom>
              <a:ln w="317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矢印コネクタ 23"/>
              <p:cNvCxnSpPr/>
              <p:nvPr/>
            </p:nvCxnSpPr>
            <p:spPr>
              <a:xfrm>
                <a:off x="4693403" y="1227542"/>
                <a:ext cx="0" cy="607194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矢印コネクタ 24"/>
              <p:cNvCxnSpPr/>
              <p:nvPr/>
            </p:nvCxnSpPr>
            <p:spPr>
              <a:xfrm>
                <a:off x="3121304" y="1834735"/>
                <a:ext cx="0" cy="646196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正方形/長方形 25"/>
              <p:cNvSpPr/>
              <p:nvPr/>
            </p:nvSpPr>
            <p:spPr>
              <a:xfrm>
                <a:off x="4417200" y="1404453"/>
                <a:ext cx="1290790" cy="249310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61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2804341" y="2056286"/>
                <a:ext cx="1290790" cy="249310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69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2280472" y="2747711"/>
                <a:ext cx="1193369" cy="203053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2017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</a:t>
                </a: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3775480" y="2673715"/>
                <a:ext cx="1269698" cy="278913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2018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</a:t>
                </a: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5316957" y="2663511"/>
                <a:ext cx="1315043" cy="284090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2019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</a:t>
                </a:r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1324759" y="968412"/>
                <a:ext cx="2251931" cy="551066"/>
              </a:xfrm>
              <a:prstGeom prst="rect">
                <a:avLst/>
              </a:prstGeom>
              <a:noFill/>
              <a:ln w="9525" cmpd="sng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減員数累計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の</a:t>
                </a:r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推移</a:t>
                </a:r>
                <a:endParaRPr kumimoji="1" lang="en-US" altLang="ja-JP" sz="12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（</a:t>
                </a:r>
                <a:r>
                  <a:rPr kumimoji="1" lang="en-US" altLang="ja-JP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2019.12</a:t>
                </a:r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末見込）</a:t>
                </a: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1324758" y="2190671"/>
                <a:ext cx="1891524" cy="28230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（▲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1.6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億円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/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</a:t>
                </a:r>
                <a:r>
                  <a:rPr kumimoji="1" lang="en-US" altLang="ja-JP" sz="12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)</a:t>
                </a:r>
                <a:endPara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2903657" y="1541166"/>
                <a:ext cx="1891524" cy="28230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（▲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6.7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億円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/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年）</a:t>
                </a:r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4585393" y="936643"/>
                <a:ext cx="2093981" cy="28230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（▲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11.3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億円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/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年）</a:t>
                </a:r>
              </a:p>
            </p:txBody>
          </p:sp>
        </p:grpSp>
        <p:sp>
          <p:nvSpPr>
            <p:cNvPr id="39" name="正方形/長方形 38"/>
            <p:cNvSpPr/>
            <p:nvPr/>
          </p:nvSpPr>
          <p:spPr>
            <a:xfrm>
              <a:off x="4448941" y="1651233"/>
              <a:ext cx="4443539" cy="1676902"/>
            </a:xfrm>
            <a:prstGeom prst="rect">
              <a:avLst/>
            </a:prstGeom>
            <a:noFill/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40" name="フローチャート: 処理 39"/>
          <p:cNvSpPr/>
          <p:nvPr/>
        </p:nvSpPr>
        <p:spPr>
          <a:xfrm>
            <a:off x="1187624" y="3433724"/>
            <a:ext cx="1660771" cy="1584000"/>
          </a:xfrm>
          <a:prstGeom prst="flowChartProcess">
            <a:avLst/>
          </a:prstGeom>
          <a:noFill/>
          <a:ln w="38100" cmpd="dbl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〇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2018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年度</a:t>
            </a:r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の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公務上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交通</a:t>
            </a:r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事故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の発生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件数</a:t>
            </a:r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は</a:t>
            </a:r>
            <a:r>
              <a:rPr kumimoji="1" lang="en-US" altLang="ja-JP" sz="1200" b="1" u="sng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件と</a:t>
            </a:r>
            <a:r>
              <a:rPr kumimoji="1" lang="ja-JP" altLang="en-US" sz="1200" b="1" u="sng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、</a:t>
            </a:r>
            <a:endParaRPr kumimoji="1" lang="en-US" altLang="ja-JP" sz="1200" b="1" u="sng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u="sng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最終目標である </a:t>
            </a:r>
            <a:endParaRPr kumimoji="1" lang="en-US" altLang="ja-JP" sz="1200" b="1" u="sng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sz="1200" b="1" u="sng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45</a:t>
            </a:r>
            <a:r>
              <a:rPr kumimoji="1" lang="ja-JP" altLang="en-US" sz="1200" b="1" u="sng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件以内を達成</a:t>
            </a:r>
            <a:endParaRPr kumimoji="1" lang="ja-JP" altLang="en-US" sz="1200" b="1" u="sng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〇 今年度も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12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月末時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点で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17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件と昨年度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を下回る見込み</a:t>
            </a:r>
            <a:endParaRPr kumimoji="1" lang="ja-JP" altLang="en-US" sz="12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1" name="フローチャート: 処理 40"/>
          <p:cNvSpPr/>
          <p:nvPr/>
        </p:nvSpPr>
        <p:spPr>
          <a:xfrm>
            <a:off x="5220073" y="5167544"/>
            <a:ext cx="1799728" cy="1584000"/>
          </a:xfrm>
          <a:prstGeom prst="flowChartProcess">
            <a:avLst/>
          </a:prstGeom>
          <a:noFill/>
          <a:ln w="9525" cmpd="dbl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〇 地域</a:t>
            </a:r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・区役所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との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合同</a:t>
            </a:r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防災訓練を</a:t>
            </a: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拡大実施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　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2019.12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末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42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件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　 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（予定を含む）</a:t>
            </a:r>
            <a:endParaRPr kumimoji="1" lang="ja-JP" altLang="en-US" sz="12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〇 コミュニティ回収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の</a:t>
            </a:r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拡大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促進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2019.12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末 </a:t>
            </a:r>
            <a:r>
              <a: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97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団体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3" name="下矢印 42"/>
          <p:cNvSpPr/>
          <p:nvPr/>
        </p:nvSpPr>
        <p:spPr>
          <a:xfrm rot="16200000">
            <a:off x="6762136" y="2393985"/>
            <a:ext cx="972000" cy="360000"/>
          </a:xfrm>
          <a:prstGeom prst="downArrow">
            <a:avLst>
              <a:gd name="adj1" fmla="val 71071"/>
              <a:gd name="adj2" fmla="val 6499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endParaRPr kumimoji="1" lang="ja-JP" altLang="en-US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238005" y="5172028"/>
            <a:ext cx="252000" cy="75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300"/>
              </a:lnSpc>
            </a:pPr>
            <a:r>
              <a:rPr lang="ja-JP" altLang="en-US" sz="1200" dirty="0" smtClean="0"/>
              <a:t>災　害　対　策</a:t>
            </a:r>
            <a:endParaRPr lang="ja-JP" altLang="ja-JP" sz="1200" dirty="0"/>
          </a:p>
        </p:txBody>
      </p:sp>
      <p:sp>
        <p:nvSpPr>
          <p:cNvPr id="46" name="正方形/長方形 45"/>
          <p:cNvSpPr/>
          <p:nvPr/>
        </p:nvSpPr>
        <p:spPr>
          <a:xfrm>
            <a:off x="1246869" y="5973244"/>
            <a:ext cx="252000" cy="75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300"/>
              </a:lnSpc>
            </a:pPr>
            <a:r>
              <a:rPr lang="ja-JP" altLang="en-US" sz="1200" dirty="0" smtClean="0"/>
              <a:t>ご　み　減　量</a:t>
            </a:r>
            <a:endParaRPr lang="ja-JP" altLang="ja-JP" sz="1200" dirty="0"/>
          </a:p>
        </p:txBody>
      </p:sp>
      <p:sp>
        <p:nvSpPr>
          <p:cNvPr id="47" name="正方形/長方形 46"/>
          <p:cNvSpPr/>
          <p:nvPr/>
        </p:nvSpPr>
        <p:spPr>
          <a:xfrm>
            <a:off x="1521509" y="5182176"/>
            <a:ext cx="3122499" cy="156936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0"/>
              </a:lnSpc>
            </a:pPr>
            <a:r>
              <a:rPr lang="en-US" altLang="ja-JP" sz="1200" b="1" kern="100" dirty="0" smtClean="0">
                <a:cs typeface="Times New Roman" panose="02020603050405020304" pitchFamily="18" charset="0"/>
              </a:rPr>
              <a:t>【</a:t>
            </a:r>
            <a:r>
              <a:rPr lang="ja-JP" altLang="en-US" sz="1200" b="1" kern="100" dirty="0" smtClean="0">
                <a:cs typeface="Times New Roman" panose="02020603050405020304" pitchFamily="18" charset="0"/>
              </a:rPr>
              <a:t>取組目標</a:t>
            </a:r>
            <a:r>
              <a:rPr lang="en-US" altLang="ja-JP" sz="1200" b="1" kern="100" dirty="0" smtClean="0">
                <a:cs typeface="Times New Roman" panose="02020603050405020304" pitchFamily="18" charset="0"/>
              </a:rPr>
              <a:t>】</a:t>
            </a:r>
            <a:endParaRPr lang="en-US" altLang="ja-JP" sz="1200" b="1" kern="100" dirty="0"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r>
              <a:rPr lang="ja-JP" altLang="en-US" sz="1200" b="1" dirty="0" smtClean="0"/>
              <a:t>　〇 環境事業センター</a:t>
            </a:r>
            <a:r>
              <a:rPr lang="ja-JP" altLang="en-US" sz="1200" b="1" dirty="0"/>
              <a:t>が</a:t>
            </a:r>
            <a:r>
              <a:rPr lang="ja-JP" altLang="en-US" sz="1200" b="1" dirty="0" smtClean="0"/>
              <a:t>発災後の迅速・</a:t>
            </a:r>
            <a:endParaRPr lang="en-US" altLang="ja-JP" sz="1200" b="1" dirty="0" smtClean="0"/>
          </a:p>
          <a:p>
            <a:pPr>
              <a:lnSpc>
                <a:spcPts val="1300"/>
              </a:lnSpc>
            </a:pPr>
            <a:r>
              <a:rPr lang="en-US" altLang="ja-JP" sz="1200" b="1" dirty="0"/>
              <a:t> </a:t>
            </a:r>
            <a:r>
              <a:rPr lang="en-US" altLang="ja-JP" sz="1200" b="1" dirty="0" smtClean="0"/>
              <a:t>    </a:t>
            </a:r>
            <a:r>
              <a:rPr lang="ja-JP" altLang="en-US" sz="1200" b="1" dirty="0" smtClean="0"/>
              <a:t>適切なごみ収集のコントロール</a:t>
            </a:r>
            <a:endParaRPr lang="en-US" altLang="ja-JP" sz="1200" b="1" dirty="0" smtClean="0"/>
          </a:p>
          <a:p>
            <a:pPr>
              <a:lnSpc>
                <a:spcPts val="1300"/>
              </a:lnSpc>
            </a:pPr>
            <a:r>
              <a:rPr lang="ja-JP" altLang="en-US" sz="1200" b="1" dirty="0"/>
              <a:t>　</a:t>
            </a:r>
            <a:r>
              <a:rPr lang="ja-JP" altLang="en-US" sz="1200" b="1" dirty="0" smtClean="0"/>
              <a:t>　 タワーとしての機能を果たす。</a:t>
            </a:r>
            <a:endParaRPr lang="en-US" altLang="ja-JP" sz="1200" b="1" dirty="0" smtClean="0"/>
          </a:p>
          <a:p>
            <a:pPr>
              <a:lnSpc>
                <a:spcPts val="1300"/>
              </a:lnSpc>
            </a:pPr>
            <a:r>
              <a:rPr lang="en-US" altLang="ja-JP" sz="1200" b="1" dirty="0" smtClean="0"/>
              <a:t>  </a:t>
            </a:r>
            <a:r>
              <a:rPr lang="ja-JP" altLang="en-US" sz="1200" b="1" dirty="0" smtClean="0"/>
              <a:t>〇</a:t>
            </a:r>
            <a:r>
              <a:rPr lang="en-US" altLang="ja-JP" sz="1200" b="1" dirty="0" smtClean="0"/>
              <a:t> </a:t>
            </a:r>
            <a:r>
              <a:rPr lang="ja-JP" altLang="en-US" sz="1200" b="1" dirty="0" smtClean="0"/>
              <a:t>ごみ減量、</a:t>
            </a:r>
            <a:r>
              <a:rPr lang="ja-JP" altLang="en-US" sz="1200" b="1" dirty="0"/>
              <a:t>防災、</a:t>
            </a:r>
            <a:r>
              <a:rPr lang="ja-JP" altLang="en-US" sz="1200" b="1" dirty="0" smtClean="0"/>
              <a:t>福祉を一つの</a:t>
            </a:r>
            <a:endParaRPr lang="en-US" altLang="ja-JP" sz="1200" b="1" dirty="0" smtClean="0"/>
          </a:p>
          <a:p>
            <a:pPr>
              <a:lnSpc>
                <a:spcPts val="1300"/>
              </a:lnSpc>
            </a:pPr>
            <a:r>
              <a:rPr lang="ja-JP" altLang="en-US" sz="1200" b="1" dirty="0"/>
              <a:t>　</a:t>
            </a:r>
            <a:r>
              <a:rPr lang="ja-JP" altLang="en-US" sz="1200" b="1" dirty="0" smtClean="0"/>
              <a:t>　 パッケージ</a:t>
            </a:r>
            <a:r>
              <a:rPr lang="ja-JP" altLang="en-US" sz="1200" b="1" dirty="0"/>
              <a:t>に</a:t>
            </a:r>
            <a:r>
              <a:rPr lang="ja-JP" altLang="en-US" sz="1200" b="1" dirty="0" smtClean="0"/>
              <a:t>して、地域連携の</a:t>
            </a:r>
            <a:endParaRPr lang="en-US" altLang="ja-JP" sz="1200" b="1" dirty="0" smtClean="0"/>
          </a:p>
          <a:p>
            <a:pPr>
              <a:lnSpc>
                <a:spcPts val="1300"/>
              </a:lnSpc>
            </a:pPr>
            <a:r>
              <a:rPr lang="ja-JP" altLang="en-US" sz="1200" b="1" dirty="0"/>
              <a:t>　</a:t>
            </a:r>
            <a:r>
              <a:rPr lang="ja-JP" altLang="en-US" sz="1200" b="1" dirty="0" smtClean="0"/>
              <a:t>　 強化を図る。</a:t>
            </a:r>
            <a:endParaRPr lang="ja-JP" altLang="en-US" sz="1200" b="1" dirty="0"/>
          </a:p>
        </p:txBody>
      </p:sp>
      <p:sp>
        <p:nvSpPr>
          <p:cNvPr id="4" name="ホームベース 3"/>
          <p:cNvSpPr/>
          <p:nvPr/>
        </p:nvSpPr>
        <p:spPr>
          <a:xfrm>
            <a:off x="4427984" y="5332927"/>
            <a:ext cx="574476" cy="1336433"/>
          </a:xfrm>
          <a:prstGeom prst="homePlate">
            <a:avLst/>
          </a:prstGeom>
          <a:noFill/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482011" y="1742428"/>
            <a:ext cx="1512000" cy="1476000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mpd="dbl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r>
              <a:rPr kumimoji="1" lang="en-US" altLang="ja-JP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今後の方向性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</a:p>
          <a:p>
            <a:pPr>
              <a:lnSpc>
                <a:spcPts val="800"/>
              </a:lnSpc>
            </a:pPr>
            <a:endParaRPr kumimoji="1" lang="en-US" altLang="ja-JP" sz="12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◇ 民間</a:t>
            </a:r>
            <a:r>
              <a:rPr kumimoji="1" lang="ja-JP" altLang="en-US" sz="14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委託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の</a:t>
            </a: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　 拡大</a:t>
            </a: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◇ 市民サービス</a:t>
            </a: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 の質的向上</a:t>
            </a:r>
          </a:p>
        </p:txBody>
      </p:sp>
      <p:sp>
        <p:nvSpPr>
          <p:cNvPr id="53" name="下矢印 52"/>
          <p:cNvSpPr/>
          <p:nvPr/>
        </p:nvSpPr>
        <p:spPr>
          <a:xfrm rot="16200000">
            <a:off x="6762136" y="4156514"/>
            <a:ext cx="972000" cy="360000"/>
          </a:xfrm>
          <a:prstGeom prst="downArrow">
            <a:avLst>
              <a:gd name="adj1" fmla="val 71071"/>
              <a:gd name="adj2" fmla="val 6499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endParaRPr kumimoji="1" lang="ja-JP" altLang="en-US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4" name="下矢印 53"/>
          <p:cNvSpPr/>
          <p:nvPr/>
        </p:nvSpPr>
        <p:spPr>
          <a:xfrm rot="16200000">
            <a:off x="6762136" y="5821143"/>
            <a:ext cx="972000" cy="360000"/>
          </a:xfrm>
          <a:prstGeom prst="downArrow">
            <a:avLst>
              <a:gd name="adj1" fmla="val 71071"/>
              <a:gd name="adj2" fmla="val 6499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endParaRPr kumimoji="1" lang="ja-JP" altLang="en-US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482011" y="3512731"/>
            <a:ext cx="1512000" cy="1476000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mpd="dbl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r>
              <a:rPr kumimoji="1" lang="en-US" altLang="ja-JP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今後の方向性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</a:p>
          <a:p>
            <a:pPr>
              <a:lnSpc>
                <a:spcPts val="800"/>
              </a:lnSpc>
            </a:pPr>
            <a:endParaRPr kumimoji="1" lang="en-US" altLang="ja-JP" sz="12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◇ 公務上交通</a:t>
            </a: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 事故“ 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0 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”</a:t>
            </a: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◇ 人身事故の</a:t>
            </a: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　 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撲滅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7482011" y="5268725"/>
            <a:ext cx="1512000" cy="1476000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mpd="dbl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r>
              <a:rPr kumimoji="1" lang="en-US" altLang="ja-JP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今後の方向性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</a:p>
          <a:p>
            <a:pPr>
              <a:lnSpc>
                <a:spcPts val="800"/>
              </a:lnSpc>
            </a:pPr>
            <a:endParaRPr kumimoji="1" lang="en-US" altLang="ja-JP" sz="12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◇ 地域の課題</a:t>
            </a: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　 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解決に向けて</a:t>
            </a:r>
            <a:r>
              <a:rPr kumimoji="1" lang="ja-JP" altLang="en-US" sz="14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地域と更に</a:t>
            </a: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連携強化</a:t>
            </a:r>
          </a:p>
        </p:txBody>
      </p:sp>
      <p:graphicFrame>
        <p:nvGraphicFramePr>
          <p:cNvPr id="48" name="グラフ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365621"/>
              </p:ext>
            </p:extLst>
          </p:nvPr>
        </p:nvGraphicFramePr>
        <p:xfrm>
          <a:off x="2738977" y="3502711"/>
          <a:ext cx="4248000" cy="1515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106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21" name="直線コネクタ 2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正方形/長方形 2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３　「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行政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で維持する業務」と「委託化する業務」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74" name="下カーブ矢印 73"/>
          <p:cNvSpPr/>
          <p:nvPr/>
        </p:nvSpPr>
        <p:spPr>
          <a:xfrm>
            <a:off x="7172755" y="5949312"/>
            <a:ext cx="1188000" cy="288000"/>
          </a:xfrm>
          <a:prstGeom prst="curvedDownArrow">
            <a:avLst/>
          </a:prstGeom>
          <a:solidFill>
            <a:schemeClr val="tx2">
              <a:lumMod val="60000"/>
              <a:lumOff val="4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311123" y="716579"/>
            <a:ext cx="8751201" cy="5904670"/>
            <a:chOff x="311123" y="716579"/>
            <a:chExt cx="8751201" cy="5904670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311123" y="716579"/>
              <a:ext cx="8751201" cy="5904670"/>
              <a:chOff x="311123" y="716579"/>
              <a:chExt cx="8751201" cy="5904670"/>
            </a:xfrm>
          </p:grpSpPr>
          <p:sp>
            <p:nvSpPr>
              <p:cNvPr id="57" name="正方形/長方形 56"/>
              <p:cNvSpPr/>
              <p:nvPr/>
            </p:nvSpPr>
            <p:spPr>
              <a:xfrm>
                <a:off x="449849" y="716579"/>
                <a:ext cx="8066801" cy="15141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0" cmpd="dbl">
                <a:solidFill>
                  <a:schemeClr val="accent1"/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800" b="1" u="sng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800" b="1" u="sng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行政</a:t>
                </a:r>
                <a:r>
                  <a:rPr lang="ja-JP" altLang="en-US" sz="1800" b="1" u="sng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で維持する業務規模　約８</a:t>
                </a:r>
                <a:r>
                  <a:rPr lang="ja-JP" altLang="en-US" sz="1800" b="1" u="sng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５</a:t>
                </a:r>
                <a:r>
                  <a:rPr lang="ja-JP" altLang="en-US" sz="1800" b="1" u="sng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０名 </a:t>
                </a:r>
                <a:r>
                  <a:rPr lang="en-US" altLang="ja-JP" sz="1800" b="1" u="sng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pPr>
                  <a:lnSpc>
                    <a:spcPts val="600"/>
                  </a:lnSpc>
                </a:pPr>
                <a:r>
                  <a:rPr lang="ja-JP" altLang="en-US" sz="1600" b="1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</a:t>
                </a:r>
                <a:endParaRPr lang="en-US" altLang="ja-JP" sz="16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600" b="1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600" b="1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◇ 着実なごみ減量の推進にとってターゲットとなる“普通ごみ収集業務”</a:t>
                </a:r>
                <a:endParaRPr lang="en-US" altLang="ja-JP" sz="16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600" b="1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600" b="1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　⇒「ごみ減量の進展に伴って規模縮小」・「大規模災害時の災害ごみの対応」</a:t>
                </a:r>
                <a:endParaRPr lang="en-US" altLang="ja-JP" sz="16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600" b="1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</a:t>
                </a:r>
                <a:r>
                  <a:rPr lang="ja-JP" altLang="en-US" sz="1600" b="1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◇ 市民</a:t>
                </a:r>
                <a:r>
                  <a:rPr lang="ja-JP" altLang="en-US" sz="1600" b="1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・事業者への啓発指導のほか</a:t>
                </a:r>
                <a:r>
                  <a:rPr lang="ja-JP" altLang="en-US" sz="1600" b="1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、新たな地域</a:t>
                </a:r>
                <a:r>
                  <a:rPr lang="ja-JP" altLang="en-US" sz="1600" b="1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課題</a:t>
                </a:r>
                <a:r>
                  <a:rPr lang="ja-JP" altLang="en-US" sz="1600" b="1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解決に向けて展開を図る</a:t>
                </a:r>
                <a:endParaRPr lang="en-US" altLang="ja-JP" sz="16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600" b="1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600" b="1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　 “地域との連携強化業務”</a:t>
                </a:r>
                <a:endParaRPr lang="ja-JP" altLang="ja-JP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grpSp>
            <p:nvGrpSpPr>
              <p:cNvPr id="3" name="グループ化 2"/>
              <p:cNvGrpSpPr/>
              <p:nvPr/>
            </p:nvGrpSpPr>
            <p:grpSpPr>
              <a:xfrm>
                <a:off x="311123" y="2329630"/>
                <a:ext cx="8751201" cy="4291619"/>
                <a:chOff x="117443" y="2338941"/>
                <a:chExt cx="8751201" cy="4291619"/>
              </a:xfrm>
            </p:grpSpPr>
            <p:grpSp>
              <p:nvGrpSpPr>
                <p:cNvPr id="219" name="グループ化 218"/>
                <p:cNvGrpSpPr/>
                <p:nvPr/>
              </p:nvGrpSpPr>
              <p:grpSpPr>
                <a:xfrm>
                  <a:off x="117443" y="2338941"/>
                  <a:ext cx="8205096" cy="4291619"/>
                  <a:chOff x="340840" y="2305733"/>
                  <a:chExt cx="8205096" cy="4291619"/>
                </a:xfrm>
              </p:grpSpPr>
              <p:grpSp>
                <p:nvGrpSpPr>
                  <p:cNvPr id="203" name="グループ化 202"/>
                  <p:cNvGrpSpPr/>
                  <p:nvPr/>
                </p:nvGrpSpPr>
                <p:grpSpPr>
                  <a:xfrm>
                    <a:off x="340840" y="2305733"/>
                    <a:ext cx="8199142" cy="4291619"/>
                    <a:chOff x="256810" y="2233725"/>
                    <a:chExt cx="8199142" cy="4579651"/>
                  </a:xfrm>
                </p:grpSpPr>
                <p:grpSp>
                  <p:nvGrpSpPr>
                    <p:cNvPr id="59" name="グループ化 58"/>
                    <p:cNvGrpSpPr/>
                    <p:nvPr/>
                  </p:nvGrpSpPr>
                  <p:grpSpPr>
                    <a:xfrm>
                      <a:off x="639099" y="2233725"/>
                      <a:ext cx="7816853" cy="4579651"/>
                      <a:chOff x="639099" y="2377741"/>
                      <a:chExt cx="7816853" cy="4579651"/>
                    </a:xfrm>
                  </p:grpSpPr>
                  <p:grpSp>
                    <p:nvGrpSpPr>
                      <p:cNvPr id="2" name="グループ化 1"/>
                      <p:cNvGrpSpPr/>
                      <p:nvPr/>
                    </p:nvGrpSpPr>
                    <p:grpSpPr>
                      <a:xfrm>
                        <a:off x="639099" y="2377741"/>
                        <a:ext cx="7816853" cy="3991405"/>
                        <a:chOff x="639099" y="2501281"/>
                        <a:chExt cx="7816853" cy="3991405"/>
                      </a:xfrm>
                    </p:grpSpPr>
                    <p:grpSp>
                      <p:nvGrpSpPr>
                        <p:cNvPr id="148" name="グループ化 147"/>
                        <p:cNvGrpSpPr/>
                        <p:nvPr/>
                      </p:nvGrpSpPr>
                      <p:grpSpPr>
                        <a:xfrm>
                          <a:off x="639099" y="2924944"/>
                          <a:ext cx="6242909" cy="3567742"/>
                          <a:chOff x="656450" y="1876901"/>
                          <a:chExt cx="6242909" cy="3567742"/>
                        </a:xfrm>
                        <a:noFill/>
                      </p:grpSpPr>
                      <p:grpSp>
                        <p:nvGrpSpPr>
                          <p:cNvPr id="153" name="グループ化 152"/>
                          <p:cNvGrpSpPr/>
                          <p:nvPr/>
                        </p:nvGrpSpPr>
                        <p:grpSpPr>
                          <a:xfrm>
                            <a:off x="656450" y="1889392"/>
                            <a:ext cx="1301013" cy="3555251"/>
                            <a:chOff x="656450" y="1457585"/>
                            <a:chExt cx="1301013" cy="3557815"/>
                          </a:xfrm>
                          <a:grpFill/>
                        </p:grpSpPr>
                        <p:sp>
                          <p:nvSpPr>
                            <p:cNvPr id="184" name="ホームベース 183"/>
                            <p:cNvSpPr/>
                            <p:nvPr/>
                          </p:nvSpPr>
                          <p:spPr>
                            <a:xfrm>
                              <a:off x="661319" y="1457585"/>
                              <a:ext cx="1296144" cy="540390"/>
                            </a:xfrm>
                            <a:prstGeom prst="homePlate">
                              <a:avLst>
                                <a:gd name="adj" fmla="val 28310"/>
                              </a:avLst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粗大ごみ</a:t>
                              </a:r>
                            </a:p>
                          </p:txBody>
                        </p:sp>
                        <p:sp>
                          <p:nvSpPr>
                            <p:cNvPr id="185" name="ホームベース 184"/>
                            <p:cNvSpPr/>
                            <p:nvPr/>
                          </p:nvSpPr>
                          <p:spPr>
                            <a:xfrm>
                              <a:off x="661319" y="2038952"/>
                              <a:ext cx="1296144" cy="540390"/>
                            </a:xfrm>
                            <a:prstGeom prst="homePlate">
                              <a:avLst>
                                <a:gd name="adj" fmla="val 28310"/>
                              </a:avLst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資源ごみ</a:t>
                              </a:r>
                            </a:p>
                          </p:txBody>
                        </p:sp>
                        <p:sp>
                          <p:nvSpPr>
                            <p:cNvPr id="186" name="ホームベース 185"/>
                            <p:cNvSpPr/>
                            <p:nvPr/>
                          </p:nvSpPr>
                          <p:spPr>
                            <a:xfrm>
                              <a:off x="661319" y="2615431"/>
                              <a:ext cx="1296144" cy="540390"/>
                            </a:xfrm>
                            <a:prstGeom prst="homePlate">
                              <a:avLst>
                                <a:gd name="adj" fmla="val 28310"/>
                              </a:avLst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容プラ</a:t>
                              </a:r>
                            </a:p>
                          </p:txBody>
                        </p:sp>
                        <p:sp>
                          <p:nvSpPr>
                            <p:cNvPr id="187" name="ホームベース 186"/>
                            <p:cNvSpPr/>
                            <p:nvPr/>
                          </p:nvSpPr>
                          <p:spPr>
                            <a:xfrm>
                              <a:off x="661319" y="3191912"/>
                              <a:ext cx="1296144" cy="540390"/>
                            </a:xfrm>
                            <a:prstGeom prst="homePlate">
                              <a:avLst>
                                <a:gd name="adj" fmla="val 28310"/>
                              </a:avLst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古紙・衣類</a:t>
                              </a:r>
                            </a:p>
                          </p:txBody>
                        </p:sp>
                        <p:sp>
                          <p:nvSpPr>
                            <p:cNvPr id="188" name="ホームベース 187"/>
                            <p:cNvSpPr/>
                            <p:nvPr/>
                          </p:nvSpPr>
                          <p:spPr>
                            <a:xfrm>
                              <a:off x="656450" y="3898256"/>
                              <a:ext cx="1296144" cy="540390"/>
                            </a:xfrm>
                            <a:prstGeom prst="homePlate">
                              <a:avLst>
                                <a:gd name="adj" fmla="val 28310"/>
                              </a:avLst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普通ごみ</a:t>
                              </a:r>
                            </a:p>
                          </p:txBody>
                        </p:sp>
                        <p:sp>
                          <p:nvSpPr>
                            <p:cNvPr id="189" name="ホームベース 188"/>
                            <p:cNvSpPr/>
                            <p:nvPr/>
                          </p:nvSpPr>
                          <p:spPr>
                            <a:xfrm>
                              <a:off x="656450" y="4475010"/>
                              <a:ext cx="1296144" cy="540390"/>
                            </a:xfrm>
                            <a:prstGeom prst="homePlate">
                              <a:avLst>
                                <a:gd name="adj" fmla="val 28310"/>
                              </a:avLst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地域連携</a:t>
                              </a:r>
                            </a:p>
                          </p:txBody>
                        </p:sp>
                      </p:grpSp>
                      <p:grpSp>
                        <p:nvGrpSpPr>
                          <p:cNvPr id="154" name="グループ化 153"/>
                          <p:cNvGrpSpPr/>
                          <p:nvPr/>
                        </p:nvGrpSpPr>
                        <p:grpSpPr>
                          <a:xfrm>
                            <a:off x="1979712" y="1887517"/>
                            <a:ext cx="1332000" cy="3554788"/>
                            <a:chOff x="1979712" y="1887517"/>
                            <a:chExt cx="1731600" cy="3554788"/>
                          </a:xfrm>
                          <a:grpFill/>
                        </p:grpSpPr>
                        <p:sp>
                          <p:nvSpPr>
                            <p:cNvPr id="176" name="正方形/長方形 175"/>
                            <p:cNvSpPr/>
                            <p:nvPr/>
                          </p:nvSpPr>
                          <p:spPr>
                            <a:xfrm>
                              <a:off x="1979712" y="1887517"/>
                              <a:ext cx="17316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kumimoji="1" lang="ja-JP" altLang="en-US" sz="1200" b="1" dirty="0" smtClean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粗大ごみ収集</a:t>
                              </a:r>
                            </a:p>
                          </p:txBody>
                        </p:sp>
                        <p:sp>
                          <p:nvSpPr>
                            <p:cNvPr id="177" name="正方形/長方形 176"/>
                            <p:cNvSpPr/>
                            <p:nvPr/>
                          </p:nvSpPr>
                          <p:spPr>
                            <a:xfrm>
                              <a:off x="1979712" y="2461887"/>
                              <a:ext cx="17316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kumimoji="1" lang="ja-JP" altLang="en-US" sz="1200" b="1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資源</a:t>
                              </a:r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ごみ収集</a:t>
                              </a:r>
                            </a:p>
                          </p:txBody>
                        </p:sp>
                        <p:sp>
                          <p:nvSpPr>
                            <p:cNvPr id="178" name="正方形/長方形 177"/>
                            <p:cNvSpPr/>
                            <p:nvPr/>
                          </p:nvSpPr>
                          <p:spPr>
                            <a:xfrm>
                              <a:off x="1979712" y="3040295"/>
                              <a:ext cx="17316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kumimoji="1" lang="ja-JP" altLang="en-US" sz="1200" b="1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容器包装プラスチック</a:t>
                              </a:r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収集</a:t>
                              </a:r>
                            </a:p>
                          </p:txBody>
                        </p:sp>
                        <p:sp>
                          <p:nvSpPr>
                            <p:cNvPr id="179" name="正方形/長方形 178"/>
                            <p:cNvSpPr/>
                            <p:nvPr/>
                          </p:nvSpPr>
                          <p:spPr>
                            <a:xfrm>
                              <a:off x="1979712" y="3621218"/>
                              <a:ext cx="17316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古紙・衣類収集</a:t>
                              </a:r>
                            </a:p>
                          </p:txBody>
                        </p:sp>
                        <p:sp>
                          <p:nvSpPr>
                            <p:cNvPr id="180" name="正方形/長方形 179"/>
                            <p:cNvSpPr/>
                            <p:nvPr/>
                          </p:nvSpPr>
                          <p:spPr>
                            <a:xfrm>
                              <a:off x="1979712" y="4328321"/>
                              <a:ext cx="17316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普通ごみ収集</a:t>
                              </a:r>
                            </a:p>
                          </p:txBody>
                        </p:sp>
                        <p:sp>
                          <p:nvSpPr>
                            <p:cNvPr id="181" name="正方形/長方形 180"/>
                            <p:cNvSpPr/>
                            <p:nvPr/>
                          </p:nvSpPr>
                          <p:spPr>
                            <a:xfrm>
                              <a:off x="1979712" y="4902305"/>
                              <a:ext cx="17316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>
                                <a:lnSpc>
                                  <a:spcPts val="1300"/>
                                </a:lnSpc>
                              </a:pPr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ごみ減量対策</a:t>
                              </a:r>
                              <a:endParaRPr kumimoji="1" lang="en-US" altLang="ja-JP" sz="12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pPr>
                                <a:lnSpc>
                                  <a:spcPts val="1300"/>
                                </a:lnSpc>
                              </a:pPr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まちの美化対策</a:t>
                              </a:r>
                              <a:endParaRPr kumimoji="1" lang="en-US" altLang="ja-JP" sz="12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pPr>
                                <a:lnSpc>
                                  <a:spcPts val="1300"/>
                                </a:lnSpc>
                              </a:pPr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高齢者対策</a:t>
                              </a:r>
                            </a:p>
                          </p:txBody>
                        </p:sp>
                      </p:grpSp>
                      <p:grpSp>
                        <p:nvGrpSpPr>
                          <p:cNvPr id="155" name="グループ化 154"/>
                          <p:cNvGrpSpPr/>
                          <p:nvPr/>
                        </p:nvGrpSpPr>
                        <p:grpSpPr>
                          <a:xfrm>
                            <a:off x="3397623" y="1882209"/>
                            <a:ext cx="612000" cy="3554788"/>
                            <a:chOff x="818286" y="1887517"/>
                            <a:chExt cx="1326000" cy="3554788"/>
                          </a:xfrm>
                          <a:grpFill/>
                        </p:grpSpPr>
                        <p:sp>
                          <p:nvSpPr>
                            <p:cNvPr id="167" name="正方形/長方形 166"/>
                            <p:cNvSpPr/>
                            <p:nvPr/>
                          </p:nvSpPr>
                          <p:spPr>
                            <a:xfrm>
                              <a:off x="818286" y="1887517"/>
                              <a:ext cx="13260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委託</a:t>
                              </a:r>
                              <a:endParaRPr kumimoji="1" lang="ja-JP" altLang="en-US" sz="14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</p:txBody>
                        </p:sp>
                        <p:sp>
                          <p:nvSpPr>
                            <p:cNvPr id="168" name="正方形/長方形 167"/>
                            <p:cNvSpPr/>
                            <p:nvPr/>
                          </p:nvSpPr>
                          <p:spPr>
                            <a:xfrm>
                              <a:off x="818286" y="2461887"/>
                              <a:ext cx="13260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委託</a:t>
                              </a:r>
                              <a:endParaRPr kumimoji="1" lang="ja-JP" altLang="en-US" sz="14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</p:txBody>
                        </p:sp>
                        <p:sp>
                          <p:nvSpPr>
                            <p:cNvPr id="169" name="正方形/長方形 168"/>
                            <p:cNvSpPr/>
                            <p:nvPr/>
                          </p:nvSpPr>
                          <p:spPr>
                            <a:xfrm>
                              <a:off x="818286" y="3040295"/>
                              <a:ext cx="13260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委託</a:t>
                              </a:r>
                              <a:endParaRPr kumimoji="1" lang="ja-JP" altLang="en-US" sz="14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</p:txBody>
                        </p:sp>
                        <p:sp>
                          <p:nvSpPr>
                            <p:cNvPr id="170" name="正方形/長方形 169"/>
                            <p:cNvSpPr/>
                            <p:nvPr/>
                          </p:nvSpPr>
                          <p:spPr>
                            <a:xfrm>
                              <a:off x="818286" y="3621218"/>
                              <a:ext cx="13260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委託</a:t>
                              </a:r>
                              <a:endParaRPr kumimoji="1" lang="ja-JP" altLang="en-US" sz="14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</p:txBody>
                        </p:sp>
                        <p:sp>
                          <p:nvSpPr>
                            <p:cNvPr id="171" name="正方形/長方形 170"/>
                            <p:cNvSpPr/>
                            <p:nvPr/>
                          </p:nvSpPr>
                          <p:spPr>
                            <a:xfrm>
                              <a:off x="818286" y="4328321"/>
                              <a:ext cx="13260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行政</a:t>
                              </a:r>
                              <a:endParaRPr kumimoji="1" lang="ja-JP" altLang="en-US" sz="1400" b="1" dirty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</p:txBody>
                        </p:sp>
                        <p:sp>
                          <p:nvSpPr>
                            <p:cNvPr id="172" name="正方形/長方形 171"/>
                            <p:cNvSpPr/>
                            <p:nvPr/>
                          </p:nvSpPr>
                          <p:spPr>
                            <a:xfrm>
                              <a:off x="818286" y="4902305"/>
                              <a:ext cx="13260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kumimoji="1" lang="ja-JP" altLang="en-US" sz="14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行政</a:t>
                              </a:r>
                            </a:p>
                          </p:txBody>
                        </p:sp>
                      </p:grpSp>
                      <p:grpSp>
                        <p:nvGrpSpPr>
                          <p:cNvPr id="156" name="グループ化 155"/>
                          <p:cNvGrpSpPr/>
                          <p:nvPr/>
                        </p:nvGrpSpPr>
                        <p:grpSpPr>
                          <a:xfrm>
                            <a:off x="4088692" y="1876901"/>
                            <a:ext cx="2810667" cy="3554788"/>
                            <a:chOff x="577108" y="1879995"/>
                            <a:chExt cx="3653867" cy="3554788"/>
                          </a:xfrm>
                          <a:grpFill/>
                        </p:grpSpPr>
                        <p:sp>
                          <p:nvSpPr>
                            <p:cNvPr id="158" name="正方形/長方形 157"/>
                            <p:cNvSpPr/>
                            <p:nvPr/>
                          </p:nvSpPr>
                          <p:spPr>
                            <a:xfrm>
                              <a:off x="577108" y="1879995"/>
                              <a:ext cx="36504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lIns="36000" tIns="36000" rIns="0" bIns="36000" rtlCol="0" anchor="ctr"/>
                            <a:lstStyle/>
                            <a:p>
                              <a:r>
                                <a:rPr kumimoji="1" lang="ja-JP" altLang="en-US" sz="1200" b="1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◆</a:t>
                              </a:r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既に完全委託化</a:t>
                              </a:r>
                            </a:p>
                          </p:txBody>
                        </p:sp>
                        <p:sp>
                          <p:nvSpPr>
                            <p:cNvPr id="159" name="正方形/長方形 158"/>
                            <p:cNvSpPr/>
                            <p:nvPr/>
                          </p:nvSpPr>
                          <p:spPr>
                            <a:xfrm>
                              <a:off x="577108" y="2454365"/>
                              <a:ext cx="36504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lIns="36000" tIns="36000" rIns="0" bIns="36000" rtlCol="0" anchor="ctr"/>
                            <a:lstStyle/>
                            <a:p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◆分別排出協力率が高く、</a:t>
                              </a:r>
                              <a:endParaRPr kumimoji="1" lang="en-US" altLang="ja-JP" sz="12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ja-JP" altLang="en-US" sz="1200" b="1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　</a:t>
                              </a:r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安定</a:t>
                              </a:r>
                              <a:r>
                                <a:rPr kumimoji="1" lang="ja-JP" altLang="en-US" sz="1200" b="1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的な運営</a:t>
                              </a:r>
                              <a:endParaRPr kumimoji="1" lang="ja-JP" altLang="en-US" sz="12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</p:txBody>
                        </p:sp>
                        <p:sp>
                          <p:nvSpPr>
                            <p:cNvPr id="160" name="正方形/長方形 159"/>
                            <p:cNvSpPr/>
                            <p:nvPr/>
                          </p:nvSpPr>
                          <p:spPr>
                            <a:xfrm>
                              <a:off x="577108" y="3032773"/>
                              <a:ext cx="36504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lIns="36000" tIns="36000" rIns="0" bIns="36000" rtlCol="0" anchor="ctr"/>
                            <a:lstStyle/>
                            <a:p>
                              <a:r>
                                <a:rPr kumimoji="1" lang="ja-JP" altLang="en-US" sz="1200" b="1" dirty="0" smtClean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◆廃プラ削減に向けて取組強化を図り</a:t>
                              </a:r>
                              <a:endParaRPr kumimoji="1" lang="en-US" altLang="ja-JP" sz="1200" b="1" dirty="0" smtClean="0">
                                <a:solidFill>
                                  <a:schemeClr val="tx1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ja-JP" altLang="en-US" sz="1200" b="1" dirty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　</a:t>
                              </a:r>
                              <a:r>
                                <a:rPr kumimoji="1" lang="ja-JP" altLang="en-US" sz="1200" b="1" dirty="0" smtClean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つつ、コストの縮減</a:t>
                              </a:r>
                              <a:endParaRPr kumimoji="1" lang="en-US" altLang="ja-JP" sz="1200" b="1" dirty="0" smtClean="0">
                                <a:solidFill>
                                  <a:schemeClr val="tx1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</p:txBody>
                        </p:sp>
                        <p:sp>
                          <p:nvSpPr>
                            <p:cNvPr id="161" name="正方形/長方形 160"/>
                            <p:cNvSpPr/>
                            <p:nvPr/>
                          </p:nvSpPr>
                          <p:spPr>
                            <a:xfrm>
                              <a:off x="577108" y="3613696"/>
                              <a:ext cx="36504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lIns="36000" tIns="36000" rIns="0" bIns="36000" rtlCol="0" anchor="ctr"/>
                            <a:lstStyle/>
                            <a:p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◆将来的にはコミュニティ回収へ移行</a:t>
                              </a:r>
                              <a:endParaRPr kumimoji="1" lang="en-US" altLang="ja-JP" sz="12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r>
                                <a:rPr kumimoji="1" lang="ja-JP" altLang="en-US" sz="1200" b="1" dirty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　</a:t>
                              </a:r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（</a:t>
                              </a:r>
                              <a:r>
                                <a:rPr kumimoji="1" lang="en-US" altLang="ja-JP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2019.12</a:t>
                              </a:r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末</a:t>
                              </a:r>
                              <a:r>
                                <a:rPr kumimoji="1" lang="en-US" altLang="ja-JP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97</a:t>
                              </a:r>
                              <a:r>
                                <a:rPr kumimoji="1" lang="ja-JP" altLang="en-US" sz="1200" b="1" dirty="0" smtClean="0">
                                  <a:solidFill>
                                    <a:sysClr val="windowText" lastClr="000000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団体）</a:t>
                              </a:r>
                              <a:endParaRPr kumimoji="1" lang="en-US" altLang="ja-JP" sz="1200" b="1" dirty="0" smtClean="0">
                                <a:solidFill>
                                  <a:sysClr val="windowText" lastClr="000000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</p:txBody>
                        </p:sp>
                        <p:sp>
                          <p:nvSpPr>
                            <p:cNvPr id="162" name="正方形/長方形 161"/>
                            <p:cNvSpPr/>
                            <p:nvPr/>
                          </p:nvSpPr>
                          <p:spPr>
                            <a:xfrm>
                              <a:off x="580575" y="4320799"/>
                              <a:ext cx="36504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lIns="36000" tIns="36000" rIns="0" bIns="36000" rtlCol="0" anchor="ctr"/>
                            <a:lstStyle/>
                            <a:p>
                              <a:pPr>
                                <a:lnSpc>
                                  <a:spcPts val="1300"/>
                                </a:lnSpc>
                              </a:pPr>
                              <a:r>
                                <a:rPr kumimoji="1" lang="ja-JP" altLang="en-US" sz="1200" b="1" dirty="0" smtClean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◆ごみ減量のターゲット</a:t>
                              </a:r>
                              <a:endParaRPr kumimoji="1" lang="en-US" altLang="ja-JP" sz="1200" b="1" dirty="0" smtClean="0">
                                <a:solidFill>
                                  <a:schemeClr val="tx1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pPr>
                                <a:lnSpc>
                                  <a:spcPts val="1300"/>
                                </a:lnSpc>
                              </a:pPr>
                              <a:r>
                                <a:rPr kumimoji="1" lang="ja-JP" altLang="en-US" sz="1200" b="1" dirty="0" smtClean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◆収集時の残置指導等が最大の分別効果</a:t>
                              </a:r>
                              <a:endParaRPr kumimoji="1" lang="en-US" altLang="ja-JP" sz="1200" b="1" dirty="0" smtClean="0">
                                <a:solidFill>
                                  <a:schemeClr val="tx1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pPr>
                                <a:lnSpc>
                                  <a:spcPts val="1300"/>
                                </a:lnSpc>
                              </a:pPr>
                              <a:r>
                                <a:rPr kumimoji="1" lang="ja-JP" altLang="en-US" sz="1200" b="1" dirty="0" smtClean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◆災害時の対応も可能</a:t>
                              </a:r>
                              <a:endParaRPr kumimoji="1" lang="ja-JP" altLang="en-US" sz="1200" b="1" dirty="0">
                                <a:solidFill>
                                  <a:schemeClr val="tx1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</p:txBody>
                        </p:sp>
                        <p:sp>
                          <p:nvSpPr>
                            <p:cNvPr id="163" name="正方形/長方形 162"/>
                            <p:cNvSpPr/>
                            <p:nvPr/>
                          </p:nvSpPr>
                          <p:spPr>
                            <a:xfrm>
                              <a:off x="577108" y="4894783"/>
                              <a:ext cx="3650400" cy="540000"/>
                            </a:xfrm>
                            <a:prstGeom prst="rect">
                              <a:avLst/>
                            </a:prstGeom>
                            <a:grpFill/>
                            <a:ln w="9525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lIns="36000" tIns="36000" rIns="0" bIns="36000" rtlCol="0" anchor="ctr"/>
                            <a:lstStyle/>
                            <a:p>
                              <a:pPr>
                                <a:lnSpc>
                                  <a:spcPts val="1300"/>
                                </a:lnSpc>
                              </a:pPr>
                              <a:r>
                                <a:rPr kumimoji="1" lang="ja-JP" altLang="en-US" sz="1200" b="1" dirty="0" smtClean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◆地域との連携強化</a:t>
                              </a:r>
                              <a:endParaRPr kumimoji="1" lang="en-US" altLang="ja-JP" sz="1200" b="1" dirty="0" smtClean="0">
                                <a:solidFill>
                                  <a:schemeClr val="tx1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pPr>
                                <a:lnSpc>
                                  <a:spcPts val="1300"/>
                                </a:lnSpc>
                              </a:pPr>
                              <a:r>
                                <a:rPr kumimoji="1" lang="ja-JP" altLang="en-US" sz="1200" b="1" dirty="0" smtClean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　市民・事業者への啓発指導のほか、</a:t>
                              </a:r>
                              <a:endParaRPr kumimoji="1" lang="en-US" altLang="ja-JP" sz="1200" b="1" dirty="0" smtClean="0">
                                <a:solidFill>
                                  <a:schemeClr val="tx1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  <a:p>
                              <a:pPr>
                                <a:lnSpc>
                                  <a:spcPts val="1300"/>
                                </a:lnSpc>
                              </a:pPr>
                              <a:r>
                                <a:rPr kumimoji="1" lang="ja-JP" altLang="en-US" sz="1200" b="1" dirty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　</a:t>
                              </a:r>
                              <a:r>
                                <a:rPr kumimoji="1" lang="ja-JP" altLang="en-US" sz="1200" b="1" dirty="0" smtClean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新たな地域課題解決に向けた業務</a:t>
                              </a:r>
                              <a:endParaRPr kumimoji="1" lang="ja-JP" altLang="en-US" sz="1200" b="1" dirty="0">
                                <a:solidFill>
                                  <a:schemeClr val="tx1"/>
                                </a:solidFill>
                                <a:latin typeface="ＭＳ ゴシック" pitchFamily="49" charset="-128"/>
                                <a:ea typeface="ＭＳ ゴシック" pitchFamily="49" charset="-128"/>
                              </a:endParaRPr>
                            </a:p>
                          </p:txBody>
                        </p:sp>
                      </p:grpSp>
                    </p:grpSp>
                    <p:sp>
                      <p:nvSpPr>
                        <p:cNvPr id="149" name="ホームベース 148"/>
                        <p:cNvSpPr/>
                        <p:nvPr/>
                      </p:nvSpPr>
                      <p:spPr>
                        <a:xfrm>
                          <a:off x="639099" y="2504656"/>
                          <a:ext cx="1296144" cy="359741"/>
                        </a:xfrm>
                        <a:prstGeom prst="homePlate">
                          <a:avLst>
                            <a:gd name="adj" fmla="val 28310"/>
                          </a:avLst>
                        </a:prstGeom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n w="9525">
                          <a:prstDash val="solid"/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kumimoji="1" lang="ja-JP" altLang="en-US" sz="1400" b="1" dirty="0" smtClean="0">
                              <a:solidFill>
                                <a:schemeClr val="bg1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業務</a:t>
                          </a:r>
                          <a:r>
                            <a:rPr kumimoji="1" lang="ja-JP" altLang="en-US" sz="1400" b="1" dirty="0">
                              <a:solidFill>
                                <a:schemeClr val="bg1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種別</a:t>
                          </a:r>
                          <a:endParaRPr kumimoji="1" lang="ja-JP" altLang="en-US" sz="1400" b="1" dirty="0" smtClean="0">
                            <a:solidFill>
                              <a:schemeClr val="bg1"/>
                            </a:solidFill>
                            <a:latin typeface="ＭＳ ゴシック" pitchFamily="49" charset="-128"/>
                            <a:ea typeface="ＭＳ ゴシック" pitchFamily="49" charset="-128"/>
                          </a:endParaRPr>
                        </a:p>
                      </p:txBody>
                    </p:sp>
                    <p:sp>
                      <p:nvSpPr>
                        <p:cNvPr id="150" name="正方形/長方形 149"/>
                        <p:cNvSpPr/>
                        <p:nvPr/>
                      </p:nvSpPr>
                      <p:spPr>
                        <a:xfrm>
                          <a:off x="1962361" y="2504719"/>
                          <a:ext cx="1332000" cy="360000"/>
                        </a:xfrm>
                        <a:prstGeom prst="rect">
                          <a:avLst/>
                        </a:prstGeom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n w="9525">
                          <a:prstDash val="solid"/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kumimoji="1" lang="ja-JP" altLang="en-US" sz="1400" b="1" dirty="0" smtClean="0">
                              <a:solidFill>
                                <a:schemeClr val="bg1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業務内容</a:t>
                          </a:r>
                        </a:p>
                      </p:txBody>
                    </p:sp>
                    <p:sp>
                      <p:nvSpPr>
                        <p:cNvPr id="151" name="正方形/長方形 150"/>
                        <p:cNvSpPr/>
                        <p:nvPr/>
                      </p:nvSpPr>
                      <p:spPr>
                        <a:xfrm>
                          <a:off x="3387002" y="2512216"/>
                          <a:ext cx="612000" cy="360000"/>
                        </a:xfrm>
                        <a:prstGeom prst="rect">
                          <a:avLst/>
                        </a:prstGeom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n w="9525">
                          <a:prstDash val="solid"/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lnSpc>
                              <a:spcPts val="1300"/>
                            </a:lnSpc>
                          </a:pPr>
                          <a:r>
                            <a:rPr kumimoji="1" lang="ja-JP" altLang="en-US" sz="1100" b="1" dirty="0" smtClean="0">
                              <a:solidFill>
                                <a:schemeClr val="bg1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行政／委託</a:t>
                          </a:r>
                        </a:p>
                      </p:txBody>
                    </p:sp>
                    <p:sp>
                      <p:nvSpPr>
                        <p:cNvPr id="152" name="正方形/長方形 151"/>
                        <p:cNvSpPr/>
                        <p:nvPr/>
                      </p:nvSpPr>
                      <p:spPr>
                        <a:xfrm>
                          <a:off x="4057951" y="2512216"/>
                          <a:ext cx="2808000" cy="360000"/>
                        </a:xfrm>
                        <a:prstGeom prst="rect">
                          <a:avLst/>
                        </a:prstGeom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n w="9525">
                          <a:prstDash val="solid"/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kumimoji="1" lang="ja-JP" altLang="en-US" sz="1400" b="1" dirty="0" smtClean="0">
                              <a:solidFill>
                                <a:schemeClr val="bg1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選択理由</a:t>
                          </a:r>
                        </a:p>
                      </p:txBody>
                    </p:sp>
                    <p:sp>
                      <p:nvSpPr>
                        <p:cNvPr id="193" name="正方形/長方形 192"/>
                        <p:cNvSpPr/>
                        <p:nvPr/>
                      </p:nvSpPr>
                      <p:spPr>
                        <a:xfrm>
                          <a:off x="6958531" y="2501281"/>
                          <a:ext cx="720000" cy="360000"/>
                        </a:xfrm>
                        <a:prstGeom prst="rect">
                          <a:avLst/>
                        </a:prstGeom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n w="9525">
                          <a:prstDash val="solid"/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36000" rIns="36000" rtlCol="0" anchor="ctr"/>
                        <a:lstStyle/>
                        <a:p>
                          <a:pPr algn="ctr">
                            <a:lnSpc>
                              <a:spcPts val="1300"/>
                            </a:lnSpc>
                          </a:pPr>
                          <a:r>
                            <a:rPr kumimoji="1" lang="ja-JP" altLang="en-US" sz="1200" b="1" dirty="0" smtClean="0">
                              <a:solidFill>
                                <a:schemeClr val="bg1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現在人員</a:t>
                          </a:r>
                        </a:p>
                      </p:txBody>
                    </p:sp>
                    <p:sp>
                      <p:nvSpPr>
                        <p:cNvPr id="194" name="正方形/長方形 193"/>
                        <p:cNvSpPr/>
                        <p:nvPr/>
                      </p:nvSpPr>
                      <p:spPr>
                        <a:xfrm>
                          <a:off x="7735952" y="2501281"/>
                          <a:ext cx="720000" cy="360000"/>
                        </a:xfrm>
                        <a:prstGeom prst="rect">
                          <a:avLst/>
                        </a:prstGeom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n w="9525">
                          <a:prstDash val="solid"/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36000" rIns="36000" rtlCol="0" anchor="ctr"/>
                        <a:lstStyle/>
                        <a:p>
                          <a:pPr algn="ctr">
                            <a:lnSpc>
                              <a:spcPts val="1300"/>
                            </a:lnSpc>
                          </a:pPr>
                          <a:r>
                            <a:rPr kumimoji="1" lang="ja-JP" altLang="en-US" sz="1200" b="1" dirty="0" smtClean="0">
                              <a:solidFill>
                                <a:schemeClr val="bg1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将来人員（見込）</a:t>
                          </a:r>
                        </a:p>
                      </p:txBody>
                    </p:sp>
                  </p:grpSp>
                  <p:sp>
                    <p:nvSpPr>
                      <p:cNvPr id="195" name="ホームベース 194"/>
                      <p:cNvSpPr/>
                      <p:nvPr/>
                    </p:nvSpPr>
                    <p:spPr>
                      <a:xfrm>
                        <a:off x="639099" y="6417391"/>
                        <a:ext cx="1296144" cy="540001"/>
                      </a:xfrm>
                      <a:prstGeom prst="homePlate">
                        <a:avLst>
                          <a:gd name="adj" fmla="val 28310"/>
                        </a:avLst>
                      </a:prstGeom>
                      <a:noFill/>
                      <a:ln w="9525">
                        <a:prstDash val="solid"/>
                      </a:ln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kumimoji="1" lang="ja-JP" altLang="en-US" sz="14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管理監督</a:t>
                        </a:r>
                      </a:p>
                    </p:txBody>
                  </p:sp>
                  <p:sp>
                    <p:nvSpPr>
                      <p:cNvPr id="196" name="正方形/長方形 195"/>
                      <p:cNvSpPr/>
                      <p:nvPr/>
                    </p:nvSpPr>
                    <p:spPr>
                      <a:xfrm>
                        <a:off x="1962361" y="6415052"/>
                        <a:ext cx="1332000" cy="540000"/>
                      </a:xfrm>
                      <a:prstGeom prst="rect">
                        <a:avLst/>
                      </a:prstGeom>
                      <a:noFill/>
                      <a:ln w="9525">
                        <a:prstDash val="solid"/>
                      </a:ln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lIns="36000" rIns="72000" rtlCol="0" anchor="ctr"/>
                      <a:lstStyle/>
                      <a:p>
                        <a:r>
                          <a:rPr kumimoji="1" lang="ja-JP" altLang="en-US" sz="12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現業管理</a:t>
                        </a:r>
                        <a:endPara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endParaRPr>
                      </a:p>
                      <a:p>
                        <a:r>
                          <a:rPr kumimoji="1" lang="ja-JP" altLang="en-US" sz="12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委託の検収・指導</a:t>
                        </a:r>
                      </a:p>
                    </p:txBody>
                  </p:sp>
                  <p:sp>
                    <p:nvSpPr>
                      <p:cNvPr id="197" name="正方形/長方形 196"/>
                      <p:cNvSpPr/>
                      <p:nvPr/>
                    </p:nvSpPr>
                    <p:spPr>
                      <a:xfrm>
                        <a:off x="3380272" y="6409744"/>
                        <a:ext cx="612000" cy="540000"/>
                      </a:xfrm>
                      <a:prstGeom prst="rect">
                        <a:avLst/>
                      </a:prstGeom>
                      <a:noFill/>
                      <a:ln w="9525">
                        <a:prstDash val="solid"/>
                      </a:ln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kumimoji="1" lang="ja-JP" altLang="en-US" sz="14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行政</a:t>
                        </a:r>
                      </a:p>
                    </p:txBody>
                  </p:sp>
                  <p:sp>
                    <p:nvSpPr>
                      <p:cNvPr id="198" name="正方形/長方形 197"/>
                      <p:cNvSpPr/>
                      <p:nvPr/>
                    </p:nvSpPr>
                    <p:spPr>
                      <a:xfrm>
                        <a:off x="4071341" y="6404436"/>
                        <a:ext cx="2808000" cy="540000"/>
                      </a:xfrm>
                      <a:prstGeom prst="rect">
                        <a:avLst/>
                      </a:prstGeom>
                      <a:noFill/>
                      <a:ln w="9525">
                        <a:prstDash val="solid"/>
                      </a:ln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lIns="36000" tIns="36000" rIns="0" bIns="36000" rtlCol="0" anchor="ctr"/>
                      <a:lstStyle/>
                      <a:p>
                        <a:r>
                          <a:rPr kumimoji="1" lang="ja-JP" altLang="en-US" sz="12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◆センター業務のマネジメント</a:t>
                        </a:r>
                        <a:endPara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endParaRPr>
                      </a:p>
                      <a:p>
                        <a:r>
                          <a:rPr kumimoji="1" lang="ja-JP" altLang="en-US" sz="1200" b="1" dirty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　</a:t>
                        </a:r>
                        <a:r>
                          <a:rPr kumimoji="1" lang="ja-JP" altLang="en-US" sz="12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（行政・委託の両方）</a:t>
                        </a:r>
                        <a:endParaRPr kumimoji="1" lang="ja-JP" altLang="en-US" sz="1200" b="1" dirty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endParaRPr>
                      </a:p>
                    </p:txBody>
                  </p:sp>
                </p:grpSp>
                <p:cxnSp>
                  <p:nvCxnSpPr>
                    <p:cNvPr id="199" name="直線コネクタ 198"/>
                    <p:cNvCxnSpPr/>
                    <p:nvPr/>
                  </p:nvCxnSpPr>
                  <p:spPr>
                    <a:xfrm>
                      <a:off x="395536" y="5011278"/>
                      <a:ext cx="8023057" cy="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01" name="上下矢印 200"/>
                    <p:cNvSpPr/>
                    <p:nvPr/>
                  </p:nvSpPr>
                  <p:spPr>
                    <a:xfrm>
                      <a:off x="276838" y="5081814"/>
                      <a:ext cx="576000" cy="1699386"/>
                    </a:xfrm>
                    <a:prstGeom prst="upDownArrow">
                      <a:avLst>
                        <a:gd name="adj1" fmla="val 63182"/>
                        <a:gd name="adj2" fmla="val 50000"/>
                      </a:avLst>
                    </a:prstGeom>
                    <a:solidFill>
                      <a:schemeClr val="tx2">
                        <a:lumMod val="75000"/>
                      </a:schemeClr>
                    </a:solidFill>
                    <a:ln w="9525">
                      <a:solidFill>
                        <a:schemeClr val="bg1"/>
                      </a:solidFill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vert="eaVert" rtlCol="0" anchor="ctr"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行　　政</a:t>
                      </a:r>
                    </a:p>
                  </p:txBody>
                </p:sp>
                <p:sp>
                  <p:nvSpPr>
                    <p:cNvPr id="202" name="上下矢印 201"/>
                    <p:cNvSpPr/>
                    <p:nvPr/>
                  </p:nvSpPr>
                  <p:spPr>
                    <a:xfrm>
                      <a:off x="256810" y="2665162"/>
                      <a:ext cx="576000" cy="2309779"/>
                    </a:xfrm>
                    <a:prstGeom prst="upDownArrow">
                      <a:avLst>
                        <a:gd name="adj1" fmla="val 63182"/>
                        <a:gd name="adj2" fmla="val 50000"/>
                      </a:avLst>
                    </a:prstGeom>
                    <a:solidFill>
                      <a:schemeClr val="tx2">
                        <a:lumMod val="75000"/>
                      </a:schemeClr>
                    </a:solidFill>
                    <a:ln w="9525">
                      <a:solidFill>
                        <a:schemeClr val="bg1"/>
                      </a:solidFill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vert="eaVert" rtlCol="0" anchor="ctr"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委　　託</a:t>
                      </a:r>
                    </a:p>
                  </p:txBody>
                </p:sp>
              </p:grpSp>
              <p:grpSp>
                <p:nvGrpSpPr>
                  <p:cNvPr id="218" name="グループ化 217"/>
                  <p:cNvGrpSpPr/>
                  <p:nvPr/>
                </p:nvGrpSpPr>
                <p:grpSpPr>
                  <a:xfrm>
                    <a:off x="7042561" y="2712698"/>
                    <a:ext cx="1503375" cy="3882461"/>
                    <a:chOff x="7042561" y="2712698"/>
                    <a:chExt cx="1503375" cy="3882461"/>
                  </a:xfrm>
                </p:grpSpPr>
                <p:sp>
                  <p:nvSpPr>
                    <p:cNvPr id="204" name="正方形/長方形 203"/>
                    <p:cNvSpPr/>
                    <p:nvPr/>
                  </p:nvSpPr>
                  <p:spPr>
                    <a:xfrm>
                      <a:off x="7042561" y="2712698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0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205" name="正方形/長方形 204"/>
                    <p:cNvSpPr/>
                    <p:nvPr/>
                  </p:nvSpPr>
                  <p:spPr>
                    <a:xfrm>
                      <a:off x="7042561" y="3250944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153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206" name="正方形/長方形 205"/>
                    <p:cNvSpPr/>
                    <p:nvPr/>
                  </p:nvSpPr>
                  <p:spPr>
                    <a:xfrm>
                      <a:off x="7042561" y="3792973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186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207" name="正方形/長方形 206"/>
                    <p:cNvSpPr/>
                    <p:nvPr/>
                  </p:nvSpPr>
                  <p:spPr>
                    <a:xfrm>
                      <a:off x="7042561" y="4337360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117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208" name="正方形/長方形 207"/>
                    <p:cNvSpPr/>
                    <p:nvPr/>
                  </p:nvSpPr>
                  <p:spPr>
                    <a:xfrm>
                      <a:off x="7042561" y="4999991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b" anchorCtr="0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592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  <p:sp>
                  <p:nvSpPr>
                    <p:cNvPr id="209" name="正方形/長方形 208"/>
                    <p:cNvSpPr/>
                    <p:nvPr/>
                  </p:nvSpPr>
                  <p:spPr>
                    <a:xfrm>
                      <a:off x="7042561" y="5537875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162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210" name="正方形/長方形 209"/>
                    <p:cNvSpPr/>
                    <p:nvPr/>
                  </p:nvSpPr>
                  <p:spPr>
                    <a:xfrm>
                      <a:off x="7042561" y="6089122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200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211" name="正方形/長方形 210"/>
                    <p:cNvSpPr/>
                    <p:nvPr/>
                  </p:nvSpPr>
                  <p:spPr>
                    <a:xfrm>
                      <a:off x="7825936" y="2712698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0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212" name="正方形/長方形 211"/>
                    <p:cNvSpPr/>
                    <p:nvPr/>
                  </p:nvSpPr>
                  <p:spPr>
                    <a:xfrm>
                      <a:off x="7825936" y="3250944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0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213" name="正方形/長方形 212"/>
                    <p:cNvSpPr/>
                    <p:nvPr/>
                  </p:nvSpPr>
                  <p:spPr>
                    <a:xfrm>
                      <a:off x="7825936" y="3792973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0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214" name="正方形/長方形 213"/>
                    <p:cNvSpPr/>
                    <p:nvPr/>
                  </p:nvSpPr>
                  <p:spPr>
                    <a:xfrm>
                      <a:off x="7825936" y="4337360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0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215" name="正方形/長方形 214"/>
                    <p:cNvSpPr/>
                    <p:nvPr/>
                  </p:nvSpPr>
                  <p:spPr>
                    <a:xfrm>
                      <a:off x="7825936" y="4999991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b" anchorCtr="0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510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  <p:sp>
                  <p:nvSpPr>
                    <p:cNvPr id="216" name="正方形/長方形 215"/>
                    <p:cNvSpPr/>
                    <p:nvPr/>
                  </p:nvSpPr>
                  <p:spPr>
                    <a:xfrm>
                      <a:off x="7825936" y="5537875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160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217" name="正方形/長方形 216"/>
                    <p:cNvSpPr/>
                    <p:nvPr/>
                  </p:nvSpPr>
                  <p:spPr>
                    <a:xfrm>
                      <a:off x="7825936" y="6089122"/>
                      <a:ext cx="720000" cy="506037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180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</p:grpSp>
            </p:grpSp>
            <p:sp>
              <p:nvSpPr>
                <p:cNvPr id="222" name="右中かっこ 221"/>
                <p:cNvSpPr/>
                <p:nvPr/>
              </p:nvSpPr>
              <p:spPr>
                <a:xfrm>
                  <a:off x="8304498" y="5032678"/>
                  <a:ext cx="144016" cy="1595689"/>
                </a:xfrm>
                <a:prstGeom prst="rightBrac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3" name="正方形/長方形 222"/>
                <p:cNvSpPr/>
                <p:nvPr/>
              </p:nvSpPr>
              <p:spPr>
                <a:xfrm>
                  <a:off x="8322970" y="5055098"/>
                  <a:ext cx="545674" cy="1573269"/>
                </a:xfrm>
                <a:prstGeom prst="rect">
                  <a:avLst/>
                </a:prstGeom>
                <a:noFill/>
                <a:ln w="9525">
                  <a:noFill/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約</a:t>
                  </a:r>
                  <a:endPara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  <a:p>
                  <a:pPr algn="ctr"/>
                  <a:r>
                    <a:rPr kumimoji="1" lang="en-US" altLang="ja-JP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850</a:t>
                  </a:r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名</a:t>
                  </a:r>
                </a:p>
              </p:txBody>
            </p:sp>
          </p:grpSp>
          <p:sp>
            <p:nvSpPr>
              <p:cNvPr id="4" name="縦巻き 3"/>
              <p:cNvSpPr/>
              <p:nvPr/>
            </p:nvSpPr>
            <p:spPr>
              <a:xfrm>
                <a:off x="539552" y="908720"/>
                <a:ext cx="432048" cy="1152128"/>
              </a:xfrm>
              <a:prstGeom prst="verticalScroll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tx2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eaVert" lIns="36000" tIns="0" rIns="36000" bIns="0" rtlCol="0" anchor="ctr"/>
              <a:lstStyle/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O</a:t>
                </a:r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主な業務</a:t>
                </a:r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sp>
          <p:nvSpPr>
            <p:cNvPr id="76" name="下カーブ矢印 75"/>
            <p:cNvSpPr/>
            <p:nvPr/>
          </p:nvSpPr>
          <p:spPr>
            <a:xfrm>
              <a:off x="7172755" y="4960418"/>
              <a:ext cx="1188000" cy="288000"/>
            </a:xfrm>
            <a:prstGeom prst="curved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21" name="正方形/長方形 220"/>
            <p:cNvSpPr/>
            <p:nvPr/>
          </p:nvSpPr>
          <p:spPr>
            <a:xfrm>
              <a:off x="7227180" y="5111583"/>
              <a:ext cx="1080000" cy="180000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減量等効果</a:t>
              </a:r>
            </a:p>
          </p:txBody>
        </p:sp>
      </p:grpSp>
      <p:sp>
        <p:nvSpPr>
          <p:cNvPr id="5" name="上カーブ矢印 4"/>
          <p:cNvSpPr/>
          <p:nvPr/>
        </p:nvSpPr>
        <p:spPr>
          <a:xfrm>
            <a:off x="7183538" y="6486844"/>
            <a:ext cx="1188000" cy="288068"/>
          </a:xfrm>
          <a:prstGeom prst="curvedUpArrow">
            <a:avLst/>
          </a:prstGeom>
          <a:solidFill>
            <a:schemeClr val="tx2">
              <a:lumMod val="60000"/>
              <a:lumOff val="4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7240599" y="6476699"/>
            <a:ext cx="1080000" cy="180000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委託増の影響</a:t>
            </a:r>
          </a:p>
        </p:txBody>
      </p:sp>
      <p:sp>
        <p:nvSpPr>
          <p:cNvPr id="75" name="正方形/長方形 74"/>
          <p:cNvSpPr/>
          <p:nvPr/>
        </p:nvSpPr>
        <p:spPr>
          <a:xfrm>
            <a:off x="7213133" y="6064421"/>
            <a:ext cx="1080000" cy="180000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統廃合</a:t>
            </a:r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効果</a:t>
            </a:r>
          </a:p>
        </p:txBody>
      </p:sp>
    </p:spTree>
    <p:extLst>
      <p:ext uri="{BB962C8B-B14F-4D97-AF65-F5344CB8AC3E}">
        <p14:creationId xmlns:p14="http://schemas.microsoft.com/office/powerpoint/2010/main" val="294470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21" name="直線コネクタ 2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正方形/長方形 2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>
                <a:defRPr/>
              </a:pP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４　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新プランの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方向性と進め方</a:t>
              </a:r>
              <a:endParaRPr kumimoji="1" lang="en-US" altLang="ja-JP" sz="18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112" name="正方形/長方形 111"/>
          <p:cNvSpPr/>
          <p:nvPr/>
        </p:nvSpPr>
        <p:spPr>
          <a:xfrm>
            <a:off x="256810" y="730213"/>
            <a:ext cx="8563661" cy="3575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mpd="dbl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新プランに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ついては、次の事項を盛り込み、</a:t>
            </a: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2020(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令和２</a:t>
            </a: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年度からの３か年を対象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79512" y="1159808"/>
            <a:ext cx="9073008" cy="3637344"/>
            <a:chOff x="179512" y="1274912"/>
            <a:chExt cx="9073008" cy="3637344"/>
          </a:xfrm>
        </p:grpSpPr>
        <p:grpSp>
          <p:nvGrpSpPr>
            <p:cNvPr id="111" name="グループ化 110"/>
            <p:cNvGrpSpPr/>
            <p:nvPr/>
          </p:nvGrpSpPr>
          <p:grpSpPr>
            <a:xfrm>
              <a:off x="179512" y="1274912"/>
              <a:ext cx="9073008" cy="3637344"/>
              <a:chOff x="106528" y="893699"/>
              <a:chExt cx="9073008" cy="3838993"/>
            </a:xfrm>
          </p:grpSpPr>
          <p:sp>
            <p:nvSpPr>
              <p:cNvPr id="82" name="横巻き 81"/>
              <p:cNvSpPr/>
              <p:nvPr/>
            </p:nvSpPr>
            <p:spPr>
              <a:xfrm>
                <a:off x="179512" y="893699"/>
                <a:ext cx="2311322" cy="360000"/>
              </a:xfrm>
              <a:prstGeom prst="horizontalScroll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経費の削減</a:t>
                </a:r>
              </a:p>
            </p:txBody>
          </p:sp>
          <p:sp>
            <p:nvSpPr>
              <p:cNvPr id="87" name="横巻き 86"/>
              <p:cNvSpPr/>
              <p:nvPr/>
            </p:nvSpPr>
            <p:spPr>
              <a:xfrm>
                <a:off x="188113" y="2511684"/>
                <a:ext cx="2311322" cy="360000"/>
              </a:xfrm>
              <a:prstGeom prst="horizontalScroll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市民</a:t>
                </a:r>
                <a:r>
                  <a:rPr kumimoji="1" lang="ja-JP" altLang="en-US" sz="16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サービスの</a:t>
                </a:r>
                <a:r>
                  <a:rPr kumimoji="1" lang="ja-JP" altLang="en-US" sz="16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向上</a:t>
                </a:r>
              </a:p>
            </p:txBody>
          </p:sp>
          <p:grpSp>
            <p:nvGrpSpPr>
              <p:cNvPr id="104" name="グループ化 103"/>
              <p:cNvGrpSpPr/>
              <p:nvPr/>
            </p:nvGrpSpPr>
            <p:grpSpPr>
              <a:xfrm>
                <a:off x="106528" y="3955180"/>
                <a:ext cx="9073008" cy="777512"/>
                <a:chOff x="399338" y="-248516"/>
                <a:chExt cx="8478999" cy="777512"/>
              </a:xfrm>
            </p:grpSpPr>
            <p:sp>
              <p:nvSpPr>
                <p:cNvPr id="105" name="正方形/長方形 104"/>
                <p:cNvSpPr/>
                <p:nvPr/>
              </p:nvSpPr>
              <p:spPr>
                <a:xfrm>
                  <a:off x="399338" y="129900"/>
                  <a:ext cx="8478999" cy="399096"/>
                </a:xfrm>
                <a:prstGeom prst="rect">
                  <a:avLst/>
                </a:prstGeom>
                <a:noFill/>
                <a:ln w="9525">
                  <a:noFill/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ts val="1500"/>
                    </a:lnSpc>
                  </a:pPr>
                  <a:r>
                    <a:rPr lang="ja-JP" altLang="en-US" sz="1400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〇 民間</a:t>
                  </a:r>
                  <a:r>
                    <a:rPr lang="ja-JP" altLang="en-US" sz="14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委託化の拡大はもとより、さらなる効率化と安定した事業運営をめざすとともに、新たな</a:t>
                  </a:r>
                  <a:r>
                    <a:rPr lang="ja-JP" altLang="en-US" sz="1400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大都市制度</a:t>
                  </a:r>
                  <a:endParaRPr lang="en-US" altLang="ja-JP" sz="1400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  <a:p>
                  <a:pPr>
                    <a:lnSpc>
                      <a:spcPts val="1500"/>
                    </a:lnSpc>
                  </a:pPr>
                  <a:r>
                    <a:rPr lang="en-US" altLang="ja-JP" sz="14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 </a:t>
                  </a:r>
                  <a:r>
                    <a:rPr lang="en-US" altLang="ja-JP" sz="1400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  </a:t>
                  </a:r>
                  <a:r>
                    <a:rPr lang="ja-JP" altLang="en-US" sz="1400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を</a:t>
                  </a:r>
                  <a:r>
                    <a:rPr lang="ja-JP" altLang="en-US" sz="14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見据え、水平連携によるごみ焼却処分事業との一体的運営手法を、長期的な視野にたって検討する。</a:t>
                  </a:r>
                </a:p>
              </p:txBody>
            </p:sp>
            <p:sp>
              <p:nvSpPr>
                <p:cNvPr id="107" name="横巻き 106"/>
                <p:cNvSpPr/>
                <p:nvPr/>
              </p:nvSpPr>
              <p:spPr>
                <a:xfrm>
                  <a:off x="467544" y="-248516"/>
                  <a:ext cx="2160000" cy="359998"/>
                </a:xfrm>
                <a:prstGeom prst="horizontalScroll">
                  <a:avLst/>
                </a:prstGeom>
                <a:solidFill>
                  <a:schemeClr val="tx2">
                    <a:lumMod val="75000"/>
                  </a:schemeClr>
                </a:solidFill>
                <a:ln w="9525">
                  <a:solidFill>
                    <a:schemeClr val="tx2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6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経営形態の検討等</a:t>
                  </a:r>
                </a:p>
              </p:txBody>
            </p:sp>
          </p:grpSp>
        </p:grpSp>
        <p:sp>
          <p:nvSpPr>
            <p:cNvPr id="19" name="正方形/長方形 18"/>
            <p:cNvSpPr/>
            <p:nvPr/>
          </p:nvSpPr>
          <p:spPr>
            <a:xfrm>
              <a:off x="179512" y="1617098"/>
              <a:ext cx="7064409" cy="1199570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 環境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事業センターの統廃合も勘案しながら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、行政で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維持する「普通ごみ収集業務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」</a:t>
              </a:r>
              <a:endParaRPr lang="en-US" altLang="ja-JP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 「地域連携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業務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」「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管理・監督業務」を除き、業務区分単位により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展開することと</a:t>
              </a:r>
              <a:endParaRPr lang="en-US" altLang="ja-JP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ts val="1500"/>
                </a:lnSpc>
              </a:pPr>
              <a:r>
                <a:rPr lang="en-US" altLang="ja-JP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en-US" altLang="ja-JP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し、今後、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資源</a:t>
              </a:r>
              <a:r>
                <a:rPr lang="ja-JP" altLang="en-US" sz="1400" b="1" u="sng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ごみ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</a:t>
              </a:r>
              <a:r>
                <a:rPr lang="ja-JP" altLang="en-US" sz="1400" b="1" u="sng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容器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包装プラスチック収集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を民間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委託化する。</a:t>
              </a:r>
            </a:p>
            <a:p>
              <a:pPr>
                <a:lnSpc>
                  <a:spcPts val="1500"/>
                </a:lnSpc>
              </a:pP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②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災害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対策に加え、輸送効率も考慮した、環境事業センターの適正配置に向けて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endParaRPr lang="en-US" altLang="ja-JP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ts val="1500"/>
                </a:lnSpc>
              </a:pPr>
              <a:r>
                <a:rPr lang="en-US" altLang="ja-JP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en-US" altLang="ja-JP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この３年間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で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</a:t>
              </a:r>
              <a:r>
                <a:rPr lang="ja-JP" altLang="en-US" sz="1400" b="1" u="sng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環境事業センターの廃止に着手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北部センター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及び南海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トラフ</a:t>
              </a:r>
              <a:endParaRPr lang="en-US" altLang="ja-JP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ts val="1500"/>
                </a:lnSpc>
              </a:pPr>
              <a:r>
                <a:rPr lang="en-US" altLang="ja-JP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en-US" altLang="ja-JP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巨大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地震の被害想定を考慮し、市域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の西側にあるセンターのうち１つ）する。</a:t>
              </a:r>
              <a:endPara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179512" y="3137152"/>
              <a:ext cx="8775398" cy="1031076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〇 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公務上</a:t>
              </a:r>
              <a:r>
                <a:rPr lang="ja-JP" altLang="en-US" sz="1400" b="1" u="sng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交通事故“０”（人身事故の撲滅）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をめざす。</a:t>
              </a:r>
            </a:p>
            <a:p>
              <a:pPr>
                <a:lnSpc>
                  <a:spcPts val="1500"/>
                </a:lnSpc>
              </a:pP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〇 ふれあい収集といった福祉的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サービスの拡充など、</a:t>
              </a:r>
              <a:r>
                <a:rPr lang="ja-JP" altLang="en-US" sz="1400" b="1" u="sng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地域との連携業務を強化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する。</a:t>
              </a:r>
              <a:endPara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〇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「普通ごみの午前収集」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ついて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、午前中に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する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地域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段階的に拡大しながら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</a:t>
              </a:r>
              <a:r>
                <a:rPr lang="ja-JP" altLang="en-US" sz="1400" b="1" u="sng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環境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事業</a:t>
              </a:r>
              <a:endParaRPr lang="en-US" altLang="ja-JP" sz="14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ts val="1500"/>
                </a:lnSpc>
              </a:pPr>
              <a:r>
                <a:rPr lang="en-US" altLang="ja-JP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 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センターで試行実施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することとし、その課題を検証しながら、ごみ減量の進展も見つつ、市域全域に</a:t>
              </a:r>
              <a:endParaRPr lang="en-US" altLang="ja-JP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ts val="1500"/>
                </a:lnSpc>
              </a:pPr>
              <a:r>
                <a:rPr lang="en-US" altLang="ja-JP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 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拡大</a:t>
              </a:r>
              <a:r>
                <a:rPr lang="ja-JP" altLang="en-US" sz="14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していくことをめざす。</a:t>
              </a:r>
            </a:p>
          </p:txBody>
        </p:sp>
      </p:grpSp>
      <p:sp>
        <p:nvSpPr>
          <p:cNvPr id="3" name="縦巻き 2"/>
          <p:cNvSpPr/>
          <p:nvPr/>
        </p:nvSpPr>
        <p:spPr>
          <a:xfrm>
            <a:off x="252496" y="4873590"/>
            <a:ext cx="498044" cy="1867778"/>
          </a:xfrm>
          <a:prstGeom prst="verticalScroll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進め方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7316905" y="1224429"/>
            <a:ext cx="1512000" cy="1787046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mpd="dbl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効果額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</a:p>
          <a:p>
            <a:pPr>
              <a:lnSpc>
                <a:spcPts val="400"/>
              </a:lnSpc>
            </a:pPr>
            <a:endParaRPr kumimoji="1" lang="en-US" altLang="ja-JP" sz="12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３年間累計</a:t>
            </a: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400"/>
              </a:lnSpc>
            </a:pP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800" b="1" u="sng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▲</a:t>
            </a:r>
            <a:r>
              <a:rPr kumimoji="1" lang="en-US" altLang="ja-JP" sz="1800" b="1" u="sng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34.2</a:t>
            </a:r>
            <a:r>
              <a:rPr kumimoji="1" lang="ja-JP" altLang="en-US" sz="1800" b="1" u="sng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億円</a:t>
            </a:r>
            <a:endParaRPr kumimoji="1" lang="en-US" altLang="ja-JP" sz="1800" b="1" u="sng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>
              <a:lnSpc>
                <a:spcPts val="800"/>
              </a:lnSpc>
            </a:pP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内訳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  <a:endParaRPr kumimoji="1" lang="en-US" altLang="ja-JP" sz="14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① ▲ 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8.9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億円</a:t>
            </a:r>
            <a:endParaRPr kumimoji="1" lang="en-US" altLang="ja-JP" sz="14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② ▲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25.3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億円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896661" y="4873591"/>
            <a:ext cx="7809980" cy="1867777"/>
            <a:chOff x="896661" y="4929006"/>
            <a:chExt cx="7809980" cy="1867777"/>
          </a:xfrm>
        </p:grpSpPr>
        <p:grpSp>
          <p:nvGrpSpPr>
            <p:cNvPr id="61" name="グループ化 60"/>
            <p:cNvGrpSpPr/>
            <p:nvPr/>
          </p:nvGrpSpPr>
          <p:grpSpPr>
            <a:xfrm>
              <a:off x="896661" y="4929006"/>
              <a:ext cx="7809980" cy="1867777"/>
              <a:chOff x="1051035" y="4574399"/>
              <a:chExt cx="7655606" cy="1725226"/>
            </a:xfrm>
          </p:grpSpPr>
          <p:grpSp>
            <p:nvGrpSpPr>
              <p:cNvPr id="62" name="グループ化 61"/>
              <p:cNvGrpSpPr/>
              <p:nvPr/>
            </p:nvGrpSpPr>
            <p:grpSpPr>
              <a:xfrm>
                <a:off x="1051035" y="4574399"/>
                <a:ext cx="7655606" cy="1724137"/>
                <a:chOff x="870541" y="2642442"/>
                <a:chExt cx="4503154" cy="2047494"/>
              </a:xfrm>
            </p:grpSpPr>
            <p:grpSp>
              <p:nvGrpSpPr>
                <p:cNvPr id="64" name="グループ化 63"/>
                <p:cNvGrpSpPr/>
                <p:nvPr/>
              </p:nvGrpSpPr>
              <p:grpSpPr>
                <a:xfrm>
                  <a:off x="870541" y="2642442"/>
                  <a:ext cx="4434359" cy="2016183"/>
                  <a:chOff x="540685" y="2642442"/>
                  <a:chExt cx="4434359" cy="2016183"/>
                </a:xfrm>
              </p:grpSpPr>
              <p:grpSp>
                <p:nvGrpSpPr>
                  <p:cNvPr id="68" name="グループ化 67"/>
                  <p:cNvGrpSpPr/>
                  <p:nvPr/>
                </p:nvGrpSpPr>
                <p:grpSpPr>
                  <a:xfrm>
                    <a:off x="540685" y="2642442"/>
                    <a:ext cx="4434359" cy="2016183"/>
                    <a:chOff x="540685" y="2570434"/>
                    <a:chExt cx="4434359" cy="2016183"/>
                  </a:xfrm>
                </p:grpSpPr>
                <p:grpSp>
                  <p:nvGrpSpPr>
                    <p:cNvPr id="70" name="グループ化 69"/>
                    <p:cNvGrpSpPr/>
                    <p:nvPr/>
                  </p:nvGrpSpPr>
                  <p:grpSpPr>
                    <a:xfrm>
                      <a:off x="540685" y="2570434"/>
                      <a:ext cx="4434359" cy="2016183"/>
                      <a:chOff x="567009" y="2570434"/>
                      <a:chExt cx="5238559" cy="2016183"/>
                    </a:xfrm>
                  </p:grpSpPr>
                  <p:grpSp>
                    <p:nvGrpSpPr>
                      <p:cNvPr id="77" name="グループ化 76"/>
                      <p:cNvGrpSpPr/>
                      <p:nvPr/>
                    </p:nvGrpSpPr>
                    <p:grpSpPr>
                      <a:xfrm>
                        <a:off x="567009" y="2570434"/>
                        <a:ext cx="5238559" cy="2016183"/>
                        <a:chOff x="567009" y="2832271"/>
                        <a:chExt cx="5238559" cy="2016183"/>
                      </a:xfrm>
                    </p:grpSpPr>
                    <p:grpSp>
                      <p:nvGrpSpPr>
                        <p:cNvPr id="84" name="グループ化 83"/>
                        <p:cNvGrpSpPr/>
                        <p:nvPr/>
                      </p:nvGrpSpPr>
                      <p:grpSpPr>
                        <a:xfrm>
                          <a:off x="1423689" y="2832271"/>
                          <a:ext cx="4381879" cy="336038"/>
                          <a:chOff x="1423689" y="2750030"/>
                          <a:chExt cx="4381879" cy="336038"/>
                        </a:xfrm>
                      </p:grpSpPr>
                      <p:sp>
                        <p:nvSpPr>
                          <p:cNvPr id="97" name="山形 96"/>
                          <p:cNvSpPr/>
                          <p:nvPr/>
                        </p:nvSpPr>
                        <p:spPr bwMode="auto">
                          <a:xfrm>
                            <a:off x="2896562" y="2750030"/>
                            <a:ext cx="1440000" cy="336038"/>
                          </a:xfrm>
                          <a:prstGeom prst="chevron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headEnd type="none" w="med" len="med"/>
                            <a:tailEnd type="none" w="med" len="med"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anchor="ctr" anchorCtr="1"/>
                          <a:lstStyle/>
                          <a:p>
                            <a:pPr algn="ctr">
                              <a:defRPr/>
                            </a:pPr>
                            <a:r>
                              <a:rPr lang="en-US" altLang="ja-JP" sz="1200" b="1" dirty="0" smtClean="0">
                                <a:solidFill>
                                  <a:schemeClr val="tx1"/>
                                </a:solidFill>
                                <a:latin typeface="+mn-ea"/>
                              </a:rPr>
                              <a:t>2021(</a:t>
                            </a:r>
                            <a:r>
                              <a:rPr lang="ja-JP" altLang="en-US" sz="1200" b="1" dirty="0" smtClean="0">
                                <a:solidFill>
                                  <a:schemeClr val="tx1"/>
                                </a:solidFill>
                                <a:latin typeface="+mn-ea"/>
                              </a:rPr>
                              <a:t>Ｒ３</a:t>
                            </a:r>
                            <a:r>
                              <a:rPr lang="en-US" altLang="ja-JP" sz="1200" b="1" dirty="0" smtClean="0">
                                <a:solidFill>
                                  <a:schemeClr val="tx1"/>
                                </a:solidFill>
                                <a:latin typeface="+mn-ea"/>
                              </a:rPr>
                              <a:t>)</a:t>
                            </a:r>
                            <a:r>
                              <a:rPr lang="ja-JP" altLang="en-US" sz="1200" b="1" dirty="0" smtClean="0">
                                <a:solidFill>
                                  <a:schemeClr val="tx1"/>
                                </a:solidFill>
                                <a:latin typeface="+mn-ea"/>
                              </a:rPr>
                              <a:t>年度</a:t>
                            </a:r>
                            <a:endParaRPr lang="en-US" altLang="ja-JP" sz="1200" b="1" dirty="0" smtClean="0">
                              <a:solidFill>
                                <a:schemeClr val="tx1"/>
                              </a:solidFill>
                              <a:latin typeface="+mn-ea"/>
                            </a:endParaRPr>
                          </a:p>
                        </p:txBody>
                      </p:sp>
                      <p:sp>
                        <p:nvSpPr>
                          <p:cNvPr id="98" name="ホームベース 97"/>
                          <p:cNvSpPr/>
                          <p:nvPr/>
                        </p:nvSpPr>
                        <p:spPr bwMode="auto">
                          <a:xfrm>
                            <a:off x="1423689" y="2750030"/>
                            <a:ext cx="1440000" cy="336038"/>
                          </a:xfrm>
                          <a:prstGeom prst="homePlate">
                            <a:avLst/>
                          </a:prstGeom>
                          <a:solidFill>
                            <a:schemeClr val="tx2">
                              <a:lumMod val="75000"/>
                            </a:schemeClr>
                          </a:solidFill>
                          <a:ln w="9525">
                            <a:headEnd type="none" w="med" len="med"/>
                            <a:tailEnd type="none" w="med" len="med"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anchor="ctr" anchorCtr="1"/>
                          <a:lstStyle/>
                          <a:p>
                            <a:pPr algn="ctr">
                              <a:defRPr/>
                            </a:pPr>
                            <a:r>
                              <a:rPr lang="en-US" altLang="ja-JP" sz="1200" b="1" dirty="0" smtClean="0">
                                <a:solidFill>
                                  <a:schemeClr val="bg1"/>
                                </a:solidFill>
                                <a:latin typeface="+mn-ea"/>
                              </a:rPr>
                              <a:t>2020(</a:t>
                            </a:r>
                            <a:r>
                              <a:rPr lang="ja-JP" altLang="en-US" sz="1200" b="1" dirty="0" smtClean="0">
                                <a:solidFill>
                                  <a:schemeClr val="bg1"/>
                                </a:solidFill>
                                <a:latin typeface="+mn-ea"/>
                              </a:rPr>
                              <a:t>Ｒ２</a:t>
                            </a:r>
                            <a:r>
                              <a:rPr lang="en-US" altLang="ja-JP" sz="1200" b="1" dirty="0" smtClean="0">
                                <a:solidFill>
                                  <a:schemeClr val="bg1"/>
                                </a:solidFill>
                                <a:latin typeface="+mn-ea"/>
                              </a:rPr>
                              <a:t>)</a:t>
                            </a:r>
                            <a:r>
                              <a:rPr lang="ja-JP" altLang="en-US" sz="1200" b="1" dirty="0" smtClean="0">
                                <a:solidFill>
                                  <a:schemeClr val="bg1"/>
                                </a:solidFill>
                                <a:latin typeface="+mn-ea"/>
                              </a:rPr>
                              <a:t>年度</a:t>
                            </a:r>
                            <a:endParaRPr lang="ja-JP" altLang="en-US" sz="1200" b="1" dirty="0">
                              <a:solidFill>
                                <a:schemeClr val="bg1"/>
                              </a:solidFill>
                              <a:latin typeface="+mn-ea"/>
                            </a:endParaRPr>
                          </a:p>
                        </p:txBody>
                      </p:sp>
                      <p:sp>
                        <p:nvSpPr>
                          <p:cNvPr id="99" name="山形 98"/>
                          <p:cNvSpPr/>
                          <p:nvPr/>
                        </p:nvSpPr>
                        <p:spPr bwMode="auto">
                          <a:xfrm>
                            <a:off x="4365568" y="2750030"/>
                            <a:ext cx="1440000" cy="336038"/>
                          </a:xfrm>
                          <a:prstGeom prst="chevron">
                            <a:avLst/>
                          </a:prstGeom>
                          <a:solidFill>
                            <a:schemeClr val="tx2">
                              <a:lumMod val="75000"/>
                            </a:schemeClr>
                          </a:solidFill>
                          <a:ln w="9525">
                            <a:headEnd type="none" w="med" len="med"/>
                            <a:tailEnd type="none" w="med" len="med"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anchor="ctr" anchorCtr="1"/>
                          <a:lstStyle/>
                          <a:p>
                            <a:pPr algn="ctr">
                              <a:defRPr/>
                            </a:pPr>
                            <a:r>
                              <a:rPr lang="en-US" altLang="ja-JP" sz="1200" b="1" dirty="0" smtClean="0">
                                <a:solidFill>
                                  <a:schemeClr val="bg1"/>
                                </a:solidFill>
                                <a:latin typeface="+mn-ea"/>
                              </a:rPr>
                              <a:t>2022(</a:t>
                            </a:r>
                            <a:r>
                              <a:rPr lang="ja-JP" altLang="en-US" sz="1200" b="1" dirty="0" smtClean="0">
                                <a:solidFill>
                                  <a:schemeClr val="bg1"/>
                                </a:solidFill>
                                <a:latin typeface="+mn-ea"/>
                              </a:rPr>
                              <a:t>Ｒ４</a:t>
                            </a:r>
                            <a:r>
                              <a:rPr lang="en-US" altLang="ja-JP" sz="1200" b="1" dirty="0" smtClean="0">
                                <a:solidFill>
                                  <a:schemeClr val="bg1"/>
                                </a:solidFill>
                                <a:latin typeface="+mn-ea"/>
                              </a:rPr>
                              <a:t>)</a:t>
                            </a:r>
                            <a:r>
                              <a:rPr lang="ja-JP" altLang="en-US" sz="1200" b="1" dirty="0" smtClean="0">
                                <a:solidFill>
                                  <a:schemeClr val="bg1"/>
                                </a:solidFill>
                                <a:latin typeface="+mn-ea"/>
                              </a:rPr>
                              <a:t>年度</a:t>
                            </a:r>
                            <a:endParaRPr lang="en-US" altLang="ja-JP" sz="1200" b="1" dirty="0" smtClean="0">
                              <a:solidFill>
                                <a:schemeClr val="bg1"/>
                              </a:solidFill>
                              <a:latin typeface="+mn-ea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85" name="グループ化 84"/>
                        <p:cNvGrpSpPr/>
                        <p:nvPr/>
                      </p:nvGrpSpPr>
                      <p:grpSpPr>
                        <a:xfrm>
                          <a:off x="567009" y="3260669"/>
                          <a:ext cx="5220022" cy="1587785"/>
                          <a:chOff x="567009" y="3260669"/>
                          <a:chExt cx="5220022" cy="1587785"/>
                        </a:xfrm>
                      </p:grpSpPr>
                      <p:cxnSp>
                        <p:nvCxnSpPr>
                          <p:cNvPr id="86" name="直線コネクタ 85"/>
                          <p:cNvCxnSpPr/>
                          <p:nvPr/>
                        </p:nvCxnSpPr>
                        <p:spPr>
                          <a:xfrm>
                            <a:off x="683567" y="3260669"/>
                            <a:ext cx="5103464" cy="0"/>
                          </a:xfrm>
                          <a:prstGeom prst="line">
                            <a:avLst/>
                          </a:prstGeom>
                          <a:ln w="9525">
                            <a:prstDash val="solid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88" name="グループ化 87"/>
                          <p:cNvGrpSpPr/>
                          <p:nvPr/>
                        </p:nvGrpSpPr>
                        <p:grpSpPr>
                          <a:xfrm>
                            <a:off x="567009" y="3320332"/>
                            <a:ext cx="5220019" cy="433277"/>
                            <a:chOff x="567009" y="1741185"/>
                            <a:chExt cx="5220019" cy="433277"/>
                          </a:xfrm>
                        </p:grpSpPr>
                        <p:sp>
                          <p:nvSpPr>
                            <p:cNvPr id="95" name="角丸四角形 94"/>
                            <p:cNvSpPr/>
                            <p:nvPr/>
                          </p:nvSpPr>
                          <p:spPr>
                            <a:xfrm>
                              <a:off x="567009" y="1741185"/>
                              <a:ext cx="769901" cy="360000"/>
                            </a:xfrm>
                            <a:prstGeom prst="roundRect">
                              <a:avLst/>
                            </a:prstGeom>
                            <a:solidFill>
                              <a:schemeClr val="tx2">
                                <a:lumMod val="20000"/>
                                <a:lumOff val="80000"/>
                              </a:schemeClr>
                            </a:solidFill>
                            <a:ln w="12700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vert="horz" rtlCol="0" anchor="ctr"/>
                            <a:lstStyle/>
                            <a:p>
                              <a:pPr algn="ctr"/>
                              <a:r>
                                <a:rPr kumimoji="1" lang="ja-JP" altLang="en-US" sz="1200" b="1" dirty="0" smtClean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民間委託</a:t>
                              </a:r>
                            </a:p>
                          </p:txBody>
                        </p:sp>
                        <p:cxnSp>
                          <p:nvCxnSpPr>
                            <p:cNvPr id="96" name="直線コネクタ 95"/>
                            <p:cNvCxnSpPr/>
                            <p:nvPr/>
                          </p:nvCxnSpPr>
                          <p:spPr>
                            <a:xfrm>
                              <a:off x="683564" y="2174462"/>
                              <a:ext cx="5103464" cy="0"/>
                            </a:xfrm>
                            <a:prstGeom prst="line">
                              <a:avLst/>
                            </a:prstGeom>
                            <a:ln w="9525">
                              <a:prstDash val="solid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89" name="グループ化 88"/>
                          <p:cNvGrpSpPr/>
                          <p:nvPr/>
                        </p:nvGrpSpPr>
                        <p:grpSpPr>
                          <a:xfrm>
                            <a:off x="569006" y="3821972"/>
                            <a:ext cx="5218025" cy="409076"/>
                            <a:chOff x="569006" y="1114372"/>
                            <a:chExt cx="5218025" cy="409076"/>
                          </a:xfrm>
                        </p:grpSpPr>
                        <p:sp>
                          <p:nvSpPr>
                            <p:cNvPr id="93" name="角丸四角形 92"/>
                            <p:cNvSpPr/>
                            <p:nvPr/>
                          </p:nvSpPr>
                          <p:spPr>
                            <a:xfrm>
                              <a:off x="569006" y="1114372"/>
                              <a:ext cx="769901" cy="359999"/>
                            </a:xfrm>
                            <a:prstGeom prst="roundRect">
                              <a:avLst/>
                            </a:prstGeom>
                            <a:solidFill>
                              <a:schemeClr val="tx2">
                                <a:lumMod val="20000"/>
                                <a:lumOff val="80000"/>
                              </a:schemeClr>
                            </a:solidFill>
                            <a:ln w="12700">
                              <a:prstDash val="solid"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vert="horz" rtlCol="0" anchor="ctr"/>
                            <a:lstStyle/>
                            <a:p>
                              <a:pPr algn="ctr"/>
                              <a:r>
                                <a:rPr kumimoji="1" lang="ja-JP" altLang="en-US" sz="1200" b="1" dirty="0" smtClean="0">
                                  <a:solidFill>
                                    <a:schemeClr val="tx1"/>
                                  </a:solidFill>
                                  <a:latin typeface="ＭＳ ゴシック" pitchFamily="49" charset="-128"/>
                                  <a:ea typeface="ＭＳ ゴシック" pitchFamily="49" charset="-128"/>
                                </a:rPr>
                                <a:t>統廃合</a:t>
                              </a:r>
                            </a:p>
                          </p:txBody>
                        </p:sp>
                        <p:cxnSp>
                          <p:nvCxnSpPr>
                            <p:cNvPr id="94" name="直線コネクタ 93"/>
                            <p:cNvCxnSpPr/>
                            <p:nvPr/>
                          </p:nvCxnSpPr>
                          <p:spPr>
                            <a:xfrm>
                              <a:off x="683567" y="1523448"/>
                              <a:ext cx="5103464" cy="0"/>
                            </a:xfrm>
                            <a:prstGeom prst="line">
                              <a:avLst/>
                            </a:prstGeom>
                            <a:ln w="9525">
                              <a:prstDash val="solid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92" name="直線コネクタ 91"/>
                          <p:cNvCxnSpPr/>
                          <p:nvPr/>
                        </p:nvCxnSpPr>
                        <p:spPr>
                          <a:xfrm>
                            <a:off x="683563" y="4848454"/>
                            <a:ext cx="5103463" cy="0"/>
                          </a:xfrm>
                          <a:prstGeom prst="line">
                            <a:avLst/>
                          </a:prstGeom>
                          <a:ln w="9525">
                            <a:prstDash val="solid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sp>
                    <p:nvSpPr>
                      <p:cNvPr id="78" name="角丸四角形 77"/>
                      <p:cNvSpPr/>
                      <p:nvPr/>
                    </p:nvSpPr>
                    <p:spPr>
                      <a:xfrm>
                        <a:off x="569005" y="4037168"/>
                        <a:ext cx="769901" cy="516844"/>
                      </a:xfrm>
                      <a:prstGeom prst="round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ln w="12700">
                        <a:prstDash val="solid"/>
                      </a:ln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vert="horz" rtlCol="0" anchor="ctr"/>
                      <a:lstStyle/>
                      <a:p>
                        <a:pPr algn="ctr"/>
                        <a:r>
                          <a:rPr kumimoji="1" lang="ja-JP" altLang="en-US" sz="1200" b="1" dirty="0" smtClean="0">
                            <a:solidFill>
                              <a:schemeClr val="tx1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経営形態</a:t>
                        </a:r>
                      </a:p>
                    </p:txBody>
                  </p:sp>
                  <p:cxnSp>
                    <p:nvCxnSpPr>
                      <p:cNvPr id="80" name="直線コネクタ 79"/>
                      <p:cNvCxnSpPr/>
                      <p:nvPr/>
                    </p:nvCxnSpPr>
                    <p:spPr>
                      <a:xfrm>
                        <a:off x="2791677" y="2987957"/>
                        <a:ext cx="0" cy="1593978"/>
                      </a:xfrm>
                      <a:prstGeom prst="line">
                        <a:avLst/>
                      </a:prstGeom>
                      <a:ln w="15875">
                        <a:prstDash val="sysDot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" name="直線コネクタ 80"/>
                      <p:cNvCxnSpPr/>
                      <p:nvPr/>
                    </p:nvCxnSpPr>
                    <p:spPr>
                      <a:xfrm>
                        <a:off x="4283969" y="2987957"/>
                        <a:ext cx="0" cy="1593978"/>
                      </a:xfrm>
                      <a:prstGeom prst="line">
                        <a:avLst/>
                      </a:prstGeom>
                      <a:ln w="15875">
                        <a:prstDash val="sysDot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3" name="直線コネクタ 82"/>
                      <p:cNvCxnSpPr/>
                      <p:nvPr/>
                    </p:nvCxnSpPr>
                    <p:spPr>
                      <a:xfrm>
                        <a:off x="5805568" y="2978581"/>
                        <a:ext cx="0" cy="1593978"/>
                      </a:xfrm>
                      <a:prstGeom prst="line">
                        <a:avLst/>
                      </a:prstGeom>
                      <a:ln w="15875">
                        <a:prstDash val="sysDot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74" name="角丸四角形 73"/>
                    <p:cNvSpPr/>
                    <p:nvPr/>
                  </p:nvSpPr>
                  <p:spPr>
                    <a:xfrm>
                      <a:off x="2505233" y="3515718"/>
                      <a:ext cx="1244926" cy="394284"/>
                    </a:xfrm>
                    <a:prstGeom prst="roundRect">
                      <a:avLst/>
                    </a:prstGeom>
                    <a:noFill/>
                    <a:ln w="9525">
                      <a:noFill/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北部　廃止</a:t>
                      </a:r>
                    </a:p>
                  </p:txBody>
                </p:sp>
                <p:sp>
                  <p:nvSpPr>
                    <p:cNvPr id="75" name="角丸四角形 74"/>
                    <p:cNvSpPr/>
                    <p:nvPr/>
                  </p:nvSpPr>
                  <p:spPr>
                    <a:xfrm>
                      <a:off x="2423832" y="3041293"/>
                      <a:ext cx="1265786" cy="411667"/>
                    </a:xfrm>
                    <a:prstGeom prst="roundRect">
                      <a:avLst/>
                    </a:prstGeom>
                    <a:noFill/>
                    <a:ln w="9525">
                      <a:noFill/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資源・プラ 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東北・西北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（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約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70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名規模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）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  <p:sp>
                  <p:nvSpPr>
                    <p:cNvPr id="76" name="角丸四角形 75"/>
                    <p:cNvSpPr/>
                    <p:nvPr/>
                  </p:nvSpPr>
                  <p:spPr>
                    <a:xfrm>
                      <a:off x="3778767" y="3073999"/>
                      <a:ext cx="1080000" cy="360000"/>
                    </a:xfrm>
                    <a:prstGeom prst="roundRect">
                      <a:avLst/>
                    </a:prstGeom>
                    <a:noFill/>
                    <a:ln w="9525">
                      <a:noFill/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資源・プラ 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西南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（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約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45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名規模</a:t>
                      </a:r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）</a:t>
                      </a:r>
                    </a:p>
                  </p:txBody>
                </p:sp>
              </p:grpSp>
              <p:sp>
                <p:nvSpPr>
                  <p:cNvPr id="69" name="角丸四角形 68"/>
                  <p:cNvSpPr/>
                  <p:nvPr/>
                </p:nvSpPr>
                <p:spPr>
                  <a:xfrm>
                    <a:off x="1281543" y="3127890"/>
                    <a:ext cx="1133172" cy="363883"/>
                  </a:xfrm>
                  <a:prstGeom prst="round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資源プラ </a:t>
                    </a:r>
                    <a:r>
                      <a:rPr kumimoji="1" lang="en-US" altLang="ja-JP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【</a:t>
                    </a:r>
                    <a:r>
                      <a:rPr kumimoji="1" lang="ja-JP" altLang="en-US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東南</a:t>
                    </a:r>
                    <a:r>
                      <a:rPr kumimoji="1" lang="en-US" altLang="ja-JP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】</a:t>
                    </a:r>
                  </a:p>
                  <a:p>
                    <a:pPr algn="ctr"/>
                    <a:r>
                      <a:rPr kumimoji="1" lang="ja-JP" altLang="en-US" sz="12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（</a:t>
                    </a:r>
                    <a:r>
                      <a:rPr kumimoji="1" lang="ja-JP" altLang="en-US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約</a:t>
                    </a:r>
                    <a:r>
                      <a:rPr kumimoji="1" lang="en-US" altLang="ja-JP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25</a:t>
                    </a:r>
                    <a:r>
                      <a:rPr kumimoji="1" lang="ja-JP" altLang="en-US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名規模</a:t>
                    </a:r>
                    <a:r>
                      <a:rPr kumimoji="1" lang="ja-JP" altLang="en-US" sz="12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）</a:t>
                    </a:r>
                    <a:endParaRPr kumimoji="1" lang="ja-JP" altLang="en-US" sz="12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</p:grpSp>
            <p:sp>
              <p:nvSpPr>
                <p:cNvPr id="65" name="右矢印 64"/>
                <p:cNvSpPr/>
                <p:nvPr/>
              </p:nvSpPr>
              <p:spPr>
                <a:xfrm>
                  <a:off x="1781942" y="3578540"/>
                  <a:ext cx="1332000" cy="432000"/>
                </a:xfrm>
                <a:prstGeom prst="rightArrow">
                  <a:avLst>
                    <a:gd name="adj1" fmla="val 75237"/>
                    <a:gd name="adj2" fmla="val 50000"/>
                  </a:avLst>
                </a:prstGeom>
                <a:solidFill>
                  <a:schemeClr val="bg1"/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北部　移行準備</a:t>
                  </a:r>
                </a:p>
              </p:txBody>
            </p:sp>
            <p:sp>
              <p:nvSpPr>
                <p:cNvPr id="66" name="右矢印 65"/>
                <p:cNvSpPr/>
                <p:nvPr/>
              </p:nvSpPr>
              <p:spPr>
                <a:xfrm>
                  <a:off x="3820085" y="3573227"/>
                  <a:ext cx="1553610" cy="432000"/>
                </a:xfrm>
                <a:prstGeom prst="rightArrow">
                  <a:avLst>
                    <a:gd name="adj1" fmla="val 75237"/>
                    <a:gd name="adj2" fmla="val 50000"/>
                  </a:avLst>
                </a:prstGeom>
                <a:solidFill>
                  <a:schemeClr val="bg1"/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西側の１センター　移行準備</a:t>
                  </a:r>
                </a:p>
              </p:txBody>
            </p:sp>
            <p:sp>
              <p:nvSpPr>
                <p:cNvPr id="67" name="右矢印 66"/>
                <p:cNvSpPr/>
                <p:nvPr/>
              </p:nvSpPr>
              <p:spPr>
                <a:xfrm>
                  <a:off x="1781942" y="4047606"/>
                  <a:ext cx="2166153" cy="642330"/>
                </a:xfrm>
                <a:prstGeom prst="rightArrow">
                  <a:avLst>
                    <a:gd name="adj1" fmla="val 65375"/>
                    <a:gd name="adj2" fmla="val 50000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ts val="1300"/>
                    </a:lnSpc>
                  </a:pPr>
                  <a:r>
                    <a:rPr lang="ja-JP" altLang="en-US" sz="1200" b="1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新たな</a:t>
                  </a:r>
                  <a:r>
                    <a:rPr lang="ja-JP" altLang="en-US" sz="12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大都市制度</a:t>
                  </a:r>
                  <a:r>
                    <a:rPr lang="ja-JP" altLang="en-US" sz="1200" b="1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を見据え、水平連携に</a:t>
                  </a:r>
                  <a:r>
                    <a:rPr lang="ja-JP" altLang="en-US" sz="12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よる</a:t>
                  </a:r>
                  <a:endParaRPr lang="en-US" altLang="ja-JP" sz="1200" b="1" dirty="0" smtClean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  <a:p>
                  <a:pPr>
                    <a:lnSpc>
                      <a:spcPts val="1300"/>
                    </a:lnSpc>
                  </a:pPr>
                  <a:r>
                    <a:rPr lang="ja-JP" altLang="en-US" sz="12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ごみ焼却</a:t>
                  </a:r>
                  <a:r>
                    <a:rPr lang="ja-JP" altLang="en-US" sz="1200" b="1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処分事業と</a:t>
                  </a:r>
                  <a:r>
                    <a:rPr lang="ja-JP" altLang="en-US" sz="12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の一体的</a:t>
                  </a:r>
                  <a:r>
                    <a:rPr lang="ja-JP" altLang="en-US" sz="1200" b="1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運営手法の検討</a:t>
                  </a:r>
                  <a:endPara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</p:grpSp>
          <p:cxnSp>
            <p:nvCxnSpPr>
              <p:cNvPr id="63" name="直線コネクタ 62"/>
              <p:cNvCxnSpPr/>
              <p:nvPr/>
            </p:nvCxnSpPr>
            <p:spPr>
              <a:xfrm>
                <a:off x="2283858" y="4957381"/>
                <a:ext cx="0" cy="1342244"/>
              </a:xfrm>
              <a:prstGeom prst="line">
                <a:avLst/>
              </a:prstGeom>
              <a:ln w="15875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右矢印 53"/>
            <p:cNvSpPr/>
            <p:nvPr/>
          </p:nvSpPr>
          <p:spPr>
            <a:xfrm>
              <a:off x="6384704" y="6210024"/>
              <a:ext cx="2321937" cy="585580"/>
            </a:xfrm>
            <a:prstGeom prst="rightArrow">
              <a:avLst>
                <a:gd name="adj1" fmla="val 65375"/>
                <a:gd name="adj2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着手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717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prstDash val="sysDot"/>
        </a:ln>
      </a:spPr>
      <a:bodyPr rtlCol="0" anchor="ctr"/>
      <a:lstStyle>
        <a:defPPr algn="ctr">
          <a:defRPr kumimoji="1" sz="1400" b="1" dirty="0" smtClean="0">
            <a:solidFill>
              <a:sysClr val="windowText" lastClr="000000"/>
            </a:solidFill>
            <a:latin typeface="ＭＳ ゴシック" pitchFamily="49" charset="-128"/>
            <a:ea typeface="ＭＳ ゴシック" pitchFamily="49" charset="-128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998</Words>
  <Application>Microsoft Office PowerPoint</Application>
  <PresentationFormat>画面に合わせる (4:3)</PresentationFormat>
  <Paragraphs>268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ＭＳ Ｐゴシック</vt:lpstr>
      <vt:lpstr>ＭＳ Ｐ明朝</vt:lpstr>
      <vt:lpstr>ＭＳ ゴシック</vt:lpstr>
      <vt:lpstr>ＭＳ 明朝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2020-03-18T05:13:40Z</dcterms:created>
  <dcterms:modified xsi:type="dcterms:W3CDTF">2020-03-18T05:13:52Z</dcterms:modified>
</cp:coreProperties>
</file>