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61" r:id="rId2"/>
  </p:sldIdLst>
  <p:sldSz cx="10691813"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FF6600"/>
    <a:srgbClr val="F09456"/>
    <a:srgbClr val="FEAA12"/>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4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APFF001C\OA-ja0084$\&#12518;&#12540;&#12470;&#20316;&#26989;&#29992;&#12501;&#12457;&#12523;&#12480;\01%20&#25998;&#22580;&#25285;&#24403;\&#9670;&#25972;&#20633;&#35336;&#30011;\R2&#24180;&#24230;\03_&#22522;&#26412;&#27083;&#24819;\99_&#12464;&#12521;&#12501;&#31561;&#12487;&#12540;&#1247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964938449934755E-2"/>
          <c:y val="0.1212807432603569"/>
          <c:w val="0.85225005859840752"/>
          <c:h val="0.77121892372087963"/>
        </c:manualLayout>
      </c:layout>
      <c:barChart>
        <c:barDir val="col"/>
        <c:grouping val="stacked"/>
        <c:varyColors val="0"/>
        <c:ser>
          <c:idx val="0"/>
          <c:order val="0"/>
          <c:tx>
            <c:strRef>
              <c:f>'07-2_人口、火葬件数グラフ（65歳以上内訳あり）'!$D$2</c:f>
              <c:strCache>
                <c:ptCount val="1"/>
                <c:pt idx="0">
                  <c:v>0-64歳</c:v>
                </c:pt>
              </c:strCache>
            </c:strRef>
          </c:tx>
          <c:spPr>
            <a:solidFill>
              <a:schemeClr val="accent1">
                <a:lumMod val="60000"/>
                <a:lumOff val="40000"/>
              </a:schemeClr>
            </a:solidFill>
            <a:ln>
              <a:noFill/>
            </a:ln>
            <a:effectLst/>
          </c:spPr>
          <c:invertIfNegative val="0"/>
          <c:cat>
            <c:strRef>
              <c:f>'07-2_人口、火葬件数グラフ（65歳以上内訳あり）'!$A$3:$A$28</c:f>
              <c:strCache>
                <c:ptCount val="26"/>
                <c:pt idx="0">
                  <c:v>R2</c:v>
                </c:pt>
                <c:pt idx="1">
                  <c:v>3 </c:v>
                </c:pt>
                <c:pt idx="2">
                  <c:v>4 </c:v>
                </c:pt>
                <c:pt idx="3">
                  <c:v>5 </c:v>
                </c:pt>
                <c:pt idx="4">
                  <c:v>6 </c:v>
                </c:pt>
                <c:pt idx="5">
                  <c:v>7 </c:v>
                </c:pt>
                <c:pt idx="6">
                  <c:v>8 </c:v>
                </c:pt>
                <c:pt idx="7">
                  <c:v>9 </c:v>
                </c:pt>
                <c:pt idx="8">
                  <c:v>10 </c:v>
                </c:pt>
                <c:pt idx="9">
                  <c:v>11 </c:v>
                </c:pt>
                <c:pt idx="10">
                  <c:v>12 </c:v>
                </c:pt>
                <c:pt idx="11">
                  <c:v>13 </c:v>
                </c:pt>
                <c:pt idx="12">
                  <c:v>14 </c:v>
                </c:pt>
                <c:pt idx="13">
                  <c:v>15 </c:v>
                </c:pt>
                <c:pt idx="14">
                  <c:v>16 </c:v>
                </c:pt>
                <c:pt idx="15">
                  <c:v>17 </c:v>
                </c:pt>
                <c:pt idx="16">
                  <c:v>18 </c:v>
                </c:pt>
                <c:pt idx="17">
                  <c:v>19 </c:v>
                </c:pt>
                <c:pt idx="18">
                  <c:v>20 </c:v>
                </c:pt>
                <c:pt idx="19">
                  <c:v>21 </c:v>
                </c:pt>
                <c:pt idx="20">
                  <c:v>22 </c:v>
                </c:pt>
                <c:pt idx="21">
                  <c:v>23 </c:v>
                </c:pt>
                <c:pt idx="22">
                  <c:v>24 </c:v>
                </c:pt>
                <c:pt idx="23">
                  <c:v>25 </c:v>
                </c:pt>
                <c:pt idx="24">
                  <c:v>26 </c:v>
                </c:pt>
                <c:pt idx="25">
                  <c:v>27 </c:v>
                </c:pt>
              </c:strCache>
            </c:strRef>
          </c:cat>
          <c:val>
            <c:numRef>
              <c:f>'07-2_人口、火葬件数グラフ（65歳以上内訳あり）'!$D$3:$D$28</c:f>
              <c:numCache>
                <c:formatCode>#,##0;"△ "#,##0</c:formatCode>
                <c:ptCount val="26"/>
                <c:pt idx="0">
                  <c:v>1982210</c:v>
                </c:pt>
                <c:pt idx="1">
                  <c:v>1974481</c:v>
                </c:pt>
                <c:pt idx="2">
                  <c:v>1966162</c:v>
                </c:pt>
                <c:pt idx="3">
                  <c:v>1957310</c:v>
                </c:pt>
                <c:pt idx="4">
                  <c:v>1947981</c:v>
                </c:pt>
                <c:pt idx="5">
                  <c:v>1962824</c:v>
                </c:pt>
                <c:pt idx="6">
                  <c:v>1948317</c:v>
                </c:pt>
                <c:pt idx="7">
                  <c:v>1933498</c:v>
                </c:pt>
                <c:pt idx="8">
                  <c:v>1918389</c:v>
                </c:pt>
                <c:pt idx="9">
                  <c:v>1903003</c:v>
                </c:pt>
                <c:pt idx="10">
                  <c:v>1909075</c:v>
                </c:pt>
                <c:pt idx="11">
                  <c:v>1887250</c:v>
                </c:pt>
                <c:pt idx="12">
                  <c:v>1865242</c:v>
                </c:pt>
                <c:pt idx="13">
                  <c:v>1843067</c:v>
                </c:pt>
                <c:pt idx="14">
                  <c:v>1820745</c:v>
                </c:pt>
                <c:pt idx="15">
                  <c:v>1817275</c:v>
                </c:pt>
                <c:pt idx="16">
                  <c:v>1789904</c:v>
                </c:pt>
                <c:pt idx="17">
                  <c:v>1762513</c:v>
                </c:pt>
                <c:pt idx="18">
                  <c:v>1735130</c:v>
                </c:pt>
                <c:pt idx="19">
                  <c:v>1707782</c:v>
                </c:pt>
                <c:pt idx="20">
                  <c:v>1697325</c:v>
                </c:pt>
                <c:pt idx="21">
                  <c:v>1675793</c:v>
                </c:pt>
                <c:pt idx="22">
                  <c:v>1654293</c:v>
                </c:pt>
                <c:pt idx="23">
                  <c:v>1632858</c:v>
                </c:pt>
                <c:pt idx="24">
                  <c:v>1611518</c:v>
                </c:pt>
                <c:pt idx="25">
                  <c:v>1605606</c:v>
                </c:pt>
              </c:numCache>
            </c:numRef>
          </c:val>
          <c:extLst>
            <c:ext xmlns:c16="http://schemas.microsoft.com/office/drawing/2014/chart" uri="{C3380CC4-5D6E-409C-BE32-E72D297353CC}">
              <c16:uniqueId val="{00000000-48D2-49FC-AA8A-B6F0368B2453}"/>
            </c:ext>
          </c:extLst>
        </c:ser>
        <c:ser>
          <c:idx val="1"/>
          <c:order val="1"/>
          <c:tx>
            <c:strRef>
              <c:f>'07-2_人口、火葬件数グラフ（65歳以上内訳あり）'!$E$2</c:f>
              <c:strCache>
                <c:ptCount val="1"/>
                <c:pt idx="0">
                  <c:v>65歳以上</c:v>
                </c:pt>
              </c:strCache>
            </c:strRef>
          </c:tx>
          <c:spPr>
            <a:solidFill>
              <a:schemeClr val="accent1">
                <a:lumMod val="75000"/>
              </a:schemeClr>
            </a:solidFill>
            <a:ln>
              <a:noFill/>
            </a:ln>
            <a:effectLst/>
          </c:spPr>
          <c:invertIfNegative val="0"/>
          <c:cat>
            <c:strRef>
              <c:f>'07-2_人口、火葬件数グラフ（65歳以上内訳あり）'!$A$3:$A$28</c:f>
              <c:strCache>
                <c:ptCount val="26"/>
                <c:pt idx="0">
                  <c:v>R2</c:v>
                </c:pt>
                <c:pt idx="1">
                  <c:v>3 </c:v>
                </c:pt>
                <c:pt idx="2">
                  <c:v>4 </c:v>
                </c:pt>
                <c:pt idx="3">
                  <c:v>5 </c:v>
                </c:pt>
                <c:pt idx="4">
                  <c:v>6 </c:v>
                </c:pt>
                <c:pt idx="5">
                  <c:v>7 </c:v>
                </c:pt>
                <c:pt idx="6">
                  <c:v>8 </c:v>
                </c:pt>
                <c:pt idx="7">
                  <c:v>9 </c:v>
                </c:pt>
                <c:pt idx="8">
                  <c:v>10 </c:v>
                </c:pt>
                <c:pt idx="9">
                  <c:v>11 </c:v>
                </c:pt>
                <c:pt idx="10">
                  <c:v>12 </c:v>
                </c:pt>
                <c:pt idx="11">
                  <c:v>13 </c:v>
                </c:pt>
                <c:pt idx="12">
                  <c:v>14 </c:v>
                </c:pt>
                <c:pt idx="13">
                  <c:v>15 </c:v>
                </c:pt>
                <c:pt idx="14">
                  <c:v>16 </c:v>
                </c:pt>
                <c:pt idx="15">
                  <c:v>17 </c:v>
                </c:pt>
                <c:pt idx="16">
                  <c:v>18 </c:v>
                </c:pt>
                <c:pt idx="17">
                  <c:v>19 </c:v>
                </c:pt>
                <c:pt idx="18">
                  <c:v>20 </c:v>
                </c:pt>
                <c:pt idx="19">
                  <c:v>21 </c:v>
                </c:pt>
                <c:pt idx="20">
                  <c:v>22 </c:v>
                </c:pt>
                <c:pt idx="21">
                  <c:v>23 </c:v>
                </c:pt>
                <c:pt idx="22">
                  <c:v>24 </c:v>
                </c:pt>
                <c:pt idx="23">
                  <c:v>25 </c:v>
                </c:pt>
                <c:pt idx="24">
                  <c:v>26 </c:v>
                </c:pt>
                <c:pt idx="25">
                  <c:v>27 </c:v>
                </c:pt>
              </c:strCache>
            </c:strRef>
          </c:cat>
          <c:val>
            <c:numRef>
              <c:f>'07-2_人口、火葬件数グラフ（65歳以上内訳あり）'!$E$3:$E$28</c:f>
              <c:numCache>
                <c:formatCode>#,##0;"△ "#,##0</c:formatCode>
                <c:ptCount val="26"/>
                <c:pt idx="0">
                  <c:v>707356</c:v>
                </c:pt>
                <c:pt idx="1">
                  <c:v>704598</c:v>
                </c:pt>
                <c:pt idx="2">
                  <c:v>701629</c:v>
                </c:pt>
                <c:pt idx="3">
                  <c:v>698470</c:v>
                </c:pt>
                <c:pt idx="4">
                  <c:v>695141</c:v>
                </c:pt>
                <c:pt idx="5">
                  <c:v>700438</c:v>
                </c:pt>
                <c:pt idx="6">
                  <c:v>701013</c:v>
                </c:pt>
                <c:pt idx="7">
                  <c:v>701414</c:v>
                </c:pt>
                <c:pt idx="8">
                  <c:v>701645</c:v>
                </c:pt>
                <c:pt idx="9">
                  <c:v>701709</c:v>
                </c:pt>
                <c:pt idx="10">
                  <c:v>709684</c:v>
                </c:pt>
                <c:pt idx="11">
                  <c:v>715135</c:v>
                </c:pt>
                <c:pt idx="12">
                  <c:v>720344</c:v>
                </c:pt>
                <c:pt idx="13">
                  <c:v>725309</c:v>
                </c:pt>
                <c:pt idx="14">
                  <c:v>730032</c:v>
                </c:pt>
                <c:pt idx="15">
                  <c:v>742267</c:v>
                </c:pt>
                <c:pt idx="16">
                  <c:v>751130</c:v>
                </c:pt>
                <c:pt idx="17">
                  <c:v>759687</c:v>
                </c:pt>
                <c:pt idx="18">
                  <c:v>767943</c:v>
                </c:pt>
                <c:pt idx="19">
                  <c:v>775904</c:v>
                </c:pt>
                <c:pt idx="20">
                  <c:v>791422</c:v>
                </c:pt>
                <c:pt idx="21">
                  <c:v>792965</c:v>
                </c:pt>
                <c:pt idx="22">
                  <c:v>794335</c:v>
                </c:pt>
                <c:pt idx="23">
                  <c:v>795545</c:v>
                </c:pt>
                <c:pt idx="24">
                  <c:v>796608</c:v>
                </c:pt>
                <c:pt idx="25">
                  <c:v>805214</c:v>
                </c:pt>
              </c:numCache>
            </c:numRef>
          </c:val>
          <c:extLst>
            <c:ext xmlns:c16="http://schemas.microsoft.com/office/drawing/2014/chart" uri="{C3380CC4-5D6E-409C-BE32-E72D297353CC}">
              <c16:uniqueId val="{00000001-48D2-49FC-AA8A-B6F0368B2453}"/>
            </c:ext>
          </c:extLst>
        </c:ser>
        <c:dLbls>
          <c:showLegendKey val="0"/>
          <c:showVal val="0"/>
          <c:showCatName val="0"/>
          <c:showSerName val="0"/>
          <c:showPercent val="0"/>
          <c:showBubbleSize val="0"/>
        </c:dLbls>
        <c:gapWidth val="105"/>
        <c:overlap val="100"/>
        <c:axId val="754830392"/>
        <c:axId val="789491208"/>
      </c:barChart>
      <c:lineChart>
        <c:grouping val="standard"/>
        <c:varyColors val="0"/>
        <c:ser>
          <c:idx val="2"/>
          <c:order val="2"/>
          <c:tx>
            <c:strRef>
              <c:f>'07-2_人口、火葬件数グラフ（65歳以上内訳あり）'!$F$2</c:f>
              <c:strCache>
                <c:ptCount val="1"/>
                <c:pt idx="0">
                  <c:v>火葬件数</c:v>
                </c:pt>
              </c:strCache>
            </c:strRef>
          </c:tx>
          <c:spPr>
            <a:ln w="19050" cap="rnd">
              <a:solidFill>
                <a:schemeClr val="tx1">
                  <a:lumMod val="65000"/>
                  <a:lumOff val="35000"/>
                </a:schemeClr>
              </a:solidFill>
              <a:round/>
            </a:ln>
            <a:effectLst/>
          </c:spPr>
          <c:marker>
            <c:symbol val="circle"/>
            <c:size val="5"/>
            <c:spPr>
              <a:solidFill>
                <a:schemeClr val="tx1">
                  <a:lumMod val="65000"/>
                  <a:lumOff val="35000"/>
                </a:schemeClr>
              </a:solidFill>
              <a:ln w="19050">
                <a:noFill/>
              </a:ln>
              <a:effectLst/>
            </c:spPr>
          </c:marker>
          <c:val>
            <c:numRef>
              <c:f>'07-2_人口、火葬件数グラフ（65歳以上内訳あり）'!$F$3:$F$28</c:f>
              <c:numCache>
                <c:formatCode>#,##0;"△ "#,##0</c:formatCode>
                <c:ptCount val="26"/>
                <c:pt idx="0">
                  <c:v>35910</c:v>
                </c:pt>
                <c:pt idx="1">
                  <c:v>36390</c:v>
                </c:pt>
                <c:pt idx="2">
                  <c:v>36826</c:v>
                </c:pt>
                <c:pt idx="3">
                  <c:v>37566</c:v>
                </c:pt>
                <c:pt idx="4">
                  <c:v>37972</c:v>
                </c:pt>
                <c:pt idx="5">
                  <c:v>38314</c:v>
                </c:pt>
                <c:pt idx="6">
                  <c:v>38697</c:v>
                </c:pt>
                <c:pt idx="7">
                  <c:v>38974</c:v>
                </c:pt>
                <c:pt idx="8">
                  <c:v>39609</c:v>
                </c:pt>
                <c:pt idx="9">
                  <c:v>40326</c:v>
                </c:pt>
                <c:pt idx="10">
                  <c:v>41430</c:v>
                </c:pt>
                <c:pt idx="11">
                  <c:v>41453</c:v>
                </c:pt>
                <c:pt idx="12">
                  <c:v>41777</c:v>
                </c:pt>
                <c:pt idx="13">
                  <c:v>42101</c:v>
                </c:pt>
                <c:pt idx="14">
                  <c:v>42383</c:v>
                </c:pt>
                <c:pt idx="15">
                  <c:v>43076</c:v>
                </c:pt>
                <c:pt idx="16">
                  <c:v>43362</c:v>
                </c:pt>
                <c:pt idx="17">
                  <c:v>43332</c:v>
                </c:pt>
                <c:pt idx="18">
                  <c:v>43565</c:v>
                </c:pt>
                <c:pt idx="19">
                  <c:v>43515</c:v>
                </c:pt>
                <c:pt idx="20">
                  <c:v>43896</c:v>
                </c:pt>
                <c:pt idx="21">
                  <c:v>43830</c:v>
                </c:pt>
                <c:pt idx="22">
                  <c:v>43757</c:v>
                </c:pt>
                <c:pt idx="23">
                  <c:v>43679</c:v>
                </c:pt>
                <c:pt idx="24">
                  <c:v>43594</c:v>
                </c:pt>
                <c:pt idx="25">
                  <c:v>43641</c:v>
                </c:pt>
              </c:numCache>
            </c:numRef>
          </c:val>
          <c:smooth val="0"/>
          <c:extLst>
            <c:ext xmlns:c16="http://schemas.microsoft.com/office/drawing/2014/chart" uri="{C3380CC4-5D6E-409C-BE32-E72D297353CC}">
              <c16:uniqueId val="{00000002-48D2-49FC-AA8A-B6F0368B2453}"/>
            </c:ext>
          </c:extLst>
        </c:ser>
        <c:dLbls>
          <c:showLegendKey val="0"/>
          <c:showVal val="0"/>
          <c:showCatName val="0"/>
          <c:showSerName val="0"/>
          <c:showPercent val="0"/>
          <c:showBubbleSize val="0"/>
        </c:dLbls>
        <c:marker val="1"/>
        <c:smooth val="0"/>
        <c:axId val="765506504"/>
        <c:axId val="765506176"/>
      </c:lineChart>
      <c:catAx>
        <c:axId val="754830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789491208"/>
        <c:crosses val="autoZero"/>
        <c:auto val="1"/>
        <c:lblAlgn val="ctr"/>
        <c:lblOffset val="100"/>
        <c:noMultiLvlLbl val="0"/>
      </c:catAx>
      <c:valAx>
        <c:axId val="789491208"/>
        <c:scaling>
          <c:orientation val="minMax"/>
          <c:max val="3000000"/>
          <c:min val="0"/>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754830392"/>
        <c:crosses val="autoZero"/>
        <c:crossBetween val="between"/>
        <c:majorUnit val="400000"/>
      </c:valAx>
      <c:valAx>
        <c:axId val="765506176"/>
        <c:scaling>
          <c:orientation val="minMax"/>
          <c:min val="35000"/>
        </c:scaling>
        <c:delete val="0"/>
        <c:axPos val="r"/>
        <c:numFmt formatCode="#,##0;&quot;△ &quot;#,##0" sourceLinked="1"/>
        <c:majorTickMark val="out"/>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765506504"/>
        <c:crosses val="max"/>
        <c:crossBetween val="between"/>
        <c:majorUnit val="2000"/>
      </c:valAx>
      <c:catAx>
        <c:axId val="765506504"/>
        <c:scaling>
          <c:orientation val="minMax"/>
        </c:scaling>
        <c:delete val="1"/>
        <c:axPos val="b"/>
        <c:majorTickMark val="out"/>
        <c:minorTickMark val="none"/>
        <c:tickLblPos val="nextTo"/>
        <c:crossAx val="765506176"/>
        <c:crosses val="autoZero"/>
        <c:auto val="1"/>
        <c:lblAlgn val="ctr"/>
        <c:lblOffset val="100"/>
        <c:noMultiLvlLbl val="0"/>
      </c:catAx>
      <c:spPr>
        <a:noFill/>
        <a:ln>
          <a:noFill/>
        </a:ln>
        <a:effectLst/>
      </c:spPr>
    </c:plotArea>
    <c:legend>
      <c:legendPos val="b"/>
      <c:layout>
        <c:manualLayout>
          <c:xMode val="edge"/>
          <c:yMode val="edge"/>
          <c:x val="0.23632396062378547"/>
          <c:y val="3.7441261411194596E-2"/>
          <c:w val="0.47715452896117044"/>
          <c:h val="7.6910542432195972E-2"/>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178222"/>
            <a:ext cx="9088041"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781306"/>
            <a:ext cx="8018860"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339863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319626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83297"/>
            <a:ext cx="2305422"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383297"/>
            <a:ext cx="6782619"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198026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86003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794831"/>
            <a:ext cx="9221689"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4817876"/>
            <a:ext cx="9221689"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46837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984520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383299"/>
            <a:ext cx="9221689"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764832"/>
            <a:ext cx="4523137"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736456" y="2629749"/>
            <a:ext cx="452313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764832"/>
            <a:ext cx="4545413"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412731" y="2629749"/>
            <a:ext cx="4545413"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499813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3198489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257731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36570"/>
            <a:ext cx="5412730"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123112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36570"/>
            <a:ext cx="5412730"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ADB45D-0166-46A9-8A39-FF30C02D5022}" type="datetimeFigureOut">
              <a:rPr kumimoji="1" lang="ja-JP" altLang="en-US" smtClean="0"/>
              <a:t>2021/5/27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3638176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83299"/>
            <a:ext cx="9221689"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1916484"/>
            <a:ext cx="9221689"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6672698"/>
            <a:ext cx="2405658"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B7ADB45D-0166-46A9-8A39-FF30C02D5022}" type="datetimeFigureOut">
              <a:rPr kumimoji="1" lang="ja-JP" altLang="en-US" smtClean="0"/>
              <a:t>2021/5/27</a:t>
            </a:fld>
            <a:endParaRPr kumimoji="1" lang="ja-JP" altLang="en-US"/>
          </a:p>
        </p:txBody>
      </p:sp>
      <p:sp>
        <p:nvSpPr>
          <p:cNvPr id="5" name="Footer Placeholder 4"/>
          <p:cNvSpPr>
            <a:spLocks noGrp="1"/>
          </p:cNvSpPr>
          <p:nvPr>
            <p:ph type="ftr" sz="quarter" idx="3"/>
          </p:nvPr>
        </p:nvSpPr>
        <p:spPr>
          <a:xfrm>
            <a:off x="3541663" y="6672698"/>
            <a:ext cx="3608487"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6672698"/>
            <a:ext cx="2405658"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6BD71881-33A4-42AF-AE18-0FF8DC4E22D6}" type="slidenum">
              <a:rPr kumimoji="1" lang="ja-JP" altLang="en-US" smtClean="0"/>
              <a:t>‹#›</a:t>
            </a:fld>
            <a:endParaRPr kumimoji="1" lang="ja-JP" altLang="en-US"/>
          </a:p>
        </p:txBody>
      </p:sp>
    </p:spTree>
    <p:extLst>
      <p:ext uri="{BB962C8B-B14F-4D97-AF65-F5344CB8AC3E}">
        <p14:creationId xmlns:p14="http://schemas.microsoft.com/office/powerpoint/2010/main" val="3020009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5376124" y="1422056"/>
            <a:ext cx="5114269" cy="4334007"/>
          </a:xfrm>
          <a:prstGeom prst="rect">
            <a:avLst/>
          </a:prstGeom>
          <a:noFill/>
          <a:ln>
            <a:solidFill>
              <a:schemeClr val="tx1"/>
            </a:solidFill>
          </a:ln>
        </p:spPr>
        <p:txBody>
          <a:bodyPr wrap="square" rtlCol="0">
            <a:spAutoFit/>
          </a:bodyPr>
          <a:lstStyle/>
          <a:p>
            <a:r>
              <a:rPr lang="ja-JP" altLang="en-US" sz="840" dirty="0">
                <a:latin typeface="Meiryo UI" panose="020B0604030504040204" pitchFamily="50" charset="-128"/>
                <a:ea typeface="Meiryo UI" panose="020B0604030504040204" pitchFamily="50" charset="-128"/>
              </a:rPr>
              <a:t>○将来人口については、今後徐々に減少傾向</a:t>
            </a:r>
          </a:p>
          <a:p>
            <a:r>
              <a:rPr lang="ja-JP" altLang="en-US" sz="840" dirty="0">
                <a:latin typeface="Meiryo UI" panose="020B0604030504040204" pitchFamily="50" charset="-128"/>
                <a:ea typeface="Meiryo UI" panose="020B0604030504040204" pitchFamily="50" charset="-128"/>
              </a:rPr>
              <a:t>○一方、火葬件数は増加、令和</a:t>
            </a:r>
            <a:r>
              <a:rPr lang="en-US" altLang="ja-JP" sz="840" dirty="0">
                <a:latin typeface="Meiryo UI" panose="020B0604030504040204" pitchFamily="50" charset="-128"/>
                <a:ea typeface="Meiryo UI" panose="020B0604030504040204" pitchFamily="50" charset="-128"/>
              </a:rPr>
              <a:t>10</a:t>
            </a:r>
            <a:r>
              <a:rPr lang="ja-JP" altLang="en-US" sz="840" dirty="0">
                <a:latin typeface="Meiryo UI" panose="020B0604030504040204" pitchFamily="50" charset="-128"/>
                <a:ea typeface="Meiryo UI" panose="020B0604030504040204" pitchFamily="50" charset="-128"/>
              </a:rPr>
              <a:t>（</a:t>
            </a:r>
            <a:r>
              <a:rPr lang="en-US" altLang="ja-JP" sz="840" dirty="0">
                <a:latin typeface="Meiryo UI" panose="020B0604030504040204" pitchFamily="50" charset="-128"/>
                <a:ea typeface="Meiryo UI" panose="020B0604030504040204" pitchFamily="50" charset="-128"/>
              </a:rPr>
              <a:t>2028</a:t>
            </a:r>
            <a:r>
              <a:rPr lang="ja-JP" altLang="en-US" sz="840" dirty="0">
                <a:latin typeface="Meiryo UI" panose="020B0604030504040204" pitchFamily="50" charset="-128"/>
                <a:ea typeface="Meiryo UI" panose="020B0604030504040204" pitchFamily="50" charset="-128"/>
              </a:rPr>
              <a:t>）年度には現行の受入可能件数である約</a:t>
            </a:r>
            <a:r>
              <a:rPr lang="en-US" altLang="ja-JP" sz="840" dirty="0">
                <a:latin typeface="Meiryo UI" panose="020B0604030504040204" pitchFamily="50" charset="-128"/>
                <a:ea typeface="Meiryo UI" panose="020B0604030504040204" pitchFamily="50" charset="-128"/>
              </a:rPr>
              <a:t>39,000</a:t>
            </a:r>
            <a:r>
              <a:rPr lang="ja-JP" altLang="en-US" sz="840" dirty="0">
                <a:latin typeface="Meiryo UI" panose="020B0604030504040204" pitchFamily="50" charset="-128"/>
                <a:ea typeface="Meiryo UI" panose="020B0604030504040204" pitchFamily="50" charset="-128"/>
              </a:rPr>
              <a:t>件</a:t>
            </a:r>
            <a:r>
              <a:rPr lang="en-US" altLang="ja-JP" sz="840" dirty="0">
                <a:latin typeface="Meiryo UI" panose="020B0604030504040204" pitchFamily="50" charset="-128"/>
                <a:ea typeface="Meiryo UI" panose="020B0604030504040204" pitchFamily="50" charset="-128"/>
              </a:rPr>
              <a:t>/</a:t>
            </a:r>
            <a:r>
              <a:rPr lang="ja-JP" altLang="en-US" sz="840" dirty="0">
                <a:latin typeface="Meiryo UI" panose="020B0604030504040204" pitchFamily="50" charset="-128"/>
                <a:ea typeface="Meiryo UI" panose="020B0604030504040204" pitchFamily="50" charset="-128"/>
              </a:rPr>
              <a:t>年を超過。また、</a:t>
            </a:r>
            <a:endParaRPr lang="en-US" altLang="ja-JP" sz="840" dirty="0">
              <a:latin typeface="Meiryo UI" panose="020B0604030504040204" pitchFamily="50" charset="-128"/>
              <a:ea typeface="Meiryo UI" panose="020B0604030504040204" pitchFamily="50" charset="-128"/>
            </a:endParaRPr>
          </a:p>
          <a:p>
            <a:r>
              <a:rPr lang="ja-JP" altLang="en-US" sz="840" dirty="0">
                <a:latin typeface="Meiryo UI" panose="020B0604030504040204" pitchFamily="50" charset="-128"/>
                <a:ea typeface="Meiryo UI" panose="020B0604030504040204" pitchFamily="50" charset="-128"/>
              </a:rPr>
              <a:t>　 以降も火葬件数は増加の一途を辿り、ピークである令和</a:t>
            </a:r>
            <a:r>
              <a:rPr lang="en-US" altLang="ja-JP" sz="840" dirty="0">
                <a:latin typeface="Meiryo UI" panose="020B0604030504040204" pitchFamily="50" charset="-128"/>
                <a:ea typeface="Meiryo UI" panose="020B0604030504040204" pitchFamily="50" charset="-128"/>
              </a:rPr>
              <a:t>22</a:t>
            </a:r>
            <a:r>
              <a:rPr lang="ja-JP" altLang="en-US" sz="840" dirty="0">
                <a:latin typeface="Meiryo UI" panose="020B0604030504040204" pitchFamily="50" charset="-128"/>
                <a:ea typeface="Meiryo UI" panose="020B0604030504040204" pitchFamily="50" charset="-128"/>
              </a:rPr>
              <a:t>（</a:t>
            </a:r>
            <a:r>
              <a:rPr lang="en-US" altLang="ja-JP" sz="840" dirty="0">
                <a:latin typeface="Meiryo UI" panose="020B0604030504040204" pitchFamily="50" charset="-128"/>
                <a:ea typeface="Meiryo UI" panose="020B0604030504040204" pitchFamily="50" charset="-128"/>
              </a:rPr>
              <a:t>2040</a:t>
            </a:r>
            <a:r>
              <a:rPr lang="ja-JP" altLang="en-US" sz="840" dirty="0">
                <a:latin typeface="Meiryo UI" panose="020B0604030504040204" pitchFamily="50" charset="-128"/>
                <a:ea typeface="Meiryo UI" panose="020B0604030504040204" pitchFamily="50" charset="-128"/>
              </a:rPr>
              <a:t>）年度には約</a:t>
            </a:r>
            <a:r>
              <a:rPr lang="en-US" altLang="ja-JP" sz="840" dirty="0">
                <a:latin typeface="Meiryo UI" panose="020B0604030504040204" pitchFamily="50" charset="-128"/>
                <a:ea typeface="Meiryo UI" panose="020B0604030504040204" pitchFamily="50" charset="-128"/>
              </a:rPr>
              <a:t>44,000</a:t>
            </a:r>
            <a:r>
              <a:rPr lang="ja-JP" altLang="en-US" sz="840" dirty="0">
                <a:latin typeface="Meiryo UI" panose="020B0604030504040204" pitchFamily="50" charset="-128"/>
                <a:ea typeface="Meiryo UI" panose="020B0604030504040204" pitchFamily="50" charset="-128"/>
              </a:rPr>
              <a:t>件</a:t>
            </a:r>
            <a:r>
              <a:rPr lang="en-US" altLang="ja-JP" sz="840" dirty="0">
                <a:latin typeface="Meiryo UI" panose="020B0604030504040204" pitchFamily="50" charset="-128"/>
                <a:ea typeface="Meiryo UI" panose="020B0604030504040204" pitchFamily="50" charset="-128"/>
              </a:rPr>
              <a:t>/</a:t>
            </a:r>
            <a:r>
              <a:rPr lang="ja-JP" altLang="en-US" sz="840" dirty="0">
                <a:latin typeface="Meiryo UI" panose="020B0604030504040204" pitchFamily="50" charset="-128"/>
                <a:ea typeface="Meiryo UI" panose="020B0604030504040204" pitchFamily="50" charset="-128"/>
              </a:rPr>
              <a:t>年へ達する見込み</a:t>
            </a:r>
          </a:p>
          <a:p>
            <a:r>
              <a:rPr lang="ja-JP" altLang="en-US" sz="840" dirty="0">
                <a:latin typeface="Meiryo UI" panose="020B0604030504040204" pitchFamily="50" charset="-128"/>
                <a:ea typeface="Meiryo UI" panose="020B0604030504040204" pitchFamily="50" charset="-128"/>
              </a:rPr>
              <a:t>○各斎場の建屋、設備についても老朽化が進行</a:t>
            </a:r>
            <a:endParaRPr lang="en-US" altLang="ja-JP" sz="840" dirty="0">
              <a:latin typeface="Meiryo UI" panose="020B0604030504040204" pitchFamily="50" charset="-128"/>
              <a:ea typeface="Meiryo UI" panose="020B0604030504040204" pitchFamily="50" charset="-128"/>
            </a:endParaRPr>
          </a:p>
          <a:p>
            <a:r>
              <a:rPr lang="ja-JP" altLang="en-US" sz="840" dirty="0">
                <a:latin typeface="Meiryo UI" panose="020B0604030504040204" pitchFamily="50" charset="-128"/>
                <a:ea typeface="Meiryo UI" panose="020B0604030504040204" pitchFamily="50" charset="-128"/>
              </a:rPr>
              <a:t>○このため、まず少なくとも令和</a:t>
            </a:r>
            <a:r>
              <a:rPr lang="en-US" altLang="ja-JP" sz="840" dirty="0">
                <a:latin typeface="Meiryo UI" panose="020B0604030504040204" pitchFamily="50" charset="-128"/>
                <a:ea typeface="Meiryo UI" panose="020B0604030504040204" pitchFamily="50" charset="-128"/>
              </a:rPr>
              <a:t>10</a:t>
            </a:r>
            <a:r>
              <a:rPr lang="ja-JP" altLang="en-US" sz="840" dirty="0">
                <a:latin typeface="Meiryo UI" panose="020B0604030504040204" pitchFamily="50" charset="-128"/>
                <a:ea typeface="Meiryo UI" panose="020B0604030504040204" pitchFamily="50" charset="-128"/>
              </a:rPr>
              <a:t>（</a:t>
            </a:r>
            <a:r>
              <a:rPr lang="en-US" altLang="ja-JP" sz="840" dirty="0">
                <a:latin typeface="Meiryo UI" panose="020B0604030504040204" pitchFamily="50" charset="-128"/>
                <a:ea typeface="Meiryo UI" panose="020B0604030504040204" pitchFamily="50" charset="-128"/>
              </a:rPr>
              <a:t>2028</a:t>
            </a:r>
            <a:r>
              <a:rPr lang="ja-JP" altLang="en-US" sz="840" dirty="0">
                <a:latin typeface="Meiryo UI" panose="020B0604030504040204" pitchFamily="50" charset="-128"/>
                <a:ea typeface="Meiryo UI" panose="020B0604030504040204" pitchFamily="50" charset="-128"/>
              </a:rPr>
              <a:t>）年度には、何らかの整備を行い受入可能件数の増加が必要</a:t>
            </a:r>
          </a:p>
          <a:p>
            <a:r>
              <a:rPr lang="ja-JP" altLang="en-US" sz="840" dirty="0">
                <a:latin typeface="Meiryo UI" panose="020B0604030504040204" pitchFamily="50" charset="-128"/>
                <a:ea typeface="Meiryo UI" panose="020B0604030504040204" pitchFamily="50" charset="-128"/>
              </a:rPr>
              <a:t>○以降、令和</a:t>
            </a:r>
            <a:r>
              <a:rPr lang="en-US" altLang="ja-JP" sz="840" dirty="0">
                <a:latin typeface="Meiryo UI" panose="020B0604030504040204" pitchFamily="50" charset="-128"/>
                <a:ea typeface="Meiryo UI" panose="020B0604030504040204" pitchFamily="50" charset="-128"/>
              </a:rPr>
              <a:t>22</a:t>
            </a:r>
            <a:r>
              <a:rPr lang="ja-JP" altLang="en-US" sz="840" dirty="0">
                <a:latin typeface="Meiryo UI" panose="020B0604030504040204" pitchFamily="50" charset="-128"/>
                <a:ea typeface="Meiryo UI" panose="020B0604030504040204" pitchFamily="50" charset="-128"/>
              </a:rPr>
              <a:t>（</a:t>
            </a:r>
            <a:r>
              <a:rPr lang="en-US" altLang="ja-JP" sz="840" dirty="0">
                <a:latin typeface="Meiryo UI" panose="020B0604030504040204" pitchFamily="50" charset="-128"/>
                <a:ea typeface="Meiryo UI" panose="020B0604030504040204" pitchFamily="50" charset="-128"/>
              </a:rPr>
              <a:t>2040</a:t>
            </a:r>
            <a:r>
              <a:rPr lang="ja-JP" altLang="en-US" sz="840" dirty="0">
                <a:latin typeface="Meiryo UI" panose="020B0604030504040204" pitchFamily="50" charset="-128"/>
                <a:ea typeface="Meiryo UI" panose="020B0604030504040204" pitchFamily="50" charset="-128"/>
              </a:rPr>
              <a:t>）年度のピークに対応すべく、順次整備を行い能力不足を解消</a:t>
            </a:r>
            <a:endParaRPr lang="en-US" altLang="ja-JP" sz="840" dirty="0">
              <a:latin typeface="Meiryo UI" panose="020B0604030504040204" pitchFamily="50" charset="-128"/>
              <a:ea typeface="Meiryo UI" panose="020B0604030504040204" pitchFamily="50" charset="-128"/>
            </a:endParaRPr>
          </a:p>
          <a:p>
            <a:r>
              <a:rPr lang="ja-JP" altLang="en-US" sz="840" dirty="0">
                <a:latin typeface="Meiryo UI" panose="020B0604030504040204" pitchFamily="50" charset="-128"/>
                <a:ea typeface="Meiryo UI" panose="020B0604030504040204" pitchFamily="50" charset="-128"/>
              </a:rPr>
              <a:t>○これらから、然るべき時期に斎場の整備を実施、また、ピーク後の推移も見据えた最適配置を行う計画とする</a:t>
            </a:r>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28" dirty="0">
              <a:latin typeface="Meiryo UI" panose="020B0604030504040204" pitchFamily="50" charset="-128"/>
              <a:ea typeface="Meiryo UI" panose="020B0604030504040204" pitchFamily="50" charset="-128"/>
            </a:endParaRPr>
          </a:p>
          <a:p>
            <a:endParaRPr lang="en-US" altLang="ja-JP" sz="828" dirty="0">
              <a:latin typeface="Meiryo UI" panose="020B0604030504040204" pitchFamily="50" charset="-128"/>
              <a:ea typeface="Meiryo UI" panose="020B0604030504040204" pitchFamily="50" charset="-128"/>
            </a:endParaRPr>
          </a:p>
          <a:p>
            <a:endParaRPr lang="en-US" altLang="ja-JP" sz="828" dirty="0">
              <a:latin typeface="Meiryo UI" panose="020B0604030504040204" pitchFamily="50" charset="-128"/>
              <a:ea typeface="Meiryo UI" panose="020B0604030504040204" pitchFamily="50" charset="-128"/>
            </a:endParaRPr>
          </a:p>
          <a:p>
            <a:endParaRPr lang="en-US" altLang="ja-JP" sz="828" dirty="0">
              <a:latin typeface="Meiryo UI" panose="020B0604030504040204" pitchFamily="50" charset="-128"/>
              <a:ea typeface="Meiryo UI" panose="020B0604030504040204" pitchFamily="50" charset="-128"/>
            </a:endParaRPr>
          </a:p>
          <a:p>
            <a:endParaRPr lang="en-US" altLang="ja-JP" sz="828" dirty="0">
              <a:latin typeface="Meiryo UI" panose="020B0604030504040204" pitchFamily="50" charset="-128"/>
              <a:ea typeface="Meiryo UI" panose="020B0604030504040204" pitchFamily="50" charset="-128"/>
            </a:endParaRPr>
          </a:p>
          <a:p>
            <a:endParaRPr lang="en-US" altLang="ja-JP" sz="828" dirty="0">
              <a:latin typeface="Meiryo UI" panose="020B0604030504040204" pitchFamily="50" charset="-128"/>
              <a:ea typeface="Meiryo UI" panose="020B0604030504040204" pitchFamily="50" charset="-128"/>
            </a:endParaRPr>
          </a:p>
          <a:p>
            <a:endParaRPr lang="en-US" altLang="ja-JP" sz="828" dirty="0">
              <a:latin typeface="Meiryo UI" panose="020B0604030504040204" pitchFamily="50" charset="-128"/>
              <a:ea typeface="Meiryo UI" panose="020B0604030504040204" pitchFamily="50" charset="-128"/>
            </a:endParaRPr>
          </a:p>
          <a:p>
            <a:endParaRPr lang="en-US" altLang="ja-JP" sz="828"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p>
          <a:p>
            <a:endParaRPr lang="en-US" altLang="ja-JP" sz="300" dirty="0"/>
          </a:p>
          <a:p>
            <a:endParaRPr lang="en-US" altLang="ja-JP" sz="300" dirty="0"/>
          </a:p>
          <a:p>
            <a:endParaRPr lang="en-US" altLang="ja-JP" sz="300" dirty="0"/>
          </a:p>
          <a:p>
            <a:endParaRPr lang="en-US" altLang="ja-JP" sz="300" dirty="0"/>
          </a:p>
          <a:p>
            <a:endParaRPr lang="en-US" altLang="ja-JP" sz="300" dirty="0"/>
          </a:p>
          <a:p>
            <a:endParaRPr lang="en-US" altLang="ja-JP" sz="300" dirty="0"/>
          </a:p>
          <a:p>
            <a:endParaRPr lang="en-US" altLang="ja-JP" sz="300" dirty="0"/>
          </a:p>
          <a:p>
            <a:endParaRPr lang="en-US" altLang="ja-JP" sz="300" dirty="0"/>
          </a:p>
          <a:p>
            <a:endParaRPr lang="en-US" altLang="ja-JP" sz="300" dirty="0"/>
          </a:p>
        </p:txBody>
      </p:sp>
      <p:sp>
        <p:nvSpPr>
          <p:cNvPr id="2" name="角丸四角形 1"/>
          <p:cNvSpPr/>
          <p:nvPr/>
        </p:nvSpPr>
        <p:spPr>
          <a:xfrm>
            <a:off x="2601714" y="20482"/>
            <a:ext cx="5461490" cy="261793"/>
          </a:xfrm>
          <a:prstGeom prst="roundRect">
            <a:avLst/>
          </a:prstGeom>
          <a:solidFill>
            <a:srgbClr val="FEAA1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993" tIns="35996" rIns="71993" bIns="35996"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大阪市立斎場整備事業基本構想の概要</a:t>
            </a:r>
          </a:p>
        </p:txBody>
      </p:sp>
      <p:sp>
        <p:nvSpPr>
          <p:cNvPr id="3" name="対角する 2 つの角を切り取った四角形 2"/>
          <p:cNvSpPr/>
          <p:nvPr/>
        </p:nvSpPr>
        <p:spPr>
          <a:xfrm>
            <a:off x="199336" y="1182856"/>
            <a:ext cx="4265332" cy="239978"/>
          </a:xfrm>
          <a:prstGeom prst="snip2DiagRect">
            <a:avLst/>
          </a:prstGeom>
          <a:solidFill>
            <a:srgbClr val="FEAA1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993" tIns="35996" rIns="71993" bIns="35996" numCol="1" spcCol="0" rtlCol="0" fromWordArt="0" anchor="ctr" anchorCtr="0" forceAA="0" compatLnSpc="1">
            <a:prstTxWarp prst="textNoShape">
              <a:avLst/>
            </a:prstTxWarp>
            <a:noAutofit/>
          </a:bodyPr>
          <a:lstStyle/>
          <a:p>
            <a:r>
              <a:rPr lang="en-US" altLang="ja-JP" sz="1000" b="1" dirty="0">
                <a:latin typeface="Meiryo UI" panose="020B0604030504040204" pitchFamily="50" charset="-128"/>
                <a:ea typeface="Meiryo UI" panose="020B0604030504040204" pitchFamily="50" charset="-128"/>
              </a:rPr>
              <a:t>Ⅰ</a:t>
            </a:r>
            <a:r>
              <a:rPr lang="ja-JP" altLang="en-US" sz="1000" b="1" dirty="0" err="1">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斎場の現状（</a:t>
            </a:r>
            <a:r>
              <a:rPr lang="en-US" altLang="ja-JP" sz="1000" b="1" dirty="0">
                <a:latin typeface="Meiryo UI" panose="020B0604030504040204" pitchFamily="50" charset="-128"/>
                <a:ea typeface="Meiryo UI" panose="020B0604030504040204" pitchFamily="50" charset="-128"/>
              </a:rPr>
              <a:t>P3</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P11)</a:t>
            </a:r>
            <a:endParaRPr lang="ja-JP" altLang="en-US" sz="10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99336" y="1430486"/>
            <a:ext cx="5095370" cy="2289858"/>
          </a:xfrm>
          <a:prstGeom prst="rect">
            <a:avLst/>
          </a:prstGeom>
          <a:noFill/>
          <a:ln>
            <a:solidFill>
              <a:schemeClr val="tx1"/>
            </a:solidFill>
          </a:ln>
        </p:spPr>
        <p:txBody>
          <a:bodyPr wrap="square" rtlCol="0">
            <a:spAutoFit/>
          </a:bodyPr>
          <a:lstStyle/>
          <a:p>
            <a:r>
              <a:rPr lang="ja-JP" altLang="en-US" sz="840" dirty="0">
                <a:latin typeface="Meiryo UI" panose="020B0604030504040204" pitchFamily="50" charset="-128"/>
                <a:ea typeface="Meiryo UI" panose="020B0604030504040204" pitchFamily="50" charset="-128"/>
              </a:rPr>
              <a:t>○過去、民間火葬場の買収に始まり、その後、整理統合等を経て、</a:t>
            </a:r>
            <a:endParaRPr lang="en-US" altLang="ja-JP" sz="840" dirty="0">
              <a:latin typeface="Meiryo UI" panose="020B0604030504040204" pitchFamily="50" charset="-128"/>
              <a:ea typeface="Meiryo UI" panose="020B0604030504040204" pitchFamily="50" charset="-128"/>
            </a:endParaRPr>
          </a:p>
          <a:p>
            <a:r>
              <a:rPr lang="ja-JP" altLang="en-US" sz="840" dirty="0">
                <a:latin typeface="Meiryo UI" panose="020B0604030504040204" pitchFamily="50" charset="-128"/>
                <a:ea typeface="Meiryo UI" panose="020B0604030504040204" pitchFamily="50" charset="-128"/>
              </a:rPr>
              <a:t>　 現在は５か所に斎場を配置</a:t>
            </a:r>
          </a:p>
          <a:p>
            <a:r>
              <a:rPr lang="ja-JP" altLang="en-US" sz="840" dirty="0">
                <a:latin typeface="Meiryo UI" panose="020B0604030504040204" pitchFamily="50" charset="-128"/>
                <a:ea typeface="Meiryo UI" panose="020B0604030504040204" pitchFamily="50" charset="-128"/>
              </a:rPr>
              <a:t>○火葬件数については年々増加、利用率についても上昇傾向</a:t>
            </a:r>
          </a:p>
          <a:p>
            <a:r>
              <a:rPr lang="ja-JP" altLang="en-US" sz="840" dirty="0">
                <a:latin typeface="Meiryo UI" panose="020B0604030504040204" pitchFamily="50" charset="-128"/>
                <a:ea typeface="Meiryo UI" panose="020B0604030504040204" pitchFamily="50" charset="-128"/>
              </a:rPr>
              <a:t>○今後も継続的・安定的な火葬事業の執行及び整備の必要がある</a:t>
            </a:r>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a:p>
            <a:endParaRPr lang="en-US" altLang="ja-JP" sz="840" dirty="0">
              <a:latin typeface="Meiryo UI" panose="020B0604030504040204" pitchFamily="50" charset="-128"/>
              <a:ea typeface="Meiryo UI" panose="020B0604030504040204" pitchFamily="50" charset="-128"/>
            </a:endParaRPr>
          </a:p>
        </p:txBody>
      </p:sp>
      <p:sp>
        <p:nvSpPr>
          <p:cNvPr id="6" name="対角する 2 つの角を切り取った四角形 5"/>
          <p:cNvSpPr/>
          <p:nvPr/>
        </p:nvSpPr>
        <p:spPr>
          <a:xfrm>
            <a:off x="5377586" y="1177693"/>
            <a:ext cx="4265333" cy="239978"/>
          </a:xfrm>
          <a:prstGeom prst="snip2DiagRect">
            <a:avLst/>
          </a:prstGeom>
          <a:solidFill>
            <a:srgbClr val="FEAA1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993" tIns="35996" rIns="71993" bIns="35996" numCol="1" spcCol="0" rtlCol="0" fromWordArt="0" anchor="ctr" anchorCtr="0" forceAA="0" compatLnSpc="1">
            <a:prstTxWarp prst="textNoShape">
              <a:avLst/>
            </a:prstTxWarp>
            <a:noAutofit/>
          </a:bodyPr>
          <a:lstStyle/>
          <a:p>
            <a:r>
              <a:rPr lang="en-US" altLang="ja-JP" sz="1000" b="1" dirty="0">
                <a:latin typeface="Meiryo UI" panose="020B0604030504040204" pitchFamily="50" charset="-128"/>
                <a:ea typeface="Meiryo UI" panose="020B0604030504040204" pitchFamily="50" charset="-128"/>
              </a:rPr>
              <a:t>Ⅱ</a:t>
            </a:r>
            <a:r>
              <a:rPr lang="ja-JP" altLang="en-US" sz="1000" b="1" dirty="0" err="1">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斎場整備の必要性と整備計画（</a:t>
            </a:r>
            <a:r>
              <a:rPr lang="en-US" altLang="ja-JP" sz="1000" b="1" dirty="0">
                <a:latin typeface="Meiryo UI" panose="020B0604030504040204" pitchFamily="50" charset="-128"/>
                <a:ea typeface="Meiryo UI" panose="020B0604030504040204" pitchFamily="50" charset="-128"/>
              </a:rPr>
              <a:t>P12</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P18)</a:t>
            </a:r>
            <a:endParaRPr lang="ja-JP" altLang="en-US" sz="1000" b="1" dirty="0">
              <a:latin typeface="Meiryo UI" panose="020B0604030504040204" pitchFamily="50" charset="-128"/>
              <a:ea typeface="Meiryo UI" panose="020B0604030504040204" pitchFamily="50" charset="-128"/>
            </a:endParaRPr>
          </a:p>
        </p:txBody>
      </p:sp>
      <p:sp>
        <p:nvSpPr>
          <p:cNvPr id="19" name="対角する 2 つの角を切り取った四角形 18"/>
          <p:cNvSpPr/>
          <p:nvPr/>
        </p:nvSpPr>
        <p:spPr>
          <a:xfrm>
            <a:off x="199336" y="300970"/>
            <a:ext cx="4265332" cy="239978"/>
          </a:xfrm>
          <a:prstGeom prst="snip2DiagRect">
            <a:avLst/>
          </a:prstGeom>
          <a:solidFill>
            <a:srgbClr val="FEAA1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993" tIns="35996" rIns="71993" bIns="35996" numCol="1" spcCol="0" rtlCol="0" fromWordArt="0" anchor="ctr" anchorCtr="0" forceAA="0" compatLnSpc="1">
            <a:prstTxWarp prst="textNoShape">
              <a:avLst/>
            </a:prstTxWarp>
            <a:noAutofit/>
          </a:bodyPr>
          <a:lstStyle/>
          <a:p>
            <a:r>
              <a:rPr lang="ja-JP" altLang="en-US" sz="1000" b="1" dirty="0">
                <a:latin typeface="Meiryo UI" panose="020B0604030504040204" pitchFamily="50" charset="-128"/>
                <a:ea typeface="Meiryo UI" panose="020B0604030504040204" pitchFamily="50" charset="-128"/>
              </a:rPr>
              <a:t>大阪市立斎場整備事業基本構想の目的</a:t>
            </a:r>
            <a:endParaRPr lang="en-US" altLang="ja-JP" sz="1000"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99335" y="555679"/>
            <a:ext cx="10279393" cy="609398"/>
          </a:xfrm>
          <a:prstGeom prst="rect">
            <a:avLst/>
          </a:prstGeom>
          <a:noFill/>
          <a:ln>
            <a:solidFill>
              <a:schemeClr val="tx1"/>
            </a:solidFill>
          </a:ln>
        </p:spPr>
        <p:txBody>
          <a:bodyPr wrap="square" rtlCol="0">
            <a:spAutoFit/>
          </a:bodyPr>
          <a:lstStyle/>
          <a:p>
            <a:r>
              <a:rPr lang="ja-JP" altLang="en-US" sz="840" dirty="0">
                <a:latin typeface="Meiryo UI" panose="020B0604030504040204" pitchFamily="50" charset="-128"/>
                <a:ea typeface="Meiryo UI" panose="020B0604030504040204" pitchFamily="50" charset="-128"/>
              </a:rPr>
              <a:t>○これまで本市では、年々増加する火葬需要及び老朽化対応のため、各斎場の整備・更新を順次実施</a:t>
            </a:r>
            <a:endParaRPr lang="en-US" altLang="ja-JP" sz="840" dirty="0">
              <a:latin typeface="Meiryo UI" panose="020B0604030504040204" pitchFamily="50" charset="-128"/>
              <a:ea typeface="Meiryo UI" panose="020B0604030504040204" pitchFamily="50" charset="-128"/>
            </a:endParaRPr>
          </a:p>
          <a:p>
            <a:r>
              <a:rPr lang="ja-JP" altLang="en-US" sz="840" dirty="0">
                <a:latin typeface="Meiryo UI" panose="020B0604030504040204" pitchFamily="50" charset="-128"/>
                <a:ea typeface="Meiryo UI" panose="020B0604030504040204" pitchFamily="50" charset="-128"/>
              </a:rPr>
              <a:t>○斎場は、故人への最後のお別れを厳粛に行う場として必要不可欠であり、継続的な運営及び今後考えられる社会変化への対応、並びに市民サービスの向上及びトータルコストの削減の観点を踏まえ、斎場整備を進める必要がある</a:t>
            </a:r>
            <a:endParaRPr lang="en-US" altLang="ja-JP" sz="840" dirty="0">
              <a:latin typeface="Meiryo UI" panose="020B0604030504040204" pitchFamily="50" charset="-128"/>
              <a:ea typeface="Meiryo UI" panose="020B0604030504040204" pitchFamily="50" charset="-128"/>
            </a:endParaRPr>
          </a:p>
          <a:p>
            <a:r>
              <a:rPr lang="ja-JP" altLang="en-US" sz="840" dirty="0">
                <a:latin typeface="Meiryo UI" panose="020B0604030504040204" pitchFamily="50" charset="-128"/>
                <a:ea typeface="Meiryo UI" panose="020B0604030504040204" pitchFamily="50" charset="-128"/>
              </a:rPr>
              <a:t>○また、新型コロナウイルス等の感染症対策として、人との接触を回避する等の対策も必要となる</a:t>
            </a:r>
            <a:endParaRPr lang="en-US" altLang="ja-JP" sz="840" dirty="0">
              <a:latin typeface="Meiryo UI" panose="020B0604030504040204" pitchFamily="50" charset="-128"/>
              <a:ea typeface="Meiryo UI" panose="020B0604030504040204" pitchFamily="50" charset="-128"/>
            </a:endParaRPr>
          </a:p>
          <a:p>
            <a:r>
              <a:rPr lang="ja-JP" altLang="en-US" sz="840" dirty="0">
                <a:latin typeface="Meiryo UI" panose="020B0604030504040204" pitchFamily="50" charset="-128"/>
                <a:ea typeface="Meiryo UI" panose="020B0604030504040204" pitchFamily="50" charset="-128"/>
              </a:rPr>
              <a:t>○これらに対応すべく、課題や今後の火葬件数の推移、斎場整備、今後の進め方全般にあたっての中長期的な考え方を、大阪市立斎場整備事業基本構想として取りまとめ、今後詳細な調査等を進めていく</a:t>
            </a:r>
            <a:endParaRPr lang="en-US" altLang="ja-JP" sz="840" dirty="0">
              <a:latin typeface="Meiryo UI" panose="020B0604030504040204" pitchFamily="50" charset="-128"/>
              <a:ea typeface="Meiryo UI" panose="020B0604030504040204" pitchFamily="50" charset="-128"/>
            </a:endParaRPr>
          </a:p>
        </p:txBody>
      </p:sp>
      <p:grpSp>
        <p:nvGrpSpPr>
          <p:cNvPr id="31" name="グループ化 30"/>
          <p:cNvGrpSpPr/>
          <p:nvPr/>
        </p:nvGrpSpPr>
        <p:grpSpPr>
          <a:xfrm>
            <a:off x="3322903" y="1448236"/>
            <a:ext cx="1891403" cy="2221026"/>
            <a:chOff x="2659654" y="1823332"/>
            <a:chExt cx="1863573" cy="2180855"/>
          </a:xfrm>
        </p:grpSpPr>
        <p:pic>
          <p:nvPicPr>
            <p:cNvPr id="13" name="図 12"/>
            <p:cNvPicPr>
              <a:picLocks noChangeAspect="1"/>
            </p:cNvPicPr>
            <p:nvPr/>
          </p:nvPicPr>
          <p:blipFill rotWithShape="1">
            <a:blip r:embed="rId2"/>
            <a:srcRect l="2123" t="19534" r="53581" b="3764"/>
            <a:stretch/>
          </p:blipFill>
          <p:spPr>
            <a:xfrm>
              <a:off x="2659654" y="1823332"/>
              <a:ext cx="1863573" cy="2180855"/>
            </a:xfrm>
            <a:prstGeom prst="rect">
              <a:avLst/>
            </a:prstGeom>
          </p:spPr>
        </p:pic>
        <p:sp>
          <p:nvSpPr>
            <p:cNvPr id="22" name="テキスト ボックス 21"/>
            <p:cNvSpPr txBox="1"/>
            <p:nvPr/>
          </p:nvSpPr>
          <p:spPr>
            <a:xfrm>
              <a:off x="3345298" y="3358519"/>
              <a:ext cx="223877" cy="190392"/>
            </a:xfrm>
            <a:prstGeom prst="rect">
              <a:avLst/>
            </a:prstGeom>
            <a:noFill/>
            <a:ln>
              <a:noFill/>
            </a:ln>
          </p:spPr>
          <p:txBody>
            <a:bodyPr wrap="square" lIns="0" tIns="0" rIns="0" bIns="0" rtlCol="0">
              <a:noAutofit/>
            </a:bodyPr>
            <a:lstStyle>
              <a:defPPr>
                <a:defRPr lang="en-US"/>
              </a:defPPr>
              <a:lvl1pPr algn="ctr">
                <a:defRPr kumimoji="1" sz="1260"/>
              </a:lvl1pPr>
            </a:lstStyle>
            <a:p>
              <a:r>
                <a:rPr lang="ja-JP" altLang="en-US" sz="1100" dirty="0"/>
                <a:t>③</a:t>
              </a:r>
            </a:p>
          </p:txBody>
        </p:sp>
        <p:sp>
          <p:nvSpPr>
            <p:cNvPr id="25" name="テキスト ボックス 24"/>
            <p:cNvSpPr txBox="1"/>
            <p:nvPr/>
          </p:nvSpPr>
          <p:spPr>
            <a:xfrm>
              <a:off x="4122668" y="3719807"/>
              <a:ext cx="223877" cy="190392"/>
            </a:xfrm>
            <a:prstGeom prst="rect">
              <a:avLst/>
            </a:prstGeom>
            <a:noFill/>
            <a:ln>
              <a:noFill/>
            </a:ln>
          </p:spPr>
          <p:txBody>
            <a:bodyPr wrap="square" lIns="0" tIns="0" rIns="0" bIns="0" rtlCol="0">
              <a:noAutofit/>
            </a:bodyPr>
            <a:lstStyle>
              <a:defPPr>
                <a:defRPr lang="en-US"/>
              </a:defPPr>
              <a:lvl1pPr algn="ctr">
                <a:defRPr kumimoji="1" sz="1260"/>
              </a:lvl1pPr>
            </a:lstStyle>
            <a:p>
              <a:r>
                <a:rPr lang="ja-JP" altLang="en-US" sz="1100" dirty="0"/>
                <a:t>①</a:t>
              </a:r>
            </a:p>
          </p:txBody>
        </p:sp>
        <p:sp>
          <p:nvSpPr>
            <p:cNvPr id="26" name="テキスト ボックス 25"/>
            <p:cNvSpPr txBox="1"/>
            <p:nvPr/>
          </p:nvSpPr>
          <p:spPr>
            <a:xfrm>
              <a:off x="3672680" y="2418027"/>
              <a:ext cx="223877" cy="190392"/>
            </a:xfrm>
            <a:prstGeom prst="rect">
              <a:avLst/>
            </a:prstGeom>
            <a:noFill/>
            <a:ln>
              <a:noFill/>
            </a:ln>
          </p:spPr>
          <p:txBody>
            <a:bodyPr wrap="square" lIns="0" tIns="0" rIns="0" bIns="0" rtlCol="0">
              <a:noAutofit/>
            </a:bodyPr>
            <a:lstStyle>
              <a:defPPr>
                <a:defRPr lang="en-US"/>
              </a:defPPr>
              <a:lvl1pPr algn="ctr">
                <a:defRPr kumimoji="1" sz="1260"/>
              </a:lvl1pPr>
            </a:lstStyle>
            <a:p>
              <a:r>
                <a:rPr lang="ja-JP" altLang="en-US" sz="1100" dirty="0"/>
                <a:t>②</a:t>
              </a:r>
            </a:p>
          </p:txBody>
        </p:sp>
        <p:sp>
          <p:nvSpPr>
            <p:cNvPr id="27" name="テキスト ボックス 26"/>
            <p:cNvSpPr txBox="1"/>
            <p:nvPr/>
          </p:nvSpPr>
          <p:spPr>
            <a:xfrm>
              <a:off x="4129834" y="2653432"/>
              <a:ext cx="223877" cy="231462"/>
            </a:xfrm>
            <a:prstGeom prst="rect">
              <a:avLst/>
            </a:prstGeom>
            <a:noFill/>
            <a:ln>
              <a:noFill/>
            </a:ln>
          </p:spPr>
          <p:txBody>
            <a:bodyPr wrap="square" lIns="0" tIns="0" rIns="0" bIns="0" rtlCol="0">
              <a:noAutofit/>
            </a:bodyPr>
            <a:lstStyle>
              <a:defPPr>
                <a:defRPr lang="en-US"/>
              </a:defPPr>
              <a:lvl1pPr algn="ctr">
                <a:defRPr kumimoji="1" sz="1260"/>
              </a:lvl1pPr>
            </a:lstStyle>
            <a:p>
              <a:r>
                <a:rPr lang="ja-JP" altLang="en-US" sz="1100" dirty="0"/>
                <a:t>④</a:t>
              </a:r>
            </a:p>
          </p:txBody>
        </p:sp>
        <p:sp>
          <p:nvSpPr>
            <p:cNvPr id="28" name="テキスト ボックス 27"/>
            <p:cNvSpPr txBox="1"/>
            <p:nvPr/>
          </p:nvSpPr>
          <p:spPr>
            <a:xfrm>
              <a:off x="3048397" y="2472158"/>
              <a:ext cx="404526" cy="432708"/>
            </a:xfrm>
            <a:prstGeom prst="rect">
              <a:avLst/>
            </a:prstGeom>
            <a:noFill/>
            <a:ln>
              <a:noFill/>
            </a:ln>
          </p:spPr>
          <p:txBody>
            <a:bodyPr wrap="square" lIns="0" tIns="0" rIns="0" bIns="0" rtlCol="0">
              <a:noAutofit/>
            </a:bodyPr>
            <a:lstStyle/>
            <a:p>
              <a:pPr algn="ctr"/>
              <a:r>
                <a:rPr kumimoji="1" lang="ja-JP" altLang="en-US" sz="1100" dirty="0"/>
                <a:t>⑤</a:t>
              </a:r>
              <a:endParaRPr kumimoji="1" lang="ja-JP" altLang="en-US" sz="1400" dirty="0"/>
            </a:p>
          </p:txBody>
        </p:sp>
      </p:grpSp>
      <p:graphicFrame>
        <p:nvGraphicFramePr>
          <p:cNvPr id="30" name="表 29"/>
          <p:cNvGraphicFramePr>
            <a:graphicFrameLocks noGrp="1"/>
          </p:cNvGraphicFramePr>
          <p:nvPr>
            <p:extLst>
              <p:ext uri="{D42A27DB-BD31-4B8C-83A1-F6EECF244321}">
                <p14:modId xmlns:p14="http://schemas.microsoft.com/office/powerpoint/2010/main" val="28168475"/>
              </p:ext>
            </p:extLst>
          </p:nvPr>
        </p:nvGraphicFramePr>
        <p:xfrm>
          <a:off x="234819" y="2018282"/>
          <a:ext cx="3096844" cy="1650979"/>
        </p:xfrm>
        <a:graphic>
          <a:graphicData uri="http://schemas.openxmlformats.org/drawingml/2006/table">
            <a:tbl>
              <a:tblPr firstRow="1" bandRow="1">
                <a:tableStyleId>{5C22544A-7EE6-4342-B048-85BDC9FD1C3A}</a:tableStyleId>
              </a:tblPr>
              <a:tblGrid>
                <a:gridCol w="255234">
                  <a:extLst>
                    <a:ext uri="{9D8B030D-6E8A-4147-A177-3AD203B41FA5}">
                      <a16:colId xmlns:a16="http://schemas.microsoft.com/office/drawing/2014/main" val="3512242605"/>
                    </a:ext>
                  </a:extLst>
                </a:gridCol>
                <a:gridCol w="633897">
                  <a:extLst>
                    <a:ext uri="{9D8B030D-6E8A-4147-A177-3AD203B41FA5}">
                      <a16:colId xmlns:a16="http://schemas.microsoft.com/office/drawing/2014/main" val="3702919043"/>
                    </a:ext>
                  </a:extLst>
                </a:gridCol>
                <a:gridCol w="781050">
                  <a:extLst>
                    <a:ext uri="{9D8B030D-6E8A-4147-A177-3AD203B41FA5}">
                      <a16:colId xmlns:a16="http://schemas.microsoft.com/office/drawing/2014/main" val="1860211398"/>
                    </a:ext>
                  </a:extLst>
                </a:gridCol>
                <a:gridCol w="996950">
                  <a:extLst>
                    <a:ext uri="{9D8B030D-6E8A-4147-A177-3AD203B41FA5}">
                      <a16:colId xmlns:a16="http://schemas.microsoft.com/office/drawing/2014/main" val="2917282829"/>
                    </a:ext>
                  </a:extLst>
                </a:gridCol>
                <a:gridCol w="429713">
                  <a:extLst>
                    <a:ext uri="{9D8B030D-6E8A-4147-A177-3AD203B41FA5}">
                      <a16:colId xmlns:a16="http://schemas.microsoft.com/office/drawing/2014/main" val="2136460314"/>
                    </a:ext>
                  </a:extLst>
                </a:gridCol>
              </a:tblGrid>
              <a:tr h="392514">
                <a:tc>
                  <a:txBody>
                    <a:bodyPr/>
                    <a:lstStyle/>
                    <a:p>
                      <a:pPr algn="ctr"/>
                      <a:r>
                        <a:rPr kumimoji="1" lang="en-US" altLang="ja-JP" sz="800" b="0" dirty="0">
                          <a:latin typeface="Meiryo UI" panose="020B0604030504040204" pitchFamily="50" charset="-128"/>
                          <a:ea typeface="Meiryo UI" panose="020B0604030504040204" pitchFamily="50" charset="-128"/>
                        </a:rPr>
                        <a:t>No</a:t>
                      </a:r>
                      <a:endParaRPr kumimoji="1" lang="ja-JP" altLang="en-US" sz="800" b="0" dirty="0">
                        <a:latin typeface="Meiryo UI" panose="020B0604030504040204" pitchFamily="50" charset="-128"/>
                        <a:ea typeface="Meiryo UI" panose="020B0604030504040204" pitchFamily="50" charset="-128"/>
                      </a:endParaRPr>
                    </a:p>
                  </a:txBody>
                  <a:tcPr marL="95991" marR="95991" marT="47996" marB="47996" anchor="ctr">
                    <a:solidFill>
                      <a:srgbClr val="F09456"/>
                    </a:solidFill>
                  </a:tcPr>
                </a:tc>
                <a:tc>
                  <a:txBody>
                    <a:bodyPr/>
                    <a:lstStyle/>
                    <a:p>
                      <a:pPr algn="ctr"/>
                      <a:r>
                        <a:rPr kumimoji="1" lang="ja-JP" altLang="en-US" sz="800" b="0" dirty="0">
                          <a:latin typeface="Meiryo UI" panose="020B0604030504040204" pitchFamily="50" charset="-128"/>
                          <a:ea typeface="Meiryo UI" panose="020B0604030504040204" pitchFamily="50" charset="-128"/>
                        </a:rPr>
                        <a:t>名称</a:t>
                      </a:r>
                    </a:p>
                  </a:txBody>
                  <a:tcPr marL="95991" marR="95991" marT="47996" marB="47996" anchor="ctr">
                    <a:solidFill>
                      <a:srgbClr val="F09456"/>
                    </a:solidFill>
                  </a:tcPr>
                </a:tc>
                <a:tc>
                  <a:txBody>
                    <a:bodyPr/>
                    <a:lstStyle/>
                    <a:p>
                      <a:pPr algn="ctr"/>
                      <a:r>
                        <a:rPr kumimoji="1" lang="ja-JP" altLang="en-US" sz="800" b="0" dirty="0">
                          <a:latin typeface="Meiryo UI" panose="020B0604030504040204" pitchFamily="50" charset="-128"/>
                          <a:ea typeface="Meiryo UI" panose="020B0604030504040204" pitchFamily="50" charset="-128"/>
                        </a:rPr>
                        <a:t>所在区</a:t>
                      </a:r>
                    </a:p>
                  </a:txBody>
                  <a:tcPr marL="95991" marR="95991" marT="47996" marB="47996" anchor="ctr">
                    <a:solidFill>
                      <a:srgbClr val="F09456"/>
                    </a:solidFill>
                  </a:tcPr>
                </a:tc>
                <a:tc>
                  <a:txBody>
                    <a:bodyPr/>
                    <a:lstStyle/>
                    <a:p>
                      <a:pPr algn="ctr"/>
                      <a:r>
                        <a:rPr kumimoji="1" lang="zh-TW" altLang="en-US" sz="800" b="0" dirty="0">
                          <a:latin typeface="Meiryo UI" panose="020B0604030504040204" pitchFamily="50" charset="-128"/>
                          <a:ea typeface="Meiryo UI" panose="020B0604030504040204" pitchFamily="50" charset="-128"/>
                        </a:rPr>
                        <a:t>建設時期</a:t>
                      </a:r>
                    </a:p>
                    <a:p>
                      <a:pPr algn="r"/>
                      <a:r>
                        <a:rPr kumimoji="1" lang="en-US" altLang="zh-TW" sz="700" b="0" dirty="0">
                          <a:latin typeface="Meiryo UI" panose="020B0604030504040204" pitchFamily="50" charset="-128"/>
                          <a:ea typeface="Meiryo UI" panose="020B0604030504040204" pitchFamily="50" charset="-128"/>
                        </a:rPr>
                        <a:t>※</a:t>
                      </a:r>
                      <a:r>
                        <a:rPr kumimoji="1" lang="zh-TW" altLang="en-US" sz="700" b="0" dirty="0">
                          <a:latin typeface="Meiryo UI" panose="020B0604030504040204" pitchFamily="50" charset="-128"/>
                          <a:ea typeface="Meiryo UI" panose="020B0604030504040204" pitchFamily="50" charset="-128"/>
                        </a:rPr>
                        <a:t>主要建築部分</a:t>
                      </a:r>
                      <a:endParaRPr kumimoji="1" lang="zh-TW" altLang="en-US" sz="900" b="0" dirty="0">
                        <a:latin typeface="Meiryo UI" panose="020B0604030504040204" pitchFamily="50" charset="-128"/>
                        <a:ea typeface="Meiryo UI" panose="020B0604030504040204" pitchFamily="50" charset="-128"/>
                      </a:endParaRPr>
                    </a:p>
                  </a:txBody>
                  <a:tcPr marL="95991" marR="95991" marT="47996" marB="47996" anchor="ctr">
                    <a:solidFill>
                      <a:srgbClr val="F09456"/>
                    </a:solidFill>
                  </a:tcPr>
                </a:tc>
                <a:tc>
                  <a:txBody>
                    <a:bodyPr/>
                    <a:lstStyle/>
                    <a:p>
                      <a:pPr algn="ctr"/>
                      <a:r>
                        <a:rPr kumimoji="1" lang="ja-JP" altLang="en-US" sz="800" b="0" dirty="0">
                          <a:latin typeface="Meiryo UI" panose="020B0604030504040204" pitchFamily="50" charset="-128"/>
                          <a:ea typeface="Meiryo UI" panose="020B0604030504040204" pitchFamily="50" charset="-128"/>
                        </a:rPr>
                        <a:t>炉数</a:t>
                      </a:r>
                    </a:p>
                  </a:txBody>
                  <a:tcPr marL="95991" marR="95991" marT="47996" marB="47996" anchor="ctr">
                    <a:solidFill>
                      <a:srgbClr val="F09456"/>
                    </a:solidFill>
                  </a:tcPr>
                </a:tc>
                <a:extLst>
                  <a:ext uri="{0D108BD9-81ED-4DB2-BD59-A6C34878D82A}">
                    <a16:rowId xmlns:a16="http://schemas.microsoft.com/office/drawing/2014/main" val="3340577674"/>
                  </a:ext>
                </a:extLst>
              </a:tr>
              <a:tr h="251693">
                <a:tc>
                  <a:txBody>
                    <a:bodyPr/>
                    <a:lstStyle/>
                    <a:p>
                      <a:pPr algn="ctr"/>
                      <a:r>
                        <a:rPr kumimoji="1" lang="ja-JP" altLang="en-US" sz="800" dirty="0">
                          <a:latin typeface="Meiryo UI" panose="020B0604030504040204" pitchFamily="50" charset="-128"/>
                          <a:ea typeface="Meiryo UI" panose="020B0604030504040204" pitchFamily="50" charset="-128"/>
                        </a:rPr>
                        <a:t>①</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瓜破斎場</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平野区</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昭和</a:t>
                      </a:r>
                      <a:r>
                        <a:rPr kumimoji="1" lang="en-US" altLang="ja-JP" sz="800" dirty="0">
                          <a:latin typeface="Meiryo UI" panose="020B0604030504040204" pitchFamily="50" charset="-128"/>
                          <a:ea typeface="Meiryo UI" panose="020B0604030504040204" pitchFamily="50" charset="-128"/>
                        </a:rPr>
                        <a:t>49(1974)</a:t>
                      </a:r>
                      <a:r>
                        <a:rPr kumimoji="1" lang="ja-JP" altLang="en-US" sz="800" dirty="0">
                          <a:latin typeface="Meiryo UI" panose="020B0604030504040204" pitchFamily="50" charset="-128"/>
                          <a:ea typeface="Meiryo UI" panose="020B0604030504040204" pitchFamily="50" charset="-128"/>
                        </a:rPr>
                        <a:t>年</a:t>
                      </a:r>
                    </a:p>
                  </a:txBody>
                  <a:tcPr marL="95991" marR="95991" marT="47996" marB="47996" anchor="ctr"/>
                </a:tc>
                <a:tc>
                  <a:txBody>
                    <a:bodyPr/>
                    <a:lstStyle/>
                    <a:p>
                      <a:pPr algn="ctr"/>
                      <a:r>
                        <a:rPr kumimoji="1" lang="en-US" altLang="ja-JP" sz="800" dirty="0">
                          <a:latin typeface="Meiryo UI" panose="020B0604030504040204" pitchFamily="50" charset="-128"/>
                          <a:ea typeface="Meiryo UI" panose="020B0604030504040204" pitchFamily="50" charset="-128"/>
                        </a:rPr>
                        <a:t>30</a:t>
                      </a:r>
                      <a:endParaRPr kumimoji="1" lang="ja-JP" altLang="en-US" sz="800" dirty="0">
                        <a:latin typeface="Meiryo UI" panose="020B0604030504040204" pitchFamily="50" charset="-128"/>
                        <a:ea typeface="Meiryo UI" panose="020B0604030504040204" pitchFamily="50" charset="-128"/>
                      </a:endParaRPr>
                    </a:p>
                  </a:txBody>
                  <a:tcPr marL="95991" marR="95991" marT="47996" marB="47996" anchor="ctr"/>
                </a:tc>
                <a:extLst>
                  <a:ext uri="{0D108BD9-81ED-4DB2-BD59-A6C34878D82A}">
                    <a16:rowId xmlns:a16="http://schemas.microsoft.com/office/drawing/2014/main" val="2193841358"/>
                  </a:ext>
                </a:extLst>
              </a:tr>
              <a:tr h="251693">
                <a:tc>
                  <a:txBody>
                    <a:bodyPr/>
                    <a:lstStyle/>
                    <a:p>
                      <a:pPr algn="ctr"/>
                      <a:r>
                        <a:rPr kumimoji="1" lang="ja-JP" altLang="en-US" sz="800" dirty="0">
                          <a:latin typeface="Meiryo UI" panose="020B0604030504040204" pitchFamily="50" charset="-128"/>
                          <a:ea typeface="Meiryo UI" panose="020B0604030504040204" pitchFamily="50" charset="-128"/>
                        </a:rPr>
                        <a:t>②</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北斎場</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北区</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平成</a:t>
                      </a:r>
                      <a:r>
                        <a:rPr kumimoji="1" lang="en-US" altLang="ja-JP" sz="800" dirty="0">
                          <a:latin typeface="Meiryo UI" panose="020B0604030504040204" pitchFamily="50" charset="-128"/>
                          <a:ea typeface="Meiryo UI" panose="020B0604030504040204" pitchFamily="50" charset="-128"/>
                        </a:rPr>
                        <a:t>13(2001)</a:t>
                      </a:r>
                      <a:r>
                        <a:rPr kumimoji="1" lang="ja-JP" altLang="en-US" sz="800" dirty="0">
                          <a:latin typeface="Meiryo UI" panose="020B0604030504040204" pitchFamily="50" charset="-128"/>
                          <a:ea typeface="Meiryo UI" panose="020B0604030504040204" pitchFamily="50" charset="-128"/>
                        </a:rPr>
                        <a:t>年</a:t>
                      </a:r>
                    </a:p>
                  </a:txBody>
                  <a:tcPr marL="95991" marR="95991" marT="47996" marB="47996" anchor="ctr"/>
                </a:tc>
                <a:tc>
                  <a:txBody>
                    <a:bodyPr/>
                    <a:lstStyle/>
                    <a:p>
                      <a:pPr algn="ctr"/>
                      <a:r>
                        <a:rPr kumimoji="1" lang="en-US" altLang="ja-JP" sz="800" dirty="0">
                          <a:latin typeface="Meiryo UI" panose="020B0604030504040204" pitchFamily="50" charset="-128"/>
                          <a:ea typeface="Meiryo UI" panose="020B0604030504040204" pitchFamily="50" charset="-128"/>
                        </a:rPr>
                        <a:t>20</a:t>
                      </a:r>
                      <a:endParaRPr kumimoji="1" lang="ja-JP" altLang="en-US" sz="800" dirty="0">
                        <a:latin typeface="Meiryo UI" panose="020B0604030504040204" pitchFamily="50" charset="-128"/>
                        <a:ea typeface="Meiryo UI" panose="020B0604030504040204" pitchFamily="50" charset="-128"/>
                      </a:endParaRPr>
                    </a:p>
                  </a:txBody>
                  <a:tcPr marL="95991" marR="95991" marT="47996" marB="47996" anchor="ctr"/>
                </a:tc>
                <a:extLst>
                  <a:ext uri="{0D108BD9-81ED-4DB2-BD59-A6C34878D82A}">
                    <a16:rowId xmlns:a16="http://schemas.microsoft.com/office/drawing/2014/main" val="3610490138"/>
                  </a:ext>
                </a:extLst>
              </a:tr>
              <a:tr h="251693">
                <a:tc>
                  <a:txBody>
                    <a:bodyPr/>
                    <a:lstStyle/>
                    <a:p>
                      <a:pPr algn="ctr"/>
                      <a:r>
                        <a:rPr kumimoji="1" lang="ja-JP" altLang="en-US" sz="800" dirty="0">
                          <a:latin typeface="Meiryo UI" panose="020B0604030504040204" pitchFamily="50" charset="-128"/>
                          <a:ea typeface="Meiryo UI" panose="020B0604030504040204" pitchFamily="50" charset="-128"/>
                        </a:rPr>
                        <a:t>③</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小林斎場</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大正区</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昭和</a:t>
                      </a:r>
                      <a:r>
                        <a:rPr kumimoji="1" lang="en-US" altLang="ja-JP" sz="800" dirty="0">
                          <a:latin typeface="Meiryo UI" panose="020B0604030504040204" pitchFamily="50" charset="-128"/>
                          <a:ea typeface="Meiryo UI" panose="020B0604030504040204" pitchFamily="50" charset="-128"/>
                        </a:rPr>
                        <a:t>54(1979)</a:t>
                      </a:r>
                      <a:r>
                        <a:rPr kumimoji="1" lang="ja-JP" altLang="en-US" sz="800" dirty="0">
                          <a:latin typeface="Meiryo UI" panose="020B0604030504040204" pitchFamily="50" charset="-128"/>
                          <a:ea typeface="Meiryo UI" panose="020B0604030504040204" pitchFamily="50" charset="-128"/>
                        </a:rPr>
                        <a:t>年</a:t>
                      </a:r>
                    </a:p>
                  </a:txBody>
                  <a:tcPr marL="95991" marR="95991" marT="47996" marB="47996" anchor="ctr"/>
                </a:tc>
                <a:tc>
                  <a:txBody>
                    <a:bodyPr/>
                    <a:lstStyle/>
                    <a:p>
                      <a:pPr algn="ctr"/>
                      <a:r>
                        <a:rPr kumimoji="1" lang="en-US" altLang="ja-JP" sz="800" dirty="0">
                          <a:latin typeface="Meiryo UI" panose="020B0604030504040204" pitchFamily="50" charset="-128"/>
                          <a:ea typeface="Meiryo UI" panose="020B0604030504040204" pitchFamily="50" charset="-128"/>
                        </a:rPr>
                        <a:t>10</a:t>
                      </a:r>
                      <a:endParaRPr kumimoji="1" lang="ja-JP" altLang="en-US" sz="800" dirty="0">
                        <a:latin typeface="Meiryo UI" panose="020B0604030504040204" pitchFamily="50" charset="-128"/>
                        <a:ea typeface="Meiryo UI" panose="020B0604030504040204" pitchFamily="50" charset="-128"/>
                      </a:endParaRPr>
                    </a:p>
                  </a:txBody>
                  <a:tcPr marL="95991" marR="95991" marT="47996" marB="47996" anchor="ctr"/>
                </a:tc>
                <a:extLst>
                  <a:ext uri="{0D108BD9-81ED-4DB2-BD59-A6C34878D82A}">
                    <a16:rowId xmlns:a16="http://schemas.microsoft.com/office/drawing/2014/main" val="617285358"/>
                  </a:ext>
                </a:extLst>
              </a:tr>
              <a:tr h="251693">
                <a:tc>
                  <a:txBody>
                    <a:bodyPr/>
                    <a:lstStyle/>
                    <a:p>
                      <a:pPr algn="ctr"/>
                      <a:r>
                        <a:rPr kumimoji="1" lang="ja-JP" altLang="en-US" sz="800" dirty="0">
                          <a:latin typeface="Meiryo UI" panose="020B0604030504040204" pitchFamily="50" charset="-128"/>
                          <a:ea typeface="Meiryo UI" panose="020B0604030504040204" pitchFamily="50" charset="-128"/>
                        </a:rPr>
                        <a:t>④</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鶴見斎場</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鶴見区</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平成</a:t>
                      </a:r>
                      <a:r>
                        <a:rPr kumimoji="1" lang="en-US" altLang="ja-JP" sz="800" dirty="0">
                          <a:latin typeface="Meiryo UI" panose="020B0604030504040204" pitchFamily="50" charset="-128"/>
                          <a:ea typeface="Meiryo UI" panose="020B0604030504040204" pitchFamily="50" charset="-128"/>
                        </a:rPr>
                        <a:t>18(2006)</a:t>
                      </a:r>
                      <a:r>
                        <a:rPr kumimoji="1" lang="ja-JP" altLang="en-US" sz="800" dirty="0">
                          <a:latin typeface="Meiryo UI" panose="020B0604030504040204" pitchFamily="50" charset="-128"/>
                          <a:ea typeface="Meiryo UI" panose="020B0604030504040204" pitchFamily="50" charset="-128"/>
                        </a:rPr>
                        <a:t>年</a:t>
                      </a:r>
                    </a:p>
                  </a:txBody>
                  <a:tcPr marL="95991" marR="95991" marT="47996" marB="47996" anchor="ctr"/>
                </a:tc>
                <a:tc>
                  <a:txBody>
                    <a:bodyPr/>
                    <a:lstStyle/>
                    <a:p>
                      <a:pPr algn="ctr"/>
                      <a:r>
                        <a:rPr kumimoji="1" lang="en-US" altLang="ja-JP" sz="800" dirty="0">
                          <a:latin typeface="Meiryo UI" panose="020B0604030504040204" pitchFamily="50" charset="-128"/>
                          <a:ea typeface="Meiryo UI" panose="020B0604030504040204" pitchFamily="50" charset="-128"/>
                        </a:rPr>
                        <a:t>8</a:t>
                      </a:r>
                      <a:endParaRPr kumimoji="1" lang="ja-JP" altLang="en-US" sz="800" dirty="0">
                        <a:latin typeface="Meiryo UI" panose="020B0604030504040204" pitchFamily="50" charset="-128"/>
                        <a:ea typeface="Meiryo UI" panose="020B0604030504040204" pitchFamily="50" charset="-128"/>
                      </a:endParaRPr>
                    </a:p>
                  </a:txBody>
                  <a:tcPr marL="95991" marR="95991" marT="47996" marB="47996" anchor="ctr"/>
                </a:tc>
                <a:extLst>
                  <a:ext uri="{0D108BD9-81ED-4DB2-BD59-A6C34878D82A}">
                    <a16:rowId xmlns:a16="http://schemas.microsoft.com/office/drawing/2014/main" val="93347034"/>
                  </a:ext>
                </a:extLst>
              </a:tr>
              <a:tr h="251693">
                <a:tc>
                  <a:txBody>
                    <a:bodyPr/>
                    <a:lstStyle/>
                    <a:p>
                      <a:pPr algn="ctr"/>
                      <a:r>
                        <a:rPr kumimoji="1" lang="ja-JP" altLang="en-US" sz="800" dirty="0">
                          <a:latin typeface="Meiryo UI" panose="020B0604030504040204" pitchFamily="50" charset="-128"/>
                          <a:ea typeface="Meiryo UI" panose="020B0604030504040204" pitchFamily="50" charset="-128"/>
                        </a:rPr>
                        <a:t>⑤</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佃斎場</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西淀川区</a:t>
                      </a:r>
                    </a:p>
                  </a:txBody>
                  <a:tcPr marL="95991" marR="95991" marT="47996" marB="47996" anchor="ctr"/>
                </a:tc>
                <a:tc>
                  <a:txBody>
                    <a:bodyPr/>
                    <a:lstStyle/>
                    <a:p>
                      <a:pPr algn="ctr"/>
                      <a:r>
                        <a:rPr kumimoji="1" lang="ja-JP" altLang="en-US" sz="800" dirty="0">
                          <a:latin typeface="Meiryo UI" panose="020B0604030504040204" pitchFamily="50" charset="-128"/>
                          <a:ea typeface="Meiryo UI" panose="020B0604030504040204" pitchFamily="50" charset="-128"/>
                        </a:rPr>
                        <a:t>昭和９</a:t>
                      </a:r>
                      <a:r>
                        <a:rPr kumimoji="1" lang="en-US" altLang="ja-JP" sz="800" dirty="0">
                          <a:latin typeface="Meiryo UI" panose="020B0604030504040204" pitchFamily="50" charset="-128"/>
                          <a:ea typeface="Meiryo UI" panose="020B0604030504040204" pitchFamily="50" charset="-128"/>
                        </a:rPr>
                        <a:t>(1934)</a:t>
                      </a:r>
                      <a:r>
                        <a:rPr kumimoji="1" lang="ja-JP" altLang="en-US" sz="800" dirty="0">
                          <a:latin typeface="Meiryo UI" panose="020B0604030504040204" pitchFamily="50" charset="-128"/>
                          <a:ea typeface="Meiryo UI" panose="020B0604030504040204" pitchFamily="50" charset="-128"/>
                        </a:rPr>
                        <a:t>年</a:t>
                      </a:r>
                    </a:p>
                  </a:txBody>
                  <a:tcPr marL="95991" marR="95991" marT="47996" marB="47996" anchor="ctr"/>
                </a:tc>
                <a:tc>
                  <a:txBody>
                    <a:bodyPr/>
                    <a:lstStyle/>
                    <a:p>
                      <a:pPr algn="ctr"/>
                      <a:r>
                        <a:rPr kumimoji="1" lang="en-US" altLang="ja-JP" sz="800" dirty="0">
                          <a:latin typeface="Meiryo UI" panose="020B0604030504040204" pitchFamily="50" charset="-128"/>
                          <a:ea typeface="Meiryo UI" panose="020B0604030504040204" pitchFamily="50" charset="-128"/>
                        </a:rPr>
                        <a:t>4</a:t>
                      </a:r>
                      <a:endParaRPr kumimoji="1" lang="ja-JP" altLang="en-US" sz="800" dirty="0">
                        <a:latin typeface="Meiryo UI" panose="020B0604030504040204" pitchFamily="50" charset="-128"/>
                        <a:ea typeface="Meiryo UI" panose="020B0604030504040204" pitchFamily="50" charset="-128"/>
                      </a:endParaRPr>
                    </a:p>
                  </a:txBody>
                  <a:tcPr marL="95991" marR="95991" marT="47996" marB="47996" anchor="ctr"/>
                </a:tc>
                <a:extLst>
                  <a:ext uri="{0D108BD9-81ED-4DB2-BD59-A6C34878D82A}">
                    <a16:rowId xmlns:a16="http://schemas.microsoft.com/office/drawing/2014/main" val="968165426"/>
                  </a:ext>
                </a:extLst>
              </a:tr>
            </a:tbl>
          </a:graphicData>
        </a:graphic>
      </p:graphicFrame>
      <p:sp>
        <p:nvSpPr>
          <p:cNvPr id="29" name="対角する 2 つの角を切り取った四角形 28"/>
          <p:cNvSpPr/>
          <p:nvPr/>
        </p:nvSpPr>
        <p:spPr>
          <a:xfrm>
            <a:off x="195994" y="3738087"/>
            <a:ext cx="3785094" cy="239978"/>
          </a:xfrm>
          <a:prstGeom prst="snip2DiagRect">
            <a:avLst/>
          </a:prstGeom>
          <a:solidFill>
            <a:srgbClr val="FEAA1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993" tIns="35996" rIns="71993" bIns="35996" numCol="1" spcCol="0" rtlCol="0" fromWordArt="0" anchor="ctr" anchorCtr="0" forceAA="0" compatLnSpc="1">
            <a:prstTxWarp prst="textNoShape">
              <a:avLst/>
            </a:prstTxWarp>
            <a:noAutofit/>
          </a:bodyPr>
          <a:lstStyle/>
          <a:p>
            <a:r>
              <a:rPr lang="en-US" altLang="ja-JP" sz="1000" b="1" dirty="0">
                <a:latin typeface="Meiryo UI" panose="020B0604030504040204" pitchFamily="50" charset="-128"/>
                <a:ea typeface="Meiryo UI" panose="020B0604030504040204" pitchFamily="50" charset="-128"/>
              </a:rPr>
              <a:t>Ⅲ</a:t>
            </a:r>
            <a:r>
              <a:rPr lang="ja-JP" altLang="en-US" sz="1000" b="1" dirty="0" err="1">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斎場整備の考え方（</a:t>
            </a:r>
            <a:r>
              <a:rPr lang="en-US" altLang="ja-JP" sz="1000" b="1" dirty="0">
                <a:latin typeface="Meiryo UI" panose="020B0604030504040204" pitchFamily="50" charset="-128"/>
                <a:ea typeface="Meiryo UI" panose="020B0604030504040204" pitchFamily="50" charset="-128"/>
              </a:rPr>
              <a:t>P19</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P24)</a:t>
            </a:r>
            <a:endParaRPr lang="ja-JP" altLang="en-US" sz="1000" b="1"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99370" y="3985554"/>
            <a:ext cx="5070527" cy="867930"/>
          </a:xfrm>
          <a:prstGeom prst="rect">
            <a:avLst/>
          </a:prstGeom>
          <a:noFill/>
          <a:ln>
            <a:solidFill>
              <a:schemeClr val="tx1"/>
            </a:solidFill>
          </a:ln>
        </p:spPr>
        <p:txBody>
          <a:bodyPr wrap="square" rtlCol="0">
            <a:spAutoFit/>
          </a:bodyPr>
          <a:lstStyle/>
          <a:p>
            <a:r>
              <a:rPr lang="ja-JP" altLang="en-US" sz="840" dirty="0">
                <a:latin typeface="Meiryo UI" panose="020B0604030504040204" pitchFamily="50" charset="-128"/>
                <a:ea typeface="Meiryo UI" panose="020B0604030504040204" pitchFamily="50" charset="-128"/>
              </a:rPr>
              <a:t>○</a:t>
            </a:r>
            <a:r>
              <a:rPr lang="ja-JP" altLang="en-US" sz="840" dirty="0">
                <a:latin typeface="Meiryo UI" panose="020B0604030504040204" pitchFamily="50" charset="-128"/>
                <a:ea typeface="Meiryo UI" panose="020B0604030504040204" pitchFamily="50" charset="-128"/>
                <a:cs typeface="Times New Roman" panose="02020603050405020304" pitchFamily="18" charset="0"/>
              </a:rPr>
              <a:t>斎場整備の基本的な考え方として、現機能の維持・回復だけを目的とした単なる改修だけではなく、将来の需要・</a:t>
            </a:r>
            <a:endParaRPr lang="en-US" altLang="ja-JP" sz="84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840" dirty="0">
                <a:latin typeface="Meiryo UI" panose="020B0604030504040204" pitchFamily="50" charset="-128"/>
                <a:ea typeface="Meiryo UI" panose="020B0604030504040204" pitchFamily="50" charset="-128"/>
                <a:cs typeface="Times New Roman" panose="02020603050405020304" pitchFamily="18" charset="0"/>
              </a:rPr>
              <a:t>　 供給を見据えた整備とする</a:t>
            </a:r>
          </a:p>
          <a:p>
            <a:r>
              <a:rPr lang="ja-JP" altLang="en-US" sz="840" dirty="0">
                <a:latin typeface="Meiryo UI" panose="020B0604030504040204" pitchFamily="50" charset="-128"/>
                <a:ea typeface="Meiryo UI" panose="020B0604030504040204" pitchFamily="50" charset="-128"/>
              </a:rPr>
              <a:t>○</a:t>
            </a:r>
            <a:r>
              <a:rPr lang="ja-JP" altLang="en-US" sz="840" dirty="0">
                <a:latin typeface="Meiryo UI" panose="020B0604030504040204" pitchFamily="50" charset="-128"/>
                <a:ea typeface="Meiryo UI" panose="020B0604030504040204" pitchFamily="50" charset="-128"/>
                <a:cs typeface="Times New Roman" panose="02020603050405020304" pitchFamily="18" charset="0"/>
              </a:rPr>
              <a:t>従来のニーズだけでなく、時代の変遷に伴う市民のニーズをできる限り反映させ、来場者にとって不便のない施設</a:t>
            </a:r>
            <a:endParaRPr lang="en-US" altLang="ja-JP" sz="84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84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40" dirty="0" err="1">
                <a:latin typeface="Meiryo UI" panose="020B0604030504040204" pitchFamily="50" charset="-128"/>
                <a:ea typeface="Meiryo UI" panose="020B0604030504040204" pitchFamily="50" charset="-128"/>
                <a:cs typeface="Times New Roman" panose="02020603050405020304" pitchFamily="18" charset="0"/>
              </a:rPr>
              <a:t>づ</a:t>
            </a:r>
            <a:r>
              <a:rPr lang="ja-JP" altLang="en-US" sz="840" dirty="0">
                <a:latin typeface="Meiryo UI" panose="020B0604030504040204" pitchFamily="50" charset="-128"/>
                <a:ea typeface="Meiryo UI" panose="020B0604030504040204" pitchFamily="50" charset="-128"/>
                <a:cs typeface="Times New Roman" panose="02020603050405020304" pitchFamily="18" charset="0"/>
              </a:rPr>
              <a:t>くりを心掛ける</a:t>
            </a:r>
          </a:p>
          <a:p>
            <a:r>
              <a:rPr lang="ja-JP" altLang="en-US" sz="840" dirty="0">
                <a:latin typeface="Meiryo UI" panose="020B0604030504040204" pitchFamily="50" charset="-128"/>
                <a:ea typeface="Meiryo UI" panose="020B0604030504040204" pitchFamily="50" charset="-128"/>
              </a:rPr>
              <a:t>○</a:t>
            </a:r>
            <a:r>
              <a:rPr lang="ja-JP" altLang="en-US" sz="840" dirty="0">
                <a:latin typeface="Meiryo UI" panose="020B0604030504040204" pitchFamily="50" charset="-128"/>
                <a:ea typeface="Meiryo UI" panose="020B0604030504040204" pitchFamily="50" charset="-128"/>
                <a:cs typeface="Times New Roman" panose="02020603050405020304" pitchFamily="18" charset="0"/>
              </a:rPr>
              <a:t>周辺環境との調和を図り、ご利用者や近隣にお住まいの方々に受け入れていただける施設づくりとする</a:t>
            </a:r>
          </a:p>
          <a:p>
            <a:r>
              <a:rPr lang="ja-JP" altLang="en-US" sz="840" dirty="0">
                <a:latin typeface="Meiryo UI" panose="020B0604030504040204" pitchFamily="50" charset="-128"/>
                <a:ea typeface="Meiryo UI" panose="020B0604030504040204" pitchFamily="50" charset="-128"/>
              </a:rPr>
              <a:t>○</a:t>
            </a:r>
            <a:r>
              <a:rPr lang="ja-JP" altLang="en-US" sz="840" dirty="0">
                <a:latin typeface="Meiryo UI" panose="020B0604030504040204" pitchFamily="50" charset="-128"/>
                <a:ea typeface="Meiryo UI" panose="020B0604030504040204" pitchFamily="50" charset="-128"/>
                <a:cs typeface="Times New Roman" panose="02020603050405020304" pitchFamily="18" charset="0"/>
              </a:rPr>
              <a:t>災害時にもできる限り早期に火葬執行を再開するため、災害リスクを低減した施設づくりとする</a:t>
            </a:r>
            <a:endParaRPr lang="en-US" altLang="ja-JP" sz="84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43" name="図 4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2387" y="3680481"/>
            <a:ext cx="5081316" cy="2062148"/>
          </a:xfrm>
          <a:prstGeom prst="rect">
            <a:avLst/>
          </a:prstGeom>
          <a:solidFill>
            <a:schemeClr val="bg1"/>
          </a:solidFill>
          <a:ln>
            <a:noFill/>
          </a:ln>
        </p:spPr>
      </p:pic>
      <p:graphicFrame>
        <p:nvGraphicFramePr>
          <p:cNvPr id="44" name="グラフ 43"/>
          <p:cNvGraphicFramePr>
            <a:graphicFrameLocks/>
          </p:cNvGraphicFramePr>
          <p:nvPr>
            <p:extLst>
              <p:ext uri="{D42A27DB-BD31-4B8C-83A1-F6EECF244321}">
                <p14:modId xmlns:p14="http://schemas.microsoft.com/office/powerpoint/2010/main" val="1722160136"/>
              </p:ext>
            </p:extLst>
          </p:nvPr>
        </p:nvGraphicFramePr>
        <p:xfrm>
          <a:off x="5400933" y="2375983"/>
          <a:ext cx="5039489" cy="1307488"/>
        </p:xfrm>
        <a:graphic>
          <a:graphicData uri="http://schemas.openxmlformats.org/drawingml/2006/chart">
            <c:chart xmlns:c="http://schemas.openxmlformats.org/drawingml/2006/chart" xmlns:r="http://schemas.openxmlformats.org/officeDocument/2006/relationships" r:id="rId4"/>
          </a:graphicData>
        </a:graphic>
      </p:graphicFrame>
      <p:sp>
        <p:nvSpPr>
          <p:cNvPr id="45" name="対角する 2 つの角を切り取った四角形 44"/>
          <p:cNvSpPr/>
          <p:nvPr/>
        </p:nvSpPr>
        <p:spPr>
          <a:xfrm>
            <a:off x="192680" y="4865047"/>
            <a:ext cx="3785094" cy="239978"/>
          </a:xfrm>
          <a:prstGeom prst="snip2DiagRect">
            <a:avLst/>
          </a:prstGeom>
          <a:solidFill>
            <a:srgbClr val="FEAA1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993" tIns="35996" rIns="71993" bIns="35996" numCol="1" spcCol="0" rtlCol="0" fromWordArt="0" anchor="ctr" anchorCtr="0" forceAA="0" compatLnSpc="1">
            <a:prstTxWarp prst="textNoShape">
              <a:avLst/>
            </a:prstTxWarp>
            <a:noAutofit/>
          </a:bodyPr>
          <a:lstStyle/>
          <a:p>
            <a:r>
              <a:rPr lang="en-US" altLang="ja-JP" sz="1000" b="1" dirty="0">
                <a:latin typeface="Meiryo UI" panose="020B0604030504040204" pitchFamily="50" charset="-128"/>
                <a:ea typeface="Meiryo UI" panose="020B0604030504040204" pitchFamily="50" charset="-128"/>
              </a:rPr>
              <a:t>Ⅳ</a:t>
            </a:r>
            <a:r>
              <a:rPr lang="ja-JP" altLang="en-US" sz="1000" b="1" dirty="0" err="1">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小林斎場整備事業基本構想（</a:t>
            </a:r>
            <a:r>
              <a:rPr lang="en-US" altLang="ja-JP" sz="1000" b="1" dirty="0">
                <a:latin typeface="Meiryo UI" panose="020B0604030504040204" pitchFamily="50" charset="-128"/>
                <a:ea typeface="Meiryo UI" panose="020B0604030504040204" pitchFamily="50" charset="-128"/>
              </a:rPr>
              <a:t>P25</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P45)</a:t>
            </a:r>
            <a:endParaRPr lang="ja-JP" altLang="en-US" sz="1000" b="1"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192680" y="5127855"/>
            <a:ext cx="5077217" cy="2040559"/>
          </a:xfrm>
          <a:prstGeom prst="rect">
            <a:avLst/>
          </a:prstGeom>
          <a:noFill/>
          <a:ln>
            <a:solidFill>
              <a:schemeClr val="tx1"/>
            </a:solidFill>
          </a:ln>
        </p:spPr>
        <p:txBody>
          <a:bodyPr wrap="square" rtlCol="0">
            <a:spAutoFit/>
          </a:bodyPr>
          <a:lstStyle/>
          <a:p>
            <a:pPr marL="93320" indent="-93320"/>
            <a:r>
              <a:rPr lang="ja-JP" altLang="en-US" sz="840" dirty="0">
                <a:latin typeface="Meiryo UI" panose="020B0604030504040204" pitchFamily="50" charset="-128"/>
                <a:ea typeface="Meiryo UI" panose="020B0604030504040204" pitchFamily="50" charset="-128"/>
              </a:rPr>
              <a:t>○整備手法については、期日・費用等を総合的に勘案した結果、「現地での建替」を選択</a:t>
            </a:r>
          </a:p>
          <a:p>
            <a:pPr marL="93320" indent="-93320"/>
            <a:r>
              <a:rPr lang="ja-JP" altLang="en-US" sz="840" dirty="0">
                <a:latin typeface="Meiryo UI" panose="020B0604030504040204" pitchFamily="50" charset="-128"/>
                <a:ea typeface="Meiryo UI" panose="020B0604030504040204" pitchFamily="50" charset="-128"/>
              </a:rPr>
              <a:t>○年間火葬受入想定件数の増加に伴い、小林斎場における増炉は必須</a:t>
            </a:r>
          </a:p>
          <a:p>
            <a:pPr marL="93320" indent="-93320"/>
            <a:r>
              <a:rPr lang="ja-JP" altLang="en-US" sz="840" dirty="0">
                <a:latin typeface="Meiryo UI" panose="020B0604030504040204" pitchFamily="50" charset="-128"/>
                <a:ea typeface="Meiryo UI" panose="020B0604030504040204" pitchFamily="50" charset="-128"/>
              </a:rPr>
              <a:t>○さらに、施設構成を見直し収骨室を設け個室化することで運用時間の短縮（４時間→３時間</a:t>
            </a:r>
            <a:r>
              <a:rPr lang="en-US" altLang="ja-JP" sz="840" dirty="0">
                <a:latin typeface="Meiryo UI" panose="020B0604030504040204" pitchFamily="50" charset="-128"/>
                <a:ea typeface="Meiryo UI" panose="020B0604030504040204" pitchFamily="50" charset="-128"/>
              </a:rPr>
              <a:t>/</a:t>
            </a:r>
            <a:r>
              <a:rPr lang="ja-JP" altLang="en-US" sz="840" dirty="0">
                <a:latin typeface="Meiryo UI" panose="020B0604030504040204" pitchFamily="50" charset="-128"/>
                <a:ea typeface="Meiryo UI" panose="020B0604030504040204" pitchFamily="50" charset="-128"/>
              </a:rPr>
              <a:t>件）を行い運営</a:t>
            </a:r>
            <a:endParaRPr lang="en-US" altLang="ja-JP" sz="840" dirty="0">
              <a:latin typeface="Meiryo UI" panose="020B0604030504040204" pitchFamily="50" charset="-128"/>
              <a:ea typeface="Meiryo UI" panose="020B0604030504040204" pitchFamily="50" charset="-128"/>
            </a:endParaRPr>
          </a:p>
          <a:p>
            <a:pPr marL="93320" indent="-93320"/>
            <a:r>
              <a:rPr lang="ja-JP" altLang="en-US" sz="840" dirty="0">
                <a:latin typeface="Meiryo UI" panose="020B0604030504040204" pitchFamily="50" charset="-128"/>
                <a:ea typeface="Meiryo UI" panose="020B0604030504040204" pitchFamily="50" charset="-128"/>
              </a:rPr>
              <a:t>　 効率を上昇させるとともに、ご遺族のプライバシーを確保、ゆったりとしたお骨上げを行っていただく事が可能となる</a:t>
            </a:r>
          </a:p>
          <a:p>
            <a:pPr marL="93320" indent="-93320"/>
            <a:r>
              <a:rPr lang="ja-JP" altLang="en-US" sz="840" dirty="0">
                <a:latin typeface="Meiryo UI" panose="020B0604030504040204" pitchFamily="50" charset="-128"/>
                <a:ea typeface="Meiryo UI" panose="020B0604030504040204" pitchFamily="50" charset="-128"/>
              </a:rPr>
              <a:t>○また、施設レイアウトや運営等については、効率的かつ効果的に質の高い市民サービス提供を目指すため、行政の</a:t>
            </a:r>
            <a:endParaRPr lang="en-US" altLang="ja-JP" sz="840" dirty="0">
              <a:latin typeface="Meiryo UI" panose="020B0604030504040204" pitchFamily="50" charset="-128"/>
              <a:ea typeface="Meiryo UI" panose="020B0604030504040204" pitchFamily="50" charset="-128"/>
            </a:endParaRPr>
          </a:p>
          <a:p>
            <a:pPr marL="93320" indent="-93320"/>
            <a:r>
              <a:rPr lang="ja-JP" altLang="en-US" sz="840" dirty="0">
                <a:latin typeface="Meiryo UI" panose="020B0604030504040204" pitchFamily="50" charset="-128"/>
                <a:ea typeface="Meiryo UI" panose="020B0604030504040204" pitchFamily="50" charset="-128"/>
              </a:rPr>
              <a:t>　 職員による直営での発注、運営にこだわらず、民間資金や経営能力、技術力、ノウハウ等を積極的に取り入れる</a:t>
            </a:r>
          </a:p>
          <a:p>
            <a:pPr marL="93320" indent="-93320"/>
            <a:r>
              <a:rPr lang="ja-JP" altLang="en-US" sz="840" dirty="0">
                <a:latin typeface="Meiryo UI" panose="020B0604030504040204" pitchFamily="50" charset="-128"/>
                <a:ea typeface="Meiryo UI" panose="020B0604030504040204" pitchFamily="50" charset="-128"/>
              </a:rPr>
              <a:t>○他都市等における斎場の整備・運営にあたっては</a:t>
            </a:r>
            <a:r>
              <a:rPr lang="en-US" altLang="ja-JP" sz="840" dirty="0">
                <a:latin typeface="Meiryo UI" panose="020B0604030504040204" pitchFamily="50" charset="-128"/>
                <a:ea typeface="Meiryo UI" panose="020B0604030504040204" pitchFamily="50" charset="-128"/>
              </a:rPr>
              <a:t>PFI</a:t>
            </a:r>
            <a:r>
              <a:rPr lang="ja-JP" altLang="en-US" sz="840" dirty="0">
                <a:latin typeface="Meiryo UI" panose="020B0604030504040204" pitchFamily="50" charset="-128"/>
                <a:ea typeface="Meiryo UI" panose="020B0604030504040204" pitchFamily="50" charset="-128"/>
              </a:rPr>
              <a:t>（</a:t>
            </a:r>
            <a:r>
              <a:rPr lang="en-US" altLang="ja-JP" sz="840" dirty="0">
                <a:latin typeface="Meiryo UI" panose="020B0604030504040204" pitchFamily="50" charset="-128"/>
                <a:ea typeface="Meiryo UI" panose="020B0604030504040204" pitchFamily="50" charset="-128"/>
              </a:rPr>
              <a:t>Private-Finance-Initiative</a:t>
            </a:r>
            <a:r>
              <a:rPr lang="ja-JP" altLang="en-US" sz="840" dirty="0">
                <a:latin typeface="Meiryo UI" panose="020B0604030504040204" pitchFamily="50" charset="-128"/>
                <a:ea typeface="Meiryo UI" panose="020B0604030504040204" pitchFamily="50" charset="-128"/>
              </a:rPr>
              <a:t>）手法やその他民間連携手法導入による実績が多くあり、本市においても活用の可能性があることから、今後詳細な検討を行う</a:t>
            </a:r>
            <a:endParaRPr lang="en-US" altLang="ja-JP" sz="840" dirty="0">
              <a:latin typeface="Meiryo UI" panose="020B0604030504040204" pitchFamily="50" charset="-128"/>
              <a:ea typeface="Meiryo UI" panose="020B0604030504040204" pitchFamily="50" charset="-128"/>
            </a:endParaRPr>
          </a:p>
          <a:p>
            <a:pPr marL="93320" indent="-93320"/>
            <a:r>
              <a:rPr lang="ja-JP" altLang="en-US" sz="840" dirty="0">
                <a:latin typeface="Meiryo UI" panose="020B0604030504040204" pitchFamily="50" charset="-128"/>
                <a:ea typeface="Meiryo UI" panose="020B0604030504040204" pitchFamily="50" charset="-128"/>
              </a:rPr>
              <a:t>＜他都市等</a:t>
            </a:r>
            <a:r>
              <a:rPr lang="en-US" altLang="ja-JP" sz="840" dirty="0">
                <a:latin typeface="Meiryo UI" panose="020B0604030504040204" pitchFamily="50" charset="-128"/>
                <a:ea typeface="Meiryo UI" panose="020B0604030504040204" pitchFamily="50" charset="-128"/>
              </a:rPr>
              <a:t>PFI</a:t>
            </a:r>
            <a:r>
              <a:rPr lang="ja-JP" altLang="en-US" sz="840" dirty="0">
                <a:latin typeface="Meiryo UI" panose="020B0604030504040204" pitchFamily="50" charset="-128"/>
                <a:ea typeface="Meiryo UI" panose="020B0604030504040204" pitchFamily="50" charset="-128"/>
              </a:rPr>
              <a:t>手法等導入実績（手続中案件含）＞</a:t>
            </a:r>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5269897" y="5773443"/>
            <a:ext cx="5220495" cy="1391150"/>
          </a:xfrm>
          <a:prstGeom prst="rect">
            <a:avLst/>
          </a:prstGeom>
          <a:noFill/>
          <a:ln>
            <a:solidFill>
              <a:schemeClr val="tx1"/>
            </a:solidFill>
          </a:ln>
        </p:spPr>
        <p:txBody>
          <a:bodyPr wrap="square" rtlCol="0">
            <a:spAutoFit/>
          </a:bodyPr>
          <a:lstStyle/>
          <a:p>
            <a:r>
              <a:rPr lang="ja-JP" altLang="en-US" sz="840" dirty="0">
                <a:latin typeface="Meiryo UI" panose="020B0604030504040204" pitchFamily="50" charset="-128"/>
                <a:ea typeface="Meiryo UI" panose="020B0604030504040204" pitchFamily="50" charset="-128"/>
              </a:rPr>
              <a:t>＜小林斎場整備事業スケジュール（予定）＞</a:t>
            </a:r>
            <a:endParaRPr lang="en-US" altLang="ja-JP" sz="84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877097074"/>
              </p:ext>
            </p:extLst>
          </p:nvPr>
        </p:nvGraphicFramePr>
        <p:xfrm>
          <a:off x="298869" y="6370521"/>
          <a:ext cx="4814833" cy="714696"/>
        </p:xfrm>
        <a:graphic>
          <a:graphicData uri="http://schemas.openxmlformats.org/drawingml/2006/table">
            <a:tbl>
              <a:tblPr firstRow="1" bandRow="1">
                <a:tableStyleId>{5C22544A-7EE6-4342-B048-85BDC9FD1C3A}</a:tableStyleId>
              </a:tblPr>
              <a:tblGrid>
                <a:gridCol w="916911">
                  <a:extLst>
                    <a:ext uri="{9D8B030D-6E8A-4147-A177-3AD203B41FA5}">
                      <a16:colId xmlns:a16="http://schemas.microsoft.com/office/drawing/2014/main" val="3512242605"/>
                    </a:ext>
                  </a:extLst>
                </a:gridCol>
                <a:gridCol w="571970">
                  <a:extLst>
                    <a:ext uri="{9D8B030D-6E8A-4147-A177-3AD203B41FA5}">
                      <a16:colId xmlns:a16="http://schemas.microsoft.com/office/drawing/2014/main" val="3702919043"/>
                    </a:ext>
                  </a:extLst>
                </a:gridCol>
                <a:gridCol w="534821">
                  <a:extLst>
                    <a:ext uri="{9D8B030D-6E8A-4147-A177-3AD203B41FA5}">
                      <a16:colId xmlns:a16="http://schemas.microsoft.com/office/drawing/2014/main" val="3817233762"/>
                    </a:ext>
                  </a:extLst>
                </a:gridCol>
                <a:gridCol w="477241">
                  <a:extLst>
                    <a:ext uri="{9D8B030D-6E8A-4147-A177-3AD203B41FA5}">
                      <a16:colId xmlns:a16="http://schemas.microsoft.com/office/drawing/2014/main" val="354858753"/>
                    </a:ext>
                  </a:extLst>
                </a:gridCol>
                <a:gridCol w="477241">
                  <a:extLst>
                    <a:ext uri="{9D8B030D-6E8A-4147-A177-3AD203B41FA5}">
                      <a16:colId xmlns:a16="http://schemas.microsoft.com/office/drawing/2014/main" val="905616732"/>
                    </a:ext>
                  </a:extLst>
                </a:gridCol>
                <a:gridCol w="523678">
                  <a:extLst>
                    <a:ext uri="{9D8B030D-6E8A-4147-A177-3AD203B41FA5}">
                      <a16:colId xmlns:a16="http://schemas.microsoft.com/office/drawing/2014/main" val="1300296159"/>
                    </a:ext>
                  </a:extLst>
                </a:gridCol>
                <a:gridCol w="835730">
                  <a:extLst>
                    <a:ext uri="{9D8B030D-6E8A-4147-A177-3AD203B41FA5}">
                      <a16:colId xmlns:a16="http://schemas.microsoft.com/office/drawing/2014/main" val="763292935"/>
                    </a:ext>
                  </a:extLst>
                </a:gridCol>
                <a:gridCol w="477241">
                  <a:extLst>
                    <a:ext uri="{9D8B030D-6E8A-4147-A177-3AD203B41FA5}">
                      <a16:colId xmlns:a16="http://schemas.microsoft.com/office/drawing/2014/main" val="4190858242"/>
                    </a:ext>
                  </a:extLst>
                </a:gridCol>
              </a:tblGrid>
              <a:tr h="0">
                <a:tc>
                  <a:txBody>
                    <a:bodyPr/>
                    <a:lstStyle/>
                    <a:p>
                      <a:pPr algn="ctr"/>
                      <a:r>
                        <a:rPr kumimoji="1" lang="ja-JP" altLang="en-US" sz="700" b="0" dirty="0">
                          <a:latin typeface="Meiryo UI" panose="020B0604030504040204" pitchFamily="50" charset="-128"/>
                          <a:ea typeface="Meiryo UI" panose="020B0604030504040204" pitchFamily="50" charset="-128"/>
                        </a:rPr>
                        <a:t>地域</a:t>
                      </a:r>
                    </a:p>
                  </a:txBody>
                  <a:tcPr marL="95991" marR="95991" marT="47996" marB="47996" anchor="ctr">
                    <a:solidFill>
                      <a:srgbClr val="F09456"/>
                    </a:solidFill>
                  </a:tcPr>
                </a:tc>
                <a:tc>
                  <a:txBody>
                    <a:bodyPr/>
                    <a:lstStyle/>
                    <a:p>
                      <a:pPr algn="ctr"/>
                      <a:r>
                        <a:rPr kumimoji="1" lang="ja-JP" altLang="en-US" sz="700" b="0" dirty="0">
                          <a:latin typeface="Meiryo UI" panose="020B0604030504040204" pitchFamily="50" charset="-128"/>
                          <a:ea typeface="Meiryo UI" panose="020B0604030504040204" pitchFamily="50" charset="-128"/>
                        </a:rPr>
                        <a:t>北海道</a:t>
                      </a:r>
                    </a:p>
                  </a:txBody>
                  <a:tcPr marL="95991" marR="95991" marT="47996" marB="47996" anchor="ctr">
                    <a:solidFill>
                      <a:srgbClr val="F09456"/>
                    </a:solidFill>
                  </a:tcPr>
                </a:tc>
                <a:tc>
                  <a:txBody>
                    <a:bodyPr/>
                    <a:lstStyle/>
                    <a:p>
                      <a:pPr algn="ctr"/>
                      <a:r>
                        <a:rPr kumimoji="1" lang="ja-JP" altLang="en-US" sz="700" b="0" dirty="0">
                          <a:latin typeface="Meiryo UI" panose="020B0604030504040204" pitchFamily="50" charset="-128"/>
                          <a:ea typeface="Meiryo UI" panose="020B0604030504040204" pitchFamily="50" charset="-128"/>
                        </a:rPr>
                        <a:t>東北</a:t>
                      </a:r>
                    </a:p>
                  </a:txBody>
                  <a:tcPr marL="95991" marR="95991" marT="47996" marB="47996" anchor="ctr">
                    <a:solidFill>
                      <a:srgbClr val="F09456"/>
                    </a:solidFill>
                  </a:tcPr>
                </a:tc>
                <a:tc>
                  <a:txBody>
                    <a:bodyPr/>
                    <a:lstStyle/>
                    <a:p>
                      <a:pPr algn="ctr"/>
                      <a:r>
                        <a:rPr kumimoji="1" lang="ja-JP" altLang="en-US" sz="700" b="0" dirty="0">
                          <a:latin typeface="Meiryo UI" panose="020B0604030504040204" pitchFamily="50" charset="-128"/>
                          <a:ea typeface="Meiryo UI" panose="020B0604030504040204" pitchFamily="50" charset="-128"/>
                        </a:rPr>
                        <a:t>関東</a:t>
                      </a:r>
                    </a:p>
                  </a:txBody>
                  <a:tcPr marL="95991" marR="95991" marT="47996" marB="47996" anchor="ctr">
                    <a:solidFill>
                      <a:srgbClr val="F09456"/>
                    </a:solidFill>
                  </a:tcPr>
                </a:tc>
                <a:tc>
                  <a:txBody>
                    <a:bodyPr/>
                    <a:lstStyle/>
                    <a:p>
                      <a:pPr algn="ctr"/>
                      <a:r>
                        <a:rPr kumimoji="1" lang="ja-JP" altLang="en-US" sz="700" b="0" dirty="0">
                          <a:latin typeface="Meiryo UI" panose="020B0604030504040204" pitchFamily="50" charset="-128"/>
                          <a:ea typeface="Meiryo UI" panose="020B0604030504040204" pitchFamily="50" charset="-128"/>
                        </a:rPr>
                        <a:t>北陸</a:t>
                      </a:r>
                    </a:p>
                  </a:txBody>
                  <a:tcPr marL="95991" marR="95991" marT="47996" marB="47996" anchor="ctr">
                    <a:solidFill>
                      <a:srgbClr val="F09456"/>
                    </a:solidFill>
                  </a:tcPr>
                </a:tc>
                <a:tc>
                  <a:txBody>
                    <a:bodyPr/>
                    <a:lstStyle/>
                    <a:p>
                      <a:pPr algn="ctr"/>
                      <a:r>
                        <a:rPr kumimoji="1" lang="ja-JP" altLang="en-US" sz="700" b="0" dirty="0">
                          <a:latin typeface="Meiryo UI" panose="020B0604030504040204" pitchFamily="50" charset="-128"/>
                          <a:ea typeface="Meiryo UI" panose="020B0604030504040204" pitchFamily="50" charset="-128"/>
                        </a:rPr>
                        <a:t>東海</a:t>
                      </a:r>
                    </a:p>
                  </a:txBody>
                  <a:tcPr marL="95991" marR="95991" marT="47996" marB="47996" anchor="ctr">
                    <a:solidFill>
                      <a:srgbClr val="F09456"/>
                    </a:solidFill>
                  </a:tcPr>
                </a:tc>
                <a:tc>
                  <a:txBody>
                    <a:bodyPr/>
                    <a:lstStyle/>
                    <a:p>
                      <a:pPr algn="ctr"/>
                      <a:r>
                        <a:rPr kumimoji="1" lang="ja-JP" altLang="en-US" sz="700" b="0" dirty="0">
                          <a:latin typeface="Meiryo UI" panose="020B0604030504040204" pitchFamily="50" charset="-128"/>
                          <a:ea typeface="Meiryo UI" panose="020B0604030504040204" pitchFamily="50" charset="-128"/>
                        </a:rPr>
                        <a:t>近畿</a:t>
                      </a:r>
                    </a:p>
                  </a:txBody>
                  <a:tcPr marL="95991" marR="95991" marT="47996" marB="47996" anchor="ctr">
                    <a:solidFill>
                      <a:srgbClr val="F09456"/>
                    </a:solidFill>
                  </a:tcPr>
                </a:tc>
                <a:tc>
                  <a:txBody>
                    <a:bodyPr/>
                    <a:lstStyle/>
                    <a:p>
                      <a:pPr algn="ctr"/>
                      <a:r>
                        <a:rPr kumimoji="1" lang="ja-JP" altLang="en-US" sz="700" b="0" dirty="0">
                          <a:latin typeface="Meiryo UI" panose="020B0604030504040204" pitchFamily="50" charset="-128"/>
                          <a:ea typeface="Meiryo UI" panose="020B0604030504040204" pitchFamily="50" charset="-128"/>
                        </a:rPr>
                        <a:t>中国</a:t>
                      </a:r>
                    </a:p>
                  </a:txBody>
                  <a:tcPr marL="95991" marR="95991" marT="47996" marB="47996" anchor="ctr">
                    <a:solidFill>
                      <a:srgbClr val="F09456"/>
                    </a:solidFill>
                  </a:tcPr>
                </a:tc>
                <a:extLst>
                  <a:ext uri="{0D108BD9-81ED-4DB2-BD59-A6C34878D82A}">
                    <a16:rowId xmlns:a16="http://schemas.microsoft.com/office/drawing/2014/main" val="3340577674"/>
                  </a:ext>
                </a:extLst>
              </a:tr>
              <a:tr h="0">
                <a:tc>
                  <a:txBody>
                    <a:bodyPr/>
                    <a:lstStyle/>
                    <a:p>
                      <a:pPr marL="0" algn="ctr" defTabSz="959937" rtl="0" eaLnBrk="1" latinLnBrk="0" hangingPunct="1"/>
                      <a:r>
                        <a:rPr kumimoji="1" lang="ja-JP" altLang="en-US" sz="700" b="0" kern="1200" dirty="0">
                          <a:solidFill>
                            <a:schemeClr val="lt1"/>
                          </a:solidFill>
                          <a:latin typeface="Meiryo UI" panose="020B0604030504040204" pitchFamily="50" charset="-128"/>
                          <a:ea typeface="Meiryo UI" panose="020B0604030504040204" pitchFamily="50" charset="-128"/>
                          <a:cs typeface="+mn-cs"/>
                        </a:rPr>
                        <a:t>自治体</a:t>
                      </a:r>
                      <a:r>
                        <a:rPr kumimoji="1" lang="en-US" altLang="ja-JP" sz="700" b="0" kern="1200" dirty="0">
                          <a:solidFill>
                            <a:schemeClr val="lt1"/>
                          </a:solidFill>
                          <a:latin typeface="Meiryo UI" panose="020B0604030504040204" pitchFamily="50" charset="-128"/>
                          <a:ea typeface="Meiryo UI" panose="020B0604030504040204" pitchFamily="50" charset="-128"/>
                          <a:cs typeface="+mn-cs"/>
                        </a:rPr>
                        <a:t>/</a:t>
                      </a:r>
                      <a:r>
                        <a:rPr kumimoji="1" lang="ja-JP" altLang="en-US" sz="700" b="0" kern="1200" dirty="0">
                          <a:solidFill>
                            <a:schemeClr val="lt1"/>
                          </a:solidFill>
                          <a:latin typeface="Meiryo UI" panose="020B0604030504040204" pitchFamily="50" charset="-128"/>
                          <a:ea typeface="Meiryo UI" panose="020B0604030504040204" pitchFamily="50" charset="-128"/>
                          <a:cs typeface="+mn-cs"/>
                        </a:rPr>
                        <a:t>団体数</a:t>
                      </a:r>
                    </a:p>
                  </a:txBody>
                  <a:tcPr marL="95991" marR="95991" marT="47996" marB="47996" anchor="ctr">
                    <a:solidFill>
                      <a:srgbClr val="F09456"/>
                    </a:solidFill>
                  </a:tcPr>
                </a:tc>
                <a:tc>
                  <a:txBody>
                    <a:bodyPr/>
                    <a:lstStyle/>
                    <a:p>
                      <a:pPr algn="ctr"/>
                      <a:r>
                        <a:rPr kumimoji="1" lang="ja-JP" altLang="en-US" sz="700" dirty="0">
                          <a:latin typeface="Meiryo UI" panose="020B0604030504040204" pitchFamily="50" charset="-128"/>
                          <a:ea typeface="Meiryo UI" panose="020B0604030504040204" pitchFamily="50" charset="-128"/>
                        </a:rPr>
                        <a:t>１</a:t>
                      </a: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2</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5</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1</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6</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3</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4</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extLst>
                  <a:ext uri="{0D108BD9-81ED-4DB2-BD59-A6C34878D82A}">
                    <a16:rowId xmlns:a16="http://schemas.microsoft.com/office/drawing/2014/main" val="2193841358"/>
                  </a:ext>
                </a:extLst>
              </a:tr>
              <a:tr h="224020">
                <a:tc>
                  <a:txBody>
                    <a:bodyPr/>
                    <a:lstStyle/>
                    <a:p>
                      <a:pPr marL="0" algn="ctr" defTabSz="959937" rtl="0" eaLnBrk="1" latinLnBrk="0" hangingPunct="1"/>
                      <a:r>
                        <a:rPr kumimoji="1" lang="ja-JP" altLang="en-US" sz="700" b="0" kern="1200" dirty="0">
                          <a:solidFill>
                            <a:schemeClr val="lt1"/>
                          </a:solidFill>
                          <a:latin typeface="Meiryo UI" panose="020B0604030504040204" pitchFamily="50" charset="-128"/>
                          <a:ea typeface="Meiryo UI" panose="020B0604030504040204" pitchFamily="50" charset="-128"/>
                          <a:cs typeface="+mn-cs"/>
                        </a:rPr>
                        <a:t>事業方式</a:t>
                      </a:r>
                    </a:p>
                  </a:txBody>
                  <a:tcPr marL="95991" marR="95991" marT="47996" marB="47996" anchor="ctr">
                    <a:solidFill>
                      <a:srgbClr val="F09456"/>
                    </a:solidFill>
                  </a:tcPr>
                </a:tc>
                <a:tc>
                  <a:txBody>
                    <a:bodyPr/>
                    <a:lstStyle/>
                    <a:p>
                      <a:pPr algn="ctr"/>
                      <a:r>
                        <a:rPr kumimoji="1" lang="en-US" altLang="ja-JP" sz="700" dirty="0">
                          <a:latin typeface="Meiryo UI" panose="020B0604030504040204" pitchFamily="50" charset="-128"/>
                          <a:ea typeface="Meiryo UI" panose="020B0604030504040204" pitchFamily="50" charset="-128"/>
                        </a:rPr>
                        <a:t>BOT</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DBO/</a:t>
                      </a:r>
                    </a:p>
                    <a:p>
                      <a:pPr algn="ctr"/>
                      <a:r>
                        <a:rPr kumimoji="1" lang="en-US" altLang="ja-JP" sz="700" dirty="0">
                          <a:latin typeface="Meiryo UI" panose="020B0604030504040204" pitchFamily="50" charset="-128"/>
                          <a:ea typeface="Meiryo UI" panose="020B0604030504040204" pitchFamily="50" charset="-128"/>
                        </a:rPr>
                        <a:t>BTO</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BTO</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BTO</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BTO/</a:t>
                      </a:r>
                    </a:p>
                    <a:p>
                      <a:pPr algn="ctr"/>
                      <a:r>
                        <a:rPr kumimoji="1" lang="en-US" altLang="ja-JP" sz="700" dirty="0">
                          <a:latin typeface="Meiryo UI" panose="020B0604030504040204" pitchFamily="50" charset="-128"/>
                          <a:ea typeface="Meiryo UI" panose="020B0604030504040204" pitchFamily="50" charset="-128"/>
                        </a:rPr>
                        <a:t>BOT</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BTO/DB+O</a:t>
                      </a:r>
                    </a:p>
                    <a:p>
                      <a:pPr algn="ctr"/>
                      <a:r>
                        <a:rPr kumimoji="1" lang="en-US" altLang="ja-JP" sz="700" dirty="0">
                          <a:latin typeface="Meiryo UI" panose="020B0604030504040204" pitchFamily="50" charset="-128"/>
                          <a:ea typeface="Meiryo UI" panose="020B0604030504040204" pitchFamily="50" charset="-128"/>
                        </a:rPr>
                        <a:t>/BTO</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tc>
                  <a:txBody>
                    <a:bodyPr/>
                    <a:lstStyle/>
                    <a:p>
                      <a:pPr algn="ctr"/>
                      <a:r>
                        <a:rPr kumimoji="1" lang="en-US" altLang="ja-JP" sz="700" dirty="0">
                          <a:latin typeface="Meiryo UI" panose="020B0604030504040204" pitchFamily="50" charset="-128"/>
                          <a:ea typeface="Meiryo UI" panose="020B0604030504040204" pitchFamily="50" charset="-128"/>
                        </a:rPr>
                        <a:t>DB/</a:t>
                      </a:r>
                    </a:p>
                    <a:p>
                      <a:pPr algn="ctr"/>
                      <a:r>
                        <a:rPr kumimoji="1" lang="en-US" altLang="ja-JP" sz="700" dirty="0">
                          <a:latin typeface="Meiryo UI" panose="020B0604030504040204" pitchFamily="50" charset="-128"/>
                          <a:ea typeface="Meiryo UI" panose="020B0604030504040204" pitchFamily="50" charset="-128"/>
                        </a:rPr>
                        <a:t>BTO</a:t>
                      </a:r>
                      <a:endParaRPr kumimoji="1" lang="ja-JP" altLang="en-US" sz="700" dirty="0">
                        <a:latin typeface="Meiryo UI" panose="020B0604030504040204" pitchFamily="50" charset="-128"/>
                        <a:ea typeface="Meiryo UI" panose="020B0604030504040204" pitchFamily="50" charset="-128"/>
                      </a:endParaRPr>
                    </a:p>
                  </a:txBody>
                  <a:tcPr marL="95991" marR="95991" marT="47996" marB="47996" anchor="ctr"/>
                </a:tc>
                <a:extLst>
                  <a:ext uri="{0D108BD9-81ED-4DB2-BD59-A6C34878D82A}">
                    <a16:rowId xmlns:a16="http://schemas.microsoft.com/office/drawing/2014/main" val="3610490138"/>
                  </a:ext>
                </a:extLst>
              </a:tr>
            </a:tbl>
          </a:graphicData>
        </a:graphic>
      </p:graphicFrame>
      <p:pic>
        <p:nvPicPr>
          <p:cNvPr id="51" name="図 50"/>
          <p:cNvPicPr>
            <a:picLocks noChangeAspect="1"/>
          </p:cNvPicPr>
          <p:nvPr/>
        </p:nvPicPr>
        <p:blipFill>
          <a:blip r:embed="rId5"/>
          <a:stretch>
            <a:fillRect/>
          </a:stretch>
        </p:blipFill>
        <p:spPr>
          <a:xfrm>
            <a:off x="5294706" y="5941896"/>
            <a:ext cx="5145716" cy="1195099"/>
          </a:xfrm>
          <a:prstGeom prst="rect">
            <a:avLst/>
          </a:prstGeom>
        </p:spPr>
      </p:pic>
      <p:sp>
        <p:nvSpPr>
          <p:cNvPr id="9" name="正方形/長方形 8"/>
          <p:cNvSpPr/>
          <p:nvPr/>
        </p:nvSpPr>
        <p:spPr>
          <a:xfrm>
            <a:off x="5163671" y="5779247"/>
            <a:ext cx="131035" cy="1381095"/>
          </a:xfrm>
          <a:prstGeom prst="rect">
            <a:avLst/>
          </a:prstGeom>
          <a:solidFill>
            <a:schemeClr val="bg1"/>
          </a:solidFill>
          <a:ln w="0">
            <a:solidFill>
              <a:srgbClr val="EAEAEA">
                <a:alpha val="23137"/>
              </a:srgb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423481" y="2402922"/>
            <a:ext cx="1266261" cy="126429"/>
          </a:xfrm>
          <a:prstGeom prst="rect">
            <a:avLst/>
          </a:prstGeom>
          <a:solidFill>
            <a:schemeClr val="bg1"/>
          </a:solidFill>
          <a:ln w="3175">
            <a:solidFill>
              <a:srgbClr val="EAEAEA">
                <a:alpha val="1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700" dirty="0">
                <a:solidFill>
                  <a:schemeClr val="tx1"/>
                </a:solidFill>
                <a:latin typeface="+mn-ea"/>
              </a:rPr>
              <a:t>[</a:t>
            </a:r>
            <a:r>
              <a:rPr kumimoji="1" lang="ja-JP" altLang="en-US" sz="700" dirty="0">
                <a:solidFill>
                  <a:schemeClr val="tx1"/>
                </a:solidFill>
                <a:latin typeface="+mn-ea"/>
              </a:rPr>
              <a:t>人口推移と火葬件数予測</a:t>
            </a:r>
            <a:r>
              <a:rPr kumimoji="1" lang="en-US" altLang="ja-JP" sz="700" dirty="0">
                <a:solidFill>
                  <a:schemeClr val="tx1"/>
                </a:solidFill>
                <a:latin typeface="+mn-ea"/>
              </a:rPr>
              <a:t>]</a:t>
            </a:r>
            <a:endParaRPr kumimoji="1" lang="ja-JP" altLang="en-US" sz="840" dirty="0">
              <a:solidFill>
                <a:schemeClr val="tx1"/>
              </a:solidFill>
              <a:latin typeface="+mn-ea"/>
            </a:endParaRPr>
          </a:p>
        </p:txBody>
      </p:sp>
      <p:sp>
        <p:nvSpPr>
          <p:cNvPr id="14" name="四角形吹き出し 13"/>
          <p:cNvSpPr/>
          <p:nvPr/>
        </p:nvSpPr>
        <p:spPr>
          <a:xfrm>
            <a:off x="8904942" y="2396809"/>
            <a:ext cx="1213222" cy="154065"/>
          </a:xfrm>
          <a:prstGeom prst="wedgeRectCallout">
            <a:avLst>
              <a:gd name="adj1" fmla="val -27452"/>
              <a:gd name="adj2" fmla="val 123002"/>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dirty="0">
                <a:solidFill>
                  <a:schemeClr val="tx1"/>
                </a:solidFill>
                <a:latin typeface="+mn-ea"/>
              </a:rPr>
              <a:t>ピーク</a:t>
            </a:r>
            <a:r>
              <a:rPr kumimoji="1" lang="en-US" altLang="ja-JP" sz="700" dirty="0">
                <a:solidFill>
                  <a:schemeClr val="tx1"/>
                </a:solidFill>
                <a:latin typeface="+mn-ea"/>
              </a:rPr>
              <a:t>:R22</a:t>
            </a:r>
            <a:r>
              <a:rPr kumimoji="1" lang="ja-JP" altLang="en-US" sz="700" dirty="0">
                <a:solidFill>
                  <a:schemeClr val="tx1"/>
                </a:solidFill>
                <a:latin typeface="+mn-ea"/>
              </a:rPr>
              <a:t>年度</a:t>
            </a:r>
            <a:r>
              <a:rPr kumimoji="1" lang="en-US" altLang="ja-JP" sz="700" dirty="0">
                <a:solidFill>
                  <a:schemeClr val="tx1"/>
                </a:solidFill>
                <a:latin typeface="+mn-ea"/>
              </a:rPr>
              <a:t> 43,896</a:t>
            </a:r>
            <a:r>
              <a:rPr kumimoji="1" lang="ja-JP" altLang="en-US" sz="700" dirty="0">
                <a:solidFill>
                  <a:schemeClr val="tx1"/>
                </a:solidFill>
                <a:latin typeface="+mn-ea"/>
              </a:rPr>
              <a:t>件</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29932306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920</Words>
  <Application>Microsoft Office PowerPoint</Application>
  <PresentationFormat>ユーザー設定</PresentationFormat>
  <Paragraphs>182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2021-05-27T02:40:59Z</dcterms:created>
  <dcterms:modified xsi:type="dcterms:W3CDTF">2021-05-27T02:41:04Z</dcterms:modified>
</cp:coreProperties>
</file>