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3" r:id="rId2"/>
  </p:sldMasterIdLst>
  <p:notesMasterIdLst>
    <p:notesMasterId r:id="rId13"/>
  </p:notesMasterIdLst>
  <p:sldIdLst>
    <p:sldId id="270" r:id="rId3"/>
    <p:sldId id="271" r:id="rId4"/>
    <p:sldId id="272" r:id="rId5"/>
    <p:sldId id="273" r:id="rId6"/>
    <p:sldId id="274" r:id="rId7"/>
    <p:sldId id="275" r:id="rId8"/>
    <p:sldId id="276" r:id="rId9"/>
    <p:sldId id="277" r:id="rId10"/>
    <p:sldId id="278" r:id="rId11"/>
    <p:sldId id="268" r:id="rId1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3B8"/>
    <a:srgbClr val="FFC5C9"/>
    <a:srgbClr val="D83078"/>
    <a:srgbClr val="EA1E4A"/>
    <a:srgbClr val="F1176A"/>
    <a:srgbClr val="F5139A"/>
    <a:srgbClr val="FD0B95"/>
    <a:srgbClr val="FD0B22"/>
    <a:srgbClr val="FE0ACA"/>
    <a:srgbClr val="FC0C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79" autoAdjust="0"/>
    <p:restoredTop sz="87765" autoAdjust="0"/>
  </p:normalViewPr>
  <p:slideViewPr>
    <p:cSldViewPr snapToGrid="0">
      <p:cViewPr>
        <p:scale>
          <a:sx n="76" d="100"/>
          <a:sy n="76" d="100"/>
        </p:scale>
        <p:origin x="2366" y="-322"/>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571" cy="495196"/>
          </a:xfrm>
          <a:prstGeom prst="rect">
            <a:avLst/>
          </a:prstGeom>
        </p:spPr>
        <p:txBody>
          <a:bodyPr vert="horz" lIns="90018" tIns="45009" rIns="90018" bIns="450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636" y="0"/>
            <a:ext cx="2918571" cy="495196"/>
          </a:xfrm>
          <a:prstGeom prst="rect">
            <a:avLst/>
          </a:prstGeom>
        </p:spPr>
        <p:txBody>
          <a:bodyPr vert="horz" lIns="90018" tIns="45009" rIns="90018" bIns="45009" rtlCol="0"/>
          <a:lstStyle>
            <a:lvl1pPr algn="r">
              <a:defRPr sz="1200"/>
            </a:lvl1pPr>
          </a:lstStyle>
          <a:p>
            <a:fld id="{6116C0D5-6E37-40C7-946C-3F9D1B55CEC8}" type="datetimeFigureOut">
              <a:rPr kumimoji="1" lang="ja-JP" altLang="en-US" smtClean="0"/>
              <a:t>2024/7/3</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2675" cy="3330575"/>
          </a:xfrm>
          <a:prstGeom prst="rect">
            <a:avLst/>
          </a:prstGeom>
          <a:noFill/>
          <a:ln w="12700">
            <a:solidFill>
              <a:prstClr val="black"/>
            </a:solidFill>
          </a:ln>
        </p:spPr>
        <p:txBody>
          <a:bodyPr vert="horz" lIns="90018" tIns="45009" rIns="90018" bIns="45009" rtlCol="0" anchor="ctr"/>
          <a:lstStyle/>
          <a:p>
            <a:endParaRPr lang="ja-JP" altLang="en-US"/>
          </a:p>
        </p:txBody>
      </p:sp>
      <p:sp>
        <p:nvSpPr>
          <p:cNvPr id="5" name="ノート プレースホルダー 4"/>
          <p:cNvSpPr>
            <a:spLocks noGrp="1"/>
          </p:cNvSpPr>
          <p:nvPr>
            <p:ph type="body" sz="quarter" idx="3"/>
          </p:nvPr>
        </p:nvSpPr>
        <p:spPr>
          <a:xfrm>
            <a:off x="674355" y="4748242"/>
            <a:ext cx="5388610" cy="3884783"/>
          </a:xfrm>
          <a:prstGeom prst="rect">
            <a:avLst/>
          </a:prstGeom>
        </p:spPr>
        <p:txBody>
          <a:bodyPr vert="horz" lIns="90018" tIns="45009" rIns="90018" bIns="450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118"/>
            <a:ext cx="2918571" cy="495196"/>
          </a:xfrm>
          <a:prstGeom prst="rect">
            <a:avLst/>
          </a:prstGeom>
        </p:spPr>
        <p:txBody>
          <a:bodyPr vert="horz" lIns="90018" tIns="45009" rIns="90018" bIns="450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636" y="9371118"/>
            <a:ext cx="2918571" cy="495196"/>
          </a:xfrm>
          <a:prstGeom prst="rect">
            <a:avLst/>
          </a:prstGeom>
        </p:spPr>
        <p:txBody>
          <a:bodyPr vert="horz" lIns="90018" tIns="45009" rIns="90018" bIns="45009" rtlCol="0" anchor="b"/>
          <a:lstStyle>
            <a:lvl1pPr algn="r">
              <a:defRPr sz="1200"/>
            </a:lvl1pPr>
          </a:lstStyle>
          <a:p>
            <a:fld id="{178EAD27-3C67-4AA4-8B3E-B7F20CB0A69B}" type="slidenum">
              <a:rPr kumimoji="1" lang="ja-JP" altLang="en-US" smtClean="0"/>
              <a:t>‹#›</a:t>
            </a:fld>
            <a:endParaRPr kumimoji="1" lang="ja-JP" altLang="en-US"/>
          </a:p>
        </p:txBody>
      </p:sp>
    </p:spTree>
    <p:extLst>
      <p:ext uri="{BB962C8B-B14F-4D97-AF65-F5344CB8AC3E}">
        <p14:creationId xmlns:p14="http://schemas.microsoft.com/office/powerpoint/2010/main" val="595398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BC284E-F332-4C2E-B5D2-141D75D483B9}" type="slidenum">
              <a:rPr kumimoji="1" lang="ja-JP" altLang="en-US" smtClean="0"/>
              <a:t>4</a:t>
            </a:fld>
            <a:endParaRPr kumimoji="1" lang="ja-JP" altLang="en-US"/>
          </a:p>
        </p:txBody>
      </p:sp>
    </p:spTree>
    <p:extLst>
      <p:ext uri="{BB962C8B-B14F-4D97-AF65-F5344CB8AC3E}">
        <p14:creationId xmlns:p14="http://schemas.microsoft.com/office/powerpoint/2010/main" val="3331191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BC284E-F332-4C2E-B5D2-141D75D483B9}" type="slidenum">
              <a:rPr kumimoji="1" lang="ja-JP" altLang="en-US" smtClean="0"/>
              <a:t>5</a:t>
            </a:fld>
            <a:endParaRPr kumimoji="1" lang="ja-JP" altLang="en-US"/>
          </a:p>
        </p:txBody>
      </p:sp>
    </p:spTree>
    <p:extLst>
      <p:ext uri="{BB962C8B-B14F-4D97-AF65-F5344CB8AC3E}">
        <p14:creationId xmlns:p14="http://schemas.microsoft.com/office/powerpoint/2010/main" val="3259532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BC284E-F332-4C2E-B5D2-141D75D483B9}" type="slidenum">
              <a:rPr kumimoji="1" lang="ja-JP" altLang="en-US" smtClean="0"/>
              <a:t>6</a:t>
            </a:fld>
            <a:endParaRPr kumimoji="1" lang="ja-JP" altLang="en-US"/>
          </a:p>
        </p:txBody>
      </p:sp>
    </p:spTree>
    <p:extLst>
      <p:ext uri="{BB962C8B-B14F-4D97-AF65-F5344CB8AC3E}">
        <p14:creationId xmlns:p14="http://schemas.microsoft.com/office/powerpoint/2010/main" val="2129594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BC284E-F332-4C2E-B5D2-141D75D483B9}" type="slidenum">
              <a:rPr kumimoji="1" lang="ja-JP" altLang="en-US" smtClean="0"/>
              <a:t>7</a:t>
            </a:fld>
            <a:endParaRPr kumimoji="1" lang="ja-JP" altLang="en-US"/>
          </a:p>
        </p:txBody>
      </p:sp>
    </p:spTree>
    <p:extLst>
      <p:ext uri="{BB962C8B-B14F-4D97-AF65-F5344CB8AC3E}">
        <p14:creationId xmlns:p14="http://schemas.microsoft.com/office/powerpoint/2010/main" val="615879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BC284E-F332-4C2E-B5D2-141D75D483B9}" type="slidenum">
              <a:rPr kumimoji="1" lang="ja-JP" altLang="en-US" smtClean="0"/>
              <a:t>8</a:t>
            </a:fld>
            <a:endParaRPr kumimoji="1" lang="ja-JP" altLang="en-US"/>
          </a:p>
        </p:txBody>
      </p:sp>
    </p:spTree>
    <p:extLst>
      <p:ext uri="{BB962C8B-B14F-4D97-AF65-F5344CB8AC3E}">
        <p14:creationId xmlns:p14="http://schemas.microsoft.com/office/powerpoint/2010/main" val="4256021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BC284E-F332-4C2E-B5D2-141D75D483B9}" type="slidenum">
              <a:rPr kumimoji="1" lang="ja-JP" altLang="en-US" smtClean="0"/>
              <a:t>9</a:t>
            </a:fld>
            <a:endParaRPr kumimoji="1" lang="ja-JP" altLang="en-US"/>
          </a:p>
        </p:txBody>
      </p:sp>
    </p:spTree>
    <p:extLst>
      <p:ext uri="{BB962C8B-B14F-4D97-AF65-F5344CB8AC3E}">
        <p14:creationId xmlns:p14="http://schemas.microsoft.com/office/powerpoint/2010/main" val="530790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123038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85061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2592403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402809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E1EDF4B3-F0D9-47B9-9BA7-3A3D1D0B9D6D}"/>
              </a:ext>
            </a:extLst>
          </p:cNvPr>
          <p:cNvSpPr/>
          <p:nvPr userDrawn="1"/>
        </p:nvSpPr>
        <p:spPr>
          <a:xfrm>
            <a:off x="397252" y="353934"/>
            <a:ext cx="568800" cy="569627"/>
          </a:xfrm>
          <a:prstGeom prst="rect">
            <a:avLst/>
          </a:prstGeom>
          <a:solidFill>
            <a:srgbClr val="30B2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55DD1F2D-DC64-68A3-E9F2-957A4C96069C}"/>
              </a:ext>
            </a:extLst>
          </p:cNvPr>
          <p:cNvCxnSpPr>
            <a:cxnSpLocks/>
          </p:cNvCxnSpPr>
          <p:nvPr userDrawn="1"/>
        </p:nvCxnSpPr>
        <p:spPr>
          <a:xfrm>
            <a:off x="997008" y="913307"/>
            <a:ext cx="6127692" cy="0"/>
          </a:xfrm>
          <a:prstGeom prst="line">
            <a:avLst/>
          </a:prstGeom>
          <a:ln w="28575">
            <a:solidFill>
              <a:srgbClr val="30B265"/>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4746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3529979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5" name="Date Placeholder 4"/>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
        <p:nvSpPr>
          <p:cNvPr id="10" name="正方形/長方形 9">
            <a:extLst>
              <a:ext uri="{FF2B5EF4-FFF2-40B4-BE49-F238E27FC236}">
                <a16:creationId xmlns:a16="http://schemas.microsoft.com/office/drawing/2014/main" id="{77285156-28DA-4D5E-9E6B-88ADE6E7E592}"/>
              </a:ext>
            </a:extLst>
          </p:cNvPr>
          <p:cNvSpPr/>
          <p:nvPr userDrawn="1"/>
        </p:nvSpPr>
        <p:spPr>
          <a:xfrm>
            <a:off x="0" y="353934"/>
            <a:ext cx="7559675" cy="569627"/>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93660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1292757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414568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1127887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394472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E1EDF4B3-F0D9-47B9-9BA7-3A3D1D0B9D6D}"/>
              </a:ext>
            </a:extLst>
          </p:cNvPr>
          <p:cNvSpPr/>
          <p:nvPr userDrawn="1"/>
        </p:nvSpPr>
        <p:spPr>
          <a:xfrm>
            <a:off x="0" y="353934"/>
            <a:ext cx="7559675" cy="569627"/>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991593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32986508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2414100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96975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2462656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100828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120525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73923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3296019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115065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DFE0AC-76CA-4812-9702-D0EB3A30921A}" type="datetimeFigureOut">
              <a:rPr kumimoji="1" lang="ja-JP" altLang="en-US" smtClean="0"/>
              <a:t>2024/7/3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9883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2942971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FDFE0AC-76CA-4812-9702-D0EB3A30921A}" type="datetimeFigureOut">
              <a:rPr kumimoji="1" lang="ja-JP" altLang="en-US" smtClean="0"/>
              <a:t>2024/7/3</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830886B-C427-4583-9202-3559C4266551}" type="slidenum">
              <a:rPr kumimoji="1" lang="ja-JP" altLang="en-US" smtClean="0"/>
              <a:t>‹#›</a:t>
            </a:fld>
            <a:endParaRPr kumimoji="1" lang="ja-JP" altLang="en-US"/>
          </a:p>
        </p:txBody>
      </p:sp>
    </p:spTree>
    <p:extLst>
      <p:ext uri="{BB962C8B-B14F-4D97-AF65-F5344CB8AC3E}">
        <p14:creationId xmlns:p14="http://schemas.microsoft.com/office/powerpoint/2010/main" val="6011257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E4F9DDA0-07E8-47FB-8F59-3C66E287F56E}"/>
              </a:ext>
            </a:extLst>
          </p:cNvPr>
          <p:cNvSpPr/>
          <p:nvPr/>
        </p:nvSpPr>
        <p:spPr>
          <a:xfrm>
            <a:off x="264643" y="264241"/>
            <a:ext cx="7030387" cy="4677656"/>
          </a:xfrm>
          <a:prstGeom prst="rect">
            <a:avLst/>
          </a:prstGeom>
          <a:solidFill>
            <a:srgbClr val="30B2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FFE5CC25-5BD2-0ED1-152C-E675D86D99F6}"/>
              </a:ext>
            </a:extLst>
          </p:cNvPr>
          <p:cNvSpPr/>
          <p:nvPr/>
        </p:nvSpPr>
        <p:spPr>
          <a:xfrm>
            <a:off x="477837" y="3995969"/>
            <a:ext cx="6604002" cy="46204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BD39D075-A72C-4811-8812-933C4DE07F1C}"/>
              </a:ext>
            </a:extLst>
          </p:cNvPr>
          <p:cNvSpPr txBox="1"/>
          <p:nvPr/>
        </p:nvSpPr>
        <p:spPr>
          <a:xfrm>
            <a:off x="1710200" y="1259375"/>
            <a:ext cx="4139275" cy="830997"/>
          </a:xfrm>
          <a:prstGeom prst="rect">
            <a:avLst/>
          </a:prstGeom>
          <a:noFill/>
        </p:spPr>
        <p:txBody>
          <a:bodyPr wrap="none" rtlCol="0">
            <a:spAutoFit/>
          </a:bodyPr>
          <a:lstStyle/>
          <a:p>
            <a:pPr algn="ctr"/>
            <a:r>
              <a:rPr kumimoji="1" lang="en-US" altLang="ja-JP" sz="4800" b="1" dirty="0">
                <a:solidFill>
                  <a:schemeClr val="bg1"/>
                </a:solidFill>
                <a:latin typeface="+mn-ea"/>
              </a:rPr>
              <a:t>ECO</a:t>
            </a:r>
            <a:r>
              <a:rPr kumimoji="1" lang="ja-JP" altLang="en-US" sz="4800" b="1" dirty="0">
                <a:solidFill>
                  <a:schemeClr val="bg1"/>
                </a:solidFill>
                <a:latin typeface="+mn-ea"/>
              </a:rPr>
              <a:t>縁日</a:t>
            </a:r>
            <a:r>
              <a:rPr kumimoji="1" lang="en-US" altLang="ja-JP" sz="4800" b="1" dirty="0">
                <a:solidFill>
                  <a:schemeClr val="bg1"/>
                </a:solidFill>
                <a:latin typeface="+mn-ea"/>
              </a:rPr>
              <a:t>2024</a:t>
            </a:r>
          </a:p>
        </p:txBody>
      </p:sp>
      <p:sp>
        <p:nvSpPr>
          <p:cNvPr id="5" name="テキスト ボックス 4">
            <a:extLst>
              <a:ext uri="{FF2B5EF4-FFF2-40B4-BE49-F238E27FC236}">
                <a16:creationId xmlns:a16="http://schemas.microsoft.com/office/drawing/2014/main" id="{FB798999-C079-41D2-8A52-A4401F4C8E1C}"/>
              </a:ext>
            </a:extLst>
          </p:cNvPr>
          <p:cNvSpPr txBox="1"/>
          <p:nvPr/>
        </p:nvSpPr>
        <p:spPr>
          <a:xfrm>
            <a:off x="1892145" y="2239927"/>
            <a:ext cx="3775393" cy="1323439"/>
          </a:xfrm>
          <a:prstGeom prst="rect">
            <a:avLst/>
          </a:prstGeom>
          <a:noFill/>
        </p:spPr>
        <p:txBody>
          <a:bodyPr wrap="none" rtlCol="0">
            <a:spAutoFit/>
          </a:bodyPr>
          <a:lstStyle/>
          <a:p>
            <a:pPr algn="ctr"/>
            <a:r>
              <a:rPr kumimoji="1" lang="ja-JP" altLang="en-US" sz="4000" b="1" dirty="0">
                <a:solidFill>
                  <a:schemeClr val="bg1"/>
                </a:solidFill>
                <a:latin typeface="ヒラギノ角ゴ7" panose="020B0700000000000000" pitchFamily="50" charset="-128"/>
                <a:ea typeface="ヒラギノ角ゴ7" panose="020B0700000000000000" pitchFamily="50" charset="-128"/>
              </a:rPr>
              <a:t>出展者・出演者</a:t>
            </a:r>
          </a:p>
          <a:p>
            <a:pPr algn="ctr"/>
            <a:r>
              <a:rPr kumimoji="1" lang="ja-JP" altLang="en-US" sz="4000" b="1" dirty="0">
                <a:solidFill>
                  <a:schemeClr val="bg1"/>
                </a:solidFill>
                <a:latin typeface="ヒラギノ角ゴ7" panose="020B0700000000000000" pitchFamily="50" charset="-128"/>
                <a:ea typeface="ヒラギノ角ゴ7" panose="020B0700000000000000" pitchFamily="50" charset="-128"/>
              </a:rPr>
              <a:t>募集要項</a:t>
            </a:r>
          </a:p>
        </p:txBody>
      </p:sp>
      <p:sp>
        <p:nvSpPr>
          <p:cNvPr id="6" name="テキスト ボックス 5">
            <a:extLst>
              <a:ext uri="{FF2B5EF4-FFF2-40B4-BE49-F238E27FC236}">
                <a16:creationId xmlns:a16="http://schemas.microsoft.com/office/drawing/2014/main" id="{4CE17081-93E5-46CA-843D-2B9AE86D5DF0}"/>
              </a:ext>
            </a:extLst>
          </p:cNvPr>
          <p:cNvSpPr txBox="1"/>
          <p:nvPr/>
        </p:nvSpPr>
        <p:spPr>
          <a:xfrm>
            <a:off x="1290978" y="9738867"/>
            <a:ext cx="4977742" cy="523220"/>
          </a:xfrm>
          <a:prstGeom prst="rect">
            <a:avLst/>
          </a:prstGeom>
          <a:noFill/>
        </p:spPr>
        <p:txBody>
          <a:bodyPr wrap="square" rtlCol="0">
            <a:spAutoFit/>
          </a:bodyPr>
          <a:lstStyle/>
          <a:p>
            <a:pPr algn="ctr"/>
            <a:r>
              <a:rPr kumimoji="1" lang="ja-JP" altLang="en-US" sz="1600" b="1" dirty="0">
                <a:solidFill>
                  <a:schemeClr val="accent1">
                    <a:lumMod val="75000"/>
                  </a:schemeClr>
                </a:solidFill>
                <a:latin typeface="+mn-ea"/>
              </a:rPr>
              <a:t>主催：大阪市環境局</a:t>
            </a:r>
          </a:p>
          <a:p>
            <a:pPr algn="ctr"/>
            <a:r>
              <a:rPr kumimoji="1" lang="ja-JP" altLang="en-US" sz="1200" b="1" dirty="0">
                <a:solidFill>
                  <a:schemeClr val="accent1">
                    <a:lumMod val="75000"/>
                  </a:schemeClr>
                </a:solidFill>
                <a:latin typeface="+mn-ea"/>
              </a:rPr>
              <a:t>運営（事務局）：特定非営利活動法人 イー・ビーイング</a:t>
            </a:r>
            <a:endParaRPr kumimoji="1" lang="en-US" altLang="ja-JP" sz="1200" b="1" dirty="0">
              <a:solidFill>
                <a:schemeClr val="accent1">
                  <a:lumMod val="75000"/>
                </a:schemeClr>
              </a:solidFill>
              <a:latin typeface="+mn-ea"/>
            </a:endParaRPr>
          </a:p>
        </p:txBody>
      </p:sp>
      <p:sp>
        <p:nvSpPr>
          <p:cNvPr id="8" name="正方形/長方形 7">
            <a:extLst>
              <a:ext uri="{FF2B5EF4-FFF2-40B4-BE49-F238E27FC236}">
                <a16:creationId xmlns:a16="http://schemas.microsoft.com/office/drawing/2014/main" id="{AF4ED484-AFF3-3225-1441-B3AE4135E0AD}"/>
              </a:ext>
            </a:extLst>
          </p:cNvPr>
          <p:cNvSpPr/>
          <p:nvPr/>
        </p:nvSpPr>
        <p:spPr>
          <a:xfrm>
            <a:off x="825932" y="5554679"/>
            <a:ext cx="1094588" cy="1094588"/>
          </a:xfrm>
          <a:prstGeom prst="rect">
            <a:avLst/>
          </a:prstGeom>
          <a:solidFill>
            <a:srgbClr val="30B2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0682A058-7C4E-4AD0-A5E6-63643605D49E}"/>
              </a:ext>
            </a:extLst>
          </p:cNvPr>
          <p:cNvSpPr txBox="1"/>
          <p:nvPr/>
        </p:nvSpPr>
        <p:spPr>
          <a:xfrm>
            <a:off x="1948459" y="5696322"/>
            <a:ext cx="4166525" cy="830997"/>
          </a:xfrm>
          <a:prstGeom prst="rect">
            <a:avLst/>
          </a:prstGeom>
          <a:noFill/>
        </p:spPr>
        <p:txBody>
          <a:bodyPr wrap="none" rtlCol="0">
            <a:spAutoFit/>
          </a:bodyPr>
          <a:lstStyle/>
          <a:p>
            <a:r>
              <a:rPr kumimoji="1" lang="ja-JP" altLang="en-US" sz="2800" b="1" dirty="0">
                <a:solidFill>
                  <a:schemeClr val="accent1">
                    <a:lumMod val="75000"/>
                  </a:schemeClr>
                </a:solidFill>
                <a:latin typeface="+mn-ea"/>
              </a:rPr>
              <a:t>令和</a:t>
            </a:r>
            <a:r>
              <a:rPr kumimoji="1" lang="en-US" altLang="ja-JP" sz="2800" b="1" dirty="0">
                <a:solidFill>
                  <a:schemeClr val="accent1">
                    <a:lumMod val="75000"/>
                  </a:schemeClr>
                </a:solidFill>
                <a:latin typeface="+mn-ea"/>
              </a:rPr>
              <a:t>6</a:t>
            </a:r>
            <a:r>
              <a:rPr kumimoji="1" lang="ja-JP" altLang="en-US" sz="2800" b="1" dirty="0">
                <a:solidFill>
                  <a:schemeClr val="accent1">
                    <a:lumMod val="75000"/>
                  </a:schemeClr>
                </a:solidFill>
                <a:latin typeface="+mn-ea"/>
              </a:rPr>
              <a:t>年</a:t>
            </a:r>
            <a:r>
              <a:rPr kumimoji="1" lang="en-US" altLang="ja-JP" sz="2800" b="1" dirty="0">
                <a:solidFill>
                  <a:schemeClr val="accent1">
                    <a:lumMod val="75000"/>
                  </a:schemeClr>
                </a:solidFill>
                <a:latin typeface="+mn-ea"/>
              </a:rPr>
              <a:t>11</a:t>
            </a:r>
            <a:r>
              <a:rPr kumimoji="1" lang="ja-JP" altLang="en-US" sz="2800" b="1" dirty="0">
                <a:solidFill>
                  <a:schemeClr val="accent1">
                    <a:lumMod val="75000"/>
                  </a:schemeClr>
                </a:solidFill>
                <a:latin typeface="+mn-ea"/>
              </a:rPr>
              <a:t>月</a:t>
            </a:r>
            <a:r>
              <a:rPr kumimoji="1" lang="en-US" altLang="ja-JP" sz="2800" b="1" dirty="0">
                <a:solidFill>
                  <a:schemeClr val="accent1">
                    <a:lumMod val="75000"/>
                  </a:schemeClr>
                </a:solidFill>
                <a:latin typeface="+mn-ea"/>
              </a:rPr>
              <a:t>9</a:t>
            </a:r>
            <a:r>
              <a:rPr kumimoji="1" lang="ja-JP" altLang="en-US" sz="2800" b="1" dirty="0">
                <a:solidFill>
                  <a:schemeClr val="accent1">
                    <a:lumMod val="75000"/>
                  </a:schemeClr>
                </a:solidFill>
                <a:latin typeface="+mn-ea"/>
              </a:rPr>
              <a:t>日</a:t>
            </a:r>
            <a:r>
              <a:rPr kumimoji="1" lang="en-US" altLang="ja-JP" sz="2800" b="1" dirty="0">
                <a:solidFill>
                  <a:schemeClr val="accent1">
                    <a:lumMod val="75000"/>
                  </a:schemeClr>
                </a:solidFill>
                <a:latin typeface="+mn-ea"/>
              </a:rPr>
              <a:t>(</a:t>
            </a:r>
            <a:r>
              <a:rPr kumimoji="1" lang="ja-JP" altLang="en-US" sz="2800" b="1" dirty="0">
                <a:solidFill>
                  <a:schemeClr val="accent1">
                    <a:lumMod val="75000"/>
                  </a:schemeClr>
                </a:solidFill>
                <a:latin typeface="+mn-ea"/>
              </a:rPr>
              <a:t>土曜日</a:t>
            </a:r>
            <a:r>
              <a:rPr kumimoji="1" lang="en-US" altLang="ja-JP" sz="2800" b="1" dirty="0">
                <a:solidFill>
                  <a:schemeClr val="accent1">
                    <a:lumMod val="75000"/>
                  </a:schemeClr>
                </a:solidFill>
                <a:latin typeface="+mn-ea"/>
              </a:rPr>
              <a:t>)</a:t>
            </a:r>
          </a:p>
          <a:p>
            <a:r>
              <a:rPr kumimoji="1" lang="en-US" altLang="ja-JP" sz="2000" b="1" dirty="0">
                <a:solidFill>
                  <a:schemeClr val="accent1">
                    <a:lumMod val="75000"/>
                  </a:schemeClr>
                </a:solidFill>
                <a:latin typeface="+mn-ea"/>
              </a:rPr>
              <a:t>10:00</a:t>
            </a:r>
            <a:r>
              <a:rPr kumimoji="1" lang="ja-JP" altLang="en-US" sz="2000" b="1" dirty="0">
                <a:solidFill>
                  <a:schemeClr val="accent1">
                    <a:lumMod val="75000"/>
                  </a:schemeClr>
                </a:solidFill>
                <a:latin typeface="+mn-ea"/>
              </a:rPr>
              <a:t>～</a:t>
            </a:r>
            <a:r>
              <a:rPr kumimoji="1" lang="en-US" altLang="ja-JP" sz="2000" b="1" dirty="0">
                <a:solidFill>
                  <a:schemeClr val="accent1">
                    <a:lumMod val="75000"/>
                  </a:schemeClr>
                </a:solidFill>
                <a:latin typeface="+mn-ea"/>
              </a:rPr>
              <a:t>15:30</a:t>
            </a:r>
          </a:p>
        </p:txBody>
      </p:sp>
      <p:sp>
        <p:nvSpPr>
          <p:cNvPr id="13" name="テキスト ボックス 12">
            <a:extLst>
              <a:ext uri="{FF2B5EF4-FFF2-40B4-BE49-F238E27FC236}">
                <a16:creationId xmlns:a16="http://schemas.microsoft.com/office/drawing/2014/main" id="{8B8C9E38-D356-4AC3-813E-82419C488726}"/>
              </a:ext>
            </a:extLst>
          </p:cNvPr>
          <p:cNvSpPr txBox="1"/>
          <p:nvPr/>
        </p:nvSpPr>
        <p:spPr>
          <a:xfrm>
            <a:off x="1024412" y="5907814"/>
            <a:ext cx="697627" cy="400110"/>
          </a:xfrm>
          <a:prstGeom prst="rect">
            <a:avLst/>
          </a:prstGeom>
          <a:noFill/>
        </p:spPr>
        <p:txBody>
          <a:bodyPr wrap="none" rtlCol="0">
            <a:spAutoFit/>
          </a:bodyPr>
          <a:lstStyle/>
          <a:p>
            <a:pPr algn="ctr"/>
            <a:r>
              <a:rPr kumimoji="1" lang="ja-JP" altLang="en-US" sz="2000" b="1" dirty="0">
                <a:solidFill>
                  <a:schemeClr val="bg1"/>
                </a:solidFill>
                <a:latin typeface="+mn-ea"/>
              </a:rPr>
              <a:t>日時</a:t>
            </a:r>
            <a:endParaRPr kumimoji="1" lang="en-US" altLang="ja-JP" sz="2000" b="1" dirty="0">
              <a:solidFill>
                <a:schemeClr val="bg1"/>
              </a:solidFill>
              <a:latin typeface="+mn-ea"/>
            </a:endParaRPr>
          </a:p>
        </p:txBody>
      </p:sp>
      <p:sp>
        <p:nvSpPr>
          <p:cNvPr id="2" name="テキスト ボックス 1">
            <a:extLst>
              <a:ext uri="{FF2B5EF4-FFF2-40B4-BE49-F238E27FC236}">
                <a16:creationId xmlns:a16="http://schemas.microsoft.com/office/drawing/2014/main" id="{F086575D-5758-3114-1310-D77CC2D8C289}"/>
              </a:ext>
            </a:extLst>
          </p:cNvPr>
          <p:cNvSpPr txBox="1"/>
          <p:nvPr/>
        </p:nvSpPr>
        <p:spPr>
          <a:xfrm>
            <a:off x="609743" y="4046352"/>
            <a:ext cx="6340198" cy="400110"/>
          </a:xfrm>
          <a:prstGeom prst="rect">
            <a:avLst/>
          </a:prstGeom>
          <a:noFill/>
        </p:spPr>
        <p:txBody>
          <a:bodyPr wrap="none" rtlCol="0">
            <a:spAutoFit/>
          </a:bodyPr>
          <a:lstStyle/>
          <a:p>
            <a:pPr algn="ctr"/>
            <a:r>
              <a:rPr kumimoji="1" lang="ja-JP" altLang="en-US" sz="2000" b="1" dirty="0">
                <a:solidFill>
                  <a:schemeClr val="accent1">
                    <a:lumMod val="75000"/>
                  </a:schemeClr>
                </a:solidFill>
                <a:latin typeface="+mn-ea"/>
              </a:rPr>
              <a:t>遊んで、笑って、体験して、「いのち」はぐくむ一日</a:t>
            </a:r>
          </a:p>
        </p:txBody>
      </p:sp>
      <p:sp>
        <p:nvSpPr>
          <p:cNvPr id="18" name="正方形/長方形 17">
            <a:extLst>
              <a:ext uri="{FF2B5EF4-FFF2-40B4-BE49-F238E27FC236}">
                <a16:creationId xmlns:a16="http://schemas.microsoft.com/office/drawing/2014/main" id="{6284FF33-651B-2B6B-4191-AF7D861F5E27}"/>
              </a:ext>
            </a:extLst>
          </p:cNvPr>
          <p:cNvSpPr/>
          <p:nvPr/>
        </p:nvSpPr>
        <p:spPr>
          <a:xfrm>
            <a:off x="825932" y="7207232"/>
            <a:ext cx="1094588" cy="1094588"/>
          </a:xfrm>
          <a:prstGeom prst="rect">
            <a:avLst/>
          </a:prstGeom>
          <a:solidFill>
            <a:srgbClr val="30B2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8C0161E9-E926-8093-7846-CC5B607BF39E}"/>
              </a:ext>
            </a:extLst>
          </p:cNvPr>
          <p:cNvSpPr txBox="1"/>
          <p:nvPr/>
        </p:nvSpPr>
        <p:spPr>
          <a:xfrm>
            <a:off x="1948459" y="7251180"/>
            <a:ext cx="3223959" cy="101566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accent1">
                    <a:lumMod val="75000"/>
                  </a:schemeClr>
                </a:solidFill>
                <a:effectLst/>
                <a:uLnTx/>
                <a:uFillTx/>
                <a:latin typeface="+mn-ea"/>
                <a:cs typeface="+mn-cs"/>
              </a:rPr>
              <a:t>花博記念公園鶴見緑地内</a:t>
            </a:r>
            <a:endParaRPr kumimoji="1" lang="en-US" altLang="ja-JP" sz="2000" b="1" i="0" u="none" strike="noStrike" kern="1200" cap="none" spc="0" normalizeH="0" baseline="0" noProof="0" dirty="0">
              <a:ln>
                <a:noFill/>
              </a:ln>
              <a:solidFill>
                <a:schemeClr val="accent1">
                  <a:lumMod val="75000"/>
                </a:schemeClr>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accent1">
                    <a:lumMod val="75000"/>
                  </a:schemeClr>
                </a:solidFill>
                <a:effectLst/>
                <a:uLnTx/>
                <a:uFillTx/>
                <a:latin typeface="+mn-ea"/>
                <a:cs typeface="+mn-cs"/>
              </a:rPr>
              <a:t>なにわ</a:t>
            </a:r>
            <a:r>
              <a:rPr kumimoji="1" lang="en-US" altLang="ja-JP" sz="1400" b="1" i="0" u="none" strike="noStrike" kern="1200" cap="none" spc="0" normalizeH="0" baseline="0" noProof="0" dirty="0">
                <a:ln>
                  <a:noFill/>
                </a:ln>
                <a:solidFill>
                  <a:schemeClr val="accent1">
                    <a:lumMod val="75000"/>
                  </a:schemeClr>
                </a:solidFill>
                <a:effectLst/>
                <a:uLnTx/>
                <a:uFillTx/>
                <a:latin typeface="+mn-ea"/>
                <a:cs typeface="+mn-cs"/>
              </a:rPr>
              <a:t>ECO</a:t>
            </a:r>
            <a:r>
              <a:rPr kumimoji="1" lang="ja-JP" altLang="en-US" sz="1400" b="1" i="0" u="none" strike="noStrike" kern="1200" cap="none" spc="0" normalizeH="0" baseline="0" noProof="0" dirty="0">
                <a:ln>
                  <a:noFill/>
                </a:ln>
                <a:solidFill>
                  <a:schemeClr val="accent1">
                    <a:lumMod val="75000"/>
                  </a:schemeClr>
                </a:solidFill>
                <a:effectLst/>
                <a:uLnTx/>
                <a:uFillTx/>
                <a:latin typeface="+mn-ea"/>
                <a:cs typeface="+mn-cs"/>
              </a:rPr>
              <a:t>スクエア</a:t>
            </a:r>
            <a:r>
              <a:rPr kumimoji="1" lang="en-US" altLang="ja-JP" sz="1400" b="1" i="0" u="none" strike="noStrike" kern="1200" cap="none" spc="0" normalizeH="0" baseline="0" noProof="0" dirty="0">
                <a:ln>
                  <a:noFill/>
                </a:ln>
                <a:solidFill>
                  <a:schemeClr val="accent1">
                    <a:lumMod val="75000"/>
                  </a:schemeClr>
                </a:solidFill>
                <a:effectLst/>
                <a:uLnTx/>
                <a:uFillTx/>
                <a:latin typeface="+mn-ea"/>
                <a:cs typeface="+mn-cs"/>
              </a:rPr>
              <a:t>/</a:t>
            </a:r>
            <a:r>
              <a:rPr kumimoji="1" lang="ja-JP" altLang="en-US" sz="1400" b="1" i="0" u="none" strike="noStrike" kern="1200" cap="none" spc="0" normalizeH="0" baseline="0" noProof="0" dirty="0">
                <a:ln>
                  <a:noFill/>
                </a:ln>
                <a:solidFill>
                  <a:schemeClr val="accent1">
                    <a:lumMod val="75000"/>
                  </a:schemeClr>
                </a:solidFill>
                <a:effectLst/>
                <a:uLnTx/>
                <a:uFillTx/>
                <a:latin typeface="+mn-ea"/>
                <a:cs typeface="+mn-cs"/>
              </a:rPr>
              <a:t>自然体験観察園</a:t>
            </a:r>
            <a:endParaRPr kumimoji="1" lang="en-US" altLang="ja-JP" sz="1400" b="1" i="0" u="none" strike="noStrike" kern="1200" cap="none" spc="0" normalizeH="0" baseline="0" noProof="0" dirty="0">
              <a:ln>
                <a:noFill/>
              </a:ln>
              <a:solidFill>
                <a:schemeClr val="accent1">
                  <a:lumMod val="75000"/>
                </a:schemeClr>
              </a:solidFill>
              <a:effectLst/>
              <a:uLnTx/>
              <a:uFillTx/>
              <a:latin typeface="+mn-ea"/>
              <a:cs typeface="+mn-cs"/>
            </a:endParaRPr>
          </a:p>
          <a:p>
            <a:pPr>
              <a:defRPr/>
            </a:pPr>
            <a:r>
              <a:rPr kumimoji="1" lang="ja-JP" altLang="en-US" sz="1400" b="1" i="0" u="none" strike="noStrike" kern="1200" cap="none" spc="0" normalizeH="0" baseline="0" noProof="0" dirty="0">
                <a:ln>
                  <a:noFill/>
                </a:ln>
                <a:solidFill>
                  <a:schemeClr val="accent1">
                    <a:lumMod val="75000"/>
                  </a:schemeClr>
                </a:solidFill>
                <a:effectLst/>
                <a:uLnTx/>
                <a:uFillTx/>
                <a:latin typeface="+mn-ea"/>
                <a:cs typeface="+mn-cs"/>
              </a:rPr>
              <a:t>中央噴水広場</a:t>
            </a:r>
            <a:r>
              <a:rPr kumimoji="1" lang="en-US" altLang="ja-JP" sz="1400" b="1" i="0" u="none" strike="noStrike" kern="1200" cap="none" spc="0" normalizeH="0" baseline="0" noProof="0" dirty="0">
                <a:ln>
                  <a:noFill/>
                </a:ln>
                <a:solidFill>
                  <a:schemeClr val="accent1">
                    <a:lumMod val="75000"/>
                  </a:schemeClr>
                </a:solidFill>
                <a:effectLst/>
                <a:uLnTx/>
                <a:uFillTx/>
                <a:latin typeface="+mn-ea"/>
                <a:cs typeface="+mn-cs"/>
              </a:rPr>
              <a:t>/</a:t>
            </a:r>
            <a:r>
              <a:rPr kumimoji="1" lang="ja-JP" altLang="en-US" sz="1400" b="1" i="0" u="none" strike="noStrike" kern="1200" cap="none" spc="0" normalizeH="0" baseline="0" noProof="0" dirty="0">
                <a:ln>
                  <a:noFill/>
                </a:ln>
                <a:solidFill>
                  <a:schemeClr val="accent1">
                    <a:lumMod val="75000"/>
                  </a:schemeClr>
                </a:solidFill>
                <a:effectLst/>
                <a:uLnTx/>
                <a:uFillTx/>
                <a:latin typeface="+mn-ea"/>
                <a:cs typeface="+mn-cs"/>
              </a:rPr>
              <a:t>花博記念ホール</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accent1">
                    <a:lumMod val="75000"/>
                  </a:schemeClr>
                </a:solidFill>
                <a:effectLst/>
                <a:uLnTx/>
                <a:uFillTx/>
                <a:latin typeface="+mn-ea"/>
                <a:cs typeface="+mn-cs"/>
              </a:rPr>
              <a:t>（大阪市鶴見区緑地公園２番）</a:t>
            </a:r>
          </a:p>
        </p:txBody>
      </p:sp>
      <p:sp>
        <p:nvSpPr>
          <p:cNvPr id="20" name="テキスト ボックス 19">
            <a:extLst>
              <a:ext uri="{FF2B5EF4-FFF2-40B4-BE49-F238E27FC236}">
                <a16:creationId xmlns:a16="http://schemas.microsoft.com/office/drawing/2014/main" id="{E8318B65-2774-0692-24B2-39125F67E90D}"/>
              </a:ext>
            </a:extLst>
          </p:cNvPr>
          <p:cNvSpPr txBox="1"/>
          <p:nvPr/>
        </p:nvSpPr>
        <p:spPr>
          <a:xfrm>
            <a:off x="1024413" y="7560367"/>
            <a:ext cx="697627" cy="400110"/>
          </a:xfrm>
          <a:prstGeom prst="rect">
            <a:avLst/>
          </a:prstGeom>
          <a:noFill/>
        </p:spPr>
        <p:txBody>
          <a:bodyPr wrap="none" rtlCol="0">
            <a:spAutoFit/>
          </a:bodyPr>
          <a:lstStyle/>
          <a:p>
            <a:pPr algn="ctr"/>
            <a:r>
              <a:rPr kumimoji="1" lang="ja-JP" altLang="en-US" sz="2000" b="1" dirty="0">
                <a:solidFill>
                  <a:schemeClr val="bg1"/>
                </a:solidFill>
                <a:latin typeface="+mn-ea"/>
              </a:rPr>
              <a:t>場所</a:t>
            </a:r>
            <a:endParaRPr kumimoji="1" lang="en-US" altLang="ja-JP" sz="2000" b="1" dirty="0">
              <a:solidFill>
                <a:schemeClr val="bg1"/>
              </a:solidFill>
              <a:latin typeface="+mn-ea"/>
            </a:endParaRPr>
          </a:p>
        </p:txBody>
      </p:sp>
    </p:spTree>
    <p:extLst>
      <p:ext uri="{BB962C8B-B14F-4D97-AF65-F5344CB8AC3E}">
        <p14:creationId xmlns:p14="http://schemas.microsoft.com/office/powerpoint/2010/main" val="3426548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4CE17081-93E5-46CA-843D-2B9AE86D5DF0}"/>
              </a:ext>
            </a:extLst>
          </p:cNvPr>
          <p:cNvSpPr txBox="1"/>
          <p:nvPr/>
        </p:nvSpPr>
        <p:spPr>
          <a:xfrm>
            <a:off x="1290978" y="7954200"/>
            <a:ext cx="4977742" cy="2031325"/>
          </a:xfrm>
          <a:prstGeom prst="rect">
            <a:avLst/>
          </a:prstGeom>
          <a:noFill/>
        </p:spPr>
        <p:txBody>
          <a:bodyPr wrap="square" rtlCol="0">
            <a:spAutoFit/>
          </a:bodyPr>
          <a:lstStyle/>
          <a:p>
            <a:r>
              <a:rPr kumimoji="1" lang="ja-JP" altLang="en-US" sz="16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■お問合せ先（事務局）</a:t>
            </a:r>
          </a:p>
          <a:p>
            <a:r>
              <a:rPr kumimoji="1" lang="ja-JP" altLang="en-US" sz="1200" dirty="0"/>
              <a:t>特定非営利活動法人 イー・ビーイング（運営受託事業者）</a:t>
            </a:r>
          </a:p>
          <a:p>
            <a:endParaRPr kumimoji="1" lang="ja-JP" altLang="en-US" sz="1200" dirty="0"/>
          </a:p>
          <a:p>
            <a:r>
              <a:rPr kumimoji="1" lang="ja-JP" altLang="en-US" sz="12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■特定非営利活動法人 イー・ビーイング</a:t>
            </a:r>
            <a:endParaRPr kumimoji="1" lang="en-US" altLang="ja-JP" sz="1200" dirty="0">
              <a:solidFill>
                <a:schemeClr val="accent1">
                  <a:lumMod val="75000"/>
                </a:schemeClr>
              </a:solidFill>
              <a:latin typeface="HGS創英角ｺﾞｼｯｸUB" panose="020B0900000000000000" pitchFamily="50" charset="-128"/>
              <a:ea typeface="HGS創英角ｺﾞｼｯｸUB" panose="020B0900000000000000" pitchFamily="50" charset="-128"/>
            </a:endParaRPr>
          </a:p>
          <a:p>
            <a:r>
              <a:rPr kumimoji="1" lang="ja-JP" altLang="en-US" sz="1200" dirty="0"/>
              <a:t>　〒</a:t>
            </a:r>
            <a:r>
              <a:rPr kumimoji="1" lang="en-US" altLang="ja-JP" sz="1200" dirty="0"/>
              <a:t>559-0034</a:t>
            </a:r>
          </a:p>
          <a:p>
            <a:r>
              <a:rPr kumimoji="1" lang="ja-JP" altLang="en-US" sz="1200" dirty="0"/>
              <a:t>　大阪府大阪市住之江区南港北２丁目１−１０ </a:t>
            </a:r>
            <a:r>
              <a:rPr kumimoji="1" lang="en-US" altLang="ja-JP" sz="1200" dirty="0"/>
              <a:t>ATC</a:t>
            </a:r>
            <a:r>
              <a:rPr kumimoji="1" lang="ja-JP" altLang="en-US" sz="1200" dirty="0"/>
              <a:t>ビル</a:t>
            </a:r>
            <a:r>
              <a:rPr kumimoji="1" lang="en-US" altLang="ja-JP" sz="1200" dirty="0"/>
              <a:t>ITM</a:t>
            </a:r>
            <a:r>
              <a:rPr kumimoji="1" lang="ja-JP" altLang="en-US" sz="1200" dirty="0"/>
              <a:t>棟</a:t>
            </a:r>
            <a:r>
              <a:rPr kumimoji="1" lang="en-US" altLang="ja-JP" sz="1200" dirty="0"/>
              <a:t>11F</a:t>
            </a:r>
            <a:r>
              <a:rPr kumimoji="1" lang="ja-JP" altLang="en-US" sz="1200" dirty="0"/>
              <a:t>西</a:t>
            </a:r>
          </a:p>
          <a:p>
            <a:endParaRPr kumimoji="1" lang="ja-JP" altLang="en-US" sz="1200" dirty="0"/>
          </a:p>
          <a:p>
            <a:r>
              <a:rPr kumimoji="1" lang="ja-JP" altLang="en-US"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　</a:t>
            </a:r>
            <a:r>
              <a:rPr kumimoji="1" lang="en-US" altLang="ja-JP"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TEL</a:t>
            </a:r>
            <a:r>
              <a:rPr kumimoji="1" lang="ja-JP" altLang="en-US"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a:t>
            </a:r>
            <a:r>
              <a:rPr kumimoji="1" lang="en-US" altLang="ja-JP"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06-6614-1731</a:t>
            </a:r>
          </a:p>
          <a:p>
            <a:r>
              <a:rPr kumimoji="1" lang="ja-JP" altLang="en-US"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　</a:t>
            </a:r>
            <a:r>
              <a:rPr kumimoji="1" lang="en-US" altLang="ja-JP"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E-mail</a:t>
            </a:r>
            <a:r>
              <a:rPr kumimoji="1" lang="ja-JP" altLang="en-US"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a:t>
            </a:r>
            <a:r>
              <a:rPr kumimoji="1" lang="en-US" altLang="ja-JP" sz="1400" dirty="0">
                <a:solidFill>
                  <a:schemeClr val="accent1">
                    <a:lumMod val="75000"/>
                  </a:schemeClr>
                </a:solidFill>
                <a:latin typeface="HGS創英角ｺﾞｼｯｸUB" panose="020B0900000000000000" pitchFamily="50" charset="-128"/>
                <a:ea typeface="HGS創英角ｺﾞｼｯｸUB" panose="020B0900000000000000" pitchFamily="50" charset="-128"/>
              </a:rPr>
              <a:t>eco-sq@naniwa-ecostyle.net</a:t>
            </a:r>
          </a:p>
          <a:p>
            <a:r>
              <a:rPr kumimoji="1" lang="ja-JP" altLang="en-US" sz="1000" dirty="0"/>
              <a:t>　</a:t>
            </a:r>
            <a:r>
              <a:rPr kumimoji="1" lang="en-US" altLang="ja-JP" sz="1000" dirty="0"/>
              <a:t>※</a:t>
            </a:r>
            <a:r>
              <a:rPr kumimoji="1" lang="ja-JP" altLang="en-US" sz="1000" dirty="0"/>
              <a:t>メールの場合、件名を「ＥＣＯ縁日問合せ」としてください。</a:t>
            </a:r>
          </a:p>
        </p:txBody>
      </p:sp>
      <p:sp>
        <p:nvSpPr>
          <p:cNvPr id="7" name="正方形/長方形 6">
            <a:extLst>
              <a:ext uri="{FF2B5EF4-FFF2-40B4-BE49-F238E27FC236}">
                <a16:creationId xmlns:a16="http://schemas.microsoft.com/office/drawing/2014/main" id="{E81EA790-0E98-49EF-8D02-8CB30C3A6077}"/>
              </a:ext>
            </a:extLst>
          </p:cNvPr>
          <p:cNvSpPr/>
          <p:nvPr/>
        </p:nvSpPr>
        <p:spPr>
          <a:xfrm>
            <a:off x="1016000" y="7890933"/>
            <a:ext cx="5527676" cy="2157860"/>
          </a:xfrm>
          <a:prstGeom prst="rect">
            <a:avLst/>
          </a:prstGeom>
          <a:noFill/>
          <a:ln w="38100" cmpd="thickThi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02949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屋外, 人, 建物, 民衆 が含まれている画像&#10;&#10;自動的に生成された説明">
            <a:extLst>
              <a:ext uri="{FF2B5EF4-FFF2-40B4-BE49-F238E27FC236}">
                <a16:creationId xmlns:a16="http://schemas.microsoft.com/office/drawing/2014/main" id="{1BE37FD4-7860-BE5B-7E93-8BE936FB661A}"/>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538213" y="7788765"/>
            <a:ext cx="3106943" cy="2440088"/>
          </a:xfrm>
          <a:prstGeom prst="rect">
            <a:avLst/>
          </a:prstGeom>
        </p:spPr>
      </p:pic>
      <p:sp>
        <p:nvSpPr>
          <p:cNvPr id="5" name="テキスト ボックス 4">
            <a:extLst>
              <a:ext uri="{FF2B5EF4-FFF2-40B4-BE49-F238E27FC236}">
                <a16:creationId xmlns:a16="http://schemas.microsoft.com/office/drawing/2014/main" id="{65A23122-F01E-4958-BDC6-36F8C89F8F30}"/>
              </a:ext>
            </a:extLst>
          </p:cNvPr>
          <p:cNvSpPr txBox="1"/>
          <p:nvPr/>
        </p:nvSpPr>
        <p:spPr>
          <a:xfrm>
            <a:off x="1103633" y="438692"/>
            <a:ext cx="1598515"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a:solidFill>
                  <a:srgbClr val="4472C4">
                    <a:lumMod val="75000"/>
                  </a:srgbClr>
                </a:solidFill>
                <a:latin typeface="ヒラギノ角ゴ7" panose="020B0700000000000000" pitchFamily="50" charset="-128"/>
                <a:ea typeface="ヒラギノ角ゴ7" panose="020B0700000000000000" pitchFamily="50" charset="-128"/>
              </a:rPr>
              <a:t>1</a:t>
            </a:r>
            <a:r>
              <a:rPr kumimoji="1" lang="ja-JP" altLang="en-US" sz="2000" b="0" i="0" u="none" strike="noStrike" kern="1200" cap="none" spc="0" normalizeH="0" baseline="0" noProof="0" dirty="0" err="1">
                <a:ln>
                  <a:noFill/>
                </a:ln>
                <a:solidFill>
                  <a:srgbClr val="4472C4">
                    <a:lumMod val="75000"/>
                  </a:srgbClr>
                </a:solidFill>
                <a:effectLst/>
                <a:uLnTx/>
                <a:uFillTx/>
                <a:latin typeface="ヒラギノ角ゴ7" panose="020B0700000000000000" pitchFamily="50" charset="-128"/>
                <a:ea typeface="ヒラギノ角ゴ7" panose="020B0700000000000000" pitchFamily="50" charset="-128"/>
                <a:cs typeface="+mn-cs"/>
              </a:rPr>
              <a:t>．</a:t>
            </a:r>
            <a:r>
              <a:rPr kumimoji="1" lang="ja-JP" altLang="en-US" sz="2000" b="0" i="0" u="none" strike="noStrike" kern="1200" cap="none" spc="0" normalizeH="0" baseline="0" noProof="0" dirty="0">
                <a:ln>
                  <a:noFill/>
                </a:ln>
                <a:solidFill>
                  <a:srgbClr val="4472C4">
                    <a:lumMod val="75000"/>
                  </a:srgbClr>
                </a:solidFill>
                <a:effectLst/>
                <a:uLnTx/>
                <a:uFillTx/>
                <a:latin typeface="ヒラギノ角ゴ7" panose="020B0700000000000000" pitchFamily="50" charset="-128"/>
                <a:ea typeface="ヒラギノ角ゴ7" panose="020B0700000000000000" pitchFamily="50" charset="-128"/>
                <a:cs typeface="+mn-cs"/>
              </a:rPr>
              <a:t>開催概要</a:t>
            </a:r>
            <a:endParaRPr kumimoji="1" lang="ja-JP" altLang="en-US" sz="1400" b="0" i="0" u="none" strike="noStrike" kern="1200" cap="none" spc="0" normalizeH="0" baseline="0" noProof="0" dirty="0">
              <a:ln>
                <a:noFill/>
              </a:ln>
              <a:solidFill>
                <a:srgbClr val="4472C4">
                  <a:lumMod val="75000"/>
                </a:srgbClr>
              </a:solidFill>
              <a:effectLst/>
              <a:uLnTx/>
              <a:uFillTx/>
              <a:latin typeface="ヒラギノ角ゴ7" panose="020B0700000000000000" pitchFamily="50" charset="-128"/>
              <a:ea typeface="ヒラギノ角ゴ7" panose="020B0700000000000000" pitchFamily="50" charset="-128"/>
              <a:cs typeface="+mn-cs"/>
            </a:endParaRPr>
          </a:p>
        </p:txBody>
      </p:sp>
      <p:pic>
        <p:nvPicPr>
          <p:cNvPr id="14" name="image1.png">
            <a:extLst>
              <a:ext uri="{FF2B5EF4-FFF2-40B4-BE49-F238E27FC236}">
                <a16:creationId xmlns:a16="http://schemas.microsoft.com/office/drawing/2014/main" id="{DD3D9A30-CC50-4A38-AD89-285E7C673E99}"/>
              </a:ext>
            </a:extLst>
          </p:cNvPr>
          <p:cNvPicPr/>
          <p:nvPr/>
        </p:nvPicPr>
        <p:blipFill>
          <a:blip r:embed="rId3" cstate="print"/>
          <a:stretch>
            <a:fillRect/>
          </a:stretch>
        </p:blipFill>
        <p:spPr>
          <a:xfrm>
            <a:off x="3779837" y="7037846"/>
            <a:ext cx="3188806" cy="3191007"/>
          </a:xfrm>
          <a:prstGeom prst="rect">
            <a:avLst/>
          </a:prstGeom>
        </p:spPr>
      </p:pic>
      <p:sp>
        <p:nvSpPr>
          <p:cNvPr id="44" name="テキスト ボックス 43">
            <a:extLst>
              <a:ext uri="{FF2B5EF4-FFF2-40B4-BE49-F238E27FC236}">
                <a16:creationId xmlns:a16="http://schemas.microsoft.com/office/drawing/2014/main" id="{3C2665F5-DFEE-4E16-9FB9-45B9D4E45C16}"/>
              </a:ext>
            </a:extLst>
          </p:cNvPr>
          <p:cNvSpPr txBox="1"/>
          <p:nvPr/>
        </p:nvSpPr>
        <p:spPr>
          <a:xfrm>
            <a:off x="584700" y="7474100"/>
            <a:ext cx="846386" cy="16927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▼過去の様子</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4" name="表 5">
            <a:extLst>
              <a:ext uri="{FF2B5EF4-FFF2-40B4-BE49-F238E27FC236}">
                <a16:creationId xmlns:a16="http://schemas.microsoft.com/office/drawing/2014/main" id="{A9164BED-7CC9-411A-763A-4F7F30E704CB}"/>
              </a:ext>
            </a:extLst>
          </p:cNvPr>
          <p:cNvGraphicFramePr>
            <a:graphicFrameLocks noGrp="1"/>
          </p:cNvGraphicFramePr>
          <p:nvPr>
            <p:extLst>
              <p:ext uri="{D42A27DB-BD31-4B8C-83A1-F6EECF244321}">
                <p14:modId xmlns:p14="http://schemas.microsoft.com/office/powerpoint/2010/main" val="3562225429"/>
              </p:ext>
            </p:extLst>
          </p:nvPr>
        </p:nvGraphicFramePr>
        <p:xfrm>
          <a:off x="591031" y="1259033"/>
          <a:ext cx="6377612" cy="5421648"/>
        </p:xfrm>
        <a:graphic>
          <a:graphicData uri="http://schemas.openxmlformats.org/drawingml/2006/table">
            <a:tbl>
              <a:tblPr firstRow="1" bandRow="1">
                <a:tableStyleId>{5C22544A-7EE6-4342-B048-85BDC9FD1C3A}</a:tableStyleId>
              </a:tblPr>
              <a:tblGrid>
                <a:gridCol w="1285394">
                  <a:extLst>
                    <a:ext uri="{9D8B030D-6E8A-4147-A177-3AD203B41FA5}">
                      <a16:colId xmlns:a16="http://schemas.microsoft.com/office/drawing/2014/main" val="903389570"/>
                    </a:ext>
                  </a:extLst>
                </a:gridCol>
                <a:gridCol w="5092218">
                  <a:extLst>
                    <a:ext uri="{9D8B030D-6E8A-4147-A177-3AD203B41FA5}">
                      <a16:colId xmlns:a16="http://schemas.microsoft.com/office/drawing/2014/main" val="1360246877"/>
                    </a:ext>
                  </a:extLst>
                </a:gridCol>
              </a:tblGrid>
              <a:tr h="65042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lumMod val="75000"/>
                              <a:lumOff val="25000"/>
                            </a:schemeClr>
                          </a:solidFill>
                          <a:latin typeface="+mn-ea"/>
                          <a:ea typeface="+mn-ea"/>
                        </a:rPr>
                        <a:t>開催日時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a:solidFill>
                            <a:schemeClr val="tx1">
                              <a:lumMod val="75000"/>
                              <a:lumOff val="25000"/>
                            </a:schemeClr>
                          </a:solidFill>
                          <a:latin typeface="+mn-ea"/>
                          <a:ea typeface="+mn-ea"/>
                        </a:rPr>
                        <a:t>令和</a:t>
                      </a:r>
                      <a:r>
                        <a:rPr kumimoji="1" lang="en-US" altLang="ja-JP" sz="1100" b="0" dirty="0">
                          <a:solidFill>
                            <a:schemeClr val="tx1">
                              <a:lumMod val="75000"/>
                              <a:lumOff val="25000"/>
                            </a:schemeClr>
                          </a:solidFill>
                          <a:latin typeface="+mn-ea"/>
                          <a:ea typeface="+mn-ea"/>
                        </a:rPr>
                        <a:t>6</a:t>
                      </a:r>
                      <a:r>
                        <a:rPr kumimoji="1" lang="ja-JP" altLang="en-US" sz="1100" b="0" dirty="0">
                          <a:solidFill>
                            <a:schemeClr val="tx1">
                              <a:lumMod val="75000"/>
                              <a:lumOff val="25000"/>
                            </a:schemeClr>
                          </a:solidFill>
                          <a:latin typeface="+mn-ea"/>
                          <a:ea typeface="+mn-ea"/>
                        </a:rPr>
                        <a:t>年</a:t>
                      </a:r>
                      <a:r>
                        <a:rPr kumimoji="1" lang="en-US" altLang="ja-JP" sz="1100" b="0" dirty="0">
                          <a:solidFill>
                            <a:schemeClr val="tx1">
                              <a:lumMod val="75000"/>
                              <a:lumOff val="25000"/>
                            </a:schemeClr>
                          </a:solidFill>
                          <a:latin typeface="+mn-ea"/>
                          <a:ea typeface="+mn-ea"/>
                        </a:rPr>
                        <a:t>11</a:t>
                      </a:r>
                      <a:r>
                        <a:rPr kumimoji="1" lang="ja-JP" altLang="en-US" sz="1100" b="0" dirty="0">
                          <a:solidFill>
                            <a:schemeClr val="tx1">
                              <a:lumMod val="75000"/>
                              <a:lumOff val="25000"/>
                            </a:schemeClr>
                          </a:solidFill>
                          <a:latin typeface="+mn-ea"/>
                          <a:ea typeface="+mn-ea"/>
                        </a:rPr>
                        <a:t>月</a:t>
                      </a:r>
                      <a:r>
                        <a:rPr kumimoji="1" lang="en-US" altLang="ja-JP" sz="1100" b="0" dirty="0">
                          <a:solidFill>
                            <a:schemeClr val="tx1">
                              <a:lumMod val="75000"/>
                              <a:lumOff val="25000"/>
                            </a:schemeClr>
                          </a:solidFill>
                          <a:latin typeface="+mn-ea"/>
                          <a:ea typeface="+mn-ea"/>
                        </a:rPr>
                        <a:t>9</a:t>
                      </a:r>
                      <a:r>
                        <a:rPr kumimoji="1" lang="ja-JP" altLang="en-US" sz="1100" b="0" dirty="0">
                          <a:solidFill>
                            <a:schemeClr val="tx1">
                              <a:lumMod val="75000"/>
                              <a:lumOff val="25000"/>
                            </a:schemeClr>
                          </a:solidFill>
                          <a:latin typeface="+mn-ea"/>
                          <a:ea typeface="+mn-ea"/>
                        </a:rPr>
                        <a:t>日</a:t>
                      </a:r>
                      <a:r>
                        <a:rPr kumimoji="1" lang="en-US" altLang="ja-JP" sz="1100" b="0" dirty="0">
                          <a:solidFill>
                            <a:schemeClr val="tx1">
                              <a:lumMod val="75000"/>
                              <a:lumOff val="25000"/>
                            </a:schemeClr>
                          </a:solidFill>
                          <a:latin typeface="+mn-ea"/>
                          <a:ea typeface="+mn-ea"/>
                        </a:rPr>
                        <a:t>(</a:t>
                      </a:r>
                      <a:r>
                        <a:rPr kumimoji="1" lang="ja-JP" altLang="en-US" sz="1100" b="0" dirty="0">
                          <a:solidFill>
                            <a:schemeClr val="tx1">
                              <a:lumMod val="75000"/>
                              <a:lumOff val="25000"/>
                            </a:schemeClr>
                          </a:solidFill>
                          <a:latin typeface="+mn-ea"/>
                          <a:ea typeface="+mn-ea"/>
                        </a:rPr>
                        <a:t>土曜日</a:t>
                      </a:r>
                      <a:r>
                        <a:rPr kumimoji="1" lang="en-US" altLang="ja-JP" sz="1100" b="0" dirty="0">
                          <a:solidFill>
                            <a:schemeClr val="tx1">
                              <a:lumMod val="75000"/>
                              <a:lumOff val="25000"/>
                            </a:schemeClr>
                          </a:solidFill>
                          <a:latin typeface="+mn-ea"/>
                          <a:ea typeface="+mn-ea"/>
                        </a:rPr>
                        <a:t>) 10:00</a:t>
                      </a:r>
                      <a:r>
                        <a:rPr kumimoji="1" lang="ja-JP" altLang="en-US" sz="1100" b="0" dirty="0">
                          <a:solidFill>
                            <a:schemeClr val="tx1">
                              <a:lumMod val="75000"/>
                              <a:lumOff val="25000"/>
                            </a:schemeClr>
                          </a:solidFill>
                          <a:latin typeface="+mn-ea"/>
                          <a:ea typeface="+mn-ea"/>
                        </a:rPr>
                        <a:t>～</a:t>
                      </a:r>
                      <a:r>
                        <a:rPr kumimoji="1" lang="en-US" altLang="ja-JP" sz="1100" b="0" dirty="0">
                          <a:solidFill>
                            <a:schemeClr val="tx1">
                              <a:lumMod val="75000"/>
                              <a:lumOff val="25000"/>
                            </a:schemeClr>
                          </a:solidFill>
                          <a:latin typeface="+mn-ea"/>
                          <a:ea typeface="+mn-ea"/>
                        </a:rPr>
                        <a:t>15:30</a:t>
                      </a:r>
                    </a:p>
                    <a:p>
                      <a:r>
                        <a:rPr kumimoji="1" lang="en-US" altLang="ja-JP" sz="800" b="0" dirty="0">
                          <a:solidFill>
                            <a:schemeClr val="tx1">
                              <a:lumMod val="75000"/>
                              <a:lumOff val="25000"/>
                            </a:schemeClr>
                          </a:solidFill>
                          <a:latin typeface="+mn-ea"/>
                          <a:ea typeface="+mn-ea"/>
                        </a:rPr>
                        <a:t>※</a:t>
                      </a:r>
                      <a:r>
                        <a:rPr kumimoji="1" lang="ja-JP" altLang="en-US" sz="800" b="0" dirty="0">
                          <a:solidFill>
                            <a:schemeClr val="tx1">
                              <a:lumMod val="75000"/>
                              <a:lumOff val="25000"/>
                            </a:schemeClr>
                          </a:solidFill>
                          <a:latin typeface="+mn-ea"/>
                          <a:ea typeface="+mn-ea"/>
                        </a:rPr>
                        <a:t>雨天決行・荒天中止・中止による順延なし</a:t>
                      </a:r>
                    </a:p>
                    <a:p>
                      <a:r>
                        <a:rPr kumimoji="1" lang="ja-JP" altLang="en-US" sz="800" b="0" dirty="0">
                          <a:solidFill>
                            <a:schemeClr val="tx1">
                              <a:lumMod val="75000"/>
                              <a:lumOff val="25000"/>
                            </a:schemeClr>
                          </a:solidFill>
                          <a:latin typeface="+mn-ea"/>
                          <a:ea typeface="+mn-ea"/>
                        </a:rPr>
                        <a:t>（荒天等による中止については当日の午前７時に「なにわエコスタイル」ホームページで掲示）</a:t>
                      </a:r>
                      <a:endParaRPr kumimoji="1" lang="en-US" altLang="ja-JP" sz="800" b="0" dirty="0">
                        <a:solidFill>
                          <a:schemeClr val="tx1">
                            <a:lumMod val="75000"/>
                            <a:lumOff val="25000"/>
                          </a:schemeClr>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4501606"/>
                  </a:ext>
                </a:extLst>
              </a:tr>
              <a:tr h="65042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lumMod val="75000"/>
                              <a:lumOff val="25000"/>
                            </a:schemeClr>
                          </a:solidFill>
                          <a:latin typeface="+mn-ea"/>
                          <a:ea typeface="+mn-ea"/>
                        </a:rPr>
                        <a:t>開催場所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solidFill>
                            <a:schemeClr val="tx1">
                              <a:lumMod val="75000"/>
                              <a:lumOff val="25000"/>
                            </a:schemeClr>
                          </a:solidFill>
                          <a:latin typeface="+mn-ea"/>
                          <a:ea typeface="+mn-ea"/>
                        </a:rPr>
                        <a:t>花博記念公園鶴見緑地内</a:t>
                      </a:r>
                    </a:p>
                    <a:p>
                      <a:r>
                        <a:rPr kumimoji="1" lang="ja-JP" altLang="en-US" sz="1000" dirty="0">
                          <a:solidFill>
                            <a:schemeClr val="tx1">
                              <a:lumMod val="75000"/>
                              <a:lumOff val="25000"/>
                            </a:schemeClr>
                          </a:solidFill>
                          <a:latin typeface="+mn-ea"/>
                          <a:ea typeface="+mn-ea"/>
                        </a:rPr>
                        <a:t>　なにわ</a:t>
                      </a:r>
                      <a:r>
                        <a:rPr kumimoji="1" lang="en-US" altLang="ja-JP" sz="1000" dirty="0">
                          <a:solidFill>
                            <a:schemeClr val="tx1">
                              <a:lumMod val="75000"/>
                              <a:lumOff val="25000"/>
                            </a:schemeClr>
                          </a:solidFill>
                          <a:latin typeface="+mn-ea"/>
                          <a:ea typeface="+mn-ea"/>
                        </a:rPr>
                        <a:t>ECO</a:t>
                      </a:r>
                      <a:r>
                        <a:rPr kumimoji="1" lang="ja-JP" altLang="en-US" sz="1000" dirty="0">
                          <a:solidFill>
                            <a:schemeClr val="tx1">
                              <a:lumMod val="75000"/>
                              <a:lumOff val="25000"/>
                            </a:schemeClr>
                          </a:solidFill>
                          <a:latin typeface="+mn-ea"/>
                          <a:ea typeface="+mn-ea"/>
                        </a:rPr>
                        <a:t>スクエア、自然体験観察園</a:t>
                      </a:r>
                      <a:endParaRPr kumimoji="1" lang="en-US" altLang="ja-JP" sz="1000" dirty="0">
                        <a:solidFill>
                          <a:schemeClr val="tx1">
                            <a:lumMod val="75000"/>
                            <a:lumOff val="25000"/>
                          </a:schemeClr>
                        </a:solidFill>
                        <a:latin typeface="+mn-ea"/>
                        <a:ea typeface="+mn-ea"/>
                      </a:endParaRPr>
                    </a:p>
                    <a:p>
                      <a:r>
                        <a:rPr kumimoji="1" lang="ja-JP" altLang="en-US" sz="1000" dirty="0">
                          <a:solidFill>
                            <a:schemeClr val="tx1">
                              <a:lumMod val="75000"/>
                              <a:lumOff val="25000"/>
                            </a:schemeClr>
                          </a:solidFill>
                          <a:latin typeface="+mn-ea"/>
                          <a:ea typeface="+mn-ea"/>
                        </a:rPr>
                        <a:t>　中央噴水広場、花博記念ホール</a:t>
                      </a:r>
                    </a:p>
                    <a:p>
                      <a:r>
                        <a:rPr kumimoji="1" lang="ja-JP" altLang="en-US" sz="1000" dirty="0">
                          <a:solidFill>
                            <a:schemeClr val="tx1">
                              <a:lumMod val="75000"/>
                              <a:lumOff val="25000"/>
                            </a:schemeClr>
                          </a:solidFill>
                          <a:latin typeface="+mn-ea"/>
                          <a:ea typeface="+mn-ea"/>
                        </a:rPr>
                        <a:t>　（大阪市鶴見区緑地公園２番）</a:t>
                      </a:r>
                    </a:p>
                    <a:p>
                      <a:r>
                        <a:rPr kumimoji="1" lang="ja-JP" altLang="en-US" sz="1000" dirty="0">
                          <a:solidFill>
                            <a:schemeClr val="tx1">
                              <a:lumMod val="75000"/>
                              <a:lumOff val="25000"/>
                            </a:schemeClr>
                          </a:solidFill>
                          <a:latin typeface="+mn-ea"/>
                          <a:ea typeface="+mn-ea"/>
                        </a:rPr>
                        <a:t> 　　</a:t>
                      </a:r>
                      <a:r>
                        <a:rPr kumimoji="1" lang="en-US" altLang="ja-JP" sz="1000" dirty="0">
                          <a:solidFill>
                            <a:schemeClr val="tx1">
                              <a:lumMod val="75000"/>
                              <a:lumOff val="25000"/>
                            </a:schemeClr>
                          </a:solidFill>
                          <a:latin typeface="+mn-ea"/>
                          <a:ea typeface="+mn-ea"/>
                        </a:rPr>
                        <a:t>※</a:t>
                      </a:r>
                      <a:r>
                        <a:rPr kumimoji="1" lang="ja-JP" altLang="en-US" sz="1000" dirty="0">
                          <a:solidFill>
                            <a:schemeClr val="tx1">
                              <a:lumMod val="75000"/>
                              <a:lumOff val="25000"/>
                            </a:schemeClr>
                          </a:solidFill>
                          <a:latin typeface="+mn-ea"/>
                          <a:ea typeface="+mn-ea"/>
                        </a:rPr>
                        <a:t>地下鉄鶴見緑地駅徒歩</a:t>
                      </a:r>
                      <a:r>
                        <a:rPr kumimoji="1" lang="en-US" altLang="ja-JP" sz="1000" dirty="0">
                          <a:solidFill>
                            <a:schemeClr val="tx1">
                              <a:lumMod val="75000"/>
                              <a:lumOff val="25000"/>
                            </a:schemeClr>
                          </a:solidFill>
                          <a:latin typeface="+mn-ea"/>
                          <a:ea typeface="+mn-ea"/>
                        </a:rPr>
                        <a:t>5</a:t>
                      </a:r>
                      <a:r>
                        <a:rPr kumimoji="1" lang="ja-JP" altLang="en-US" sz="1000" dirty="0">
                          <a:solidFill>
                            <a:schemeClr val="tx1">
                              <a:lumMod val="75000"/>
                              <a:lumOff val="25000"/>
                            </a:schemeClr>
                          </a:solidFill>
                          <a:latin typeface="+mn-ea"/>
                          <a:ea typeface="+mn-ea"/>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2296835"/>
                  </a:ext>
                </a:extLst>
              </a:tr>
              <a:tr h="65042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lumMod val="75000"/>
                              <a:lumOff val="25000"/>
                            </a:schemeClr>
                          </a:solidFill>
                          <a:latin typeface="+mn-ea"/>
                          <a:ea typeface="+mn-ea"/>
                        </a:rPr>
                        <a:t>主催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大阪市環境局</a:t>
                      </a:r>
                      <a:endParaRPr kumimoji="1" lang="en-US" altLang="ja-JP"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7078779"/>
                  </a:ext>
                </a:extLst>
              </a:tr>
              <a:tr h="65042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lumMod val="75000"/>
                              <a:lumOff val="25000"/>
                            </a:schemeClr>
                          </a:solidFill>
                          <a:latin typeface="+mn-ea"/>
                          <a:ea typeface="+mn-ea"/>
                        </a:rPr>
                        <a:t>運営</a:t>
                      </a:r>
                      <a:r>
                        <a:rPr kumimoji="1" lang="en-US" altLang="ja-JP" sz="1200" dirty="0">
                          <a:solidFill>
                            <a:schemeClr val="tx1">
                              <a:lumMod val="75000"/>
                              <a:lumOff val="25000"/>
                            </a:schemeClr>
                          </a:solidFill>
                          <a:latin typeface="+mn-ea"/>
                          <a:ea typeface="+mn-ea"/>
                        </a:rPr>
                        <a:t>(</a:t>
                      </a:r>
                      <a:r>
                        <a:rPr kumimoji="1" lang="ja-JP" altLang="en-US" sz="1200" dirty="0">
                          <a:solidFill>
                            <a:schemeClr val="tx1">
                              <a:lumMod val="75000"/>
                              <a:lumOff val="25000"/>
                            </a:schemeClr>
                          </a:solidFill>
                          <a:latin typeface="+mn-ea"/>
                          <a:ea typeface="+mn-ea"/>
                        </a:rPr>
                        <a:t>事務局</a:t>
                      </a:r>
                      <a:r>
                        <a:rPr kumimoji="1" lang="en-US" altLang="ja-JP" sz="1200" dirty="0">
                          <a:solidFill>
                            <a:schemeClr val="tx1">
                              <a:lumMod val="75000"/>
                              <a:lumOff val="25000"/>
                            </a:schemeClr>
                          </a:solidFill>
                          <a:latin typeface="+mn-ea"/>
                          <a:ea typeface="+mn-ea"/>
                        </a:rPr>
                        <a:t>)</a:t>
                      </a:r>
                      <a:endParaRPr kumimoji="1" lang="ja-JP" altLang="en-US" sz="1200" dirty="0">
                        <a:solidFill>
                          <a:schemeClr val="tx1">
                            <a:lumMod val="75000"/>
                            <a:lumOff val="25000"/>
                          </a:schemeClr>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特定非営利活動法人 イー・ビーイング</a:t>
                      </a:r>
                      <a:endParaRPr kumimoji="1" lang="en-US" altLang="ja-JP" sz="1000" dirty="0">
                        <a:solidFill>
                          <a:schemeClr val="tx1">
                            <a:lumMod val="75000"/>
                            <a:lumOff val="25000"/>
                          </a:schemeClr>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7576784"/>
                  </a:ext>
                </a:extLst>
              </a:tr>
              <a:tr h="650424">
                <a:tc>
                  <a:txBody>
                    <a:bodyPr/>
                    <a:lstStyle/>
                    <a:p>
                      <a:pPr algn="ctr"/>
                      <a:r>
                        <a:rPr kumimoji="1" lang="ja-JP" altLang="en-US" sz="1050" dirty="0">
                          <a:solidFill>
                            <a:schemeClr val="tx1">
                              <a:lumMod val="75000"/>
                              <a:lumOff val="25000"/>
                            </a:schemeClr>
                          </a:solidFill>
                          <a:latin typeface="+mn-ea"/>
                          <a:ea typeface="+mn-ea"/>
                        </a:rPr>
                        <a:t>出展ブース・</a:t>
                      </a:r>
                      <a:endParaRPr kumimoji="1" lang="en-US" altLang="ja-JP" sz="1050" dirty="0">
                        <a:solidFill>
                          <a:schemeClr val="tx1">
                            <a:lumMod val="75000"/>
                            <a:lumOff val="25000"/>
                          </a:schemeClr>
                        </a:solidFill>
                        <a:latin typeface="+mn-ea"/>
                        <a:ea typeface="+mn-ea"/>
                      </a:endParaRPr>
                    </a:p>
                    <a:p>
                      <a:pPr algn="ctr"/>
                      <a:r>
                        <a:rPr kumimoji="1" lang="ja-JP" altLang="en-US" sz="1050" dirty="0">
                          <a:solidFill>
                            <a:schemeClr val="tx1">
                              <a:lumMod val="75000"/>
                              <a:lumOff val="25000"/>
                            </a:schemeClr>
                          </a:solidFill>
                          <a:latin typeface="+mn-ea"/>
                          <a:ea typeface="+mn-ea"/>
                        </a:rPr>
                        <a:t>ステージ出演者数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latin typeface="+mn-ea"/>
                          <a:ea typeface="+mn-ea"/>
                        </a:rPr>
                        <a:t>出展ブース数：</a:t>
                      </a:r>
                      <a:r>
                        <a:rPr kumimoji="1" lang="en-US" altLang="ja-JP" sz="1000" dirty="0">
                          <a:latin typeface="+mn-ea"/>
                          <a:ea typeface="+mn-ea"/>
                        </a:rPr>
                        <a:t>50</a:t>
                      </a:r>
                      <a:r>
                        <a:rPr kumimoji="1" lang="ja-JP" altLang="en-US" sz="1000" dirty="0">
                          <a:latin typeface="+mn-ea"/>
                          <a:ea typeface="+mn-ea"/>
                        </a:rPr>
                        <a:t>ブース</a:t>
                      </a:r>
                      <a:endParaRPr kumimoji="1" lang="en-US" altLang="ja-JP" sz="1000" dirty="0">
                        <a:latin typeface="+mn-ea"/>
                        <a:ea typeface="+mn-ea"/>
                      </a:endParaRPr>
                    </a:p>
                    <a:p>
                      <a:r>
                        <a:rPr kumimoji="1" lang="ja-JP" altLang="en-US" sz="1000" dirty="0">
                          <a:latin typeface="+mn-ea"/>
                          <a:ea typeface="+mn-ea"/>
                        </a:rPr>
                        <a:t>ステージ出演者数：</a:t>
                      </a:r>
                      <a:r>
                        <a:rPr kumimoji="1" lang="en-US" altLang="ja-JP" sz="1000" dirty="0">
                          <a:latin typeface="+mn-ea"/>
                          <a:ea typeface="+mn-ea"/>
                        </a:rPr>
                        <a:t>10</a:t>
                      </a:r>
                      <a:r>
                        <a:rPr kumimoji="1" lang="ja-JP" altLang="en-US" sz="1000" dirty="0">
                          <a:latin typeface="+mn-ea"/>
                          <a:ea typeface="+mn-ea"/>
                        </a:rPr>
                        <a:t>者程度</a:t>
                      </a:r>
                      <a:endParaRPr kumimoji="1" lang="en-US" altLang="ja-JP" sz="1000" dirty="0">
                        <a:latin typeface="+mn-ea"/>
                        <a:ea typeface="+mn-ea"/>
                      </a:endParaRPr>
                    </a:p>
                    <a:p>
                      <a:r>
                        <a:rPr kumimoji="1" lang="ja-JP" altLang="en-US" sz="700" dirty="0">
                          <a:latin typeface="+mn-ea"/>
                          <a:ea typeface="+mn-ea"/>
                        </a:rPr>
                        <a:t>　</a:t>
                      </a:r>
                      <a:r>
                        <a:rPr kumimoji="1" lang="en-US" altLang="ja-JP" sz="700" dirty="0">
                          <a:latin typeface="+mn-ea"/>
                          <a:ea typeface="+mn-ea"/>
                        </a:rPr>
                        <a:t>※</a:t>
                      </a:r>
                      <a:r>
                        <a:rPr kumimoji="1" lang="ja-JP" altLang="en-US" sz="700" dirty="0">
                          <a:latin typeface="+mn-ea"/>
                          <a:ea typeface="+mn-ea"/>
                        </a:rPr>
                        <a:t>他の出展者等との関係があるため、応募多数の場合、</a:t>
                      </a:r>
                      <a:r>
                        <a:rPr kumimoji="1" lang="en-US" altLang="ja-JP" sz="700" dirty="0">
                          <a:latin typeface="+mn-ea"/>
                          <a:ea typeface="+mn-ea"/>
                        </a:rPr>
                        <a:t>1</a:t>
                      </a:r>
                      <a:r>
                        <a:rPr kumimoji="1" lang="ja-JP" altLang="en-US" sz="700" dirty="0">
                          <a:latin typeface="+mn-ea"/>
                          <a:ea typeface="+mn-ea"/>
                        </a:rPr>
                        <a:t>組織からの多グループでの出展及び出演に関しては、</a:t>
                      </a:r>
                      <a:endParaRPr kumimoji="1" lang="en-US" altLang="ja-JP" sz="700" dirty="0">
                        <a:latin typeface="+mn-ea"/>
                        <a:ea typeface="+mn-ea"/>
                      </a:endParaRPr>
                    </a:p>
                    <a:p>
                      <a:r>
                        <a:rPr kumimoji="1" lang="ja-JP" altLang="en-US" sz="700" dirty="0">
                          <a:latin typeface="+mn-ea"/>
                          <a:ea typeface="+mn-ea"/>
                        </a:rPr>
                        <a:t>　　調整をさせていただく場合がございます。</a:t>
                      </a:r>
                      <a:endParaRPr kumimoji="1" lang="en-US" altLang="ja-JP" sz="7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5631786"/>
                  </a:ext>
                </a:extLst>
              </a:tr>
              <a:tr h="65042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lumMod val="75000"/>
                              <a:lumOff val="25000"/>
                            </a:schemeClr>
                          </a:solidFill>
                          <a:latin typeface="+mn-ea"/>
                          <a:ea typeface="+mn-ea"/>
                        </a:rPr>
                        <a:t>出展・出演料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latin typeface="+mn-ea"/>
                          <a:ea typeface="+mn-ea"/>
                        </a:rPr>
                        <a:t>無料</a:t>
                      </a:r>
                      <a:endParaRPr kumimoji="1" lang="en-US" altLang="ja-JP" sz="1000" dirty="0">
                        <a:latin typeface="+mn-ea"/>
                        <a:ea typeface="+mn-ea"/>
                      </a:endParaRPr>
                    </a:p>
                    <a:p>
                      <a:r>
                        <a:rPr kumimoji="1" lang="ja-JP" altLang="en-US" sz="900" dirty="0">
                          <a:latin typeface="+mn-ea"/>
                          <a:ea typeface="+mn-ea"/>
                        </a:rPr>
                        <a:t>ただし、ブース出展等に伴う交通費等の費用は各出展者、出演者にてご負担いただきます。</a:t>
                      </a:r>
                      <a:endParaRPr kumimoji="1" lang="en-US" altLang="ja-JP" sz="9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1281951"/>
                  </a:ext>
                </a:extLst>
              </a:tr>
              <a:tr h="65042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lumMod val="75000"/>
                              <a:lumOff val="25000"/>
                            </a:schemeClr>
                          </a:solidFill>
                          <a:latin typeface="+mn-ea"/>
                          <a:ea typeface="+mn-ea"/>
                        </a:rPr>
                        <a:t>来場者数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のべ</a:t>
                      </a:r>
                      <a:r>
                        <a:rPr kumimoji="1" lang="en-US" altLang="ja-JP" sz="1000" dirty="0">
                          <a:latin typeface="+mn-ea"/>
                          <a:ea typeface="+mn-ea"/>
                        </a:rPr>
                        <a:t>10,000</a:t>
                      </a:r>
                      <a:r>
                        <a:rPr kumimoji="1" lang="ja-JP" altLang="en-US" sz="1000" dirty="0">
                          <a:latin typeface="+mn-ea"/>
                          <a:ea typeface="+mn-ea"/>
                        </a:rPr>
                        <a:t>人</a:t>
                      </a:r>
                      <a:r>
                        <a:rPr kumimoji="1" lang="en-US" altLang="ja-JP" sz="1000" dirty="0">
                          <a:latin typeface="+mn-ea"/>
                          <a:ea typeface="+mn-ea"/>
                        </a:rPr>
                        <a:t>(</a:t>
                      </a:r>
                      <a:r>
                        <a:rPr kumimoji="1" lang="ja-JP" altLang="en-US" sz="1000" dirty="0">
                          <a:latin typeface="+mn-ea"/>
                          <a:ea typeface="+mn-ea"/>
                        </a:rPr>
                        <a:t>想定</a:t>
                      </a:r>
                      <a:r>
                        <a:rPr kumimoji="1" lang="en-US" altLang="ja-JP" sz="1000" dirty="0">
                          <a:latin typeface="+mn-ea"/>
                          <a:ea typeface="+mn-ea"/>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※2023</a:t>
                      </a:r>
                      <a:r>
                        <a:rPr kumimoji="1" lang="ja-JP" altLang="en-US" sz="1000" dirty="0">
                          <a:latin typeface="+mn-ea"/>
                          <a:ea typeface="+mn-ea"/>
                        </a:rPr>
                        <a:t>年各出展ブース訪問者累計 約</a:t>
                      </a:r>
                      <a:r>
                        <a:rPr kumimoji="1" lang="en-US" altLang="ja-JP" sz="1000" dirty="0">
                          <a:latin typeface="+mn-ea"/>
                          <a:ea typeface="+mn-ea"/>
                        </a:rPr>
                        <a:t>5,700</a:t>
                      </a:r>
                      <a:r>
                        <a:rPr kumimoji="1" lang="ja-JP" altLang="en-US" sz="1000" dirty="0">
                          <a:latin typeface="+mn-ea"/>
                          <a:ea typeface="+mn-ea"/>
                        </a:rPr>
                        <a:t>人（各団体へのアンケートにより集計）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8160972"/>
                  </a:ext>
                </a:extLst>
              </a:tr>
              <a:tr h="65042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lumMod val="75000"/>
                              <a:lumOff val="25000"/>
                            </a:schemeClr>
                          </a:solidFill>
                          <a:latin typeface="+mn-ea"/>
                          <a:ea typeface="+mn-ea"/>
                        </a:rPr>
                        <a:t>会場構成</a:t>
                      </a:r>
                      <a:r>
                        <a:rPr kumimoji="1" lang="en-US" altLang="ja-JP" sz="1200" dirty="0">
                          <a:solidFill>
                            <a:schemeClr val="tx1">
                              <a:lumMod val="75000"/>
                              <a:lumOff val="25000"/>
                            </a:schemeClr>
                          </a:solidFill>
                          <a:latin typeface="+mn-ea"/>
                          <a:ea typeface="+mn-ea"/>
                        </a:rPr>
                        <a:t>(</a:t>
                      </a:r>
                      <a:r>
                        <a:rPr kumimoji="1" lang="ja-JP" altLang="en-US" sz="1200" dirty="0">
                          <a:solidFill>
                            <a:schemeClr val="tx1">
                              <a:lumMod val="75000"/>
                              <a:lumOff val="25000"/>
                            </a:schemeClr>
                          </a:solidFill>
                          <a:latin typeface="+mn-ea"/>
                          <a:ea typeface="+mn-ea"/>
                        </a:rPr>
                        <a:t>案</a:t>
                      </a:r>
                      <a:r>
                        <a:rPr kumimoji="1" lang="en-US" altLang="ja-JP" sz="1200" dirty="0">
                          <a:solidFill>
                            <a:schemeClr val="tx1">
                              <a:lumMod val="75000"/>
                              <a:lumOff val="25000"/>
                            </a:schemeClr>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00" dirty="0">
                          <a:latin typeface="+mn-ea"/>
                          <a:ea typeface="+mn-ea"/>
                        </a:rPr>
                        <a:t>4</a:t>
                      </a:r>
                      <a:r>
                        <a:rPr kumimoji="1" lang="ja-JP" altLang="en-US" sz="1000" dirty="0">
                          <a:latin typeface="+mn-ea"/>
                          <a:ea typeface="+mn-ea"/>
                        </a:rPr>
                        <a:t>つのエリアで構成</a:t>
                      </a:r>
                      <a:endParaRPr kumimoji="1" lang="en-US" altLang="ja-JP" sz="1000" dirty="0">
                        <a:latin typeface="+mn-ea"/>
                        <a:ea typeface="+mn-ea"/>
                      </a:endParaRPr>
                    </a:p>
                    <a:p>
                      <a:r>
                        <a:rPr kumimoji="1" lang="en-US" altLang="ja-JP" sz="900" dirty="0">
                          <a:latin typeface="+mn-ea"/>
                          <a:ea typeface="+mn-ea"/>
                        </a:rPr>
                        <a:t>(</a:t>
                      </a:r>
                      <a:r>
                        <a:rPr kumimoji="1" lang="ja-JP" altLang="en-US" sz="900" dirty="0">
                          <a:latin typeface="+mn-ea"/>
                          <a:ea typeface="+mn-ea"/>
                        </a:rPr>
                        <a:t>屋外ワークショップエリア、屋内ワークショップエリア、マルシェエリア、ステージエリア</a:t>
                      </a:r>
                      <a:r>
                        <a:rPr kumimoji="1" lang="en-US" altLang="ja-JP" sz="9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4238320"/>
                  </a:ext>
                </a:extLst>
              </a:tr>
            </a:tbl>
          </a:graphicData>
        </a:graphic>
      </p:graphicFrame>
      <p:sp>
        <p:nvSpPr>
          <p:cNvPr id="7" name="スライド番号プレースホルダー 2">
            <a:extLst>
              <a:ext uri="{FF2B5EF4-FFF2-40B4-BE49-F238E27FC236}">
                <a16:creationId xmlns:a16="http://schemas.microsoft.com/office/drawing/2014/main" id="{0952AB54-F600-E6C8-3C81-B3E96607FD02}"/>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2</a:t>
            </a:fld>
            <a:endParaRPr kumimoji="1" lang="ja-JP" altLang="en-US" dirty="0"/>
          </a:p>
        </p:txBody>
      </p:sp>
    </p:spTree>
    <p:extLst>
      <p:ext uri="{BB962C8B-B14F-4D97-AF65-F5344CB8AC3E}">
        <p14:creationId xmlns:p14="http://schemas.microsoft.com/office/powerpoint/2010/main" val="3702202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502F47B6-4138-4CAE-B053-E769E42EAE45}"/>
              </a:ext>
            </a:extLst>
          </p:cNvPr>
          <p:cNvSpPr txBox="1"/>
          <p:nvPr/>
        </p:nvSpPr>
        <p:spPr>
          <a:xfrm>
            <a:off x="567607" y="2046952"/>
            <a:ext cx="6424459" cy="1954381"/>
          </a:xfrm>
          <a:prstGeom prst="rect">
            <a:avLst/>
          </a:prstGeom>
          <a:noFill/>
        </p:spPr>
        <p:txBody>
          <a:bodyPr wrap="square" rtlCol="0">
            <a:spAutoFit/>
          </a:bodyPr>
          <a:lstStyle/>
          <a:p>
            <a:r>
              <a:rPr kumimoji="1" lang="ja-JP" altLang="en-US" sz="1100" dirty="0">
                <a:latin typeface="+mn-ea"/>
              </a:rPr>
              <a:t>　</a:t>
            </a:r>
            <a:r>
              <a:rPr kumimoji="1" lang="en-US" altLang="ja-JP" sz="1100" dirty="0">
                <a:latin typeface="+mn-ea"/>
              </a:rPr>
              <a:t>ECO</a:t>
            </a:r>
            <a:r>
              <a:rPr kumimoji="1" lang="ja-JP" altLang="en-US" sz="1100" dirty="0">
                <a:latin typeface="+mn-ea"/>
              </a:rPr>
              <a:t>縁日は、</a:t>
            </a:r>
            <a:r>
              <a:rPr kumimoji="1" lang="en-US" altLang="ja-JP" sz="1100" dirty="0">
                <a:latin typeface="+mn-ea"/>
              </a:rPr>
              <a:t>SDG</a:t>
            </a:r>
            <a:r>
              <a:rPr kumimoji="1" lang="ja-JP" altLang="en-US" sz="1100" dirty="0">
                <a:latin typeface="+mn-ea"/>
              </a:rPr>
              <a:t>ｓをテーマとしたイベントに、多くの人が集い、楽しむ場です。</a:t>
            </a:r>
          </a:p>
          <a:p>
            <a:r>
              <a:rPr kumimoji="1" lang="ja-JP" altLang="en-US" sz="1100" dirty="0">
                <a:latin typeface="+mn-ea"/>
              </a:rPr>
              <a:t>　来場者と出展、出演者がこの場で出会い、人と自然、生活と環境の関わりなどについての気づきや、学びの機会となります。この気づきが、地球をはぐくみ、全ての「いのち」をはぐくむ行動につながることを期待します。</a:t>
            </a:r>
          </a:p>
          <a:p>
            <a:r>
              <a:rPr kumimoji="1" lang="ja-JP" altLang="en-US" sz="1100" dirty="0">
                <a:latin typeface="+mn-ea"/>
              </a:rPr>
              <a:t>　今年も、環境活動団体などのブース出展、キッチンカーなどのマルシェブース、ステージプログラムなどの構成により、出展団体、出演団体と協力し市民のみなさまと「</a:t>
            </a:r>
            <a:r>
              <a:rPr kumimoji="1" lang="en-US" altLang="ja-JP" sz="1100" dirty="0">
                <a:latin typeface="+mn-ea"/>
              </a:rPr>
              <a:t>ECO</a:t>
            </a:r>
            <a:r>
              <a:rPr kumimoji="1" lang="ja-JP" altLang="en-US" sz="1100" dirty="0">
                <a:latin typeface="+mn-ea"/>
              </a:rPr>
              <a:t>」をつなぐ一日とします。</a:t>
            </a:r>
          </a:p>
          <a:p>
            <a:r>
              <a:rPr kumimoji="1" lang="ja-JP" altLang="en-US" sz="1100" dirty="0">
                <a:latin typeface="+mn-ea"/>
              </a:rPr>
              <a:t>　</a:t>
            </a:r>
            <a:r>
              <a:rPr kumimoji="1" lang="en-US" altLang="ja-JP" sz="1100" dirty="0">
                <a:latin typeface="+mn-ea"/>
              </a:rPr>
              <a:t>ECO</a:t>
            </a:r>
            <a:r>
              <a:rPr kumimoji="1" lang="ja-JP" altLang="en-US" sz="1100" dirty="0">
                <a:latin typeface="+mn-ea"/>
              </a:rPr>
              <a:t>縁日を、遊んで、笑って、体験して、「いのち」はぐくむ一日にしていただくことを目標に、開催します。</a:t>
            </a:r>
          </a:p>
          <a:p>
            <a:endParaRPr kumimoji="1" lang="ja-JP" altLang="en-US" sz="1100" dirty="0">
              <a:latin typeface="+mn-ea"/>
            </a:endParaRPr>
          </a:p>
          <a:p>
            <a:r>
              <a:rPr kumimoji="1" lang="ja-JP" altLang="en-US" sz="1100" dirty="0">
                <a:latin typeface="+mn-ea"/>
              </a:rPr>
              <a:t>＜出展内容例＞</a:t>
            </a:r>
          </a:p>
        </p:txBody>
      </p:sp>
      <p:sp>
        <p:nvSpPr>
          <p:cNvPr id="36" name="正方形/長方形 35">
            <a:extLst>
              <a:ext uri="{FF2B5EF4-FFF2-40B4-BE49-F238E27FC236}">
                <a16:creationId xmlns:a16="http://schemas.microsoft.com/office/drawing/2014/main" id="{6E3FE069-3559-44F4-8936-4940E30D2F4D}"/>
              </a:ext>
            </a:extLst>
          </p:cNvPr>
          <p:cNvSpPr/>
          <p:nvPr/>
        </p:nvSpPr>
        <p:spPr>
          <a:xfrm>
            <a:off x="567608" y="3963468"/>
            <a:ext cx="6424458" cy="489376"/>
          </a:xfrm>
          <a:prstGeom prst="rect">
            <a:avLst/>
          </a:prstGeom>
          <a:noFill/>
          <a:ln w="6350" cmpd="sng">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144000" bIns="144000" rtlCol="0" anchor="ctr"/>
          <a:lstStyle/>
          <a:p>
            <a:r>
              <a:rPr kumimoji="1" lang="ja-JP" altLang="en-US" sz="1050" dirty="0">
                <a:solidFill>
                  <a:schemeClr val="tx1"/>
                </a:solidFill>
                <a:latin typeface="+mn-ea"/>
              </a:rPr>
              <a:t>省エネ・省</a:t>
            </a:r>
            <a:r>
              <a:rPr kumimoji="1" lang="en-US" altLang="ja-JP" sz="1050" dirty="0">
                <a:solidFill>
                  <a:schemeClr val="tx1"/>
                </a:solidFill>
                <a:latin typeface="+mn-ea"/>
              </a:rPr>
              <a:t>CO₂</a:t>
            </a:r>
            <a:r>
              <a:rPr kumimoji="1" lang="ja-JP" altLang="en-US" sz="1050" dirty="0">
                <a:solidFill>
                  <a:schemeClr val="tx1"/>
                </a:solidFill>
                <a:latin typeface="+mn-ea"/>
              </a:rPr>
              <a:t>／</a:t>
            </a:r>
            <a:r>
              <a:rPr kumimoji="1" lang="en-US" altLang="ja-JP" sz="1050" dirty="0">
                <a:solidFill>
                  <a:schemeClr val="tx1"/>
                </a:solidFill>
                <a:latin typeface="+mn-ea"/>
              </a:rPr>
              <a:t>ECO</a:t>
            </a:r>
            <a:r>
              <a:rPr kumimoji="1" lang="ja-JP" altLang="en-US" sz="1050" dirty="0">
                <a:solidFill>
                  <a:schemeClr val="tx1"/>
                </a:solidFill>
                <a:latin typeface="+mn-ea"/>
              </a:rPr>
              <a:t>技術／国産木材利用／ごみ減量・３</a:t>
            </a:r>
            <a:r>
              <a:rPr kumimoji="1" lang="en-US" altLang="ja-JP" sz="1050" dirty="0">
                <a:solidFill>
                  <a:schemeClr val="tx1"/>
                </a:solidFill>
                <a:latin typeface="+mn-ea"/>
              </a:rPr>
              <a:t>R</a:t>
            </a:r>
            <a:r>
              <a:rPr kumimoji="1" lang="ja-JP" altLang="en-US" sz="1050" dirty="0">
                <a:solidFill>
                  <a:schemeClr val="tx1"/>
                </a:solidFill>
                <a:latin typeface="+mn-ea"/>
              </a:rPr>
              <a:t>／食品ロス／プラスチックごみ削減／</a:t>
            </a:r>
          </a:p>
          <a:p>
            <a:r>
              <a:rPr kumimoji="1" lang="ja-JP" altLang="en-US" sz="1050" dirty="0">
                <a:solidFill>
                  <a:schemeClr val="tx1"/>
                </a:solidFill>
                <a:latin typeface="+mn-ea"/>
              </a:rPr>
              <a:t>生物多様性／フェアトレード／地産地消／オーガニック／都市環境保全　など</a:t>
            </a:r>
          </a:p>
        </p:txBody>
      </p:sp>
      <p:sp>
        <p:nvSpPr>
          <p:cNvPr id="2" name="テキスト ボックス 1">
            <a:extLst>
              <a:ext uri="{FF2B5EF4-FFF2-40B4-BE49-F238E27FC236}">
                <a16:creationId xmlns:a16="http://schemas.microsoft.com/office/drawing/2014/main" id="{66B6556D-A1C7-5011-7F5A-876723321B23}"/>
              </a:ext>
            </a:extLst>
          </p:cNvPr>
          <p:cNvSpPr txBox="1"/>
          <p:nvPr/>
        </p:nvSpPr>
        <p:spPr>
          <a:xfrm>
            <a:off x="1103633" y="438692"/>
            <a:ext cx="2624436" cy="400110"/>
          </a:xfrm>
          <a:prstGeom prst="rect">
            <a:avLst/>
          </a:prstGeom>
          <a:noFill/>
        </p:spPr>
        <p:txBody>
          <a:bodyPr wrap="none" rtlCol="0">
            <a:spAutoFit/>
          </a:bodyPr>
          <a:lstStyle/>
          <a:p>
            <a:r>
              <a:rPr kumimoji="1" lang="en-US" altLang="ja-JP" sz="2000" dirty="0">
                <a:solidFill>
                  <a:schemeClr val="accent1">
                    <a:lumMod val="75000"/>
                  </a:schemeClr>
                </a:solidFill>
                <a:latin typeface="ヒラギノ角ゴ7" panose="020B0700000000000000" pitchFamily="50" charset="-128"/>
                <a:ea typeface="ヒラギノ角ゴ7" panose="020B0700000000000000" pitchFamily="50" charset="-128"/>
              </a:rPr>
              <a:t>2</a:t>
            </a:r>
            <a:r>
              <a:rPr kumimoji="1" lang="ja-JP" altLang="en-US" sz="2000" dirty="0" err="1">
                <a:solidFill>
                  <a:schemeClr val="accent1">
                    <a:lumMod val="75000"/>
                  </a:schemeClr>
                </a:solidFill>
                <a:latin typeface="ヒラギノ角ゴ7" panose="020B0700000000000000" pitchFamily="50" charset="-128"/>
                <a:ea typeface="ヒラギノ角ゴ7" panose="020B0700000000000000" pitchFamily="50" charset="-128"/>
              </a:rPr>
              <a:t>．</a:t>
            </a:r>
            <a:r>
              <a:rPr kumimoji="1" lang="ja-JP" altLang="en-US" sz="2000" dirty="0">
                <a:solidFill>
                  <a:schemeClr val="accent1">
                    <a:lumMod val="75000"/>
                  </a:schemeClr>
                </a:solidFill>
                <a:latin typeface="ヒラギノ角ゴ7" panose="020B0700000000000000" pitchFamily="50" charset="-128"/>
                <a:ea typeface="ヒラギノ角ゴ7" panose="020B0700000000000000" pitchFamily="50" charset="-128"/>
              </a:rPr>
              <a:t>開催趣旨／テーマ</a:t>
            </a:r>
          </a:p>
        </p:txBody>
      </p:sp>
      <p:sp>
        <p:nvSpPr>
          <p:cNvPr id="8" name="テキスト ボックス 7">
            <a:extLst>
              <a:ext uri="{FF2B5EF4-FFF2-40B4-BE49-F238E27FC236}">
                <a16:creationId xmlns:a16="http://schemas.microsoft.com/office/drawing/2014/main" id="{32980D88-2237-4EE6-E5C7-352EFF6BF2D7}"/>
              </a:ext>
            </a:extLst>
          </p:cNvPr>
          <p:cNvSpPr txBox="1"/>
          <p:nvPr/>
        </p:nvSpPr>
        <p:spPr>
          <a:xfrm>
            <a:off x="567606" y="1316909"/>
            <a:ext cx="5864943"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accent1">
                    <a:lumMod val="75000"/>
                  </a:schemeClr>
                </a:solidFill>
                <a:effectLst/>
                <a:uLnTx/>
                <a:uFillTx/>
                <a:latin typeface="HGS創英角ｺﾞｼｯｸUB" panose="020B0900000000000000" pitchFamily="50" charset="-128"/>
                <a:ea typeface="HGS創英角ｺﾞｼｯｸUB" panose="020B0900000000000000" pitchFamily="50" charset="-128"/>
                <a:cs typeface="+mn-cs"/>
              </a:rPr>
              <a:t>遊んで、笑って、体験して、「いのち」はぐくむ一日</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chemeClr val="accent1">
                    <a:lumMod val="75000"/>
                  </a:schemeClr>
                </a:solidFill>
                <a:effectLst/>
                <a:uLnTx/>
                <a:uFillTx/>
                <a:latin typeface="HGS創英角ｺﾞｼｯｸUB" panose="020B0900000000000000" pitchFamily="50" charset="-128"/>
                <a:ea typeface="HGS創英角ｺﾞｼｯｸUB" panose="020B0900000000000000" pitchFamily="50" charset="-128"/>
                <a:cs typeface="+mn-cs"/>
              </a:rPr>
              <a:t>ECO</a:t>
            </a:r>
            <a:r>
              <a:rPr kumimoji="1" lang="ja-JP" altLang="en-US" sz="1400" b="0" i="0" u="none" strike="noStrike" kern="1200" cap="none" spc="0" normalizeH="0" baseline="0" noProof="0" dirty="0">
                <a:ln>
                  <a:noFill/>
                </a:ln>
                <a:solidFill>
                  <a:schemeClr val="accent1">
                    <a:lumMod val="75000"/>
                  </a:schemeClr>
                </a:solidFill>
                <a:effectLst/>
                <a:uLnTx/>
                <a:uFillTx/>
                <a:latin typeface="HGS創英角ｺﾞｼｯｸUB" panose="020B0900000000000000" pitchFamily="50" charset="-128"/>
                <a:ea typeface="HGS創英角ｺﾞｼｯｸUB" panose="020B0900000000000000" pitchFamily="50" charset="-128"/>
                <a:cs typeface="+mn-cs"/>
              </a:rPr>
              <a:t>縁日</a:t>
            </a:r>
          </a:p>
        </p:txBody>
      </p:sp>
      <p:sp>
        <p:nvSpPr>
          <p:cNvPr id="7" name="スライド番号プレースホルダー 2">
            <a:extLst>
              <a:ext uri="{FF2B5EF4-FFF2-40B4-BE49-F238E27FC236}">
                <a16:creationId xmlns:a16="http://schemas.microsoft.com/office/drawing/2014/main" id="{7CE7B206-1C70-AE8C-4D93-5B464AAB8905}"/>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3</a:t>
            </a:fld>
            <a:endParaRPr kumimoji="1" lang="ja-JP" altLang="en-US" dirty="0"/>
          </a:p>
        </p:txBody>
      </p:sp>
    </p:spTree>
    <p:extLst>
      <p:ext uri="{BB962C8B-B14F-4D97-AF65-F5344CB8AC3E}">
        <p14:creationId xmlns:p14="http://schemas.microsoft.com/office/powerpoint/2010/main" val="665403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descr="ダイアグラム&#10;&#10;自動的に生成された説明">
            <a:extLst>
              <a:ext uri="{FF2B5EF4-FFF2-40B4-BE49-F238E27FC236}">
                <a16:creationId xmlns:a16="http://schemas.microsoft.com/office/drawing/2014/main" id="{76C56E33-4CA3-4126-872A-933BEB349439}"/>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491222" y="6527923"/>
            <a:ext cx="6577230" cy="3761257"/>
          </a:xfrm>
          <a:prstGeom prst="rect">
            <a:avLst/>
          </a:prstGeom>
          <a:ln w="19050">
            <a:solidFill>
              <a:schemeClr val="tx1"/>
            </a:solidFill>
          </a:ln>
        </p:spPr>
      </p:pic>
      <p:sp>
        <p:nvSpPr>
          <p:cNvPr id="7" name="テキスト ボックス 6">
            <a:extLst>
              <a:ext uri="{FF2B5EF4-FFF2-40B4-BE49-F238E27FC236}">
                <a16:creationId xmlns:a16="http://schemas.microsoft.com/office/drawing/2014/main" id="{0903643C-AE94-FE9D-6303-642FD6F88E50}"/>
              </a:ext>
            </a:extLst>
          </p:cNvPr>
          <p:cNvSpPr txBox="1"/>
          <p:nvPr/>
        </p:nvSpPr>
        <p:spPr>
          <a:xfrm>
            <a:off x="1103633" y="438692"/>
            <a:ext cx="3650358" cy="400110"/>
          </a:xfrm>
          <a:prstGeom prst="rect">
            <a:avLst/>
          </a:prstGeom>
          <a:noFill/>
        </p:spPr>
        <p:txBody>
          <a:bodyPr wrap="none" rtlCol="0">
            <a:spAutoFit/>
          </a:bodyPr>
          <a:lstStyle/>
          <a:p>
            <a:r>
              <a:rPr kumimoji="1" lang="en-US" altLang="ja-JP" sz="2000" dirty="0">
                <a:solidFill>
                  <a:schemeClr val="accent1">
                    <a:lumMod val="75000"/>
                  </a:schemeClr>
                </a:solidFill>
                <a:latin typeface="ヒラギノ角ゴ7" panose="020B0700000000000000" pitchFamily="50" charset="-128"/>
                <a:ea typeface="ヒラギノ角ゴ7" panose="020B0700000000000000" pitchFamily="50" charset="-128"/>
              </a:rPr>
              <a:t>3</a:t>
            </a:r>
            <a:r>
              <a:rPr kumimoji="1" lang="ja-JP" altLang="en-US" sz="2000" dirty="0" err="1">
                <a:solidFill>
                  <a:schemeClr val="accent1">
                    <a:lumMod val="75000"/>
                  </a:schemeClr>
                </a:solidFill>
                <a:latin typeface="ヒラギノ角ゴ7" panose="020B0700000000000000" pitchFamily="50" charset="-128"/>
                <a:ea typeface="ヒラギノ角ゴ7" panose="020B0700000000000000" pitchFamily="50" charset="-128"/>
              </a:rPr>
              <a:t>．</a:t>
            </a:r>
            <a:r>
              <a:rPr kumimoji="1" lang="ja-JP" altLang="en-US" sz="2000" dirty="0">
                <a:solidFill>
                  <a:schemeClr val="accent1">
                    <a:lumMod val="75000"/>
                  </a:schemeClr>
                </a:solidFill>
                <a:latin typeface="ヒラギノ角ゴ7" panose="020B0700000000000000" pitchFamily="50" charset="-128"/>
                <a:ea typeface="ヒラギノ角ゴ7" panose="020B0700000000000000" pitchFamily="50" charset="-128"/>
              </a:rPr>
              <a:t>会場レイアウトと企画内容</a:t>
            </a:r>
          </a:p>
        </p:txBody>
      </p:sp>
      <p:sp>
        <p:nvSpPr>
          <p:cNvPr id="16" name="テキスト ボックス 15">
            <a:extLst>
              <a:ext uri="{FF2B5EF4-FFF2-40B4-BE49-F238E27FC236}">
                <a16:creationId xmlns:a16="http://schemas.microsoft.com/office/drawing/2014/main" id="{3DB0DF8F-067B-A3D0-CEF6-346B36B71A96}"/>
              </a:ext>
            </a:extLst>
          </p:cNvPr>
          <p:cNvSpPr txBox="1"/>
          <p:nvPr/>
        </p:nvSpPr>
        <p:spPr>
          <a:xfrm>
            <a:off x="311944" y="1089920"/>
            <a:ext cx="6841508" cy="261610"/>
          </a:xfrm>
          <a:prstGeom prst="rect">
            <a:avLst/>
          </a:prstGeom>
          <a:noFill/>
        </p:spPr>
        <p:txBody>
          <a:bodyPr wrap="square">
            <a:spAutoFit/>
          </a:bodyPr>
          <a:lstStyle/>
          <a:p>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会場構成（案）：</a:t>
            </a:r>
            <a:r>
              <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4</a:t>
            </a: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つのエリアで構成</a:t>
            </a:r>
            <a:endParaRPr lang="ja-JP" altLang="en-US" dirty="0">
              <a:solidFill>
                <a:schemeClr val="accent1">
                  <a:lumMod val="75000"/>
                </a:schemeClr>
              </a:solidFill>
            </a:endParaRPr>
          </a:p>
        </p:txBody>
      </p:sp>
      <p:sp>
        <p:nvSpPr>
          <p:cNvPr id="17" name="正方形/長方形 16">
            <a:extLst>
              <a:ext uri="{FF2B5EF4-FFF2-40B4-BE49-F238E27FC236}">
                <a16:creationId xmlns:a16="http://schemas.microsoft.com/office/drawing/2014/main" id="{95EDBF2B-3344-6A96-24C1-C59CD8A8122A}"/>
              </a:ext>
            </a:extLst>
          </p:cNvPr>
          <p:cNvSpPr/>
          <p:nvPr/>
        </p:nvSpPr>
        <p:spPr>
          <a:xfrm>
            <a:off x="406223" y="1483760"/>
            <a:ext cx="3238500" cy="1889852"/>
          </a:xfrm>
          <a:prstGeom prst="rect">
            <a:avLst/>
          </a:prstGeom>
          <a:solidFill>
            <a:schemeClr val="bg1"/>
          </a:solidFill>
          <a:ln w="28575">
            <a:solidFill>
              <a:srgbClr val="30B2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03DF552F-25D9-B502-F7B4-2D6CF334FAC7}"/>
              </a:ext>
            </a:extLst>
          </p:cNvPr>
          <p:cNvSpPr/>
          <p:nvPr/>
        </p:nvSpPr>
        <p:spPr>
          <a:xfrm>
            <a:off x="3914952" y="1483760"/>
            <a:ext cx="3238500" cy="1889852"/>
          </a:xfrm>
          <a:prstGeom prst="rect">
            <a:avLst/>
          </a:prstGeom>
          <a:solidFill>
            <a:schemeClr val="bg1"/>
          </a:solidFill>
          <a:ln w="28575">
            <a:solidFill>
              <a:srgbClr val="30B2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5C01949-ECDB-8023-5911-F667D34E568B}"/>
              </a:ext>
            </a:extLst>
          </p:cNvPr>
          <p:cNvSpPr/>
          <p:nvPr/>
        </p:nvSpPr>
        <p:spPr>
          <a:xfrm>
            <a:off x="406223" y="3557479"/>
            <a:ext cx="3238500" cy="2840765"/>
          </a:xfrm>
          <a:prstGeom prst="rect">
            <a:avLst/>
          </a:prstGeom>
          <a:solidFill>
            <a:schemeClr val="bg1"/>
          </a:solidFill>
          <a:ln w="28575">
            <a:solidFill>
              <a:srgbClr val="30B2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3D2B7B6C-64FF-355A-BAAC-C51CFA5C9C25}"/>
              </a:ext>
            </a:extLst>
          </p:cNvPr>
          <p:cNvSpPr/>
          <p:nvPr/>
        </p:nvSpPr>
        <p:spPr>
          <a:xfrm>
            <a:off x="3914952" y="3557479"/>
            <a:ext cx="3238500" cy="2840765"/>
          </a:xfrm>
          <a:prstGeom prst="rect">
            <a:avLst/>
          </a:prstGeom>
          <a:solidFill>
            <a:schemeClr val="bg1"/>
          </a:solidFill>
          <a:ln w="28575">
            <a:solidFill>
              <a:srgbClr val="30B2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5A1C15F0-1672-9E52-02CD-4BEAB286A97E}"/>
              </a:ext>
            </a:extLst>
          </p:cNvPr>
          <p:cNvCxnSpPr>
            <a:cxnSpLocks/>
          </p:cNvCxnSpPr>
          <p:nvPr/>
        </p:nvCxnSpPr>
        <p:spPr>
          <a:xfrm>
            <a:off x="594777" y="1948037"/>
            <a:ext cx="2861392" cy="0"/>
          </a:xfrm>
          <a:prstGeom prst="line">
            <a:avLst/>
          </a:prstGeom>
          <a:ln w="12700">
            <a:solidFill>
              <a:srgbClr val="30B265"/>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00F84126-87DB-ED91-9FEF-099A197F50A9}"/>
              </a:ext>
            </a:extLst>
          </p:cNvPr>
          <p:cNvCxnSpPr>
            <a:cxnSpLocks/>
          </p:cNvCxnSpPr>
          <p:nvPr/>
        </p:nvCxnSpPr>
        <p:spPr>
          <a:xfrm>
            <a:off x="4103506" y="1948037"/>
            <a:ext cx="2861392" cy="0"/>
          </a:xfrm>
          <a:prstGeom prst="line">
            <a:avLst/>
          </a:prstGeom>
          <a:ln w="12700">
            <a:solidFill>
              <a:srgbClr val="30B265"/>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90262962-D5D8-8E38-C980-AC3A3EA709A3}"/>
              </a:ext>
            </a:extLst>
          </p:cNvPr>
          <p:cNvCxnSpPr>
            <a:cxnSpLocks/>
          </p:cNvCxnSpPr>
          <p:nvPr/>
        </p:nvCxnSpPr>
        <p:spPr>
          <a:xfrm>
            <a:off x="594777" y="4021757"/>
            <a:ext cx="2861392" cy="0"/>
          </a:xfrm>
          <a:prstGeom prst="line">
            <a:avLst/>
          </a:prstGeom>
          <a:ln w="12700">
            <a:solidFill>
              <a:srgbClr val="30B265"/>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85004466-7AD5-565D-AE32-22CDC31681B9}"/>
              </a:ext>
            </a:extLst>
          </p:cNvPr>
          <p:cNvCxnSpPr>
            <a:cxnSpLocks/>
          </p:cNvCxnSpPr>
          <p:nvPr/>
        </p:nvCxnSpPr>
        <p:spPr>
          <a:xfrm>
            <a:off x="4103506" y="4021757"/>
            <a:ext cx="2861392" cy="0"/>
          </a:xfrm>
          <a:prstGeom prst="line">
            <a:avLst/>
          </a:prstGeom>
          <a:ln w="12700">
            <a:solidFill>
              <a:srgbClr val="30B265"/>
            </a:solidFill>
            <a:prstDash val="sysDash"/>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7A68A40A-04FA-783D-9267-C02A2CDAB0ED}"/>
              </a:ext>
            </a:extLst>
          </p:cNvPr>
          <p:cNvSpPr txBox="1"/>
          <p:nvPr/>
        </p:nvSpPr>
        <p:spPr>
          <a:xfrm>
            <a:off x="519112" y="1602648"/>
            <a:ext cx="3125611"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屋外ワークショップエリア（</a:t>
            </a:r>
            <a:r>
              <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30</a:t>
            </a: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ブース程度）</a:t>
            </a:r>
            <a:endPar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endParaRPr>
          </a:p>
        </p:txBody>
      </p:sp>
      <p:sp>
        <p:nvSpPr>
          <p:cNvPr id="30" name="テキスト ボックス 29">
            <a:extLst>
              <a:ext uri="{FF2B5EF4-FFF2-40B4-BE49-F238E27FC236}">
                <a16:creationId xmlns:a16="http://schemas.microsoft.com/office/drawing/2014/main" id="{FA83959F-58D8-9EC8-49C5-A56E1AB37B9E}"/>
              </a:ext>
            </a:extLst>
          </p:cNvPr>
          <p:cNvSpPr txBox="1"/>
          <p:nvPr/>
        </p:nvSpPr>
        <p:spPr>
          <a:xfrm>
            <a:off x="519112" y="3676368"/>
            <a:ext cx="3125611"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マルシェエリア（</a:t>
            </a:r>
            <a:r>
              <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10</a:t>
            </a: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ブース程度）</a:t>
            </a:r>
            <a:endPar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endParaRPr>
          </a:p>
        </p:txBody>
      </p:sp>
      <p:sp>
        <p:nvSpPr>
          <p:cNvPr id="31" name="テキスト ボックス 30">
            <a:extLst>
              <a:ext uri="{FF2B5EF4-FFF2-40B4-BE49-F238E27FC236}">
                <a16:creationId xmlns:a16="http://schemas.microsoft.com/office/drawing/2014/main" id="{C4F0CC4F-4C40-7169-B5D9-023C92EC076D}"/>
              </a:ext>
            </a:extLst>
          </p:cNvPr>
          <p:cNvSpPr txBox="1"/>
          <p:nvPr/>
        </p:nvSpPr>
        <p:spPr>
          <a:xfrm>
            <a:off x="4033139" y="1602648"/>
            <a:ext cx="3125611"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屋内ワークショップエリア（</a:t>
            </a:r>
            <a:r>
              <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10</a:t>
            </a: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ブース程度）</a:t>
            </a:r>
            <a:endPar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endParaRPr>
          </a:p>
        </p:txBody>
      </p:sp>
      <p:sp>
        <p:nvSpPr>
          <p:cNvPr id="32" name="テキスト ボックス 31">
            <a:extLst>
              <a:ext uri="{FF2B5EF4-FFF2-40B4-BE49-F238E27FC236}">
                <a16:creationId xmlns:a16="http://schemas.microsoft.com/office/drawing/2014/main" id="{9E33444E-417A-076F-A670-FDA3F8B0B44E}"/>
              </a:ext>
            </a:extLst>
          </p:cNvPr>
          <p:cNvSpPr txBox="1"/>
          <p:nvPr/>
        </p:nvSpPr>
        <p:spPr>
          <a:xfrm>
            <a:off x="4033139" y="3676368"/>
            <a:ext cx="3125611"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ステージエリア（</a:t>
            </a:r>
            <a:r>
              <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10</a:t>
            </a:r>
            <a:r>
              <a:rPr kumimoji="1" lang="ja-JP" altLang="en-US" sz="1100" dirty="0">
                <a:solidFill>
                  <a:schemeClr val="accent1">
                    <a:lumMod val="75000"/>
                  </a:schemeClr>
                </a:solidFill>
                <a:latin typeface="ヒラギノ角ゴ7" panose="020B0700000000000000" pitchFamily="50" charset="-128"/>
                <a:ea typeface="ヒラギノ角ゴ7" panose="020B0700000000000000" pitchFamily="50" charset="-128"/>
              </a:rPr>
              <a:t>者</a:t>
            </a:r>
            <a:r>
              <a:rPr kumimoji="1" lang="ja-JP" altLang="en-US"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rPr>
              <a:t>程度）</a:t>
            </a:r>
            <a:endParaRPr kumimoji="1" lang="en-US" altLang="ja-JP" sz="1100" b="0" i="0" u="none" strike="noStrike" kern="1200" cap="none" spc="0" normalizeH="0" baseline="0" noProof="0" dirty="0">
              <a:ln>
                <a:noFill/>
              </a:ln>
              <a:solidFill>
                <a:schemeClr val="accent1">
                  <a:lumMod val="75000"/>
                </a:schemeClr>
              </a:solidFill>
              <a:effectLst/>
              <a:uLnTx/>
              <a:uFillTx/>
              <a:latin typeface="ヒラギノ角ゴ7" panose="020B0700000000000000" pitchFamily="50" charset="-128"/>
              <a:ea typeface="ヒラギノ角ゴ7" panose="020B0700000000000000" pitchFamily="50" charset="-128"/>
              <a:cs typeface="+mn-cs"/>
            </a:endParaRPr>
          </a:p>
        </p:txBody>
      </p:sp>
      <p:sp>
        <p:nvSpPr>
          <p:cNvPr id="36" name="テキスト ボックス 35">
            <a:extLst>
              <a:ext uri="{FF2B5EF4-FFF2-40B4-BE49-F238E27FC236}">
                <a16:creationId xmlns:a16="http://schemas.microsoft.com/office/drawing/2014/main" id="{9ACE588F-79FA-1C97-E3A3-7C1951B44C05}"/>
              </a:ext>
            </a:extLst>
          </p:cNvPr>
          <p:cNvSpPr txBox="1"/>
          <p:nvPr/>
        </p:nvSpPr>
        <p:spPr>
          <a:xfrm>
            <a:off x="556944" y="2031817"/>
            <a:ext cx="2937057" cy="76944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n-ea"/>
              </a:rPr>
              <a:t>体験型のワークショップを通して、参加者に環境問題を啓発し、日ごろの活動を知っていただき、参加者の行動変容を促すことを目的とした出展を募集します。</a:t>
            </a:r>
            <a:endParaRPr kumimoji="1" lang="en-US" altLang="ja-JP" sz="1100" b="0" i="0" u="none" strike="noStrike" kern="1200" cap="none" spc="0" normalizeH="0" baseline="0" noProof="0" dirty="0">
              <a:ln>
                <a:noFill/>
              </a:ln>
              <a:solidFill>
                <a:prstClr val="black"/>
              </a:solidFill>
              <a:effectLst/>
              <a:uLnTx/>
              <a:uFillTx/>
              <a:latin typeface="+mn-ea"/>
            </a:endParaRPr>
          </a:p>
        </p:txBody>
      </p:sp>
      <p:sp>
        <p:nvSpPr>
          <p:cNvPr id="37" name="テキスト ボックス 36">
            <a:extLst>
              <a:ext uri="{FF2B5EF4-FFF2-40B4-BE49-F238E27FC236}">
                <a16:creationId xmlns:a16="http://schemas.microsoft.com/office/drawing/2014/main" id="{79D981B3-B07D-7DD7-8E7F-34AD229C7C0F}"/>
              </a:ext>
            </a:extLst>
          </p:cNvPr>
          <p:cNvSpPr txBox="1"/>
          <p:nvPr/>
        </p:nvSpPr>
        <p:spPr>
          <a:xfrm>
            <a:off x="4064517" y="2031817"/>
            <a:ext cx="2937057" cy="93871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n-ea"/>
                <a:cs typeface="+mn-cs"/>
              </a:rPr>
              <a:t>屋内については、</a:t>
            </a:r>
            <a:r>
              <a:rPr kumimoji="1" lang="en-US" altLang="ja-JP" sz="1100" b="0" i="0" u="none" strike="noStrike" kern="1200" cap="none" spc="0" normalizeH="0" baseline="0" noProof="0" dirty="0">
                <a:ln>
                  <a:noFill/>
                </a:ln>
                <a:solidFill>
                  <a:prstClr val="black"/>
                </a:solidFill>
                <a:effectLst/>
                <a:uLnTx/>
                <a:uFillTx/>
                <a:latin typeface="+mn-ea"/>
                <a:cs typeface="+mn-cs"/>
              </a:rPr>
              <a:t>YouTube</a:t>
            </a:r>
            <a:r>
              <a:rPr kumimoji="1" lang="ja-JP" altLang="en-US" sz="1100" b="0" i="0" u="none" strike="noStrike" kern="1200" cap="none" spc="0" normalizeH="0" baseline="0" noProof="0" dirty="0">
                <a:ln>
                  <a:noFill/>
                </a:ln>
                <a:solidFill>
                  <a:prstClr val="black"/>
                </a:solidFill>
                <a:effectLst/>
                <a:uLnTx/>
                <a:uFillTx/>
                <a:latin typeface="+mn-ea"/>
                <a:cs typeface="+mn-cs"/>
              </a:rPr>
              <a:t>などを活用した短い動画コンテンツの上映なども検討し、屋内ならではのワークショップの開催など、屋内であることを最大限生かした企画を実施します。</a:t>
            </a:r>
          </a:p>
        </p:txBody>
      </p:sp>
      <p:sp>
        <p:nvSpPr>
          <p:cNvPr id="38" name="テキスト ボックス 37">
            <a:extLst>
              <a:ext uri="{FF2B5EF4-FFF2-40B4-BE49-F238E27FC236}">
                <a16:creationId xmlns:a16="http://schemas.microsoft.com/office/drawing/2014/main" id="{BECB2376-EC68-DA5B-B8F3-E4D52A1BF759}"/>
              </a:ext>
            </a:extLst>
          </p:cNvPr>
          <p:cNvSpPr txBox="1"/>
          <p:nvPr/>
        </p:nvSpPr>
        <p:spPr>
          <a:xfrm>
            <a:off x="556944" y="4143637"/>
            <a:ext cx="2937057" cy="1785104"/>
          </a:xfrm>
          <a:prstGeom prst="rect">
            <a:avLst/>
          </a:prstGeom>
          <a:noFill/>
        </p:spPr>
        <p:txBody>
          <a:bodyPr wrap="square">
            <a:spAutoFit/>
          </a:bodyPr>
          <a:lstStyle/>
          <a:p>
            <a:r>
              <a:rPr kumimoji="1" lang="ja-JP" altLang="en-US" sz="1100" dirty="0">
                <a:latin typeface="+mn-ea"/>
              </a:rPr>
              <a:t>　地産地消・フェアトレード・オーガニック・社会貢献付き商品など、環境に配慮している、貢献していると運営側が判断したものの販売など、市民の購買行動を通して環境問題の啓発を行い、参加者の行動変容を促すことを目的とした出展を募集します。</a:t>
            </a:r>
            <a:endParaRPr kumimoji="1" lang="en-US" altLang="ja-JP" sz="1100" dirty="0">
              <a:latin typeface="+mn-ea"/>
            </a:endParaRPr>
          </a:p>
          <a:p>
            <a:r>
              <a:rPr kumimoji="1" lang="ja-JP" altLang="en-US" sz="1100" dirty="0">
                <a:latin typeface="+mn-ea"/>
              </a:rPr>
              <a:t>　また、キッチンカーなど、飲食ブースを充実させることにより、ステージ周辺での滞在時間を長くし、ステージ企画への誘導をねらいます。</a:t>
            </a:r>
            <a:endParaRPr kumimoji="1" lang="en-US" altLang="ja-JP" sz="1100" dirty="0">
              <a:latin typeface="+mn-ea"/>
            </a:endParaRPr>
          </a:p>
        </p:txBody>
      </p:sp>
      <p:sp>
        <p:nvSpPr>
          <p:cNvPr id="39" name="テキスト ボックス 38">
            <a:extLst>
              <a:ext uri="{FF2B5EF4-FFF2-40B4-BE49-F238E27FC236}">
                <a16:creationId xmlns:a16="http://schemas.microsoft.com/office/drawing/2014/main" id="{BED50B52-BF80-8AA0-6B8E-DB2C19631FDD}"/>
              </a:ext>
            </a:extLst>
          </p:cNvPr>
          <p:cNvSpPr txBox="1"/>
          <p:nvPr/>
        </p:nvSpPr>
        <p:spPr>
          <a:xfrm>
            <a:off x="4064517" y="4143637"/>
            <a:ext cx="2937057" cy="1446550"/>
          </a:xfrm>
          <a:prstGeom prst="rect">
            <a:avLst/>
          </a:prstGeom>
          <a:noFill/>
        </p:spPr>
        <p:txBody>
          <a:bodyPr wrap="square">
            <a:spAutoFit/>
          </a:bodyPr>
          <a:lstStyle/>
          <a:p>
            <a:r>
              <a:rPr kumimoji="1" lang="ja-JP" altLang="en-US" sz="1100" dirty="0">
                <a:latin typeface="+mn-ea"/>
              </a:rPr>
              <a:t>　ステージでは、環境問題へのメッセージが込められたミュージックライブ・パフォーマンス等を募集します。また、出展者の発表の時間なども設けて、みなさんの想いが参加者に伝わるようなステージづくりを目指します。</a:t>
            </a:r>
            <a:endParaRPr kumimoji="1" lang="en-US" altLang="ja-JP" sz="1100" dirty="0">
              <a:latin typeface="+mn-ea"/>
            </a:endParaRPr>
          </a:p>
          <a:p>
            <a:r>
              <a:rPr kumimoji="1" lang="ja-JP" altLang="en-US" sz="1100" dirty="0">
                <a:latin typeface="+mn-ea"/>
              </a:rPr>
              <a:t>　万博への機運醸成の企画についても検討します。</a:t>
            </a:r>
            <a:endParaRPr kumimoji="1" lang="en-US" altLang="ja-JP" sz="1100" dirty="0">
              <a:latin typeface="+mn-ea"/>
            </a:endParaRPr>
          </a:p>
        </p:txBody>
      </p:sp>
      <p:sp>
        <p:nvSpPr>
          <p:cNvPr id="21" name="スライド番号プレースホルダー 1">
            <a:extLst>
              <a:ext uri="{FF2B5EF4-FFF2-40B4-BE49-F238E27FC236}">
                <a16:creationId xmlns:a16="http://schemas.microsoft.com/office/drawing/2014/main" id="{5225BDEB-63A0-B2D4-4ADB-86F4973A81F4}"/>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4</a:t>
            </a:fld>
            <a:endParaRPr kumimoji="1" lang="ja-JP" altLang="en-US"/>
          </a:p>
        </p:txBody>
      </p:sp>
      <p:sp>
        <p:nvSpPr>
          <p:cNvPr id="2" name="正方形/長方形 1">
            <a:extLst>
              <a:ext uri="{FF2B5EF4-FFF2-40B4-BE49-F238E27FC236}">
                <a16:creationId xmlns:a16="http://schemas.microsoft.com/office/drawing/2014/main" id="{61C0A335-5FC9-3ED6-F6A3-DE7D8EDD4AC9}"/>
              </a:ext>
            </a:extLst>
          </p:cNvPr>
          <p:cNvSpPr/>
          <p:nvPr/>
        </p:nvSpPr>
        <p:spPr>
          <a:xfrm>
            <a:off x="4546941" y="7455944"/>
            <a:ext cx="1403797" cy="933719"/>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770320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0903643C-AE94-FE9D-6303-642FD6F88E50}"/>
              </a:ext>
            </a:extLst>
          </p:cNvPr>
          <p:cNvSpPr txBox="1"/>
          <p:nvPr/>
        </p:nvSpPr>
        <p:spPr>
          <a:xfrm>
            <a:off x="1103633" y="438692"/>
            <a:ext cx="1657826" cy="400110"/>
          </a:xfrm>
          <a:prstGeom prst="rect">
            <a:avLst/>
          </a:prstGeom>
          <a:noFill/>
        </p:spPr>
        <p:txBody>
          <a:bodyPr wrap="none" rtlCol="0">
            <a:spAutoFit/>
          </a:bodyPr>
          <a:lstStyle/>
          <a:p>
            <a:r>
              <a:rPr kumimoji="1" lang="en-US" altLang="ja-JP" sz="2000" dirty="0">
                <a:solidFill>
                  <a:schemeClr val="accent1">
                    <a:lumMod val="75000"/>
                  </a:schemeClr>
                </a:solidFill>
                <a:latin typeface="ヒラギノ角ゴ7" panose="020B0700000000000000" pitchFamily="50" charset="-128"/>
                <a:ea typeface="ヒラギノ角ゴ7" panose="020B0700000000000000" pitchFamily="50" charset="-128"/>
              </a:rPr>
              <a:t>4</a:t>
            </a:r>
            <a:r>
              <a:rPr kumimoji="1" lang="ja-JP" altLang="en-US" sz="2000" dirty="0">
                <a:solidFill>
                  <a:schemeClr val="accent1">
                    <a:lumMod val="75000"/>
                  </a:schemeClr>
                </a:solidFill>
                <a:latin typeface="ヒラギノ角ゴ7" panose="020B0700000000000000" pitchFamily="50" charset="-128"/>
                <a:ea typeface="ヒラギノ角ゴ7" panose="020B0700000000000000" pitchFamily="50" charset="-128"/>
              </a:rPr>
              <a:t>．募集内容</a:t>
            </a:r>
          </a:p>
        </p:txBody>
      </p:sp>
      <p:sp>
        <p:nvSpPr>
          <p:cNvPr id="4" name="四角形: 角を丸くする 3">
            <a:extLst>
              <a:ext uri="{FF2B5EF4-FFF2-40B4-BE49-F238E27FC236}">
                <a16:creationId xmlns:a16="http://schemas.microsoft.com/office/drawing/2014/main" id="{7ADBCD5F-431E-DB7C-8D48-3AD491E76CD8}"/>
              </a:ext>
            </a:extLst>
          </p:cNvPr>
          <p:cNvSpPr/>
          <p:nvPr/>
        </p:nvSpPr>
        <p:spPr>
          <a:xfrm>
            <a:off x="562797" y="1153992"/>
            <a:ext cx="1626366" cy="273235"/>
          </a:xfrm>
          <a:prstGeom prst="roundRect">
            <a:avLst>
              <a:gd name="adj" fmla="val 50000"/>
            </a:avLst>
          </a:prstGeom>
          <a:solidFill>
            <a:schemeClr val="bg1"/>
          </a:solidFill>
          <a:ln w="28575">
            <a:solidFill>
              <a:srgbClr val="30B2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B9394C93-963C-459C-02CE-C70A74EAE243}"/>
              </a:ext>
            </a:extLst>
          </p:cNvPr>
          <p:cNvSpPr/>
          <p:nvPr/>
        </p:nvSpPr>
        <p:spPr>
          <a:xfrm>
            <a:off x="930991" y="1159804"/>
            <a:ext cx="889987" cy="261610"/>
          </a:xfrm>
          <a:prstGeom prst="rect">
            <a:avLst/>
          </a:prstGeom>
        </p:spPr>
        <p:txBody>
          <a:bodyPr wrap="none">
            <a:spAutoFit/>
          </a:bodyPr>
          <a:lstStyle/>
          <a:p>
            <a:pPr lvl="0" algn="ctr"/>
            <a:r>
              <a:rPr kumimoji="1" lang="ja-JP" altLang="en-US" sz="1100" dirty="0">
                <a:solidFill>
                  <a:schemeClr val="accent1">
                    <a:lumMod val="75000"/>
                  </a:schemeClr>
                </a:solidFill>
                <a:latin typeface="ヒラギノ角ゴ7" panose="020B0700000000000000" pitchFamily="50" charset="-128"/>
                <a:ea typeface="ヒラギノ角ゴ7" panose="020B0700000000000000" pitchFamily="50" charset="-128"/>
              </a:rPr>
              <a:t>ブース出展</a:t>
            </a:r>
          </a:p>
        </p:txBody>
      </p:sp>
      <p:sp>
        <p:nvSpPr>
          <p:cNvPr id="6" name="テキスト ボックス 5">
            <a:extLst>
              <a:ext uri="{FF2B5EF4-FFF2-40B4-BE49-F238E27FC236}">
                <a16:creationId xmlns:a16="http://schemas.microsoft.com/office/drawing/2014/main" id="{8DB0B688-2DE5-1435-D64D-A4FD7938101A}"/>
              </a:ext>
            </a:extLst>
          </p:cNvPr>
          <p:cNvSpPr txBox="1"/>
          <p:nvPr/>
        </p:nvSpPr>
        <p:spPr>
          <a:xfrm>
            <a:off x="567608" y="1529477"/>
            <a:ext cx="6424458" cy="4154984"/>
          </a:xfrm>
          <a:prstGeom prst="rect">
            <a:avLst/>
          </a:prstGeom>
          <a:noFill/>
        </p:spPr>
        <p:txBody>
          <a:bodyPr wrap="square" rtlCol="0">
            <a:spAutoFit/>
          </a:bodyPr>
          <a:lstStyle/>
          <a:p>
            <a:r>
              <a:rPr kumimoji="1" lang="ja-JP" altLang="en-US" sz="1100" dirty="0">
                <a:latin typeface="+mn-ea"/>
              </a:rPr>
              <a:t>　ブース出展では、 ①ワークショップなどの体験型のブース及び、②地産地消・フェアトレード・オーガニック・社会貢献付き商品など、環境に配慮しているものの販売などを行うマルシェ型のブースの</a:t>
            </a:r>
            <a:r>
              <a:rPr kumimoji="1" lang="en-US" altLang="ja-JP" sz="1100" dirty="0">
                <a:latin typeface="+mn-ea"/>
              </a:rPr>
              <a:t>2</a:t>
            </a:r>
            <a:r>
              <a:rPr kumimoji="1" lang="ja-JP" altLang="en-US" sz="1100" dirty="0">
                <a:latin typeface="+mn-ea"/>
              </a:rPr>
              <a:t>種類のブースを募集します。</a:t>
            </a:r>
            <a:endParaRPr kumimoji="1" lang="en-US" altLang="ja-JP" sz="1100" dirty="0">
              <a:latin typeface="+mn-ea"/>
            </a:endParaRPr>
          </a:p>
          <a:p>
            <a:r>
              <a:rPr kumimoji="1" lang="ja-JP" altLang="en-US" sz="1100" dirty="0">
                <a:latin typeface="+mn-ea"/>
              </a:rPr>
              <a:t>　本イベントの趣旨に則り、環境問題を啓発し、参加者の行動変容を促すような出展を募集します。本イベントへの出展を通して、参加者と各出展者のつながりが生まれたり、参加者が“</a:t>
            </a:r>
            <a:r>
              <a:rPr kumimoji="1" lang="en-US" altLang="ja-JP" sz="1100" dirty="0">
                <a:latin typeface="+mn-ea"/>
              </a:rPr>
              <a:t>ECO</a:t>
            </a:r>
            <a:r>
              <a:rPr kumimoji="1" lang="ja-JP" altLang="en-US" sz="1100" dirty="0">
                <a:latin typeface="+mn-ea"/>
              </a:rPr>
              <a:t>と縁を結ぶ”きっかけになればと考えています。</a:t>
            </a:r>
            <a:endParaRPr kumimoji="1" lang="en-US" altLang="ja-JP" sz="1100" dirty="0">
              <a:latin typeface="+mn-ea"/>
            </a:endParaRPr>
          </a:p>
          <a:p>
            <a:r>
              <a:rPr kumimoji="1" lang="ja-JP" altLang="en-US" sz="1100" dirty="0">
                <a:latin typeface="+mn-ea"/>
              </a:rPr>
              <a:t>　</a:t>
            </a:r>
            <a:endParaRPr kumimoji="1" lang="en-US" altLang="ja-JP" sz="1100" dirty="0">
              <a:latin typeface="+mn-ea"/>
            </a:endParaRPr>
          </a:p>
          <a:p>
            <a:endParaRPr kumimoji="1" lang="en-US" altLang="ja-JP" sz="1100" dirty="0">
              <a:latin typeface="+mn-ea"/>
            </a:endParaRPr>
          </a:p>
          <a:p>
            <a:r>
              <a:rPr kumimoji="1" lang="ja-JP" altLang="en-US" sz="1100" dirty="0">
                <a:solidFill>
                  <a:srgbClr val="FF0000"/>
                </a:solidFill>
                <a:latin typeface="HGS創英角ｺﾞｼｯｸUB" panose="020B0900000000000000" pitchFamily="50" charset="-128"/>
                <a:ea typeface="HGS創英角ｺﾞｼｯｸUB" panose="020B0900000000000000" pitchFamily="50" charset="-128"/>
              </a:rPr>
              <a:t>ブース出展については、</a:t>
            </a:r>
            <a:r>
              <a:rPr kumimoji="1" lang="en-US" altLang="ja-JP" sz="1100" dirty="0">
                <a:solidFill>
                  <a:srgbClr val="FF0000"/>
                </a:solidFill>
                <a:latin typeface="HGS創英角ｺﾞｼｯｸUB" panose="020B0900000000000000" pitchFamily="50" charset="-128"/>
                <a:ea typeface="HGS創英角ｺﾞｼｯｸUB" panose="020B0900000000000000" pitchFamily="50" charset="-128"/>
              </a:rPr>
              <a:t>50</a:t>
            </a:r>
            <a:r>
              <a:rPr kumimoji="1" lang="ja-JP" altLang="en-US" sz="1100" dirty="0">
                <a:solidFill>
                  <a:srgbClr val="FF0000"/>
                </a:solidFill>
                <a:latin typeface="HGS創英角ｺﾞｼｯｸUB" panose="020B0900000000000000" pitchFamily="50" charset="-128"/>
                <a:ea typeface="HGS創英角ｺﾞｼｯｸUB" panose="020B0900000000000000" pitchFamily="50" charset="-128"/>
              </a:rPr>
              <a:t>ブース上限</a:t>
            </a:r>
            <a:r>
              <a:rPr kumimoji="1" lang="ja-JP" altLang="en-US" sz="1100" dirty="0">
                <a:latin typeface="+mn-ea"/>
              </a:rPr>
              <a:t>となります。お早めにお申込みください。</a:t>
            </a:r>
            <a:endParaRPr kumimoji="1" lang="en-US" altLang="ja-JP" sz="1100" dirty="0">
              <a:latin typeface="+mn-ea"/>
            </a:endParaRPr>
          </a:p>
          <a:p>
            <a:r>
              <a:rPr kumimoji="1" lang="ja-JP" altLang="en-US" sz="1100" dirty="0">
                <a:latin typeface="+mn-ea"/>
              </a:rPr>
              <a:t>　</a:t>
            </a:r>
            <a:r>
              <a:rPr kumimoji="1" lang="en-US" altLang="ja-JP" sz="1100" dirty="0">
                <a:latin typeface="+mn-ea"/>
              </a:rPr>
              <a:t>※</a:t>
            </a:r>
            <a:r>
              <a:rPr kumimoji="1" lang="ja-JP" altLang="en-US" sz="1100" dirty="0">
                <a:latin typeface="+mn-ea"/>
              </a:rPr>
              <a:t>他の出展者との関係があるため、応募多数の場合、</a:t>
            </a:r>
            <a:r>
              <a:rPr kumimoji="1" lang="en-US" altLang="ja-JP" sz="1100" dirty="0">
                <a:latin typeface="+mn-ea"/>
              </a:rPr>
              <a:t>1</a:t>
            </a:r>
            <a:r>
              <a:rPr kumimoji="1" lang="ja-JP" altLang="en-US" sz="1100" dirty="0">
                <a:latin typeface="+mn-ea"/>
              </a:rPr>
              <a:t>組織からの多グループでの出展に関しては、</a:t>
            </a:r>
            <a:endParaRPr kumimoji="1" lang="en-US" altLang="ja-JP" sz="1100" dirty="0">
              <a:latin typeface="+mn-ea"/>
            </a:endParaRPr>
          </a:p>
          <a:p>
            <a:r>
              <a:rPr kumimoji="1" lang="en-US" altLang="ja-JP" sz="1100" dirty="0">
                <a:latin typeface="+mn-ea"/>
              </a:rPr>
              <a:t>    </a:t>
            </a:r>
            <a:r>
              <a:rPr kumimoji="1" lang="ja-JP" altLang="en-US" sz="1100" dirty="0">
                <a:latin typeface="+mn-ea"/>
              </a:rPr>
              <a:t>   調整をさせていただく場合がございます。</a:t>
            </a:r>
          </a:p>
          <a:p>
            <a:endParaRPr kumimoji="1" lang="en-US" altLang="ja-JP" sz="1100" dirty="0">
              <a:latin typeface="+mn-ea"/>
            </a:endParaRPr>
          </a:p>
          <a:p>
            <a:r>
              <a:rPr kumimoji="1" lang="ja-JP" altLang="en-US" sz="1100" dirty="0">
                <a:latin typeface="HGS創英角ｺﾞｼｯｸUB" panose="020B0900000000000000" pitchFamily="50" charset="-128"/>
                <a:ea typeface="HGS創英角ｺﾞｼｯｸUB" panose="020B0900000000000000" pitchFamily="50" charset="-128"/>
              </a:rPr>
              <a:t>◆ワークショップエリアでの出展</a:t>
            </a:r>
            <a:endParaRPr kumimoji="1" lang="en-US" altLang="ja-JP" sz="1100" dirty="0">
              <a:latin typeface="HGS創英角ｺﾞｼｯｸUB" panose="020B0900000000000000" pitchFamily="50" charset="-128"/>
              <a:ea typeface="HGS創英角ｺﾞｼｯｸUB" panose="020B0900000000000000" pitchFamily="50" charset="-128"/>
            </a:endParaRPr>
          </a:p>
          <a:p>
            <a:pPr marL="171450" indent="-171450">
              <a:buFont typeface="Arial" panose="020B0604020202020204" pitchFamily="34" charset="0"/>
              <a:buChar char="•"/>
            </a:pPr>
            <a:r>
              <a:rPr kumimoji="1" lang="en-US" altLang="ja-JP" sz="1100" dirty="0">
                <a:latin typeface="+mn-ea"/>
              </a:rPr>
              <a:t>1</a:t>
            </a:r>
            <a:r>
              <a:rPr kumimoji="1" lang="ja-JP" altLang="en-US" sz="1100" dirty="0">
                <a:latin typeface="+mn-ea"/>
              </a:rPr>
              <a:t>ブースにつき、下記セットを</a:t>
            </a:r>
            <a:r>
              <a:rPr kumimoji="1" lang="en-US" altLang="ja-JP" sz="1100" dirty="0">
                <a:latin typeface="+mn-ea"/>
              </a:rPr>
              <a:t>1</a:t>
            </a:r>
            <a:r>
              <a:rPr kumimoji="1" lang="ja-JP" altLang="en-US" sz="1100" dirty="0">
                <a:latin typeface="+mn-ea"/>
              </a:rPr>
              <a:t>セット無料で貸し出します。</a:t>
            </a:r>
            <a:endParaRPr kumimoji="1" lang="en-US" altLang="ja-JP" sz="1100" dirty="0">
              <a:latin typeface="+mn-ea"/>
            </a:endParaRPr>
          </a:p>
          <a:p>
            <a:pPr marL="171450" indent="-171450">
              <a:buFont typeface="Arial" panose="020B0604020202020204" pitchFamily="34" charset="0"/>
              <a:buChar char="•"/>
            </a:pPr>
            <a:r>
              <a:rPr kumimoji="1" lang="ja-JP" altLang="en-US" sz="1100" dirty="0">
                <a:latin typeface="+mn-ea"/>
              </a:rPr>
              <a:t>屋内での出展の場合はテントの貸し出しはございません。</a:t>
            </a:r>
            <a:endParaRPr kumimoji="1" lang="en-US" altLang="ja-JP" sz="1100" dirty="0">
              <a:latin typeface="+mn-ea"/>
            </a:endParaRPr>
          </a:p>
          <a:p>
            <a:pPr marL="171450" indent="-171450">
              <a:buFont typeface="Arial" panose="020B0604020202020204" pitchFamily="34" charset="0"/>
              <a:buChar char="•"/>
            </a:pPr>
            <a:r>
              <a:rPr kumimoji="1" lang="ja-JP" altLang="en-US" sz="1100" dirty="0">
                <a:latin typeface="+mn-ea"/>
              </a:rPr>
              <a:t>各ブースにはタイトル看板を設置します。</a:t>
            </a:r>
            <a:endParaRPr kumimoji="1" lang="en-US" altLang="ja-JP" sz="1100" dirty="0">
              <a:latin typeface="+mn-ea"/>
            </a:endParaRPr>
          </a:p>
          <a:p>
            <a:pPr marL="171450" indent="-171450">
              <a:buFont typeface="Arial" panose="020B0604020202020204" pitchFamily="34" charset="0"/>
              <a:buChar char="•"/>
            </a:pPr>
            <a:r>
              <a:rPr kumimoji="1" lang="ja-JP" altLang="en-US" sz="1100" dirty="0">
                <a:latin typeface="+mn-ea"/>
              </a:rPr>
              <a:t>テントの持ち込み、テントなしでの出展も可能です。申込の際にご記入ください。どちらも専有面積は</a:t>
            </a:r>
            <a:r>
              <a:rPr kumimoji="1" lang="en-US" altLang="ja-JP" sz="1100" dirty="0">
                <a:latin typeface="+mn-ea"/>
              </a:rPr>
              <a:t>360cm×270cm</a:t>
            </a:r>
            <a:r>
              <a:rPr kumimoji="1" lang="ja-JP" altLang="en-US" sz="1100" dirty="0">
                <a:latin typeface="+mn-ea"/>
              </a:rPr>
              <a:t>程度までです。</a:t>
            </a:r>
            <a:endParaRPr kumimoji="1" lang="en-US" altLang="ja-JP" sz="1100" dirty="0">
              <a:latin typeface="+mn-ea"/>
            </a:endParaRPr>
          </a:p>
          <a:p>
            <a:pPr marL="171450" indent="-171450">
              <a:buFont typeface="Arial" panose="020B0604020202020204" pitchFamily="34" charset="0"/>
              <a:buChar char="•"/>
            </a:pPr>
            <a:r>
              <a:rPr kumimoji="1" lang="ja-JP" altLang="en-US" sz="1100" dirty="0">
                <a:latin typeface="+mn-ea"/>
              </a:rPr>
              <a:t>机、椅子は配置数量内でご使用ください。やむを得ず</a:t>
            </a:r>
            <a:r>
              <a:rPr kumimoji="1" lang="ja-JP" altLang="en-US" sz="1100" dirty="0">
                <a:latin typeface="HGS創英角ｺﾞｼｯｸUB" panose="020B0900000000000000" pitchFamily="50" charset="-128"/>
                <a:ea typeface="HGS創英角ｺﾞｼｯｸUB" panose="020B0900000000000000" pitchFamily="50" charset="-128"/>
              </a:rPr>
              <a:t>追加が必要な場合は、応募の際に事務局までご相談ください。</a:t>
            </a:r>
            <a:r>
              <a:rPr kumimoji="1" lang="ja-JP" altLang="en-US" sz="1100" dirty="0">
                <a:latin typeface="+mn-ea"/>
              </a:rPr>
              <a:t>ただし、追加分については、数に限りがございますので、ご希望に沿えない場合がございます。予めご了承ください。</a:t>
            </a:r>
            <a:endParaRPr kumimoji="1" lang="en-US" altLang="ja-JP" sz="1100" dirty="0">
              <a:latin typeface="+mn-ea"/>
            </a:endParaRPr>
          </a:p>
          <a:p>
            <a:pPr marL="171450" indent="-171450">
              <a:buFont typeface="Arial" panose="020B0604020202020204" pitchFamily="34" charset="0"/>
              <a:buChar char="•"/>
            </a:pPr>
            <a:r>
              <a:rPr kumimoji="1" lang="ja-JP" altLang="en-US" sz="1100" dirty="0">
                <a:latin typeface="HGS創英角ｺﾞｼｯｸUB" panose="020B0900000000000000" pitchFamily="50" charset="-128"/>
                <a:ea typeface="HGS創英角ｺﾞｼｯｸUB" panose="020B0900000000000000" pitchFamily="50" charset="-128"/>
              </a:rPr>
              <a:t>当日の備品の追加貸し出し依頼には応じかねます。</a:t>
            </a:r>
            <a:endParaRPr kumimoji="1" lang="en-US" altLang="ja-JP" sz="1100" dirty="0">
              <a:latin typeface="HGS創英角ｺﾞｼｯｸUB" panose="020B0900000000000000" pitchFamily="50" charset="-128"/>
              <a:ea typeface="HGS創英角ｺﾞｼｯｸUB" panose="020B0900000000000000" pitchFamily="50" charset="-128"/>
            </a:endParaRPr>
          </a:p>
          <a:p>
            <a:pPr marL="171450" indent="-171450">
              <a:buFont typeface="Arial" panose="020B0604020202020204" pitchFamily="34" charset="0"/>
              <a:buChar char="•"/>
            </a:pPr>
            <a:r>
              <a:rPr kumimoji="1" lang="ja-JP" altLang="en-US" sz="1100" dirty="0">
                <a:latin typeface="+mn-ea"/>
              </a:rPr>
              <a:t>当イベントは、環境活動の発表及び体験の場ですので、参加者の体験等は基本的に無料とします。</a:t>
            </a:r>
            <a:endParaRPr kumimoji="1" lang="en-US" altLang="ja-JP" sz="1100" dirty="0">
              <a:latin typeface="+mn-ea"/>
            </a:endParaRPr>
          </a:p>
          <a:p>
            <a:r>
              <a:rPr kumimoji="1" lang="ja-JP" altLang="en-US" sz="1100" dirty="0">
                <a:latin typeface="+mn-ea"/>
              </a:rPr>
              <a:t>　</a:t>
            </a:r>
            <a:r>
              <a:rPr kumimoji="1" lang="en-US" altLang="ja-JP" sz="1100" dirty="0">
                <a:latin typeface="+mn-ea"/>
              </a:rPr>
              <a:t>※</a:t>
            </a:r>
            <a:r>
              <a:rPr kumimoji="1" lang="ja-JP" altLang="en-US" sz="1100" dirty="0">
                <a:latin typeface="+mn-ea"/>
              </a:rPr>
              <a:t>ただし、材料費を徴収する場合はこの限りではありません。申し込み時にご相談ください。</a:t>
            </a:r>
            <a:endParaRPr kumimoji="1" lang="en-US" altLang="ja-JP" sz="1100" dirty="0">
              <a:latin typeface="+mn-ea"/>
            </a:endParaRPr>
          </a:p>
        </p:txBody>
      </p:sp>
      <p:graphicFrame>
        <p:nvGraphicFramePr>
          <p:cNvPr id="8" name="表 7">
            <a:extLst>
              <a:ext uri="{FF2B5EF4-FFF2-40B4-BE49-F238E27FC236}">
                <a16:creationId xmlns:a16="http://schemas.microsoft.com/office/drawing/2014/main" id="{62DD8927-7CF1-36F8-FA64-F2316C511705}"/>
              </a:ext>
            </a:extLst>
          </p:cNvPr>
          <p:cNvGraphicFramePr>
            <a:graphicFrameLocks noGrp="1"/>
          </p:cNvGraphicFramePr>
          <p:nvPr>
            <p:extLst>
              <p:ext uri="{D42A27DB-BD31-4B8C-83A1-F6EECF244321}">
                <p14:modId xmlns:p14="http://schemas.microsoft.com/office/powerpoint/2010/main" val="597689004"/>
              </p:ext>
            </p:extLst>
          </p:nvPr>
        </p:nvGraphicFramePr>
        <p:xfrm>
          <a:off x="624299" y="5701540"/>
          <a:ext cx="6306266" cy="548640"/>
        </p:xfrm>
        <a:graphic>
          <a:graphicData uri="http://schemas.openxmlformats.org/drawingml/2006/table">
            <a:tbl>
              <a:tblPr firstRow="1" bandRow="1">
                <a:tableStyleId>{073A0DAA-6AF3-43AB-8588-CEC1D06C72B9}</a:tableStyleId>
              </a:tblPr>
              <a:tblGrid>
                <a:gridCol w="1740741">
                  <a:extLst>
                    <a:ext uri="{9D8B030D-6E8A-4147-A177-3AD203B41FA5}">
                      <a16:colId xmlns:a16="http://schemas.microsoft.com/office/drawing/2014/main" val="4225975610"/>
                    </a:ext>
                  </a:extLst>
                </a:gridCol>
                <a:gridCol w="4565525">
                  <a:extLst>
                    <a:ext uri="{9D8B030D-6E8A-4147-A177-3AD203B41FA5}">
                      <a16:colId xmlns:a16="http://schemas.microsoft.com/office/drawing/2014/main" val="3351698686"/>
                    </a:ext>
                  </a:extLst>
                </a:gridCol>
              </a:tblGrid>
              <a:tr h="497863">
                <a:tc>
                  <a:txBody>
                    <a:bodyPr/>
                    <a:lstStyle/>
                    <a:p>
                      <a:pPr algn="ctr"/>
                      <a:r>
                        <a:rPr kumimoji="1" lang="ja-JP" altLang="en-US" sz="1000" b="0" dirty="0">
                          <a:solidFill>
                            <a:schemeClr val="tx1"/>
                          </a:solidFill>
                          <a:latin typeface="+mn-ea"/>
                          <a:ea typeface="+mn-ea"/>
                        </a:rPr>
                        <a:t>ブースセット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b="0" dirty="0">
                          <a:solidFill>
                            <a:schemeClr val="tx1"/>
                          </a:solidFill>
                          <a:latin typeface="+mn-ea"/>
                          <a:ea typeface="+mn-ea"/>
                        </a:rPr>
                        <a:t>・テント（</a:t>
                      </a:r>
                      <a:r>
                        <a:rPr kumimoji="1" lang="en-US" altLang="ja-JP" sz="1000" b="0" dirty="0">
                          <a:solidFill>
                            <a:schemeClr val="tx1"/>
                          </a:solidFill>
                          <a:latin typeface="+mn-ea"/>
                          <a:ea typeface="+mn-ea"/>
                        </a:rPr>
                        <a:t>2</a:t>
                      </a:r>
                      <a:r>
                        <a:rPr kumimoji="1" lang="ja-JP" altLang="en-US" sz="1000" b="0" dirty="0">
                          <a:solidFill>
                            <a:schemeClr val="tx1"/>
                          </a:solidFill>
                          <a:latin typeface="+mn-ea"/>
                          <a:ea typeface="+mn-ea"/>
                        </a:rPr>
                        <a:t>間</a:t>
                      </a:r>
                      <a:r>
                        <a:rPr kumimoji="1" lang="en-US" altLang="ja-JP" sz="1000" b="0" dirty="0">
                          <a:solidFill>
                            <a:schemeClr val="tx1"/>
                          </a:solidFill>
                          <a:latin typeface="+mn-ea"/>
                          <a:ea typeface="+mn-ea"/>
                        </a:rPr>
                        <a:t>×1.5</a:t>
                      </a:r>
                      <a:r>
                        <a:rPr kumimoji="1" lang="ja-JP" altLang="en-US" sz="1000" b="0" dirty="0">
                          <a:solidFill>
                            <a:schemeClr val="tx1"/>
                          </a:solidFill>
                          <a:latin typeface="+mn-ea"/>
                          <a:ea typeface="+mn-ea"/>
                        </a:rPr>
                        <a:t>間</a:t>
                      </a:r>
                      <a:r>
                        <a:rPr kumimoji="1" lang="en-US" altLang="ja-JP" sz="1000" b="0" dirty="0">
                          <a:solidFill>
                            <a:schemeClr val="tx1"/>
                          </a:solidFill>
                          <a:latin typeface="+mn-ea"/>
                          <a:ea typeface="+mn-ea"/>
                        </a:rPr>
                        <a:t>(360cm×270cm)</a:t>
                      </a:r>
                      <a:r>
                        <a:rPr kumimoji="1" lang="ja-JP" altLang="en-US" sz="1000" b="0" dirty="0">
                          <a:solidFill>
                            <a:schemeClr val="tx1"/>
                          </a:solidFill>
                          <a:latin typeface="+mn-ea"/>
                          <a:ea typeface="+mn-ea"/>
                        </a:rPr>
                        <a:t>）</a:t>
                      </a:r>
                      <a:endParaRPr kumimoji="1" lang="en-US" altLang="ja-JP" sz="1000" b="0" dirty="0">
                        <a:solidFill>
                          <a:schemeClr val="tx1"/>
                        </a:solidFill>
                        <a:latin typeface="+mn-ea"/>
                        <a:ea typeface="+mn-ea"/>
                      </a:endParaRPr>
                    </a:p>
                    <a:p>
                      <a:pPr algn="l"/>
                      <a:r>
                        <a:rPr kumimoji="1" lang="ja-JP" altLang="en-US" sz="1000" b="0" dirty="0">
                          <a:solidFill>
                            <a:schemeClr val="tx1"/>
                          </a:solidFill>
                          <a:latin typeface="+mn-ea"/>
                          <a:ea typeface="+mn-ea"/>
                        </a:rPr>
                        <a:t>・机</a:t>
                      </a:r>
                      <a:r>
                        <a:rPr kumimoji="1" lang="en-US" altLang="ja-JP" sz="1000" b="0" dirty="0">
                          <a:solidFill>
                            <a:schemeClr val="tx1"/>
                          </a:solidFill>
                          <a:latin typeface="+mn-ea"/>
                          <a:ea typeface="+mn-ea"/>
                        </a:rPr>
                        <a:t>(180cm×45cm)</a:t>
                      </a:r>
                      <a:r>
                        <a:rPr kumimoji="1" lang="ja-JP" altLang="en-US" sz="1000" b="0" dirty="0">
                          <a:solidFill>
                            <a:schemeClr val="tx1"/>
                          </a:solidFill>
                          <a:latin typeface="+mn-ea"/>
                          <a:ea typeface="+mn-ea"/>
                        </a:rPr>
                        <a:t>　</a:t>
                      </a:r>
                      <a:r>
                        <a:rPr kumimoji="1" lang="en-US" altLang="ja-JP" sz="1000" b="0" dirty="0">
                          <a:solidFill>
                            <a:schemeClr val="tx1"/>
                          </a:solidFill>
                          <a:latin typeface="+mn-ea"/>
                          <a:ea typeface="+mn-ea"/>
                        </a:rPr>
                        <a:t>2</a:t>
                      </a:r>
                      <a:r>
                        <a:rPr kumimoji="1" lang="ja-JP" altLang="en-US" sz="1000" b="0" dirty="0">
                          <a:solidFill>
                            <a:schemeClr val="tx1"/>
                          </a:solidFill>
                          <a:latin typeface="+mn-ea"/>
                          <a:ea typeface="+mn-ea"/>
                        </a:rPr>
                        <a:t>台</a:t>
                      </a:r>
                      <a:endParaRPr kumimoji="1" lang="en-US" altLang="ja-JP" sz="1000" b="0" dirty="0">
                        <a:solidFill>
                          <a:schemeClr val="tx1"/>
                        </a:solidFill>
                        <a:latin typeface="+mn-ea"/>
                        <a:ea typeface="+mn-ea"/>
                      </a:endParaRPr>
                    </a:p>
                    <a:p>
                      <a:pPr algn="l"/>
                      <a:r>
                        <a:rPr kumimoji="1" lang="ja-JP" altLang="en-US" sz="1000" b="0" dirty="0">
                          <a:solidFill>
                            <a:schemeClr val="tx1"/>
                          </a:solidFill>
                          <a:latin typeface="+mn-ea"/>
                          <a:ea typeface="+mn-ea"/>
                        </a:rPr>
                        <a:t>・椅子　</a:t>
                      </a:r>
                      <a:r>
                        <a:rPr kumimoji="1" lang="en-US" altLang="ja-JP" sz="1000" b="0" dirty="0">
                          <a:solidFill>
                            <a:schemeClr val="tx1"/>
                          </a:solidFill>
                          <a:latin typeface="+mn-ea"/>
                          <a:ea typeface="+mn-ea"/>
                        </a:rPr>
                        <a:t>4</a:t>
                      </a:r>
                      <a:r>
                        <a:rPr kumimoji="1" lang="ja-JP" altLang="en-US" sz="1000" b="0" dirty="0">
                          <a:solidFill>
                            <a:schemeClr val="tx1"/>
                          </a:solidFill>
                          <a:latin typeface="+mn-ea"/>
                          <a:ea typeface="+mn-ea"/>
                        </a:rPr>
                        <a:t>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2177349"/>
                  </a:ext>
                </a:extLst>
              </a:tr>
            </a:tbl>
          </a:graphicData>
        </a:graphic>
      </p:graphicFrame>
      <p:sp>
        <p:nvSpPr>
          <p:cNvPr id="10" name="テキスト ボックス 9">
            <a:extLst>
              <a:ext uri="{FF2B5EF4-FFF2-40B4-BE49-F238E27FC236}">
                <a16:creationId xmlns:a16="http://schemas.microsoft.com/office/drawing/2014/main" id="{D47697D3-62F2-15DC-B880-96F2921EECC9}"/>
              </a:ext>
            </a:extLst>
          </p:cNvPr>
          <p:cNvSpPr txBox="1"/>
          <p:nvPr/>
        </p:nvSpPr>
        <p:spPr>
          <a:xfrm>
            <a:off x="562798" y="6400382"/>
            <a:ext cx="6429268" cy="313162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◆マルシェエリアでの出展</a:t>
            </a:r>
            <a:endParaRPr kumimoji="1" lang="en-US" altLang="ja-JP" sz="11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・マルシェエリアでの出展には無料貸出物品はございません。</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・テントは、持ち込みとなります。専有面積は約</a:t>
            </a:r>
            <a:r>
              <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200cm×</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約</a:t>
            </a:r>
            <a:r>
              <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200cm</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となります。</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游ゴシック" panose="020B0400000000000000" pitchFamily="50" charset="-128"/>
                <a:ea typeface="游ゴシック" panose="020B0400000000000000" pitchFamily="50" charset="-128"/>
              </a:rPr>
              <a:t>　</a:t>
            </a:r>
            <a:r>
              <a:rPr kumimoji="1" lang="en-US" altLang="ja-JP" sz="900" dirty="0">
                <a:solidFill>
                  <a:prstClr val="black"/>
                </a:solidFill>
                <a:latin typeface="游ゴシック" panose="020B0400000000000000" pitchFamily="50" charset="-128"/>
                <a:ea typeface="游ゴシック" panose="020B0400000000000000" pitchFamily="50" charset="-128"/>
              </a:rPr>
              <a:t>※</a:t>
            </a:r>
            <a:r>
              <a:rPr kumimoji="1" lang="ja-JP" altLang="en-US" sz="900" dirty="0">
                <a:solidFill>
                  <a:prstClr val="black"/>
                </a:solidFill>
                <a:latin typeface="游ゴシック" panose="020B0400000000000000" pitchFamily="50" charset="-128"/>
                <a:ea typeface="游ゴシック" panose="020B0400000000000000" pitchFamily="50" charset="-128"/>
              </a:rPr>
              <a:t>お手持ちのテントサイズが少し大きい等のご都合がございましたら、事務局までご相談ください。</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・各ブースにはタイトル看板を設置します。</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・販売品目をあらかじめお申し出ください。申し込みのあった物品以外の販売はできません。</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◆共通事項</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・ワークショップ、実験等に使用の場合、最小限の電気使用が可能です。 </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・電源については</a:t>
            </a:r>
            <a:r>
              <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ECO</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スクエア等建物から電源を引きますが、使用容量やスペース等に限りがあり</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ますので、お申し込み多数の場合は、</a:t>
            </a:r>
            <a:r>
              <a:rPr kumimoji="1" lang="ja-JP" altLang="en-US" sz="1100" dirty="0">
                <a:solidFill>
                  <a:prstClr val="black"/>
                </a:solidFill>
                <a:latin typeface="游ゴシック" panose="020B0400000000000000" pitchFamily="50" charset="-128"/>
                <a:ea typeface="游ゴシック" panose="020B0400000000000000" pitchFamily="50" charset="-128"/>
              </a:rPr>
              <a:t>運営側</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の判断で電気使用の可否を決めることがあります。</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予めご了承ください。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・発電機は使用不可とします。</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（ただし、キッチンカーにおいて発電機を使用する場合は、事前申</a:t>
            </a:r>
            <a:endPar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し込みをお願いします。）</a:t>
            </a:r>
            <a:endPar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100" dirty="0">
                <a:solidFill>
                  <a:prstClr val="black"/>
                </a:solidFill>
                <a:latin typeface="游ゴシック" panose="020B0400000000000000" pitchFamily="50" charset="-128"/>
                <a:ea typeface="游ゴシック" panose="020B0400000000000000" pitchFamily="50" charset="-128"/>
              </a:rPr>
              <a:t>火気</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の使用は禁止です。</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（ただし、キッチンカーで使用する場合は事前申し込みをお願いします。） </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100" b="0" i="0" u="none" kern="1200" cap="none" spc="0" normalizeH="0" baseline="0" noProof="0" dirty="0">
                <a:ln>
                  <a:noFill/>
                </a:ln>
                <a:effectLst/>
                <a:uLnTx/>
                <a:uFillTx/>
                <a:latin typeface="游ゴシック" panose="020B0400000000000000" pitchFamily="50" charset="-128"/>
                <a:ea typeface="游ゴシック" panose="020B0400000000000000" pitchFamily="50" charset="-128"/>
                <a:cs typeface="+mn-cs"/>
              </a:rPr>
              <a:t>出展については、</a:t>
            </a:r>
            <a:r>
              <a:rPr kumimoji="1" lang="ja-JP" altLang="en-US" sz="1100" b="0" i="0" u="none" kern="1200" cap="none" spc="0" normalizeH="0" baseline="0" noProof="0" dirty="0">
                <a:ln>
                  <a:noFill/>
                </a:ln>
                <a:effectLst/>
                <a:uLnTx/>
                <a:uFillTx/>
                <a:latin typeface="+mn-ea"/>
                <a:ea typeface="游ゴシック" panose="020B0400000000000000" pitchFamily="50" charset="-128"/>
                <a:cs typeface="+mn-cs"/>
              </a:rPr>
              <a:t>７</a:t>
            </a:r>
            <a:r>
              <a:rPr kumimoji="1" lang="ja-JP" altLang="en-US" sz="1100" dirty="0">
                <a:latin typeface="+mn-ea"/>
              </a:rPr>
              <a:t>ページの参加条件に照らし合わせ</a:t>
            </a:r>
            <a:r>
              <a:rPr kumimoji="1" lang="ja-JP" altLang="en-US" sz="1100" dirty="0">
                <a:solidFill>
                  <a:prstClr val="black"/>
                </a:solidFill>
                <a:latin typeface="游ゴシック" panose="020B0400000000000000" pitchFamily="50" charset="-128"/>
                <a:ea typeface="游ゴシック" panose="020B0400000000000000" pitchFamily="50" charset="-128"/>
              </a:rPr>
              <a:t>運営側</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が判断します。</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開催趣旨に沿わないと</a:t>
            </a:r>
            <a:r>
              <a:rPr kumimoji="1" lang="ja-JP" altLang="en-US" sz="1100" dirty="0">
                <a:solidFill>
                  <a:prstClr val="black"/>
                </a:solidFill>
                <a:latin typeface="游ゴシック" panose="020B0400000000000000" pitchFamily="50" charset="-128"/>
                <a:ea typeface="游ゴシック" panose="020B0400000000000000" pitchFamily="50" charset="-128"/>
              </a:rPr>
              <a:t>運営側</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が判断した場合等、出展をお断りする場合があります。</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・ブースの配置は、</a:t>
            </a:r>
            <a:r>
              <a:rPr kumimoji="1" lang="ja-JP" altLang="en-US" sz="1100" dirty="0">
                <a:solidFill>
                  <a:prstClr val="black"/>
                </a:solidFill>
                <a:latin typeface="游ゴシック" panose="020B0400000000000000" pitchFamily="50" charset="-128"/>
                <a:ea typeface="游ゴシック" panose="020B0400000000000000" pitchFamily="50" charset="-128"/>
              </a:rPr>
              <a:t>運営側</a:t>
            </a: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にて決定致します。予めご了承ください。</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9" name="スライド番号プレースホルダー 1">
            <a:extLst>
              <a:ext uri="{FF2B5EF4-FFF2-40B4-BE49-F238E27FC236}">
                <a16:creationId xmlns:a16="http://schemas.microsoft.com/office/drawing/2014/main" id="{64BA690E-7441-6707-1349-FF11ED83CACF}"/>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5</a:t>
            </a:fld>
            <a:endParaRPr kumimoji="1" lang="ja-JP" altLang="en-US" dirty="0"/>
          </a:p>
        </p:txBody>
      </p:sp>
    </p:spTree>
    <p:extLst>
      <p:ext uri="{BB962C8B-B14F-4D97-AF65-F5344CB8AC3E}">
        <p14:creationId xmlns:p14="http://schemas.microsoft.com/office/powerpoint/2010/main" val="2587427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0903643C-AE94-FE9D-6303-642FD6F88E50}"/>
              </a:ext>
            </a:extLst>
          </p:cNvPr>
          <p:cNvSpPr txBox="1"/>
          <p:nvPr/>
        </p:nvSpPr>
        <p:spPr>
          <a:xfrm>
            <a:off x="1103633" y="438692"/>
            <a:ext cx="1657826" cy="400110"/>
          </a:xfrm>
          <a:prstGeom prst="rect">
            <a:avLst/>
          </a:prstGeom>
          <a:noFill/>
        </p:spPr>
        <p:txBody>
          <a:bodyPr wrap="none" rtlCol="0">
            <a:spAutoFit/>
          </a:bodyPr>
          <a:lstStyle/>
          <a:p>
            <a:r>
              <a:rPr kumimoji="1" lang="en-US" altLang="ja-JP" sz="2000" dirty="0">
                <a:solidFill>
                  <a:schemeClr val="accent1">
                    <a:lumMod val="75000"/>
                  </a:schemeClr>
                </a:solidFill>
                <a:latin typeface="ヒラギノ角ゴ7" panose="020B0700000000000000" pitchFamily="50" charset="-128"/>
                <a:ea typeface="ヒラギノ角ゴ7" panose="020B0700000000000000" pitchFamily="50" charset="-128"/>
              </a:rPr>
              <a:t>4</a:t>
            </a:r>
            <a:r>
              <a:rPr kumimoji="1" lang="ja-JP" altLang="en-US" sz="2000" dirty="0">
                <a:solidFill>
                  <a:schemeClr val="accent1">
                    <a:lumMod val="75000"/>
                  </a:schemeClr>
                </a:solidFill>
                <a:latin typeface="ヒラギノ角ゴ7" panose="020B0700000000000000" pitchFamily="50" charset="-128"/>
                <a:ea typeface="ヒラギノ角ゴ7" panose="020B0700000000000000" pitchFamily="50" charset="-128"/>
              </a:rPr>
              <a:t>．募集内容</a:t>
            </a:r>
          </a:p>
        </p:txBody>
      </p:sp>
      <p:sp>
        <p:nvSpPr>
          <p:cNvPr id="4" name="四角形: 角を丸くする 3">
            <a:extLst>
              <a:ext uri="{FF2B5EF4-FFF2-40B4-BE49-F238E27FC236}">
                <a16:creationId xmlns:a16="http://schemas.microsoft.com/office/drawing/2014/main" id="{7ADBCD5F-431E-DB7C-8D48-3AD491E76CD8}"/>
              </a:ext>
            </a:extLst>
          </p:cNvPr>
          <p:cNvSpPr/>
          <p:nvPr/>
        </p:nvSpPr>
        <p:spPr>
          <a:xfrm>
            <a:off x="562797" y="1153992"/>
            <a:ext cx="1626366" cy="273235"/>
          </a:xfrm>
          <a:prstGeom prst="roundRect">
            <a:avLst>
              <a:gd name="adj" fmla="val 50000"/>
            </a:avLst>
          </a:prstGeom>
          <a:solidFill>
            <a:schemeClr val="bg1"/>
          </a:solidFill>
          <a:ln w="28575">
            <a:solidFill>
              <a:srgbClr val="30B2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B9394C93-963C-459C-02CE-C70A74EAE243}"/>
              </a:ext>
            </a:extLst>
          </p:cNvPr>
          <p:cNvSpPr/>
          <p:nvPr/>
        </p:nvSpPr>
        <p:spPr>
          <a:xfrm>
            <a:off x="860461" y="1159804"/>
            <a:ext cx="1031051" cy="261610"/>
          </a:xfrm>
          <a:prstGeom prst="rect">
            <a:avLst/>
          </a:prstGeom>
        </p:spPr>
        <p:txBody>
          <a:bodyPr wrap="none">
            <a:spAutoFit/>
          </a:bodyPr>
          <a:lstStyle/>
          <a:p>
            <a:pPr lvl="0" algn="ctr"/>
            <a:r>
              <a:rPr kumimoji="1" lang="ja-JP" altLang="en-US" sz="1100" dirty="0">
                <a:solidFill>
                  <a:schemeClr val="accent1">
                    <a:lumMod val="75000"/>
                  </a:schemeClr>
                </a:solidFill>
                <a:latin typeface="ヒラギノ角ゴ7" panose="020B0700000000000000" pitchFamily="50" charset="-128"/>
                <a:ea typeface="ヒラギノ角ゴ7" panose="020B0700000000000000" pitchFamily="50" charset="-128"/>
              </a:rPr>
              <a:t>ステージ出演</a:t>
            </a:r>
          </a:p>
        </p:txBody>
      </p:sp>
      <p:sp>
        <p:nvSpPr>
          <p:cNvPr id="14" name="テキスト ボックス 13">
            <a:extLst>
              <a:ext uri="{FF2B5EF4-FFF2-40B4-BE49-F238E27FC236}">
                <a16:creationId xmlns:a16="http://schemas.microsoft.com/office/drawing/2014/main" id="{0D26DD20-3E50-EAD2-8BE5-4225A4DD7662}"/>
              </a:ext>
            </a:extLst>
          </p:cNvPr>
          <p:cNvSpPr txBox="1"/>
          <p:nvPr/>
        </p:nvSpPr>
        <p:spPr>
          <a:xfrm>
            <a:off x="567608" y="1421414"/>
            <a:ext cx="6424458" cy="1954381"/>
          </a:xfrm>
          <a:prstGeom prst="rect">
            <a:avLst/>
          </a:prstGeom>
          <a:noFill/>
        </p:spPr>
        <p:txBody>
          <a:bodyPr wrap="square" rtlCol="0">
            <a:spAutoFit/>
          </a:bodyPr>
          <a:lstStyle/>
          <a:p>
            <a:r>
              <a:rPr kumimoji="1" lang="ja-JP" altLang="en-US" sz="1100" dirty="0">
                <a:latin typeface="+mn-ea"/>
              </a:rPr>
              <a:t>　ステージでは、環境問題へのメッセージが込められたミュージックライブ・パフォーマンス等を募集します。地域活動や学校単位での出演も歓迎します。</a:t>
            </a:r>
            <a:endParaRPr kumimoji="1" lang="en-US" altLang="ja-JP" sz="1100" dirty="0">
              <a:latin typeface="+mn-ea"/>
            </a:endParaRPr>
          </a:p>
          <a:p>
            <a:r>
              <a:rPr kumimoji="1" lang="ja-JP" altLang="en-US" sz="1100" dirty="0">
                <a:latin typeface="+mn-ea"/>
              </a:rPr>
              <a:t>　また、</a:t>
            </a:r>
            <a:r>
              <a:rPr kumimoji="1" lang="en-US" altLang="ja-JP" sz="1100" dirty="0">
                <a:latin typeface="+mn-ea"/>
              </a:rPr>
              <a:t>2025</a:t>
            </a:r>
            <a:r>
              <a:rPr kumimoji="1" lang="ja-JP" altLang="en-US" sz="1100" dirty="0">
                <a:latin typeface="+mn-ea"/>
              </a:rPr>
              <a:t>年に開催される大阪・関西万博に向けた機運醸成につながるようなステージ企画も募集致します。（例：共創チャレンジ企画、オフィシャルテーマソング関連企画等）</a:t>
            </a:r>
            <a:endParaRPr kumimoji="1" lang="en-US" altLang="ja-JP" sz="1100" dirty="0">
              <a:latin typeface="+mn-ea"/>
            </a:endParaRPr>
          </a:p>
          <a:p>
            <a:endParaRPr kumimoji="1" lang="ja-JP" altLang="en-US" sz="1100" dirty="0">
              <a:latin typeface="+mn-ea"/>
            </a:endParaRPr>
          </a:p>
          <a:p>
            <a:r>
              <a:rPr kumimoji="1" lang="ja-JP" altLang="en-US" sz="1100" dirty="0">
                <a:latin typeface="+mn-ea"/>
              </a:rPr>
              <a:t>・円形噴水の中をステージとして、周りの段差を客席として設定したステージを行います。</a:t>
            </a:r>
            <a:endParaRPr kumimoji="1" lang="en-US" altLang="ja-JP" sz="1100" dirty="0">
              <a:latin typeface="+mn-ea"/>
            </a:endParaRPr>
          </a:p>
          <a:p>
            <a:r>
              <a:rPr kumimoji="1" lang="ja-JP" altLang="en-US" sz="1100" dirty="0">
                <a:latin typeface="+mn-ea"/>
              </a:rPr>
              <a:t>・ステージは野外に</a:t>
            </a:r>
            <a:r>
              <a:rPr kumimoji="1" lang="en-US" altLang="ja-JP" sz="1100" dirty="0">
                <a:latin typeface="+mn-ea"/>
              </a:rPr>
              <a:t>1</a:t>
            </a:r>
            <a:r>
              <a:rPr kumimoji="1" lang="ja-JP" altLang="en-US" sz="1100" dirty="0">
                <a:latin typeface="+mn-ea"/>
              </a:rPr>
              <a:t>ヶ所設置します。天候によってはステージプログラムは中止の場合もあります。</a:t>
            </a:r>
            <a:endParaRPr kumimoji="1" lang="en-US" altLang="ja-JP" sz="1100" dirty="0">
              <a:latin typeface="+mn-ea"/>
            </a:endParaRPr>
          </a:p>
          <a:p>
            <a:r>
              <a:rPr kumimoji="1" lang="ja-JP" altLang="en-US" sz="1100" dirty="0">
                <a:latin typeface="+mn-ea"/>
              </a:rPr>
              <a:t>　予めご了承ください。</a:t>
            </a:r>
          </a:p>
          <a:p>
            <a:r>
              <a:rPr kumimoji="1" lang="ja-JP" altLang="en-US" sz="1100" dirty="0">
                <a:latin typeface="+mn-ea"/>
              </a:rPr>
              <a:t>・出演順等は運営側が調整します。</a:t>
            </a:r>
          </a:p>
          <a:p>
            <a:r>
              <a:rPr kumimoji="1" lang="ja-JP" altLang="en-US" sz="1100" dirty="0">
                <a:latin typeface="+mn-ea"/>
              </a:rPr>
              <a:t>・基本の音響設備とマイク１本は運営側で準備します。使用機材、セットリスト等別途打ち合わ</a:t>
            </a:r>
            <a:endParaRPr kumimoji="1" lang="en-US" altLang="ja-JP" sz="1100" dirty="0">
              <a:latin typeface="+mn-ea"/>
            </a:endParaRPr>
          </a:p>
          <a:p>
            <a:r>
              <a:rPr kumimoji="1" lang="ja-JP" altLang="en-US" sz="1100" dirty="0">
                <a:latin typeface="+mn-ea"/>
              </a:rPr>
              <a:t>　せにより調整させていただきます。</a:t>
            </a:r>
            <a:endParaRPr kumimoji="1" lang="en-US" altLang="ja-JP" sz="1100" dirty="0">
              <a:latin typeface="+mn-ea"/>
            </a:endParaRPr>
          </a:p>
        </p:txBody>
      </p:sp>
      <p:sp>
        <p:nvSpPr>
          <p:cNvPr id="15" name="正方形/長方形 14">
            <a:extLst>
              <a:ext uri="{FF2B5EF4-FFF2-40B4-BE49-F238E27FC236}">
                <a16:creationId xmlns:a16="http://schemas.microsoft.com/office/drawing/2014/main" id="{2EA27453-EB66-B929-D94B-C72A625D94A9}"/>
              </a:ext>
            </a:extLst>
          </p:cNvPr>
          <p:cNvSpPr/>
          <p:nvPr/>
        </p:nvSpPr>
        <p:spPr>
          <a:xfrm>
            <a:off x="567608" y="3481353"/>
            <a:ext cx="6545709" cy="1200329"/>
          </a:xfrm>
          <a:prstGeom prst="rect">
            <a:avLst/>
          </a:prstGeom>
        </p:spPr>
        <p:txBody>
          <a:bodyPr wrap="square">
            <a:spAutoFit/>
          </a:bodyPr>
          <a:lstStyle/>
          <a:p>
            <a:r>
              <a:rPr kumimoji="1" lang="ja-JP" altLang="en-US" sz="1200" dirty="0">
                <a:solidFill>
                  <a:srgbClr val="FF0000"/>
                </a:solidFill>
                <a:latin typeface="HGS創英角ｺﾞｼｯｸUB" panose="020B0900000000000000" pitchFamily="50" charset="-128"/>
                <a:ea typeface="HGS創英角ｺﾞｼｯｸUB" panose="020B0900000000000000" pitchFamily="50" charset="-128"/>
              </a:rPr>
              <a:t>ステージ出演については、</a:t>
            </a:r>
            <a:r>
              <a:rPr kumimoji="1" lang="en-US" altLang="ja-JP" sz="1200" dirty="0">
                <a:solidFill>
                  <a:srgbClr val="FF0000"/>
                </a:solidFill>
                <a:latin typeface="HGS創英角ｺﾞｼｯｸUB" panose="020B0900000000000000" pitchFamily="50" charset="-128"/>
                <a:ea typeface="HGS創英角ｺﾞｼｯｸUB" panose="020B0900000000000000" pitchFamily="50" charset="-128"/>
              </a:rPr>
              <a:t>10</a:t>
            </a:r>
            <a:r>
              <a:rPr kumimoji="1" lang="ja-JP" altLang="en-US" sz="1200" dirty="0">
                <a:solidFill>
                  <a:srgbClr val="FF0000"/>
                </a:solidFill>
                <a:latin typeface="HGS創英角ｺﾞｼｯｸUB" panose="020B0900000000000000" pitchFamily="50" charset="-128"/>
                <a:ea typeface="HGS創英角ｺﾞｼｯｸUB" panose="020B0900000000000000" pitchFamily="50" charset="-128"/>
              </a:rPr>
              <a:t>者程度の予定です</a:t>
            </a:r>
            <a:r>
              <a:rPr kumimoji="1" lang="ja-JP" altLang="en-US" sz="1200" dirty="0">
                <a:latin typeface="HGS創英角ｺﾞｼｯｸUB" panose="020B0900000000000000" pitchFamily="50" charset="-128"/>
                <a:ea typeface="HGS創英角ｺﾞｼｯｸUB" panose="020B0900000000000000" pitchFamily="50" charset="-128"/>
              </a:rPr>
              <a:t>。お早めにお申込みください。</a:t>
            </a:r>
            <a:endParaRPr kumimoji="1" lang="en-US" altLang="ja-JP" sz="1200" dirty="0">
              <a:latin typeface="HGS創英角ｺﾞｼｯｸUB" panose="020B0900000000000000" pitchFamily="50" charset="-128"/>
              <a:ea typeface="HGS創英角ｺﾞｼｯｸUB" panose="020B0900000000000000" pitchFamily="50" charset="-128"/>
            </a:endParaRPr>
          </a:p>
          <a:p>
            <a:r>
              <a:rPr kumimoji="1" lang="en-US" altLang="ja-JP" sz="1200" dirty="0">
                <a:latin typeface="+mn-ea"/>
              </a:rPr>
              <a:t>※</a:t>
            </a:r>
            <a:r>
              <a:rPr kumimoji="1" lang="ja-JP" altLang="en-US" sz="1200" dirty="0">
                <a:latin typeface="+mn-ea"/>
              </a:rPr>
              <a:t>７ページの参加条件に照らし合わせ、審査を行います。</a:t>
            </a:r>
            <a:endParaRPr kumimoji="1" lang="en-US" altLang="ja-JP" sz="1200" dirty="0">
              <a:latin typeface="+mn-ea"/>
            </a:endParaRPr>
          </a:p>
          <a:p>
            <a:r>
              <a:rPr kumimoji="1" lang="en-US" altLang="ja-JP" sz="1200" dirty="0">
                <a:latin typeface="+mn-ea"/>
              </a:rPr>
              <a:t>※</a:t>
            </a:r>
            <a:r>
              <a:rPr kumimoji="1" lang="ja-JP" altLang="en-US" sz="1200" dirty="0">
                <a:latin typeface="+mn-ea"/>
              </a:rPr>
              <a:t>参加条件に加えて、地域性、集客力等も審査の対象となります。</a:t>
            </a:r>
            <a:endParaRPr kumimoji="1" lang="en-US" altLang="ja-JP" sz="1200" dirty="0">
              <a:latin typeface="+mn-ea"/>
            </a:endParaRPr>
          </a:p>
          <a:p>
            <a:r>
              <a:rPr kumimoji="1" lang="en-US" altLang="ja-JP" sz="1200" dirty="0">
                <a:latin typeface="+mn-ea"/>
              </a:rPr>
              <a:t>※</a:t>
            </a:r>
            <a:r>
              <a:rPr kumimoji="1" lang="ja-JP" altLang="en-US" sz="1200" dirty="0">
                <a:latin typeface="+mn-ea"/>
              </a:rPr>
              <a:t>他の出演者との関係があるため、応募多数の場合、</a:t>
            </a:r>
            <a:r>
              <a:rPr kumimoji="1" lang="en-US" altLang="ja-JP" sz="1200" dirty="0">
                <a:latin typeface="+mn-ea"/>
              </a:rPr>
              <a:t>1</a:t>
            </a:r>
            <a:r>
              <a:rPr kumimoji="1" lang="ja-JP" altLang="en-US" sz="1200" dirty="0">
                <a:latin typeface="+mn-ea"/>
              </a:rPr>
              <a:t>組織からの多グループでの出演に関しては、調整をさせていただく場合がございます。</a:t>
            </a:r>
          </a:p>
          <a:p>
            <a:endParaRPr kumimoji="1" lang="en-US" altLang="ja-JP" sz="1200" dirty="0">
              <a:latin typeface="HGS創英角ｺﾞｼｯｸUB" panose="020B0900000000000000" pitchFamily="50" charset="-128"/>
              <a:ea typeface="HGS創英角ｺﾞｼｯｸUB" panose="020B0900000000000000" pitchFamily="50" charset="-128"/>
            </a:endParaRPr>
          </a:p>
        </p:txBody>
      </p:sp>
      <p:sp>
        <p:nvSpPr>
          <p:cNvPr id="8" name="スライド番号プレースホルダー 1">
            <a:extLst>
              <a:ext uri="{FF2B5EF4-FFF2-40B4-BE49-F238E27FC236}">
                <a16:creationId xmlns:a16="http://schemas.microsoft.com/office/drawing/2014/main" id="{2B91E6B3-A3EA-87AB-0BBC-CD8930A515DB}"/>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6</a:t>
            </a:fld>
            <a:endParaRPr kumimoji="1" lang="ja-JP" altLang="en-US"/>
          </a:p>
        </p:txBody>
      </p:sp>
    </p:spTree>
    <p:extLst>
      <p:ext uri="{BB962C8B-B14F-4D97-AF65-F5344CB8AC3E}">
        <p14:creationId xmlns:p14="http://schemas.microsoft.com/office/powerpoint/2010/main" val="3859494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0903643C-AE94-FE9D-6303-642FD6F88E50}"/>
              </a:ext>
            </a:extLst>
          </p:cNvPr>
          <p:cNvSpPr txBox="1"/>
          <p:nvPr/>
        </p:nvSpPr>
        <p:spPr>
          <a:xfrm>
            <a:off x="1103633" y="438692"/>
            <a:ext cx="1657826" cy="400110"/>
          </a:xfrm>
          <a:prstGeom prst="rect">
            <a:avLst/>
          </a:prstGeom>
          <a:noFill/>
        </p:spPr>
        <p:txBody>
          <a:bodyPr wrap="none" rtlCol="0">
            <a:spAutoFit/>
          </a:bodyPr>
          <a:lstStyle/>
          <a:p>
            <a:r>
              <a:rPr kumimoji="1" lang="en-US" altLang="ja-JP" sz="2000" dirty="0">
                <a:solidFill>
                  <a:schemeClr val="accent1">
                    <a:lumMod val="75000"/>
                  </a:schemeClr>
                </a:solidFill>
                <a:latin typeface="ヒラギノ角ゴ7" panose="020B0700000000000000" pitchFamily="50" charset="-128"/>
                <a:ea typeface="ヒラギノ角ゴ7" panose="020B0700000000000000" pitchFamily="50" charset="-128"/>
              </a:rPr>
              <a:t>5</a:t>
            </a:r>
            <a:r>
              <a:rPr kumimoji="1" lang="ja-JP" altLang="en-US" sz="2000" dirty="0">
                <a:solidFill>
                  <a:schemeClr val="accent1">
                    <a:lumMod val="75000"/>
                  </a:schemeClr>
                </a:solidFill>
                <a:latin typeface="ヒラギノ角ゴ7" panose="020B0700000000000000" pitchFamily="50" charset="-128"/>
                <a:ea typeface="ヒラギノ角ゴ7" panose="020B0700000000000000" pitchFamily="50" charset="-128"/>
              </a:rPr>
              <a:t>．参加条件</a:t>
            </a:r>
          </a:p>
        </p:txBody>
      </p:sp>
      <p:sp>
        <p:nvSpPr>
          <p:cNvPr id="27" name="テキスト ボックス 26">
            <a:extLst>
              <a:ext uri="{FF2B5EF4-FFF2-40B4-BE49-F238E27FC236}">
                <a16:creationId xmlns:a16="http://schemas.microsoft.com/office/drawing/2014/main" id="{6EC87ED5-9736-15AE-9C2A-DCD7F059F98A}"/>
              </a:ext>
            </a:extLst>
          </p:cNvPr>
          <p:cNvSpPr txBox="1"/>
          <p:nvPr/>
        </p:nvSpPr>
        <p:spPr>
          <a:xfrm>
            <a:off x="567608" y="1030632"/>
            <a:ext cx="6424458" cy="3477875"/>
          </a:xfrm>
          <a:prstGeom prst="rect">
            <a:avLst/>
          </a:prstGeom>
          <a:noFill/>
        </p:spPr>
        <p:txBody>
          <a:bodyPr wrap="square" rtlCol="0">
            <a:spAutoFit/>
          </a:bodyPr>
          <a:lstStyle/>
          <a:p>
            <a:r>
              <a:rPr kumimoji="1" lang="ja-JP" altLang="en-US" sz="1100" dirty="0">
                <a:latin typeface="HGS創英角ｺﾞｼｯｸUB" panose="020B0900000000000000" pitchFamily="50" charset="-128"/>
                <a:ea typeface="HGS創英角ｺﾞｼｯｸUB" panose="020B0900000000000000" pitchFamily="50" charset="-128"/>
              </a:rPr>
              <a:t>（１）「遊んで、笑って、体験して、「いのち」はぐくむ一日」、 「市民が</a:t>
            </a:r>
            <a:r>
              <a:rPr kumimoji="1" lang="en-US" altLang="ja-JP" sz="1100" dirty="0">
                <a:latin typeface="HGS創英角ｺﾞｼｯｸUB" panose="020B0900000000000000" pitchFamily="50" charset="-128"/>
                <a:ea typeface="HGS創英角ｺﾞｼｯｸUB" panose="020B0900000000000000" pitchFamily="50" charset="-128"/>
              </a:rPr>
              <a:t>ECO</a:t>
            </a:r>
            <a:r>
              <a:rPr kumimoji="1" lang="ja-JP" altLang="en-US" sz="1100" dirty="0">
                <a:latin typeface="HGS創英角ｺﾞｼｯｸUB" panose="020B0900000000000000" pitchFamily="50" charset="-128"/>
                <a:ea typeface="HGS創英角ｺﾞｼｯｸUB" panose="020B0900000000000000" pitchFamily="50" charset="-128"/>
              </a:rPr>
              <a:t>と縁を結ぶ日」に当てはまる内容であること</a:t>
            </a:r>
            <a:endParaRPr kumimoji="1" lang="en-US" altLang="ja-JP" sz="1100" dirty="0">
              <a:latin typeface="HGS創英角ｺﾞｼｯｸUB" panose="020B0900000000000000" pitchFamily="50" charset="-128"/>
              <a:ea typeface="HGS創英角ｺﾞｼｯｸUB" panose="020B0900000000000000" pitchFamily="50" charset="-128"/>
            </a:endParaRPr>
          </a:p>
          <a:p>
            <a:endParaRPr kumimoji="1" lang="en-US" altLang="ja-JP" sz="1100" dirty="0">
              <a:latin typeface="+mn-ea"/>
            </a:endParaRPr>
          </a:p>
          <a:p>
            <a:r>
              <a:rPr kumimoji="1" lang="ja-JP" altLang="en-US" sz="1100" dirty="0">
                <a:latin typeface="+mn-ea"/>
              </a:rPr>
              <a:t>＜出展・出演内容例＞</a:t>
            </a:r>
            <a:endParaRPr kumimoji="1" lang="en-US" altLang="ja-JP" sz="1100" dirty="0">
              <a:latin typeface="+mn-ea"/>
            </a:endParaRPr>
          </a:p>
          <a:p>
            <a:endParaRPr kumimoji="1" lang="ja-JP" altLang="en-US" sz="1100" dirty="0">
              <a:latin typeface="+mn-ea"/>
            </a:endParaRPr>
          </a:p>
          <a:p>
            <a:r>
              <a:rPr kumimoji="1" lang="ja-JP" altLang="en-US" sz="1100" dirty="0">
                <a:latin typeface="+mn-ea"/>
              </a:rPr>
              <a:t>省エネ・省</a:t>
            </a:r>
            <a:r>
              <a:rPr kumimoji="1" lang="en-US" altLang="ja-JP" sz="1100" dirty="0">
                <a:latin typeface="+mn-ea"/>
              </a:rPr>
              <a:t>CO2</a:t>
            </a:r>
            <a:r>
              <a:rPr kumimoji="1" lang="ja-JP" altLang="en-US" sz="1100" dirty="0">
                <a:latin typeface="+mn-ea"/>
              </a:rPr>
              <a:t>／</a:t>
            </a:r>
            <a:r>
              <a:rPr kumimoji="1" lang="en-US" altLang="ja-JP" sz="1100" dirty="0">
                <a:latin typeface="+mn-ea"/>
              </a:rPr>
              <a:t>ECO</a:t>
            </a:r>
            <a:r>
              <a:rPr kumimoji="1" lang="ja-JP" altLang="en-US" sz="1100" dirty="0">
                <a:latin typeface="+mn-ea"/>
              </a:rPr>
              <a:t>技術／国産木材利用／ごみ減量・３</a:t>
            </a:r>
            <a:r>
              <a:rPr kumimoji="1" lang="en-US" altLang="ja-JP" sz="1100" dirty="0">
                <a:latin typeface="+mn-ea"/>
              </a:rPr>
              <a:t>R</a:t>
            </a:r>
            <a:r>
              <a:rPr kumimoji="1" lang="ja-JP" altLang="en-US" sz="1100" dirty="0">
                <a:latin typeface="+mn-ea"/>
              </a:rPr>
              <a:t>／食品ロス／プラスチックごみ削減／</a:t>
            </a:r>
            <a:endParaRPr kumimoji="1" lang="en-US" altLang="ja-JP" sz="1100" dirty="0">
              <a:latin typeface="+mn-ea"/>
            </a:endParaRPr>
          </a:p>
          <a:p>
            <a:r>
              <a:rPr kumimoji="1" lang="ja-JP" altLang="en-US" sz="1100" dirty="0">
                <a:latin typeface="+mn-ea"/>
              </a:rPr>
              <a:t>生物多様性／フェアトレード／地産地消／オーガニック／都市環境保全　など</a:t>
            </a:r>
            <a:endParaRPr kumimoji="1" lang="en-US" altLang="ja-JP" sz="1100" dirty="0">
              <a:latin typeface="+mn-ea"/>
            </a:endParaRPr>
          </a:p>
          <a:p>
            <a:endParaRPr kumimoji="1" lang="en-US" altLang="ja-JP" sz="1100" dirty="0">
              <a:latin typeface="+mn-ea"/>
            </a:endParaRPr>
          </a:p>
          <a:p>
            <a:r>
              <a:rPr kumimoji="1" lang="ja-JP" altLang="en-US" sz="1100" dirty="0">
                <a:latin typeface="+mn-ea"/>
              </a:rPr>
              <a:t>　お申し込みをいただいた後、運営側で出展・出演審査します。</a:t>
            </a:r>
          </a:p>
          <a:p>
            <a:endParaRPr kumimoji="1" lang="en-US" altLang="ja-JP" sz="1100" dirty="0">
              <a:latin typeface="+mn-ea"/>
            </a:endParaRPr>
          </a:p>
          <a:p>
            <a:r>
              <a:rPr kumimoji="1" lang="ja-JP" altLang="en-US" sz="1100" dirty="0">
                <a:latin typeface="HGS創英角ｺﾞｼｯｸUB" panose="020B0900000000000000" pitchFamily="50" charset="-128"/>
                <a:ea typeface="HGS創英角ｺﾞｼｯｸUB" panose="020B0900000000000000" pitchFamily="50" charset="-128"/>
              </a:rPr>
              <a:t>（２）ごみゼロに取り組むこと</a:t>
            </a:r>
            <a:endParaRPr kumimoji="1" lang="en-US" altLang="ja-JP" sz="1100" dirty="0">
              <a:latin typeface="HGS創英角ｺﾞｼｯｸUB" panose="020B0900000000000000" pitchFamily="50" charset="-128"/>
              <a:ea typeface="HGS創英角ｺﾞｼｯｸUB" panose="020B0900000000000000" pitchFamily="50" charset="-128"/>
            </a:endParaRPr>
          </a:p>
          <a:p>
            <a:r>
              <a:rPr kumimoji="1" lang="ja-JP" altLang="en-US" sz="1100" dirty="0">
                <a:latin typeface="+mn-ea"/>
              </a:rPr>
              <a:t>　本イベントでは、ごみゼロをめざしています。各出展者で出たごみはそれぞれでお持ち帰りいただきます。また、飲食販売や試食などにおいても</a:t>
            </a:r>
            <a:r>
              <a:rPr kumimoji="1" lang="ja-JP" altLang="en-US" sz="1100" u="sng" dirty="0">
                <a:latin typeface="HGS創英角ｺﾞｼｯｸUB" panose="020B0900000000000000" pitchFamily="50" charset="-128"/>
                <a:ea typeface="HGS創英角ｺﾞｼｯｸUB" panose="020B0900000000000000" pitchFamily="50" charset="-128"/>
              </a:rPr>
              <a:t>使い捨て容器の使用はできません。試飲、試食を行う場合も、使い捨て容器は使用しないでください。</a:t>
            </a:r>
            <a:r>
              <a:rPr kumimoji="1" lang="ja-JP" altLang="en-US" sz="1100" dirty="0">
                <a:latin typeface="+mn-ea"/>
              </a:rPr>
              <a:t>食器の使用がある場合は、事前にお申し出いただき、リユース食器を使用していただきます。お申し込みいただいた食器については、事務局でまとめてレンタルし、会場にて無料で貸し出し致します。</a:t>
            </a:r>
            <a:endParaRPr kumimoji="1" lang="en-US" altLang="ja-JP" sz="1100" dirty="0">
              <a:latin typeface="+mn-ea"/>
            </a:endParaRPr>
          </a:p>
          <a:p>
            <a:r>
              <a:rPr kumimoji="1" lang="ja-JP" altLang="en-US" sz="1100" dirty="0">
                <a:latin typeface="+mn-ea"/>
              </a:rPr>
              <a:t>　以下のようなリユース食器をご用意する予定です。食器の種類については、以下の種類以外にも準備が可能な場合がありますので、ご相談ください。</a:t>
            </a:r>
            <a:endParaRPr kumimoji="1" lang="en-US" altLang="ja-JP" sz="1100" dirty="0">
              <a:latin typeface="+mn-ea"/>
            </a:endParaRPr>
          </a:p>
          <a:p>
            <a:endParaRPr kumimoji="1" lang="en-US" altLang="ja-JP" sz="1100" dirty="0">
              <a:latin typeface="+mn-ea"/>
            </a:endParaRPr>
          </a:p>
          <a:p>
            <a:r>
              <a:rPr kumimoji="1" lang="ja-JP" altLang="en-US" sz="1100" dirty="0">
                <a:latin typeface="+mn-ea"/>
              </a:rPr>
              <a:t>＜使用できる食器の一例＞</a:t>
            </a:r>
          </a:p>
        </p:txBody>
      </p:sp>
      <p:sp>
        <p:nvSpPr>
          <p:cNvPr id="28" name="正方形/長方形 27">
            <a:extLst>
              <a:ext uri="{FF2B5EF4-FFF2-40B4-BE49-F238E27FC236}">
                <a16:creationId xmlns:a16="http://schemas.microsoft.com/office/drawing/2014/main" id="{2B458A97-BB3A-B86E-D1E1-0CBB59CB7D5B}"/>
              </a:ext>
            </a:extLst>
          </p:cNvPr>
          <p:cNvSpPr/>
          <p:nvPr/>
        </p:nvSpPr>
        <p:spPr>
          <a:xfrm>
            <a:off x="567608" y="7893836"/>
            <a:ext cx="6429959" cy="1277273"/>
          </a:xfrm>
          <a:prstGeom prst="rect">
            <a:avLst/>
          </a:prstGeom>
        </p:spPr>
        <p:txBody>
          <a:bodyPr wrap="square">
            <a:spAutoFit/>
          </a:bodyPr>
          <a:lstStyle/>
          <a:p>
            <a:pPr lvl="0"/>
            <a:r>
              <a:rPr kumimoji="1" lang="ja-JP" altLang="en-US" sz="1100" dirty="0">
                <a:solidFill>
                  <a:prstClr val="black"/>
                </a:solidFill>
                <a:latin typeface="HGS創英角ｺﾞｼｯｸUB" panose="020B0900000000000000" pitchFamily="50" charset="-128"/>
                <a:ea typeface="HGS創英角ｺﾞｼｯｸUB" panose="020B0900000000000000" pitchFamily="50" charset="-128"/>
              </a:rPr>
              <a:t>（３）次のいずれにも該当しないこと</a:t>
            </a:r>
          </a:p>
          <a:p>
            <a:pPr lvl="0"/>
            <a:r>
              <a:rPr kumimoji="1" lang="ja-JP" altLang="en-US" sz="1100" dirty="0">
                <a:solidFill>
                  <a:prstClr val="black"/>
                </a:solidFill>
                <a:latin typeface="游ゴシック" panose="020B0400000000000000" pitchFamily="50" charset="-128"/>
              </a:rPr>
              <a:t>① 宗教活動や政治活動を主たる目的とした団体</a:t>
            </a:r>
          </a:p>
          <a:p>
            <a:pPr lvl="0"/>
            <a:r>
              <a:rPr kumimoji="1" lang="ja-JP" altLang="en-US" sz="1100" dirty="0">
                <a:solidFill>
                  <a:prstClr val="black"/>
                </a:solidFill>
                <a:latin typeface="游ゴシック" panose="020B0400000000000000" pitchFamily="50" charset="-128"/>
              </a:rPr>
              <a:t>② 特定の公職者（候補者を含む）または政党を推薦、支持、反対することを目的とした団体</a:t>
            </a:r>
          </a:p>
          <a:p>
            <a:pPr lvl="0"/>
            <a:r>
              <a:rPr kumimoji="1" lang="ja-JP" altLang="en-US" sz="1100" dirty="0">
                <a:solidFill>
                  <a:prstClr val="black"/>
                </a:solidFill>
                <a:latin typeface="游ゴシック" panose="020B0400000000000000" pitchFamily="50" charset="-128"/>
              </a:rPr>
              <a:t>③ 暴力団もしくは暴力団員の統制の下にある者</a:t>
            </a:r>
          </a:p>
          <a:p>
            <a:pPr lvl="0"/>
            <a:r>
              <a:rPr kumimoji="1" lang="ja-JP" altLang="en-US" sz="1100" dirty="0">
                <a:solidFill>
                  <a:prstClr val="black"/>
                </a:solidFill>
                <a:latin typeface="游ゴシック" panose="020B0400000000000000" pitchFamily="50" charset="-128"/>
              </a:rPr>
              <a:t>④ その他開催主旨に合致しないと運営側が判断した場合</a:t>
            </a:r>
          </a:p>
          <a:p>
            <a:pPr lvl="0"/>
            <a:r>
              <a:rPr kumimoji="1" lang="en-US" altLang="ja-JP" sz="1100" dirty="0">
                <a:solidFill>
                  <a:prstClr val="black"/>
                </a:solidFill>
                <a:latin typeface="游ゴシック" panose="020B0400000000000000" pitchFamily="50" charset="-128"/>
              </a:rPr>
              <a:t>※</a:t>
            </a:r>
            <a:r>
              <a:rPr kumimoji="1" lang="ja-JP" altLang="en-US" sz="1100" dirty="0">
                <a:solidFill>
                  <a:prstClr val="black"/>
                </a:solidFill>
                <a:latin typeface="游ゴシック" panose="020B0400000000000000" pitchFamily="50" charset="-128"/>
              </a:rPr>
              <a:t>応募を受け付けた後であっても、上記の①～④に該当することが判明した場合は参加を取り消すことがあります。</a:t>
            </a:r>
          </a:p>
        </p:txBody>
      </p:sp>
      <p:grpSp>
        <p:nvGrpSpPr>
          <p:cNvPr id="29" name="グループ化 28">
            <a:extLst>
              <a:ext uri="{FF2B5EF4-FFF2-40B4-BE49-F238E27FC236}">
                <a16:creationId xmlns:a16="http://schemas.microsoft.com/office/drawing/2014/main" id="{768AF5C8-5D5D-1257-A57F-769D7B947E81}"/>
              </a:ext>
            </a:extLst>
          </p:cNvPr>
          <p:cNvGrpSpPr/>
          <p:nvPr/>
        </p:nvGrpSpPr>
        <p:grpSpPr>
          <a:xfrm>
            <a:off x="726602" y="4638862"/>
            <a:ext cx="6022404" cy="3281024"/>
            <a:chOff x="692734" y="4538922"/>
            <a:chExt cx="6022404" cy="3281024"/>
          </a:xfrm>
        </p:grpSpPr>
        <p:sp>
          <p:nvSpPr>
            <p:cNvPr id="30" name="object 44">
              <a:extLst>
                <a:ext uri="{FF2B5EF4-FFF2-40B4-BE49-F238E27FC236}">
                  <a16:creationId xmlns:a16="http://schemas.microsoft.com/office/drawing/2014/main" id="{3836D13A-0170-7D38-83EF-04B78BBA41A4}"/>
                </a:ext>
              </a:extLst>
            </p:cNvPr>
            <p:cNvSpPr/>
            <p:nvPr/>
          </p:nvSpPr>
          <p:spPr>
            <a:xfrm>
              <a:off x="3022229" y="6231713"/>
              <a:ext cx="1634312" cy="979804"/>
            </a:xfrm>
            <a:prstGeom prst="rect">
              <a:avLst/>
            </a:prstGeom>
            <a:blipFill>
              <a:blip r:embed="rId3"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31" name="object 6">
              <a:extLst>
                <a:ext uri="{FF2B5EF4-FFF2-40B4-BE49-F238E27FC236}">
                  <a16:creationId xmlns:a16="http://schemas.microsoft.com/office/drawing/2014/main" id="{5DA256EA-0004-090D-99E0-44A199343394}"/>
                </a:ext>
              </a:extLst>
            </p:cNvPr>
            <p:cNvSpPr/>
            <p:nvPr/>
          </p:nvSpPr>
          <p:spPr>
            <a:xfrm>
              <a:off x="3542550" y="4538922"/>
              <a:ext cx="1402836" cy="1142516"/>
            </a:xfrm>
            <a:prstGeom prst="rect">
              <a:avLst/>
            </a:prstGeom>
            <a:blipFill>
              <a:blip r:embed="rId4"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32" name="object 10">
              <a:extLst>
                <a:ext uri="{FF2B5EF4-FFF2-40B4-BE49-F238E27FC236}">
                  <a16:creationId xmlns:a16="http://schemas.microsoft.com/office/drawing/2014/main" id="{CB57FE2F-8665-AEDF-D4E7-06B370F82889}"/>
                </a:ext>
              </a:extLst>
            </p:cNvPr>
            <p:cNvSpPr/>
            <p:nvPr/>
          </p:nvSpPr>
          <p:spPr>
            <a:xfrm>
              <a:off x="787467" y="6220441"/>
              <a:ext cx="1911533" cy="992751"/>
            </a:xfrm>
            <a:prstGeom prst="rect">
              <a:avLst/>
            </a:prstGeom>
            <a:blipFill>
              <a:blip r:embed="rId5"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33" name="object 16">
              <a:extLst>
                <a:ext uri="{FF2B5EF4-FFF2-40B4-BE49-F238E27FC236}">
                  <a16:creationId xmlns:a16="http://schemas.microsoft.com/office/drawing/2014/main" id="{7BCC3F5B-2E73-CC80-98BA-E3F76F37ABD6}"/>
                </a:ext>
              </a:extLst>
            </p:cNvPr>
            <p:cNvSpPr/>
            <p:nvPr/>
          </p:nvSpPr>
          <p:spPr>
            <a:xfrm>
              <a:off x="787467" y="4538922"/>
              <a:ext cx="1138608" cy="1143558"/>
            </a:xfrm>
            <a:prstGeom prst="rect">
              <a:avLst/>
            </a:prstGeom>
            <a:blipFill>
              <a:blip r:embed="rId6" cstate="screen">
                <a:extLst>
                  <a:ext uri="{28A0092B-C50C-407E-A947-70E740481C1C}">
                    <a14:useLocalDpi xmlns:a14="http://schemas.microsoft.com/office/drawing/2010/main"/>
                  </a:ext>
                </a:extLst>
              </a:blip>
              <a:stretch>
                <a:fillRect l="-110778" r="-52179"/>
              </a:stretch>
            </a:blipFill>
          </p:spPr>
          <p:txBody>
            <a:bodyPr wrap="square" lIns="0" tIns="0" rIns="0" bIns="0" rtlCol="0"/>
            <a:lstStyle/>
            <a:p>
              <a:endParaRPr/>
            </a:p>
          </p:txBody>
        </p:sp>
        <p:sp>
          <p:nvSpPr>
            <p:cNvPr id="34" name="object 24">
              <a:extLst>
                <a:ext uri="{FF2B5EF4-FFF2-40B4-BE49-F238E27FC236}">
                  <a16:creationId xmlns:a16="http://schemas.microsoft.com/office/drawing/2014/main" id="{CC5DAEF6-4F63-D4D7-51FE-16AD56A24B89}"/>
                </a:ext>
              </a:extLst>
            </p:cNvPr>
            <p:cNvSpPr/>
            <p:nvPr/>
          </p:nvSpPr>
          <p:spPr>
            <a:xfrm>
              <a:off x="5153070" y="4538922"/>
              <a:ext cx="1554852" cy="1142516"/>
            </a:xfrm>
            <a:prstGeom prst="rect">
              <a:avLst/>
            </a:prstGeom>
            <a:blipFill>
              <a:blip r:embed="rId7" cstate="print"/>
              <a:stretch>
                <a:fillRect/>
              </a:stretch>
            </a:blipFill>
          </p:spPr>
          <p:txBody>
            <a:bodyPr wrap="square" lIns="0" tIns="0" rIns="0" bIns="0" rtlCol="0"/>
            <a:lstStyle/>
            <a:p>
              <a:endParaRPr dirty="0"/>
            </a:p>
          </p:txBody>
        </p:sp>
        <p:sp>
          <p:nvSpPr>
            <p:cNvPr id="35" name="object 26">
              <a:extLst>
                <a:ext uri="{FF2B5EF4-FFF2-40B4-BE49-F238E27FC236}">
                  <a16:creationId xmlns:a16="http://schemas.microsoft.com/office/drawing/2014/main" id="{6226D638-A126-C1AF-3FB0-12EE405408E2}"/>
                </a:ext>
              </a:extLst>
            </p:cNvPr>
            <p:cNvSpPr/>
            <p:nvPr/>
          </p:nvSpPr>
          <p:spPr>
            <a:xfrm>
              <a:off x="2133759" y="4538922"/>
              <a:ext cx="1201107" cy="1142516"/>
            </a:xfrm>
            <a:prstGeom prst="rect">
              <a:avLst/>
            </a:prstGeom>
            <a:blipFill>
              <a:blip r:embed="rId8"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36" name="object 4">
              <a:extLst>
                <a:ext uri="{FF2B5EF4-FFF2-40B4-BE49-F238E27FC236}">
                  <a16:creationId xmlns:a16="http://schemas.microsoft.com/office/drawing/2014/main" id="{5FA69E06-67F5-FF47-EFDC-C0E6EB232A54}"/>
                </a:ext>
              </a:extLst>
            </p:cNvPr>
            <p:cNvSpPr/>
            <p:nvPr/>
          </p:nvSpPr>
          <p:spPr>
            <a:xfrm>
              <a:off x="4879943" y="6962051"/>
              <a:ext cx="1835194" cy="649965"/>
            </a:xfrm>
            <a:prstGeom prst="rect">
              <a:avLst/>
            </a:prstGeom>
            <a:blipFill>
              <a:blip r:embed="rId9"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37" name="object 7">
              <a:extLst>
                <a:ext uri="{FF2B5EF4-FFF2-40B4-BE49-F238E27FC236}">
                  <a16:creationId xmlns:a16="http://schemas.microsoft.com/office/drawing/2014/main" id="{0D0A9D43-7840-CB13-DE33-3AE6AF5161F2}"/>
                </a:ext>
              </a:extLst>
            </p:cNvPr>
            <p:cNvSpPr/>
            <p:nvPr/>
          </p:nvSpPr>
          <p:spPr>
            <a:xfrm>
              <a:off x="4879944" y="6231713"/>
              <a:ext cx="1835194" cy="743506"/>
            </a:xfrm>
            <a:prstGeom prst="rect">
              <a:avLst/>
            </a:prstGeom>
            <a:blipFill>
              <a:blip r:embed="rId10"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38" name="正方形/長方形 37">
              <a:extLst>
                <a:ext uri="{FF2B5EF4-FFF2-40B4-BE49-F238E27FC236}">
                  <a16:creationId xmlns:a16="http://schemas.microsoft.com/office/drawing/2014/main" id="{F77D1AA2-3073-D270-A676-0F27F3225139}"/>
                </a:ext>
              </a:extLst>
            </p:cNvPr>
            <p:cNvSpPr/>
            <p:nvPr/>
          </p:nvSpPr>
          <p:spPr>
            <a:xfrm>
              <a:off x="692735" y="5689075"/>
              <a:ext cx="1441024" cy="338554"/>
            </a:xfrm>
            <a:prstGeom prst="rect">
              <a:avLst/>
            </a:prstGeom>
          </p:spPr>
          <p:txBody>
            <a:bodyPr wrap="square">
              <a:spAutoFit/>
            </a:bodyPr>
            <a:lstStyle/>
            <a:p>
              <a:r>
                <a:rPr lang="en-US" altLang="ja-JP" sz="800" dirty="0">
                  <a:latin typeface="+mn-ea"/>
                </a:rPr>
                <a:t>PP</a:t>
              </a:r>
              <a:r>
                <a:rPr lang="ja-JP" altLang="en-US" sz="800" dirty="0">
                  <a:latin typeface="+mn-ea"/>
                </a:rPr>
                <a:t>製 </a:t>
              </a:r>
              <a:r>
                <a:rPr lang="en-US" altLang="ja-JP" sz="800" dirty="0">
                  <a:latin typeface="+mn-ea"/>
                </a:rPr>
                <a:t>450ml </a:t>
              </a:r>
              <a:r>
                <a:rPr lang="ja-JP" altLang="en-US" sz="800" dirty="0">
                  <a:latin typeface="+mn-ea"/>
                </a:rPr>
                <a:t>中カップ</a:t>
              </a:r>
              <a:endParaRPr lang="en-US" altLang="ja-JP" sz="800" dirty="0">
                <a:latin typeface="+mn-ea"/>
              </a:endParaRPr>
            </a:p>
            <a:p>
              <a:r>
                <a:rPr lang="en-US" altLang="ja-JP" sz="800" dirty="0">
                  <a:latin typeface="+mn-ea"/>
                </a:rPr>
                <a:t>PP</a:t>
              </a:r>
              <a:r>
                <a:rPr lang="ja-JP" altLang="en-US" sz="800" dirty="0">
                  <a:latin typeface="+mn-ea"/>
                </a:rPr>
                <a:t>製 </a:t>
              </a:r>
              <a:r>
                <a:rPr lang="en-US" altLang="ja-JP" sz="800" dirty="0">
                  <a:latin typeface="+mn-ea"/>
                </a:rPr>
                <a:t>280ml </a:t>
              </a:r>
              <a:r>
                <a:rPr lang="ja-JP" altLang="en-US" sz="800" dirty="0">
                  <a:latin typeface="+mn-ea"/>
                </a:rPr>
                <a:t>小カップ</a:t>
              </a:r>
            </a:p>
          </p:txBody>
        </p:sp>
        <p:sp>
          <p:nvSpPr>
            <p:cNvPr id="39" name="正方形/長方形 38">
              <a:extLst>
                <a:ext uri="{FF2B5EF4-FFF2-40B4-BE49-F238E27FC236}">
                  <a16:creationId xmlns:a16="http://schemas.microsoft.com/office/drawing/2014/main" id="{50418E58-D3C2-390E-73E2-9F73D94784E0}"/>
                </a:ext>
              </a:extLst>
            </p:cNvPr>
            <p:cNvSpPr/>
            <p:nvPr/>
          </p:nvSpPr>
          <p:spPr>
            <a:xfrm>
              <a:off x="2040271" y="5689075"/>
              <a:ext cx="1441024" cy="338554"/>
            </a:xfrm>
            <a:prstGeom prst="rect">
              <a:avLst/>
            </a:prstGeom>
          </p:spPr>
          <p:txBody>
            <a:bodyPr wrap="square">
              <a:spAutoFit/>
            </a:bodyPr>
            <a:lstStyle/>
            <a:p>
              <a:r>
                <a:rPr lang="en-US" altLang="ja-JP" sz="800" dirty="0">
                  <a:latin typeface="+mn-ea"/>
                </a:rPr>
                <a:t>PP</a:t>
              </a:r>
              <a:r>
                <a:rPr lang="ja-JP" altLang="en-US" sz="800" dirty="0">
                  <a:latin typeface="+mn-ea"/>
                </a:rPr>
                <a:t>製</a:t>
              </a:r>
              <a:r>
                <a:rPr lang="en-US" altLang="ja-JP" sz="800" dirty="0">
                  <a:latin typeface="+mn-ea"/>
                </a:rPr>
                <a:t>240ml </a:t>
              </a:r>
            </a:p>
            <a:p>
              <a:r>
                <a:rPr lang="ja-JP" altLang="en-US" sz="800" dirty="0">
                  <a:latin typeface="+mn-ea"/>
                </a:rPr>
                <a:t>コーヒーカップ</a:t>
              </a:r>
            </a:p>
          </p:txBody>
        </p:sp>
        <p:sp>
          <p:nvSpPr>
            <p:cNvPr id="40" name="正方形/長方形 39">
              <a:extLst>
                <a:ext uri="{FF2B5EF4-FFF2-40B4-BE49-F238E27FC236}">
                  <a16:creationId xmlns:a16="http://schemas.microsoft.com/office/drawing/2014/main" id="{3163FCEF-F6C1-7727-AD00-F2B0211C7B7F}"/>
                </a:ext>
              </a:extLst>
            </p:cNvPr>
            <p:cNvSpPr/>
            <p:nvPr/>
          </p:nvSpPr>
          <p:spPr>
            <a:xfrm>
              <a:off x="3452511" y="5689075"/>
              <a:ext cx="1441024" cy="215444"/>
            </a:xfrm>
            <a:prstGeom prst="rect">
              <a:avLst/>
            </a:prstGeom>
          </p:spPr>
          <p:txBody>
            <a:bodyPr wrap="square">
              <a:spAutoFit/>
            </a:bodyPr>
            <a:lstStyle/>
            <a:p>
              <a:r>
                <a:rPr lang="en-US" altLang="ja-JP" sz="800" dirty="0">
                  <a:latin typeface="+mn-ea"/>
                </a:rPr>
                <a:t>PP</a:t>
              </a:r>
              <a:r>
                <a:rPr lang="ja-JP" altLang="en-US" sz="800" dirty="0">
                  <a:latin typeface="+mn-ea"/>
                </a:rPr>
                <a:t>製</a:t>
              </a:r>
              <a:r>
                <a:rPr lang="en-US" altLang="ja-JP" sz="800" dirty="0">
                  <a:latin typeface="+mn-ea"/>
                </a:rPr>
                <a:t>550ml </a:t>
              </a:r>
              <a:r>
                <a:rPr lang="ja-JP" altLang="en-US" sz="800" dirty="0">
                  <a:latin typeface="+mn-ea"/>
                </a:rPr>
                <a:t>丼</a:t>
              </a:r>
            </a:p>
          </p:txBody>
        </p:sp>
        <p:sp>
          <p:nvSpPr>
            <p:cNvPr id="41" name="正方形/長方形 40">
              <a:extLst>
                <a:ext uri="{FF2B5EF4-FFF2-40B4-BE49-F238E27FC236}">
                  <a16:creationId xmlns:a16="http://schemas.microsoft.com/office/drawing/2014/main" id="{C540680B-87C0-3BA0-C950-465A98665B9C}"/>
                </a:ext>
              </a:extLst>
            </p:cNvPr>
            <p:cNvSpPr/>
            <p:nvPr/>
          </p:nvSpPr>
          <p:spPr>
            <a:xfrm>
              <a:off x="5086578" y="5689075"/>
              <a:ext cx="1441024" cy="215444"/>
            </a:xfrm>
            <a:prstGeom prst="rect">
              <a:avLst/>
            </a:prstGeom>
          </p:spPr>
          <p:txBody>
            <a:bodyPr wrap="square">
              <a:spAutoFit/>
            </a:bodyPr>
            <a:lstStyle/>
            <a:p>
              <a:r>
                <a:rPr lang="ja-JP" altLang="en-US" sz="800" dirty="0">
                  <a:latin typeface="+mn-ea"/>
                </a:rPr>
                <a:t>アルマイト製 </a:t>
              </a:r>
              <a:r>
                <a:rPr lang="en-US" altLang="ja-JP" sz="800" dirty="0">
                  <a:latin typeface="+mn-ea"/>
                </a:rPr>
                <a:t>18cm  </a:t>
              </a:r>
              <a:r>
                <a:rPr lang="ja-JP" altLang="en-US" sz="800" dirty="0">
                  <a:latin typeface="+mn-ea"/>
                </a:rPr>
                <a:t>平皿</a:t>
              </a:r>
            </a:p>
          </p:txBody>
        </p:sp>
        <p:sp>
          <p:nvSpPr>
            <p:cNvPr id="42" name="正方形/長方形 41">
              <a:extLst>
                <a:ext uri="{FF2B5EF4-FFF2-40B4-BE49-F238E27FC236}">
                  <a16:creationId xmlns:a16="http://schemas.microsoft.com/office/drawing/2014/main" id="{F72F7658-7FF6-1186-D213-17F93A098CCB}"/>
                </a:ext>
              </a:extLst>
            </p:cNvPr>
            <p:cNvSpPr/>
            <p:nvPr/>
          </p:nvSpPr>
          <p:spPr>
            <a:xfrm>
              <a:off x="692734" y="7219613"/>
              <a:ext cx="1835193" cy="215444"/>
            </a:xfrm>
            <a:prstGeom prst="rect">
              <a:avLst/>
            </a:prstGeom>
          </p:spPr>
          <p:txBody>
            <a:bodyPr wrap="square">
              <a:spAutoFit/>
            </a:bodyPr>
            <a:lstStyle/>
            <a:p>
              <a:r>
                <a:rPr lang="en-US" altLang="ja-JP" sz="800" dirty="0">
                  <a:latin typeface="+mn-ea"/>
                </a:rPr>
                <a:t>PP</a:t>
              </a:r>
              <a:r>
                <a:rPr lang="ja-JP" altLang="en-US" sz="800" dirty="0">
                  <a:latin typeface="+mn-ea"/>
                </a:rPr>
                <a:t>製 </a:t>
              </a:r>
              <a:r>
                <a:rPr lang="en-US" altLang="ja-JP" sz="800" dirty="0">
                  <a:latin typeface="+mn-ea"/>
                </a:rPr>
                <a:t>25×17.5cm</a:t>
              </a:r>
              <a:r>
                <a:rPr lang="ja-JP" altLang="en-US" sz="800" dirty="0">
                  <a:latin typeface="+mn-ea"/>
                </a:rPr>
                <a:t>　カレー皿</a:t>
              </a:r>
            </a:p>
          </p:txBody>
        </p:sp>
        <p:sp>
          <p:nvSpPr>
            <p:cNvPr id="43" name="正方形/長方形 42">
              <a:extLst>
                <a:ext uri="{FF2B5EF4-FFF2-40B4-BE49-F238E27FC236}">
                  <a16:creationId xmlns:a16="http://schemas.microsoft.com/office/drawing/2014/main" id="{08194E04-F149-DDA0-C8DA-E3F9289729BD}"/>
                </a:ext>
              </a:extLst>
            </p:cNvPr>
            <p:cNvSpPr/>
            <p:nvPr/>
          </p:nvSpPr>
          <p:spPr>
            <a:xfrm>
              <a:off x="2933049" y="7219613"/>
              <a:ext cx="1835193" cy="215444"/>
            </a:xfrm>
            <a:prstGeom prst="rect">
              <a:avLst/>
            </a:prstGeom>
          </p:spPr>
          <p:txBody>
            <a:bodyPr wrap="square">
              <a:spAutoFit/>
            </a:bodyPr>
            <a:lstStyle/>
            <a:p>
              <a:r>
                <a:rPr lang="en-US" altLang="ja-JP" sz="800" dirty="0">
                  <a:latin typeface="+mn-ea"/>
                </a:rPr>
                <a:t>PP</a:t>
              </a:r>
              <a:r>
                <a:rPr lang="ja-JP" altLang="en-US" sz="800" dirty="0">
                  <a:latin typeface="+mn-ea"/>
                </a:rPr>
                <a:t>製 </a:t>
              </a:r>
              <a:r>
                <a:rPr lang="en-US" altLang="ja-JP" sz="800" dirty="0">
                  <a:latin typeface="+mn-ea"/>
                </a:rPr>
                <a:t>22×3.3 ㎝</a:t>
              </a:r>
              <a:r>
                <a:rPr lang="ja-JP" altLang="en-US" sz="800" dirty="0">
                  <a:latin typeface="+mn-ea"/>
                </a:rPr>
                <a:t>　Ｌ皿</a:t>
              </a:r>
            </a:p>
          </p:txBody>
        </p:sp>
        <p:sp>
          <p:nvSpPr>
            <p:cNvPr id="44" name="正方形/長方形 43">
              <a:extLst>
                <a:ext uri="{FF2B5EF4-FFF2-40B4-BE49-F238E27FC236}">
                  <a16:creationId xmlns:a16="http://schemas.microsoft.com/office/drawing/2014/main" id="{227A27E4-9D5C-E34D-3FB2-CAAAA97DEBD6}"/>
                </a:ext>
              </a:extLst>
            </p:cNvPr>
            <p:cNvSpPr/>
            <p:nvPr/>
          </p:nvSpPr>
          <p:spPr>
            <a:xfrm>
              <a:off x="4802489" y="7604502"/>
              <a:ext cx="1835193" cy="215444"/>
            </a:xfrm>
            <a:prstGeom prst="rect">
              <a:avLst/>
            </a:prstGeom>
          </p:spPr>
          <p:txBody>
            <a:bodyPr wrap="square">
              <a:spAutoFit/>
            </a:bodyPr>
            <a:lstStyle/>
            <a:p>
              <a:r>
                <a:rPr lang="ja-JP" altLang="en-US" sz="800" dirty="0">
                  <a:latin typeface="+mn-ea"/>
                </a:rPr>
                <a:t>塗り箸、スプーン、フォーク</a:t>
              </a:r>
              <a:endParaRPr lang="en-US" altLang="ja-JP" sz="800" dirty="0">
                <a:latin typeface="+mn-ea"/>
              </a:endParaRPr>
            </a:p>
          </p:txBody>
        </p:sp>
      </p:grpSp>
      <p:sp>
        <p:nvSpPr>
          <p:cNvPr id="45" name="正方形/長方形 44">
            <a:extLst>
              <a:ext uri="{FF2B5EF4-FFF2-40B4-BE49-F238E27FC236}">
                <a16:creationId xmlns:a16="http://schemas.microsoft.com/office/drawing/2014/main" id="{A3A3B8AD-E6E1-6212-2C14-E10C7273CA9A}"/>
              </a:ext>
            </a:extLst>
          </p:cNvPr>
          <p:cNvSpPr/>
          <p:nvPr/>
        </p:nvSpPr>
        <p:spPr>
          <a:xfrm>
            <a:off x="567608" y="4482458"/>
            <a:ext cx="6424458" cy="3437428"/>
          </a:xfrm>
          <a:prstGeom prst="rect">
            <a:avLst/>
          </a:prstGeom>
          <a:noFill/>
          <a:ln w="6350" cmpd="sng">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rgbClr val="FF0000"/>
              </a:solidFill>
              <a:latin typeface="+mn-ea"/>
            </a:endParaRPr>
          </a:p>
        </p:txBody>
      </p:sp>
      <p:sp>
        <p:nvSpPr>
          <p:cNvPr id="46" name="正方形/長方形 45">
            <a:extLst>
              <a:ext uri="{FF2B5EF4-FFF2-40B4-BE49-F238E27FC236}">
                <a16:creationId xmlns:a16="http://schemas.microsoft.com/office/drawing/2014/main" id="{8C149A37-F652-A8BB-C827-FCCDE6A70ADF}"/>
              </a:ext>
            </a:extLst>
          </p:cNvPr>
          <p:cNvSpPr/>
          <p:nvPr/>
        </p:nvSpPr>
        <p:spPr>
          <a:xfrm>
            <a:off x="567608" y="1796422"/>
            <a:ext cx="6424458" cy="489376"/>
          </a:xfrm>
          <a:prstGeom prst="rect">
            <a:avLst/>
          </a:prstGeom>
          <a:noFill/>
          <a:ln w="6350" cmpd="sng">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144000" bIns="144000" rtlCol="0" anchor="ctr"/>
          <a:lstStyle/>
          <a:p>
            <a:endParaRPr kumimoji="1" lang="ja-JP" altLang="en-US" sz="1050" dirty="0">
              <a:solidFill>
                <a:schemeClr val="tx1"/>
              </a:solidFill>
              <a:latin typeface="+mn-ea"/>
            </a:endParaRPr>
          </a:p>
        </p:txBody>
      </p:sp>
      <p:sp>
        <p:nvSpPr>
          <p:cNvPr id="23" name="スライド番号プレースホルダー 1">
            <a:extLst>
              <a:ext uri="{FF2B5EF4-FFF2-40B4-BE49-F238E27FC236}">
                <a16:creationId xmlns:a16="http://schemas.microsoft.com/office/drawing/2014/main" id="{C3CB486B-5289-B433-7B59-3BE4D305140C}"/>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7</a:t>
            </a:fld>
            <a:endParaRPr kumimoji="1" lang="ja-JP" altLang="en-US"/>
          </a:p>
        </p:txBody>
      </p:sp>
    </p:spTree>
    <p:extLst>
      <p:ext uri="{BB962C8B-B14F-4D97-AF65-F5344CB8AC3E}">
        <p14:creationId xmlns:p14="http://schemas.microsoft.com/office/powerpoint/2010/main" val="118954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0903643C-AE94-FE9D-6303-642FD6F88E50}"/>
              </a:ext>
            </a:extLst>
          </p:cNvPr>
          <p:cNvSpPr txBox="1"/>
          <p:nvPr/>
        </p:nvSpPr>
        <p:spPr>
          <a:xfrm>
            <a:off x="1103633" y="438692"/>
            <a:ext cx="1657826" cy="400110"/>
          </a:xfrm>
          <a:prstGeom prst="rect">
            <a:avLst/>
          </a:prstGeom>
          <a:noFill/>
        </p:spPr>
        <p:txBody>
          <a:bodyPr wrap="none" rtlCol="0">
            <a:spAutoFit/>
          </a:bodyPr>
          <a:lstStyle/>
          <a:p>
            <a:r>
              <a:rPr kumimoji="1" lang="en-US" altLang="ja-JP" sz="2000" dirty="0">
                <a:solidFill>
                  <a:schemeClr val="accent1">
                    <a:lumMod val="75000"/>
                  </a:schemeClr>
                </a:solidFill>
                <a:latin typeface="ヒラギノ角ゴ7" panose="020B0700000000000000" pitchFamily="50" charset="-128"/>
                <a:ea typeface="ヒラギノ角ゴ7" panose="020B0700000000000000" pitchFamily="50" charset="-128"/>
              </a:rPr>
              <a:t>6</a:t>
            </a:r>
            <a:r>
              <a:rPr kumimoji="1" lang="ja-JP" altLang="en-US" sz="2000" dirty="0">
                <a:solidFill>
                  <a:schemeClr val="accent1">
                    <a:lumMod val="75000"/>
                  </a:schemeClr>
                </a:solidFill>
                <a:latin typeface="ヒラギノ角ゴ7" panose="020B0700000000000000" pitchFamily="50" charset="-128"/>
                <a:ea typeface="ヒラギノ角ゴ7" panose="020B0700000000000000" pitchFamily="50" charset="-128"/>
              </a:rPr>
              <a:t>．注意事項</a:t>
            </a:r>
          </a:p>
        </p:txBody>
      </p:sp>
      <p:sp>
        <p:nvSpPr>
          <p:cNvPr id="2" name="テキスト ボックス 1">
            <a:extLst>
              <a:ext uri="{FF2B5EF4-FFF2-40B4-BE49-F238E27FC236}">
                <a16:creationId xmlns:a16="http://schemas.microsoft.com/office/drawing/2014/main" id="{EFE6B425-E87D-6727-D029-2EA17E471B15}"/>
              </a:ext>
            </a:extLst>
          </p:cNvPr>
          <p:cNvSpPr txBox="1"/>
          <p:nvPr/>
        </p:nvSpPr>
        <p:spPr>
          <a:xfrm>
            <a:off x="572418" y="1127545"/>
            <a:ext cx="6419648" cy="9402574"/>
          </a:xfrm>
          <a:prstGeom prst="rect">
            <a:avLst/>
          </a:prstGeom>
          <a:noFill/>
        </p:spPr>
        <p:txBody>
          <a:bodyPr wrap="square" rtlCol="0">
            <a:spAutoFit/>
          </a:bodyPr>
          <a:lstStyle/>
          <a:p>
            <a:r>
              <a:rPr kumimoji="1" lang="ja-JP" altLang="en-US" sz="1100" dirty="0">
                <a:latin typeface="HGS創英角ｺﾞｼｯｸUB" panose="020B0900000000000000" pitchFamily="50" charset="-128"/>
                <a:ea typeface="HGS創英角ｺﾞｼｯｸUB" panose="020B0900000000000000" pitchFamily="50" charset="-128"/>
              </a:rPr>
              <a:t>（１）搬入・搬出について</a:t>
            </a:r>
          </a:p>
          <a:p>
            <a:r>
              <a:rPr kumimoji="1" lang="ja-JP" altLang="en-US" sz="1100" dirty="0">
                <a:latin typeface="+mn-ea"/>
              </a:rPr>
              <a:t>　①搬入・搬出の時間、車両の進入等は出展者説明会での説明及びマニュアルに従ってください。</a:t>
            </a:r>
          </a:p>
          <a:p>
            <a:r>
              <a:rPr kumimoji="1" lang="ja-JP" altLang="en-US" sz="1100" dirty="0">
                <a:latin typeface="+mn-ea"/>
              </a:rPr>
              <a:t>　　・車両の搬入時間：令和</a:t>
            </a:r>
            <a:r>
              <a:rPr kumimoji="1" lang="en-US" altLang="ja-JP" sz="1100" dirty="0">
                <a:latin typeface="+mn-ea"/>
              </a:rPr>
              <a:t>6</a:t>
            </a:r>
            <a:r>
              <a:rPr kumimoji="1" lang="ja-JP" altLang="en-US" sz="1100" dirty="0">
                <a:latin typeface="+mn-ea"/>
              </a:rPr>
              <a:t>年</a:t>
            </a:r>
            <a:r>
              <a:rPr kumimoji="1" lang="en-US" altLang="ja-JP" sz="1100" dirty="0">
                <a:latin typeface="+mn-ea"/>
              </a:rPr>
              <a:t>11</a:t>
            </a:r>
            <a:r>
              <a:rPr kumimoji="1" lang="ja-JP" altLang="en-US" sz="1100" dirty="0">
                <a:latin typeface="+mn-ea"/>
              </a:rPr>
              <a:t>月</a:t>
            </a:r>
            <a:r>
              <a:rPr kumimoji="1" lang="en-US" altLang="ja-JP" sz="1100" dirty="0">
                <a:latin typeface="+mn-ea"/>
              </a:rPr>
              <a:t>9</a:t>
            </a:r>
            <a:r>
              <a:rPr kumimoji="1" lang="ja-JP" altLang="en-US" sz="1100" dirty="0">
                <a:latin typeface="+mn-ea"/>
              </a:rPr>
              <a:t>日（土曜日） </a:t>
            </a:r>
            <a:r>
              <a:rPr kumimoji="1" lang="en-US" altLang="ja-JP" sz="1100" dirty="0">
                <a:latin typeface="+mn-ea"/>
              </a:rPr>
              <a:t>8</a:t>
            </a:r>
            <a:r>
              <a:rPr kumimoji="1" lang="ja-JP" altLang="en-US" sz="1100" dirty="0">
                <a:latin typeface="+mn-ea"/>
              </a:rPr>
              <a:t>時から </a:t>
            </a:r>
            <a:r>
              <a:rPr kumimoji="1" lang="en-US" altLang="ja-JP" sz="1100" dirty="0">
                <a:latin typeface="+mn-ea"/>
              </a:rPr>
              <a:t>9</a:t>
            </a:r>
            <a:r>
              <a:rPr kumimoji="1" lang="ja-JP" altLang="en-US" sz="1100" dirty="0">
                <a:latin typeface="+mn-ea"/>
              </a:rPr>
              <a:t>時</a:t>
            </a:r>
            <a:r>
              <a:rPr kumimoji="1" lang="en-US" altLang="ja-JP" sz="1100" dirty="0">
                <a:latin typeface="+mn-ea"/>
              </a:rPr>
              <a:t>30</a:t>
            </a:r>
            <a:r>
              <a:rPr kumimoji="1" lang="ja-JP" altLang="en-US" sz="1100" dirty="0">
                <a:latin typeface="+mn-ea"/>
              </a:rPr>
              <a:t>分（予定）</a:t>
            </a:r>
          </a:p>
          <a:p>
            <a:r>
              <a:rPr kumimoji="1" lang="ja-JP" altLang="en-US" sz="1100" dirty="0">
                <a:latin typeface="+mn-ea"/>
              </a:rPr>
              <a:t>　　・車両の搬出時間：令和</a:t>
            </a:r>
            <a:r>
              <a:rPr kumimoji="1" lang="en-US" altLang="ja-JP" sz="1100" dirty="0">
                <a:latin typeface="+mn-ea"/>
              </a:rPr>
              <a:t>6</a:t>
            </a:r>
            <a:r>
              <a:rPr kumimoji="1" lang="ja-JP" altLang="en-US" sz="1100" dirty="0">
                <a:latin typeface="+mn-ea"/>
              </a:rPr>
              <a:t>年</a:t>
            </a:r>
            <a:r>
              <a:rPr kumimoji="1" lang="en-US" altLang="ja-JP" sz="1100" dirty="0">
                <a:latin typeface="+mn-ea"/>
              </a:rPr>
              <a:t>11</a:t>
            </a:r>
            <a:r>
              <a:rPr kumimoji="1" lang="ja-JP" altLang="en-US" sz="1100" dirty="0">
                <a:latin typeface="+mn-ea"/>
              </a:rPr>
              <a:t>月</a:t>
            </a:r>
            <a:r>
              <a:rPr kumimoji="1" lang="en-US" altLang="ja-JP" sz="1100" dirty="0">
                <a:latin typeface="+mn-ea"/>
              </a:rPr>
              <a:t>9</a:t>
            </a:r>
            <a:r>
              <a:rPr kumimoji="1" lang="ja-JP" altLang="en-US" sz="1100" dirty="0">
                <a:latin typeface="+mn-ea"/>
              </a:rPr>
              <a:t>日（土曜日） </a:t>
            </a:r>
            <a:r>
              <a:rPr kumimoji="1" lang="en-US" altLang="ja-JP" sz="1100" dirty="0">
                <a:latin typeface="+mn-ea"/>
              </a:rPr>
              <a:t>16</a:t>
            </a:r>
            <a:r>
              <a:rPr kumimoji="1" lang="ja-JP" altLang="en-US" sz="1100" dirty="0">
                <a:latin typeface="+mn-ea"/>
              </a:rPr>
              <a:t>時</a:t>
            </a:r>
            <a:r>
              <a:rPr kumimoji="1" lang="en-US" altLang="ja-JP" sz="1100" dirty="0">
                <a:latin typeface="+mn-ea"/>
              </a:rPr>
              <a:t>10</a:t>
            </a:r>
            <a:r>
              <a:rPr kumimoji="1" lang="ja-JP" altLang="en-US" sz="1100" dirty="0">
                <a:latin typeface="+mn-ea"/>
              </a:rPr>
              <a:t>分から</a:t>
            </a:r>
            <a:r>
              <a:rPr kumimoji="1" lang="en-US" altLang="ja-JP" sz="1100" dirty="0">
                <a:latin typeface="+mn-ea"/>
              </a:rPr>
              <a:t>17</a:t>
            </a:r>
            <a:r>
              <a:rPr kumimoji="1" lang="ja-JP" altLang="en-US" sz="1100" dirty="0">
                <a:latin typeface="+mn-ea"/>
              </a:rPr>
              <a:t>時（予定）</a:t>
            </a:r>
          </a:p>
          <a:p>
            <a:r>
              <a:rPr kumimoji="1" lang="ja-JP" altLang="en-US" sz="1100" dirty="0">
                <a:latin typeface="+mn-ea"/>
              </a:rPr>
              <a:t>　②事前申請により許可を受けた車両以外の乗り入れはできません。</a:t>
            </a:r>
          </a:p>
          <a:p>
            <a:r>
              <a:rPr kumimoji="1" lang="ja-JP" altLang="en-US" sz="1100" dirty="0">
                <a:latin typeface="+mn-ea"/>
              </a:rPr>
              <a:t>　　開催主旨を踏まえ車両の進入は必要最小限でお願いします。また、限られた時間内での搬入・</a:t>
            </a:r>
            <a:endParaRPr kumimoji="1" lang="en-US" altLang="ja-JP" sz="1100" dirty="0">
              <a:latin typeface="+mn-ea"/>
            </a:endParaRPr>
          </a:p>
          <a:p>
            <a:r>
              <a:rPr kumimoji="1" lang="ja-JP" altLang="en-US" sz="1100" dirty="0">
                <a:latin typeface="+mn-ea"/>
              </a:rPr>
              <a:t>　搬出のため、混雑が予想されます。くれぐれも事故防止に努めてください。</a:t>
            </a:r>
          </a:p>
          <a:p>
            <a:r>
              <a:rPr kumimoji="1" lang="ja-JP" altLang="en-US" sz="1100" dirty="0">
                <a:latin typeface="+mn-ea"/>
              </a:rPr>
              <a:t>　　</a:t>
            </a:r>
            <a:r>
              <a:rPr kumimoji="1" lang="en-US" altLang="ja-JP" sz="1100" dirty="0">
                <a:latin typeface="+mn-ea"/>
              </a:rPr>
              <a:t>※</a:t>
            </a:r>
            <a:r>
              <a:rPr kumimoji="1" lang="ja-JP" altLang="en-US" sz="1100" dirty="0">
                <a:latin typeface="+mn-ea"/>
              </a:rPr>
              <a:t>前日までに搬入を希望される場合は、事務局までご相談ください。</a:t>
            </a:r>
            <a:endParaRPr kumimoji="1" lang="en-US" altLang="ja-JP" sz="1100" dirty="0">
              <a:latin typeface="+mn-ea"/>
            </a:endParaRPr>
          </a:p>
          <a:p>
            <a:r>
              <a:rPr kumimoji="1" lang="ja-JP" altLang="en-US" sz="1100" dirty="0">
                <a:latin typeface="+mn-ea"/>
              </a:rPr>
              <a:t>　③駐車場は、会場近くにありますが、駐車料金は各出展者負担となります。</a:t>
            </a:r>
            <a:endParaRPr kumimoji="1" lang="en-US" altLang="ja-JP" sz="1100" dirty="0">
              <a:latin typeface="+mn-ea"/>
            </a:endParaRPr>
          </a:p>
          <a:p>
            <a:r>
              <a:rPr kumimoji="1" lang="ja-JP" altLang="en-US" sz="1100" dirty="0">
                <a:latin typeface="+mn-ea"/>
              </a:rPr>
              <a:t>　④会場周辺での路上駐車は絶対にしないでください。</a:t>
            </a:r>
          </a:p>
          <a:p>
            <a:endParaRPr kumimoji="1" lang="ja-JP" altLang="en-US" sz="1100" dirty="0">
              <a:latin typeface="+mn-ea"/>
            </a:endParaRPr>
          </a:p>
          <a:p>
            <a:r>
              <a:rPr kumimoji="1" lang="ja-JP" altLang="en-US" sz="1100" dirty="0">
                <a:latin typeface="HGS創英角ｺﾞｼｯｸUB" panose="020B0900000000000000" pitchFamily="50" charset="-128"/>
                <a:ea typeface="HGS創英角ｺﾞｼｯｸUB" panose="020B0900000000000000" pitchFamily="50" charset="-128"/>
              </a:rPr>
              <a:t>（２）出展物品について</a:t>
            </a:r>
          </a:p>
          <a:p>
            <a:pPr marL="171450" indent="-171450">
              <a:buFont typeface="Arial" panose="020B0604020202020204" pitchFamily="34" charset="0"/>
              <a:buChar char="•"/>
            </a:pPr>
            <a:r>
              <a:rPr kumimoji="1" lang="ja-JP" altLang="en-US" sz="1100" dirty="0">
                <a:latin typeface="+mn-ea"/>
              </a:rPr>
              <a:t>ブースにおいて寄付の受付は禁止とさせていただきます。</a:t>
            </a:r>
            <a:endParaRPr kumimoji="1" lang="en-US" altLang="ja-JP" sz="1100" dirty="0">
              <a:latin typeface="+mn-ea"/>
            </a:endParaRPr>
          </a:p>
          <a:p>
            <a:pPr marL="171450" indent="-171450">
              <a:buFont typeface="Arial" panose="020B0604020202020204" pitchFamily="34" charset="0"/>
              <a:buChar char="•"/>
            </a:pPr>
            <a:r>
              <a:rPr kumimoji="1" lang="ja-JP" altLang="en-US" sz="1100" dirty="0">
                <a:latin typeface="+mn-ea"/>
              </a:rPr>
              <a:t>ブースにおいては、事前に運営側へ申請をし、許可を得たもの以外の販売は禁止とさせていただきます。</a:t>
            </a:r>
            <a:endParaRPr kumimoji="1" lang="en-US" altLang="ja-JP" sz="1100" dirty="0">
              <a:latin typeface="+mn-ea"/>
            </a:endParaRPr>
          </a:p>
          <a:p>
            <a:r>
              <a:rPr kumimoji="1" lang="ja-JP" altLang="en-US" sz="1100" dirty="0">
                <a:latin typeface="+mn-ea"/>
              </a:rPr>
              <a:t>　</a:t>
            </a:r>
            <a:r>
              <a:rPr kumimoji="1" lang="ja-JP" altLang="en-US" sz="1100" dirty="0">
                <a:solidFill>
                  <a:srgbClr val="FF0000"/>
                </a:solidFill>
                <a:latin typeface="+mn-ea"/>
              </a:rPr>
              <a:t>　</a:t>
            </a:r>
            <a:endParaRPr kumimoji="1" lang="ja-JP" altLang="en-US" sz="1100" dirty="0">
              <a:latin typeface="HGS創英角ｺﾞｼｯｸUB" panose="020B0900000000000000" pitchFamily="50" charset="-128"/>
              <a:ea typeface="HGS創英角ｺﾞｼｯｸUB" panose="020B0900000000000000" pitchFamily="50" charset="-128"/>
            </a:endParaRPr>
          </a:p>
          <a:p>
            <a:r>
              <a:rPr kumimoji="1" lang="ja-JP" altLang="en-US" sz="1100" dirty="0">
                <a:latin typeface="HGS創英角ｺﾞｼｯｸUB" panose="020B0900000000000000" pitchFamily="50" charset="-128"/>
                <a:ea typeface="HGS創英角ｺﾞｼｯｸUB" panose="020B0900000000000000" pitchFamily="50" charset="-128"/>
              </a:rPr>
              <a:t>（３）その他</a:t>
            </a:r>
          </a:p>
          <a:p>
            <a:r>
              <a:rPr kumimoji="1" lang="ja-JP" altLang="en-US" sz="1100" dirty="0">
                <a:latin typeface="+mn-ea"/>
              </a:rPr>
              <a:t>　①ブース出展等に関する条件</a:t>
            </a:r>
            <a:endParaRPr kumimoji="1" lang="en-US" altLang="ja-JP" sz="1100" dirty="0">
              <a:solidFill>
                <a:srgbClr val="FF0000"/>
              </a:solidFill>
              <a:latin typeface="+mn-ea"/>
            </a:endParaRPr>
          </a:p>
          <a:p>
            <a:pPr marL="171450" indent="-171450">
              <a:buFont typeface="Arial" panose="020B0604020202020204" pitchFamily="34" charset="0"/>
              <a:buChar char="•"/>
            </a:pPr>
            <a:r>
              <a:rPr kumimoji="1" lang="ja-JP" altLang="en-US" sz="1100" dirty="0">
                <a:latin typeface="+mn-ea"/>
              </a:rPr>
              <a:t>展示物の管理は、出展者の自己管理とし、出展品の破損、紛失等は、主催者は責任を負いかねます。また、会場設備に破損、汚損等を与えた出展者等は、その責任において対応していただきます。</a:t>
            </a:r>
          </a:p>
          <a:p>
            <a:pPr marL="171450" indent="-171450">
              <a:buFont typeface="Arial" panose="020B0604020202020204" pitchFamily="34" charset="0"/>
              <a:buChar char="•"/>
            </a:pPr>
            <a:r>
              <a:rPr kumimoji="1" lang="ja-JP" altLang="en-US" sz="1100" dirty="0">
                <a:latin typeface="+mn-ea"/>
              </a:rPr>
              <a:t>出展に関するごみ及びブース周辺のごみは、出展者の責任において処理、お持ち帰りください。</a:t>
            </a:r>
          </a:p>
          <a:p>
            <a:pPr marL="171450" indent="-171450">
              <a:buFont typeface="Arial" panose="020B0604020202020204" pitchFamily="34" charset="0"/>
              <a:buChar char="•"/>
            </a:pPr>
            <a:r>
              <a:rPr kumimoji="1" lang="ja-JP" altLang="en-US" sz="1100" dirty="0">
                <a:latin typeface="+mn-ea"/>
              </a:rPr>
              <a:t>出展中に生じた事故等への対応は、当該ブース出展者の責任において行ってください。</a:t>
            </a:r>
          </a:p>
          <a:p>
            <a:pPr marL="171450" indent="-171450">
              <a:buFont typeface="Arial" panose="020B0604020202020204" pitchFamily="34" charset="0"/>
              <a:buChar char="•"/>
            </a:pPr>
            <a:r>
              <a:rPr kumimoji="1" lang="ja-JP" altLang="en-US" sz="1100" dirty="0">
                <a:latin typeface="+mn-ea"/>
              </a:rPr>
              <a:t>出展者が会場で販売・提供したサービスや商品などに関する苦情・トラブルなどは出展者の責任で解決してください。また、食中毒や、サービス提供中に来場者に対しケガを負わせる等の事故が発生した場合、主催者では一切責任を負いかねます。</a:t>
            </a:r>
          </a:p>
          <a:p>
            <a:pPr marL="171450" indent="-171450">
              <a:buFont typeface="Arial" panose="020B0604020202020204" pitchFamily="34" charset="0"/>
              <a:buChar char="•"/>
            </a:pPr>
            <a:r>
              <a:rPr kumimoji="1" lang="ja-JP" altLang="en-US" sz="1100" dirty="0">
                <a:latin typeface="+mn-ea"/>
              </a:rPr>
              <a:t>主催者等が、広報・記録のため、写真等の撮影をします。またその撮影した画像等を次年度の本イベントの</a:t>
            </a:r>
            <a:r>
              <a:rPr kumimoji="1" lang="en-US" altLang="ja-JP" sz="1100" dirty="0">
                <a:latin typeface="+mn-ea"/>
              </a:rPr>
              <a:t>PR</a:t>
            </a:r>
            <a:r>
              <a:rPr kumimoji="1" lang="ja-JP" altLang="en-US" sz="1100" dirty="0">
                <a:latin typeface="+mn-ea"/>
              </a:rPr>
              <a:t>等のため、使用することがありますので、予めご了承ください。</a:t>
            </a:r>
          </a:p>
          <a:p>
            <a:pPr marL="171450" indent="-171450">
              <a:buFont typeface="Arial" panose="020B0604020202020204" pitchFamily="34" charset="0"/>
              <a:buChar char="•"/>
            </a:pPr>
            <a:r>
              <a:rPr kumimoji="1" lang="ja-JP" altLang="en-US" sz="1100" dirty="0">
                <a:latin typeface="+mn-ea"/>
              </a:rPr>
              <a:t>開催時間中は途中撤去できません。また、担当者が必ず常駐するようにしてください。</a:t>
            </a:r>
          </a:p>
          <a:p>
            <a:pPr marL="171450" indent="-171450">
              <a:buFont typeface="Arial" panose="020B0604020202020204" pitchFamily="34" charset="0"/>
              <a:buChar char="•"/>
            </a:pPr>
            <a:r>
              <a:rPr kumimoji="1" lang="ja-JP" altLang="en-US" sz="1100" dirty="0">
                <a:latin typeface="+mn-ea"/>
              </a:rPr>
              <a:t>隣接出展者への迷惑になるような行為は慎んでください。</a:t>
            </a:r>
          </a:p>
          <a:p>
            <a:pPr marL="171450" indent="-171450">
              <a:buFont typeface="Arial" panose="020B0604020202020204" pitchFamily="34" charset="0"/>
              <a:buChar char="•"/>
            </a:pPr>
            <a:r>
              <a:rPr kumimoji="1" lang="ja-JP" altLang="en-US" sz="1100" dirty="0">
                <a:latin typeface="+mn-ea"/>
              </a:rPr>
              <a:t>その他、問題が発生した場合には、運営側の指示に従ってください。</a:t>
            </a:r>
          </a:p>
          <a:p>
            <a:r>
              <a:rPr kumimoji="1" lang="ja-JP" altLang="en-US" sz="1100" dirty="0">
                <a:latin typeface="+mn-ea"/>
              </a:rPr>
              <a:t>　②個人情報の取り扱い</a:t>
            </a:r>
          </a:p>
          <a:p>
            <a:r>
              <a:rPr kumimoji="1" lang="ja-JP" altLang="en-US" sz="1100" dirty="0">
                <a:latin typeface="+mn-ea"/>
              </a:rPr>
              <a:t>　　いただいた個人情報は、「</a:t>
            </a:r>
            <a:r>
              <a:rPr kumimoji="1" lang="en-US" altLang="ja-JP" sz="1100" dirty="0">
                <a:latin typeface="+mn-ea"/>
              </a:rPr>
              <a:t>ECO</a:t>
            </a:r>
            <a:r>
              <a:rPr kumimoji="1" lang="ja-JP" altLang="en-US" sz="1100" dirty="0">
                <a:latin typeface="+mn-ea"/>
              </a:rPr>
              <a:t>縁日」の出展・出演に関する申込受付、各種連絡に利用・提</a:t>
            </a:r>
            <a:endParaRPr kumimoji="1" lang="en-US" altLang="ja-JP" sz="1100" dirty="0">
              <a:latin typeface="+mn-ea"/>
            </a:endParaRPr>
          </a:p>
          <a:p>
            <a:r>
              <a:rPr kumimoji="1" lang="ja-JP" altLang="en-US" sz="1100" dirty="0">
                <a:latin typeface="+mn-ea"/>
              </a:rPr>
              <a:t>　　供する目的で使用し、厳正に管理します。</a:t>
            </a:r>
          </a:p>
          <a:p>
            <a:r>
              <a:rPr kumimoji="1" lang="ja-JP" altLang="en-US" sz="1100" dirty="0">
                <a:latin typeface="+mn-ea"/>
              </a:rPr>
              <a:t>　　その利用・提供においては、法令に基づく場合を除き本人の同意を得た目的の範囲内でのみ利　</a:t>
            </a:r>
            <a:endParaRPr kumimoji="1" lang="en-US" altLang="ja-JP" sz="1100" dirty="0">
              <a:latin typeface="+mn-ea"/>
            </a:endParaRPr>
          </a:p>
          <a:p>
            <a:r>
              <a:rPr kumimoji="1" lang="ja-JP" altLang="en-US" sz="1100" dirty="0">
                <a:latin typeface="+mn-ea"/>
              </a:rPr>
              <a:t>　　</a:t>
            </a:r>
            <a:r>
              <a:rPr kumimoji="1" lang="ja-JP" altLang="en-US" sz="1100" dirty="0" err="1">
                <a:latin typeface="+mn-ea"/>
              </a:rPr>
              <a:t>用します</a:t>
            </a:r>
            <a:r>
              <a:rPr kumimoji="1" lang="ja-JP" altLang="en-US" sz="1100" dirty="0">
                <a:latin typeface="+mn-ea"/>
              </a:rPr>
              <a:t>。</a:t>
            </a:r>
            <a:endParaRPr kumimoji="1" lang="en-US" altLang="ja-JP" sz="1100" dirty="0">
              <a:latin typeface="+mn-ea"/>
            </a:endParaRPr>
          </a:p>
          <a:p>
            <a:r>
              <a:rPr kumimoji="1" lang="ja-JP" altLang="en-US" sz="1100" dirty="0">
                <a:latin typeface="+mn-ea"/>
              </a:rPr>
              <a:t>　③本要項に定めのない事項については、主催者において定めるものとします。</a:t>
            </a:r>
          </a:p>
          <a:p>
            <a:r>
              <a:rPr kumimoji="1" lang="ja-JP" altLang="en-US" sz="1100" dirty="0">
                <a:latin typeface="+mn-ea"/>
              </a:rPr>
              <a:t>　　</a:t>
            </a:r>
            <a:r>
              <a:rPr kumimoji="1" lang="en-US" altLang="ja-JP" sz="1100" dirty="0">
                <a:latin typeface="+mn-ea"/>
              </a:rPr>
              <a:t>ECO</a:t>
            </a:r>
            <a:r>
              <a:rPr kumimoji="1" lang="ja-JP" altLang="en-US" sz="1100" dirty="0">
                <a:latin typeface="+mn-ea"/>
              </a:rPr>
              <a:t>縁日の運営にあたり、主催者及び運営側から指示があった場合、その指示に従ってくださ</a:t>
            </a:r>
            <a:endParaRPr kumimoji="1" lang="en-US" altLang="ja-JP" sz="1100" dirty="0">
              <a:latin typeface="+mn-ea"/>
            </a:endParaRPr>
          </a:p>
          <a:p>
            <a:r>
              <a:rPr kumimoji="1" lang="ja-JP" altLang="en-US" sz="1100" dirty="0">
                <a:latin typeface="+mn-ea"/>
              </a:rPr>
              <a:t>　　い。</a:t>
            </a:r>
            <a:endParaRPr kumimoji="1" lang="en-US" altLang="ja-JP" sz="1100" dirty="0">
              <a:latin typeface="+mn-ea"/>
            </a:endParaRPr>
          </a:p>
          <a:p>
            <a:endParaRPr kumimoji="1" lang="en-US" altLang="ja-JP" sz="1100" dirty="0">
              <a:latin typeface="+mn-ea"/>
            </a:endParaRPr>
          </a:p>
          <a:p>
            <a:r>
              <a:rPr kumimoji="1" lang="ja-JP" altLang="en-US" sz="1100" dirty="0">
                <a:latin typeface="+mn-ea"/>
              </a:rPr>
              <a:t>お知らせ</a:t>
            </a:r>
            <a:endParaRPr kumimoji="1" lang="en-US" altLang="ja-JP" sz="1100" dirty="0">
              <a:latin typeface="+mn-ea"/>
            </a:endParaRPr>
          </a:p>
          <a:p>
            <a:r>
              <a:rPr kumimoji="1" lang="ja-JP" altLang="en-US" sz="1100" dirty="0">
                <a:latin typeface="+mn-ea"/>
              </a:rPr>
              <a:t>・開催時間について</a:t>
            </a:r>
          </a:p>
          <a:p>
            <a:r>
              <a:rPr kumimoji="1" lang="en-US" altLang="ja-JP" sz="1100" dirty="0">
                <a:latin typeface="+mn-ea"/>
              </a:rPr>
              <a:t>	</a:t>
            </a:r>
            <a:r>
              <a:rPr kumimoji="1" lang="ja-JP" altLang="en-US" sz="1100" dirty="0">
                <a:latin typeface="+mn-ea"/>
              </a:rPr>
              <a:t>週末の鶴見緑地は、朝から多くの人が訪れていて、</a:t>
            </a:r>
            <a:r>
              <a:rPr kumimoji="1" lang="en-US" altLang="ja-JP" sz="1100" dirty="0">
                <a:latin typeface="+mn-ea"/>
              </a:rPr>
              <a:t>ECO</a:t>
            </a:r>
            <a:r>
              <a:rPr kumimoji="1" lang="ja-JP" altLang="en-US" sz="1100" dirty="0">
                <a:latin typeface="+mn-ea"/>
              </a:rPr>
              <a:t>縁日会場周辺にも、たくさんの方が</a:t>
            </a:r>
            <a:r>
              <a:rPr kumimoji="1" lang="en-US" altLang="ja-JP" sz="1100" dirty="0">
                <a:latin typeface="+mn-ea"/>
              </a:rPr>
              <a:t>	</a:t>
            </a:r>
            <a:r>
              <a:rPr kumimoji="1" lang="ja-JP" altLang="en-US" sz="1100" dirty="0">
                <a:latin typeface="+mn-ea"/>
              </a:rPr>
              <a:t>来られます。少しでも多くの方にご参加いただけるよう、</a:t>
            </a:r>
            <a:r>
              <a:rPr kumimoji="1" lang="en-US" altLang="ja-JP" sz="1100" dirty="0">
                <a:latin typeface="+mn-ea"/>
              </a:rPr>
              <a:t>2023</a:t>
            </a:r>
            <a:r>
              <a:rPr kumimoji="1" lang="ja-JP" altLang="en-US" sz="1100" dirty="0">
                <a:latin typeface="+mn-ea"/>
              </a:rPr>
              <a:t>年度よりも開始時刻を</a:t>
            </a:r>
            <a:r>
              <a:rPr kumimoji="1" lang="en-US" altLang="ja-JP" sz="1100" dirty="0">
                <a:latin typeface="+mn-ea"/>
              </a:rPr>
              <a:t>1</a:t>
            </a:r>
            <a:r>
              <a:rPr kumimoji="1" lang="ja-JP" altLang="en-US" sz="1100" dirty="0">
                <a:latin typeface="+mn-ea"/>
              </a:rPr>
              <a:t>時間</a:t>
            </a:r>
            <a:r>
              <a:rPr kumimoji="1" lang="en-US" altLang="ja-JP" sz="1100" dirty="0">
                <a:latin typeface="+mn-ea"/>
              </a:rPr>
              <a:t>	</a:t>
            </a:r>
            <a:r>
              <a:rPr kumimoji="1" lang="ja-JP" altLang="en-US" sz="1100" dirty="0">
                <a:latin typeface="+mn-ea"/>
              </a:rPr>
              <a:t>早めます。</a:t>
            </a:r>
          </a:p>
          <a:p>
            <a:endParaRPr kumimoji="1" lang="ja-JP" altLang="en-US" sz="1100" dirty="0">
              <a:latin typeface="+mn-ea"/>
            </a:endParaRPr>
          </a:p>
          <a:p>
            <a:r>
              <a:rPr kumimoji="1" lang="ja-JP" altLang="en-US" sz="1100" dirty="0">
                <a:latin typeface="+mn-ea"/>
              </a:rPr>
              <a:t>・ステージの見やすさ・適切な音響の工夫</a:t>
            </a:r>
          </a:p>
          <a:p>
            <a:r>
              <a:rPr kumimoji="1" lang="en-US" altLang="ja-JP" sz="1100" dirty="0">
                <a:latin typeface="+mn-ea"/>
              </a:rPr>
              <a:t>	</a:t>
            </a:r>
            <a:r>
              <a:rPr kumimoji="1" lang="ja-JP" altLang="en-US" sz="1100" dirty="0">
                <a:latin typeface="+mn-ea"/>
              </a:rPr>
              <a:t>ステージが周囲からよく見えるしつらえにし、ステージの演奏などが会場全体に適切な音で</a:t>
            </a:r>
            <a:r>
              <a:rPr kumimoji="1" lang="en-US" altLang="ja-JP" sz="1100" dirty="0">
                <a:latin typeface="+mn-ea"/>
              </a:rPr>
              <a:t>	</a:t>
            </a:r>
            <a:r>
              <a:rPr kumimoji="1" lang="ja-JP" altLang="en-US" sz="1100" dirty="0">
                <a:latin typeface="+mn-ea"/>
              </a:rPr>
              <a:t>届くようにします。多くの方に見ていただくとともに、会場全体の盛り上がりにつながるよ</a:t>
            </a:r>
            <a:r>
              <a:rPr kumimoji="1" lang="en-US" altLang="ja-JP" sz="1100" dirty="0">
                <a:latin typeface="+mn-ea"/>
              </a:rPr>
              <a:t>	</a:t>
            </a:r>
            <a:r>
              <a:rPr kumimoji="1" lang="ja-JP" altLang="en-US" sz="1100" dirty="0">
                <a:latin typeface="+mn-ea"/>
              </a:rPr>
              <a:t>う調整します。</a:t>
            </a:r>
          </a:p>
          <a:p>
            <a:endParaRPr kumimoji="1" lang="ja-JP" altLang="en-US" sz="1100" dirty="0">
              <a:latin typeface="+mn-ea"/>
            </a:endParaRPr>
          </a:p>
          <a:p>
            <a:r>
              <a:rPr kumimoji="1" lang="ja-JP" altLang="en-US" sz="1100" dirty="0">
                <a:latin typeface="+mn-ea"/>
              </a:rPr>
              <a:t>・花博ホールについて</a:t>
            </a:r>
          </a:p>
          <a:p>
            <a:r>
              <a:rPr kumimoji="1" lang="en-US" altLang="ja-JP" sz="1100" dirty="0">
                <a:latin typeface="+mn-ea"/>
              </a:rPr>
              <a:t>	</a:t>
            </a:r>
            <a:r>
              <a:rPr kumimoji="1" lang="ja-JP" altLang="en-US" sz="1100" dirty="0">
                <a:latin typeface="+mn-ea"/>
              </a:rPr>
              <a:t>ホール入口の案内を充実させるなど、より多くの方にホール内のプログラムにご参加いただ</a:t>
            </a:r>
            <a:r>
              <a:rPr kumimoji="1" lang="en-US" altLang="ja-JP" sz="1100" dirty="0">
                <a:latin typeface="+mn-ea"/>
              </a:rPr>
              <a:t>	</a:t>
            </a:r>
            <a:r>
              <a:rPr kumimoji="1" lang="ja-JP" altLang="en-US" sz="1100" dirty="0">
                <a:latin typeface="+mn-ea"/>
              </a:rPr>
              <a:t>けるよう工夫いたします。</a:t>
            </a:r>
          </a:p>
          <a:p>
            <a:endParaRPr kumimoji="1" lang="ja-JP" altLang="en-US" sz="1100" dirty="0">
              <a:latin typeface="+mn-ea"/>
            </a:endParaRPr>
          </a:p>
        </p:txBody>
      </p:sp>
      <p:sp>
        <p:nvSpPr>
          <p:cNvPr id="4" name="スライド番号プレースホルダー 2">
            <a:extLst>
              <a:ext uri="{FF2B5EF4-FFF2-40B4-BE49-F238E27FC236}">
                <a16:creationId xmlns:a16="http://schemas.microsoft.com/office/drawing/2014/main" id="{6E582BD0-A5A7-F0FE-6161-BE0C8571C5CB}"/>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8</a:t>
            </a:fld>
            <a:endParaRPr kumimoji="1" lang="ja-JP" altLang="en-US"/>
          </a:p>
        </p:txBody>
      </p:sp>
      <p:sp>
        <p:nvSpPr>
          <p:cNvPr id="3" name="正方形/長方形 2">
            <a:extLst>
              <a:ext uri="{FF2B5EF4-FFF2-40B4-BE49-F238E27FC236}">
                <a16:creationId xmlns:a16="http://schemas.microsoft.com/office/drawing/2014/main" id="{E32480A7-0940-59F3-30D0-A32059795DFD}"/>
              </a:ext>
            </a:extLst>
          </p:cNvPr>
          <p:cNvSpPr/>
          <p:nvPr/>
        </p:nvSpPr>
        <p:spPr>
          <a:xfrm>
            <a:off x="536107" y="7803638"/>
            <a:ext cx="6487461" cy="2449484"/>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11702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0903643C-AE94-FE9D-6303-642FD6F88E50}"/>
              </a:ext>
            </a:extLst>
          </p:cNvPr>
          <p:cNvSpPr txBox="1"/>
          <p:nvPr/>
        </p:nvSpPr>
        <p:spPr>
          <a:xfrm>
            <a:off x="1103633" y="438692"/>
            <a:ext cx="3966150" cy="400110"/>
          </a:xfrm>
          <a:prstGeom prst="rect">
            <a:avLst/>
          </a:prstGeom>
          <a:noFill/>
        </p:spPr>
        <p:txBody>
          <a:bodyPr wrap="none" rtlCol="0">
            <a:spAutoFit/>
          </a:bodyPr>
          <a:lstStyle/>
          <a:p>
            <a:r>
              <a:rPr kumimoji="1" lang="en-US" altLang="ja-JP" sz="2000" dirty="0">
                <a:solidFill>
                  <a:schemeClr val="accent1">
                    <a:lumMod val="75000"/>
                  </a:schemeClr>
                </a:solidFill>
                <a:latin typeface="ヒラギノ角ゴ7" panose="020B0700000000000000" pitchFamily="50" charset="-128"/>
                <a:ea typeface="ヒラギノ角ゴ7" panose="020B0700000000000000" pitchFamily="50" charset="-128"/>
              </a:rPr>
              <a:t>7</a:t>
            </a:r>
            <a:r>
              <a:rPr kumimoji="1" lang="ja-JP" altLang="en-US" sz="2000" dirty="0">
                <a:solidFill>
                  <a:schemeClr val="accent1">
                    <a:lumMod val="75000"/>
                  </a:schemeClr>
                </a:solidFill>
                <a:latin typeface="ヒラギノ角ゴ7" panose="020B0700000000000000" pitchFamily="50" charset="-128"/>
                <a:ea typeface="ヒラギノ角ゴ7" panose="020B0700000000000000" pitchFamily="50" charset="-128"/>
              </a:rPr>
              <a:t>．応募の流れ／出展者等説明会</a:t>
            </a:r>
          </a:p>
        </p:txBody>
      </p:sp>
      <p:sp>
        <p:nvSpPr>
          <p:cNvPr id="3" name="テキスト ボックス 2">
            <a:extLst>
              <a:ext uri="{FF2B5EF4-FFF2-40B4-BE49-F238E27FC236}">
                <a16:creationId xmlns:a16="http://schemas.microsoft.com/office/drawing/2014/main" id="{909CE69B-4AB7-BED5-121E-1BE82F167E84}"/>
              </a:ext>
            </a:extLst>
          </p:cNvPr>
          <p:cNvSpPr txBox="1"/>
          <p:nvPr/>
        </p:nvSpPr>
        <p:spPr>
          <a:xfrm>
            <a:off x="562797" y="1477801"/>
            <a:ext cx="6430879" cy="3985706"/>
          </a:xfrm>
          <a:prstGeom prst="rect">
            <a:avLst/>
          </a:prstGeom>
          <a:noFill/>
        </p:spPr>
        <p:txBody>
          <a:bodyPr wrap="square" rtlCol="0">
            <a:spAutoFit/>
          </a:bodyPr>
          <a:lstStyle/>
          <a:p>
            <a:r>
              <a:rPr kumimoji="1" lang="ja-JP" altLang="en-US" sz="1100" dirty="0">
                <a:latin typeface="HGS創英角ｺﾞｼｯｸUB" panose="020B0900000000000000" pitchFamily="50" charset="-128"/>
                <a:ea typeface="HGS創英角ｺﾞｼｯｸUB" panose="020B0900000000000000" pitchFamily="50" charset="-128"/>
              </a:rPr>
              <a:t>（１）応募方法</a:t>
            </a:r>
          </a:p>
          <a:p>
            <a:r>
              <a:rPr kumimoji="1" lang="ja-JP" altLang="en-US" sz="1100" dirty="0">
                <a:latin typeface="+mn-ea"/>
              </a:rPr>
              <a:t>◆</a:t>
            </a:r>
            <a:r>
              <a:rPr kumimoji="1" lang="ja-JP" altLang="en-US" sz="1100" b="1" dirty="0">
                <a:latin typeface="+mn-ea"/>
              </a:rPr>
              <a:t>募集期間：令和</a:t>
            </a:r>
            <a:r>
              <a:rPr kumimoji="1" lang="en-US" altLang="ja-JP" sz="1100" b="1" dirty="0">
                <a:latin typeface="+mn-ea"/>
              </a:rPr>
              <a:t>6</a:t>
            </a:r>
            <a:r>
              <a:rPr kumimoji="1" lang="ja-JP" altLang="en-US" sz="1100" b="1" dirty="0">
                <a:latin typeface="+mn-ea"/>
              </a:rPr>
              <a:t>年</a:t>
            </a:r>
            <a:r>
              <a:rPr kumimoji="1" lang="en-US" altLang="ja-JP" sz="1100" b="1" dirty="0">
                <a:latin typeface="+mn-ea"/>
              </a:rPr>
              <a:t>7</a:t>
            </a:r>
            <a:r>
              <a:rPr kumimoji="1" lang="ja-JP" altLang="en-US" sz="1100" b="1" dirty="0">
                <a:latin typeface="+mn-ea"/>
              </a:rPr>
              <a:t>月</a:t>
            </a:r>
            <a:r>
              <a:rPr kumimoji="1" lang="en-US" altLang="ja-JP" sz="1100" b="1" dirty="0">
                <a:latin typeface="+mn-ea"/>
              </a:rPr>
              <a:t>9</a:t>
            </a:r>
            <a:r>
              <a:rPr kumimoji="1" lang="ja-JP" altLang="en-US" sz="1100" b="1" dirty="0">
                <a:latin typeface="+mn-ea"/>
              </a:rPr>
              <a:t>日（火曜日） </a:t>
            </a:r>
            <a:r>
              <a:rPr kumimoji="1" lang="en-US" altLang="ja-JP" sz="1100" b="1" dirty="0">
                <a:latin typeface="+mn-ea"/>
              </a:rPr>
              <a:t>14</a:t>
            </a:r>
            <a:r>
              <a:rPr kumimoji="1" lang="ja-JP" altLang="en-US" sz="1100" b="1" dirty="0">
                <a:latin typeface="+mn-ea"/>
              </a:rPr>
              <a:t>時から</a:t>
            </a:r>
            <a:r>
              <a:rPr kumimoji="1" lang="en-US" altLang="ja-JP" sz="1100" b="1" dirty="0">
                <a:latin typeface="+mn-ea"/>
              </a:rPr>
              <a:t>8</a:t>
            </a:r>
            <a:r>
              <a:rPr kumimoji="1" lang="ja-JP" altLang="en-US" sz="1100" b="1" dirty="0">
                <a:latin typeface="+mn-ea"/>
              </a:rPr>
              <a:t>月</a:t>
            </a:r>
            <a:r>
              <a:rPr kumimoji="1" lang="en-US" altLang="ja-JP" sz="1100" b="1" dirty="0">
                <a:latin typeface="+mn-ea"/>
              </a:rPr>
              <a:t>6</a:t>
            </a:r>
            <a:r>
              <a:rPr kumimoji="1" lang="ja-JP" altLang="en-US" sz="1100" b="1" dirty="0">
                <a:latin typeface="+mn-ea"/>
              </a:rPr>
              <a:t>日（火曜日）</a:t>
            </a:r>
            <a:r>
              <a:rPr kumimoji="1" lang="en-US" altLang="ja-JP" sz="1100" b="1" dirty="0">
                <a:latin typeface="+mn-ea"/>
              </a:rPr>
              <a:t>17</a:t>
            </a:r>
            <a:r>
              <a:rPr kumimoji="1" lang="ja-JP" altLang="en-US" sz="1100" b="1" dirty="0">
                <a:latin typeface="+mn-ea"/>
              </a:rPr>
              <a:t>時まで</a:t>
            </a:r>
            <a:endParaRPr kumimoji="1" lang="en-US" altLang="ja-JP" sz="1100" b="1" dirty="0">
              <a:latin typeface="+mn-ea"/>
            </a:endParaRPr>
          </a:p>
          <a:p>
            <a:endParaRPr kumimoji="1" lang="en-US" altLang="ja-JP" sz="1100" dirty="0">
              <a:latin typeface="+mn-ea"/>
            </a:endParaRPr>
          </a:p>
          <a:p>
            <a:r>
              <a:rPr kumimoji="1" lang="ja-JP" altLang="en-US" sz="1100" dirty="0">
                <a:latin typeface="+mn-ea"/>
              </a:rPr>
              <a:t>◆申込方法：本募集要項を熟読の上、環境情報発信サイト「なにわエコスタイル」</a:t>
            </a:r>
            <a:r>
              <a:rPr kumimoji="1" lang="en-US" altLang="ja-JP" sz="1100" dirty="0">
                <a:latin typeface="+mn-ea"/>
              </a:rPr>
              <a:t> </a:t>
            </a:r>
            <a:r>
              <a:rPr kumimoji="1" lang="ja-JP" altLang="en-US" sz="1100" dirty="0">
                <a:latin typeface="+mn-ea"/>
              </a:rPr>
              <a:t>の申込フォームからお申し込みをお願いします。</a:t>
            </a:r>
            <a:r>
              <a:rPr kumimoji="1" lang="en-US" altLang="ja-JP" sz="1100" dirty="0">
                <a:latin typeface="+mn-ea"/>
              </a:rPr>
              <a:t>WEB</a:t>
            </a:r>
            <a:r>
              <a:rPr kumimoji="1" lang="ja-JP" altLang="en-US" sz="1100" dirty="0">
                <a:latin typeface="+mn-ea"/>
              </a:rPr>
              <a:t>からのお申し込みができない場合は、事務局までお問合せ下さい。</a:t>
            </a:r>
            <a:endParaRPr kumimoji="1" lang="en-US" altLang="ja-JP" sz="1100" dirty="0">
              <a:latin typeface="+mn-ea"/>
            </a:endParaRPr>
          </a:p>
          <a:p>
            <a:endParaRPr kumimoji="1" lang="ja-JP" altLang="en-US" sz="1100" dirty="0">
              <a:latin typeface="+mn-ea"/>
            </a:endParaRPr>
          </a:p>
          <a:p>
            <a:r>
              <a:rPr kumimoji="1" lang="en-US" altLang="ja-JP" sz="1100" dirty="0">
                <a:latin typeface="+mn-ea"/>
              </a:rPr>
              <a:t>※</a:t>
            </a:r>
            <a:r>
              <a:rPr kumimoji="1" lang="ja-JP" altLang="en-US" sz="1100" dirty="0">
                <a:latin typeface="+mn-ea"/>
              </a:rPr>
              <a:t>なにわエコスタイルホームページは次のアドレス又は２次元コードよりご覧いただけます。</a:t>
            </a:r>
            <a:r>
              <a:rPr kumimoji="1" lang="en-US" altLang="ja-JP" sz="1100" dirty="0">
                <a:latin typeface="+mn-ea"/>
              </a:rPr>
              <a:t>https://www.naniwa-ecostyle.net/</a:t>
            </a:r>
          </a:p>
          <a:p>
            <a:r>
              <a:rPr kumimoji="1" lang="ja-JP" altLang="en-US" sz="1100" dirty="0">
                <a:latin typeface="+mn-ea"/>
              </a:rPr>
              <a:t>→「</a:t>
            </a:r>
            <a:r>
              <a:rPr kumimoji="1" lang="en-US" altLang="ja-JP" sz="1100" dirty="0">
                <a:latin typeface="+mn-ea"/>
              </a:rPr>
              <a:t>ECO</a:t>
            </a:r>
            <a:r>
              <a:rPr kumimoji="1" lang="ja-JP" altLang="en-US" sz="1100" dirty="0">
                <a:latin typeface="+mn-ea"/>
              </a:rPr>
              <a:t>縁日</a:t>
            </a:r>
            <a:r>
              <a:rPr kumimoji="1" lang="en-US" altLang="ja-JP" sz="1100" dirty="0">
                <a:latin typeface="+mn-ea"/>
              </a:rPr>
              <a:t>2024</a:t>
            </a:r>
            <a:r>
              <a:rPr kumimoji="1" lang="ja-JP" altLang="en-US" sz="1100" dirty="0">
                <a:latin typeface="+mn-ea"/>
              </a:rPr>
              <a:t>出展・出演募集中！」の記事をご覧ください。</a:t>
            </a:r>
          </a:p>
          <a:p>
            <a:r>
              <a:rPr kumimoji="1" lang="ja-JP" altLang="en-US" sz="1100" dirty="0">
                <a:latin typeface="+mn-ea"/>
              </a:rPr>
              <a:t> </a:t>
            </a:r>
          </a:p>
          <a:p>
            <a:endParaRPr kumimoji="1" lang="en-US" altLang="ja-JP" sz="1100" dirty="0">
              <a:latin typeface="+mn-ea"/>
            </a:endParaRPr>
          </a:p>
          <a:p>
            <a:endParaRPr kumimoji="1" lang="en-US" altLang="ja-JP" sz="1100" dirty="0">
              <a:latin typeface="+mn-ea"/>
            </a:endParaRPr>
          </a:p>
          <a:p>
            <a:endParaRPr kumimoji="1" lang="en-US" altLang="ja-JP" sz="1100" dirty="0">
              <a:latin typeface="+mn-ea"/>
            </a:endParaRPr>
          </a:p>
          <a:p>
            <a:endParaRPr kumimoji="1" lang="en-US" altLang="ja-JP" sz="1100" dirty="0">
              <a:latin typeface="+mn-ea"/>
            </a:endParaRPr>
          </a:p>
          <a:p>
            <a:endParaRPr kumimoji="1" lang="en-US" altLang="ja-JP" sz="1100" dirty="0">
              <a:latin typeface="+mn-ea"/>
            </a:endParaRPr>
          </a:p>
          <a:p>
            <a:endParaRPr kumimoji="1" lang="en-US" altLang="ja-JP" sz="1100" dirty="0">
              <a:latin typeface="+mn-ea"/>
            </a:endParaRPr>
          </a:p>
          <a:p>
            <a:r>
              <a:rPr kumimoji="1" lang="ja-JP" altLang="en-US" sz="1100" dirty="0">
                <a:latin typeface="HGS創英角ｺﾞｼｯｸUB" panose="020B0900000000000000" pitchFamily="50" charset="-128"/>
                <a:ea typeface="HGS創英角ｺﾞｼｯｸUB" panose="020B0900000000000000" pitchFamily="50" charset="-128"/>
              </a:rPr>
              <a:t>（２）選定および結果通知</a:t>
            </a:r>
          </a:p>
          <a:p>
            <a:r>
              <a:rPr kumimoji="1" lang="ja-JP" altLang="en-US" sz="1100" dirty="0">
                <a:latin typeface="+mn-ea"/>
              </a:rPr>
              <a:t>・お申込内容について、本要項に記載の「５．参加条件」に適合していることを確認し、</a:t>
            </a:r>
            <a:endParaRPr kumimoji="1" lang="en-US" altLang="ja-JP" sz="1100" dirty="0">
              <a:latin typeface="+mn-ea"/>
            </a:endParaRPr>
          </a:p>
          <a:p>
            <a:r>
              <a:rPr kumimoji="1" lang="ja-JP" altLang="en-US" sz="1100" dirty="0">
                <a:latin typeface="+mn-ea"/>
              </a:rPr>
              <a:t>　出展・出演の可否を決定いたします。選定の段階で、申込者に申し込み内容の問合せを</a:t>
            </a:r>
            <a:endParaRPr kumimoji="1" lang="en-US" altLang="ja-JP" sz="1100" dirty="0">
              <a:latin typeface="+mn-ea"/>
            </a:endParaRPr>
          </a:p>
          <a:p>
            <a:r>
              <a:rPr kumimoji="1" lang="ja-JP" altLang="en-US" sz="1100" dirty="0">
                <a:latin typeface="+mn-ea"/>
              </a:rPr>
              <a:t>　行う場合があります。</a:t>
            </a:r>
          </a:p>
          <a:p>
            <a:r>
              <a:rPr kumimoji="1" lang="ja-JP" altLang="en-US" sz="1100" dirty="0">
                <a:latin typeface="+mn-ea"/>
              </a:rPr>
              <a:t>・会場配置については、出展・出演内容のバランス等を考慮の上、運営側が決定します。</a:t>
            </a:r>
          </a:p>
          <a:p>
            <a:r>
              <a:rPr kumimoji="1" lang="ja-JP" altLang="en-US" sz="1100" dirty="0">
                <a:latin typeface="+mn-ea"/>
              </a:rPr>
              <a:t>・選定結果については、</a:t>
            </a:r>
            <a:r>
              <a:rPr kumimoji="1" lang="en-US" altLang="ja-JP" sz="1100" dirty="0">
                <a:latin typeface="+mn-ea"/>
              </a:rPr>
              <a:t>8</a:t>
            </a:r>
            <a:r>
              <a:rPr kumimoji="1" lang="ja-JP" altLang="en-US" sz="1100" dirty="0">
                <a:latin typeface="+mn-ea"/>
              </a:rPr>
              <a:t>月下旬頃までにお知らせします。</a:t>
            </a:r>
          </a:p>
        </p:txBody>
      </p:sp>
      <p:grpSp>
        <p:nvGrpSpPr>
          <p:cNvPr id="10" name="Group 5">
            <a:extLst>
              <a:ext uri="{FF2B5EF4-FFF2-40B4-BE49-F238E27FC236}">
                <a16:creationId xmlns:a16="http://schemas.microsoft.com/office/drawing/2014/main" id="{A0BF3B66-CCD3-0101-73AC-8F67EE200810}"/>
              </a:ext>
            </a:extLst>
          </p:cNvPr>
          <p:cNvGrpSpPr>
            <a:grpSpLocks/>
          </p:cNvGrpSpPr>
          <p:nvPr/>
        </p:nvGrpSpPr>
        <p:grpSpPr bwMode="auto">
          <a:xfrm>
            <a:off x="1852462" y="3560522"/>
            <a:ext cx="2659062" cy="434975"/>
            <a:chOff x="3703" y="436"/>
            <a:chExt cx="4186" cy="685"/>
          </a:xfrm>
        </p:grpSpPr>
        <p:sp>
          <p:nvSpPr>
            <p:cNvPr id="11" name="Rectangle 6">
              <a:extLst>
                <a:ext uri="{FF2B5EF4-FFF2-40B4-BE49-F238E27FC236}">
                  <a16:creationId xmlns:a16="http://schemas.microsoft.com/office/drawing/2014/main" id="{23E56525-F6F1-3CCC-E0D7-BA8DC062FFFD}"/>
                </a:ext>
              </a:extLst>
            </p:cNvPr>
            <p:cNvSpPr>
              <a:spLocks noChangeArrowheads="1"/>
            </p:cNvSpPr>
            <p:nvPr/>
          </p:nvSpPr>
          <p:spPr bwMode="auto">
            <a:xfrm>
              <a:off x="5654" y="637"/>
              <a:ext cx="660"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2" name="Picture 7">
              <a:extLst>
                <a:ext uri="{FF2B5EF4-FFF2-40B4-BE49-F238E27FC236}">
                  <a16:creationId xmlns:a16="http://schemas.microsoft.com/office/drawing/2014/main" id="{86FC2165-7843-58ED-8B74-FE618E91AF3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705" y="438"/>
              <a:ext cx="4181"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8">
              <a:extLst>
                <a:ext uri="{FF2B5EF4-FFF2-40B4-BE49-F238E27FC236}">
                  <a16:creationId xmlns:a16="http://schemas.microsoft.com/office/drawing/2014/main" id="{DC6D9E80-6EE6-14EE-3079-D3D138D34EEE}"/>
                </a:ext>
              </a:extLst>
            </p:cNvPr>
            <p:cNvSpPr>
              <a:spLocks noChangeArrowheads="1"/>
            </p:cNvSpPr>
            <p:nvPr/>
          </p:nvSpPr>
          <p:spPr bwMode="auto">
            <a:xfrm>
              <a:off x="3704" y="437"/>
              <a:ext cx="4184" cy="682"/>
            </a:xfrm>
            <a:prstGeom prst="rect">
              <a:avLst/>
            </a:prstGeom>
            <a:noFill/>
            <a:ln w="177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6" name="テキスト ボックス 15">
            <a:extLst>
              <a:ext uri="{FF2B5EF4-FFF2-40B4-BE49-F238E27FC236}">
                <a16:creationId xmlns:a16="http://schemas.microsoft.com/office/drawing/2014/main" id="{8CA5C1C0-14E0-B856-BB1E-B45FAFEACF99}"/>
              </a:ext>
            </a:extLst>
          </p:cNvPr>
          <p:cNvSpPr txBox="1"/>
          <p:nvPr/>
        </p:nvSpPr>
        <p:spPr>
          <a:xfrm>
            <a:off x="567608" y="6216007"/>
            <a:ext cx="6424458" cy="1107996"/>
          </a:xfrm>
          <a:prstGeom prst="rect">
            <a:avLst/>
          </a:prstGeom>
          <a:noFill/>
        </p:spPr>
        <p:txBody>
          <a:bodyPr wrap="square" rtlCol="0">
            <a:spAutoFit/>
          </a:bodyPr>
          <a:lstStyle/>
          <a:p>
            <a:r>
              <a:rPr kumimoji="1" lang="ja-JP" altLang="en-US" sz="1100" dirty="0">
                <a:latin typeface="HGS創英角ｺﾞｼｯｸUB" panose="020B0900000000000000" pitchFamily="50" charset="-128"/>
                <a:ea typeface="HGS創英角ｺﾞｼｯｸUB" panose="020B0900000000000000" pitchFamily="50" charset="-128"/>
              </a:rPr>
              <a:t>日程：令和</a:t>
            </a:r>
            <a:r>
              <a:rPr kumimoji="1" lang="en-US" altLang="ja-JP" sz="1100" dirty="0">
                <a:latin typeface="HGS創英角ｺﾞｼｯｸUB" panose="020B0900000000000000" pitchFamily="50" charset="-128"/>
                <a:ea typeface="HGS創英角ｺﾞｼｯｸUB" panose="020B0900000000000000" pitchFamily="50" charset="-128"/>
              </a:rPr>
              <a:t>6</a:t>
            </a:r>
            <a:r>
              <a:rPr kumimoji="1" lang="ja-JP" altLang="en-US" sz="1100" dirty="0">
                <a:latin typeface="HGS創英角ｺﾞｼｯｸUB" panose="020B0900000000000000" pitchFamily="50" charset="-128"/>
                <a:ea typeface="HGS創英角ｺﾞｼｯｸUB" panose="020B0900000000000000" pitchFamily="50" charset="-128"/>
              </a:rPr>
              <a:t>年</a:t>
            </a:r>
            <a:r>
              <a:rPr kumimoji="1" lang="en-US" altLang="ja-JP" sz="1100" dirty="0">
                <a:latin typeface="HGS創英角ｺﾞｼｯｸUB" panose="020B0900000000000000" pitchFamily="50" charset="-128"/>
                <a:ea typeface="HGS創英角ｺﾞｼｯｸUB" panose="020B0900000000000000" pitchFamily="50" charset="-128"/>
              </a:rPr>
              <a:t>10</a:t>
            </a:r>
            <a:r>
              <a:rPr kumimoji="1" lang="ja-JP" altLang="en-US" sz="1100" dirty="0">
                <a:latin typeface="HGS創英角ｺﾞｼｯｸUB" panose="020B0900000000000000" pitchFamily="50" charset="-128"/>
                <a:ea typeface="HGS創英角ｺﾞｼｯｸUB" panose="020B0900000000000000" pitchFamily="50" charset="-128"/>
              </a:rPr>
              <a:t>月</a:t>
            </a:r>
            <a:r>
              <a:rPr kumimoji="1" lang="en-US" altLang="ja-JP" sz="1100" dirty="0">
                <a:latin typeface="HGS創英角ｺﾞｼｯｸUB" panose="020B0900000000000000" pitchFamily="50" charset="-128"/>
                <a:ea typeface="HGS創英角ｺﾞｼｯｸUB" panose="020B0900000000000000" pitchFamily="50" charset="-128"/>
              </a:rPr>
              <a:t>11</a:t>
            </a:r>
            <a:r>
              <a:rPr kumimoji="1" lang="ja-JP" altLang="en-US" sz="1100" dirty="0">
                <a:latin typeface="HGS創英角ｺﾞｼｯｸUB" panose="020B0900000000000000" pitchFamily="50" charset="-128"/>
                <a:ea typeface="HGS創英角ｺﾞｼｯｸUB" panose="020B0900000000000000" pitchFamily="50" charset="-128"/>
              </a:rPr>
              <a:t>日</a:t>
            </a:r>
            <a:r>
              <a:rPr kumimoji="1" lang="en-US" altLang="ja-JP" sz="1100" dirty="0">
                <a:latin typeface="HGS創英角ｺﾞｼｯｸUB" panose="020B0900000000000000" pitchFamily="50" charset="-128"/>
                <a:ea typeface="HGS創英角ｺﾞｼｯｸUB" panose="020B0900000000000000" pitchFamily="50" charset="-128"/>
              </a:rPr>
              <a:t>(</a:t>
            </a:r>
            <a:r>
              <a:rPr kumimoji="1" lang="ja-JP" altLang="en-US" sz="1100" dirty="0">
                <a:latin typeface="HGS創英角ｺﾞｼｯｸUB" panose="020B0900000000000000" pitchFamily="50" charset="-128"/>
                <a:ea typeface="HGS創英角ｺﾞｼｯｸUB" panose="020B0900000000000000" pitchFamily="50" charset="-128"/>
              </a:rPr>
              <a:t>金曜日</a:t>
            </a:r>
            <a:r>
              <a:rPr kumimoji="1" lang="en-US" altLang="ja-JP" sz="1100" dirty="0">
                <a:latin typeface="HGS創英角ｺﾞｼｯｸUB" panose="020B0900000000000000" pitchFamily="50" charset="-128"/>
                <a:ea typeface="HGS創英角ｺﾞｼｯｸUB" panose="020B0900000000000000" pitchFamily="50" charset="-128"/>
              </a:rPr>
              <a:t>)①14:00</a:t>
            </a:r>
            <a:r>
              <a:rPr kumimoji="1" lang="ja-JP" altLang="en-US" sz="1100" dirty="0">
                <a:latin typeface="HGS創英角ｺﾞｼｯｸUB" panose="020B0900000000000000" pitchFamily="50" charset="-128"/>
                <a:ea typeface="HGS創英角ｺﾞｼｯｸUB" panose="020B0900000000000000" pitchFamily="50" charset="-128"/>
              </a:rPr>
              <a:t>～　②</a:t>
            </a:r>
            <a:r>
              <a:rPr kumimoji="1" lang="en-US" altLang="ja-JP" sz="1100" dirty="0">
                <a:latin typeface="HGS創英角ｺﾞｼｯｸUB" panose="020B0900000000000000" pitchFamily="50" charset="-128"/>
                <a:ea typeface="HGS創英角ｺﾞｼｯｸUB" panose="020B0900000000000000" pitchFamily="50" charset="-128"/>
              </a:rPr>
              <a:t>18:30</a:t>
            </a:r>
            <a:r>
              <a:rPr kumimoji="1" lang="ja-JP" altLang="en-US" sz="1100" dirty="0">
                <a:latin typeface="HGS創英角ｺﾞｼｯｸUB" panose="020B0900000000000000" pitchFamily="50" charset="-128"/>
                <a:ea typeface="HGS創英角ｺﾞｼｯｸUB" panose="020B0900000000000000" pitchFamily="50" charset="-128"/>
              </a:rPr>
              <a:t>～</a:t>
            </a:r>
          </a:p>
          <a:p>
            <a:r>
              <a:rPr kumimoji="1" lang="ja-JP" altLang="en-US" sz="1100" dirty="0">
                <a:latin typeface="HGS創英角ｺﾞｼｯｸUB" panose="020B0900000000000000" pitchFamily="50" charset="-128"/>
                <a:ea typeface="HGS創英角ｺﾞｼｯｸUB" panose="020B0900000000000000" pitchFamily="50" charset="-128"/>
              </a:rPr>
              <a:t>会場：オンライン（</a:t>
            </a:r>
            <a:r>
              <a:rPr kumimoji="1" lang="en-US" altLang="ja-JP" sz="1100" dirty="0">
                <a:latin typeface="HGS創英角ｺﾞｼｯｸUB" panose="020B0900000000000000" pitchFamily="50" charset="-128"/>
                <a:ea typeface="HGS創英角ｺﾞｼｯｸUB" panose="020B0900000000000000" pitchFamily="50" charset="-128"/>
              </a:rPr>
              <a:t>Zoom meeting</a:t>
            </a:r>
            <a:r>
              <a:rPr kumimoji="1" lang="ja-JP" altLang="en-US" sz="1100" dirty="0">
                <a:latin typeface="HGS創英角ｺﾞｼｯｸUB" panose="020B0900000000000000" pitchFamily="50" charset="-128"/>
                <a:ea typeface="HGS創英角ｺﾞｼｯｸUB" panose="020B0900000000000000" pitchFamily="50" charset="-128"/>
              </a:rPr>
              <a:t>）</a:t>
            </a:r>
          </a:p>
          <a:p>
            <a:endParaRPr kumimoji="1" lang="ja-JP" altLang="en-US" sz="1100" dirty="0">
              <a:latin typeface="+mn-ea"/>
            </a:endParaRPr>
          </a:p>
          <a:p>
            <a:r>
              <a:rPr kumimoji="1" lang="ja-JP" altLang="en-US" sz="1100" dirty="0">
                <a:latin typeface="+mn-ea"/>
              </a:rPr>
              <a:t>出展・出演者を対象に、説明会を開催します。</a:t>
            </a:r>
          </a:p>
          <a:p>
            <a:r>
              <a:rPr kumimoji="1" lang="ja-JP" altLang="en-US" sz="1100" dirty="0">
                <a:latin typeface="+mn-ea"/>
              </a:rPr>
              <a:t>出展者マニュアルのデータ配布や、出展・出演にかかる注意事項等について説明する予定です。</a:t>
            </a:r>
            <a:endParaRPr kumimoji="1" lang="en-US" altLang="ja-JP" sz="1100" dirty="0">
              <a:latin typeface="+mn-ea"/>
            </a:endParaRPr>
          </a:p>
          <a:p>
            <a:r>
              <a:rPr kumimoji="1" lang="ja-JP" altLang="en-US" sz="1100" dirty="0">
                <a:latin typeface="+mn-ea"/>
              </a:rPr>
              <a:t>出展・出演者はいずれかの回に必ず参加してください。</a:t>
            </a:r>
          </a:p>
        </p:txBody>
      </p:sp>
      <p:sp>
        <p:nvSpPr>
          <p:cNvPr id="17" name="四角形: 角を丸くする 16">
            <a:extLst>
              <a:ext uri="{FF2B5EF4-FFF2-40B4-BE49-F238E27FC236}">
                <a16:creationId xmlns:a16="http://schemas.microsoft.com/office/drawing/2014/main" id="{38C26945-7607-CE49-E2A6-9532C1689034}"/>
              </a:ext>
            </a:extLst>
          </p:cNvPr>
          <p:cNvSpPr/>
          <p:nvPr/>
        </p:nvSpPr>
        <p:spPr>
          <a:xfrm>
            <a:off x="562797" y="1162017"/>
            <a:ext cx="1626366" cy="273235"/>
          </a:xfrm>
          <a:prstGeom prst="roundRect">
            <a:avLst>
              <a:gd name="adj" fmla="val 50000"/>
            </a:avLst>
          </a:prstGeom>
          <a:solidFill>
            <a:schemeClr val="bg1"/>
          </a:solidFill>
          <a:ln w="28575">
            <a:solidFill>
              <a:srgbClr val="30B2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624C506E-7117-AE8C-4575-C24FCFBB4C8F}"/>
              </a:ext>
            </a:extLst>
          </p:cNvPr>
          <p:cNvSpPr/>
          <p:nvPr/>
        </p:nvSpPr>
        <p:spPr>
          <a:xfrm>
            <a:off x="930993" y="1167829"/>
            <a:ext cx="889987" cy="261610"/>
          </a:xfrm>
          <a:prstGeom prst="rect">
            <a:avLst/>
          </a:prstGeom>
        </p:spPr>
        <p:txBody>
          <a:bodyPr wrap="none">
            <a:spAutoFit/>
          </a:bodyPr>
          <a:lstStyle/>
          <a:p>
            <a:pPr lvl="0" algn="ctr"/>
            <a:r>
              <a:rPr kumimoji="1" lang="ja-JP" altLang="en-US" sz="1100" dirty="0">
                <a:solidFill>
                  <a:schemeClr val="accent1">
                    <a:lumMod val="75000"/>
                  </a:schemeClr>
                </a:solidFill>
                <a:latin typeface="ヒラギノ角ゴ7" panose="020B0700000000000000" pitchFamily="50" charset="-128"/>
                <a:ea typeface="ヒラギノ角ゴ7" panose="020B0700000000000000" pitchFamily="50" charset="-128"/>
              </a:rPr>
              <a:t>応募の流れ</a:t>
            </a:r>
          </a:p>
        </p:txBody>
      </p:sp>
      <p:sp>
        <p:nvSpPr>
          <p:cNvPr id="19" name="四角形: 角を丸くする 18">
            <a:extLst>
              <a:ext uri="{FF2B5EF4-FFF2-40B4-BE49-F238E27FC236}">
                <a16:creationId xmlns:a16="http://schemas.microsoft.com/office/drawing/2014/main" id="{5D132866-17AF-5DE2-09F6-2B33058C9425}"/>
              </a:ext>
            </a:extLst>
          </p:cNvPr>
          <p:cNvSpPr/>
          <p:nvPr/>
        </p:nvSpPr>
        <p:spPr>
          <a:xfrm>
            <a:off x="562797" y="5861853"/>
            <a:ext cx="1626366" cy="273235"/>
          </a:xfrm>
          <a:prstGeom prst="roundRect">
            <a:avLst>
              <a:gd name="adj" fmla="val 50000"/>
            </a:avLst>
          </a:prstGeom>
          <a:solidFill>
            <a:schemeClr val="bg1"/>
          </a:solidFill>
          <a:ln w="28575">
            <a:solidFill>
              <a:srgbClr val="30B2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026654D9-76D6-5AF7-FE52-E53E3F711043}"/>
              </a:ext>
            </a:extLst>
          </p:cNvPr>
          <p:cNvSpPr/>
          <p:nvPr/>
        </p:nvSpPr>
        <p:spPr>
          <a:xfrm>
            <a:off x="789928" y="5867665"/>
            <a:ext cx="1172117" cy="261610"/>
          </a:xfrm>
          <a:prstGeom prst="rect">
            <a:avLst/>
          </a:prstGeom>
        </p:spPr>
        <p:txBody>
          <a:bodyPr wrap="none">
            <a:spAutoFit/>
          </a:bodyPr>
          <a:lstStyle/>
          <a:p>
            <a:pPr lvl="0" algn="ctr"/>
            <a:r>
              <a:rPr kumimoji="1" lang="zh-CN" altLang="en-US" sz="1100" dirty="0">
                <a:solidFill>
                  <a:schemeClr val="accent1">
                    <a:lumMod val="75000"/>
                  </a:schemeClr>
                </a:solidFill>
                <a:latin typeface="ヒラギノ角ゴ7" panose="020B0700000000000000" pitchFamily="50" charset="-128"/>
                <a:ea typeface="ヒラギノ角ゴ7" panose="020B0700000000000000" pitchFamily="50" charset="-128"/>
              </a:rPr>
              <a:t>出展者等説明会</a:t>
            </a:r>
          </a:p>
        </p:txBody>
      </p:sp>
      <p:pic>
        <p:nvPicPr>
          <p:cNvPr id="4" name="図 3" descr="QR コード&#10;&#10;自動的に生成された説明">
            <a:extLst>
              <a:ext uri="{FF2B5EF4-FFF2-40B4-BE49-F238E27FC236}">
                <a16:creationId xmlns:a16="http://schemas.microsoft.com/office/drawing/2014/main" id="{6267C047-8886-49D7-09F0-5090B90542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4941" y="3465536"/>
            <a:ext cx="762736" cy="762736"/>
          </a:xfrm>
          <a:prstGeom prst="rect">
            <a:avLst/>
          </a:prstGeom>
          <a:ln>
            <a:solidFill>
              <a:schemeClr val="tx1"/>
            </a:solidFill>
          </a:ln>
        </p:spPr>
      </p:pic>
      <p:sp>
        <p:nvSpPr>
          <p:cNvPr id="14" name="スライド番号プレースホルダー 1">
            <a:extLst>
              <a:ext uri="{FF2B5EF4-FFF2-40B4-BE49-F238E27FC236}">
                <a16:creationId xmlns:a16="http://schemas.microsoft.com/office/drawing/2014/main" id="{4FEB2C8B-7891-0021-3A88-920D74F8409A}"/>
              </a:ext>
            </a:extLst>
          </p:cNvPr>
          <p:cNvSpPr>
            <a:spLocks noGrp="1"/>
          </p:cNvSpPr>
          <p:nvPr>
            <p:ph type="sldNum" sz="quarter" idx="12"/>
          </p:nvPr>
        </p:nvSpPr>
        <p:spPr>
          <a:xfrm>
            <a:off x="5593020" y="10045889"/>
            <a:ext cx="1700927" cy="569240"/>
          </a:xfrm>
        </p:spPr>
        <p:txBody>
          <a:bodyPr/>
          <a:lstStyle/>
          <a:p>
            <a:fld id="{D830886B-C427-4583-9202-3559C4266551}" type="slidenum">
              <a:rPr kumimoji="1" lang="ja-JP" altLang="en-US" smtClean="0"/>
              <a:t>9</a:t>
            </a:fld>
            <a:endParaRPr kumimoji="1" lang="ja-JP" altLang="en-US"/>
          </a:p>
        </p:txBody>
      </p:sp>
    </p:spTree>
    <p:extLst>
      <p:ext uri="{BB962C8B-B14F-4D97-AF65-F5344CB8AC3E}">
        <p14:creationId xmlns:p14="http://schemas.microsoft.com/office/powerpoint/2010/main" val="23279490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3255</Words>
  <Application>Microsoft Office PowerPoint</Application>
  <PresentationFormat>ユーザー設定</PresentationFormat>
  <Paragraphs>251</Paragraphs>
  <Slides>10</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10</vt:i4>
      </vt:variant>
    </vt:vector>
  </HeadingPairs>
  <TitlesOfParts>
    <vt:vector size="18" baseType="lpstr">
      <vt:lpstr>HGS創英角ｺﾞｼｯｸUB</vt:lpstr>
      <vt:lpstr>ヒラギノ角ゴ7</vt:lpstr>
      <vt:lpstr>游ゴシック</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2021-07-05T02:03:07Z</dcterms:created>
  <dcterms:modified xsi:type="dcterms:W3CDTF">2024-07-03T00:48:58Z</dcterms:modified>
</cp:coreProperties>
</file>