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1" r:id="rId2"/>
    <p:sldId id="264" r:id="rId3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87" autoAdjust="0"/>
  </p:normalViewPr>
  <p:slideViewPr>
    <p:cSldViewPr snapToGrid="0">
      <p:cViewPr varScale="1">
        <p:scale>
          <a:sx n="64" d="100"/>
          <a:sy n="64" d="100"/>
        </p:scale>
        <p:origin x="148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______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87095920209593E-2"/>
          <c:y val="0.17391595444793947"/>
          <c:w val="0.87028308941902199"/>
          <c:h val="0.64206115113053464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7"/>
            <c:bubble3D val="0"/>
            <c:spPr>
              <a:ln w="28575" cap="rnd">
                <a:solidFill>
                  <a:schemeClr val="accent1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154F-43A5-82C9-60056630CB71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2-154F-43A5-82C9-60056630CB71}"/>
              </c:ext>
            </c:extLst>
          </c:dPt>
          <c:dLbls>
            <c:dLbl>
              <c:idx val="0"/>
              <c:layout>
                <c:manualLayout>
                  <c:x val="-6.2896541181885965E-2"/>
                  <c:y val="-9.501002902819094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0" i="0" u="none" strike="noStrike" kern="1200" baseline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+mn-cs"/>
                      </a:defRPr>
                    </a:pPr>
                    <a:fld id="{D8BD5CC0-EADB-4D3D-89D9-D1AEC771EBB9}" type="VALUE">
                      <a:rPr lang="en-US" altLang="ja-JP" sz="100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rPr>
                      <a:pPr>
                        <a:defRPr sz="1000" b="0" i="0" u="none" strike="noStrike" kern="1200" baseline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+mn-cs"/>
                        </a:defRPr>
                      </a:pPr>
                      <a:t>[値]</a:t>
                    </a:fld>
                    <a:endParaRPr lang="ja-JP" alt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164985121972166"/>
                      <c:h val="0.2254977751898392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54F-43A5-82C9-60056630CB71}"/>
                </c:ext>
              </c:extLst>
            </c:dLbl>
            <c:dLbl>
              <c:idx val="1"/>
              <c:layout>
                <c:manualLayout>
                  <c:x val="-3.945711669337551E-2"/>
                  <c:y val="-8.87420111410264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+mn-cs"/>
                    </a:defRPr>
                  </a:pPr>
                  <a:endParaRPr lang="ja-JP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</c:ext>
                <c:ext xmlns:c16="http://schemas.microsoft.com/office/drawing/2014/chart" uri="{C3380CC4-5D6E-409C-BE32-E72D297353CC}">
                  <c16:uniqueId val="{00000004-154F-43A5-82C9-60056630CB71}"/>
                </c:ext>
              </c:extLst>
            </c:dLbl>
            <c:dLbl>
              <c:idx val="2"/>
              <c:layout>
                <c:manualLayout>
                  <c:x val="-3.9137502490017628E-2"/>
                  <c:y val="-7.89102288013292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154F-43A5-82C9-60056630CB71}"/>
                </c:ext>
              </c:extLst>
            </c:dLbl>
            <c:dLbl>
              <c:idx val="3"/>
              <c:layout>
                <c:manualLayout>
                  <c:x val="-4.3857386655884026E-2"/>
                  <c:y val="-6.6357080308062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+mn-cs"/>
                    </a:defRPr>
                  </a:pPr>
                  <a:endParaRPr lang="ja-JP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</c:ext>
                <c:ext xmlns:c16="http://schemas.microsoft.com/office/drawing/2014/chart" uri="{C3380CC4-5D6E-409C-BE32-E72D297353CC}">
                  <c16:uniqueId val="{00000006-154F-43A5-82C9-60056630CB71}"/>
                </c:ext>
              </c:extLst>
            </c:dLbl>
            <c:dLbl>
              <c:idx val="4"/>
              <c:layout>
                <c:manualLayout>
                  <c:x val="-3.251386976984813E-2"/>
                  <c:y val="-6.86073308688898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154F-43A5-82C9-60056630CB71}"/>
                </c:ext>
              </c:extLst>
            </c:dLbl>
            <c:dLbl>
              <c:idx val="5"/>
              <c:layout>
                <c:manualLayout>
                  <c:x val="-6.3035233982913816E-2"/>
                  <c:y val="-9.80770491622555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154F-43A5-82C9-60056630CB71}"/>
                </c:ext>
              </c:extLst>
            </c:dLbl>
            <c:dLbl>
              <c:idx val="6"/>
              <c:layout>
                <c:manualLayout>
                  <c:x val="-4.2828117427744894E-2"/>
                  <c:y val="-0.1010934862349741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154F-43A5-82C9-60056630CB71}"/>
                </c:ext>
              </c:extLst>
            </c:dLbl>
            <c:dLbl>
              <c:idx val="7"/>
              <c:layout>
                <c:manualLayout>
                  <c:x val="-4.0547428517911772E-2"/>
                  <c:y val="-7.299066546098088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+mn-cs"/>
                    </a:defRPr>
                  </a:pPr>
                  <a:endParaRPr lang="ja-JP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5751860973992738E-2"/>
                      <c:h val="0.1232314300518074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54F-43A5-82C9-60056630CB71}"/>
                </c:ext>
              </c:extLst>
            </c:dLbl>
            <c:dLbl>
              <c:idx val="8"/>
              <c:layout>
                <c:manualLayout>
                  <c:x val="-3.053826547262041E-2"/>
                  <c:y val="-0.11158592095025405"/>
                </c:manualLayout>
              </c:layout>
              <c:tx>
                <c:rich>
                  <a:bodyPr/>
                  <a:lstStyle/>
                  <a:p>
                    <a:fld id="{502E8F89-DCA9-4396-A702-436F7229649D}" type="VALUE">
                      <a:rPr lang="en-US" altLang="ja-JP" sz="1000" b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rPr>
                      <a:pPr/>
                      <a:t>[値]</a:t>
                    </a:fld>
                    <a:endParaRPr lang="ja-JP" altLang="en-US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154F-43A5-82C9-60056630CB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事故!$F$3:$N$3</c:f>
              <c:strCache>
                <c:ptCount val="9"/>
                <c:pt idx="0">
                  <c:v>H26</c:v>
                </c:pt>
                <c:pt idx="1">
                  <c:v>H27</c:v>
                </c:pt>
                <c:pt idx="2">
                  <c:v>H28</c:v>
                </c:pt>
                <c:pt idx="3">
                  <c:v>H29</c:v>
                </c:pt>
                <c:pt idx="4">
                  <c:v>H30</c:v>
                </c:pt>
                <c:pt idx="5">
                  <c:v>R1</c:v>
                </c:pt>
                <c:pt idx="6">
                  <c:v>R2</c:v>
                </c:pt>
                <c:pt idx="7">
                  <c:v>R3</c:v>
                </c:pt>
                <c:pt idx="8">
                  <c:v>R4</c:v>
                </c:pt>
              </c:strCache>
            </c:strRef>
          </c:cat>
          <c:val>
            <c:numRef>
              <c:f>事故!$F$4:$N$4</c:f>
              <c:numCache>
                <c:formatCode>General</c:formatCode>
                <c:ptCount val="9"/>
                <c:pt idx="0">
                  <c:v>73</c:v>
                </c:pt>
                <c:pt idx="1">
                  <c:v>63</c:v>
                </c:pt>
                <c:pt idx="2">
                  <c:v>56</c:v>
                </c:pt>
                <c:pt idx="3">
                  <c:v>53</c:v>
                </c:pt>
                <c:pt idx="4">
                  <c:v>30</c:v>
                </c:pt>
                <c:pt idx="5">
                  <c:v>20</c:v>
                </c:pt>
                <c:pt idx="6">
                  <c:v>28</c:v>
                </c:pt>
                <c:pt idx="7">
                  <c:v>26</c:v>
                </c:pt>
                <c:pt idx="8">
                  <c:v>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154F-43A5-82C9-60056630CB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2584360"/>
        <c:axId val="492590632"/>
      </c:lineChart>
      <c:catAx>
        <c:axId val="492584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492590632"/>
        <c:crosses val="autoZero"/>
        <c:auto val="1"/>
        <c:lblAlgn val="ctr"/>
        <c:lblOffset val="100"/>
        <c:noMultiLvlLbl val="0"/>
      </c:catAx>
      <c:valAx>
        <c:axId val="492590632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492584360"/>
        <c:crosses val="autoZero"/>
        <c:crossBetween val="between"/>
        <c:majorUnit val="20"/>
        <c:min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12700" cap="flat" cmpd="sng" algn="ctr">
      <a:solidFill>
        <a:schemeClr val="accent5"/>
      </a:solidFill>
      <a:round/>
    </a:ln>
    <a:effectLst/>
  </c:spPr>
  <c:txPr>
    <a:bodyPr/>
    <a:lstStyle/>
    <a:p>
      <a:pPr>
        <a:defRPr/>
      </a:pPr>
      <a:endParaRPr lang="ja-JP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t" anchorCtr="0"/>
          <a:lstStyle/>
          <a:p>
            <a:pPr>
              <a:defRPr sz="1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ja-JP" sz="10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コミュニティ回収実施</a:t>
            </a:r>
            <a:r>
              <a:rPr lang="ja-JP" altLang="ja-JP" sz="1000" dirty="0" smtClean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団体数</a:t>
            </a:r>
            <a:endParaRPr lang="ja-JP" altLang="ja-JP" sz="100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c:rich>
      </c:tx>
      <c:layout>
        <c:manualLayout>
          <c:xMode val="edge"/>
          <c:yMode val="edge"/>
          <c:x val="0.3451590827499551"/>
          <c:y val="1.296972154636388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0"/>
        <a:lstStyle/>
        <a:p>
          <a:pPr>
            <a:defRPr sz="1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0854440069991252"/>
          <c:y val="0.24080741770574246"/>
          <c:w val="0.86273425196850384"/>
          <c:h val="0.554160439473235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'古紙衣類＋ペットボトル'!$B$6</c:f>
              <c:strCache>
                <c:ptCount val="1"/>
                <c:pt idx="0">
                  <c:v>古紙・衣類</c:v>
                </c:pt>
              </c:strCache>
            </c:strRef>
          </c:tx>
          <c:spPr>
            <a:solidFill>
              <a:srgbClr val="3333CC"/>
            </a:solidFill>
            <a:ln>
              <a:noFill/>
            </a:ln>
            <a:effectLst/>
          </c:spPr>
          <c:invertIfNegative val="0"/>
          <c:dLbls>
            <c:dLbl>
              <c:idx val="8"/>
              <c:layout>
                <c:manualLayout>
                  <c:x val="0"/>
                  <c:y val="-8.58340091916734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96A-4A2D-9FEF-ED26514CCE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'古紙衣類＋ペットボトル'!$C$5:$K$5</c:f>
              <c:strCache>
                <c:ptCount val="9"/>
                <c:pt idx="0">
                  <c:v>Ｈ26</c:v>
                </c:pt>
                <c:pt idx="1">
                  <c:v>Ｈ27</c:v>
                </c:pt>
                <c:pt idx="2">
                  <c:v>Ｈ28</c:v>
                </c:pt>
                <c:pt idx="3">
                  <c:v>Ｈ29</c:v>
                </c:pt>
                <c:pt idx="4">
                  <c:v>Ｈ30</c:v>
                </c:pt>
                <c:pt idx="5">
                  <c:v>Ｒ1</c:v>
                </c:pt>
                <c:pt idx="6">
                  <c:v>Ｒ2</c:v>
                </c:pt>
                <c:pt idx="7">
                  <c:v>Ｒ3</c:v>
                </c:pt>
                <c:pt idx="8">
                  <c:v>Ｒ4</c:v>
                </c:pt>
              </c:strCache>
            </c:strRef>
          </c:cat>
          <c:val>
            <c:numRef>
              <c:f>'古紙衣類＋ペットボトル'!$C$6:$K$6</c:f>
              <c:numCache>
                <c:formatCode>General</c:formatCode>
                <c:ptCount val="9"/>
                <c:pt idx="0">
                  <c:v>1</c:v>
                </c:pt>
                <c:pt idx="1">
                  <c:v>10</c:v>
                </c:pt>
                <c:pt idx="2">
                  <c:v>21</c:v>
                </c:pt>
                <c:pt idx="3">
                  <c:v>40</c:v>
                </c:pt>
                <c:pt idx="4">
                  <c:v>75</c:v>
                </c:pt>
                <c:pt idx="5">
                  <c:v>101</c:v>
                </c:pt>
                <c:pt idx="6">
                  <c:v>109</c:v>
                </c:pt>
                <c:pt idx="7">
                  <c:v>113</c:v>
                </c:pt>
                <c:pt idx="8">
                  <c:v>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6A-4A2D-9FEF-ED26514CCEE9}"/>
            </c:ext>
          </c:extLst>
        </c:ser>
        <c:ser>
          <c:idx val="1"/>
          <c:order val="1"/>
          <c:tx>
            <c:strRef>
              <c:f>'古紙衣類＋ペットボトル'!$B$7</c:f>
              <c:strCache>
                <c:ptCount val="1"/>
                <c:pt idx="0">
                  <c:v>ペットボトル</c:v>
                </c:pt>
              </c:strCache>
            </c:strRef>
          </c:tx>
          <c:spPr>
            <a:solidFill>
              <a:srgbClr val="99CCFF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5.0742468189566665E-3"/>
                  <c:y val="2.3435515557541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96A-4A2D-9FEF-ED26514CCEE9}"/>
                </c:ext>
              </c:extLst>
            </c:dLbl>
            <c:dLbl>
              <c:idx val="6"/>
              <c:layout>
                <c:manualLayout>
                  <c:x val="1.038902092807166E-2"/>
                  <c:y val="2.33250939851457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96A-4A2D-9FEF-ED26514CCEE9}"/>
                </c:ext>
              </c:extLst>
            </c:dLbl>
            <c:dLbl>
              <c:idx val="7"/>
              <c:layout>
                <c:manualLayout>
                  <c:x val="1.0511482081615771E-2"/>
                  <c:y val="-4.569003151448988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96A-4A2D-9FEF-ED26514CCEE9}"/>
                </c:ext>
              </c:extLst>
            </c:dLbl>
            <c:dLbl>
              <c:idx val="8"/>
              <c:layout>
                <c:manualLayout>
                  <c:x val="1.0148537066953869E-2"/>
                  <c:y val="4.2917004595836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96A-4A2D-9FEF-ED26514CCE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'古紙衣類＋ペットボトル'!$C$5:$K$5</c:f>
              <c:strCache>
                <c:ptCount val="9"/>
                <c:pt idx="0">
                  <c:v>Ｈ26</c:v>
                </c:pt>
                <c:pt idx="1">
                  <c:v>Ｈ27</c:v>
                </c:pt>
                <c:pt idx="2">
                  <c:v>Ｈ28</c:v>
                </c:pt>
                <c:pt idx="3">
                  <c:v>Ｈ29</c:v>
                </c:pt>
                <c:pt idx="4">
                  <c:v>Ｈ30</c:v>
                </c:pt>
                <c:pt idx="5">
                  <c:v>Ｒ1</c:v>
                </c:pt>
                <c:pt idx="6">
                  <c:v>Ｒ2</c:v>
                </c:pt>
                <c:pt idx="7">
                  <c:v>Ｒ3</c:v>
                </c:pt>
                <c:pt idx="8">
                  <c:v>Ｒ4</c:v>
                </c:pt>
              </c:strCache>
            </c:strRef>
          </c:cat>
          <c:val>
            <c:numRef>
              <c:f>'古紙衣類＋ペットボトル'!$C$7:$K$7</c:f>
              <c:numCache>
                <c:formatCode>General</c:formatCode>
                <c:ptCount val="9"/>
                <c:pt idx="5">
                  <c:v>3</c:v>
                </c:pt>
                <c:pt idx="6">
                  <c:v>49</c:v>
                </c:pt>
                <c:pt idx="7">
                  <c:v>79</c:v>
                </c:pt>
                <c:pt idx="8">
                  <c:v>106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96A-4A2D-9FEF-ED26514CCE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20"/>
        <c:axId val="453558448"/>
        <c:axId val="453559760"/>
      </c:barChart>
      <c:catAx>
        <c:axId val="453558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453559760"/>
        <c:crosses val="autoZero"/>
        <c:auto val="1"/>
        <c:lblAlgn val="ctr"/>
        <c:lblOffset val="100"/>
        <c:noMultiLvlLbl val="0"/>
      </c:catAx>
      <c:valAx>
        <c:axId val="453559760"/>
        <c:scaling>
          <c:orientation val="minMax"/>
          <c:max val="1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453558448"/>
        <c:crosses val="autoZero"/>
        <c:crossBetween val="between"/>
        <c:majorUnit val="40"/>
      </c:valAx>
      <c:spPr>
        <a:noFill/>
        <a:ln>
          <a:noFill/>
        </a:ln>
        <a:effectLst/>
      </c:spPr>
    </c:plotArea>
    <c:legend>
      <c:legendPos val="l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</c:legendEntry>
      <c:layout>
        <c:manualLayout>
          <c:xMode val="edge"/>
          <c:yMode val="edge"/>
          <c:x val="0.13246365105008079"/>
          <c:y val="0.20601175993511761"/>
          <c:w val="0.20551019254369396"/>
          <c:h val="0.31109826980264932"/>
        </c:manualLayout>
      </c:layout>
      <c:overlay val="0"/>
      <c:spPr>
        <a:solidFill>
          <a:schemeClr val="bg1"/>
        </a:solidFill>
        <a:ln w="12700">
          <a:solidFill>
            <a:schemeClr val="accent1">
              <a:lumMod val="75000"/>
            </a:schemeClr>
          </a:solidFill>
          <a:prstDash val="sysDot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accent1">
          <a:lumMod val="75000"/>
        </a:schemeClr>
      </a:solidFill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0.03881</cdr:y>
    </cdr:from>
    <cdr:to>
      <cdr:x>1</cdr:x>
      <cdr:y>0.16951</cdr:y>
    </cdr:to>
    <cdr:sp macro="" textlink="">
      <cdr:nvSpPr>
        <cdr:cNvPr id="2" name="テキスト ボックス 10"/>
        <cdr:cNvSpPr txBox="1"/>
      </cdr:nvSpPr>
      <cdr:spPr>
        <a:xfrm xmlns:a="http://schemas.openxmlformats.org/drawingml/2006/main">
          <a:off x="0" y="73111"/>
          <a:ext cx="2938463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sz="700" kern="120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sz="700" kern="120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sz="700" kern="120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sz="700" kern="120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sz="700" kern="120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  <a:cs typeface="+mn-cs"/>
            </a:defRPr>
          </a:lvl5pPr>
          <a:lvl6pPr marL="2286000" algn="l" defTabSz="914400" rtl="0" eaLnBrk="1" latinLnBrk="0" hangingPunct="1">
            <a:defRPr sz="700" kern="120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  <a:cs typeface="+mn-cs"/>
            </a:defRPr>
          </a:lvl6pPr>
          <a:lvl7pPr marL="2743200" algn="l" defTabSz="914400" rtl="0" eaLnBrk="1" latinLnBrk="0" hangingPunct="1">
            <a:defRPr sz="700" kern="120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  <a:cs typeface="+mn-cs"/>
            </a:defRPr>
          </a:lvl7pPr>
          <a:lvl8pPr marL="3200400" algn="l" defTabSz="914400" rtl="0" eaLnBrk="1" latinLnBrk="0" hangingPunct="1">
            <a:defRPr sz="700" kern="120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  <a:cs typeface="+mn-cs"/>
            </a:defRPr>
          </a:lvl8pPr>
          <a:lvl9pPr marL="3657600" algn="l" defTabSz="914400" rtl="0" eaLnBrk="1" latinLnBrk="0" hangingPunct="1">
            <a:defRPr sz="700" kern="120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  <a:cs typeface="+mn-cs"/>
            </a:defRPr>
          </a:lvl9pPr>
        </a:lstStyle>
        <a:p xmlns:a="http://schemas.openxmlformats.org/drawingml/2006/main">
          <a:pPr algn="ctr"/>
          <a:r>
            <a:rPr kumimoji="1" lang="ja-JP" altLang="en-US" sz="1000" dirty="0" smtClean="0">
              <a:latin typeface="Meiryo UI" panose="020B0604030504040204" pitchFamily="50" charset="-128"/>
              <a:ea typeface="Meiryo UI" panose="020B0604030504040204" pitchFamily="50" charset="-128"/>
            </a:rPr>
            <a:t>公務上交通事故発生件数</a:t>
          </a:r>
          <a:endParaRPr kumimoji="1" lang="en-US" altLang="ja-JP" sz="1000" dirty="0" smtClean="0">
            <a:latin typeface="Meiryo UI" panose="020B0604030504040204" pitchFamily="50" charset="-128"/>
            <a:ea typeface="Meiryo UI" panose="020B0604030504040204" pitchFamily="50" charset="-128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B8AEEE-BD7F-4F4F-BED0-C5DEE45F3124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135E9-5C89-4CB9-9032-F6D296881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148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AD743-03E7-4C03-BD9F-ABB88B6B81A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75D5-0901-4670-9581-827979611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257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AD743-03E7-4C03-BD9F-ABB88B6B81A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75D5-0901-4670-9581-827979611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5860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AD743-03E7-4C03-BD9F-ABB88B6B81A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75D5-0901-4670-9581-827979611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338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AD743-03E7-4C03-BD9F-ABB88B6B81A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75D5-0901-4670-9581-827979611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152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AD743-03E7-4C03-BD9F-ABB88B6B81A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75D5-0901-4670-9581-827979611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169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AD743-03E7-4C03-BD9F-ABB88B6B81A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75D5-0901-4670-9581-827979611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70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AD743-03E7-4C03-BD9F-ABB88B6B81A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75D5-0901-4670-9581-827979611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7932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AD743-03E7-4C03-BD9F-ABB88B6B81A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75D5-0901-4670-9581-827979611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526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AD743-03E7-4C03-BD9F-ABB88B6B81A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75D5-0901-4670-9581-827979611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8490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AD743-03E7-4C03-BD9F-ABB88B6B81A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75D5-0901-4670-9581-827979611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0550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AD743-03E7-4C03-BD9F-ABB88B6B81A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75D5-0901-4670-9581-827979611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443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AD743-03E7-4C03-BD9F-ABB88B6B81A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C75D5-0901-4670-9581-827979611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822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/>
          <p:cNvGrpSpPr/>
          <p:nvPr/>
        </p:nvGrpSpPr>
        <p:grpSpPr>
          <a:xfrm>
            <a:off x="5161" y="0"/>
            <a:ext cx="9144000" cy="640022"/>
            <a:chOff x="6749" y="-152400"/>
            <a:chExt cx="9144000" cy="640022"/>
          </a:xfrm>
          <a:solidFill>
            <a:schemeClr val="bg1"/>
          </a:solidFill>
        </p:grpSpPr>
        <p:sp>
          <p:nvSpPr>
            <p:cNvPr id="7" name="正方形/長方形 6"/>
            <p:cNvSpPr/>
            <p:nvPr/>
          </p:nvSpPr>
          <p:spPr>
            <a:xfrm>
              <a:off x="6749" y="-152400"/>
              <a:ext cx="9138839" cy="6289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kumimoji="1" lang="en-US" altLang="ja-JP" b="1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【</a:t>
              </a:r>
              <a:r>
                <a:rPr kumimoji="1" lang="ja-JP" altLang="en-US" b="1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概要版</a:t>
              </a:r>
              <a:r>
                <a:rPr kumimoji="1" lang="en-US" altLang="ja-JP" b="1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】</a:t>
              </a:r>
              <a:r>
                <a:rPr kumimoji="1" lang="ja-JP" altLang="en-US" b="1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家庭系ごみ収集輸送事業</a:t>
              </a:r>
              <a:r>
                <a:rPr kumimoji="1" lang="ja-JP" altLang="en-US" b="1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改革</a:t>
              </a:r>
              <a:r>
                <a:rPr kumimoji="1" lang="ja-JP" altLang="en-US" b="1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プラン</a:t>
              </a:r>
              <a:r>
                <a:rPr kumimoji="1" lang="en-US" altLang="ja-JP" b="1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3.0</a:t>
              </a:r>
              <a:endParaRPr kumimoji="1" lang="en-US" altLang="ja-JP" b="1" strike="sngStrike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  <a:p>
              <a:pPr>
                <a:defRPr/>
              </a:pPr>
              <a:r>
                <a:rPr kumimoji="1" lang="ja-JP" altLang="en-US" b="1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１　現行改革</a:t>
              </a:r>
              <a:r>
                <a:rPr kumimoji="1" lang="ja-JP" altLang="en-US" b="1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プラン（家庭系ごみ収集輸送事業改革プラン</a:t>
              </a:r>
              <a:r>
                <a:rPr kumimoji="1" lang="en-US" altLang="ja-JP" b="1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2.0</a:t>
              </a:r>
              <a:r>
                <a:rPr kumimoji="1" lang="ja-JP" altLang="en-US" b="1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）の成果</a:t>
              </a:r>
              <a:endParaRPr kumimoji="1" lang="en-US" altLang="ja-JP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cxnSp>
          <p:nvCxnSpPr>
            <p:cNvPr id="6" name="直線コネクタ 5"/>
            <p:cNvCxnSpPr/>
            <p:nvPr/>
          </p:nvCxnSpPr>
          <p:spPr bwMode="auto">
            <a:xfrm>
              <a:off x="6749" y="487622"/>
              <a:ext cx="9144000" cy="0"/>
            </a:xfrm>
            <a:prstGeom prst="lin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0" name="正方形/長方形 9"/>
          <p:cNvSpPr/>
          <p:nvPr/>
        </p:nvSpPr>
        <p:spPr>
          <a:xfrm>
            <a:off x="5169" y="735876"/>
            <a:ext cx="9138831" cy="7854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mpd="dbl">
            <a:solidFill>
              <a:schemeClr val="accent5"/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</a:t>
            </a:r>
            <a:r>
              <a:rPr lang="en-US" altLang="ja-JP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2020(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</a:t>
            </a:r>
            <a:r>
              <a:rPr lang="en-US" altLang="ja-JP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年度～</a:t>
            </a:r>
            <a:r>
              <a:rPr lang="en-US" altLang="ja-JP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2022(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</a:t>
            </a:r>
            <a:r>
              <a:rPr lang="en-US" altLang="ja-JP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年度の３年間改革に取り組んだ結果、民間委託の拡大や環境 </a:t>
            </a:r>
            <a:endParaRPr lang="en-US" altLang="ja-JP" sz="1600" b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事業センターの統廃合、普通ごみの午前収集地域の拡大などの成果をあげた。</a:t>
            </a:r>
            <a:endParaRPr lang="en-US" altLang="ja-JP" sz="1600" b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公務上交通事故の削減、コミュニティ回収の拡大については目標未達成の見込み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4056880" y="1648014"/>
            <a:ext cx="5074741" cy="1039181"/>
            <a:chOff x="749560" y="1863738"/>
            <a:chExt cx="6401008" cy="783534"/>
          </a:xfrm>
        </p:grpSpPr>
        <p:grpSp>
          <p:nvGrpSpPr>
            <p:cNvPr id="2" name="グループ化 1"/>
            <p:cNvGrpSpPr/>
            <p:nvPr/>
          </p:nvGrpSpPr>
          <p:grpSpPr>
            <a:xfrm>
              <a:off x="1023258" y="1863738"/>
              <a:ext cx="6127308" cy="783534"/>
              <a:chOff x="1023258" y="1863738"/>
              <a:chExt cx="6127308" cy="783534"/>
            </a:xfrm>
          </p:grpSpPr>
          <p:sp>
            <p:nvSpPr>
              <p:cNvPr id="20" name="正方形/長方形 19"/>
              <p:cNvSpPr/>
              <p:nvPr/>
            </p:nvSpPr>
            <p:spPr>
              <a:xfrm>
                <a:off x="1023258" y="1863738"/>
                <a:ext cx="6127308" cy="783534"/>
              </a:xfrm>
              <a:prstGeom prst="rect">
                <a:avLst/>
              </a:prstGeom>
              <a:solidFill>
                <a:schemeClr val="bg1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" name="山形 20"/>
              <p:cNvSpPr/>
              <p:nvPr/>
            </p:nvSpPr>
            <p:spPr bwMode="auto">
              <a:xfrm>
                <a:off x="2975267" y="1904808"/>
                <a:ext cx="2058160" cy="255053"/>
              </a:xfrm>
              <a:prstGeom prst="chevron">
                <a:avLst/>
              </a:prstGeom>
              <a:solidFill>
                <a:schemeClr val="bg1"/>
              </a:solidFill>
              <a:ln w="9525"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1"/>
              <a:lstStyle/>
              <a:p>
                <a:pPr algn="ctr">
                  <a:defRPr/>
                </a:pPr>
                <a:r>
                  <a:rPr lang="ja-JP" altLang="en-US" sz="1400" b="1" dirty="0">
                    <a:solidFill>
                      <a:schemeClr val="tx1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Ｒ３年度</a:t>
                </a:r>
                <a:endParaRPr lang="en-US" altLang="ja-JP" sz="1400" b="1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2" name="ホームベース 21"/>
              <p:cNvSpPr/>
              <p:nvPr/>
            </p:nvSpPr>
            <p:spPr bwMode="auto">
              <a:xfrm>
                <a:off x="1043634" y="1904808"/>
                <a:ext cx="1916269" cy="255053"/>
              </a:xfrm>
              <a:prstGeom prst="homePlat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1"/>
              <a:lstStyle/>
              <a:p>
                <a:pPr algn="ctr">
                  <a:defRPr/>
                </a:pPr>
                <a:r>
                  <a:rPr lang="ja-JP" altLang="en-US" sz="1400" b="1" dirty="0">
                    <a:solidFill>
                      <a:schemeClr val="bg1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Ｒ２年度</a:t>
                </a:r>
              </a:p>
            </p:txBody>
          </p:sp>
          <p:sp>
            <p:nvSpPr>
              <p:cNvPr id="23" name="山形 22"/>
              <p:cNvSpPr/>
              <p:nvPr/>
            </p:nvSpPr>
            <p:spPr bwMode="auto">
              <a:xfrm>
                <a:off x="5053802" y="1904809"/>
                <a:ext cx="2058160" cy="255052"/>
              </a:xfrm>
              <a:prstGeom prst="chevron">
                <a:avLst/>
              </a:prstGeom>
              <a:solidFill>
                <a:schemeClr val="accent1"/>
              </a:solidFill>
              <a:ln w="9525">
                <a:solidFill>
                  <a:schemeClr val="accent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1"/>
              <a:lstStyle/>
              <a:p>
                <a:pPr algn="ctr">
                  <a:defRPr/>
                </a:pPr>
                <a:r>
                  <a:rPr lang="ja-JP" altLang="en-US" sz="1400" b="1" dirty="0">
                    <a:solidFill>
                      <a:schemeClr val="bg1"/>
                    </a:solidFill>
                    <a:latin typeface="+mn-ea"/>
                  </a:rPr>
                  <a:t>Ｒ４年度</a:t>
                </a:r>
                <a:endParaRPr lang="en-US" altLang="ja-JP" sz="1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sp>
          <p:nvSpPr>
            <p:cNvPr id="24" name="角丸四角形 23"/>
            <p:cNvSpPr/>
            <p:nvPr/>
          </p:nvSpPr>
          <p:spPr>
            <a:xfrm>
              <a:off x="3125806" y="2228807"/>
              <a:ext cx="1650431" cy="332860"/>
            </a:xfrm>
            <a:prstGeom prst="roundRect">
              <a:avLst/>
            </a:prstGeom>
            <a:noFill/>
            <a:ln w="9525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東北</a:t>
              </a:r>
              <a:r>
                <a:rPr kumimoji="1" lang="en-US" altLang="ja-JP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C</a:t>
              </a:r>
              <a:r>
                <a:rPr kumimoji="1" lang="ja-JP" altLang="en-US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・西北</a:t>
              </a:r>
              <a:r>
                <a:rPr kumimoji="1" lang="en-US" altLang="ja-JP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C</a:t>
              </a:r>
            </a:p>
            <a:p>
              <a:pPr algn="ctr"/>
              <a:r>
                <a:rPr kumimoji="1" lang="ja-JP" altLang="en-US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（</a:t>
              </a:r>
              <a:r>
                <a:rPr kumimoji="1" lang="en-US" altLang="ja-JP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70</a:t>
              </a:r>
              <a:r>
                <a:rPr kumimoji="1" lang="ja-JP" altLang="en-US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名規模）</a:t>
              </a:r>
              <a:endParaRPr kumimoji="1" lang="ja-JP" altLang="en-US" sz="14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5" name="角丸四角形 24"/>
            <p:cNvSpPr/>
            <p:nvPr/>
          </p:nvSpPr>
          <p:spPr>
            <a:xfrm>
              <a:off x="4921827" y="2255711"/>
              <a:ext cx="2228741" cy="291084"/>
            </a:xfrm>
            <a:prstGeom prst="roundRect">
              <a:avLst/>
            </a:prstGeom>
            <a:noFill/>
            <a:ln w="9525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 smtClean="0">
                  <a:solidFill>
                    <a:sysClr val="windowText" lastClr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西南</a:t>
              </a:r>
              <a:r>
                <a:rPr kumimoji="1" lang="en-US" altLang="ja-JP" sz="1400" dirty="0" smtClean="0">
                  <a:solidFill>
                    <a:sysClr val="windowText" lastClr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C</a:t>
              </a:r>
              <a:r>
                <a:rPr kumimoji="1" lang="ja-JP" altLang="en-US" sz="1400" dirty="0" smtClean="0">
                  <a:solidFill>
                    <a:sysClr val="windowText" lastClr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・南部</a:t>
              </a:r>
              <a:r>
                <a:rPr kumimoji="1" lang="en-US" altLang="ja-JP" sz="1400" dirty="0" smtClean="0">
                  <a:solidFill>
                    <a:sysClr val="windowText" lastClr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C</a:t>
              </a:r>
            </a:p>
            <a:p>
              <a:pPr algn="ctr"/>
              <a:r>
                <a:rPr kumimoji="1" lang="ja-JP" altLang="en-US" sz="1400" dirty="0" smtClean="0">
                  <a:solidFill>
                    <a:sysClr val="windowText" lastClr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（</a:t>
              </a:r>
              <a:r>
                <a:rPr kumimoji="1" lang="en-US" altLang="ja-JP" sz="1400" dirty="0" smtClean="0">
                  <a:solidFill>
                    <a:sysClr val="windowText" lastClr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70</a:t>
              </a:r>
              <a:r>
                <a:rPr kumimoji="1" lang="ja-JP" altLang="en-US" sz="1400" dirty="0" smtClean="0">
                  <a:solidFill>
                    <a:sysClr val="windowText" lastClr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名規模</a:t>
              </a:r>
              <a:r>
                <a:rPr kumimoji="1" lang="ja-JP" altLang="en-US" sz="1400" dirty="0">
                  <a:solidFill>
                    <a:sysClr val="windowText" lastClr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）</a:t>
              </a:r>
            </a:p>
          </p:txBody>
        </p:sp>
        <p:sp>
          <p:nvSpPr>
            <p:cNvPr id="26" name="角丸四角形 25"/>
            <p:cNvSpPr/>
            <p:nvPr/>
          </p:nvSpPr>
          <p:spPr>
            <a:xfrm>
              <a:off x="749560" y="2247739"/>
              <a:ext cx="2310320" cy="294224"/>
            </a:xfrm>
            <a:prstGeom prst="roundRect">
              <a:avLst/>
            </a:prstGeom>
            <a:noFill/>
            <a:ln w="9525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東南</a:t>
              </a:r>
              <a:r>
                <a:rPr kumimoji="1" lang="en-US" altLang="ja-JP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C</a:t>
              </a:r>
            </a:p>
            <a:p>
              <a:pPr algn="ctr"/>
              <a:r>
                <a:rPr kumimoji="1" lang="ja-JP" altLang="en-US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（</a:t>
              </a:r>
              <a:r>
                <a:rPr kumimoji="1" lang="en-US" altLang="ja-JP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25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名規模</a:t>
              </a:r>
              <a:r>
                <a:rPr kumimoji="1" lang="ja-JP" altLang="en-US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）</a:t>
              </a:r>
              <a:endParaRPr kumimoji="1" lang="ja-JP" altLang="en-US" sz="14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27" name="横巻き 26"/>
          <p:cNvSpPr/>
          <p:nvPr/>
        </p:nvSpPr>
        <p:spPr>
          <a:xfrm>
            <a:off x="566222" y="1572977"/>
            <a:ext cx="2755017" cy="341090"/>
          </a:xfrm>
          <a:prstGeom prst="horizontalScroll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2">
                <a:lumMod val="75000"/>
              </a:schemeClr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民間委託の拡大</a:t>
            </a:r>
            <a:endParaRPr kumimoji="1" lang="ja-JP" altLang="en-US" sz="1600" b="1" dirty="0" smtClean="0">
              <a:solidFill>
                <a:schemeClr val="bg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横巻き 27"/>
          <p:cNvSpPr/>
          <p:nvPr/>
        </p:nvSpPr>
        <p:spPr>
          <a:xfrm>
            <a:off x="553261" y="2750100"/>
            <a:ext cx="2767978" cy="341090"/>
          </a:xfrm>
          <a:prstGeom prst="horizontalScroll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2">
                <a:lumMod val="75000"/>
              </a:schemeClr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環境事業センターの統廃合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522166" y="1695274"/>
            <a:ext cx="3859829" cy="1140071"/>
          </a:xfrm>
          <a:prstGeom prst="rect">
            <a:avLst/>
          </a:prstGeom>
          <a:noFill/>
          <a:ln w="9525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３年間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５環境事業センターの資源ごみ・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　容器包装プラスチック収集業務を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民間委託化（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委託規模計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165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人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lang="en-US" altLang="ja-JP" sz="14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28765" y="1606647"/>
            <a:ext cx="441135" cy="197987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経費の削減</a:t>
            </a:r>
            <a:endParaRPr kumimoji="1" lang="ja-JP" altLang="en-US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41144" y="3929110"/>
            <a:ext cx="441135" cy="281796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市民サービスの向上</a:t>
            </a:r>
            <a:endParaRPr kumimoji="1" lang="ja-JP" altLang="en-US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05847" y="2969014"/>
            <a:ext cx="6727077" cy="716629"/>
          </a:xfrm>
          <a:prstGeom prst="rect">
            <a:avLst/>
          </a:prstGeom>
          <a:noFill/>
          <a:ln w="9525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</a:t>
            </a:r>
            <a:r>
              <a:rPr lang="ja-JP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北部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センター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廃止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(R3.3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末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</a:p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将来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西部センター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廃止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することを</a:t>
            </a:r>
            <a:r>
              <a:rPr lang="ja-JP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決定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（南部センターの老朽化対策後）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5" name="横巻き 34"/>
          <p:cNvSpPr/>
          <p:nvPr/>
        </p:nvSpPr>
        <p:spPr>
          <a:xfrm>
            <a:off x="576881" y="3829489"/>
            <a:ext cx="2755017" cy="341090"/>
          </a:xfrm>
          <a:prstGeom prst="horizontalScroll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2">
                <a:lumMod val="75000"/>
              </a:schemeClr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公務上交通事故の削減</a:t>
            </a:r>
          </a:p>
        </p:txBody>
      </p:sp>
      <p:sp>
        <p:nvSpPr>
          <p:cNvPr id="36" name="横巻き 35"/>
          <p:cNvSpPr/>
          <p:nvPr/>
        </p:nvSpPr>
        <p:spPr>
          <a:xfrm>
            <a:off x="4714281" y="3816390"/>
            <a:ext cx="2755017" cy="341090"/>
          </a:xfrm>
          <a:prstGeom prst="horizontalScroll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2">
                <a:lumMod val="75000"/>
              </a:schemeClr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コミュニティ回収の拡大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4644675" y="3994575"/>
            <a:ext cx="4660049" cy="716629"/>
          </a:xfrm>
          <a:prstGeom prst="rect">
            <a:avLst/>
          </a:prstGeom>
          <a:noFill/>
          <a:ln w="9525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古紙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・衣類に加えペットボトル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も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対象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とし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、実施団体数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拡大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522166" y="4157480"/>
            <a:ext cx="3801868" cy="411726"/>
          </a:xfrm>
          <a:prstGeom prst="rect">
            <a:avLst/>
          </a:prstGeom>
          <a:noFill/>
          <a:ln w="9525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公務上</a:t>
            </a:r>
            <a:r>
              <a:rPr lang="ja-JP" altLang="en-US" sz="1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交通事故</a:t>
            </a:r>
            <a:r>
              <a:rPr lang="ja-JP" altLang="en-US" sz="1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０件の目標に向け、取組 </a:t>
            </a:r>
            <a:endParaRPr lang="en-US" altLang="ja-JP" sz="14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</a:t>
            </a:r>
            <a:r>
              <a:rPr lang="ja-JP" altLang="en-US" sz="1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を実施</a:t>
            </a:r>
            <a:endParaRPr lang="en-US" altLang="ja-JP" sz="14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42" name="グラフ 4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2395351"/>
              </p:ext>
            </p:extLst>
          </p:nvPr>
        </p:nvGraphicFramePr>
        <p:xfrm>
          <a:off x="610830" y="4617236"/>
          <a:ext cx="3663039" cy="21298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3" name="テキスト ボックス 42"/>
          <p:cNvSpPr txBox="1"/>
          <p:nvPr/>
        </p:nvSpPr>
        <p:spPr>
          <a:xfrm>
            <a:off x="3284571" y="5323987"/>
            <a:ext cx="770115" cy="21544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R4</a:t>
            </a:r>
            <a:r>
              <a:rPr kumimoji="1"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目標　</a:t>
            </a:r>
            <a:r>
              <a:rPr kumimoji="1"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</a:t>
            </a:r>
            <a:r>
              <a:rPr kumimoji="1"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件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44" name="直線コネクタ 43"/>
          <p:cNvCxnSpPr/>
          <p:nvPr/>
        </p:nvCxnSpPr>
        <p:spPr>
          <a:xfrm>
            <a:off x="4000354" y="5530542"/>
            <a:ext cx="50909" cy="306378"/>
          </a:xfrm>
          <a:prstGeom prst="line">
            <a:avLst/>
          </a:prstGeom>
          <a:ln w="19050">
            <a:solidFill>
              <a:schemeClr val="accent5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正方形/長方形 46"/>
          <p:cNvSpPr/>
          <p:nvPr/>
        </p:nvSpPr>
        <p:spPr>
          <a:xfrm>
            <a:off x="467172" y="4851025"/>
            <a:ext cx="640225" cy="4204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（件）</a:t>
            </a:r>
            <a:endParaRPr kumimoji="1" lang="ja-JP" altLang="en-US" sz="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51" name="直線コネクタ 50"/>
          <p:cNvCxnSpPr/>
          <p:nvPr/>
        </p:nvCxnSpPr>
        <p:spPr>
          <a:xfrm>
            <a:off x="0" y="3789480"/>
            <a:ext cx="9131620" cy="0"/>
          </a:xfrm>
          <a:prstGeom prst="line">
            <a:avLst/>
          </a:prstGeom>
          <a:ln w="1905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/>
          <p:cNvSpPr txBox="1"/>
          <p:nvPr/>
        </p:nvSpPr>
        <p:spPr>
          <a:xfrm>
            <a:off x="3619309" y="6582149"/>
            <a:ext cx="742829" cy="107722"/>
          </a:xfrm>
          <a:prstGeom prst="rect">
            <a:avLst/>
          </a:prstGeom>
          <a:noFill/>
        </p:spPr>
        <p:txBody>
          <a:bodyPr wrap="square" tIns="0" bIns="0" rtlCol="0" anchor="ctr" anchorCtr="0">
            <a:spAutoFit/>
          </a:bodyPr>
          <a:lstStyle/>
          <a:p>
            <a:r>
              <a:rPr kumimoji="1" lang="en-US" altLang="ja-JP" sz="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(1</a:t>
            </a:r>
            <a:r>
              <a:rPr kumimoji="1" lang="ja-JP" altLang="en-US" sz="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月末現在</a:t>
            </a:r>
            <a:r>
              <a:rPr kumimoji="1" lang="en-US" altLang="ja-JP" sz="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sz="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4" name="横巻き 53"/>
          <p:cNvSpPr/>
          <p:nvPr/>
        </p:nvSpPr>
        <p:spPr>
          <a:xfrm>
            <a:off x="4737605" y="6092225"/>
            <a:ext cx="2755017" cy="341090"/>
          </a:xfrm>
          <a:prstGeom prst="horizontalScroll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2">
                <a:lumMod val="75000"/>
              </a:schemeClr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普通ごみ午前収集の拡大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4633848" y="6392275"/>
            <a:ext cx="4534962" cy="411726"/>
          </a:xfrm>
          <a:prstGeom prst="rect">
            <a:avLst/>
          </a:prstGeom>
          <a:noFill/>
          <a:ln w="9525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</a:t>
            </a:r>
            <a:r>
              <a:rPr lang="ja-JP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普通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ごみの午前収集地域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を令和３年７月から拡大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45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</a:t>
            </a:r>
            <a:r>
              <a:rPr lang="en-US" altLang="ja-JP" sz="1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(R1)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→　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64</a:t>
            </a:r>
            <a:r>
              <a:rPr lang="ja-JP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</a:t>
            </a:r>
            <a:endParaRPr lang="ja-JP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4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56" name="直線コネクタ 55"/>
          <p:cNvCxnSpPr/>
          <p:nvPr/>
        </p:nvCxnSpPr>
        <p:spPr>
          <a:xfrm>
            <a:off x="4507953" y="3784744"/>
            <a:ext cx="2061" cy="3073256"/>
          </a:xfrm>
          <a:prstGeom prst="line">
            <a:avLst/>
          </a:prstGeom>
          <a:ln w="19050">
            <a:solidFill>
              <a:schemeClr val="tx2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109"/>
          <p:cNvSpPr txBox="1"/>
          <p:nvPr/>
        </p:nvSpPr>
        <p:spPr>
          <a:xfrm>
            <a:off x="7750949" y="3856750"/>
            <a:ext cx="1350065" cy="507957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txBody>
          <a:bodyPr wrap="square" rtlCol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R4</a:t>
            </a:r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目標　</a:t>
            </a:r>
            <a:endParaRPr kumimoji="1"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古紙・衣類　</a:t>
            </a:r>
            <a:r>
              <a:rPr kumimoji="1"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200</a:t>
            </a:r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団体</a:t>
            </a:r>
            <a:endParaRPr kumimoji="1"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ペットボトル　</a:t>
            </a:r>
            <a:r>
              <a:rPr kumimoji="1"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164</a:t>
            </a:r>
            <a:r>
              <a:rPr kumimoji="1"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団体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9" name="グラフ 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3624362"/>
              </p:ext>
            </p:extLst>
          </p:nvPr>
        </p:nvGraphicFramePr>
        <p:xfrm>
          <a:off x="4616775" y="4615541"/>
          <a:ext cx="4456800" cy="147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45" name="直線コネクタ 44"/>
          <p:cNvCxnSpPr/>
          <p:nvPr/>
        </p:nvCxnSpPr>
        <p:spPr>
          <a:xfrm flipH="1">
            <a:off x="8788214" y="4370301"/>
            <a:ext cx="69820" cy="390823"/>
          </a:xfrm>
          <a:prstGeom prst="line">
            <a:avLst/>
          </a:prstGeom>
          <a:ln w="19050">
            <a:solidFill>
              <a:schemeClr val="accent5">
                <a:alpha val="97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/>
          <p:nvPr/>
        </p:nvSpPr>
        <p:spPr>
          <a:xfrm>
            <a:off x="8434511" y="5985772"/>
            <a:ext cx="742829" cy="107722"/>
          </a:xfrm>
          <a:prstGeom prst="rect">
            <a:avLst/>
          </a:prstGeom>
          <a:noFill/>
        </p:spPr>
        <p:txBody>
          <a:bodyPr wrap="square" tIns="0" bIns="0" rtlCol="0" anchor="ctr" anchorCtr="0">
            <a:spAutoFit/>
          </a:bodyPr>
          <a:lstStyle/>
          <a:p>
            <a:r>
              <a:rPr kumimoji="1" lang="en-US" altLang="ja-JP" sz="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(1</a:t>
            </a:r>
            <a:r>
              <a:rPr kumimoji="1" lang="ja-JP" altLang="en-US" sz="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月末現在</a:t>
            </a:r>
            <a:r>
              <a:rPr kumimoji="1" lang="en-US" altLang="ja-JP" sz="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sz="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486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/>
          <p:cNvGrpSpPr/>
          <p:nvPr/>
        </p:nvGrpSpPr>
        <p:grpSpPr>
          <a:xfrm>
            <a:off x="5161" y="0"/>
            <a:ext cx="9144000" cy="640022"/>
            <a:chOff x="6749" y="-152400"/>
            <a:chExt cx="9144000" cy="640022"/>
          </a:xfrm>
          <a:solidFill>
            <a:schemeClr val="bg1"/>
          </a:solidFill>
        </p:grpSpPr>
        <p:sp>
          <p:nvSpPr>
            <p:cNvPr id="7" name="正方形/長方形 6"/>
            <p:cNvSpPr/>
            <p:nvPr/>
          </p:nvSpPr>
          <p:spPr>
            <a:xfrm>
              <a:off x="6749" y="-152400"/>
              <a:ext cx="9138839" cy="6289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kumimoji="1" lang="en-US" altLang="ja-JP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  <a:p>
              <a:pPr>
                <a:defRPr/>
              </a:pPr>
              <a:r>
                <a:rPr kumimoji="1" lang="ja-JP" altLang="en-US" b="1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２　次期改革プラン</a:t>
              </a:r>
              <a:r>
                <a:rPr kumimoji="1" lang="ja-JP" altLang="en-US" b="1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（家庭系ごみ収集輸送事業改革</a:t>
              </a:r>
              <a:r>
                <a:rPr kumimoji="1" lang="ja-JP" altLang="en-US" b="1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プラン</a:t>
              </a:r>
              <a:r>
                <a:rPr kumimoji="1" lang="en-US" altLang="ja-JP" b="1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3.0</a:t>
              </a:r>
              <a:r>
                <a:rPr kumimoji="1" lang="ja-JP" altLang="en-US" b="1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）の概要　</a:t>
              </a:r>
              <a:endParaRPr kumimoji="1" lang="en-US" altLang="ja-JP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cxnSp>
          <p:nvCxnSpPr>
            <p:cNvPr id="6" name="直線コネクタ 5"/>
            <p:cNvCxnSpPr/>
            <p:nvPr/>
          </p:nvCxnSpPr>
          <p:spPr bwMode="auto">
            <a:xfrm>
              <a:off x="6749" y="487622"/>
              <a:ext cx="9144000" cy="0"/>
            </a:xfrm>
            <a:prstGeom prst="lin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0" name="角丸四角形 9"/>
          <p:cNvSpPr/>
          <p:nvPr/>
        </p:nvSpPr>
        <p:spPr>
          <a:xfrm>
            <a:off x="745989" y="4932769"/>
            <a:ext cx="8245611" cy="1848574"/>
          </a:xfrm>
          <a:prstGeom prst="roundRect">
            <a:avLst>
              <a:gd name="adj" fmla="val 9633"/>
            </a:avLst>
          </a:prstGeom>
          <a:noFill/>
          <a:ln w="9525" cmpd="sng"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ホームベース 12"/>
          <p:cNvSpPr/>
          <p:nvPr/>
        </p:nvSpPr>
        <p:spPr>
          <a:xfrm>
            <a:off x="-5019" y="4962379"/>
            <a:ext cx="754579" cy="1798639"/>
          </a:xfrm>
          <a:prstGeom prst="homePlate">
            <a:avLst>
              <a:gd name="adj" fmla="val 33980"/>
            </a:avLst>
          </a:prstGeom>
          <a:solidFill>
            <a:schemeClr val="tx2">
              <a:lumMod val="75000"/>
            </a:schemeClr>
          </a:solidFill>
          <a:ln w="9525"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地域・市民・事</a:t>
            </a:r>
            <a:r>
              <a:rPr kumimoji="1" lang="ja-JP" altLang="en-US" sz="1400" b="1" dirty="0" smtClean="0"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業者</a:t>
            </a:r>
            <a:endParaRPr kumimoji="1" lang="en-US" altLang="ja-JP" sz="1400" b="1" dirty="0" smtClean="0">
              <a:solidFill>
                <a:schemeClr val="bg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ctr"/>
            <a:r>
              <a:rPr kumimoji="1" lang="ja-JP" altLang="en-US" sz="1400" b="1" dirty="0" smtClean="0"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との連携強化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878306" y="4978978"/>
            <a:ext cx="834387" cy="64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ごみ</a:t>
            </a:r>
            <a:endParaRPr kumimoji="1"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減量</a:t>
            </a:r>
            <a:endParaRPr kumimoji="1"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878307" y="5670866"/>
            <a:ext cx="834386" cy="504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まち</a:t>
            </a:r>
            <a:endParaRPr kumimoji="1"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美化</a:t>
            </a:r>
            <a:endParaRPr kumimoji="1"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874943" y="6220045"/>
            <a:ext cx="842653" cy="504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福祉的サービス</a:t>
            </a:r>
            <a:endParaRPr kumimoji="1"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743267" y="4947288"/>
            <a:ext cx="5935895" cy="773741"/>
          </a:xfrm>
          <a:prstGeom prst="rect">
            <a:avLst/>
          </a:prstGeom>
          <a:noFill/>
          <a:ln w="9525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コミュニティ回収・フードドライブの拡大</a:t>
            </a:r>
            <a:endParaRPr lang="en-US" altLang="ja-JP" sz="14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製品プラの一括回収の</a:t>
            </a:r>
            <a:r>
              <a:rPr lang="ja-JP" altLang="en-US" sz="1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開始</a:t>
            </a:r>
            <a:endParaRPr lang="en-US" altLang="ja-JP" sz="14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リチウムイオン電池の回収</a:t>
            </a:r>
            <a:endParaRPr lang="ja-JP" altLang="ja-JP" sz="14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731380" y="5729359"/>
            <a:ext cx="6218144" cy="434763"/>
          </a:xfrm>
          <a:prstGeom prst="rect">
            <a:avLst/>
          </a:prstGeom>
          <a:noFill/>
          <a:ln w="9525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万博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に向けた路上喫煙、散乱ごみ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対策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731380" y="6269269"/>
            <a:ext cx="6218144" cy="416908"/>
          </a:xfrm>
          <a:prstGeom prst="rect">
            <a:avLst/>
          </a:prstGeom>
          <a:noFill/>
          <a:ln w="9525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市民ニーズに応じた福祉的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サービスの拡充（ふれあい収集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3" name="ホームベース 22"/>
          <p:cNvSpPr/>
          <p:nvPr/>
        </p:nvSpPr>
        <p:spPr>
          <a:xfrm>
            <a:off x="5161" y="1231026"/>
            <a:ext cx="734221" cy="3631847"/>
          </a:xfrm>
          <a:prstGeom prst="homePlate">
            <a:avLst>
              <a:gd name="adj" fmla="val 33980"/>
            </a:avLst>
          </a:prstGeom>
          <a:solidFill>
            <a:schemeClr val="tx2">
              <a:lumMod val="75000"/>
            </a:schemeClr>
          </a:solidFill>
          <a:ln w="9525"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持続可能で効率的・効果的な</a:t>
            </a:r>
            <a:endParaRPr kumimoji="1" lang="en-US" altLang="ja-JP" sz="1600" b="1" dirty="0" smtClean="0">
              <a:solidFill>
                <a:schemeClr val="bg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事業</a:t>
            </a:r>
            <a:r>
              <a:rPr kumimoji="1" lang="ja-JP" altLang="en-US" sz="1600" b="1" dirty="0" smtClean="0"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運営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0" y="723309"/>
            <a:ext cx="9138839" cy="4302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cmpd="dbl">
            <a:solidFill>
              <a:schemeClr val="accent5"/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次期</a:t>
            </a:r>
            <a:r>
              <a:rPr lang="ja-JP" altLang="en-US" sz="16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改革プランは次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の事項を盛り込み、</a:t>
            </a:r>
            <a:r>
              <a:rPr lang="en-US" altLang="ja-JP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2023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令和５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年度～</a:t>
            </a:r>
            <a:r>
              <a:rPr lang="en-US" altLang="ja-JP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2027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令和９</a:t>
            </a:r>
            <a:r>
              <a:rPr lang="en-US" altLang="ja-JP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年度の５年間取り組む</a:t>
            </a:r>
            <a:endParaRPr lang="en-US" altLang="ja-JP" sz="1286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745989" y="1231026"/>
            <a:ext cx="8245611" cy="3653892"/>
            <a:chOff x="745989" y="1283278"/>
            <a:chExt cx="8245611" cy="3653892"/>
          </a:xfrm>
        </p:grpSpPr>
        <p:sp>
          <p:nvSpPr>
            <p:cNvPr id="9" name="角丸四角形 8"/>
            <p:cNvSpPr/>
            <p:nvPr/>
          </p:nvSpPr>
          <p:spPr>
            <a:xfrm>
              <a:off x="745989" y="1283278"/>
              <a:ext cx="8245611" cy="3653892"/>
            </a:xfrm>
            <a:prstGeom prst="roundRect">
              <a:avLst>
                <a:gd name="adj" fmla="val 9633"/>
              </a:avLst>
            </a:prstGeom>
            <a:noFill/>
            <a:ln w="9525" cmpd="sng">
              <a:prstDash val="soli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873849" y="3660839"/>
              <a:ext cx="869418" cy="6228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none" lIns="36000" tIns="36000" rIns="36000" bIns="36000" rtlCol="0" anchor="ctr" anchorCtr="0">
              <a:normAutofit/>
            </a:bodyPr>
            <a:lstStyle/>
            <a:p>
              <a:pPr algn="ctr"/>
              <a:r>
                <a:rPr kumimoji="1" lang="ja-JP" altLang="en-US" sz="12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ＤＸの</a:t>
              </a:r>
              <a:r>
                <a:rPr kumimoji="1" lang="ja-JP" altLang="en-US" sz="12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推進</a:t>
              </a: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873848" y="4388797"/>
              <a:ext cx="869419" cy="40277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36000" tIns="108000" rIns="36000" bIns="108000" rtlCol="0">
              <a:spAutoFit/>
            </a:bodyPr>
            <a:lstStyle/>
            <a:p>
              <a:pPr algn="ctr"/>
              <a:r>
                <a:rPr kumimoji="1" lang="ja-JP" altLang="en-US" sz="12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事故防止</a:t>
              </a:r>
              <a:endPara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1731094" y="4419597"/>
              <a:ext cx="7215365" cy="370083"/>
            </a:xfrm>
            <a:prstGeom prst="rect">
              <a:avLst/>
            </a:prstGeom>
            <a:noFill/>
            <a:ln w="9525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ja-JP" altLang="en-US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○ 公務上交通事故の発生件数は前年度以下、事故ゼロをめざす</a:t>
              </a:r>
              <a:endParaRPr lang="ja-JP" altLang="ja-JP" sz="1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1729028" y="3764353"/>
              <a:ext cx="7230642" cy="682181"/>
            </a:xfrm>
            <a:prstGeom prst="rect">
              <a:avLst/>
            </a:prstGeom>
            <a:noFill/>
            <a:ln w="9525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ja-JP" altLang="en-US" sz="1400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○ </a:t>
              </a:r>
              <a:r>
                <a:rPr lang="ja-JP" altLang="en-US" sz="1400" b="1" u="sng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粗大ごみ受付の最適化</a:t>
              </a:r>
              <a:r>
                <a:rPr lang="ja-JP" altLang="en-US" sz="1400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（チャットボットやキャッシュレス決済等の導入）</a:t>
              </a:r>
              <a:endParaRPr lang="en-US" altLang="ja-JP" sz="1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1400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○ </a:t>
              </a:r>
              <a:r>
                <a:rPr kumimoji="1" lang="ja-JP" altLang="en-US" sz="1400" b="1" u="sng" dirty="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rPr>
                <a:t>ごみ収集車両のドライブレコーダー映像活用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rPr>
                <a:t>（特に交通事故防止対策に活用するほか、</a:t>
              </a:r>
              <a:endPara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endParaRPr>
            </a:p>
            <a:p>
              <a:r>
                <a:rPr kumimoji="1" lang="ja-JP" altLang="en-US" sz="1400" dirty="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rPr>
                <a:t>　　 まち美化においても</a:t>
              </a:r>
              <a:r>
                <a:rPr kumimoji="1" lang="ja-JP" altLang="en-US"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rPr>
                <a:t>検討</a:t>
              </a:r>
              <a:r>
                <a:rPr kumimoji="1" lang="ja-JP" altLang="en-US" sz="1400" smtClean="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rPr>
                <a:t>、関係所属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rPr>
                <a:t>でも活用できるよう調整）</a:t>
              </a:r>
            </a:p>
            <a:p>
              <a:endParaRPr lang="ja-JP" altLang="ja-JP" sz="1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873848" y="1408527"/>
              <a:ext cx="869419" cy="122529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36000" tIns="180000" rIns="36000" bIns="180000" rtlCol="0">
              <a:spAutoFit/>
            </a:bodyPr>
            <a:lstStyle/>
            <a:p>
              <a:pPr algn="ctr"/>
              <a:endParaRPr kumimoji="1"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algn="ctr"/>
              <a:r>
                <a:rPr kumimoji="1" lang="ja-JP" altLang="en-US" sz="1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人員マネジメント</a:t>
              </a:r>
              <a:endParaRPr kumimoji="1"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algn="ctr"/>
              <a:endPara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873848" y="2756506"/>
              <a:ext cx="869419" cy="80347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36000" tIns="252000" rIns="36000" bIns="252000" rtlCol="0" anchor="ctr">
              <a:noAutofit/>
            </a:bodyPr>
            <a:lstStyle/>
            <a:p>
              <a:pPr algn="ctr"/>
              <a:r>
                <a:rPr kumimoji="1" lang="ja-JP" altLang="en-US" sz="1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施設マネジメント</a:t>
              </a:r>
              <a:endPara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1" name="正方形/長方形 30"/>
            <p:cNvSpPr/>
            <p:nvPr/>
          </p:nvSpPr>
          <p:spPr>
            <a:xfrm>
              <a:off x="1731094" y="1373308"/>
              <a:ext cx="7256229" cy="1260509"/>
            </a:xfrm>
            <a:prstGeom prst="rect">
              <a:avLst/>
            </a:prstGeom>
            <a:noFill/>
            <a:ln w="9525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ja-JP" altLang="en-US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○ </a:t>
              </a:r>
              <a:r>
                <a:rPr lang="ja-JP" altLang="en-US" sz="1400" b="1" u="sng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普通</a:t>
              </a:r>
              <a:r>
                <a:rPr lang="ja-JP" altLang="en-US" sz="1400" b="1" u="sng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ごみ以外</a:t>
              </a:r>
              <a:r>
                <a:rPr lang="ja-JP" altLang="en-US" sz="14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の収集</a:t>
              </a:r>
              <a:r>
                <a:rPr lang="ja-JP" altLang="en-US" sz="1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業務</a:t>
              </a:r>
              <a:r>
                <a:rPr lang="ja-JP" altLang="en-US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を</a:t>
              </a:r>
              <a:r>
                <a:rPr lang="en-US" altLang="ja-JP" sz="1400" b="1" u="sng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2030(R12)</a:t>
              </a:r>
              <a:r>
                <a:rPr lang="ja-JP" altLang="en-US" sz="1400" b="1" u="sng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年度まで</a:t>
              </a:r>
              <a:r>
                <a:rPr lang="ja-JP" altLang="en-US" sz="1400" b="1" u="sng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に全面委託化</a:t>
              </a:r>
              <a:endParaRPr lang="en-US" altLang="ja-JP" sz="1400" b="1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○ 民間</a:t>
              </a:r>
              <a:r>
                <a:rPr lang="ja-JP" altLang="en-US" sz="1400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委託化、直営</a:t>
              </a:r>
              <a:r>
                <a:rPr lang="ja-JP" altLang="en-US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の効率化</a:t>
              </a:r>
              <a:r>
                <a:rPr lang="ja-JP" altLang="en-US" sz="1400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により職員数を</a:t>
              </a:r>
              <a:r>
                <a:rPr lang="ja-JP" altLang="en-US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削減。</a:t>
              </a:r>
              <a:r>
                <a:rPr lang="ja-JP" altLang="en-US" sz="1400" b="1" u="sng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将来的に必要な職員数は約</a:t>
              </a:r>
              <a:r>
                <a:rPr lang="en-US" altLang="ja-JP" sz="1400" b="1" u="sng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880</a:t>
              </a:r>
              <a:r>
                <a:rPr lang="ja-JP" altLang="en-US" sz="1400" b="1" u="sng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名</a:t>
              </a:r>
              <a:r>
                <a:rPr lang="ja-JP" altLang="en-US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を　</a:t>
              </a:r>
              <a:endParaRPr lang="en-US" altLang="ja-JP" sz="1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1400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lang="ja-JP" altLang="en-US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見込むが、引き続き、普通ごみ等直営業務で委託化・効率化</a:t>
              </a:r>
              <a:r>
                <a:rPr lang="ja-JP" altLang="en-US" sz="1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できる余地がないか精査</a:t>
              </a:r>
              <a:endPara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1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○</a:t>
              </a:r>
              <a:r>
                <a:rPr lang="ja-JP" altLang="en-US" sz="14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lang="ja-JP" altLang="en-US" sz="1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採用</a:t>
              </a:r>
              <a:r>
                <a:rPr lang="ja-JP" altLang="en-US" sz="14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の再開に</a:t>
              </a:r>
              <a:r>
                <a:rPr lang="ja-JP" altLang="en-US" sz="1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より、高齢化</a:t>
              </a:r>
              <a:r>
                <a:rPr lang="ja-JP" altLang="en-US" sz="14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が進む</a:t>
              </a:r>
              <a:r>
                <a:rPr lang="ja-JP" altLang="en-US" sz="1400" b="1" u="sng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職員の年齢構成を</a:t>
              </a:r>
              <a:r>
                <a:rPr lang="ja-JP" altLang="en-US" sz="1400" b="1" u="sng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是正</a:t>
              </a:r>
              <a:endParaRPr lang="en-US" altLang="ja-JP" sz="1400" b="1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1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○ 技術の伝承など</a:t>
              </a:r>
              <a:r>
                <a:rPr lang="ja-JP" altLang="en-US" sz="1400" b="1" u="sng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新規採用</a:t>
              </a:r>
              <a:r>
                <a:rPr lang="ja-JP" altLang="en-US" sz="1400" b="1" u="sng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職員の育成</a:t>
              </a:r>
              <a:r>
                <a:rPr lang="ja-JP" altLang="en-US" sz="1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を図るとともに、</a:t>
              </a:r>
              <a:r>
                <a:rPr lang="ja-JP" altLang="en-US" sz="1400" b="1" u="sng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高齢職員の活用</a:t>
              </a:r>
              <a:r>
                <a:rPr lang="ja-JP" altLang="en-US" sz="1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を検討、配置</a:t>
              </a:r>
              <a:endParaRPr lang="ja-JP" altLang="ja-JP" sz="1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1729028" y="2607655"/>
              <a:ext cx="7198450" cy="1101176"/>
            </a:xfrm>
            <a:prstGeom prst="rect">
              <a:avLst/>
            </a:prstGeom>
            <a:noFill/>
            <a:ln w="9525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ja-JP" altLang="en-US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○ </a:t>
              </a:r>
              <a:r>
                <a:rPr lang="ja-JP" altLang="en-US" sz="1400" b="1" u="sng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焼却</a:t>
              </a:r>
              <a:r>
                <a:rPr lang="ja-JP" altLang="en-US" sz="1400" b="1" u="sng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工場と併設・近接する５センター以外</a:t>
              </a:r>
              <a:r>
                <a:rPr lang="ja-JP" altLang="en-US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の環境事業センターの中から、</a:t>
              </a:r>
              <a:endParaRPr lang="en-US" altLang="ja-JP" sz="1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en-US" altLang="ja-JP" sz="1400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lang="en-US" altLang="ja-JP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 </a:t>
              </a:r>
              <a:r>
                <a:rPr lang="ja-JP" altLang="en-US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輸送効率や災害対策、ごみ減量の状況等を勘案しつつ</a:t>
              </a:r>
              <a:r>
                <a:rPr lang="ja-JP" altLang="en-US" sz="1400" b="1" u="sng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統廃合</a:t>
              </a:r>
              <a:r>
                <a:rPr lang="ja-JP" altLang="en-US" sz="1400" b="1" u="sng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を検討</a:t>
              </a:r>
              <a:endParaRPr lang="en-US" altLang="ja-JP" sz="1400" b="1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○ </a:t>
              </a:r>
              <a:r>
                <a:rPr lang="ja-JP" altLang="en-US" sz="1400" b="1" u="sng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環境事業センターの老朽化対策</a:t>
              </a:r>
              <a:r>
                <a:rPr lang="ja-JP" altLang="en-US" sz="1400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について</a:t>
              </a:r>
              <a:r>
                <a:rPr lang="en-US" altLang="ja-JP" sz="1400" b="1" u="sng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PPP/PFI</a:t>
              </a:r>
              <a:r>
                <a:rPr lang="ja-JP" altLang="en-US" sz="1400" b="1" u="sng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手法の導入可能性を検討</a:t>
              </a:r>
              <a:r>
                <a:rPr lang="ja-JP" altLang="en-US" sz="14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のうえ実施</a:t>
              </a:r>
              <a:endParaRPr lang="en-US" altLang="ja-JP" sz="1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6272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734</TotalTime>
  <Words>673</Words>
  <Application>Microsoft Office PowerPoint</Application>
  <PresentationFormat>画面に合わせる (4:3)</PresentationFormat>
  <Paragraphs>90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Meiryo UI</vt:lpstr>
      <vt:lpstr>ＭＳ Ｐゴシック</vt:lpstr>
      <vt:lpstr>ＭＳ 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大阪市</dc:creator>
  <cp:lastPrinted>2023-03-10T01:25:20Z</cp:lastPrinted>
  <dcterms:created xsi:type="dcterms:W3CDTF">2023-01-12T05:20:47Z</dcterms:created>
  <dcterms:modified xsi:type="dcterms:W3CDTF">2023-03-16T00:38:00Z</dcterms:modified>
</cp:coreProperties>
</file>