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33" autoAdjust="0"/>
  </p:normalViewPr>
  <p:slideViewPr>
    <p:cSldViewPr snapToGrid="0">
      <p:cViewPr varScale="1">
        <p:scale>
          <a:sx n="69" d="100"/>
          <a:sy n="69" d="100"/>
        </p:scale>
        <p:origin x="1272"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40" tIns="45720" rIns="91440" bIns="45720" rtlCol="0"/>
          <a:lstStyle>
            <a:lvl1pPr algn="r">
              <a:defRPr sz="1200"/>
            </a:lvl1pPr>
          </a:lstStyle>
          <a:p>
            <a:fld id="{3C2413D7-37C5-4279-BB27-00DF0DE143C0}" type="datetimeFigureOut">
              <a:rPr kumimoji="1" lang="ja-JP" altLang="en-US" smtClean="0"/>
              <a:t>2022/7/1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0D1E15D-A441-4733-A13A-D7B750DEF530}" type="slidenum">
              <a:rPr kumimoji="1" lang="ja-JP" altLang="en-US" smtClean="0"/>
              <a:t>‹#›</a:t>
            </a:fld>
            <a:endParaRPr kumimoji="1" lang="ja-JP" altLang="en-US"/>
          </a:p>
        </p:txBody>
      </p:sp>
    </p:spTree>
    <p:extLst>
      <p:ext uri="{BB962C8B-B14F-4D97-AF65-F5344CB8AC3E}">
        <p14:creationId xmlns:p14="http://schemas.microsoft.com/office/powerpoint/2010/main" val="2996193492"/>
      </p:ext>
    </p:extLst>
  </p:cSld>
  <p:clrMap bg1="lt1" tx1="dk1" bg2="lt2" tx2="dk2" accent1="accent1" accent2="accent2" accent3="accent3" accent4="accent4" accent5="accent5" accent6="accent6" hlink="hlink" folHlink="folHlink"/>
  <p:notesStyle>
    <a:lvl1pPr marL="0" algn="l" defTabSz="912340" rtl="0" eaLnBrk="1" latinLnBrk="0" hangingPunct="1">
      <a:defRPr kumimoji="1" sz="1197" kern="1200">
        <a:solidFill>
          <a:schemeClr val="tx1"/>
        </a:solidFill>
        <a:latin typeface="+mn-lt"/>
        <a:ea typeface="+mn-ea"/>
        <a:cs typeface="+mn-cs"/>
      </a:defRPr>
    </a:lvl1pPr>
    <a:lvl2pPr marL="456169" algn="l" defTabSz="912340" rtl="0" eaLnBrk="1" latinLnBrk="0" hangingPunct="1">
      <a:defRPr kumimoji="1" sz="1197" kern="1200">
        <a:solidFill>
          <a:schemeClr val="tx1"/>
        </a:solidFill>
        <a:latin typeface="+mn-lt"/>
        <a:ea typeface="+mn-ea"/>
        <a:cs typeface="+mn-cs"/>
      </a:defRPr>
    </a:lvl2pPr>
    <a:lvl3pPr marL="912340" algn="l" defTabSz="912340" rtl="0" eaLnBrk="1" latinLnBrk="0" hangingPunct="1">
      <a:defRPr kumimoji="1" sz="1197" kern="1200">
        <a:solidFill>
          <a:schemeClr val="tx1"/>
        </a:solidFill>
        <a:latin typeface="+mn-lt"/>
        <a:ea typeface="+mn-ea"/>
        <a:cs typeface="+mn-cs"/>
      </a:defRPr>
    </a:lvl3pPr>
    <a:lvl4pPr marL="1368509" algn="l" defTabSz="912340" rtl="0" eaLnBrk="1" latinLnBrk="0" hangingPunct="1">
      <a:defRPr kumimoji="1" sz="1197" kern="1200">
        <a:solidFill>
          <a:schemeClr val="tx1"/>
        </a:solidFill>
        <a:latin typeface="+mn-lt"/>
        <a:ea typeface="+mn-ea"/>
        <a:cs typeface="+mn-cs"/>
      </a:defRPr>
    </a:lvl4pPr>
    <a:lvl5pPr marL="1824677" algn="l" defTabSz="912340" rtl="0" eaLnBrk="1" latinLnBrk="0" hangingPunct="1">
      <a:defRPr kumimoji="1" sz="1197" kern="1200">
        <a:solidFill>
          <a:schemeClr val="tx1"/>
        </a:solidFill>
        <a:latin typeface="+mn-lt"/>
        <a:ea typeface="+mn-ea"/>
        <a:cs typeface="+mn-cs"/>
      </a:defRPr>
    </a:lvl5pPr>
    <a:lvl6pPr marL="2280846" algn="l" defTabSz="912340" rtl="0" eaLnBrk="1" latinLnBrk="0" hangingPunct="1">
      <a:defRPr kumimoji="1" sz="1197" kern="1200">
        <a:solidFill>
          <a:schemeClr val="tx1"/>
        </a:solidFill>
        <a:latin typeface="+mn-lt"/>
        <a:ea typeface="+mn-ea"/>
        <a:cs typeface="+mn-cs"/>
      </a:defRPr>
    </a:lvl6pPr>
    <a:lvl7pPr marL="2737017" algn="l" defTabSz="912340" rtl="0" eaLnBrk="1" latinLnBrk="0" hangingPunct="1">
      <a:defRPr kumimoji="1" sz="1197" kern="1200">
        <a:solidFill>
          <a:schemeClr val="tx1"/>
        </a:solidFill>
        <a:latin typeface="+mn-lt"/>
        <a:ea typeface="+mn-ea"/>
        <a:cs typeface="+mn-cs"/>
      </a:defRPr>
    </a:lvl7pPr>
    <a:lvl8pPr marL="3193186" algn="l" defTabSz="912340" rtl="0" eaLnBrk="1" latinLnBrk="0" hangingPunct="1">
      <a:defRPr kumimoji="1" sz="1197" kern="1200">
        <a:solidFill>
          <a:schemeClr val="tx1"/>
        </a:solidFill>
        <a:latin typeface="+mn-lt"/>
        <a:ea typeface="+mn-ea"/>
        <a:cs typeface="+mn-cs"/>
      </a:defRPr>
    </a:lvl8pPr>
    <a:lvl9pPr marL="3649355" algn="l" defTabSz="912340" rtl="0" eaLnBrk="1" latinLnBrk="0" hangingPunct="1">
      <a:defRPr kumimoji="1" sz="119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0D1E15D-A441-4733-A13A-D7B750DEF530}" type="slidenum">
              <a:rPr kumimoji="1" lang="ja-JP" altLang="en-US" smtClean="0"/>
              <a:t>1</a:t>
            </a:fld>
            <a:endParaRPr kumimoji="1" lang="ja-JP" altLang="en-US"/>
          </a:p>
        </p:txBody>
      </p:sp>
    </p:spTree>
    <p:extLst>
      <p:ext uri="{BB962C8B-B14F-4D97-AF65-F5344CB8AC3E}">
        <p14:creationId xmlns:p14="http://schemas.microsoft.com/office/powerpoint/2010/main" val="171068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2137237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169196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176398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24155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400475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291915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421964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345822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1521568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114002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C3743A-9587-4398-A82C-191FCE64FC22}"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47957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3743A-9587-4398-A82C-191FCE64FC22}" type="datetimeFigureOut">
              <a:rPr kumimoji="1" lang="ja-JP" altLang="en-US" smtClean="0"/>
              <a:t>2022/7/1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9F9C7-6879-4D1E-AF31-155EABA9ED04}" type="slidenum">
              <a:rPr kumimoji="1" lang="ja-JP" altLang="en-US" smtClean="0"/>
              <a:t>‹#›</a:t>
            </a:fld>
            <a:endParaRPr kumimoji="1" lang="ja-JP" altLang="en-US"/>
          </a:p>
        </p:txBody>
      </p:sp>
    </p:spTree>
    <p:extLst>
      <p:ext uri="{BB962C8B-B14F-4D97-AF65-F5344CB8AC3E}">
        <p14:creationId xmlns:p14="http://schemas.microsoft.com/office/powerpoint/2010/main" val="17287129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47775" y="26916"/>
            <a:ext cx="7372350" cy="412861"/>
          </a:xfrm>
          <a:prstGeom prst="roundRect">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n>
                  <a:solidFill>
                    <a:schemeClr val="bg1"/>
                  </a:solidFill>
                </a:ln>
                <a:solidFill>
                  <a:schemeClr val="bg1"/>
                </a:solidFill>
                <a:latin typeface="ＭＳ ゴシック" panose="020B0609070205080204" pitchFamily="49" charset="-128"/>
                <a:ea typeface="ＭＳ ゴシック" panose="020B0609070205080204" pitchFamily="49" charset="-128"/>
              </a:rPr>
              <a:t>大阪市霊園整備計画（将来ビジョン</a:t>
            </a:r>
            <a:r>
              <a:rPr lang="ja-JP" altLang="en-US" dirty="0" smtClean="0">
                <a:ln>
                  <a:solidFill>
                    <a:schemeClr val="bg1"/>
                  </a:solidFill>
                </a:ln>
                <a:solidFill>
                  <a:schemeClr val="bg1"/>
                </a:solidFill>
                <a:latin typeface="ＭＳ ゴシック" panose="020B0609070205080204" pitchFamily="49" charset="-128"/>
                <a:ea typeface="ＭＳ ゴシック" panose="020B0609070205080204" pitchFamily="49" charset="-128"/>
              </a:rPr>
              <a:t>）の</a:t>
            </a:r>
            <a:r>
              <a:rPr lang="ja-JP" altLang="en-US" dirty="0">
                <a:ln>
                  <a:solidFill>
                    <a:schemeClr val="bg1"/>
                  </a:solidFill>
                </a:ln>
                <a:solidFill>
                  <a:schemeClr val="bg1"/>
                </a:solidFill>
                <a:latin typeface="ＭＳ ゴシック" panose="020B0609070205080204" pitchFamily="49" charset="-128"/>
                <a:ea typeface="ＭＳ ゴシック" panose="020B0609070205080204" pitchFamily="49" charset="-128"/>
              </a:rPr>
              <a:t>概要</a:t>
            </a:r>
          </a:p>
        </p:txBody>
      </p:sp>
      <p:sp>
        <p:nvSpPr>
          <p:cNvPr id="8" name="1 つの角を切り取った四角形 7"/>
          <p:cNvSpPr/>
          <p:nvPr/>
        </p:nvSpPr>
        <p:spPr>
          <a:xfrm>
            <a:off x="96303" y="574567"/>
            <a:ext cx="3589871" cy="17722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78" dirty="0">
                <a:latin typeface="ＭＳ ゴシック" panose="020B0609070205080204" pitchFamily="49" charset="-128"/>
                <a:ea typeface="ＭＳ ゴシック" panose="020B0609070205080204" pitchFamily="49" charset="-128"/>
              </a:rPr>
              <a:t>大阪市霊園整備計画（将来ビジョン</a:t>
            </a:r>
            <a:r>
              <a:rPr lang="ja-JP" altLang="en-US" sz="978" dirty="0" smtClean="0">
                <a:latin typeface="ＭＳ ゴシック" panose="020B0609070205080204" pitchFamily="49" charset="-128"/>
                <a:ea typeface="ＭＳ ゴシック" panose="020B0609070205080204" pitchFamily="49" charset="-128"/>
              </a:rPr>
              <a:t>）策定の</a:t>
            </a:r>
            <a:r>
              <a:rPr lang="ja-JP" altLang="en-US" sz="978" dirty="0">
                <a:latin typeface="ＭＳ ゴシック" panose="020B0609070205080204" pitchFamily="49" charset="-128"/>
                <a:ea typeface="ＭＳ ゴシック" panose="020B0609070205080204" pitchFamily="49" charset="-128"/>
              </a:rPr>
              <a:t>目的</a:t>
            </a:r>
          </a:p>
        </p:txBody>
      </p:sp>
      <p:sp>
        <p:nvSpPr>
          <p:cNvPr id="9" name="1 つの角を切り取った四角形 8"/>
          <p:cNvSpPr/>
          <p:nvPr/>
        </p:nvSpPr>
        <p:spPr>
          <a:xfrm>
            <a:off x="95776" y="1423858"/>
            <a:ext cx="3590398" cy="176518"/>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78" dirty="0">
                <a:latin typeface="ＭＳ ゴシック" panose="020B0609070205080204" pitchFamily="49" charset="-128"/>
                <a:ea typeface="ＭＳ ゴシック" panose="020B0609070205080204" pitchFamily="49" charset="-128"/>
              </a:rPr>
              <a:t>Ⅰ</a:t>
            </a:r>
            <a:r>
              <a:rPr lang="ja-JP" altLang="en-US" sz="978" dirty="0" err="1">
                <a:latin typeface="ＭＳ ゴシック" panose="020B0609070205080204" pitchFamily="49" charset="-128"/>
                <a:ea typeface="ＭＳ ゴシック" panose="020B0609070205080204" pitchFamily="49" charset="-128"/>
              </a:rPr>
              <a:t>．</a:t>
            </a:r>
            <a:r>
              <a:rPr lang="ja-JP" altLang="en-US" sz="978" dirty="0">
                <a:latin typeface="ＭＳ ゴシック" panose="020B0609070205080204" pitchFamily="49" charset="-128"/>
                <a:ea typeface="ＭＳ ゴシック" panose="020B0609070205080204" pitchFamily="49" charset="-128"/>
              </a:rPr>
              <a:t>市設霊園の現状（</a:t>
            </a:r>
            <a:r>
              <a:rPr lang="en-US" altLang="ja-JP" sz="978" dirty="0">
                <a:latin typeface="ＭＳ ゴシック" panose="020B0609070205080204" pitchFamily="49" charset="-128"/>
                <a:ea typeface="ＭＳ ゴシック" panose="020B0609070205080204" pitchFamily="49" charset="-128"/>
              </a:rPr>
              <a:t>P1</a:t>
            </a:r>
            <a:r>
              <a:rPr lang="ja-JP" altLang="en-US" sz="978" dirty="0">
                <a:latin typeface="ＭＳ ゴシック" panose="020B0609070205080204" pitchFamily="49" charset="-128"/>
                <a:ea typeface="ＭＳ ゴシック" panose="020B0609070205080204" pitchFamily="49" charset="-128"/>
              </a:rPr>
              <a:t>～</a:t>
            </a:r>
            <a:r>
              <a:rPr lang="en-US" altLang="ja-JP" sz="978" dirty="0" smtClean="0">
                <a:latin typeface="ＭＳ ゴシック" panose="020B0609070205080204" pitchFamily="49" charset="-128"/>
                <a:ea typeface="ＭＳ ゴシック" panose="020B0609070205080204" pitchFamily="49" charset="-128"/>
              </a:rPr>
              <a:t>P12</a:t>
            </a:r>
            <a:r>
              <a:rPr lang="en-US" altLang="ja-JP" sz="978" dirty="0">
                <a:latin typeface="ＭＳ ゴシック" panose="020B0609070205080204" pitchFamily="49" charset="-128"/>
                <a:ea typeface="ＭＳ ゴシック" panose="020B0609070205080204" pitchFamily="49" charset="-128"/>
              </a:rPr>
              <a:t>)</a:t>
            </a:r>
            <a:endParaRPr lang="ja-JP" altLang="en-US" sz="978" dirty="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95251" y="797408"/>
            <a:ext cx="9686924" cy="4888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ja-JP" altLang="en-US" sz="800" dirty="0"/>
              <a:t>〇</a:t>
            </a:r>
            <a:r>
              <a:rPr lang="ja-JP" altLang="en-US" sz="800" dirty="0" smtClean="0"/>
              <a:t>市民のお墓に対する価値観やニーズが多様化してきており、それらに対応しながら効率的</a:t>
            </a:r>
            <a:r>
              <a:rPr lang="ja-JP" altLang="en-US" sz="800" dirty="0"/>
              <a:t>に</a:t>
            </a:r>
            <a:r>
              <a:rPr lang="ja-JP" altLang="en-US" sz="800" dirty="0" smtClean="0"/>
              <a:t>運営</a:t>
            </a:r>
            <a:r>
              <a:rPr lang="ja-JP" altLang="en-US" sz="800" dirty="0"/>
              <a:t>を行っていく必要がある。</a:t>
            </a:r>
            <a:endParaRPr lang="en-US" altLang="ja-JP" sz="800" dirty="0"/>
          </a:p>
          <a:p>
            <a:pPr algn="just"/>
            <a:r>
              <a:rPr lang="ja-JP" altLang="en-US" sz="800" dirty="0"/>
              <a:t>〇</a:t>
            </a:r>
            <a:r>
              <a:rPr lang="ja-JP" altLang="en-US" sz="800" dirty="0" smtClean="0"/>
              <a:t>また、墓地</a:t>
            </a:r>
            <a:r>
              <a:rPr lang="ja-JP" altLang="en-US" sz="800" dirty="0"/>
              <a:t>の経営主体については非営利性の確保が求められているが</a:t>
            </a:r>
            <a:r>
              <a:rPr lang="ja-JP" altLang="en-US" sz="800" dirty="0" smtClean="0"/>
              <a:t>、市民のすべてが墓地を利用するわけではないため、管理</a:t>
            </a:r>
            <a:r>
              <a:rPr lang="ja-JP" altLang="en-US" sz="800" dirty="0"/>
              <a:t>運営経費に</a:t>
            </a:r>
            <a:r>
              <a:rPr lang="ja-JP" altLang="en-US" sz="800" dirty="0" smtClean="0"/>
              <a:t>ついては、墓地の使用者</a:t>
            </a:r>
            <a:r>
              <a:rPr lang="ja-JP" altLang="en-US" sz="800" dirty="0"/>
              <a:t>に応分の負担をいただく必要</a:t>
            </a:r>
            <a:r>
              <a:rPr lang="ja-JP" altLang="en-US" sz="800" dirty="0" smtClean="0"/>
              <a:t>がある</a:t>
            </a:r>
            <a:r>
              <a:rPr lang="ja-JP" altLang="en-US" sz="800" dirty="0"/>
              <a:t>。</a:t>
            </a:r>
            <a:endParaRPr lang="en-US" altLang="ja-JP" sz="800" dirty="0"/>
          </a:p>
          <a:p>
            <a:pPr algn="just"/>
            <a:r>
              <a:rPr lang="ja-JP" altLang="en-US" sz="800" dirty="0"/>
              <a:t>〇</a:t>
            </a:r>
            <a:r>
              <a:rPr lang="ja-JP" altLang="en-US" sz="800" dirty="0" smtClean="0"/>
              <a:t>霊園</a:t>
            </a:r>
            <a:r>
              <a:rPr lang="ja-JP" altLang="en-US" sz="800" dirty="0"/>
              <a:t>事業を安定的に持続させる</a:t>
            </a:r>
            <a:r>
              <a:rPr lang="ja-JP" altLang="en-US" sz="800" dirty="0" smtClean="0"/>
              <a:t>ため、収支均衡を図る計画</a:t>
            </a:r>
            <a:r>
              <a:rPr lang="ja-JP" altLang="en-US" sz="800" dirty="0"/>
              <a:t>を策定</a:t>
            </a:r>
            <a:r>
              <a:rPr lang="ja-JP" altLang="en-US" sz="800" dirty="0" smtClean="0"/>
              <a:t>するとともに、新た</a:t>
            </a:r>
            <a:r>
              <a:rPr lang="ja-JP" altLang="en-US" sz="800" dirty="0"/>
              <a:t>なニーズに応じた霊地の供給</a:t>
            </a:r>
            <a:r>
              <a:rPr lang="ja-JP" altLang="en-US" sz="800" dirty="0" smtClean="0"/>
              <a:t>や今後の霊園</a:t>
            </a:r>
            <a:r>
              <a:rPr lang="ja-JP" altLang="en-US" sz="800" dirty="0"/>
              <a:t>の</a:t>
            </a:r>
            <a:r>
              <a:rPr lang="ja-JP" altLang="en-US" sz="800" dirty="0" smtClean="0"/>
              <a:t>あり方にかかる方向性を将来ビジョンとして策定する。</a:t>
            </a:r>
            <a:endParaRPr lang="ja-JP" altLang="en-US" sz="800" dirty="0"/>
          </a:p>
        </p:txBody>
      </p:sp>
      <p:sp>
        <p:nvSpPr>
          <p:cNvPr id="11" name="1 つの角を切り取った四角形 10"/>
          <p:cNvSpPr/>
          <p:nvPr/>
        </p:nvSpPr>
        <p:spPr>
          <a:xfrm>
            <a:off x="3798561" y="3307884"/>
            <a:ext cx="4141273" cy="183631"/>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78" dirty="0" smtClean="0">
                <a:latin typeface="ＭＳ ゴシック" panose="020B0609070205080204" pitchFamily="49" charset="-128"/>
                <a:ea typeface="ＭＳ ゴシック" panose="020B0609070205080204" pitchFamily="49" charset="-128"/>
              </a:rPr>
              <a:t>Ⅲ</a:t>
            </a:r>
            <a:r>
              <a:rPr lang="ja-JP" altLang="en-US" sz="978" dirty="0" err="1" smtClean="0">
                <a:latin typeface="ＭＳ ゴシック" panose="020B0609070205080204" pitchFamily="49" charset="-128"/>
                <a:ea typeface="ＭＳ ゴシック" panose="020B0609070205080204" pitchFamily="49" charset="-128"/>
              </a:rPr>
              <a:t>．</a:t>
            </a:r>
            <a:r>
              <a:rPr lang="ja-JP" altLang="en-US" sz="978" dirty="0" smtClean="0">
                <a:latin typeface="ＭＳ ゴシック" panose="020B0609070205080204" pitchFamily="49" charset="-128"/>
                <a:ea typeface="ＭＳ ゴシック" panose="020B0609070205080204" pitchFamily="49" charset="-128"/>
              </a:rPr>
              <a:t>今後</a:t>
            </a:r>
            <a:r>
              <a:rPr lang="ja-JP" altLang="en-US" sz="978" dirty="0">
                <a:latin typeface="ＭＳ ゴシック" panose="020B0609070205080204" pitchFamily="49" charset="-128"/>
                <a:ea typeface="ＭＳ ゴシック" panose="020B0609070205080204" pitchFamily="49" charset="-128"/>
              </a:rPr>
              <a:t>の市設霊園のあり方（今後の方向性）について（</a:t>
            </a:r>
            <a:r>
              <a:rPr lang="en-US" altLang="ja-JP" sz="978" dirty="0" smtClean="0">
                <a:latin typeface="ＭＳ ゴシック" panose="020B0609070205080204" pitchFamily="49" charset="-128"/>
                <a:ea typeface="ＭＳ ゴシック" panose="020B0609070205080204" pitchFamily="49" charset="-128"/>
              </a:rPr>
              <a:t>P25</a:t>
            </a:r>
            <a:r>
              <a:rPr lang="ja-JP" altLang="en-US" sz="978" dirty="0">
                <a:latin typeface="ＭＳ ゴシック" panose="020B0609070205080204" pitchFamily="49" charset="-128"/>
                <a:ea typeface="ＭＳ ゴシック" panose="020B0609070205080204" pitchFamily="49" charset="-128"/>
              </a:rPr>
              <a:t>～</a:t>
            </a:r>
            <a:r>
              <a:rPr lang="en-US" altLang="ja-JP" sz="978" dirty="0" smtClean="0">
                <a:latin typeface="ＭＳ ゴシック" panose="020B0609070205080204" pitchFamily="49" charset="-128"/>
                <a:ea typeface="ＭＳ ゴシック" panose="020B0609070205080204" pitchFamily="49" charset="-128"/>
              </a:rPr>
              <a:t>P</a:t>
            </a:r>
            <a:r>
              <a:rPr lang="en-US" altLang="ja-JP" sz="978" dirty="0" smtClean="0">
                <a:solidFill>
                  <a:schemeClr val="bg1"/>
                </a:solidFill>
                <a:latin typeface="ＭＳ ゴシック" panose="020B0609070205080204" pitchFamily="49" charset="-128"/>
                <a:ea typeface="ＭＳ ゴシック" panose="020B0609070205080204" pitchFamily="49" charset="-128"/>
              </a:rPr>
              <a:t>40</a:t>
            </a:r>
            <a:r>
              <a:rPr lang="ja-JP" altLang="en-US" sz="978" dirty="0" smtClean="0">
                <a:latin typeface="ＭＳ ゴシック" panose="020B0609070205080204" pitchFamily="49" charset="-128"/>
                <a:ea typeface="ＭＳ ゴシック" panose="020B0609070205080204" pitchFamily="49" charset="-128"/>
              </a:rPr>
              <a:t>）</a:t>
            </a:r>
            <a:endParaRPr lang="ja-JP" altLang="en-US" sz="978" dirty="0">
              <a:latin typeface="ＭＳ ゴシック" panose="020B0609070205080204" pitchFamily="49" charset="-128"/>
              <a:ea typeface="ＭＳ ゴシック" panose="020B0609070205080204" pitchFamily="49" charset="-128"/>
            </a:endParaRPr>
          </a:p>
        </p:txBody>
      </p:sp>
      <p:sp>
        <p:nvSpPr>
          <p:cNvPr id="12" name="1 つの角を切り取った四角形 11"/>
          <p:cNvSpPr/>
          <p:nvPr/>
        </p:nvSpPr>
        <p:spPr>
          <a:xfrm>
            <a:off x="3798561" y="1423232"/>
            <a:ext cx="4141273" cy="173301"/>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78" dirty="0">
                <a:latin typeface="ＭＳ ゴシック" panose="020B0609070205080204" pitchFamily="49" charset="-128"/>
                <a:ea typeface="ＭＳ ゴシック" panose="020B0609070205080204" pitchFamily="49" charset="-128"/>
              </a:rPr>
              <a:t>Ⅱ</a:t>
            </a:r>
            <a:r>
              <a:rPr lang="ja-JP" altLang="en-US" sz="978" dirty="0" err="1">
                <a:latin typeface="ＭＳ ゴシック" panose="020B0609070205080204" pitchFamily="49" charset="-128"/>
                <a:ea typeface="ＭＳ ゴシック" panose="020B0609070205080204" pitchFamily="49" charset="-128"/>
              </a:rPr>
              <a:t>．</a:t>
            </a:r>
            <a:r>
              <a:rPr lang="ja-JP" altLang="en-US" sz="978" dirty="0">
                <a:latin typeface="ＭＳ ゴシック" panose="020B0609070205080204" pitchFamily="49" charset="-128"/>
                <a:ea typeface="ＭＳ ゴシック" panose="020B0609070205080204" pitchFamily="49" charset="-128"/>
              </a:rPr>
              <a:t>市設霊園における課題・問題点（</a:t>
            </a:r>
            <a:r>
              <a:rPr lang="en-US" altLang="ja-JP" sz="978" dirty="0" smtClean="0">
                <a:latin typeface="ＭＳ ゴシック" panose="020B0609070205080204" pitchFamily="49" charset="-128"/>
                <a:ea typeface="ＭＳ ゴシック" panose="020B0609070205080204" pitchFamily="49" charset="-128"/>
              </a:rPr>
              <a:t>P13</a:t>
            </a:r>
            <a:r>
              <a:rPr lang="ja-JP" altLang="en-US" sz="978" dirty="0">
                <a:latin typeface="ＭＳ ゴシック" panose="020B0609070205080204" pitchFamily="49" charset="-128"/>
                <a:ea typeface="ＭＳ ゴシック" panose="020B0609070205080204" pitchFamily="49" charset="-128"/>
              </a:rPr>
              <a:t>～</a:t>
            </a:r>
            <a:r>
              <a:rPr lang="en-US" altLang="ja-JP" sz="978" dirty="0" smtClean="0">
                <a:latin typeface="ＭＳ ゴシック" panose="020B0609070205080204" pitchFamily="49" charset="-128"/>
                <a:ea typeface="ＭＳ ゴシック" panose="020B0609070205080204" pitchFamily="49" charset="-128"/>
              </a:rPr>
              <a:t>P24</a:t>
            </a:r>
            <a:r>
              <a:rPr lang="ja-JP" altLang="en-US" sz="978" dirty="0">
                <a:latin typeface="ＭＳ ゴシック" panose="020B0609070205080204" pitchFamily="49" charset="-128"/>
                <a:ea typeface="ＭＳ ゴシック" panose="020B0609070205080204" pitchFamily="49" charset="-128"/>
              </a:rPr>
              <a:t>）</a:t>
            </a:r>
          </a:p>
        </p:txBody>
      </p:sp>
      <p:sp>
        <p:nvSpPr>
          <p:cNvPr id="13" name="正方形/長方形 12"/>
          <p:cNvSpPr/>
          <p:nvPr/>
        </p:nvSpPr>
        <p:spPr>
          <a:xfrm>
            <a:off x="95251" y="1638300"/>
            <a:ext cx="3590923" cy="514350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800" dirty="0">
                <a:latin typeface="+mn-ea"/>
              </a:rPr>
              <a:t>〇</a:t>
            </a:r>
            <a:r>
              <a:rPr lang="ja-JP" altLang="en-US" sz="800" dirty="0" smtClean="0">
                <a:latin typeface="+mn-ea"/>
              </a:rPr>
              <a:t>市設</a:t>
            </a:r>
            <a:r>
              <a:rPr lang="ja-JP" altLang="en-US" sz="800" dirty="0">
                <a:latin typeface="+mn-ea"/>
              </a:rPr>
              <a:t>霊園には、直轄霊園１０か所、地元管理運営の引継霊園</a:t>
            </a:r>
            <a:r>
              <a:rPr lang="ja-JP" altLang="en-US" sz="800" dirty="0" smtClean="0">
                <a:latin typeface="+mn-ea"/>
              </a:rPr>
              <a:t>５４か所が</a:t>
            </a:r>
            <a:endParaRPr lang="en-US" altLang="ja-JP" sz="800" dirty="0" smtClean="0">
              <a:latin typeface="+mn-ea"/>
            </a:endParaRPr>
          </a:p>
          <a:p>
            <a:r>
              <a:rPr lang="ja-JP" altLang="en-US" sz="800" dirty="0">
                <a:latin typeface="+mn-ea"/>
              </a:rPr>
              <a:t>　</a:t>
            </a:r>
            <a:r>
              <a:rPr lang="ja-JP" altLang="en-US" sz="800" dirty="0" smtClean="0">
                <a:latin typeface="+mn-ea"/>
              </a:rPr>
              <a:t>存在</a:t>
            </a:r>
            <a:r>
              <a:rPr lang="ja-JP" altLang="en-US" sz="800" dirty="0">
                <a:latin typeface="+mn-ea"/>
              </a:rPr>
              <a:t>する。</a:t>
            </a:r>
            <a:endParaRPr lang="en-US" altLang="ja-JP" sz="800" dirty="0">
              <a:latin typeface="+mn-ea"/>
            </a:endParaRPr>
          </a:p>
          <a:p>
            <a:r>
              <a:rPr lang="ja-JP" altLang="en-US" sz="800" dirty="0">
                <a:latin typeface="+mn-ea"/>
              </a:rPr>
              <a:t>〇</a:t>
            </a:r>
            <a:r>
              <a:rPr lang="ja-JP" altLang="en-US" sz="800" dirty="0" smtClean="0">
                <a:latin typeface="+mn-ea"/>
              </a:rPr>
              <a:t>また</a:t>
            </a:r>
            <a:r>
              <a:rPr lang="ja-JP" altLang="en-US" sz="800" dirty="0">
                <a:latin typeface="+mn-ea"/>
              </a:rPr>
              <a:t>、瓜破霊園内に</a:t>
            </a:r>
            <a:r>
              <a:rPr lang="ja-JP" altLang="en-US" sz="800" u="sng" dirty="0">
                <a:latin typeface="+mn-ea"/>
              </a:rPr>
              <a:t>「合葬式墓地」</a:t>
            </a:r>
            <a:r>
              <a:rPr lang="ja-JP" altLang="en-US" sz="800" dirty="0">
                <a:latin typeface="+mn-ea"/>
              </a:rPr>
              <a:t>、服部霊園内に</a:t>
            </a:r>
            <a:r>
              <a:rPr lang="ja-JP" altLang="en-US" sz="800" u="sng" dirty="0">
                <a:latin typeface="+mn-ea"/>
              </a:rPr>
              <a:t>「市立納骨堂」</a:t>
            </a:r>
            <a:r>
              <a:rPr lang="ja-JP" altLang="en-US" sz="800" dirty="0">
                <a:latin typeface="+mn-ea"/>
              </a:rPr>
              <a:t>が</a:t>
            </a:r>
            <a:r>
              <a:rPr lang="ja-JP" altLang="en-US" sz="800" dirty="0" smtClean="0">
                <a:latin typeface="+mn-ea"/>
              </a:rPr>
              <a:t>存</a:t>
            </a:r>
            <a:endParaRPr lang="en-US" altLang="ja-JP" sz="800" dirty="0" smtClean="0">
              <a:latin typeface="+mn-ea"/>
            </a:endParaRPr>
          </a:p>
          <a:p>
            <a:r>
              <a:rPr lang="ja-JP" altLang="en-US" sz="800" dirty="0">
                <a:latin typeface="+mn-ea"/>
              </a:rPr>
              <a:t>　</a:t>
            </a:r>
            <a:r>
              <a:rPr lang="ja-JP" altLang="en-US" sz="800" dirty="0" err="1" smtClean="0">
                <a:latin typeface="+mn-ea"/>
              </a:rPr>
              <a:t>在</a:t>
            </a:r>
            <a:r>
              <a:rPr lang="ja-JP" altLang="en-US" sz="800" dirty="0" err="1">
                <a:latin typeface="+mn-ea"/>
              </a:rPr>
              <a:t>する</a:t>
            </a:r>
            <a:r>
              <a:rPr lang="ja-JP" altLang="en-US" sz="800" dirty="0">
                <a:latin typeface="+mn-ea"/>
              </a:rPr>
              <a:t>。</a:t>
            </a:r>
            <a:endParaRPr lang="en-US" altLang="ja-JP" sz="800" dirty="0">
              <a:latin typeface="+mn-ea"/>
            </a:endParaRPr>
          </a:p>
          <a:p>
            <a:r>
              <a:rPr lang="ja-JP" altLang="en-US" sz="800" dirty="0">
                <a:latin typeface="+mn-ea"/>
              </a:rPr>
              <a:t>　</a:t>
            </a:r>
            <a:r>
              <a:rPr lang="ja-JP" altLang="en-US" sz="800" dirty="0" smtClean="0">
                <a:latin typeface="+mn-ea"/>
              </a:rPr>
              <a:t>　　　　</a:t>
            </a:r>
            <a:r>
              <a:rPr lang="ja-JP" altLang="en-US" sz="800" dirty="0">
                <a:latin typeface="+mn-ea"/>
              </a:rPr>
              <a:t>　　　　　　</a:t>
            </a:r>
            <a:endParaRPr lang="en-US" altLang="ja-JP" sz="800"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769" dirty="0">
              <a:latin typeface="+mn-ea"/>
            </a:endParaRPr>
          </a:p>
          <a:p>
            <a:endParaRPr lang="en-US" altLang="ja-JP" sz="800" dirty="0" smtClean="0">
              <a:latin typeface="+mn-ea"/>
            </a:endParaRPr>
          </a:p>
          <a:p>
            <a:endParaRPr lang="en-US" altLang="ja-JP" sz="800" b="1" dirty="0" smtClean="0">
              <a:latin typeface="+mn-ea"/>
            </a:endParaRPr>
          </a:p>
          <a:p>
            <a:endParaRPr lang="en-US" altLang="ja-JP" sz="800" b="1" dirty="0" smtClean="0">
              <a:latin typeface="+mn-ea"/>
            </a:endParaRPr>
          </a:p>
          <a:p>
            <a:endParaRPr lang="en-US" altLang="ja-JP" sz="800" b="1" dirty="0" smtClean="0">
              <a:latin typeface="+mn-ea"/>
            </a:endParaRPr>
          </a:p>
          <a:p>
            <a:endParaRPr lang="en-US" altLang="ja-JP" sz="800" b="1" dirty="0" smtClean="0">
              <a:latin typeface="+mn-ea"/>
            </a:endParaRPr>
          </a:p>
          <a:p>
            <a:endParaRPr lang="en-US" altLang="ja-JP" sz="800" b="1" dirty="0">
              <a:latin typeface="+mn-ea"/>
            </a:endParaRPr>
          </a:p>
          <a:p>
            <a:endParaRPr lang="en-US" altLang="ja-JP" sz="800" b="1" dirty="0" smtClean="0">
              <a:latin typeface="+mn-ea"/>
            </a:endParaRPr>
          </a:p>
          <a:p>
            <a:endParaRPr lang="en-US" altLang="ja-JP" sz="800" b="1" dirty="0">
              <a:latin typeface="+mn-ea"/>
            </a:endParaRPr>
          </a:p>
          <a:p>
            <a:endParaRPr lang="en-US" altLang="ja-JP" sz="800" b="1" dirty="0" smtClean="0">
              <a:latin typeface="+mn-ea"/>
            </a:endParaRPr>
          </a:p>
          <a:p>
            <a:endParaRPr lang="en-US" altLang="ja-JP" sz="800" b="1" dirty="0">
              <a:latin typeface="+mn-ea"/>
            </a:endParaRPr>
          </a:p>
          <a:p>
            <a:endParaRPr lang="en-US" altLang="ja-JP" sz="800" b="1" dirty="0" smtClean="0">
              <a:latin typeface="+mn-ea"/>
            </a:endParaRPr>
          </a:p>
          <a:p>
            <a:endParaRPr lang="en-US" altLang="ja-JP" sz="800" b="1" dirty="0" smtClean="0">
              <a:latin typeface="+mn-ea"/>
            </a:endParaRPr>
          </a:p>
          <a:p>
            <a:endParaRPr lang="en-US" altLang="ja-JP" sz="800" b="1" dirty="0" smtClean="0">
              <a:latin typeface="+mn-ea"/>
            </a:endParaRPr>
          </a:p>
          <a:p>
            <a:endParaRPr lang="en-US" altLang="ja-JP" sz="800" b="1" dirty="0">
              <a:latin typeface="+mn-ea"/>
            </a:endParaRPr>
          </a:p>
          <a:p>
            <a:endParaRPr lang="en-US" altLang="ja-JP" sz="800" b="1" dirty="0" smtClean="0">
              <a:latin typeface="+mn-ea"/>
            </a:endParaRPr>
          </a:p>
          <a:p>
            <a:endParaRPr lang="en-US" altLang="ja-JP" sz="800" dirty="0">
              <a:latin typeface="+mn-ea"/>
            </a:endParaRPr>
          </a:p>
          <a:p>
            <a:endParaRPr lang="ja-JP" altLang="en-US" sz="769" dirty="0">
              <a:latin typeface="+mn-ea"/>
            </a:endParaRPr>
          </a:p>
        </p:txBody>
      </p:sp>
      <p:sp>
        <p:nvSpPr>
          <p:cNvPr id="14" name="正方形/長方形 13"/>
          <p:cNvSpPr/>
          <p:nvPr/>
        </p:nvSpPr>
        <p:spPr>
          <a:xfrm>
            <a:off x="3798561" y="1639461"/>
            <a:ext cx="5977410" cy="126094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800" b="1" dirty="0" smtClean="0"/>
              <a:t>◇収支の均衡</a:t>
            </a:r>
            <a:endParaRPr lang="en-US" altLang="ja-JP" sz="800" b="1" dirty="0" smtClean="0"/>
          </a:p>
          <a:p>
            <a:r>
              <a:rPr lang="ja-JP" altLang="en-US" sz="800" dirty="0" smtClean="0"/>
              <a:t>　　現状のままでは、今後毎年</a:t>
            </a:r>
            <a:r>
              <a:rPr lang="ja-JP" altLang="en-US" sz="800" dirty="0"/>
              <a:t>１億円近く（</a:t>
            </a:r>
            <a:r>
              <a:rPr lang="ja-JP" altLang="en-US" sz="800" dirty="0" smtClean="0"/>
              <a:t>約</a:t>
            </a:r>
            <a:r>
              <a:rPr lang="en-US" altLang="ja-JP" sz="800" dirty="0" smtClean="0"/>
              <a:t>8</a:t>
            </a:r>
            <a:r>
              <a:rPr lang="en-US" altLang="ja-JP" sz="800" dirty="0"/>
              <a:t>8</a:t>
            </a:r>
            <a:r>
              <a:rPr lang="ja-JP" altLang="en-US" sz="800" dirty="0" smtClean="0"/>
              <a:t>百万円</a:t>
            </a:r>
            <a:r>
              <a:rPr lang="ja-JP" altLang="en-US" sz="800" dirty="0"/>
              <a:t>）の支出超過</a:t>
            </a:r>
            <a:r>
              <a:rPr lang="ja-JP" altLang="en-US" sz="800" dirty="0" smtClean="0"/>
              <a:t>が見込まれる。</a:t>
            </a:r>
            <a:endParaRPr lang="en-US" altLang="ja-JP" sz="800" dirty="0" smtClean="0"/>
          </a:p>
          <a:p>
            <a:r>
              <a:rPr lang="ja-JP" altLang="en-US" sz="800" b="1" dirty="0" smtClean="0"/>
              <a:t>◇ニーズに応じた安定的な霊地の供給</a:t>
            </a:r>
            <a:endParaRPr lang="en-US" altLang="ja-JP" sz="800" b="1" dirty="0"/>
          </a:p>
          <a:p>
            <a:r>
              <a:rPr lang="ja-JP" altLang="en-US" sz="800" dirty="0" smtClean="0"/>
              <a:t>　　従来型</a:t>
            </a:r>
            <a:r>
              <a:rPr lang="ja-JP" altLang="en-US" sz="800" dirty="0"/>
              <a:t>の墓地だけでなく</a:t>
            </a:r>
            <a:r>
              <a:rPr lang="ja-JP" altLang="en-US" sz="800" dirty="0" smtClean="0"/>
              <a:t>、少子・高齢</a:t>
            </a:r>
            <a:r>
              <a:rPr lang="ja-JP" altLang="en-US" sz="800" dirty="0" smtClean="0">
                <a:solidFill>
                  <a:schemeClr val="tx1"/>
                </a:solidFill>
              </a:rPr>
              <a:t>、人口減少、単身世帯の増加などの社会状況やライフスタイルの変化によって、市民</a:t>
            </a:r>
            <a:endParaRPr lang="en-US" altLang="ja-JP" sz="800" dirty="0" smtClean="0">
              <a:solidFill>
                <a:schemeClr val="tx1"/>
              </a:solidFill>
            </a:endParaRPr>
          </a:p>
          <a:p>
            <a:r>
              <a:rPr lang="ja-JP" altLang="en-US" sz="800" dirty="0" smtClean="0">
                <a:solidFill>
                  <a:schemeClr val="tx1"/>
                </a:solidFill>
              </a:rPr>
              <a:t>　の</a:t>
            </a:r>
            <a:r>
              <a:rPr lang="ja-JP" altLang="en-US" sz="800" dirty="0">
                <a:solidFill>
                  <a:schemeClr val="tx1"/>
                </a:solidFill>
              </a:rPr>
              <a:t>お墓に対する</a:t>
            </a:r>
            <a:r>
              <a:rPr lang="ja-JP" altLang="en-US" sz="800" dirty="0" smtClean="0">
                <a:solidFill>
                  <a:schemeClr val="tx1"/>
                </a:solidFill>
              </a:rPr>
              <a:t>ニーズ</a:t>
            </a:r>
            <a:r>
              <a:rPr lang="ja-JP" altLang="en-US" sz="800" dirty="0">
                <a:solidFill>
                  <a:schemeClr val="tx1"/>
                </a:solidFill>
              </a:rPr>
              <a:t>や価値観</a:t>
            </a:r>
            <a:r>
              <a:rPr lang="ja-JP" altLang="en-US" sz="800" dirty="0" smtClean="0">
                <a:solidFill>
                  <a:schemeClr val="tx1"/>
                </a:solidFill>
              </a:rPr>
              <a:t>も多様化してきている。</a:t>
            </a:r>
            <a:endParaRPr lang="en-US" altLang="ja-JP" sz="800" dirty="0" smtClean="0">
              <a:solidFill>
                <a:schemeClr val="tx1"/>
              </a:solidFill>
            </a:endParaRPr>
          </a:p>
          <a:p>
            <a:r>
              <a:rPr lang="ja-JP" altLang="en-US" sz="800" b="1" dirty="0" smtClean="0">
                <a:solidFill>
                  <a:schemeClr val="tx1"/>
                </a:solidFill>
              </a:rPr>
              <a:t>◇使用者が判明しない霊地の整理</a:t>
            </a:r>
            <a:endParaRPr lang="en-US" altLang="ja-JP" sz="800" b="1" dirty="0">
              <a:solidFill>
                <a:schemeClr val="tx1"/>
              </a:solidFill>
            </a:endParaRPr>
          </a:p>
          <a:p>
            <a:r>
              <a:rPr lang="ja-JP" altLang="en-US" sz="800" dirty="0">
                <a:solidFill>
                  <a:schemeClr val="tx1"/>
                </a:solidFill>
              </a:rPr>
              <a:t>　</a:t>
            </a:r>
            <a:r>
              <a:rPr lang="ja-JP" altLang="en-US" sz="800" dirty="0" smtClean="0">
                <a:solidFill>
                  <a:schemeClr val="tx1"/>
                </a:solidFill>
              </a:rPr>
              <a:t>　祭祀者</a:t>
            </a:r>
            <a:r>
              <a:rPr lang="ja-JP" altLang="en-US" sz="800" dirty="0">
                <a:solidFill>
                  <a:schemeClr val="tx1"/>
                </a:solidFill>
              </a:rPr>
              <a:t>のいない墳墓や、使用者不明の</a:t>
            </a:r>
            <a:r>
              <a:rPr lang="ja-JP" altLang="en-US" sz="800" dirty="0" smtClean="0">
                <a:solidFill>
                  <a:schemeClr val="tx1"/>
                </a:solidFill>
              </a:rPr>
              <a:t>墳墓が多数存在。安定的な霊地の供給のためにも、各種</a:t>
            </a:r>
            <a:r>
              <a:rPr lang="ja-JP" altLang="en-US" sz="800" dirty="0">
                <a:solidFill>
                  <a:schemeClr val="tx1"/>
                </a:solidFill>
              </a:rPr>
              <a:t>手続き</a:t>
            </a:r>
            <a:r>
              <a:rPr lang="ja-JP" altLang="en-US" sz="800" dirty="0" smtClean="0"/>
              <a:t>を行い、霊地の整理を</a:t>
            </a:r>
            <a:endParaRPr lang="en-US" altLang="ja-JP" sz="800" dirty="0" smtClean="0"/>
          </a:p>
          <a:p>
            <a:r>
              <a:rPr lang="ja-JP" altLang="en-US" sz="800" dirty="0"/>
              <a:t>　</a:t>
            </a:r>
            <a:r>
              <a:rPr lang="ja-JP" altLang="en-US" sz="800" dirty="0" smtClean="0"/>
              <a:t>行う必要がある。</a:t>
            </a:r>
            <a:endParaRPr lang="en-US" altLang="ja-JP" sz="800" dirty="0" smtClean="0"/>
          </a:p>
          <a:p>
            <a:r>
              <a:rPr lang="ja-JP" altLang="en-US" sz="800" b="1" dirty="0" smtClean="0"/>
              <a:t>◇</a:t>
            </a:r>
            <a:r>
              <a:rPr lang="ja-JP" altLang="en-US" sz="800" b="1" dirty="0"/>
              <a:t>霊園の</a:t>
            </a:r>
            <a:r>
              <a:rPr lang="ja-JP" altLang="en-US" sz="800" b="1" dirty="0" smtClean="0"/>
              <a:t>効率的な運営</a:t>
            </a:r>
            <a:endParaRPr lang="en-US" altLang="ja-JP" sz="800" b="1" dirty="0" smtClean="0"/>
          </a:p>
          <a:p>
            <a:r>
              <a:rPr lang="ja-JP" altLang="en-US" sz="800" dirty="0"/>
              <a:t>　</a:t>
            </a:r>
            <a:r>
              <a:rPr lang="ja-JP" altLang="en-US" sz="800" dirty="0" smtClean="0"/>
              <a:t>　経営主体は地方公共団体が原則とされ、また、高い倫理性・非営利性が求められている。</a:t>
            </a:r>
            <a:endParaRPr lang="ja-JP" altLang="en-US" sz="769" dirty="0"/>
          </a:p>
        </p:txBody>
      </p:sp>
      <p:sp>
        <p:nvSpPr>
          <p:cNvPr id="15" name="正方形/長方形 14"/>
          <p:cNvSpPr/>
          <p:nvPr/>
        </p:nvSpPr>
        <p:spPr>
          <a:xfrm>
            <a:off x="3798561" y="3545810"/>
            <a:ext cx="5983616" cy="323599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800" b="1" dirty="0"/>
              <a:t>◇収支の均衡</a:t>
            </a:r>
            <a:endParaRPr lang="en-US" altLang="ja-JP" sz="800" b="1" dirty="0"/>
          </a:p>
          <a:p>
            <a:r>
              <a:rPr lang="ja-JP" altLang="en-US" sz="800" dirty="0"/>
              <a:t>　　市設</a:t>
            </a:r>
            <a:r>
              <a:rPr lang="ja-JP" altLang="en-US" sz="800" dirty="0" smtClean="0"/>
              <a:t>霊園</a:t>
            </a:r>
            <a:r>
              <a:rPr lang="ja-JP" altLang="en-US" sz="800" dirty="0"/>
              <a:t>は</a:t>
            </a:r>
            <a:r>
              <a:rPr lang="ja-JP" altLang="en-US" sz="800" dirty="0" smtClean="0"/>
              <a:t>すべて</a:t>
            </a:r>
            <a:r>
              <a:rPr lang="ja-JP" altLang="en-US" sz="800" dirty="0"/>
              <a:t>の市民が利用するものではないため、基本的に市税の投入を前提と</a:t>
            </a:r>
            <a:r>
              <a:rPr lang="ja-JP" altLang="en-US" sz="800" dirty="0" smtClean="0"/>
              <a:t>せず</a:t>
            </a:r>
            <a:r>
              <a:rPr lang="ja-JP" altLang="en-US" sz="800" dirty="0"/>
              <a:t>、</a:t>
            </a:r>
            <a:r>
              <a:rPr lang="ja-JP" altLang="en-US" sz="800" dirty="0" smtClean="0"/>
              <a:t>利用者</a:t>
            </a:r>
            <a:r>
              <a:rPr lang="ja-JP" altLang="en-US" sz="800" dirty="0"/>
              <a:t>に</a:t>
            </a:r>
            <a:r>
              <a:rPr lang="ja-JP" altLang="en-US" sz="800" dirty="0" smtClean="0"/>
              <a:t>応分</a:t>
            </a:r>
            <a:r>
              <a:rPr lang="ja-JP" altLang="en-US" sz="800" dirty="0"/>
              <a:t>の負担</a:t>
            </a:r>
            <a:r>
              <a:rPr lang="ja-JP" altLang="en-US" sz="800" dirty="0" smtClean="0"/>
              <a:t>を求める</a:t>
            </a:r>
            <a:r>
              <a:rPr lang="ja-JP" altLang="en-US" sz="800" dirty="0"/>
              <a:t>。</a:t>
            </a:r>
            <a:endParaRPr lang="en-US" altLang="ja-JP" sz="800" dirty="0"/>
          </a:p>
          <a:p>
            <a:r>
              <a:rPr lang="ja-JP" altLang="en-US" sz="800" dirty="0"/>
              <a:t>　　収支均衡を図る方策として、</a:t>
            </a:r>
            <a:endParaRPr lang="en-US" altLang="ja-JP" sz="800" dirty="0"/>
          </a:p>
          <a:p>
            <a:r>
              <a:rPr lang="ja-JP" altLang="en-US" sz="800" dirty="0"/>
              <a:t>　　　</a:t>
            </a:r>
            <a:r>
              <a:rPr lang="ja-JP" altLang="en-US" sz="800" u="sng" dirty="0"/>
              <a:t>①霊園管理料の値上げ</a:t>
            </a:r>
            <a:r>
              <a:rPr lang="ja-JP" altLang="en-US" sz="800" dirty="0"/>
              <a:t>　、</a:t>
            </a:r>
            <a:r>
              <a:rPr lang="ja-JP" altLang="en-US" sz="800" u="sng" dirty="0"/>
              <a:t>②霊園使用料の値上げ</a:t>
            </a:r>
            <a:r>
              <a:rPr lang="ja-JP" altLang="en-US" sz="800" b="1" dirty="0"/>
              <a:t>　</a:t>
            </a:r>
            <a:r>
              <a:rPr lang="ja-JP" altLang="en-US" sz="800" dirty="0"/>
              <a:t>、</a:t>
            </a:r>
            <a:r>
              <a:rPr lang="ja-JP" altLang="en-US" sz="800" b="1" dirty="0"/>
              <a:t>　</a:t>
            </a:r>
            <a:r>
              <a:rPr lang="ja-JP" altLang="en-US" sz="800" b="1" u="sng" dirty="0"/>
              <a:t>③募集霊地数の拡大による収入増</a:t>
            </a:r>
            <a:endParaRPr lang="en-US" altLang="ja-JP" sz="800" b="1" u="sng" dirty="0"/>
          </a:p>
          <a:p>
            <a:r>
              <a:rPr lang="ja-JP" altLang="en-US" sz="800" dirty="0"/>
              <a:t>　</a:t>
            </a:r>
            <a:r>
              <a:rPr lang="ja-JP" altLang="en-US" sz="800" dirty="0" smtClean="0"/>
              <a:t>の</a:t>
            </a:r>
            <a:r>
              <a:rPr lang="ja-JP" altLang="en-US" sz="800" dirty="0"/>
              <a:t>方法が考えられるが、③の募集霊地数の拡大による対応であれば、市民の負担が増加しない</a:t>
            </a:r>
            <a:r>
              <a:rPr lang="ja-JP" altLang="en-US" sz="800" dirty="0" smtClean="0"/>
              <a:t>ため、まずは</a:t>
            </a:r>
            <a:r>
              <a:rPr lang="ja-JP" altLang="en-US" sz="800" dirty="0"/>
              <a:t>募集</a:t>
            </a:r>
            <a:r>
              <a:rPr lang="ja-JP" altLang="en-US" sz="800" dirty="0" smtClean="0"/>
              <a:t>霊地数</a:t>
            </a:r>
            <a:r>
              <a:rPr lang="ja-JP" altLang="en-US" sz="800" dirty="0"/>
              <a:t>の</a:t>
            </a:r>
            <a:r>
              <a:rPr lang="ja-JP" altLang="en-US" sz="800" dirty="0" smtClean="0"/>
              <a:t>拡大</a:t>
            </a:r>
            <a:endParaRPr lang="en-US" altLang="ja-JP" sz="800" dirty="0" smtClean="0"/>
          </a:p>
          <a:p>
            <a:r>
              <a:rPr lang="ja-JP" altLang="en-US" sz="800" dirty="0"/>
              <a:t>　</a:t>
            </a:r>
            <a:r>
              <a:rPr lang="ja-JP" altLang="en-US" sz="800" dirty="0" smtClean="0"/>
              <a:t>に</a:t>
            </a:r>
            <a:r>
              <a:rPr lang="ja-JP" altLang="en-US" sz="800" dirty="0"/>
              <a:t>より、歳入確保に取り組む。</a:t>
            </a:r>
            <a:endParaRPr lang="en-US" altLang="ja-JP" sz="800" dirty="0"/>
          </a:p>
          <a:p>
            <a:r>
              <a:rPr lang="ja-JP" altLang="en-US" sz="800" b="1" dirty="0"/>
              <a:t>◇市民ニーズに応じた安定的な霊地の供給</a:t>
            </a:r>
            <a:endParaRPr lang="en-US" altLang="ja-JP" sz="800" b="1" dirty="0"/>
          </a:p>
          <a:p>
            <a:r>
              <a:rPr lang="ja-JP" altLang="en-US" sz="800" dirty="0"/>
              <a:t>　　</a:t>
            </a:r>
            <a:r>
              <a:rPr lang="ja-JP" altLang="en-US" sz="800" dirty="0" smtClean="0">
                <a:solidFill>
                  <a:schemeClr val="tx1"/>
                </a:solidFill>
              </a:rPr>
              <a:t>社会状況やライフスタイルの変化により、市民のお墓に対する需要・考え方が多様化してきており、長期的には従来型のお</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墓から合葬式墓地などの形態のお墓にシフトしていくと考えられるが</a:t>
            </a:r>
            <a:r>
              <a:rPr lang="ja-JP" altLang="en-US" sz="800" dirty="0">
                <a:solidFill>
                  <a:schemeClr val="tx1"/>
                </a:solidFill>
              </a:rPr>
              <a:t>、</a:t>
            </a:r>
            <a:r>
              <a:rPr lang="ja-JP" altLang="en-US" sz="800" dirty="0" smtClean="0">
                <a:solidFill>
                  <a:schemeClr val="tx1"/>
                </a:solidFill>
              </a:rPr>
              <a:t>従来型</a:t>
            </a:r>
            <a:r>
              <a:rPr lang="ja-JP" altLang="en-US" sz="800" dirty="0">
                <a:solidFill>
                  <a:schemeClr val="tx1"/>
                </a:solidFill>
              </a:rPr>
              <a:t>の</a:t>
            </a:r>
            <a:r>
              <a:rPr lang="ja-JP" altLang="en-US" sz="800" dirty="0" smtClean="0">
                <a:solidFill>
                  <a:schemeClr val="tx1"/>
                </a:solidFill>
              </a:rPr>
              <a:t>お墓を求める市民の</a:t>
            </a:r>
            <a:r>
              <a:rPr lang="ja-JP" altLang="en-US" sz="800" dirty="0">
                <a:solidFill>
                  <a:schemeClr val="tx1"/>
                </a:solidFill>
              </a:rPr>
              <a:t>声も一定数存在する</a:t>
            </a:r>
            <a:r>
              <a:rPr lang="ja-JP" altLang="en-US" sz="800" dirty="0" smtClean="0">
                <a:solidFill>
                  <a:schemeClr val="tx1"/>
                </a:solidFill>
              </a:rPr>
              <a:t>こと</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から</a:t>
            </a:r>
            <a:r>
              <a:rPr lang="ja-JP" altLang="en-US" sz="800" dirty="0">
                <a:solidFill>
                  <a:schemeClr val="tx1"/>
                </a:solidFill>
              </a:rPr>
              <a:t>、当面は市民ニーズを見ながら、</a:t>
            </a:r>
            <a:r>
              <a:rPr lang="ja-JP" altLang="en-US" sz="800" dirty="0" smtClean="0">
                <a:solidFill>
                  <a:schemeClr val="tx1"/>
                </a:solidFill>
              </a:rPr>
              <a:t>従来型</a:t>
            </a:r>
            <a:r>
              <a:rPr lang="ja-JP" altLang="en-US" sz="800" dirty="0">
                <a:solidFill>
                  <a:schemeClr val="tx1"/>
                </a:solidFill>
              </a:rPr>
              <a:t>のお墓</a:t>
            </a:r>
            <a:r>
              <a:rPr lang="ja-JP" altLang="en-US" sz="800" dirty="0" smtClean="0">
                <a:solidFill>
                  <a:schemeClr val="tx1"/>
                </a:solidFill>
              </a:rPr>
              <a:t>と合葬式</a:t>
            </a:r>
            <a:r>
              <a:rPr lang="ja-JP" altLang="en-US" sz="800" dirty="0">
                <a:solidFill>
                  <a:schemeClr val="tx1"/>
                </a:solidFill>
              </a:rPr>
              <a:t>墓地の募集を</a:t>
            </a:r>
            <a:r>
              <a:rPr lang="ja-JP" altLang="en-US" sz="800" dirty="0" smtClean="0">
                <a:solidFill>
                  <a:schemeClr val="tx1"/>
                </a:solidFill>
              </a:rPr>
              <a:t>並行</a:t>
            </a:r>
            <a:r>
              <a:rPr lang="ja-JP" altLang="en-US" sz="800" dirty="0">
                <a:solidFill>
                  <a:schemeClr val="tx1"/>
                </a:solidFill>
              </a:rPr>
              <a:t>して実施する。</a:t>
            </a:r>
            <a:endParaRPr lang="en-US" altLang="ja-JP" sz="800" dirty="0">
              <a:solidFill>
                <a:schemeClr val="tx1"/>
              </a:solidFill>
            </a:endParaRPr>
          </a:p>
          <a:p>
            <a:r>
              <a:rPr lang="ja-JP" altLang="en-US" sz="800" b="1" dirty="0">
                <a:solidFill>
                  <a:schemeClr val="tx1"/>
                </a:solidFill>
              </a:rPr>
              <a:t>◇霊園の</a:t>
            </a:r>
            <a:r>
              <a:rPr lang="ja-JP" altLang="en-US" sz="800" b="1" dirty="0" smtClean="0">
                <a:solidFill>
                  <a:schemeClr val="tx1"/>
                </a:solidFill>
              </a:rPr>
              <a:t>集約化（空き区画の新たな活用</a:t>
            </a:r>
            <a:r>
              <a:rPr lang="en-US" altLang="ja-JP" sz="800" b="1" dirty="0" smtClean="0">
                <a:solidFill>
                  <a:schemeClr val="tx1"/>
                </a:solidFill>
              </a:rPr>
              <a:t>〔</a:t>
            </a:r>
            <a:r>
              <a:rPr lang="ja-JP" altLang="en-US" sz="800" b="1" dirty="0" smtClean="0">
                <a:solidFill>
                  <a:schemeClr val="tx1"/>
                </a:solidFill>
              </a:rPr>
              <a:t>再活用・再活性化</a:t>
            </a:r>
            <a:r>
              <a:rPr lang="en-US" altLang="ja-JP" sz="800" b="1" dirty="0" smtClean="0">
                <a:solidFill>
                  <a:schemeClr val="tx1"/>
                </a:solidFill>
              </a:rPr>
              <a:t>〕</a:t>
            </a:r>
            <a:r>
              <a:rPr lang="ja-JP" altLang="en-US" sz="800" b="1" dirty="0" smtClean="0">
                <a:solidFill>
                  <a:schemeClr val="tx1"/>
                </a:solidFill>
              </a:rPr>
              <a:t>）</a:t>
            </a:r>
            <a:endParaRPr lang="en-US" altLang="ja-JP" sz="800" b="1" dirty="0">
              <a:solidFill>
                <a:schemeClr val="tx1"/>
              </a:solidFill>
            </a:endParaRPr>
          </a:p>
          <a:p>
            <a:r>
              <a:rPr lang="ja-JP" altLang="en-US" sz="800" dirty="0">
                <a:solidFill>
                  <a:schemeClr val="tx1"/>
                </a:solidFill>
              </a:rPr>
              <a:t>　　空き区画の活用方法として、霊地の使用者募集のほか、空き区画の集約化による有効活用が</a:t>
            </a:r>
            <a:r>
              <a:rPr lang="ja-JP" altLang="en-US" sz="800" dirty="0" smtClean="0">
                <a:solidFill>
                  <a:schemeClr val="tx1"/>
                </a:solidFill>
              </a:rPr>
              <a:t>考えられるが</a:t>
            </a:r>
            <a:r>
              <a:rPr lang="ja-JP" altLang="en-US" sz="800" dirty="0">
                <a:solidFill>
                  <a:schemeClr val="tx1"/>
                </a:solidFill>
              </a:rPr>
              <a:t>、</a:t>
            </a:r>
            <a:r>
              <a:rPr lang="ja-JP" altLang="en-US" sz="800" dirty="0" smtClean="0">
                <a:solidFill>
                  <a:schemeClr val="tx1"/>
                </a:solidFill>
              </a:rPr>
              <a:t>集約化に</a:t>
            </a:r>
            <a:r>
              <a:rPr lang="ja-JP" altLang="en-US" sz="800" dirty="0" err="1" smtClean="0">
                <a:solidFill>
                  <a:schemeClr val="tx1"/>
                </a:solidFill>
              </a:rPr>
              <a:t>あたっ</a:t>
            </a:r>
            <a:endParaRPr lang="en-US" altLang="ja-JP" sz="800" dirty="0" smtClean="0">
              <a:solidFill>
                <a:schemeClr val="tx1"/>
              </a:solidFill>
            </a:endParaRPr>
          </a:p>
          <a:p>
            <a:r>
              <a:rPr lang="ja-JP" altLang="en-US" sz="800" dirty="0">
                <a:solidFill>
                  <a:schemeClr val="tx1"/>
                </a:solidFill>
              </a:rPr>
              <a:t>　</a:t>
            </a:r>
            <a:r>
              <a:rPr lang="ja-JP" altLang="en-US" sz="800" dirty="0" err="1" smtClean="0">
                <a:solidFill>
                  <a:schemeClr val="tx1"/>
                </a:solidFill>
              </a:rPr>
              <a:t>ては</a:t>
            </a:r>
            <a:r>
              <a:rPr lang="ja-JP" altLang="en-US" sz="800" dirty="0">
                <a:solidFill>
                  <a:schemeClr val="tx1"/>
                </a:solidFill>
              </a:rPr>
              <a:t>霊地の移動が必要であり、ご遺族の心情面を考えると、霊園自体</a:t>
            </a:r>
            <a:r>
              <a:rPr lang="ja-JP" altLang="en-US" sz="800" dirty="0" smtClean="0">
                <a:solidFill>
                  <a:schemeClr val="tx1"/>
                </a:solidFill>
              </a:rPr>
              <a:t>の集約化</a:t>
            </a:r>
            <a:r>
              <a:rPr lang="ja-JP" altLang="en-US" sz="800" dirty="0">
                <a:solidFill>
                  <a:schemeClr val="tx1"/>
                </a:solidFill>
              </a:rPr>
              <a:t>に</a:t>
            </a:r>
            <a:r>
              <a:rPr lang="ja-JP" altLang="en-US" sz="800" dirty="0" smtClean="0">
                <a:solidFill>
                  <a:schemeClr val="tx1"/>
                </a:solidFill>
              </a:rPr>
              <a:t>ご理解</a:t>
            </a:r>
            <a:r>
              <a:rPr lang="ja-JP" altLang="en-US" sz="800" dirty="0">
                <a:solidFill>
                  <a:schemeClr val="tx1"/>
                </a:solidFill>
              </a:rPr>
              <a:t>・ご納得を</a:t>
            </a:r>
            <a:r>
              <a:rPr lang="ja-JP" altLang="en-US" sz="800" dirty="0" smtClean="0">
                <a:solidFill>
                  <a:schemeClr val="tx1"/>
                </a:solidFill>
              </a:rPr>
              <a:t>いただくのは</a:t>
            </a:r>
            <a:r>
              <a:rPr lang="ja-JP" altLang="en-US" sz="800" dirty="0">
                <a:solidFill>
                  <a:schemeClr val="tx1"/>
                </a:solidFill>
              </a:rPr>
              <a:t>困難。</a:t>
            </a:r>
            <a:endParaRPr lang="en-US" altLang="ja-JP" sz="800" dirty="0">
              <a:solidFill>
                <a:schemeClr val="tx1"/>
              </a:solidFill>
            </a:endParaRPr>
          </a:p>
          <a:p>
            <a:r>
              <a:rPr lang="ja-JP" altLang="en-US" sz="800" dirty="0">
                <a:solidFill>
                  <a:schemeClr val="tx1"/>
                </a:solidFill>
              </a:rPr>
              <a:t>　　一方、市民の墓地に対するニーズを踏まえ</a:t>
            </a:r>
            <a:r>
              <a:rPr lang="ja-JP" altLang="en-US" sz="800" dirty="0" smtClean="0">
                <a:solidFill>
                  <a:schemeClr val="tx1"/>
                </a:solidFill>
              </a:rPr>
              <a:t>、合葬式墓地</a:t>
            </a:r>
            <a:r>
              <a:rPr lang="ja-JP" altLang="en-US" sz="800" dirty="0">
                <a:solidFill>
                  <a:schemeClr val="tx1"/>
                </a:solidFill>
              </a:rPr>
              <a:t>や</a:t>
            </a:r>
            <a:r>
              <a:rPr lang="ja-JP" altLang="en-US" sz="800" dirty="0" smtClean="0">
                <a:solidFill>
                  <a:schemeClr val="tx1"/>
                </a:solidFill>
              </a:rPr>
              <a:t>納骨堂</a:t>
            </a:r>
            <a:r>
              <a:rPr lang="ja-JP" altLang="en-US" sz="800" dirty="0">
                <a:solidFill>
                  <a:schemeClr val="tx1"/>
                </a:solidFill>
              </a:rPr>
              <a:t>、</a:t>
            </a:r>
            <a:r>
              <a:rPr lang="ja-JP" altLang="en-US" sz="800" dirty="0" smtClean="0">
                <a:solidFill>
                  <a:schemeClr val="tx1"/>
                </a:solidFill>
              </a:rPr>
              <a:t>樹木葬</a:t>
            </a:r>
            <a:r>
              <a:rPr lang="ja-JP" altLang="en-US" sz="800" dirty="0">
                <a:solidFill>
                  <a:schemeClr val="tx1"/>
                </a:solidFill>
              </a:rPr>
              <a:t>墓地等の新しい形態の墓地</a:t>
            </a:r>
            <a:r>
              <a:rPr lang="ja-JP" altLang="en-US" sz="800" dirty="0" smtClean="0">
                <a:solidFill>
                  <a:schemeClr val="tx1"/>
                </a:solidFill>
              </a:rPr>
              <a:t>を確保</a:t>
            </a:r>
            <a:r>
              <a:rPr lang="ja-JP" altLang="en-US" sz="800" dirty="0">
                <a:solidFill>
                  <a:schemeClr val="tx1"/>
                </a:solidFill>
              </a:rPr>
              <a:t>する</a:t>
            </a:r>
            <a:r>
              <a:rPr lang="ja-JP" altLang="en-US" sz="800" dirty="0" smtClean="0">
                <a:solidFill>
                  <a:schemeClr val="tx1"/>
                </a:solidFill>
              </a:rPr>
              <a:t>必要がある。</a:t>
            </a:r>
            <a:endParaRPr lang="en-US" altLang="ja-JP" sz="800" dirty="0" smtClean="0">
              <a:solidFill>
                <a:schemeClr val="tx1"/>
              </a:solidFill>
            </a:endParaRPr>
          </a:p>
          <a:p>
            <a:r>
              <a:rPr lang="ja-JP" altLang="en-US" sz="800" dirty="0" smtClean="0">
                <a:solidFill>
                  <a:schemeClr val="tx1"/>
                </a:solidFill>
              </a:rPr>
              <a:t>　　高度</a:t>
            </a:r>
            <a:r>
              <a:rPr lang="ja-JP" altLang="en-US" sz="800" dirty="0">
                <a:solidFill>
                  <a:schemeClr val="tx1"/>
                </a:solidFill>
              </a:rPr>
              <a:t>に</a:t>
            </a:r>
            <a:r>
              <a:rPr lang="ja-JP" altLang="en-US" sz="800" dirty="0" smtClean="0">
                <a:solidFill>
                  <a:schemeClr val="tx1"/>
                </a:solidFill>
              </a:rPr>
              <a:t>市街化されている</a:t>
            </a:r>
            <a:r>
              <a:rPr lang="ja-JP" altLang="en-US" sz="800" dirty="0">
                <a:solidFill>
                  <a:schemeClr val="tx1"/>
                </a:solidFill>
              </a:rPr>
              <a:t>本市内において、</a:t>
            </a:r>
            <a:r>
              <a:rPr lang="ja-JP" altLang="en-US" sz="800" dirty="0" smtClean="0">
                <a:solidFill>
                  <a:schemeClr val="tx1"/>
                </a:solidFill>
              </a:rPr>
              <a:t>新たな</a:t>
            </a:r>
            <a:r>
              <a:rPr lang="ja-JP" altLang="en-US" sz="800" dirty="0">
                <a:solidFill>
                  <a:schemeClr val="tx1"/>
                </a:solidFill>
              </a:rPr>
              <a:t>用地を確</a:t>
            </a:r>
            <a:r>
              <a:rPr lang="ja-JP" altLang="en-US" sz="800" dirty="0" smtClean="0">
                <a:solidFill>
                  <a:schemeClr val="tx1"/>
                </a:solidFill>
              </a:rPr>
              <a:t>保すること</a:t>
            </a:r>
            <a:r>
              <a:rPr lang="ja-JP" altLang="en-US" sz="800" dirty="0">
                <a:solidFill>
                  <a:schemeClr val="tx1"/>
                </a:solidFill>
              </a:rPr>
              <a:t>は不可能なため</a:t>
            </a:r>
            <a:r>
              <a:rPr lang="ja-JP" altLang="en-US" sz="800" dirty="0" smtClean="0">
                <a:solidFill>
                  <a:schemeClr val="tx1"/>
                </a:solidFill>
              </a:rPr>
              <a:t>、瓜破霊園内にある合葬式墓地への誘</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導・墓</a:t>
            </a:r>
            <a:r>
              <a:rPr lang="ja-JP" altLang="en-US" sz="800" dirty="0" err="1" smtClean="0">
                <a:solidFill>
                  <a:schemeClr val="tx1"/>
                </a:solidFill>
              </a:rPr>
              <a:t>じまいを</a:t>
            </a:r>
            <a:r>
              <a:rPr lang="ja-JP" altLang="en-US" sz="800" dirty="0" smtClean="0">
                <a:solidFill>
                  <a:schemeClr val="tx1"/>
                </a:solidFill>
              </a:rPr>
              <a:t>促すことにより、霊園内の空き区画を増加させ、新たな合葬式墓地等の建設に見合う用地を確保していく。</a:t>
            </a:r>
            <a:endParaRPr lang="en-US" altLang="ja-JP" sz="800" dirty="0">
              <a:solidFill>
                <a:schemeClr val="tx1"/>
              </a:solidFill>
            </a:endParaRPr>
          </a:p>
          <a:p>
            <a:r>
              <a:rPr lang="ja-JP" altLang="en-US" sz="800" b="1" dirty="0" smtClean="0">
                <a:solidFill>
                  <a:schemeClr val="tx1"/>
                </a:solidFill>
              </a:rPr>
              <a:t>◇霊園管理のあり方</a:t>
            </a:r>
            <a:endParaRPr lang="en-US" altLang="ja-JP" sz="800" b="1" dirty="0" smtClean="0">
              <a:solidFill>
                <a:schemeClr val="tx1"/>
              </a:solidFill>
            </a:endParaRPr>
          </a:p>
          <a:p>
            <a:r>
              <a:rPr lang="ja-JP" altLang="en-US" sz="800" dirty="0"/>
              <a:t>　</a:t>
            </a:r>
            <a:r>
              <a:rPr lang="ja-JP" altLang="en-US" sz="800" dirty="0" smtClean="0"/>
              <a:t>　厚生省通知を踏まえ、引き続き、本市が霊園の経営主体を担うが、民間のノウハウも活用しながら</a:t>
            </a:r>
            <a:r>
              <a:rPr lang="ja-JP" altLang="en-US" sz="800" dirty="0"/>
              <a:t>、</a:t>
            </a:r>
            <a:r>
              <a:rPr lang="ja-JP" altLang="en-US" sz="800" dirty="0" smtClean="0"/>
              <a:t>効率的</a:t>
            </a:r>
            <a:r>
              <a:rPr lang="ja-JP" altLang="en-US" sz="800" dirty="0"/>
              <a:t>な</a:t>
            </a:r>
            <a:r>
              <a:rPr lang="ja-JP" altLang="en-US" sz="800" dirty="0" smtClean="0"/>
              <a:t>運営を行うと</a:t>
            </a:r>
            <a:endParaRPr lang="en-US" altLang="ja-JP" sz="800" dirty="0" smtClean="0"/>
          </a:p>
          <a:p>
            <a:r>
              <a:rPr lang="ja-JP" altLang="en-US" sz="800" dirty="0"/>
              <a:t>　</a:t>
            </a:r>
            <a:r>
              <a:rPr lang="ja-JP" altLang="en-US" sz="800" dirty="0" smtClean="0"/>
              <a:t>ともに、収支均衡を図る。</a:t>
            </a:r>
            <a:endParaRPr lang="en-US" altLang="ja-JP" sz="800" dirty="0" smtClean="0"/>
          </a:p>
          <a:p>
            <a:r>
              <a:rPr lang="ja-JP" altLang="en-US" sz="800" b="1" dirty="0" smtClean="0"/>
              <a:t>◇霊地の使用者募集</a:t>
            </a:r>
            <a:endParaRPr lang="en-US" altLang="ja-JP" sz="800" b="1" dirty="0" smtClean="0"/>
          </a:p>
          <a:p>
            <a:r>
              <a:rPr lang="ja-JP" altLang="en-US" sz="800" dirty="0"/>
              <a:t>　</a:t>
            </a:r>
            <a:r>
              <a:rPr lang="ja-JP" altLang="en-US" sz="800" dirty="0" smtClean="0"/>
              <a:t>　従来型のお墓については、返還霊地の再整備及び無縁墳墓の改葬により対応を行う。</a:t>
            </a:r>
            <a:endParaRPr lang="en-US" altLang="ja-JP" sz="800" dirty="0" smtClean="0"/>
          </a:p>
          <a:p>
            <a:r>
              <a:rPr lang="ja-JP" altLang="en-US" sz="800" dirty="0"/>
              <a:t>　</a:t>
            </a:r>
            <a:r>
              <a:rPr lang="ja-JP" altLang="en-US" sz="800" dirty="0" smtClean="0"/>
              <a:t>　なお、市民ニーズを踏まえ、小さな区画の霊地（１霊地～４霊地）を中心として募集を行う。</a:t>
            </a:r>
            <a:endParaRPr lang="en-US" altLang="ja-JP" sz="800" dirty="0" smtClean="0"/>
          </a:p>
          <a:p>
            <a:r>
              <a:rPr lang="ja-JP" altLang="en-US" sz="800" b="1" dirty="0" smtClean="0"/>
              <a:t>◇霊園利用者の利便性の</a:t>
            </a:r>
            <a:r>
              <a:rPr lang="ja-JP" altLang="en-US" sz="800" b="1" dirty="0" smtClean="0">
                <a:solidFill>
                  <a:schemeClr val="tx1"/>
                </a:solidFill>
              </a:rPr>
              <a:t>向上及び霊園内の環境整備</a:t>
            </a:r>
            <a:endParaRPr lang="en-US" altLang="ja-JP" sz="800" b="1" dirty="0" smtClean="0">
              <a:solidFill>
                <a:schemeClr val="tx1"/>
              </a:solidFill>
            </a:endParaRPr>
          </a:p>
          <a:p>
            <a:r>
              <a:rPr lang="ja-JP" altLang="en-US" sz="800" dirty="0">
                <a:solidFill>
                  <a:schemeClr val="tx1"/>
                </a:solidFill>
              </a:rPr>
              <a:t>　</a:t>
            </a:r>
            <a:r>
              <a:rPr lang="ja-JP" altLang="en-US" sz="800" dirty="0" smtClean="0">
                <a:solidFill>
                  <a:schemeClr val="tx1"/>
                </a:solidFill>
              </a:rPr>
              <a:t>　給水管や雨水管の設置、園路整備などのインフラ整備だけでなく、植樹・植栽、ベンチの設置、水汲み場の設置といった、</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霊園</a:t>
            </a:r>
            <a:r>
              <a:rPr lang="ja-JP" altLang="en-US" sz="800" dirty="0">
                <a:solidFill>
                  <a:schemeClr val="tx1"/>
                </a:solidFill>
              </a:rPr>
              <a:t>利用者の便益を</a:t>
            </a:r>
            <a:r>
              <a:rPr lang="ja-JP" altLang="en-US" sz="800" dirty="0" smtClean="0">
                <a:solidFill>
                  <a:schemeClr val="tx1"/>
                </a:solidFill>
              </a:rPr>
              <a:t>図る</a:t>
            </a:r>
            <a:r>
              <a:rPr lang="ja-JP" altLang="en-US" sz="800" dirty="0">
                <a:solidFill>
                  <a:schemeClr val="tx1"/>
                </a:solidFill>
              </a:rPr>
              <a:t>設備</a:t>
            </a:r>
            <a:r>
              <a:rPr lang="ja-JP" altLang="en-US" sz="800" dirty="0" smtClean="0">
                <a:solidFill>
                  <a:schemeClr val="tx1"/>
                </a:solidFill>
              </a:rPr>
              <a:t>に対しても投資を行う。また、市民の憩いの場としての役割を果たせるようなアメニティ（快適</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性）の要素を含んだ環境整備も並行して行う。</a:t>
            </a:r>
            <a:endParaRPr lang="en-US" altLang="ja-JP" sz="800" dirty="0" smtClean="0">
              <a:solidFill>
                <a:schemeClr val="tx1"/>
              </a:solidFill>
            </a:endParaRPr>
          </a:p>
          <a:p>
            <a:endParaRPr lang="ja-JP" altLang="en-US" sz="769" dirty="0"/>
          </a:p>
        </p:txBody>
      </p:sp>
      <p:sp>
        <p:nvSpPr>
          <p:cNvPr id="7" name="テキスト ボックス 6"/>
          <p:cNvSpPr txBox="1"/>
          <p:nvPr/>
        </p:nvSpPr>
        <p:spPr>
          <a:xfrm>
            <a:off x="122268" y="2177931"/>
            <a:ext cx="814104" cy="215444"/>
          </a:xfrm>
          <a:prstGeom prst="rect">
            <a:avLst/>
          </a:prstGeom>
          <a:noFill/>
        </p:spPr>
        <p:txBody>
          <a:bodyPr wrap="square" rtlCol="0">
            <a:spAutoFit/>
          </a:bodyPr>
          <a:lstStyle/>
          <a:p>
            <a:r>
              <a:rPr kumimoji="1" lang="ja-JP" altLang="en-US" sz="800" dirty="0" smtClean="0"/>
              <a:t>（直轄霊園）</a:t>
            </a:r>
            <a:endParaRPr kumimoji="1" lang="ja-JP" altLang="en-US" sz="800" dirty="0"/>
          </a:p>
        </p:txBody>
      </p:sp>
      <p:sp>
        <p:nvSpPr>
          <p:cNvPr id="18" name="テキスト ボックス 17"/>
          <p:cNvSpPr txBox="1"/>
          <p:nvPr/>
        </p:nvSpPr>
        <p:spPr>
          <a:xfrm>
            <a:off x="1665105" y="2162213"/>
            <a:ext cx="839201" cy="215444"/>
          </a:xfrm>
          <a:prstGeom prst="rect">
            <a:avLst/>
          </a:prstGeom>
          <a:noFill/>
        </p:spPr>
        <p:txBody>
          <a:bodyPr wrap="square" rtlCol="0">
            <a:spAutoFit/>
          </a:bodyPr>
          <a:lstStyle/>
          <a:p>
            <a:r>
              <a:rPr kumimoji="1" lang="ja-JP" altLang="en-US" sz="800" dirty="0" smtClean="0"/>
              <a:t>（引継霊園）</a:t>
            </a:r>
            <a:endParaRPr kumimoji="1" lang="ja-JP" altLang="en-US" sz="800" dirty="0"/>
          </a:p>
        </p:txBody>
      </p:sp>
      <p:pic>
        <p:nvPicPr>
          <p:cNvPr id="5" name="図 4"/>
          <p:cNvPicPr>
            <a:picLocks noChangeAspect="1"/>
          </p:cNvPicPr>
          <p:nvPr/>
        </p:nvPicPr>
        <p:blipFill>
          <a:blip r:embed="rId3"/>
          <a:stretch>
            <a:fillRect/>
          </a:stretch>
        </p:blipFill>
        <p:spPr>
          <a:xfrm>
            <a:off x="274524" y="2363728"/>
            <a:ext cx="1423017" cy="2314790"/>
          </a:xfrm>
          <a:prstGeom prst="rect">
            <a:avLst/>
          </a:prstGeom>
        </p:spPr>
      </p:pic>
      <p:pic>
        <p:nvPicPr>
          <p:cNvPr id="35" name="図 34"/>
          <p:cNvPicPr>
            <a:picLocks noChangeAspect="1"/>
          </p:cNvPicPr>
          <p:nvPr/>
        </p:nvPicPr>
        <p:blipFill>
          <a:blip r:embed="rId4"/>
          <a:stretch>
            <a:fillRect/>
          </a:stretch>
        </p:blipFill>
        <p:spPr>
          <a:xfrm>
            <a:off x="176308" y="5959777"/>
            <a:ext cx="3429915" cy="743948"/>
          </a:xfrm>
          <a:prstGeom prst="rect">
            <a:avLst/>
          </a:prstGeom>
        </p:spPr>
      </p:pic>
      <p:sp>
        <p:nvSpPr>
          <p:cNvPr id="2" name="下矢印 1"/>
          <p:cNvSpPr/>
          <p:nvPr/>
        </p:nvSpPr>
        <p:spPr>
          <a:xfrm>
            <a:off x="6315075" y="3001761"/>
            <a:ext cx="742950" cy="2518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5"/>
          <a:stretch>
            <a:fillRect/>
          </a:stretch>
        </p:blipFill>
        <p:spPr>
          <a:xfrm>
            <a:off x="1777492" y="2363728"/>
            <a:ext cx="1828731" cy="3395929"/>
          </a:xfrm>
          <a:prstGeom prst="rect">
            <a:avLst/>
          </a:prstGeom>
        </p:spPr>
      </p:pic>
      <p:sp>
        <p:nvSpPr>
          <p:cNvPr id="6" name="テキスト ボックス 5"/>
          <p:cNvSpPr txBox="1"/>
          <p:nvPr/>
        </p:nvSpPr>
        <p:spPr>
          <a:xfrm>
            <a:off x="74061" y="5767901"/>
            <a:ext cx="1823942" cy="215444"/>
          </a:xfrm>
          <a:prstGeom prst="rect">
            <a:avLst/>
          </a:prstGeom>
          <a:noFill/>
        </p:spPr>
        <p:txBody>
          <a:bodyPr wrap="square" rtlCol="0">
            <a:spAutoFit/>
          </a:bodyPr>
          <a:lstStyle/>
          <a:p>
            <a:r>
              <a:rPr lang="ja-JP" altLang="en-US" sz="800" b="1" dirty="0">
                <a:latin typeface="+mn-ea"/>
              </a:rPr>
              <a:t>◇直轄霊園における霊地の使用状況</a:t>
            </a:r>
            <a:endParaRPr lang="en-US" altLang="ja-JP" sz="800" b="1" dirty="0">
              <a:latin typeface="+mn-ea"/>
            </a:endParaRPr>
          </a:p>
        </p:txBody>
      </p:sp>
    </p:spTree>
    <p:extLst>
      <p:ext uri="{BB962C8B-B14F-4D97-AF65-F5344CB8AC3E}">
        <p14:creationId xmlns:p14="http://schemas.microsoft.com/office/powerpoint/2010/main" val="2614735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1030</Words>
  <Application>Microsoft Office PowerPoint</Application>
  <PresentationFormat>A4 210 x 297 mm</PresentationFormat>
  <Paragraphs>83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2022-05-24T02:46:21Z</dcterms:created>
  <dcterms:modified xsi:type="dcterms:W3CDTF">2022-07-01T04:00:29Z</dcterms:modified>
</cp:coreProperties>
</file>