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189" r:id="rId2"/>
    <p:sldId id="1194" r:id="rId3"/>
    <p:sldId id="1195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D556BD-616F-7A56-9B0D-CB753DF366BB}" name="長谷川　聡" initials="聡長" userId="S::sat-hasegawa@city.osaka.lg.jp::45cbb951-1e4c-435d-99e6-032ccd1a9e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7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AE745-CBEB-43F3-9500-B57446350AD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83410-520D-40D5-81F1-473A54532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28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6C9-F18F-435B-8CE0-CD115D7769FC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5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EE08-9626-47D5-AD97-A16766CC186B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00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961-D09C-424C-AA54-0B73627845A2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36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C6CE-A244-4AB4-86E3-78DD489DDBBC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18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75355-8044-4381-95F7-656FB6374889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2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3A6D-1039-467E-8CFA-22C28F8F2D42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04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0249-0B43-4755-8017-DEBA1DDAA420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17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C497-38B0-47BB-B606-51766F5B89BE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27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3CE8-5001-4A4A-82D4-980CF07CC7D1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45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38EA-C3FA-4C9E-AD7C-73BCE69F062A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8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945F-58CE-4DF7-A87F-D7B0063802F8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17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42469-C5AD-46C1-978E-303B41FBAA7D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0D5A0-9026-4192-99FF-82E95F56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24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105DE7-3CC4-DF45-4396-FEFCCCCF3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509"/>
            <a:ext cx="9144000" cy="81272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新しい環境事業センターについて</a:t>
            </a:r>
            <a:br>
              <a:rPr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将来像</a:t>
            </a:r>
            <a:endParaRPr kumimoji="1" lang="ja-JP" altLang="en-US" sz="2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7AAA58-987A-C8D6-3893-9B8280B54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3610"/>
            <a:ext cx="9144000" cy="1691376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環境事業センターの現状の課題　　　　　　　　　　　　     　　　　ハード：施設の老朽化が進行、改修費用等が増加　→　老朽化対策　　　　ソフト：大量退職時期が差し迫る　→　次世代の担い手の確保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ハード、ソフト両面で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スリム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化・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リニューアル　　　　　　　　　　　　　財政負担を軽減し、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持続可能な運営体制を構築</a:t>
            </a:r>
            <a:endParaRPr kumimoji="1" lang="en-US" altLang="ja-JP" sz="2000" dirty="0">
              <a:solidFill>
                <a:srgbClr val="FF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1D964F72-DE26-2B2F-5314-FAC9B1D5A813}"/>
              </a:ext>
            </a:extLst>
          </p:cNvPr>
          <p:cNvSpPr txBox="1">
            <a:spLocks/>
          </p:cNvSpPr>
          <p:nvPr/>
        </p:nvSpPr>
        <p:spPr>
          <a:xfrm>
            <a:off x="0" y="2528594"/>
            <a:ext cx="9144000" cy="4211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■目指す姿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（令和 </a:t>
            </a:r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年度）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F4FE5E44-2A97-F45F-551A-FC78F74A0EB0}"/>
              </a:ext>
            </a:extLst>
          </p:cNvPr>
          <p:cNvSpPr txBox="1">
            <a:spLocks/>
          </p:cNvSpPr>
          <p:nvPr/>
        </p:nvSpPr>
        <p:spPr>
          <a:xfrm>
            <a:off x="-32014" y="4368272"/>
            <a:ext cx="9144000" cy="376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■効果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56B1A7BA-EFD3-1763-472D-931A7F80D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842553"/>
              </p:ext>
            </p:extLst>
          </p:nvPr>
        </p:nvGraphicFramePr>
        <p:xfrm>
          <a:off x="223777" y="2909623"/>
          <a:ext cx="8808255" cy="104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6669">
                  <a:extLst>
                    <a:ext uri="{9D8B030D-6E8A-4147-A177-3AD203B41FA5}">
                      <a16:colId xmlns:a16="http://schemas.microsoft.com/office/drawing/2014/main" val="572418483"/>
                    </a:ext>
                  </a:extLst>
                </a:gridCol>
                <a:gridCol w="3615793">
                  <a:extLst>
                    <a:ext uri="{9D8B030D-6E8A-4147-A177-3AD203B41FA5}">
                      <a16:colId xmlns:a16="http://schemas.microsoft.com/office/drawing/2014/main" val="2921039610"/>
                    </a:ext>
                  </a:extLst>
                </a:gridCol>
                <a:gridCol w="3615793">
                  <a:extLst>
                    <a:ext uri="{9D8B030D-6E8A-4147-A177-3AD203B41FA5}">
                      <a16:colId xmlns:a16="http://schemas.microsoft.com/office/drawing/2014/main" val="1016859429"/>
                    </a:ext>
                  </a:extLst>
                </a:gridCol>
              </a:tblGrid>
              <a:tr h="255608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ハード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ソフト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524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スリム化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・施設数　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 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か所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(※)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⇒ ５か所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・要員　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1,282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(※)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⇒ 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880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882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リニューアル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老朽化対策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R7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手法等調査）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357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(R7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R15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採用を継続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750427"/>
                  </a:ext>
                </a:extLst>
              </a:tr>
            </a:tbl>
          </a:graphicData>
        </a:graphic>
      </p:graphicFrame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3FE7CD79-687D-F553-97BD-D8F741EEB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071410"/>
              </p:ext>
            </p:extLst>
          </p:nvPr>
        </p:nvGraphicFramePr>
        <p:xfrm>
          <a:off x="223777" y="4660749"/>
          <a:ext cx="8808255" cy="2185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493">
                  <a:extLst>
                    <a:ext uri="{9D8B030D-6E8A-4147-A177-3AD203B41FA5}">
                      <a16:colId xmlns:a16="http://schemas.microsoft.com/office/drawing/2014/main" val="524951992"/>
                    </a:ext>
                  </a:extLst>
                </a:gridCol>
                <a:gridCol w="4600762">
                  <a:extLst>
                    <a:ext uri="{9D8B030D-6E8A-4147-A177-3AD203B41FA5}">
                      <a16:colId xmlns:a16="http://schemas.microsoft.com/office/drawing/2014/main" val="1969808516"/>
                    </a:ext>
                  </a:extLst>
                </a:gridCol>
              </a:tblGrid>
              <a:tr h="393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ハード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ソフト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83249"/>
                  </a:ext>
                </a:extLst>
              </a:tr>
              <a:tr h="179163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371036"/>
                  </a:ext>
                </a:extLst>
              </a:tr>
            </a:tbl>
          </a:graphicData>
        </a:graphic>
      </p:graphicFrame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D5669752-CF65-1B53-02F6-773CBB95F786}"/>
              </a:ext>
            </a:extLst>
          </p:cNvPr>
          <p:cNvGrpSpPr/>
          <p:nvPr/>
        </p:nvGrpSpPr>
        <p:grpSpPr>
          <a:xfrm>
            <a:off x="205496" y="5295063"/>
            <a:ext cx="1143768" cy="1202161"/>
            <a:chOff x="252151" y="5295063"/>
            <a:chExt cx="1143768" cy="1202161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76F3B299-13FA-C310-11FA-DEA611454174}"/>
                </a:ext>
              </a:extLst>
            </p:cNvPr>
            <p:cNvSpPr txBox="1"/>
            <p:nvPr/>
          </p:nvSpPr>
          <p:spPr>
            <a:xfrm>
              <a:off x="265619" y="5295063"/>
              <a:ext cx="11303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リニューアルコスト</a:t>
              </a:r>
              <a:endParaRPr kumimoji="1"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9CC4D27-828B-29D2-9D33-15D06D3261EB}"/>
                </a:ext>
              </a:extLst>
            </p:cNvPr>
            <p:cNvSpPr txBox="1"/>
            <p:nvPr/>
          </p:nvSpPr>
          <p:spPr>
            <a:xfrm>
              <a:off x="252151" y="6066337"/>
              <a:ext cx="11303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スリム化効果</a:t>
              </a:r>
              <a:endParaRPr kumimoji="1"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kumimoji="1"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CCABF7D6-7128-01A5-0C49-198810D19BE3}"/>
              </a:ext>
            </a:extLst>
          </p:cNvPr>
          <p:cNvGrpSpPr/>
          <p:nvPr/>
        </p:nvGrpSpPr>
        <p:grpSpPr>
          <a:xfrm>
            <a:off x="994354" y="5256581"/>
            <a:ext cx="2532185" cy="1383371"/>
            <a:chOff x="553807" y="5398145"/>
            <a:chExt cx="2532185" cy="1247253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D025C03D-C7B6-E300-AC81-B78C9DA724FE}"/>
                </a:ext>
              </a:extLst>
            </p:cNvPr>
            <p:cNvSpPr/>
            <p:nvPr/>
          </p:nvSpPr>
          <p:spPr>
            <a:xfrm>
              <a:off x="850435" y="5398145"/>
              <a:ext cx="1973105" cy="43088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F17B33DA-1F57-3649-48EA-C77DA656581D}"/>
                </a:ext>
              </a:extLst>
            </p:cNvPr>
            <p:cNvSpPr/>
            <p:nvPr/>
          </p:nvSpPr>
          <p:spPr>
            <a:xfrm>
              <a:off x="850435" y="5839316"/>
              <a:ext cx="1973106" cy="80608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9C90B428-AD1E-2761-D084-8BAD9AF9E752}"/>
                </a:ext>
              </a:extLst>
            </p:cNvPr>
            <p:cNvCxnSpPr>
              <a:cxnSpLocks/>
            </p:cNvCxnSpPr>
            <p:nvPr/>
          </p:nvCxnSpPr>
          <p:spPr>
            <a:xfrm>
              <a:off x="553807" y="5839316"/>
              <a:ext cx="2532185" cy="7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DFD010E-DA16-ADC4-F1CA-430F633FD637}"/>
              </a:ext>
            </a:extLst>
          </p:cNvPr>
          <p:cNvSpPr txBox="1"/>
          <p:nvPr/>
        </p:nvSpPr>
        <p:spPr>
          <a:xfrm>
            <a:off x="1290981" y="5233927"/>
            <a:ext cx="1972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153</a:t>
            </a:r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億円</a:t>
            </a:r>
          </a:p>
          <a:p>
            <a:pPr algn="ctr"/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（建替の場合）</a:t>
            </a:r>
            <a:endParaRPr kumimoji="1"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E3E21A8-C4D8-3D4B-910E-308AF8099D35}"/>
              </a:ext>
            </a:extLst>
          </p:cNvPr>
          <p:cNvSpPr txBox="1"/>
          <p:nvPr/>
        </p:nvSpPr>
        <p:spPr>
          <a:xfrm>
            <a:off x="1362480" y="5789584"/>
            <a:ext cx="1813167" cy="861774"/>
          </a:xfrm>
          <a:prstGeom prst="rect">
            <a:avLst/>
          </a:prstGeom>
          <a:solidFill>
            <a:srgbClr val="2F5597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▲</a:t>
            </a:r>
            <a:r>
              <a:rPr kumimoji="1" lang="en-US" altLang="ja-JP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365</a:t>
            </a:r>
            <a:r>
              <a:rPr kumimoji="1"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億円</a:t>
            </a:r>
            <a:endParaRPr kumimoji="1" lang="en-US" altLang="ja-JP" sz="1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1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集約化効果等・</a:t>
            </a:r>
            <a:r>
              <a:rPr kumimoji="1" lang="en-US" altLang="ja-JP" sz="1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</a:t>
            </a:r>
            <a:r>
              <a:rPr kumimoji="1" lang="ja-JP" altLang="en-US" sz="1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</a:t>
            </a:r>
            <a:r>
              <a:rPr kumimoji="1" lang="en-US" altLang="ja-JP" sz="1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▲</a:t>
            </a:r>
            <a:r>
              <a:rPr kumimoji="1" lang="en-US" altLang="ja-JP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α</a:t>
            </a:r>
          </a:p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(PFI</a:t>
            </a:r>
            <a:r>
              <a:rPr kumimoji="1" lang="ja-JP" altLang="en-US" sz="1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導入効果</a:t>
            </a:r>
            <a:r>
              <a:rPr kumimoji="1" lang="en-US" altLang="ja-JP" sz="1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)※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46F55C4-BD7C-BFD0-9BBD-727BFE8BC9C3}"/>
              </a:ext>
            </a:extLst>
          </p:cNvPr>
          <p:cNvSpPr txBox="1"/>
          <p:nvPr/>
        </p:nvSpPr>
        <p:spPr>
          <a:xfrm>
            <a:off x="7123502" y="5108731"/>
            <a:ext cx="1744541" cy="1651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採用継続の効果</a:t>
            </a:r>
            <a:endParaRPr kumimoji="1"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800"/>
              </a:lnSpc>
            </a:pPr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・平均年齢</a:t>
            </a:r>
            <a:endParaRPr kumimoji="1"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53.8</a:t>
            </a:r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歳⇒</a:t>
            </a:r>
            <a:r>
              <a:rPr kumimoji="1"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48.5</a:t>
            </a:r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</a:t>
            </a:r>
            <a:endParaRPr kumimoji="1"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・ノウハウの継承　</a:t>
            </a:r>
            <a:endParaRPr kumimoji="1"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災害時対応、戸別　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収集継続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endParaRPr kumimoji="1"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C2B8812-8DE0-44C6-AF0E-DF30F39A172E}"/>
              </a:ext>
            </a:extLst>
          </p:cNvPr>
          <p:cNvSpPr txBox="1"/>
          <p:nvPr/>
        </p:nvSpPr>
        <p:spPr>
          <a:xfrm>
            <a:off x="3310340" y="5891190"/>
            <a:ext cx="11569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施設整備とその後の維持管理を一体で効率的に実施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0FF97BEC-3233-5552-FEA9-3D5D18229CB6}"/>
              </a:ext>
            </a:extLst>
          </p:cNvPr>
          <p:cNvGrpSpPr/>
          <p:nvPr/>
        </p:nvGrpSpPr>
        <p:grpSpPr>
          <a:xfrm>
            <a:off x="5394115" y="5279055"/>
            <a:ext cx="1173002" cy="1383370"/>
            <a:chOff x="706434" y="5398146"/>
            <a:chExt cx="1908948" cy="1247252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DCE93BDA-FA61-BCE8-123D-373FC13F6B93}"/>
                </a:ext>
              </a:extLst>
            </p:cNvPr>
            <p:cNvSpPr/>
            <p:nvPr/>
          </p:nvSpPr>
          <p:spPr>
            <a:xfrm>
              <a:off x="850432" y="5398146"/>
              <a:ext cx="1694844" cy="42792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357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人</a:t>
              </a:r>
              <a:endParaRPr kumimoji="1"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kumimoji="1" lang="en-US" altLang="ja-JP" sz="13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採用数</a:t>
              </a:r>
              <a:r>
                <a:rPr kumimoji="1" lang="en-US" altLang="ja-JP" sz="13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kumimoji="1"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CC0A574-6347-05D6-D419-FA261956179F}"/>
                </a:ext>
              </a:extLst>
            </p:cNvPr>
            <p:cNvSpPr/>
            <p:nvPr/>
          </p:nvSpPr>
          <p:spPr>
            <a:xfrm>
              <a:off x="850436" y="5839316"/>
              <a:ext cx="1694842" cy="80608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▲</a:t>
              </a:r>
              <a:r>
                <a:rPr kumimoji="1" lang="en-US" altLang="ja-JP" sz="14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402</a:t>
              </a:r>
              <a:r>
                <a:rPr kumimoji="1" lang="ja-JP" altLang="en-US" sz="14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人</a:t>
              </a:r>
              <a:endParaRPr kumimoji="1"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kumimoji="1" lang="en-US" altLang="ja-JP" sz="13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kumimoji="1" lang="ja-JP" altLang="en-US" sz="13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要員削減数</a:t>
              </a:r>
              <a:r>
                <a:rPr kumimoji="1" lang="en-US" altLang="ja-JP" sz="13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F8391B30-EF9C-2CAA-CFF9-C8C21B0FC574}"/>
                </a:ext>
              </a:extLst>
            </p:cNvPr>
            <p:cNvCxnSpPr>
              <a:cxnSpLocks/>
            </p:cNvCxnSpPr>
            <p:nvPr/>
          </p:nvCxnSpPr>
          <p:spPr>
            <a:xfrm>
              <a:off x="706434" y="5832945"/>
              <a:ext cx="19089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579381BF-13FA-759A-17EA-ACC13F0AB7DD}"/>
              </a:ext>
            </a:extLst>
          </p:cNvPr>
          <p:cNvGrpSpPr/>
          <p:nvPr/>
        </p:nvGrpSpPr>
        <p:grpSpPr>
          <a:xfrm>
            <a:off x="4414403" y="5264864"/>
            <a:ext cx="1150752" cy="1205306"/>
            <a:chOff x="338509" y="5303021"/>
            <a:chExt cx="1150752" cy="1205306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0E47A4A0-F7EE-7091-ECC6-DCF68CD66D83}"/>
                </a:ext>
              </a:extLst>
            </p:cNvPr>
            <p:cNvSpPr txBox="1"/>
            <p:nvPr/>
          </p:nvSpPr>
          <p:spPr>
            <a:xfrm>
              <a:off x="358961" y="5303021"/>
              <a:ext cx="11303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リニューアルコスト</a:t>
              </a:r>
              <a:endParaRPr kumimoji="1"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4703354B-2F25-D98F-CCFF-52BFC741C13C}"/>
                </a:ext>
              </a:extLst>
            </p:cNvPr>
            <p:cNvSpPr txBox="1"/>
            <p:nvPr/>
          </p:nvSpPr>
          <p:spPr>
            <a:xfrm>
              <a:off x="338509" y="6077440"/>
              <a:ext cx="11303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スリム化効果</a:t>
              </a:r>
              <a:endParaRPr kumimoji="1"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kumimoji="1"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B88B6EF-8CD5-4225-FC14-DAF39B27E38B}"/>
              </a:ext>
            </a:extLst>
          </p:cNvPr>
          <p:cNvSpPr/>
          <p:nvPr/>
        </p:nvSpPr>
        <p:spPr>
          <a:xfrm>
            <a:off x="7315200" y="5295063"/>
            <a:ext cx="1527386" cy="1344889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左中かっこ 13">
            <a:extLst>
              <a:ext uri="{FF2B5EF4-FFF2-40B4-BE49-F238E27FC236}">
                <a16:creationId xmlns:a16="http://schemas.microsoft.com/office/drawing/2014/main" id="{59A73BD6-EB45-7AEA-A966-581C91D10BAA}"/>
              </a:ext>
            </a:extLst>
          </p:cNvPr>
          <p:cNvSpPr/>
          <p:nvPr/>
        </p:nvSpPr>
        <p:spPr>
          <a:xfrm>
            <a:off x="1157370" y="5274470"/>
            <a:ext cx="70102" cy="4308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左中かっこ 14">
            <a:extLst>
              <a:ext uri="{FF2B5EF4-FFF2-40B4-BE49-F238E27FC236}">
                <a16:creationId xmlns:a16="http://schemas.microsoft.com/office/drawing/2014/main" id="{7D607407-4102-31DF-4E05-86FE94C9E620}"/>
              </a:ext>
            </a:extLst>
          </p:cNvPr>
          <p:cNvSpPr/>
          <p:nvPr/>
        </p:nvSpPr>
        <p:spPr>
          <a:xfrm>
            <a:off x="1148227" y="5809665"/>
            <a:ext cx="77874" cy="81146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左中かっこ 19">
            <a:extLst>
              <a:ext uri="{FF2B5EF4-FFF2-40B4-BE49-F238E27FC236}">
                <a16:creationId xmlns:a16="http://schemas.microsoft.com/office/drawing/2014/main" id="{39B104F8-46E4-74BD-2717-244DC6A74759}"/>
              </a:ext>
            </a:extLst>
          </p:cNvPr>
          <p:cNvSpPr/>
          <p:nvPr/>
        </p:nvSpPr>
        <p:spPr>
          <a:xfrm>
            <a:off x="5388304" y="5801625"/>
            <a:ext cx="63537" cy="83832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左中かっこ 20">
            <a:extLst>
              <a:ext uri="{FF2B5EF4-FFF2-40B4-BE49-F238E27FC236}">
                <a16:creationId xmlns:a16="http://schemas.microsoft.com/office/drawing/2014/main" id="{BE257673-403F-35B5-AEB8-D49C98566C20}"/>
              </a:ext>
            </a:extLst>
          </p:cNvPr>
          <p:cNvSpPr/>
          <p:nvPr/>
        </p:nvSpPr>
        <p:spPr>
          <a:xfrm>
            <a:off x="5388304" y="5290099"/>
            <a:ext cx="70102" cy="4308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D288329-6277-27F4-F459-C780A10C5A48}"/>
              </a:ext>
            </a:extLst>
          </p:cNvPr>
          <p:cNvSpPr txBox="1"/>
          <p:nvPr/>
        </p:nvSpPr>
        <p:spPr>
          <a:xfrm>
            <a:off x="6649700" y="5692177"/>
            <a:ext cx="665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退職</a:t>
            </a:r>
          </a:p>
          <a:p>
            <a:r>
              <a:rPr kumimoji="1"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759</a:t>
            </a:r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endParaRPr kumimoji="1"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左中かっこ 24">
            <a:extLst>
              <a:ext uri="{FF2B5EF4-FFF2-40B4-BE49-F238E27FC236}">
                <a16:creationId xmlns:a16="http://schemas.microsoft.com/office/drawing/2014/main" id="{80DA7D7B-4E27-7F82-5B72-C21842C4D040}"/>
              </a:ext>
            </a:extLst>
          </p:cNvPr>
          <p:cNvSpPr/>
          <p:nvPr/>
        </p:nvSpPr>
        <p:spPr>
          <a:xfrm flipH="1">
            <a:off x="6569557" y="5285239"/>
            <a:ext cx="134791" cy="1375391"/>
          </a:xfrm>
          <a:prstGeom prst="leftBrace">
            <a:avLst>
              <a:gd name="adj1" fmla="val 8333"/>
              <a:gd name="adj2" fmla="val 4923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4DDAC6C-8E78-98F8-6F30-DB8D45F98E0B}"/>
              </a:ext>
            </a:extLst>
          </p:cNvPr>
          <p:cNvSpPr txBox="1"/>
          <p:nvPr/>
        </p:nvSpPr>
        <p:spPr>
          <a:xfrm>
            <a:off x="3219205" y="5108731"/>
            <a:ext cx="1390119" cy="684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経費削減効果</a:t>
            </a:r>
            <a:endParaRPr kumimoji="1"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800"/>
              </a:lnSpc>
            </a:pPr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212</a:t>
            </a:r>
            <a:r>
              <a:rPr kumimoji="1"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億円＋</a:t>
            </a:r>
            <a:r>
              <a:rPr kumimoji="1"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α</a:t>
            </a:r>
          </a:p>
          <a:p>
            <a:pPr>
              <a:lnSpc>
                <a:spcPts val="800"/>
              </a:lnSpc>
            </a:pPr>
            <a:endParaRPr kumimoji="1"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スライド番号プレースホルダー 5">
            <a:extLst>
              <a:ext uri="{FF2B5EF4-FFF2-40B4-BE49-F238E27FC236}">
                <a16:creationId xmlns:a16="http://schemas.microsoft.com/office/drawing/2014/main" id="{FCE942FE-C5AE-F484-D0F6-E56F15FB10B1}"/>
              </a:ext>
            </a:extLst>
          </p:cNvPr>
          <p:cNvSpPr txBox="1">
            <a:spLocks/>
          </p:cNvSpPr>
          <p:nvPr/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b="1" dirty="0">
                <a:solidFill>
                  <a:schemeClr val="tx1"/>
                </a:solidFill>
              </a:rPr>
              <a:t>1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9B5571E-5A49-3954-D01B-645CEAE0D430}"/>
              </a:ext>
            </a:extLst>
          </p:cNvPr>
          <p:cNvSpPr txBox="1"/>
          <p:nvPr/>
        </p:nvSpPr>
        <p:spPr>
          <a:xfrm>
            <a:off x="190700" y="3912546"/>
            <a:ext cx="689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(※)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家庭系ごみ収集輸送事業改革プラン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(H29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の取組前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(H28)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の施設数は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か所、要員は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1,699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EBFDA65-C2A8-41B2-BE2A-3630F3F50B44}"/>
              </a:ext>
            </a:extLst>
          </p:cNvPr>
          <p:cNvSpPr/>
          <p:nvPr/>
        </p:nvSpPr>
        <p:spPr>
          <a:xfrm>
            <a:off x="7736032" y="170873"/>
            <a:ext cx="1296000" cy="504000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dist"/>
            <a:r>
              <a:rPr lang="ja-JP" sz="1050" kern="10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050" kern="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７</a:t>
            </a:r>
            <a:r>
              <a:rPr lang="ja-JP" sz="1050" kern="10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050" kern="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３</a:t>
            </a:r>
            <a:r>
              <a:rPr lang="ja-JP" sz="1050" kern="10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月</a:t>
            </a:r>
            <a:endParaRPr lang="en-US" altLang="ja-JP" sz="1050" kern="100" dirty="0">
              <a:solidFill>
                <a:schemeClr val="bg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dist"/>
            <a:r>
              <a:rPr lang="ja-JP" altLang="en-US" sz="1050" kern="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大阪市環境局</a:t>
            </a:r>
            <a:endParaRPr lang="en-US" altLang="ja-JP" sz="1050" kern="100" dirty="0">
              <a:solidFill>
                <a:schemeClr val="bg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2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B3B99A6-E66F-1366-CA54-56B16601FC80}"/>
              </a:ext>
            </a:extLst>
          </p:cNvPr>
          <p:cNvSpPr/>
          <p:nvPr/>
        </p:nvSpPr>
        <p:spPr>
          <a:xfrm>
            <a:off x="4170659" y="3969336"/>
            <a:ext cx="4791047" cy="33779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9BEAFA1-34A1-60FB-C03C-1ED22608FA8C}"/>
              </a:ext>
            </a:extLst>
          </p:cNvPr>
          <p:cNvSpPr txBox="1">
            <a:spLocks/>
          </p:cNvSpPr>
          <p:nvPr/>
        </p:nvSpPr>
        <p:spPr>
          <a:xfrm>
            <a:off x="0" y="16509"/>
            <a:ext cx="9144000" cy="50085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施設整備計画</a:t>
            </a:r>
            <a:endParaRPr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5243CB7A-43C7-8935-448F-1BD850A68155}"/>
              </a:ext>
            </a:extLst>
          </p:cNvPr>
          <p:cNvSpPr txBox="1">
            <a:spLocks/>
          </p:cNvSpPr>
          <p:nvPr/>
        </p:nvSpPr>
        <p:spPr>
          <a:xfrm>
            <a:off x="27710" y="517359"/>
            <a:ext cx="9105840" cy="24903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8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70000"/>
              </a:lnSpc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（環境事業センター集約化影響調査の結果）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70000"/>
              </a:lnSpc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・全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3,073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収集コースについて、現行の環境事業センターと変更した場合とで、ごみ収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70000"/>
              </a:lnSpc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集車の走行時間を比較。</a:t>
            </a:r>
          </a:p>
          <a:p>
            <a:pPr algn="l">
              <a:lnSpc>
                <a:spcPct val="70000"/>
              </a:lnSpc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1,537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コースは現行が有利・うち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1,287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コース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(84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が焼却工場併設センター。</a:t>
            </a:r>
          </a:p>
          <a:p>
            <a:pPr algn="l">
              <a:lnSpc>
                <a:spcPct val="70000"/>
              </a:lnSpc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1,536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コースは変更が有利・うち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1,520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コース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(99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が焼却工場併設センターへの変更。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70000"/>
              </a:lnSpc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⇒ 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2,807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コース（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91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％）で焼却工場併設センターが有利。</a:t>
            </a:r>
          </a:p>
          <a:p>
            <a:pPr marL="285750" indent="-285750" algn="l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ja-JP" altLang="en-US" sz="1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焼却工場併設でない</a:t>
            </a:r>
            <a:r>
              <a:rPr lang="en-US" altLang="ja-JP" sz="2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か所</a:t>
            </a:r>
            <a:r>
              <a:rPr lang="ja-JP" altLang="en-US" sz="1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廃止</a:t>
            </a:r>
            <a:r>
              <a:rPr lang="ja-JP" altLang="en-US" sz="1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r>
              <a:rPr lang="en-US" altLang="ja-JP" sz="2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か所</a:t>
            </a:r>
            <a:r>
              <a:rPr lang="ja-JP" altLang="en-US" sz="1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2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集約</a:t>
            </a:r>
            <a:r>
              <a:rPr lang="ja-JP" altLang="en-US" sz="1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（うち</a:t>
            </a:r>
            <a:r>
              <a:rPr lang="en-US" altLang="ja-JP" sz="1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か所は焼却工場併設）</a:t>
            </a:r>
          </a:p>
          <a:p>
            <a:pPr algn="l"/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F785DB21-21BF-3C73-3FD2-4312C2E5ED28}"/>
              </a:ext>
            </a:extLst>
          </p:cNvPr>
          <p:cNvSpPr txBox="1">
            <a:spLocks/>
          </p:cNvSpPr>
          <p:nvPr/>
        </p:nvSpPr>
        <p:spPr>
          <a:xfrm>
            <a:off x="0" y="5972919"/>
            <a:ext cx="9144000" cy="868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集約化に合わせ、焼却工場併設の４か所で老朽化対策を実施。　　　　　財源は、施設の集約化に伴う施設維持コスト等の削減等で確保。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C383ABD-3BEA-4EE3-846A-D417969C92A7}"/>
              </a:ext>
            </a:extLst>
          </p:cNvPr>
          <p:cNvGrpSpPr/>
          <p:nvPr/>
        </p:nvGrpSpPr>
        <p:grpSpPr>
          <a:xfrm>
            <a:off x="294477" y="2949409"/>
            <a:ext cx="3787031" cy="2586506"/>
            <a:chOff x="696599" y="2492318"/>
            <a:chExt cx="3787031" cy="2586506"/>
          </a:xfrm>
        </p:grpSpPr>
        <p:sp>
          <p:nvSpPr>
            <p:cNvPr id="16" name="コンテンツ プレースホルダー 2">
              <a:extLst>
                <a:ext uri="{FF2B5EF4-FFF2-40B4-BE49-F238E27FC236}">
                  <a16:creationId xmlns:a16="http://schemas.microsoft.com/office/drawing/2014/main" id="{E0F5B528-53D0-33D8-FABB-B617C52CCF0B}"/>
                </a:ext>
              </a:extLst>
            </p:cNvPr>
            <p:cNvSpPr txBox="1">
              <a:spLocks/>
            </p:cNvSpPr>
            <p:nvPr/>
          </p:nvSpPr>
          <p:spPr>
            <a:xfrm>
              <a:off x="696599" y="2492318"/>
              <a:ext cx="3570208" cy="313932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6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■スケジュール（</a:t>
              </a:r>
              <a:r>
                <a:rPr lang="en-US" altLang="ja-JP" sz="16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PFI</a:t>
              </a:r>
              <a:r>
                <a:rPr lang="ja-JP" altLang="en-US" sz="16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の場合を想定）</a:t>
              </a:r>
              <a:endPara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A1FA74D7-B5CE-F678-1ABC-A6A59E1E833B}"/>
                </a:ext>
              </a:extLst>
            </p:cNvPr>
            <p:cNvGrpSpPr/>
            <p:nvPr/>
          </p:nvGrpSpPr>
          <p:grpSpPr>
            <a:xfrm>
              <a:off x="799386" y="2892895"/>
              <a:ext cx="3684244" cy="2185929"/>
              <a:chOff x="799386" y="2892895"/>
              <a:chExt cx="3684244" cy="2185929"/>
            </a:xfrm>
          </p:grpSpPr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id="{9756C5B2-BB05-B20B-29AE-363FD1846786}"/>
                  </a:ext>
                </a:extLst>
              </p:cNvPr>
              <p:cNvGrpSpPr/>
              <p:nvPr/>
            </p:nvGrpSpPr>
            <p:grpSpPr>
              <a:xfrm>
                <a:off x="799387" y="2892895"/>
                <a:ext cx="3466666" cy="229280"/>
                <a:chOff x="799387" y="2892895"/>
                <a:chExt cx="3466666" cy="229280"/>
              </a:xfrm>
            </p:grpSpPr>
            <p:sp>
              <p:nvSpPr>
                <p:cNvPr id="34" name="矢印: 五方向 33">
                  <a:extLst>
                    <a:ext uri="{FF2B5EF4-FFF2-40B4-BE49-F238E27FC236}">
                      <a16:creationId xmlns:a16="http://schemas.microsoft.com/office/drawing/2014/main" id="{C3A2E85D-BCCD-DBD9-1E21-97B1821287A3}"/>
                    </a:ext>
                  </a:extLst>
                </p:cNvPr>
                <p:cNvSpPr/>
                <p:nvPr/>
              </p:nvSpPr>
              <p:spPr>
                <a:xfrm>
                  <a:off x="799387" y="2892895"/>
                  <a:ext cx="679686" cy="216000"/>
                </a:xfrm>
                <a:prstGeom prst="homePlate">
                  <a:avLst/>
                </a:prstGeom>
                <a:solidFill>
                  <a:schemeClr val="accent1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kumimoji="1" lang="en-US" altLang="ja-JP" sz="1400" b="1" dirty="0"/>
                    <a:t>R11</a:t>
                  </a:r>
                  <a:endParaRPr kumimoji="1" lang="ja-JP" altLang="en-US" sz="1400" b="1" dirty="0"/>
                </a:p>
              </p:txBody>
            </p:sp>
            <p:sp>
              <p:nvSpPr>
                <p:cNvPr id="35" name="矢印: 五方向 34">
                  <a:extLst>
                    <a:ext uri="{FF2B5EF4-FFF2-40B4-BE49-F238E27FC236}">
                      <a16:creationId xmlns:a16="http://schemas.microsoft.com/office/drawing/2014/main" id="{3F966DD1-C548-4C2A-D075-E78F1FC5C985}"/>
                    </a:ext>
                  </a:extLst>
                </p:cNvPr>
                <p:cNvSpPr/>
                <p:nvPr/>
              </p:nvSpPr>
              <p:spPr>
                <a:xfrm>
                  <a:off x="1512525" y="2902326"/>
                  <a:ext cx="653274" cy="216000"/>
                </a:xfrm>
                <a:prstGeom prst="homePlate">
                  <a:avLst/>
                </a:prstGeom>
                <a:solidFill>
                  <a:schemeClr val="accent1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kumimoji="1" lang="en-US" altLang="ja-JP" sz="1400" b="1" dirty="0"/>
                    <a:t>R12</a:t>
                  </a:r>
                  <a:endParaRPr kumimoji="1" lang="ja-JP" altLang="en-US" sz="1400" b="1" dirty="0"/>
                </a:p>
              </p:txBody>
            </p:sp>
            <p:sp>
              <p:nvSpPr>
                <p:cNvPr id="36" name="矢印: 五方向 35">
                  <a:extLst>
                    <a:ext uri="{FF2B5EF4-FFF2-40B4-BE49-F238E27FC236}">
                      <a16:creationId xmlns:a16="http://schemas.microsoft.com/office/drawing/2014/main" id="{F553045C-E408-3371-74B9-BC72EC60F39C}"/>
                    </a:ext>
                  </a:extLst>
                </p:cNvPr>
                <p:cNvSpPr/>
                <p:nvPr/>
              </p:nvSpPr>
              <p:spPr>
                <a:xfrm>
                  <a:off x="2206873" y="2906175"/>
                  <a:ext cx="686725" cy="216000"/>
                </a:xfrm>
                <a:prstGeom prst="homePlate">
                  <a:avLst/>
                </a:prstGeom>
                <a:solidFill>
                  <a:schemeClr val="accent1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kumimoji="1" lang="en-US" altLang="ja-JP" sz="1400" b="1" dirty="0"/>
                    <a:t>R13</a:t>
                  </a:r>
                  <a:endParaRPr kumimoji="1" lang="ja-JP" altLang="en-US" sz="1400" b="1" dirty="0"/>
                </a:p>
              </p:txBody>
            </p:sp>
            <p:sp>
              <p:nvSpPr>
                <p:cNvPr id="37" name="矢印: 五方向 36">
                  <a:extLst>
                    <a:ext uri="{FF2B5EF4-FFF2-40B4-BE49-F238E27FC236}">
                      <a16:creationId xmlns:a16="http://schemas.microsoft.com/office/drawing/2014/main" id="{F570916B-F6B7-E60A-A735-BC79B986077B}"/>
                    </a:ext>
                  </a:extLst>
                </p:cNvPr>
                <p:cNvSpPr/>
                <p:nvPr/>
              </p:nvSpPr>
              <p:spPr>
                <a:xfrm>
                  <a:off x="2916193" y="2905535"/>
                  <a:ext cx="671752" cy="216000"/>
                </a:xfrm>
                <a:prstGeom prst="homePlate">
                  <a:avLst/>
                </a:prstGeom>
                <a:solidFill>
                  <a:schemeClr val="accent1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kumimoji="1" lang="en-US" altLang="ja-JP" sz="1400" b="1" dirty="0"/>
                    <a:t>R14</a:t>
                  </a:r>
                  <a:endParaRPr kumimoji="1" lang="ja-JP" altLang="en-US" sz="1400" b="1" dirty="0"/>
                </a:p>
              </p:txBody>
            </p:sp>
            <p:sp>
              <p:nvSpPr>
                <p:cNvPr id="38" name="矢印: 五方向 37">
                  <a:extLst>
                    <a:ext uri="{FF2B5EF4-FFF2-40B4-BE49-F238E27FC236}">
                      <a16:creationId xmlns:a16="http://schemas.microsoft.com/office/drawing/2014/main" id="{C77BBD05-A86B-384F-936A-C1D60647C71A}"/>
                    </a:ext>
                  </a:extLst>
                </p:cNvPr>
                <p:cNvSpPr/>
                <p:nvPr/>
              </p:nvSpPr>
              <p:spPr>
                <a:xfrm>
                  <a:off x="3617487" y="2892895"/>
                  <a:ext cx="648566" cy="216000"/>
                </a:xfrm>
                <a:prstGeom prst="homePlate">
                  <a:avLst/>
                </a:prstGeom>
                <a:solidFill>
                  <a:schemeClr val="accent1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kumimoji="1" lang="en-US" altLang="ja-JP" sz="1400" b="1" dirty="0"/>
                    <a:t>R15</a:t>
                  </a:r>
                  <a:endParaRPr kumimoji="1" lang="ja-JP" altLang="en-US" sz="1400" b="1" dirty="0"/>
                </a:p>
              </p:txBody>
            </p:sp>
          </p:grpSp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7008CA18-EC40-53E6-7705-CD669FBB2276}"/>
                  </a:ext>
                </a:extLst>
              </p:cNvPr>
              <p:cNvGrpSpPr/>
              <p:nvPr/>
            </p:nvGrpSpPr>
            <p:grpSpPr>
              <a:xfrm>
                <a:off x="799386" y="3022266"/>
                <a:ext cx="3684244" cy="2056558"/>
                <a:chOff x="799386" y="3022266"/>
                <a:chExt cx="3684244" cy="2056558"/>
              </a:xfrm>
            </p:grpSpPr>
            <p:grpSp>
              <p:nvGrpSpPr>
                <p:cNvPr id="8" name="グループ化 7">
                  <a:extLst>
                    <a:ext uri="{FF2B5EF4-FFF2-40B4-BE49-F238E27FC236}">
                      <a16:creationId xmlns:a16="http://schemas.microsoft.com/office/drawing/2014/main" id="{F4FC832D-B969-1602-62AF-09BE7888742E}"/>
                    </a:ext>
                  </a:extLst>
                </p:cNvPr>
                <p:cNvGrpSpPr/>
                <p:nvPr/>
              </p:nvGrpSpPr>
              <p:grpSpPr>
                <a:xfrm>
                  <a:off x="799386" y="3022266"/>
                  <a:ext cx="3684244" cy="2056558"/>
                  <a:chOff x="799386" y="3022266"/>
                  <a:chExt cx="3684244" cy="2056558"/>
                </a:xfrm>
              </p:grpSpPr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11008C47-5114-AD51-9B81-F62D498D347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632781" y="3065217"/>
                    <a:ext cx="7297" cy="1931602"/>
                  </a:xfrm>
                  <a:prstGeom prst="line">
                    <a:avLst/>
                  </a:prstGeom>
                  <a:ln w="19050"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テキスト ボックス 54">
                    <a:extLst>
                      <a:ext uri="{FF2B5EF4-FFF2-40B4-BE49-F238E27FC236}">
                        <a16:creationId xmlns:a16="http://schemas.microsoft.com/office/drawing/2014/main" id="{4C736782-5FB1-C5FE-344C-16C51C1CF8B2}"/>
                      </a:ext>
                    </a:extLst>
                  </p:cNvPr>
                  <p:cNvSpPr txBox="1"/>
                  <p:nvPr/>
                </p:nvSpPr>
                <p:spPr>
                  <a:xfrm>
                    <a:off x="3777685" y="4196009"/>
                    <a:ext cx="430887" cy="835929"/>
                  </a:xfrm>
                  <a:prstGeom prst="rect">
                    <a:avLst/>
                  </a:prstGeom>
                  <a:noFill/>
                </p:spPr>
                <p:txBody>
                  <a:bodyPr vert="eaVert" wrap="square" rtlCol="0">
                    <a:spAutoFit/>
                  </a:bodyPr>
                  <a:lstStyle/>
                  <a:p>
                    <a:r>
                      <a: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集約化</a:t>
                    </a:r>
                  </a:p>
                </p:txBody>
              </p:sp>
              <p:grpSp>
                <p:nvGrpSpPr>
                  <p:cNvPr id="6" name="グループ化 5">
                    <a:extLst>
                      <a:ext uri="{FF2B5EF4-FFF2-40B4-BE49-F238E27FC236}">
                        <a16:creationId xmlns:a16="http://schemas.microsoft.com/office/drawing/2014/main" id="{34D8CC62-11E5-574F-3686-5F130FCDA3D5}"/>
                      </a:ext>
                    </a:extLst>
                  </p:cNvPr>
                  <p:cNvGrpSpPr/>
                  <p:nvPr/>
                </p:nvGrpSpPr>
                <p:grpSpPr>
                  <a:xfrm>
                    <a:off x="799386" y="3022266"/>
                    <a:ext cx="2873680" cy="1347184"/>
                    <a:chOff x="799386" y="3022266"/>
                    <a:chExt cx="2873680" cy="1347184"/>
                  </a:xfrm>
                </p:grpSpPr>
                <p:grpSp>
                  <p:nvGrpSpPr>
                    <p:cNvPr id="5" name="グループ化 4">
                      <a:extLst>
                        <a:ext uri="{FF2B5EF4-FFF2-40B4-BE49-F238E27FC236}">
                          <a16:creationId xmlns:a16="http://schemas.microsoft.com/office/drawing/2014/main" id="{95FA4836-21F2-22FB-EE7B-6A502CC9645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99386" y="3022266"/>
                      <a:ext cx="2671913" cy="1347184"/>
                      <a:chOff x="799386" y="3022266"/>
                      <a:chExt cx="2671913" cy="1347184"/>
                    </a:xfrm>
                  </p:grpSpPr>
                  <p:cxnSp>
                    <p:nvCxnSpPr>
                      <p:cNvPr id="45" name="直線コネクタ 44">
                        <a:extLst>
                          <a:ext uri="{FF2B5EF4-FFF2-40B4-BE49-F238E27FC236}">
                            <a16:creationId xmlns:a16="http://schemas.microsoft.com/office/drawing/2014/main" id="{C2C45222-C07D-6DB2-D087-3EB7B2863CD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16330" y="3022266"/>
                        <a:ext cx="10450" cy="1347184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1" name="矢印: 五方向 40">
                        <a:extLst>
                          <a:ext uri="{FF2B5EF4-FFF2-40B4-BE49-F238E27FC236}">
                            <a16:creationId xmlns:a16="http://schemas.microsoft.com/office/drawing/2014/main" id="{D17C9482-ABB0-FDCD-0D29-C2DD978ED86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99386" y="3239608"/>
                        <a:ext cx="2094211" cy="655107"/>
                      </a:xfrm>
                      <a:prstGeom prst="homePlate">
                        <a:avLst>
                          <a:gd name="adj" fmla="val 14387"/>
                        </a:avLst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wrap="none" lIns="36000" tIns="36000" rIns="36000" bIns="36000" rtlCol="0" anchor="t" anchorCtr="0"/>
                      <a:lstStyle/>
                      <a:p>
                        <a:pPr algn="ctr"/>
                        <a:r>
                          <a:rPr kumimoji="1" lang="ja-JP" altLang="en-US" sz="1500" b="1" u="heavy" dirty="0">
                            <a:solidFill>
                              <a:schemeClr val="tx1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第１期整備期間</a:t>
                        </a:r>
                        <a:endParaRPr kumimoji="1" lang="en-US" altLang="ja-JP" sz="1500" b="1" u="heavy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endParaRPr>
                      </a:p>
                      <a:p>
                        <a:pPr algn="ctr"/>
                        <a:endParaRPr kumimoji="1" lang="en-US" altLang="ja-JP" sz="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endParaRPr>
                      </a:p>
                      <a:p>
                        <a:r>
                          <a:rPr kumimoji="1" lang="ja-JP" altLang="en-US" sz="1300" b="1" dirty="0">
                            <a:solidFill>
                              <a:schemeClr val="tx1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・整備２センター</a:t>
                        </a:r>
                        <a:r>
                          <a:rPr kumimoji="1" lang="en-US" altLang="ja-JP" sz="1100" b="1" dirty="0">
                            <a:solidFill>
                              <a:schemeClr val="tx1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(</a:t>
                        </a:r>
                        <a:r>
                          <a:rPr kumimoji="1" lang="ja-JP" altLang="en-US" sz="1100" b="1" dirty="0">
                            <a:solidFill>
                              <a:schemeClr val="tx1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工場併設）</a:t>
                        </a:r>
                        <a:endParaRPr kumimoji="1" lang="en-US" altLang="ja-JP" sz="11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endParaRPr>
                      </a:p>
                    </p:txBody>
                  </p:sp>
                  <p:sp>
                    <p:nvSpPr>
                      <p:cNvPr id="54" name="テキスト ボックス 53">
                        <a:extLst>
                          <a:ext uri="{FF2B5EF4-FFF2-40B4-BE49-F238E27FC236}">
                            <a16:creationId xmlns:a16="http://schemas.microsoft.com/office/drawing/2014/main" id="{4450B714-E71D-6BD2-4937-5A4FAB420E6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040412" y="3420828"/>
                        <a:ext cx="430887" cy="83592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eaVert" wrap="square" rtlCol="0">
                        <a:spAutoFit/>
                      </a:bodyPr>
                      <a:lstStyle/>
                      <a:p>
                        <a:r>
                          <a:rPr kumimoji="1" lang="ja-JP" altLang="en-US" sz="1600" b="1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集約化</a:t>
                        </a:r>
                      </a:p>
                    </p:txBody>
                  </p:sp>
                </p:grpSp>
                <p:sp>
                  <p:nvSpPr>
                    <p:cNvPr id="68" name="テキスト ボックス 67">
                      <a:extLst>
                        <a:ext uri="{FF2B5EF4-FFF2-40B4-BE49-F238E27FC236}">
                          <a16:creationId xmlns:a16="http://schemas.microsoft.com/office/drawing/2014/main" id="{B0DF36B3-96B7-EC7A-1604-0CACEBA938B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904244" y="4075625"/>
                      <a:ext cx="76882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12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(10</a:t>
                      </a:r>
                      <a:r>
                        <a:rPr kumimoji="1" lang="ja-JP" altLang="en-US" sz="12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→</a:t>
                      </a:r>
                      <a:r>
                        <a:rPr kumimoji="1" lang="en-US" altLang="ja-JP" sz="12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8)</a:t>
                      </a:r>
                      <a:endParaRPr kumimoji="1" lang="ja-JP" altLang="en-US" sz="12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p:txBody>
                </p:sp>
              </p:grpSp>
              <p:sp>
                <p:nvSpPr>
                  <p:cNvPr id="69" name="テキスト ボックス 68">
                    <a:extLst>
                      <a:ext uri="{FF2B5EF4-FFF2-40B4-BE49-F238E27FC236}">
                        <a16:creationId xmlns:a16="http://schemas.microsoft.com/office/drawing/2014/main" id="{67040D53-8909-57BB-0D8F-2064BE5C304E}"/>
                      </a:ext>
                    </a:extLst>
                  </p:cNvPr>
                  <p:cNvSpPr txBox="1"/>
                  <p:nvPr/>
                </p:nvSpPr>
                <p:spPr>
                  <a:xfrm>
                    <a:off x="3714808" y="4801825"/>
                    <a:ext cx="768822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12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(8</a:t>
                    </a:r>
                    <a:r>
                      <a:rPr kumimoji="1" lang="ja-JP" altLang="en-US" sz="12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→</a:t>
                    </a:r>
                    <a:r>
                      <a:rPr kumimoji="1" lang="en-US" altLang="ja-JP" sz="12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5)</a:t>
                    </a:r>
                    <a:endParaRPr kumimoji="1" lang="ja-JP" altLang="en-US" sz="12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</p:grpSp>
            <p:sp>
              <p:nvSpPr>
                <p:cNvPr id="61" name="矢印: 五方向 60">
                  <a:extLst>
                    <a:ext uri="{FF2B5EF4-FFF2-40B4-BE49-F238E27FC236}">
                      <a16:creationId xmlns:a16="http://schemas.microsoft.com/office/drawing/2014/main" id="{5335A716-D67A-FE8B-CE5C-3A7467A6AC4A}"/>
                    </a:ext>
                  </a:extLst>
                </p:cNvPr>
                <p:cNvSpPr/>
                <p:nvPr/>
              </p:nvSpPr>
              <p:spPr>
                <a:xfrm>
                  <a:off x="1498534" y="4315396"/>
                  <a:ext cx="2111655" cy="553102"/>
                </a:xfrm>
                <a:prstGeom prst="homePlate">
                  <a:avLst>
                    <a:gd name="adj" fmla="val 14387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36000" tIns="36000" rIns="36000" bIns="36000" rtlCol="0" anchor="t" anchorCtr="0"/>
                <a:lstStyle/>
                <a:p>
                  <a:pPr algn="ctr"/>
                  <a:r>
                    <a:rPr kumimoji="1" lang="ja-JP" altLang="en-US" sz="1500" b="1" u="heavy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第２期整備期間</a:t>
                  </a:r>
                  <a:endParaRPr kumimoji="1" lang="en-US" altLang="ja-JP" sz="1500" b="1" u="heavy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r>
                    <a:rPr kumimoji="1" lang="ja-JP" altLang="en-US" sz="13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・整備２センター</a:t>
                  </a:r>
                  <a:r>
                    <a:rPr kumimoji="1" lang="en-US" altLang="ja-JP" sz="11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(</a:t>
                  </a:r>
                  <a:r>
                    <a:rPr kumimoji="1" lang="ja-JP" altLang="en-US" sz="11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工場併設）</a:t>
                  </a:r>
                  <a:endParaRPr kumimoji="1" lang="ja-JP" altLang="en-US" sz="1300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CD975B3-7B53-2140-9EA6-7160060EB106}"/>
              </a:ext>
            </a:extLst>
          </p:cNvPr>
          <p:cNvGrpSpPr/>
          <p:nvPr/>
        </p:nvGrpSpPr>
        <p:grpSpPr>
          <a:xfrm>
            <a:off x="4156239" y="2989726"/>
            <a:ext cx="4824494" cy="3023764"/>
            <a:chOff x="4493363" y="2454725"/>
            <a:chExt cx="4480914" cy="3168378"/>
          </a:xfrm>
        </p:grpSpPr>
        <p:sp>
          <p:nvSpPr>
            <p:cNvPr id="19" name="コンテンツ プレースホルダー 2">
              <a:extLst>
                <a:ext uri="{FF2B5EF4-FFF2-40B4-BE49-F238E27FC236}">
                  <a16:creationId xmlns:a16="http://schemas.microsoft.com/office/drawing/2014/main" id="{30C12E13-DAB5-31F1-A540-16663C3AFD9F}"/>
                </a:ext>
              </a:extLst>
            </p:cNvPr>
            <p:cNvSpPr txBox="1">
              <a:spLocks/>
            </p:cNvSpPr>
            <p:nvPr/>
          </p:nvSpPr>
          <p:spPr>
            <a:xfrm>
              <a:off x="4557898" y="2454725"/>
              <a:ext cx="3411239" cy="328946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6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■収支見込概算（建替の場合を想定）</a:t>
              </a:r>
              <a:endPara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A838EB8E-3A36-153E-61AC-CD9D712C3F02}"/>
                </a:ext>
              </a:extLst>
            </p:cNvPr>
            <p:cNvGrpSpPr/>
            <p:nvPr/>
          </p:nvGrpSpPr>
          <p:grpSpPr>
            <a:xfrm>
              <a:off x="4493363" y="2808232"/>
              <a:ext cx="4463245" cy="2814871"/>
              <a:chOff x="4493363" y="2808232"/>
              <a:chExt cx="4463245" cy="2814871"/>
            </a:xfrm>
          </p:grpSpPr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C6A970F9-8377-48A6-9757-26AAB7D91620}"/>
                  </a:ext>
                </a:extLst>
              </p:cNvPr>
              <p:cNvSpPr txBox="1"/>
              <p:nvPr/>
            </p:nvSpPr>
            <p:spPr>
              <a:xfrm>
                <a:off x="4493363" y="2808232"/>
                <a:ext cx="4463242" cy="35474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整備コスト</a:t>
                </a:r>
                <a:r>
                  <a:rPr kumimoji="1" lang="en-US" altLang="ja-JP" sz="16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153</a:t>
                </a: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D4A038BB-60CA-DD2A-6D56-F30EE304F6DD}"/>
                  </a:ext>
                </a:extLst>
              </p:cNvPr>
              <p:cNvSpPr txBox="1"/>
              <p:nvPr/>
            </p:nvSpPr>
            <p:spPr>
              <a:xfrm>
                <a:off x="4623955" y="5268357"/>
                <a:ext cx="4227116" cy="3547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6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財源合計　（▲</a:t>
                </a:r>
                <a:r>
                  <a:rPr lang="en-US" altLang="ja-JP" sz="16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365</a:t>
                </a:r>
                <a:r>
                  <a:rPr lang="ja-JP" altLang="en-US" sz="16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en-US" altLang="ja-JP" sz="16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or </a:t>
                </a:r>
                <a:r>
                  <a:rPr lang="ja-JP" altLang="en-US" sz="16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▲</a:t>
                </a:r>
                <a:r>
                  <a:rPr lang="en-US" altLang="ja-JP" sz="16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320) </a:t>
                </a:r>
                <a:r>
                  <a:rPr lang="ja-JP" altLang="en-US" sz="16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＋▲</a:t>
                </a:r>
                <a:r>
                  <a:rPr lang="en-US" altLang="ja-JP" sz="16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α</a:t>
                </a:r>
              </a:p>
            </p:txBody>
          </p:sp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38C54315-C16C-3ED3-B1A8-3A5A1C11BA76}"/>
                  </a:ext>
                </a:extLst>
              </p:cNvPr>
              <p:cNvGrpSpPr/>
              <p:nvPr/>
            </p:nvGrpSpPr>
            <p:grpSpPr>
              <a:xfrm>
                <a:off x="4506757" y="3910226"/>
                <a:ext cx="4449851" cy="1084471"/>
                <a:chOff x="4506757" y="3910226"/>
                <a:chExt cx="4449851" cy="1084471"/>
              </a:xfrm>
            </p:grpSpPr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423DA2CA-2BBC-6BEB-A987-3F2D448351DE}"/>
                    </a:ext>
                  </a:extLst>
                </p:cNvPr>
                <p:cNvSpPr txBox="1"/>
                <p:nvPr/>
              </p:nvSpPr>
              <p:spPr>
                <a:xfrm>
                  <a:off x="7513220" y="4231392"/>
                  <a:ext cx="1443388" cy="754435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跡地収入（</a:t>
                  </a:r>
                  <a:r>
                    <a:rPr lang="en-US" altLang="ja-JP" sz="12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40</a:t>
                  </a:r>
                  <a:r>
                    <a:rPr lang="ja-JP" altLang="en-US" sz="12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年）</a:t>
                  </a:r>
                  <a:endParaRPr lang="en-US" altLang="ja-JP" sz="12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r>
                    <a:rPr lang="en-US" altLang="ja-JP" sz="12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 </a:t>
                  </a:r>
                </a:p>
              </p:txBody>
            </p:sp>
            <p:sp>
              <p:nvSpPr>
                <p:cNvPr id="70" name="テキスト ボックス 69">
                  <a:extLst>
                    <a:ext uri="{FF2B5EF4-FFF2-40B4-BE49-F238E27FC236}">
                      <a16:creationId xmlns:a16="http://schemas.microsoft.com/office/drawing/2014/main" id="{58BB8CA5-BAE7-37C6-1951-AC54010B3E04}"/>
                    </a:ext>
                  </a:extLst>
                </p:cNvPr>
                <p:cNvSpPr txBox="1"/>
                <p:nvPr/>
              </p:nvSpPr>
              <p:spPr>
                <a:xfrm>
                  <a:off x="6655161" y="4225048"/>
                  <a:ext cx="804240" cy="754435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12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PFI</a:t>
                  </a:r>
                </a:p>
                <a:p>
                  <a:r>
                    <a:rPr lang="ja-JP" altLang="en-US" sz="12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導入効果</a:t>
                  </a:r>
                  <a:endParaRPr lang="en-US" altLang="ja-JP" sz="12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r>
                    <a:rPr lang="ja-JP" altLang="en-US" sz="14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  ▲</a:t>
                  </a:r>
                  <a:r>
                    <a:rPr lang="en-US" altLang="ja-JP" sz="14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α</a:t>
                  </a:r>
                </a:p>
              </p:txBody>
            </p:sp>
            <p:grpSp>
              <p:nvGrpSpPr>
                <p:cNvPr id="13" name="グループ化 12">
                  <a:extLst>
                    <a:ext uri="{FF2B5EF4-FFF2-40B4-BE49-F238E27FC236}">
                      <a16:creationId xmlns:a16="http://schemas.microsoft.com/office/drawing/2014/main" id="{CA3DCAD6-D021-73F1-4C9E-1CE69453EE03}"/>
                    </a:ext>
                  </a:extLst>
                </p:cNvPr>
                <p:cNvGrpSpPr/>
                <p:nvPr/>
              </p:nvGrpSpPr>
              <p:grpSpPr>
                <a:xfrm>
                  <a:off x="4506757" y="4216635"/>
                  <a:ext cx="2097319" cy="778062"/>
                  <a:chOff x="4506757" y="4535701"/>
                  <a:chExt cx="2097319" cy="778062"/>
                </a:xfrm>
              </p:grpSpPr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46A11BA0-C937-758B-BCFA-3DD12F710FDE}"/>
                      </a:ext>
                    </a:extLst>
                  </p:cNvPr>
                  <p:cNvSpPr txBox="1"/>
                  <p:nvPr/>
                </p:nvSpPr>
                <p:spPr>
                  <a:xfrm>
                    <a:off x="4506758" y="4535701"/>
                    <a:ext cx="2097318" cy="274122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ja-JP" altLang="en-US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施設維持コスト等の削減</a:t>
                    </a:r>
                    <a:r>
                      <a:rPr kumimoji="1" lang="en-US" altLang="ja-JP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(40</a:t>
                    </a:r>
                    <a:r>
                      <a:rPr kumimoji="1" lang="ja-JP" altLang="en-US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年</a:t>
                    </a:r>
                    <a:r>
                      <a:rPr kumimoji="1" lang="en-US" altLang="ja-JP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)</a:t>
                    </a:r>
                  </a:p>
                </p:txBody>
              </p:sp>
              <p:grpSp>
                <p:nvGrpSpPr>
                  <p:cNvPr id="12" name="グループ化 11">
                    <a:extLst>
                      <a:ext uri="{FF2B5EF4-FFF2-40B4-BE49-F238E27FC236}">
                        <a16:creationId xmlns:a16="http://schemas.microsoft.com/office/drawing/2014/main" id="{965385B8-5C74-7B66-0C07-BDBB83DB1F28}"/>
                      </a:ext>
                    </a:extLst>
                  </p:cNvPr>
                  <p:cNvGrpSpPr/>
                  <p:nvPr/>
                </p:nvGrpSpPr>
                <p:grpSpPr>
                  <a:xfrm>
                    <a:off x="4506757" y="4797768"/>
                    <a:ext cx="2097318" cy="515995"/>
                    <a:chOff x="4506757" y="4797768"/>
                    <a:chExt cx="2097318" cy="515995"/>
                  </a:xfrm>
                </p:grpSpPr>
                <p:sp>
                  <p:nvSpPr>
                    <p:cNvPr id="71" name="テキスト ボックス 70">
                      <a:extLst>
                        <a:ext uri="{FF2B5EF4-FFF2-40B4-BE49-F238E27FC236}">
                          <a16:creationId xmlns:a16="http://schemas.microsoft.com/office/drawing/2014/main" id="{9DD453C9-6E51-CD89-755B-05B1E83870F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506757" y="4797768"/>
                      <a:ext cx="948006" cy="515994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12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集約化効果　</a:t>
                      </a:r>
                      <a:endParaRPr kumimoji="1" lang="en-US" altLang="ja-JP" sz="12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lang="ja-JP" altLang="en-US" sz="14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 ▲</a:t>
                      </a:r>
                      <a:r>
                        <a:rPr lang="en-US" altLang="ja-JP" sz="14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224</a:t>
                      </a:r>
                    </a:p>
                  </p:txBody>
                </p:sp>
                <p:sp>
                  <p:nvSpPr>
                    <p:cNvPr id="72" name="テキスト ボックス 71">
                      <a:extLst>
                        <a:ext uri="{FF2B5EF4-FFF2-40B4-BE49-F238E27FC236}">
                          <a16:creationId xmlns:a16="http://schemas.microsoft.com/office/drawing/2014/main" id="{B0CA20C4-4D7F-C88B-C9D1-74A777447C1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454764" y="4797768"/>
                      <a:ext cx="1149311" cy="515995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ja-JP" altLang="en-US" sz="12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リニューアル</a:t>
                      </a:r>
                      <a:endParaRPr lang="en-US" altLang="ja-JP" sz="12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lang="ja-JP" altLang="en-US" sz="12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効果 </a:t>
                      </a:r>
                      <a:r>
                        <a:rPr lang="ja-JP" altLang="en-US" sz="14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▲</a:t>
                      </a:r>
                      <a:r>
                        <a:rPr lang="en-US" altLang="ja-JP" sz="14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</a:t>
                      </a:r>
                      <a:endParaRPr lang="ja-JP" altLang="en-US" sz="14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p:txBody>
                </p:sp>
              </p:grpSp>
            </p:grpSp>
            <p:sp>
              <p:nvSpPr>
                <p:cNvPr id="73" name="矢印: 上 72">
                  <a:extLst>
                    <a:ext uri="{FF2B5EF4-FFF2-40B4-BE49-F238E27FC236}">
                      <a16:creationId xmlns:a16="http://schemas.microsoft.com/office/drawing/2014/main" id="{B1D6EC65-58E3-FB52-BB22-4738131E889B}"/>
                    </a:ext>
                  </a:extLst>
                </p:cNvPr>
                <p:cNvSpPr/>
                <p:nvPr/>
              </p:nvSpPr>
              <p:spPr>
                <a:xfrm>
                  <a:off x="4815718" y="3924976"/>
                  <a:ext cx="554307" cy="264052"/>
                </a:xfrm>
                <a:prstGeom prst="upArrow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6" name="矢印: 上 75">
                  <a:extLst>
                    <a:ext uri="{FF2B5EF4-FFF2-40B4-BE49-F238E27FC236}">
                      <a16:creationId xmlns:a16="http://schemas.microsoft.com/office/drawing/2014/main" id="{72135B39-8738-68CC-12FF-4EA788C8A4F4}"/>
                    </a:ext>
                  </a:extLst>
                </p:cNvPr>
                <p:cNvSpPr/>
                <p:nvPr/>
              </p:nvSpPr>
              <p:spPr>
                <a:xfrm>
                  <a:off x="5914544" y="3916257"/>
                  <a:ext cx="554307" cy="264052"/>
                </a:xfrm>
                <a:prstGeom prst="upArrow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7" name="矢印: 上 76">
                  <a:extLst>
                    <a:ext uri="{FF2B5EF4-FFF2-40B4-BE49-F238E27FC236}">
                      <a16:creationId xmlns:a16="http://schemas.microsoft.com/office/drawing/2014/main" id="{2DF96276-B69A-DD30-4590-1850C851DDC8}"/>
                    </a:ext>
                  </a:extLst>
                </p:cNvPr>
                <p:cNvSpPr/>
                <p:nvPr/>
              </p:nvSpPr>
              <p:spPr>
                <a:xfrm>
                  <a:off x="6777089" y="3910226"/>
                  <a:ext cx="554307" cy="264052"/>
                </a:xfrm>
                <a:prstGeom prst="upArrow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8" name="矢印: 上 77">
                  <a:extLst>
                    <a:ext uri="{FF2B5EF4-FFF2-40B4-BE49-F238E27FC236}">
                      <a16:creationId xmlns:a16="http://schemas.microsoft.com/office/drawing/2014/main" id="{306D473B-9CFC-D621-ED29-C31BEAC66FA0}"/>
                    </a:ext>
                  </a:extLst>
                </p:cNvPr>
                <p:cNvSpPr/>
                <p:nvPr/>
              </p:nvSpPr>
              <p:spPr>
                <a:xfrm>
                  <a:off x="7942502" y="3913216"/>
                  <a:ext cx="554307" cy="264052"/>
                </a:xfrm>
                <a:prstGeom prst="upArrow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79" name="右中かっこ 78">
                <a:extLst>
                  <a:ext uri="{FF2B5EF4-FFF2-40B4-BE49-F238E27FC236}">
                    <a16:creationId xmlns:a16="http://schemas.microsoft.com/office/drawing/2014/main" id="{192D5C84-639A-B831-9BB1-5C66D6ECC1F4}"/>
                  </a:ext>
                </a:extLst>
              </p:cNvPr>
              <p:cNvSpPr/>
              <p:nvPr/>
            </p:nvSpPr>
            <p:spPr>
              <a:xfrm rot="5400000">
                <a:off x="6587819" y="2948433"/>
                <a:ext cx="287727" cy="4449850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コンテンツ プレースホルダー 2">
              <a:extLst>
                <a:ext uri="{FF2B5EF4-FFF2-40B4-BE49-F238E27FC236}">
                  <a16:creationId xmlns:a16="http://schemas.microsoft.com/office/drawing/2014/main" id="{3C3C294E-98EE-111C-1BEA-4043B2A2B1C6}"/>
                </a:ext>
              </a:extLst>
            </p:cNvPr>
            <p:cNvSpPr txBox="1">
              <a:spLocks/>
            </p:cNvSpPr>
            <p:nvPr/>
          </p:nvSpPr>
          <p:spPr>
            <a:xfrm>
              <a:off x="8088117" y="2561318"/>
              <a:ext cx="886160" cy="270897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2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単位：億円</a:t>
              </a:r>
              <a:endPara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3" name="矢印: 上 22">
            <a:extLst>
              <a:ext uri="{FF2B5EF4-FFF2-40B4-BE49-F238E27FC236}">
                <a16:creationId xmlns:a16="http://schemas.microsoft.com/office/drawing/2014/main" id="{83048932-8886-80A7-1ECE-05C37CB4330A}"/>
              </a:ext>
            </a:extLst>
          </p:cNvPr>
          <p:cNvSpPr/>
          <p:nvPr/>
        </p:nvSpPr>
        <p:spPr>
          <a:xfrm rot="10800000">
            <a:off x="5984795" y="3713986"/>
            <a:ext cx="1116000" cy="216000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01BF04FA-320D-10D3-4B4E-C2B30052559B}"/>
              </a:ext>
            </a:extLst>
          </p:cNvPr>
          <p:cNvSpPr txBox="1">
            <a:spLocks/>
          </p:cNvSpPr>
          <p:nvPr/>
        </p:nvSpPr>
        <p:spPr>
          <a:xfrm>
            <a:off x="412650" y="5524149"/>
            <a:ext cx="4221413" cy="4018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R7</a:t>
            </a: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に整備手法、</a:t>
            </a:r>
            <a:r>
              <a:rPr lang="en-US" altLang="ja-JP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R8</a:t>
            </a: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en-US" altLang="ja-JP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PFI</a:t>
            </a: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導入可能性について調査</a:t>
            </a:r>
            <a:endParaRPr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0C7CC6B-1EDC-EE45-E6B1-425E5C7A9407}"/>
              </a:ext>
            </a:extLst>
          </p:cNvPr>
          <p:cNvSpPr txBox="1"/>
          <p:nvPr/>
        </p:nvSpPr>
        <p:spPr>
          <a:xfrm>
            <a:off x="7445833" y="4936710"/>
            <a:ext cx="58079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貸付</a:t>
            </a: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＋</a:t>
            </a:r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120</a:t>
            </a:r>
            <a:endParaRPr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371863-54D7-B5B4-A854-3CBCDD1B5119}"/>
              </a:ext>
            </a:extLst>
          </p:cNvPr>
          <p:cNvSpPr txBox="1"/>
          <p:nvPr/>
        </p:nvSpPr>
        <p:spPr>
          <a:xfrm>
            <a:off x="8259975" y="4932826"/>
            <a:ext cx="65111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売払</a:t>
            </a: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＋</a:t>
            </a:r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75</a:t>
            </a:r>
            <a:endParaRPr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2A2725E-FDC0-D065-1DF9-2F6F6EFAEAB0}"/>
              </a:ext>
            </a:extLst>
          </p:cNvPr>
          <p:cNvSpPr txBox="1"/>
          <p:nvPr/>
        </p:nvSpPr>
        <p:spPr>
          <a:xfrm>
            <a:off x="7987711" y="4997512"/>
            <a:ext cx="36107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or</a:t>
            </a:r>
            <a:endParaRPr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コンテンツ プレースホルダー 2">
            <a:extLst>
              <a:ext uri="{FF2B5EF4-FFF2-40B4-BE49-F238E27FC236}">
                <a16:creationId xmlns:a16="http://schemas.microsoft.com/office/drawing/2014/main" id="{9867FC68-F05D-9ABB-A654-3DC9C8DBA1B6}"/>
              </a:ext>
            </a:extLst>
          </p:cNvPr>
          <p:cNvSpPr txBox="1">
            <a:spLocks/>
          </p:cNvSpPr>
          <p:nvPr/>
        </p:nvSpPr>
        <p:spPr>
          <a:xfrm>
            <a:off x="5421495" y="3990216"/>
            <a:ext cx="2842619" cy="29242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財政負担の軽減   </a:t>
            </a:r>
            <a:r>
              <a:rPr lang="en-US" altLang="ja-JP" sz="1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212</a:t>
            </a:r>
          </a:p>
        </p:txBody>
      </p:sp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218FFEF6-D3B8-B147-5DB9-3EFA1087C3A1}"/>
              </a:ext>
            </a:extLst>
          </p:cNvPr>
          <p:cNvSpPr txBox="1">
            <a:spLocks/>
          </p:cNvSpPr>
          <p:nvPr/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b="1" dirty="0">
                <a:solidFill>
                  <a:schemeClr val="tx1"/>
                </a:solidFill>
              </a:rPr>
              <a:t>2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85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69BEAFA1-34A1-60FB-C03C-1ED22608FA8C}"/>
              </a:ext>
            </a:extLst>
          </p:cNvPr>
          <p:cNvSpPr txBox="1">
            <a:spLocks/>
          </p:cNvSpPr>
          <p:nvPr/>
        </p:nvSpPr>
        <p:spPr>
          <a:xfrm>
            <a:off x="0" y="16509"/>
            <a:ext cx="9144000" cy="50085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職員採用計画</a:t>
            </a: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・要員削減計画</a:t>
            </a:r>
            <a:endParaRPr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6" name="表 4">
            <a:extLst>
              <a:ext uri="{FF2B5EF4-FFF2-40B4-BE49-F238E27FC236}">
                <a16:creationId xmlns:a16="http://schemas.microsoft.com/office/drawing/2014/main" id="{B42915B8-C461-56EA-2188-5FA495A2E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860876"/>
              </p:ext>
            </p:extLst>
          </p:nvPr>
        </p:nvGraphicFramePr>
        <p:xfrm>
          <a:off x="-23126" y="2206686"/>
          <a:ext cx="9190252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492">
                  <a:extLst>
                    <a:ext uri="{9D8B030D-6E8A-4147-A177-3AD203B41FA5}">
                      <a16:colId xmlns:a16="http://schemas.microsoft.com/office/drawing/2014/main" val="42463378"/>
                    </a:ext>
                  </a:extLst>
                </a:gridCol>
                <a:gridCol w="736956">
                  <a:extLst>
                    <a:ext uri="{9D8B030D-6E8A-4147-A177-3AD203B41FA5}">
                      <a16:colId xmlns:a16="http://schemas.microsoft.com/office/drawing/2014/main" val="3535977725"/>
                    </a:ext>
                  </a:extLst>
                </a:gridCol>
                <a:gridCol w="2959385">
                  <a:extLst>
                    <a:ext uri="{9D8B030D-6E8A-4147-A177-3AD203B41FA5}">
                      <a16:colId xmlns:a16="http://schemas.microsoft.com/office/drawing/2014/main" val="2076532530"/>
                    </a:ext>
                  </a:extLst>
                </a:gridCol>
                <a:gridCol w="2890243">
                  <a:extLst>
                    <a:ext uri="{9D8B030D-6E8A-4147-A177-3AD203B41FA5}">
                      <a16:colId xmlns:a16="http://schemas.microsoft.com/office/drawing/2014/main" val="1435060461"/>
                    </a:ext>
                  </a:extLst>
                </a:gridCol>
                <a:gridCol w="1566176">
                  <a:extLst>
                    <a:ext uri="{9D8B030D-6E8A-4147-A177-3AD203B41FA5}">
                      <a16:colId xmlns:a16="http://schemas.microsoft.com/office/drawing/2014/main" val="260794509"/>
                    </a:ext>
                  </a:extLst>
                </a:gridCol>
              </a:tblGrid>
              <a:tr h="291029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R6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R7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～</a:t>
                      </a: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13(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見込</a:t>
                      </a: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)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R14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・</a:t>
                      </a: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R15(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見込</a:t>
                      </a: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)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R7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～</a:t>
                      </a: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R15(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見込</a:t>
                      </a: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)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8744795"/>
                  </a:ext>
                </a:extLst>
              </a:tr>
              <a:tr h="16720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退職者数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-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759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4537742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採用数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-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9392054"/>
                  </a:ext>
                </a:extLst>
              </a:tr>
              <a:tr h="31272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職員数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1,282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1,049(R13)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880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R15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7324399"/>
                  </a:ext>
                </a:extLst>
              </a:tr>
              <a:tr h="79602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要員見直し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Calibri" panose="020F0502020204030204" pitchFamily="34" charset="0"/>
                        </a:rPr>
                        <a:t>-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直営で維持する業務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(※)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を除き、集約化までに全て委託化等による見直しを実施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(※)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普通ごみ収集、ふれあい収集、委託指導、現業管理、車両整備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集約化後のセンター担当区域変更に合わせ、集約化に伴う輸送効率向上を反映させるとともに、収集ルートの精査による見直しを実施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90588865"/>
                  </a:ext>
                </a:extLst>
              </a:tr>
            </a:tbl>
          </a:graphicData>
        </a:graphic>
      </p:graphicFrame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5243CB7A-43C7-8935-448F-1BD850A68155}"/>
              </a:ext>
            </a:extLst>
          </p:cNvPr>
          <p:cNvSpPr txBox="1">
            <a:spLocks/>
          </p:cNvSpPr>
          <p:nvPr/>
        </p:nvSpPr>
        <p:spPr>
          <a:xfrm>
            <a:off x="-23126" y="564607"/>
            <a:ext cx="9190252" cy="13438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今後の退職者見込みは▲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759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人だが、▲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402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人の要員の見直しにより、採用数を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357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人に抑制。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人口減少や高齢化により人手不足、採用数確保が課題 → 継続して採用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この結果、職員数は改革取組前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(H28)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1,699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人から、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880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(R15)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に半減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0CA26412-5F4D-1FB4-0F26-DD127C424563}"/>
              </a:ext>
            </a:extLst>
          </p:cNvPr>
          <p:cNvSpPr txBox="1">
            <a:spLocks/>
          </p:cNvSpPr>
          <p:nvPr/>
        </p:nvSpPr>
        <p:spPr>
          <a:xfrm>
            <a:off x="-20190" y="4676359"/>
            <a:ext cx="9143999" cy="9779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昭和・平成採用職員が退職する前にノウハウ（災害時の対応や戸別収集継続）の継承が可能。また、高齢化が進む職員の年齢構成を是正。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5" name="表 8">
            <a:extLst>
              <a:ext uri="{FF2B5EF4-FFF2-40B4-BE49-F238E27FC236}">
                <a16:creationId xmlns:a16="http://schemas.microsoft.com/office/drawing/2014/main" id="{8CDCEFF9-0C90-0335-C710-7BBAF6036D22}"/>
              </a:ext>
            </a:extLst>
          </p:cNvPr>
          <p:cNvGraphicFramePr>
            <a:graphicFrameLocks noGrp="1"/>
          </p:cNvGraphicFramePr>
          <p:nvPr/>
        </p:nvGraphicFramePr>
        <p:xfrm>
          <a:off x="0" y="5673881"/>
          <a:ext cx="286980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539">
                  <a:extLst>
                    <a:ext uri="{9D8B030D-6E8A-4147-A177-3AD203B41FA5}">
                      <a16:colId xmlns:a16="http://schemas.microsoft.com/office/drawing/2014/main" val="3127009675"/>
                    </a:ext>
                  </a:extLst>
                </a:gridCol>
                <a:gridCol w="794269">
                  <a:extLst>
                    <a:ext uri="{9D8B030D-6E8A-4147-A177-3AD203B41FA5}">
                      <a16:colId xmlns:a16="http://schemas.microsoft.com/office/drawing/2014/main" val="1517574744"/>
                    </a:ext>
                  </a:extLst>
                </a:gridCol>
              </a:tblGrid>
              <a:tr h="259873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R6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7813910"/>
                  </a:ext>
                </a:extLst>
              </a:tr>
              <a:tr h="213182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昭和・平成採用職員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1,225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1828306"/>
                  </a:ext>
                </a:extLst>
              </a:tr>
              <a:tr h="213182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令和採用職員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5995938"/>
                  </a:ext>
                </a:extLst>
              </a:tr>
              <a:tr h="2126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1,282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8813740"/>
                  </a:ext>
                </a:extLst>
              </a:tr>
            </a:tbl>
          </a:graphicData>
        </a:graphic>
      </p:graphicFrame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55A35182-9281-17A9-64BF-F08CA00BD2D8}"/>
              </a:ext>
            </a:extLst>
          </p:cNvPr>
          <p:cNvGraphicFramePr>
            <a:graphicFrameLocks noGrp="1"/>
          </p:cNvGraphicFramePr>
          <p:nvPr/>
        </p:nvGraphicFramePr>
        <p:xfrm>
          <a:off x="3168577" y="5681421"/>
          <a:ext cx="806379" cy="115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379">
                  <a:extLst>
                    <a:ext uri="{9D8B030D-6E8A-4147-A177-3AD203B41FA5}">
                      <a16:colId xmlns:a16="http://schemas.microsoft.com/office/drawing/2014/main" val="796334936"/>
                    </a:ext>
                  </a:extLst>
                </a:gridCol>
              </a:tblGrid>
              <a:tr h="2630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R10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4171097"/>
                  </a:ext>
                </a:extLst>
              </a:tr>
              <a:tr h="285357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984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010047"/>
                  </a:ext>
                </a:extLst>
              </a:tr>
              <a:tr h="28622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420605"/>
                  </a:ext>
                </a:extLst>
              </a:tr>
              <a:tr h="236754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1,200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7222833"/>
                  </a:ext>
                </a:extLst>
              </a:tr>
            </a:tbl>
          </a:graphicData>
        </a:graphic>
      </p:graphicFrame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1E2180C3-E1E9-350E-BD75-73E5D013945B}"/>
              </a:ext>
            </a:extLst>
          </p:cNvPr>
          <p:cNvSpPr/>
          <p:nvPr/>
        </p:nvSpPr>
        <p:spPr>
          <a:xfrm rot="5400000">
            <a:off x="3715920" y="6216098"/>
            <a:ext cx="844061" cy="18463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3F7C1764-0FF0-B5F1-3098-3B9B0713C861}"/>
              </a:ext>
            </a:extLst>
          </p:cNvPr>
          <p:cNvSpPr/>
          <p:nvPr/>
        </p:nvSpPr>
        <p:spPr>
          <a:xfrm rot="5400000">
            <a:off x="2612263" y="6242859"/>
            <a:ext cx="844061" cy="18463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4" name="表 8">
            <a:extLst>
              <a:ext uri="{FF2B5EF4-FFF2-40B4-BE49-F238E27FC236}">
                <a16:creationId xmlns:a16="http://schemas.microsoft.com/office/drawing/2014/main" id="{A8AC5802-CFDF-AB50-6C1C-F89E85EB2450}"/>
              </a:ext>
            </a:extLst>
          </p:cNvPr>
          <p:cNvGraphicFramePr>
            <a:graphicFrameLocks noGrp="1"/>
          </p:cNvGraphicFramePr>
          <p:nvPr/>
        </p:nvGraphicFramePr>
        <p:xfrm>
          <a:off x="5467813" y="5706405"/>
          <a:ext cx="1366375" cy="1122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481">
                  <a:extLst>
                    <a:ext uri="{9D8B030D-6E8A-4147-A177-3AD203B41FA5}">
                      <a16:colId xmlns:a16="http://schemas.microsoft.com/office/drawing/2014/main" val="3127009675"/>
                    </a:ext>
                  </a:extLst>
                </a:gridCol>
                <a:gridCol w="735894">
                  <a:extLst>
                    <a:ext uri="{9D8B030D-6E8A-4147-A177-3AD203B41FA5}">
                      <a16:colId xmlns:a16="http://schemas.microsoft.com/office/drawing/2014/main" val="1517574744"/>
                    </a:ext>
                  </a:extLst>
                </a:gridCol>
              </a:tblGrid>
              <a:tr h="33076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R6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7813910"/>
                  </a:ext>
                </a:extLst>
              </a:tr>
              <a:tr h="756792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平均</a:t>
                      </a:r>
                      <a:endParaRPr kumimoji="1" lang="en-US" altLang="ja-JP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53.8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1828306"/>
                  </a:ext>
                </a:extLst>
              </a:tr>
            </a:tbl>
          </a:graphicData>
        </a:graphic>
      </p:graphicFrame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26381830-8CFA-EE96-5AF6-C640887D71E1}"/>
              </a:ext>
            </a:extLst>
          </p:cNvPr>
          <p:cNvSpPr/>
          <p:nvPr/>
        </p:nvSpPr>
        <p:spPr>
          <a:xfrm rot="5400000">
            <a:off x="6646814" y="6244987"/>
            <a:ext cx="739245" cy="18463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0" name="表 8">
            <a:extLst>
              <a:ext uri="{FF2B5EF4-FFF2-40B4-BE49-F238E27FC236}">
                <a16:creationId xmlns:a16="http://schemas.microsoft.com/office/drawing/2014/main" id="{5CDA1CB3-D3AE-FBC1-1D66-014238106AB9}"/>
              </a:ext>
            </a:extLst>
          </p:cNvPr>
          <p:cNvGraphicFramePr>
            <a:graphicFrameLocks noGrp="1"/>
          </p:cNvGraphicFramePr>
          <p:nvPr/>
        </p:nvGraphicFramePr>
        <p:xfrm>
          <a:off x="7162817" y="5706405"/>
          <a:ext cx="659493" cy="1113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493">
                  <a:extLst>
                    <a:ext uri="{9D8B030D-6E8A-4147-A177-3AD203B41FA5}">
                      <a16:colId xmlns:a16="http://schemas.microsoft.com/office/drawing/2014/main" val="1517574744"/>
                    </a:ext>
                  </a:extLst>
                </a:gridCol>
              </a:tblGrid>
              <a:tr h="3573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R10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7813910"/>
                  </a:ext>
                </a:extLst>
              </a:tr>
              <a:tr h="756217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53.1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182830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9A28E4-0E8B-FCFE-9AA1-684B13BFDAE5}"/>
              </a:ext>
            </a:extLst>
          </p:cNvPr>
          <p:cNvSpPr txBox="1"/>
          <p:nvPr/>
        </p:nvSpPr>
        <p:spPr>
          <a:xfrm>
            <a:off x="0" y="5412615"/>
            <a:ext cx="36694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■採用時期別職員数の推移（単位：人）</a:t>
            </a:r>
          </a:p>
        </p:txBody>
      </p:sp>
      <p:graphicFrame>
        <p:nvGraphicFramePr>
          <p:cNvPr id="9" name="表 10">
            <a:extLst>
              <a:ext uri="{FF2B5EF4-FFF2-40B4-BE49-F238E27FC236}">
                <a16:creationId xmlns:a16="http://schemas.microsoft.com/office/drawing/2014/main" id="{B374AA11-F519-84B7-60B8-8CF3567776E5}"/>
              </a:ext>
            </a:extLst>
          </p:cNvPr>
          <p:cNvGraphicFramePr>
            <a:graphicFrameLocks noGrp="1"/>
          </p:cNvGraphicFramePr>
          <p:nvPr/>
        </p:nvGraphicFramePr>
        <p:xfrm>
          <a:off x="4362663" y="5673881"/>
          <a:ext cx="806379" cy="117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379">
                  <a:extLst>
                    <a:ext uri="{9D8B030D-6E8A-4147-A177-3AD203B41FA5}">
                      <a16:colId xmlns:a16="http://schemas.microsoft.com/office/drawing/2014/main" val="796334936"/>
                    </a:ext>
                  </a:extLst>
                </a:gridCol>
              </a:tblGrid>
              <a:tr h="2933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R15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4171097"/>
                  </a:ext>
                </a:extLst>
              </a:tr>
              <a:tr h="29649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483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010047"/>
                  </a:ext>
                </a:extLst>
              </a:tr>
              <a:tr h="29739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397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420605"/>
                  </a:ext>
                </a:extLst>
              </a:tr>
              <a:tr h="2640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880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7222833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892352B-20BD-2AF3-AB5F-02C10FC7DF2E}"/>
              </a:ext>
            </a:extLst>
          </p:cNvPr>
          <p:cNvSpPr txBox="1"/>
          <p:nvPr/>
        </p:nvSpPr>
        <p:spPr>
          <a:xfrm>
            <a:off x="5445245" y="5412616"/>
            <a:ext cx="2777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■平均年齢の推移（単位：歳）</a:t>
            </a:r>
          </a:p>
        </p:txBody>
      </p:sp>
      <p:graphicFrame>
        <p:nvGraphicFramePr>
          <p:cNvPr id="21" name="表 8">
            <a:extLst>
              <a:ext uri="{FF2B5EF4-FFF2-40B4-BE49-F238E27FC236}">
                <a16:creationId xmlns:a16="http://schemas.microsoft.com/office/drawing/2014/main" id="{7EA24D26-4FD0-6F52-9E88-1F3D945EC5A4}"/>
              </a:ext>
            </a:extLst>
          </p:cNvPr>
          <p:cNvGraphicFramePr>
            <a:graphicFrameLocks noGrp="1"/>
          </p:cNvGraphicFramePr>
          <p:nvPr/>
        </p:nvGraphicFramePr>
        <p:xfrm>
          <a:off x="8113695" y="5699760"/>
          <a:ext cx="617768" cy="1113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768">
                  <a:extLst>
                    <a:ext uri="{9D8B030D-6E8A-4147-A177-3AD203B41FA5}">
                      <a16:colId xmlns:a16="http://schemas.microsoft.com/office/drawing/2014/main" val="1517574744"/>
                    </a:ext>
                  </a:extLst>
                </a:gridCol>
              </a:tblGrid>
              <a:tr h="3493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R15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7813910"/>
                  </a:ext>
                </a:extLst>
              </a:tr>
              <a:tr h="76418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48.5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1828306"/>
                  </a:ext>
                </a:extLst>
              </a:tr>
            </a:tbl>
          </a:graphicData>
        </a:graphic>
      </p:graphicFrame>
      <p:sp>
        <p:nvSpPr>
          <p:cNvPr id="23" name="二等辺三角形 22">
            <a:extLst>
              <a:ext uri="{FF2B5EF4-FFF2-40B4-BE49-F238E27FC236}">
                <a16:creationId xmlns:a16="http://schemas.microsoft.com/office/drawing/2014/main" id="{4BC56492-1F80-B9ED-54F0-CDD8823A73C0}"/>
              </a:ext>
            </a:extLst>
          </p:cNvPr>
          <p:cNvSpPr/>
          <p:nvPr/>
        </p:nvSpPr>
        <p:spPr>
          <a:xfrm rot="5400000">
            <a:off x="7610877" y="6242859"/>
            <a:ext cx="739245" cy="18463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6D6C396-53DF-C83B-47A9-68B9D933BCCF}"/>
              </a:ext>
            </a:extLst>
          </p:cNvPr>
          <p:cNvSpPr txBox="1"/>
          <p:nvPr/>
        </p:nvSpPr>
        <p:spPr>
          <a:xfrm>
            <a:off x="7888181" y="1911727"/>
            <a:ext cx="1255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（単位：人）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31AC057-1EF4-4103-FAE3-DF15C856D2AE}"/>
              </a:ext>
            </a:extLst>
          </p:cNvPr>
          <p:cNvSpPr txBox="1"/>
          <p:nvPr/>
        </p:nvSpPr>
        <p:spPr>
          <a:xfrm>
            <a:off x="-158490" y="4570465"/>
            <a:ext cx="250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（採用継続の効果）</a:t>
            </a:r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5E71E9A9-707A-C8D0-922C-4726606C0A32}"/>
              </a:ext>
            </a:extLst>
          </p:cNvPr>
          <p:cNvSpPr txBox="1">
            <a:spLocks/>
          </p:cNvSpPr>
          <p:nvPr/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b="1" dirty="0">
                <a:solidFill>
                  <a:schemeClr val="tx1"/>
                </a:solidFill>
              </a:rPr>
              <a:t>3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365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6799</TotalTime>
  <Words>852</Words>
  <PresentationFormat>画面に合わせる (4:3)</PresentationFormat>
  <Paragraphs>152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ＭＳ ゴシック</vt:lpstr>
      <vt:lpstr>游ゴシック</vt:lpstr>
      <vt:lpstr>Arial</vt:lpstr>
      <vt:lpstr>Calibri</vt:lpstr>
      <vt:lpstr>Calibri Light</vt:lpstr>
      <vt:lpstr>Wingdings</vt:lpstr>
      <vt:lpstr>Office テーマ</vt:lpstr>
      <vt:lpstr>新しい環境事業センターについて １　将来像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2025-01-07T01:01:28Z</cp:lastPrinted>
  <dcterms:created xsi:type="dcterms:W3CDTF">2024-06-18T07:28:39Z</dcterms:created>
  <dcterms:modified xsi:type="dcterms:W3CDTF">2025-03-27T07:46:53Z</dcterms:modified>
</cp:coreProperties>
</file>