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6"/>
  </p:notesMasterIdLst>
  <p:handoutMasterIdLst>
    <p:handoutMasterId r:id="rId7"/>
  </p:handoutMasterIdLst>
  <p:sldIdLst>
    <p:sldId id="1304" r:id="rId2"/>
    <p:sldId id="1310" r:id="rId3"/>
    <p:sldId id="1311" r:id="rId4"/>
    <p:sldId id="1312"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AEFF7"/>
          </a:solidFill>
        </a:fill>
      </a:tcStyle>
    </a:wholeTbl>
    <a:band1H>
      <a:tcStyle>
        <a:tcBdr/>
        <a:fill>
          <a:solidFill>
            <a:srgbClr val="D2DEEF"/>
          </a:solidFill>
        </a:fill>
      </a:tcStyle>
    </a:band1H>
    <a:band2H>
      <a:tcStyle>
        <a:tcBdr/>
      </a:tcStyle>
    </a:band2H>
    <a:band1V>
      <a:tcStyle>
        <a:tcBdr/>
        <a:fill>
          <a:solidFill>
            <a:srgbClr val="D2DEEF"/>
          </a:solidFill>
        </a:fill>
      </a:tcStyle>
    </a:band1V>
    <a:band2V>
      <a:tcStyle>
        <a:tcBdr/>
      </a:tcStyle>
    </a:band2V>
    <a:lastCol>
      <a:tcTxStyle b="on">
        <a:font>
          <a:latin typeface="+mn-lt"/>
          <a:ea typeface="+mn-ea"/>
          <a:cs typeface="+mn-cs"/>
        </a:font>
        <a:srgbClr val="FFFFFF"/>
      </a:tcTxStyle>
      <a:tcStyle>
        <a:tcBdr/>
        <a:fill>
          <a:solidFill>
            <a:srgbClr val="5B9BD5"/>
          </a:solidFill>
        </a:fill>
      </a:tcStyle>
    </a:lastCol>
    <a:firstCol>
      <a:tcTxStyle b="on">
        <a:font>
          <a:latin typeface="+mn-lt"/>
          <a:ea typeface="+mn-ea"/>
          <a:cs typeface="+mn-cs"/>
        </a:font>
        <a:srgbClr val="FFFFFF"/>
      </a:tcTxStyle>
      <a:tcStyle>
        <a:tcBdr/>
        <a:fill>
          <a:solidFill>
            <a:srgbClr val="5B9BD5"/>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5B9BD5"/>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5B9BD5"/>
          </a:solidFill>
        </a:fill>
      </a:tcStyle>
    </a:firstRow>
  </a:tblStyle>
  <a:tblStyle styleId="{21E4AEA4-8DFA-4A89-87EB-49C32662AFE0}"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FCECE8"/>
          </a:solidFill>
        </a:fill>
      </a:tcStyle>
    </a:wholeTbl>
    <a:band1H>
      <a:tcStyle>
        <a:tcBdr/>
        <a:fill>
          <a:solidFill>
            <a:srgbClr val="F8D7CD"/>
          </a:solidFill>
        </a:fill>
      </a:tcStyle>
    </a:band1H>
    <a:band2H>
      <a:tcStyle>
        <a:tcBdr/>
      </a:tcStyle>
    </a:band2H>
    <a:band1V>
      <a:tcStyle>
        <a:tcBdr/>
        <a:fill>
          <a:solidFill>
            <a:srgbClr val="F8D7CD"/>
          </a:solidFill>
        </a:fill>
      </a:tcStyle>
    </a:band1V>
    <a:band2V>
      <a:tcStyle>
        <a:tcBdr/>
      </a:tcStyle>
    </a:band2V>
    <a:lastCol>
      <a:tcTxStyle b="on">
        <a:font>
          <a:latin typeface="+mn-lt"/>
          <a:ea typeface="+mn-ea"/>
          <a:cs typeface="+mn-cs"/>
        </a:font>
        <a:srgbClr val="FFFFFF"/>
      </a:tcTxStyle>
      <a:tcStyle>
        <a:tcBdr/>
        <a:fill>
          <a:solidFill>
            <a:srgbClr val="ED7D31"/>
          </a:solidFill>
        </a:fill>
      </a:tcStyle>
    </a:lastCol>
    <a:firstCol>
      <a:tcTxStyle b="on">
        <a:font>
          <a:latin typeface="+mn-lt"/>
          <a:ea typeface="+mn-ea"/>
          <a:cs typeface="+mn-cs"/>
        </a:font>
        <a:srgbClr val="FFFFFF"/>
      </a:tcTxStyle>
      <a:tcStyle>
        <a:tcBdr/>
        <a:fill>
          <a:solidFill>
            <a:srgbClr val="ED7D31"/>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ED7D31"/>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ED7D31"/>
          </a:solidFill>
        </a:fill>
      </a:tcStyle>
    </a:firstRow>
  </a:tblStyle>
  <a:tblStyle styleId="{93296810-A885-4BE3-A3E7-6D5BEEA58F35}"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BF1E9"/>
          </a:solidFill>
        </a:fill>
      </a:tcStyle>
    </a:wholeTbl>
    <a:band1H>
      <a:tcStyle>
        <a:tcBdr/>
        <a:fill>
          <a:solidFill>
            <a:srgbClr val="D5E3CF"/>
          </a:solidFill>
        </a:fill>
      </a:tcStyle>
    </a:band1H>
    <a:band2H>
      <a:tcStyle>
        <a:tcBdr/>
      </a:tcStyle>
    </a:band2H>
    <a:band1V>
      <a:tcStyle>
        <a:tcBdr/>
        <a:fill>
          <a:solidFill>
            <a:srgbClr val="D5E3CF"/>
          </a:solidFill>
        </a:fill>
      </a:tcStyle>
    </a:band1V>
    <a:band2V>
      <a:tcStyle>
        <a:tcBdr/>
      </a:tcStyle>
    </a:band2V>
    <a:lastCol>
      <a:tcTxStyle b="on">
        <a:font>
          <a:latin typeface="+mn-lt"/>
          <a:ea typeface="+mn-ea"/>
          <a:cs typeface="+mn-cs"/>
        </a:font>
        <a:srgbClr val="FFFFFF"/>
      </a:tcTxStyle>
      <a:tcStyle>
        <a:tcBdr/>
        <a:fill>
          <a:solidFill>
            <a:srgbClr val="70AD47"/>
          </a:solidFill>
        </a:fill>
      </a:tcStyle>
    </a:lastCol>
    <a:firstCol>
      <a:tcTxStyle b="on">
        <a:font>
          <a:latin typeface="+mn-lt"/>
          <a:ea typeface="+mn-ea"/>
          <a:cs typeface="+mn-cs"/>
        </a:font>
        <a:srgbClr val="FFFFFF"/>
      </a:tcTxStyle>
      <a:tcStyle>
        <a:tcBdr/>
        <a:fill>
          <a:solidFill>
            <a:srgbClr val="70AD47"/>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70AD47"/>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70AD47"/>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926" autoAdjust="0"/>
  </p:normalViewPr>
  <p:slideViewPr>
    <p:cSldViewPr snapToGrid="0">
      <p:cViewPr varScale="1">
        <p:scale>
          <a:sx n="78" d="100"/>
          <a:sy n="78" d="100"/>
        </p:scale>
        <p:origin x="1594" y="43"/>
      </p:cViewPr>
      <p:guideLst/>
    </p:cSldViewPr>
  </p:slideViewPr>
  <p:notesTextViewPr>
    <p:cViewPr>
      <p:scale>
        <a:sx n="1" d="1"/>
        <a:sy n="1" d="1"/>
      </p:scale>
      <p:origin x="0" y="0"/>
    </p:cViewPr>
  </p:notesTextViewPr>
  <p:notesViewPr>
    <p:cSldViewPr snapToGrid="0" showGuides="1">
      <p:cViewPr varScale="1">
        <p:scale>
          <a:sx n="73" d="100"/>
          <a:sy n="73" d="100"/>
        </p:scale>
        <p:origin x="405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F25F389-6E1E-CA5F-5A95-45D723C35B67}"/>
              </a:ext>
            </a:extLst>
          </p:cNvPr>
          <p:cNvSpPr txBox="1">
            <a:spLocks noGrp="1"/>
          </p:cNvSpPr>
          <p:nvPr>
            <p:ph type="hdr" sz="quarter"/>
          </p:nvPr>
        </p:nvSpPr>
        <p:spPr>
          <a:xfrm>
            <a:off x="0" y="0"/>
            <a:ext cx="2949570" cy="498476"/>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1200" cap="none" spc="0" baseline="0">
              <a:solidFill>
                <a:srgbClr val="000000"/>
              </a:solidFill>
              <a:uFillTx/>
              <a:latin typeface="Times New Roman" pitchFamily="18"/>
              <a:ea typeface="HGS明朝E" pitchFamily="18"/>
            </a:endParaRPr>
          </a:p>
        </p:txBody>
      </p:sp>
      <p:sp>
        <p:nvSpPr>
          <p:cNvPr id="3" name="日付プレースホルダー 2">
            <a:extLst>
              <a:ext uri="{FF2B5EF4-FFF2-40B4-BE49-F238E27FC236}">
                <a16:creationId xmlns:a16="http://schemas.microsoft.com/office/drawing/2014/main" id="{0DE89D3F-D8B4-F677-DB39-AA2B77FEE3C9}"/>
              </a:ext>
            </a:extLst>
          </p:cNvPr>
          <p:cNvSpPr txBox="1">
            <a:spLocks noGrp="1"/>
          </p:cNvSpPr>
          <p:nvPr>
            <p:ph type="dt" sz="quarter" idx="1"/>
          </p:nvPr>
        </p:nvSpPr>
        <p:spPr>
          <a:xfrm>
            <a:off x="3856033" y="0"/>
            <a:ext cx="2949570" cy="498476"/>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1BE4C494-0F8D-49E1-97D7-2C6AEE8AD787}" type="datetime1">
              <a:rPr lang="en-US" sz="1200" b="0" i="0" u="none" strike="noStrike" kern="1200" cap="none" spc="0" baseline="0">
                <a:solidFill>
                  <a:srgbClr val="000000"/>
                </a:solidFill>
                <a:uFillTx/>
                <a:latin typeface="Times New Roman" pitchFamily="18"/>
                <a:ea typeface="HGS明朝E" pitchFamily="18"/>
              </a:rPr>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t>3/26/2025</a:t>
            </a:fld>
            <a:endParaRPr lang="en-US" sz="1200" b="0" i="0" u="none" strike="noStrike" kern="1200" cap="none" spc="0" baseline="0">
              <a:solidFill>
                <a:srgbClr val="000000"/>
              </a:solidFill>
              <a:uFillTx/>
              <a:latin typeface="Times New Roman" pitchFamily="18"/>
              <a:ea typeface="HGS明朝E" pitchFamily="18"/>
            </a:endParaRPr>
          </a:p>
        </p:txBody>
      </p:sp>
      <p:sp>
        <p:nvSpPr>
          <p:cNvPr id="4" name="フッター プレースホルダー 3">
            <a:extLst>
              <a:ext uri="{FF2B5EF4-FFF2-40B4-BE49-F238E27FC236}">
                <a16:creationId xmlns:a16="http://schemas.microsoft.com/office/drawing/2014/main" id="{217540BE-7CA1-73C8-95DF-D9E90C00CC0B}"/>
              </a:ext>
            </a:extLst>
          </p:cNvPr>
          <p:cNvSpPr txBox="1">
            <a:spLocks noGrp="1"/>
          </p:cNvSpPr>
          <p:nvPr>
            <p:ph type="ftr" sz="quarter" idx="2"/>
          </p:nvPr>
        </p:nvSpPr>
        <p:spPr>
          <a:xfrm>
            <a:off x="0" y="9440859"/>
            <a:ext cx="2949570" cy="498476"/>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1200" cap="none" spc="0" baseline="0">
              <a:solidFill>
                <a:srgbClr val="000000"/>
              </a:solidFill>
              <a:uFillTx/>
              <a:latin typeface="Times New Roman" pitchFamily="18"/>
              <a:ea typeface="HGS明朝E" pitchFamily="18"/>
            </a:endParaRPr>
          </a:p>
        </p:txBody>
      </p:sp>
      <p:sp>
        <p:nvSpPr>
          <p:cNvPr id="5" name="スライド番号プレースホルダー 4">
            <a:extLst>
              <a:ext uri="{FF2B5EF4-FFF2-40B4-BE49-F238E27FC236}">
                <a16:creationId xmlns:a16="http://schemas.microsoft.com/office/drawing/2014/main" id="{26906B8E-4378-38A0-4A71-4C9D27FC1959}"/>
              </a:ext>
            </a:extLst>
          </p:cNvPr>
          <p:cNvSpPr txBox="1">
            <a:spLocks noGrp="1"/>
          </p:cNvSpPr>
          <p:nvPr>
            <p:ph type="sldNum" sz="quarter" idx="3"/>
          </p:nvPr>
        </p:nvSpPr>
        <p:spPr>
          <a:xfrm>
            <a:off x="3856033" y="9440859"/>
            <a:ext cx="2949570" cy="498476"/>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D629B094-8FFD-406F-9CAE-173CDDE41ADC}" type="slidenum">
              <a:t>‹#›</a:t>
            </a:fld>
            <a:endParaRPr lang="en-US" sz="1200" b="0" i="0" u="none" strike="noStrike" kern="1200" cap="none" spc="0" baseline="0">
              <a:solidFill>
                <a:srgbClr val="000000"/>
              </a:solidFill>
              <a:uFillTx/>
              <a:latin typeface="Times New Roman" pitchFamily="18"/>
              <a:ea typeface="HGS明朝E" pitchFamily="18"/>
            </a:endParaRPr>
          </a:p>
        </p:txBody>
      </p:sp>
    </p:spTree>
    <p:extLst>
      <p:ext uri="{BB962C8B-B14F-4D97-AF65-F5344CB8AC3E}">
        <p14:creationId xmlns:p14="http://schemas.microsoft.com/office/powerpoint/2010/main" val="3519535124"/>
      </p:ext>
    </p:extLst>
  </p:cSld>
  <p:clrMap bg1="lt1" tx1="dk1" bg2="lt2" tx2="dk2" accent1="accent1" accent2="accent2" accent3="accent3" accent4="accent4" accent5="accent5" accent6="accent6" hlink="hlink" folHlink="folHlink"/>
  <p:hf hdr="0" ftr="0" dt="0"/>
  <p:extLst>
    <p:ext uri="{56416CCD-93CA-4268-BC5B-53C4BB910035}">
      <p15:sldGuideLst xmlns:p15="http://schemas.microsoft.com/office/powerpoint/2012/main">
        <p15:guide id="1" orient="horz" pos="3130" userDrawn="1">
          <p15:clr>
            <a:srgbClr val="F26B43"/>
          </p15:clr>
        </p15:guide>
        <p15:guide id="2" pos="2144"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61C5670-CAEE-EAE2-3D2A-55419F383E4B}"/>
              </a:ext>
            </a:extLst>
          </p:cNvPr>
          <p:cNvSpPr txBox="1">
            <a:spLocks noGrp="1"/>
          </p:cNvSpPr>
          <p:nvPr>
            <p:ph type="hdr" sz="quarter"/>
          </p:nvPr>
        </p:nvSpPr>
        <p:spPr>
          <a:xfrm>
            <a:off x="0" y="0"/>
            <a:ext cx="2949570" cy="496884"/>
          </a:xfrm>
          <a:prstGeom prst="rect">
            <a:avLst/>
          </a:prstGeom>
          <a:noFill/>
          <a:ln>
            <a:noFill/>
          </a:ln>
        </p:spPr>
        <p:txBody>
          <a:bodyPr vert="horz" wrap="square" lIns="91421" tIns="45710" rIns="91421" bIns="4571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Arial"/>
                <a:ea typeface="ＭＳ Ｐゴシック" pitchFamily="50"/>
              </a:defRPr>
            </a:lvl1pPr>
          </a:lstStyle>
          <a:p>
            <a:pPr lvl="0"/>
            <a:endParaRPr lang="en-US"/>
          </a:p>
        </p:txBody>
      </p:sp>
      <p:sp>
        <p:nvSpPr>
          <p:cNvPr id="3" name="Rectangle 3">
            <a:extLst>
              <a:ext uri="{FF2B5EF4-FFF2-40B4-BE49-F238E27FC236}">
                <a16:creationId xmlns:a16="http://schemas.microsoft.com/office/drawing/2014/main" id="{AE14BA6B-C6DD-F783-1381-5C289AC80191}"/>
              </a:ext>
            </a:extLst>
          </p:cNvPr>
          <p:cNvSpPr txBox="1">
            <a:spLocks noGrp="1"/>
          </p:cNvSpPr>
          <p:nvPr>
            <p:ph type="dt" idx="1"/>
          </p:nvPr>
        </p:nvSpPr>
        <p:spPr>
          <a:xfrm>
            <a:off x="3856033" y="0"/>
            <a:ext cx="2949570" cy="496884"/>
          </a:xfrm>
          <a:prstGeom prst="rect">
            <a:avLst/>
          </a:prstGeom>
          <a:noFill/>
          <a:ln>
            <a:noFill/>
          </a:ln>
        </p:spPr>
        <p:txBody>
          <a:bodyPr vert="horz" wrap="square" lIns="91421" tIns="45710" rIns="91421" bIns="4571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Arial"/>
                <a:ea typeface="ＭＳ Ｐゴシック" pitchFamily="50"/>
              </a:defRPr>
            </a:lvl1pPr>
          </a:lstStyle>
          <a:p>
            <a:pPr lvl="0"/>
            <a:endParaRPr lang="en-US"/>
          </a:p>
        </p:txBody>
      </p:sp>
      <p:sp>
        <p:nvSpPr>
          <p:cNvPr id="4" name="Rectangle 4">
            <a:extLst>
              <a:ext uri="{FF2B5EF4-FFF2-40B4-BE49-F238E27FC236}">
                <a16:creationId xmlns:a16="http://schemas.microsoft.com/office/drawing/2014/main" id="{5AF783CC-583D-A56C-EBC6-09B19CBEAD63}"/>
              </a:ext>
            </a:extLst>
          </p:cNvPr>
          <p:cNvSpPr>
            <a:spLocks noGrp="1" noRot="1" noChangeAspect="1"/>
          </p:cNvSpPr>
          <p:nvPr>
            <p:ph type="sldImg" idx="2"/>
          </p:nvPr>
        </p:nvSpPr>
        <p:spPr>
          <a:xfrm>
            <a:off x="920745" y="746122"/>
            <a:ext cx="4967285" cy="3725859"/>
          </a:xfrm>
          <a:prstGeom prst="rect">
            <a:avLst/>
          </a:prstGeom>
          <a:noFill/>
          <a:ln w="9528">
            <a:solidFill>
              <a:srgbClr val="000000"/>
            </a:solidFill>
            <a:prstDash val="solid"/>
            <a:miter/>
          </a:ln>
        </p:spPr>
      </p:sp>
      <p:sp>
        <p:nvSpPr>
          <p:cNvPr id="5" name="Rectangle 5">
            <a:extLst>
              <a:ext uri="{FF2B5EF4-FFF2-40B4-BE49-F238E27FC236}">
                <a16:creationId xmlns:a16="http://schemas.microsoft.com/office/drawing/2014/main" id="{A958842E-3607-4978-052D-408351821BEA}"/>
              </a:ext>
            </a:extLst>
          </p:cNvPr>
          <p:cNvSpPr txBox="1">
            <a:spLocks noGrp="1"/>
          </p:cNvSpPr>
          <p:nvPr>
            <p:ph type="body" sz="quarter" idx="3"/>
          </p:nvPr>
        </p:nvSpPr>
        <p:spPr>
          <a:xfrm>
            <a:off x="681035" y="4721220"/>
            <a:ext cx="5445123" cy="4471992"/>
          </a:xfrm>
          <a:prstGeom prst="rect">
            <a:avLst/>
          </a:prstGeom>
          <a:noFill/>
          <a:ln>
            <a:noFill/>
          </a:ln>
        </p:spPr>
        <p:txBody>
          <a:bodyPr vert="horz" wrap="square" lIns="91421" tIns="45710" rIns="91421" bIns="45710" anchor="t" anchorCtr="0" compatLnSpc="1">
            <a:noAutofit/>
          </a:bodyPr>
          <a:lstStyle/>
          <a:p>
            <a:pPr lvl="0"/>
            <a:r>
              <a:rPr lang="ja-JP"/>
              <a:t>マスタ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p>
        </p:txBody>
      </p:sp>
      <p:sp>
        <p:nvSpPr>
          <p:cNvPr id="6" name="Rectangle 6">
            <a:extLst>
              <a:ext uri="{FF2B5EF4-FFF2-40B4-BE49-F238E27FC236}">
                <a16:creationId xmlns:a16="http://schemas.microsoft.com/office/drawing/2014/main" id="{7E863F86-8E74-A15A-0361-EFCF936C06AA}"/>
              </a:ext>
            </a:extLst>
          </p:cNvPr>
          <p:cNvSpPr txBox="1">
            <a:spLocks noGrp="1"/>
          </p:cNvSpPr>
          <p:nvPr>
            <p:ph type="ftr" sz="quarter" idx="4"/>
          </p:nvPr>
        </p:nvSpPr>
        <p:spPr>
          <a:xfrm>
            <a:off x="0" y="9440859"/>
            <a:ext cx="2949570" cy="496884"/>
          </a:xfrm>
          <a:prstGeom prst="rect">
            <a:avLst/>
          </a:prstGeom>
          <a:noFill/>
          <a:ln>
            <a:noFill/>
          </a:ln>
        </p:spPr>
        <p:txBody>
          <a:bodyPr vert="horz" wrap="square" lIns="91421" tIns="45710" rIns="91421" bIns="4571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Arial"/>
                <a:ea typeface="ＭＳ Ｐゴシック" pitchFamily="50"/>
              </a:defRPr>
            </a:lvl1pPr>
          </a:lstStyle>
          <a:p>
            <a:pPr lvl="0"/>
            <a:endParaRPr lang="en-US"/>
          </a:p>
        </p:txBody>
      </p:sp>
      <p:sp>
        <p:nvSpPr>
          <p:cNvPr id="7" name="Rectangle 7">
            <a:extLst>
              <a:ext uri="{FF2B5EF4-FFF2-40B4-BE49-F238E27FC236}">
                <a16:creationId xmlns:a16="http://schemas.microsoft.com/office/drawing/2014/main" id="{CB0CEDE3-BBFE-048E-261E-F50390F9F0C0}"/>
              </a:ext>
            </a:extLst>
          </p:cNvPr>
          <p:cNvSpPr txBox="1">
            <a:spLocks noGrp="1"/>
          </p:cNvSpPr>
          <p:nvPr>
            <p:ph type="sldNum" sz="quarter" idx="5"/>
          </p:nvPr>
        </p:nvSpPr>
        <p:spPr>
          <a:xfrm>
            <a:off x="3856033" y="9440859"/>
            <a:ext cx="2949570" cy="496884"/>
          </a:xfrm>
          <a:prstGeom prst="rect">
            <a:avLst/>
          </a:prstGeom>
          <a:noFill/>
          <a:ln>
            <a:noFill/>
          </a:ln>
        </p:spPr>
        <p:txBody>
          <a:bodyPr vert="horz" wrap="square" lIns="91421" tIns="45710" rIns="91421" bIns="4571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Arial" pitchFamily="34"/>
                <a:ea typeface="ＭＳ Ｐゴシック" pitchFamily="34"/>
              </a:defRPr>
            </a:lvl1pPr>
          </a:lstStyle>
          <a:p>
            <a:pPr lvl="0"/>
            <a:fld id="{1DD53EE7-012A-4817-B48C-D0BBBEAAE610}" type="slidenum">
              <a:t>‹#›</a:t>
            </a:fld>
            <a:endParaRPr lang="en-US"/>
          </a:p>
        </p:txBody>
      </p:sp>
    </p:spTree>
    <p:extLst>
      <p:ext uri="{BB962C8B-B14F-4D97-AF65-F5344CB8AC3E}">
        <p14:creationId xmlns:p14="http://schemas.microsoft.com/office/powerpoint/2010/main" val="826619842"/>
      </p:ext>
    </p:extLst>
  </p:cSld>
  <p:clrMap bg1="lt1" tx1="dk1" bg2="lt2" tx2="dk2" accent1="accent1" accent2="accent2" accent3="accent3" accent4="accent4" accent5="accent5" accent6="accent6" hlink="hlink" folHlink="folHlink"/>
  <p:hf hdr="0" ftr="0" dt="0"/>
  <p:notesStyle>
    <a:lvl1pPr marL="0" marR="0" lvl="0" indent="0" algn="l" defTabSz="914400" rtl="0" fontAlgn="auto" hangingPunct="0">
      <a:lnSpc>
        <a:spcPct val="100000"/>
      </a:lnSpc>
      <a:spcBef>
        <a:spcPts val="400"/>
      </a:spcBef>
      <a:spcAft>
        <a:spcPts val="0"/>
      </a:spcAft>
      <a:buNone/>
      <a:tabLst/>
      <a:defRPr lang="ja-JP" sz="1200" b="0" i="0" u="none" strike="noStrike" kern="1200" cap="none" spc="0" baseline="0">
        <a:solidFill>
          <a:srgbClr val="000000"/>
        </a:solidFill>
        <a:uFillTx/>
        <a:latin typeface="Arial"/>
        <a:ea typeface="ＭＳ Ｐ明朝" pitchFamily="18"/>
      </a:defRPr>
    </a:lvl1pPr>
    <a:lvl2pPr marL="457200" marR="0" lvl="1" indent="0" algn="l" defTabSz="914400" rtl="0" fontAlgn="auto" hangingPunct="0">
      <a:lnSpc>
        <a:spcPct val="100000"/>
      </a:lnSpc>
      <a:spcBef>
        <a:spcPts val="400"/>
      </a:spcBef>
      <a:spcAft>
        <a:spcPts val="0"/>
      </a:spcAft>
      <a:buNone/>
      <a:tabLst/>
      <a:defRPr lang="ja-JP" sz="1200" b="0" i="0" u="none" strike="noStrike" kern="1200" cap="none" spc="0" baseline="0">
        <a:solidFill>
          <a:srgbClr val="000000"/>
        </a:solidFill>
        <a:uFillTx/>
        <a:latin typeface="Arial"/>
        <a:ea typeface="ＭＳ Ｐ明朝" pitchFamily="18"/>
      </a:defRPr>
    </a:lvl2pPr>
    <a:lvl3pPr marL="914400" marR="0" lvl="2" indent="0" algn="l" defTabSz="914400" rtl="0" fontAlgn="auto" hangingPunct="0">
      <a:lnSpc>
        <a:spcPct val="100000"/>
      </a:lnSpc>
      <a:spcBef>
        <a:spcPts val="400"/>
      </a:spcBef>
      <a:spcAft>
        <a:spcPts val="0"/>
      </a:spcAft>
      <a:buNone/>
      <a:tabLst/>
      <a:defRPr lang="ja-JP" sz="1200" b="0" i="0" u="none" strike="noStrike" kern="1200" cap="none" spc="0" baseline="0">
        <a:solidFill>
          <a:srgbClr val="000000"/>
        </a:solidFill>
        <a:uFillTx/>
        <a:latin typeface="Arial"/>
        <a:ea typeface="ＭＳ Ｐ明朝" pitchFamily="18"/>
      </a:defRPr>
    </a:lvl3pPr>
    <a:lvl4pPr marL="1371600" marR="0" lvl="3" indent="0" algn="l" defTabSz="914400" rtl="0" fontAlgn="auto" hangingPunct="0">
      <a:lnSpc>
        <a:spcPct val="100000"/>
      </a:lnSpc>
      <a:spcBef>
        <a:spcPts val="400"/>
      </a:spcBef>
      <a:spcAft>
        <a:spcPts val="0"/>
      </a:spcAft>
      <a:buNone/>
      <a:tabLst/>
      <a:defRPr lang="ja-JP" sz="1200" b="0" i="0" u="none" strike="noStrike" kern="1200" cap="none" spc="0" baseline="0">
        <a:solidFill>
          <a:srgbClr val="000000"/>
        </a:solidFill>
        <a:uFillTx/>
        <a:latin typeface="Arial"/>
        <a:ea typeface="ＭＳ Ｐ明朝" pitchFamily="18"/>
      </a:defRPr>
    </a:lvl4pPr>
    <a:lvl5pPr marL="1828800" marR="0" lvl="4" indent="0" algn="l" defTabSz="914400" rtl="0" fontAlgn="auto" hangingPunct="0">
      <a:lnSpc>
        <a:spcPct val="100000"/>
      </a:lnSpc>
      <a:spcBef>
        <a:spcPts val="400"/>
      </a:spcBef>
      <a:spcAft>
        <a:spcPts val="0"/>
      </a:spcAft>
      <a:buNone/>
      <a:tabLst/>
      <a:defRPr lang="ja-JP" sz="1200" b="0" i="0" u="none" strike="noStrike" kern="1200" cap="none" spc="0" baseline="0">
        <a:solidFill>
          <a:srgbClr val="000000"/>
        </a:solidFill>
        <a:uFillTx/>
        <a:latin typeface="Arial"/>
        <a:ea typeface="ＭＳ Ｐ明朝" pitchFamily="18"/>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264112F-5BCB-C234-D729-2C46FC4C8112}"/>
              </a:ext>
            </a:extLst>
          </p:cNvPr>
          <p:cNvSpPr>
            <a:spLocks noGrp="1" noRot="1" noChangeAspect="1"/>
          </p:cNvSpPr>
          <p:nvPr>
            <p:ph type="sldImg"/>
          </p:nvPr>
        </p:nvSpPr>
        <p:spPr>
          <a:xfrm>
            <a:off x="920750" y="746125"/>
            <a:ext cx="4967288" cy="3725863"/>
          </a:xfrm>
        </p:spPr>
      </p:sp>
      <p:sp>
        <p:nvSpPr>
          <p:cNvPr id="3" name="ノート プレースホルダー 2">
            <a:extLst>
              <a:ext uri="{FF2B5EF4-FFF2-40B4-BE49-F238E27FC236}">
                <a16:creationId xmlns:a16="http://schemas.microsoft.com/office/drawing/2014/main" id="{BA6BECC8-0435-2F35-11D2-A6B3F89061E2}"/>
              </a:ext>
            </a:extLst>
          </p:cNvPr>
          <p:cNvSpPr txBox="1">
            <a:spLocks noGrp="1"/>
          </p:cNvSpPr>
          <p:nvPr>
            <p:ph type="body" sz="quarter" idx="1"/>
          </p:nvPr>
        </p:nvSpPr>
        <p:spPr/>
        <p:txBody>
          <a:bodyPr/>
          <a:lstStyle/>
          <a:p>
            <a:endParaRPr lang="ja-JP" altLang="en-US"/>
          </a:p>
        </p:txBody>
      </p:sp>
      <p:sp>
        <p:nvSpPr>
          <p:cNvPr id="4" name="スライド番号プレースホルダー 3">
            <a:extLst>
              <a:ext uri="{FF2B5EF4-FFF2-40B4-BE49-F238E27FC236}">
                <a16:creationId xmlns:a16="http://schemas.microsoft.com/office/drawing/2014/main" id="{2C86F534-231B-CC63-ED69-AD980F2DDF5E}"/>
              </a:ext>
            </a:extLst>
          </p:cNvPr>
          <p:cNvSpPr txBox="1"/>
          <p:nvPr/>
        </p:nvSpPr>
        <p:spPr>
          <a:xfrm>
            <a:off x="3856033" y="9440859"/>
            <a:ext cx="2949570" cy="496884"/>
          </a:xfrm>
          <a:prstGeom prst="rect">
            <a:avLst/>
          </a:prstGeom>
          <a:noFill/>
          <a:ln cap="flat">
            <a:noFill/>
          </a:ln>
        </p:spPr>
        <p:txBody>
          <a:bodyPr vert="horz" wrap="square" lIns="91421" tIns="45710" rIns="91421" bIns="4571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D0D59FD-C307-47AD-B378-0BBBB554366E}" type="slidenum">
              <a:t>1</a:t>
            </a:fld>
            <a:endParaRPr lang="en-US" sz="1200" b="0" i="0" u="none" strike="noStrike" kern="1200" cap="none" spc="0" baseline="0">
              <a:solidFill>
                <a:srgbClr val="000000"/>
              </a:solidFill>
              <a:uFillTx/>
              <a:latin typeface="Arial" pitchFamily="34"/>
              <a:ea typeface="ＭＳ Ｐゴシック" pitchFamily="34"/>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7288"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lvl="0"/>
            <a:fld id="{1DD53EE7-012A-4817-B48C-D0BBBEAAE610}" type="slidenum">
              <a:rPr lang="en-US" altLang="ja-JP" smtClean="0"/>
              <a:t>3</a:t>
            </a:fld>
            <a:endParaRPr lang="ja-JP" altLang="en-US"/>
          </a:p>
        </p:txBody>
      </p:sp>
    </p:spTree>
    <p:extLst>
      <p:ext uri="{BB962C8B-B14F-4D97-AF65-F5344CB8AC3E}">
        <p14:creationId xmlns:p14="http://schemas.microsoft.com/office/powerpoint/2010/main" val="1164545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lvl="0"/>
            <a:fld id="{030D78EA-37AB-49CD-BBBA-3103AE51A080}" type="datetime1">
              <a:rPr lang="ja-JP" altLang="en-US" smtClean="0"/>
              <a:t>2025/3/26</a:t>
            </a:fld>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r>
              <a:rPr lang="en-US"/>
              <a:t>P</a:t>
            </a:r>
            <a:fld id="{D13CD172-4B7B-4022-8AB9-D42B2D3CE8D9}" type="slidenum">
              <a:rPr smtClean="0"/>
              <a:t>‹#›</a:t>
            </a:fld>
            <a:endParaRPr lang="en-US"/>
          </a:p>
        </p:txBody>
      </p:sp>
    </p:spTree>
    <p:extLst>
      <p:ext uri="{BB962C8B-B14F-4D97-AF65-F5344CB8AC3E}">
        <p14:creationId xmlns:p14="http://schemas.microsoft.com/office/powerpoint/2010/main" val="3248975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lvl="0"/>
            <a:fld id="{3F783A35-05BE-4F73-B3D0-54A9AD9BFAE7}" type="datetime1">
              <a:rPr lang="ja-JP" altLang="en-US" smtClean="0"/>
              <a:t>2025/3/26</a:t>
            </a:fld>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r>
              <a:rPr lang="en-US"/>
              <a:t>P</a:t>
            </a:r>
            <a:fld id="{D13CD172-4B7B-4022-8AB9-D42B2D3CE8D9}" type="slidenum">
              <a:rPr smtClean="0"/>
              <a:t>‹#›</a:t>
            </a:fld>
            <a:endParaRPr lang="en-US"/>
          </a:p>
        </p:txBody>
      </p:sp>
    </p:spTree>
    <p:extLst>
      <p:ext uri="{BB962C8B-B14F-4D97-AF65-F5344CB8AC3E}">
        <p14:creationId xmlns:p14="http://schemas.microsoft.com/office/powerpoint/2010/main" val="1174089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lvl="0"/>
            <a:fld id="{07358BAD-1429-4B0D-954B-ED3534FCD4CC}" type="datetime1">
              <a:rPr lang="ja-JP" altLang="en-US" smtClean="0"/>
              <a:t>2025/3/26</a:t>
            </a:fld>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r>
              <a:rPr lang="en-US"/>
              <a:t>P</a:t>
            </a:r>
            <a:fld id="{D13CD172-4B7B-4022-8AB9-D42B2D3CE8D9}" type="slidenum">
              <a:rPr smtClean="0"/>
              <a:t>‹#›</a:t>
            </a:fld>
            <a:endParaRPr lang="en-US"/>
          </a:p>
        </p:txBody>
      </p:sp>
    </p:spTree>
    <p:extLst>
      <p:ext uri="{BB962C8B-B14F-4D97-AF65-F5344CB8AC3E}">
        <p14:creationId xmlns:p14="http://schemas.microsoft.com/office/powerpoint/2010/main" val="1427209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lvl="0"/>
            <a:fld id="{78DC6F3B-808A-4845-9A3F-261AFF1FC7D2}" type="datetime1">
              <a:rPr lang="ja-JP" altLang="en-US" smtClean="0"/>
              <a:t>2025/3/26</a:t>
            </a:fld>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r>
              <a:rPr lang="en-US"/>
              <a:t>P</a:t>
            </a:r>
            <a:fld id="{D13CD172-4B7B-4022-8AB9-D42B2D3CE8D9}" type="slidenum">
              <a:rPr smtClean="0"/>
              <a:t>‹#›</a:t>
            </a:fld>
            <a:endParaRPr lang="en-US"/>
          </a:p>
        </p:txBody>
      </p:sp>
    </p:spTree>
    <p:extLst>
      <p:ext uri="{BB962C8B-B14F-4D97-AF65-F5344CB8AC3E}">
        <p14:creationId xmlns:p14="http://schemas.microsoft.com/office/powerpoint/2010/main" val="1465633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lvl="0"/>
            <a:fld id="{7D342F2A-B75C-416D-B243-D4F12E8A5113}" type="datetime1">
              <a:rPr lang="ja-JP" altLang="en-US" smtClean="0"/>
              <a:t>2025/3/26</a:t>
            </a:fld>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r>
              <a:rPr lang="en-US"/>
              <a:t>P</a:t>
            </a:r>
            <a:fld id="{D13CD172-4B7B-4022-8AB9-D42B2D3CE8D9}" type="slidenum">
              <a:rPr smtClean="0"/>
              <a:t>‹#›</a:t>
            </a:fld>
            <a:endParaRPr lang="en-US"/>
          </a:p>
        </p:txBody>
      </p:sp>
    </p:spTree>
    <p:extLst>
      <p:ext uri="{BB962C8B-B14F-4D97-AF65-F5344CB8AC3E}">
        <p14:creationId xmlns:p14="http://schemas.microsoft.com/office/powerpoint/2010/main" val="2723288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lvl="0"/>
            <a:fld id="{0FD6B100-CBDA-4DE4-8B78-F402D20B2672}" type="datetime1">
              <a:rPr lang="ja-JP" altLang="en-US" smtClean="0"/>
              <a:t>2025/3/26</a:t>
            </a:fld>
            <a:endParaRPr lang="en-US"/>
          </a:p>
        </p:txBody>
      </p:sp>
      <p:sp>
        <p:nvSpPr>
          <p:cNvPr id="6" name="Footer Placeholder 5"/>
          <p:cNvSpPr>
            <a:spLocks noGrp="1"/>
          </p:cNvSpPr>
          <p:nvPr>
            <p:ph type="ftr" sz="quarter"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r>
              <a:rPr lang="en-US"/>
              <a:t>P</a:t>
            </a:r>
            <a:fld id="{D13CD172-4B7B-4022-8AB9-D42B2D3CE8D9}" type="slidenum">
              <a:rPr smtClean="0"/>
              <a:t>‹#›</a:t>
            </a:fld>
            <a:endParaRPr lang="en-US"/>
          </a:p>
        </p:txBody>
      </p:sp>
    </p:spTree>
    <p:extLst>
      <p:ext uri="{BB962C8B-B14F-4D97-AF65-F5344CB8AC3E}">
        <p14:creationId xmlns:p14="http://schemas.microsoft.com/office/powerpoint/2010/main" val="3515236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lvl="0"/>
            <a:fld id="{EE8E970F-305D-4148-ABA3-43E9B2BB86A2}" type="datetime1">
              <a:rPr lang="ja-JP" altLang="en-US" smtClean="0"/>
              <a:t>2025/3/26</a:t>
            </a:fld>
            <a:endParaRPr lang="en-US"/>
          </a:p>
        </p:txBody>
      </p:sp>
      <p:sp>
        <p:nvSpPr>
          <p:cNvPr id="8" name="Footer Placeholder 7"/>
          <p:cNvSpPr>
            <a:spLocks noGrp="1"/>
          </p:cNvSpPr>
          <p:nvPr>
            <p:ph type="ftr" sz="quarter" idx="11"/>
          </p:nvPr>
        </p:nvSpPr>
        <p:spPr/>
        <p:txBody>
          <a:bodyPr/>
          <a:lstStyle/>
          <a:p>
            <a:pPr lvl="0"/>
            <a:endParaRPr lang="en-US"/>
          </a:p>
        </p:txBody>
      </p:sp>
      <p:sp>
        <p:nvSpPr>
          <p:cNvPr id="9" name="Slide Number Placeholder 8"/>
          <p:cNvSpPr>
            <a:spLocks noGrp="1"/>
          </p:cNvSpPr>
          <p:nvPr>
            <p:ph type="sldNum" sz="quarter" idx="12"/>
          </p:nvPr>
        </p:nvSpPr>
        <p:spPr/>
        <p:txBody>
          <a:bodyPr/>
          <a:lstStyle/>
          <a:p>
            <a:pPr lvl="0"/>
            <a:r>
              <a:rPr lang="en-US"/>
              <a:t>P</a:t>
            </a:r>
            <a:fld id="{D13CD172-4B7B-4022-8AB9-D42B2D3CE8D9}" type="slidenum">
              <a:rPr smtClean="0"/>
              <a:t>‹#›</a:t>
            </a:fld>
            <a:endParaRPr lang="en-US"/>
          </a:p>
        </p:txBody>
      </p:sp>
    </p:spTree>
    <p:extLst>
      <p:ext uri="{BB962C8B-B14F-4D97-AF65-F5344CB8AC3E}">
        <p14:creationId xmlns:p14="http://schemas.microsoft.com/office/powerpoint/2010/main" val="41744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lvl="0"/>
            <a:fld id="{2A70D8E8-FB6E-43F4-96AB-27F88012697B}" type="datetime1">
              <a:rPr lang="ja-JP" altLang="en-US" smtClean="0"/>
              <a:t>2025/3/26</a:t>
            </a:fld>
            <a:endParaRPr lang="en-US"/>
          </a:p>
        </p:txBody>
      </p:sp>
      <p:sp>
        <p:nvSpPr>
          <p:cNvPr id="4" name="Footer Placeholder 3"/>
          <p:cNvSpPr>
            <a:spLocks noGrp="1"/>
          </p:cNvSpPr>
          <p:nvPr>
            <p:ph type="ftr" sz="quarter" idx="11"/>
          </p:nvPr>
        </p:nvSpPr>
        <p:spPr/>
        <p:txBody>
          <a:bodyPr/>
          <a:lstStyle/>
          <a:p>
            <a:pPr lvl="0"/>
            <a:endParaRPr lang="en-US"/>
          </a:p>
        </p:txBody>
      </p:sp>
      <p:sp>
        <p:nvSpPr>
          <p:cNvPr id="5" name="Slide Number Placeholder 4"/>
          <p:cNvSpPr>
            <a:spLocks noGrp="1"/>
          </p:cNvSpPr>
          <p:nvPr>
            <p:ph type="sldNum" sz="quarter" idx="12"/>
          </p:nvPr>
        </p:nvSpPr>
        <p:spPr/>
        <p:txBody>
          <a:bodyPr/>
          <a:lstStyle/>
          <a:p>
            <a:pPr lvl="0"/>
            <a:r>
              <a:rPr lang="en-US"/>
              <a:t>P</a:t>
            </a:r>
            <a:fld id="{D13CD172-4B7B-4022-8AB9-D42B2D3CE8D9}" type="slidenum">
              <a:rPr smtClean="0"/>
              <a:t>‹#›</a:t>
            </a:fld>
            <a:endParaRPr lang="en-US"/>
          </a:p>
        </p:txBody>
      </p:sp>
    </p:spTree>
    <p:extLst>
      <p:ext uri="{BB962C8B-B14F-4D97-AF65-F5344CB8AC3E}">
        <p14:creationId xmlns:p14="http://schemas.microsoft.com/office/powerpoint/2010/main" val="3432551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554F20-85EE-43D8-A2B3-9F2E13EF06D4}" type="datetime1">
              <a:rPr kumimoji="1" lang="ja-JP" altLang="en-US" smtClean="0"/>
              <a:t>2025/3/26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6928730" y="6396370"/>
            <a:ext cx="2057400" cy="365125"/>
          </a:xfrm>
        </p:spPr>
        <p:txBody>
          <a:bodyPr/>
          <a:lstStyle>
            <a:lvl1pPr>
              <a:defRPr sz="1400">
                <a:solidFill>
                  <a:schemeClr val="tx1"/>
                </a:solidFill>
              </a:defRPr>
            </a:lvl1pPr>
          </a:lstStyle>
          <a:p>
            <a:r>
              <a:rPr kumimoji="1" lang="en-US" altLang="ja-JP"/>
              <a:t>P</a:t>
            </a:r>
            <a:fld id="{17BF84CC-C6A4-4368-A8C7-8EA4DE0A486F}" type="slidenum">
              <a:rPr kumimoji="1" lang="ja-JP" altLang="en-US" smtClean="0"/>
              <a:pPr/>
              <a:t>‹#›</a:t>
            </a:fld>
            <a:endParaRPr kumimoji="1" lang="ja-JP" altLang="en-US" dirty="0"/>
          </a:p>
        </p:txBody>
      </p:sp>
    </p:spTree>
    <p:extLst>
      <p:ext uri="{BB962C8B-B14F-4D97-AF65-F5344CB8AC3E}">
        <p14:creationId xmlns:p14="http://schemas.microsoft.com/office/powerpoint/2010/main" val="153099083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lvl="0"/>
            <a:fld id="{D9055517-6D7F-4504-ADE5-C55E9EB729DB}" type="datetime1">
              <a:rPr lang="ja-JP" altLang="en-US" smtClean="0"/>
              <a:t>2025/3/26</a:t>
            </a:fld>
            <a:endParaRPr lang="en-US"/>
          </a:p>
        </p:txBody>
      </p:sp>
      <p:sp>
        <p:nvSpPr>
          <p:cNvPr id="6" name="Footer Placeholder 5"/>
          <p:cNvSpPr>
            <a:spLocks noGrp="1"/>
          </p:cNvSpPr>
          <p:nvPr>
            <p:ph type="ftr" sz="quarter"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r>
              <a:rPr lang="en-US"/>
              <a:t>P</a:t>
            </a:r>
            <a:fld id="{D13CD172-4B7B-4022-8AB9-D42B2D3CE8D9}" type="slidenum">
              <a:rPr smtClean="0"/>
              <a:t>‹#›</a:t>
            </a:fld>
            <a:endParaRPr lang="en-US"/>
          </a:p>
        </p:txBody>
      </p:sp>
    </p:spTree>
    <p:extLst>
      <p:ext uri="{BB962C8B-B14F-4D97-AF65-F5344CB8AC3E}">
        <p14:creationId xmlns:p14="http://schemas.microsoft.com/office/powerpoint/2010/main" val="2979849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lvl="0"/>
            <a:fld id="{5D259CD6-D419-48E1-A4A6-6DE57516B786}" type="datetime1">
              <a:rPr lang="ja-JP" altLang="en-US" smtClean="0"/>
              <a:t>2025/3/26</a:t>
            </a:fld>
            <a:endParaRPr lang="en-US"/>
          </a:p>
        </p:txBody>
      </p:sp>
      <p:sp>
        <p:nvSpPr>
          <p:cNvPr id="6" name="Footer Placeholder 5"/>
          <p:cNvSpPr>
            <a:spLocks noGrp="1"/>
          </p:cNvSpPr>
          <p:nvPr>
            <p:ph type="ftr" sz="quarter"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r>
              <a:rPr lang="en-US"/>
              <a:t>P</a:t>
            </a:r>
            <a:fld id="{D13CD172-4B7B-4022-8AB9-D42B2D3CE8D9}" type="slidenum">
              <a:rPr smtClean="0"/>
              <a:t>‹#›</a:t>
            </a:fld>
            <a:endParaRPr lang="en-US"/>
          </a:p>
        </p:txBody>
      </p:sp>
    </p:spTree>
    <p:extLst>
      <p:ext uri="{BB962C8B-B14F-4D97-AF65-F5344CB8AC3E}">
        <p14:creationId xmlns:p14="http://schemas.microsoft.com/office/powerpoint/2010/main" val="804104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lvl="0"/>
            <a:fld id="{0669CF47-D437-4435-86D3-4A919C9D5EC7}" type="datetime1">
              <a:rPr lang="ja-JP" altLang="en-US" smtClean="0"/>
              <a:t>2025/3/26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lvl="0"/>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lvl="0"/>
            <a:r>
              <a:rPr lang="en-US"/>
              <a:t>P</a:t>
            </a:r>
            <a:fld id="{D13CD172-4B7B-4022-8AB9-D42B2D3CE8D9}" type="slidenum">
              <a:rPr smtClean="0"/>
              <a:t>‹#›</a:t>
            </a:fld>
            <a:endParaRPr lang="en-US"/>
          </a:p>
        </p:txBody>
      </p:sp>
    </p:spTree>
    <p:extLst>
      <p:ext uri="{BB962C8B-B14F-4D97-AF65-F5344CB8AC3E}">
        <p14:creationId xmlns:p14="http://schemas.microsoft.com/office/powerpoint/2010/main" val="154468948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Slide1049">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A923C458-C453-F4FB-0AF3-A89EDACC3BF9}"/>
              </a:ext>
            </a:extLst>
          </p:cNvPr>
          <p:cNvSpPr/>
          <p:nvPr/>
        </p:nvSpPr>
        <p:spPr>
          <a:xfrm>
            <a:off x="288000" y="1941657"/>
            <a:ext cx="8524878" cy="2708434"/>
          </a:xfrm>
          <a:prstGeom prst="rect">
            <a:avLst/>
          </a:prstGeom>
          <a:noFill/>
          <a:ln cap="flat">
            <a:noFill/>
            <a:prstDash val="solid"/>
          </a:ln>
        </p:spPr>
        <p:txBody>
          <a:bodyPr vert="horz" wrap="square" lIns="91440" tIns="45720" rIns="91440" bIns="45720" anchor="ctr" anchorCtr="0" compatLnSpc="1">
            <a:spAutoFit/>
          </a:bodyPr>
          <a:lstStyle/>
          <a:p>
            <a:pPr marL="180978" marR="0" lvl="0" indent="-180978" algn="l" defTabSz="914400" rtl="0" fontAlgn="auto" hangingPunct="0">
              <a:lnSpc>
                <a:spcPct val="100000"/>
              </a:lnSpc>
              <a:spcBef>
                <a:spcPts val="0"/>
              </a:spcBef>
              <a:spcAft>
                <a:spcPts val="600"/>
              </a:spcAft>
              <a:buSzPct val="100000"/>
              <a:buFont typeface="Arial" pitchFamily="34"/>
              <a:buChar char="•"/>
              <a:tabLst/>
              <a:defRPr sz="1800" b="0" i="0" u="none" strike="noStrike" kern="0" cap="none" spc="0" baseline="0">
                <a:solidFill>
                  <a:srgbClr val="000000"/>
                </a:solidFill>
                <a:uFillTx/>
              </a:defRPr>
            </a:pPr>
            <a:r>
              <a:rPr lang="ja-JP" altLang="en-US" sz="1600" b="0" i="0" u="none" strike="noStrike" kern="1200" cap="none" spc="0" baseline="0" dirty="0">
                <a:solidFill>
                  <a:srgbClr val="000000"/>
                </a:solidFill>
                <a:uFillTx/>
                <a:latin typeface="メイリオ" pitchFamily="50"/>
                <a:ea typeface="メイリオ" pitchFamily="50"/>
              </a:rPr>
              <a:t>高度経済成長期に最大</a:t>
            </a:r>
            <a:r>
              <a:rPr lang="ja-JP" sz="1600" b="0" i="0" u="none" strike="noStrike" kern="1200" cap="none" spc="0" baseline="0" dirty="0">
                <a:solidFill>
                  <a:srgbClr val="000000"/>
                </a:solidFill>
                <a:uFillTx/>
                <a:latin typeface="メイリオ" pitchFamily="50"/>
                <a:ea typeface="メイリオ" pitchFamily="50"/>
              </a:rPr>
              <a:t>30ｍもの地下水位の低下により地盤沈下を生じ、地下水</a:t>
            </a:r>
            <a:r>
              <a:rPr lang="ja-JP" altLang="en-US" sz="1600" b="0" i="0" u="none" strike="noStrike" kern="1200" cap="none" spc="0" baseline="0" dirty="0">
                <a:solidFill>
                  <a:srgbClr val="000000"/>
                </a:solidFill>
                <a:uFillTx/>
                <a:latin typeface="メイリオ" pitchFamily="50"/>
                <a:ea typeface="メイリオ" pitchFamily="50"/>
              </a:rPr>
              <a:t>の</a:t>
            </a:r>
            <a:r>
              <a:rPr lang="ja-JP" sz="1600" b="0" i="0" u="none" strike="noStrike" kern="1200" cap="none" spc="0" baseline="0" dirty="0">
                <a:solidFill>
                  <a:srgbClr val="000000"/>
                </a:solidFill>
                <a:uFillTx/>
                <a:latin typeface="メイリオ" pitchFamily="50"/>
                <a:ea typeface="メイリオ" pitchFamily="50"/>
              </a:rPr>
              <a:t>採取</a:t>
            </a:r>
            <a:r>
              <a:rPr lang="ja-JP" altLang="en-US" sz="1600" b="0" i="0" u="none" strike="noStrike" kern="1200" cap="none" spc="0" baseline="0" dirty="0">
                <a:solidFill>
                  <a:srgbClr val="000000"/>
                </a:solidFill>
                <a:uFillTx/>
                <a:latin typeface="メイリオ" pitchFamily="50"/>
                <a:ea typeface="メイリオ" pitchFamily="50"/>
              </a:rPr>
              <a:t>が</a:t>
            </a:r>
            <a:r>
              <a:rPr lang="ja-JP" sz="1600" b="0" i="0" u="none" strike="noStrike" kern="1200" cap="none" spc="0" baseline="0" dirty="0">
                <a:solidFill>
                  <a:srgbClr val="000000"/>
                </a:solidFill>
                <a:uFillTx/>
                <a:latin typeface="メイリオ" pitchFamily="50"/>
                <a:ea typeface="メイリオ" pitchFamily="50"/>
              </a:rPr>
              <a:t>規制</a:t>
            </a:r>
            <a:r>
              <a:rPr lang="ja-JP" altLang="en-US" sz="1600" b="0" i="0" u="none" strike="noStrike" kern="1200" cap="none" spc="0" baseline="0" dirty="0">
                <a:solidFill>
                  <a:srgbClr val="000000"/>
                </a:solidFill>
                <a:uFillTx/>
                <a:latin typeface="メイリオ" pitchFamily="50"/>
                <a:ea typeface="メイリオ" pitchFamily="50"/>
              </a:rPr>
              <a:t>されている</a:t>
            </a:r>
            <a:r>
              <a:rPr lang="ja-JP" sz="1600" b="0" i="0" u="none" strike="noStrike" kern="1200" cap="none" spc="0" baseline="0" dirty="0">
                <a:solidFill>
                  <a:srgbClr val="000000"/>
                </a:solidFill>
                <a:uFillTx/>
                <a:latin typeface="メイリオ" pitchFamily="50"/>
                <a:ea typeface="メイリオ" pitchFamily="50"/>
              </a:rPr>
              <a:t>大阪市域では、</a:t>
            </a:r>
            <a:r>
              <a:rPr lang="ja-JP" altLang="en-US" sz="1600" b="0" i="0" u="none" strike="noStrike" kern="1200" cap="none" spc="0" baseline="0" dirty="0">
                <a:solidFill>
                  <a:srgbClr val="000000"/>
                </a:solidFill>
                <a:uFillTx/>
                <a:latin typeface="メイリオ" pitchFamily="50"/>
                <a:ea typeface="メイリオ" pitchFamily="50"/>
              </a:rPr>
              <a:t>近年、</a:t>
            </a:r>
            <a:r>
              <a:rPr lang="ja-JP" sz="1600" b="0" i="0" u="none" strike="noStrike" kern="0" cap="none" spc="0" baseline="0" dirty="0">
                <a:solidFill>
                  <a:srgbClr val="000000"/>
                </a:solidFill>
                <a:uFillTx/>
                <a:latin typeface="メイリオ" pitchFamily="50"/>
                <a:ea typeface="メイリオ" pitchFamily="50"/>
              </a:rPr>
              <a:t>工事に伴う約５</a:t>
            </a:r>
            <a:r>
              <a:rPr lang="en-US" sz="1600" b="0" i="0" u="none" strike="noStrike" kern="0" cap="none" spc="0" baseline="0" dirty="0">
                <a:solidFill>
                  <a:srgbClr val="000000"/>
                </a:solidFill>
                <a:uFillTx/>
                <a:latin typeface="メイリオ" pitchFamily="50"/>
                <a:ea typeface="メイリオ" pitchFamily="50"/>
              </a:rPr>
              <a:t>m</a:t>
            </a:r>
            <a:r>
              <a:rPr lang="ja-JP" sz="1600" b="0" i="0" u="none" strike="noStrike" kern="0" cap="none" spc="0" baseline="0" dirty="0">
                <a:solidFill>
                  <a:srgbClr val="000000"/>
                </a:solidFill>
                <a:uFillTx/>
                <a:latin typeface="メイリオ" pitchFamily="50"/>
                <a:ea typeface="メイリオ" pitchFamily="50"/>
              </a:rPr>
              <a:t>の地下水位の低下でも３</a:t>
            </a:r>
            <a:r>
              <a:rPr lang="en-US" sz="1600" b="0" i="0" u="none" strike="noStrike" kern="0" cap="none" spc="0" baseline="0" dirty="0">
                <a:solidFill>
                  <a:srgbClr val="000000"/>
                </a:solidFill>
                <a:uFillTx/>
                <a:latin typeface="メイリオ" pitchFamily="50"/>
                <a:ea typeface="メイリオ" pitchFamily="50"/>
              </a:rPr>
              <a:t>cm</a:t>
            </a:r>
            <a:r>
              <a:rPr lang="ja-JP" sz="1600" b="0" i="0" u="none" strike="noStrike" kern="0" cap="none" spc="0" baseline="0" dirty="0">
                <a:solidFill>
                  <a:srgbClr val="000000"/>
                </a:solidFill>
                <a:uFillTx/>
                <a:latin typeface="メイリオ" pitchFamily="50"/>
                <a:ea typeface="メイリオ" pitchFamily="50"/>
              </a:rPr>
              <a:t>程度の弾性変形に留まるほど</a:t>
            </a:r>
            <a:r>
              <a:rPr lang="ja-JP" altLang="en-US" sz="1600" b="0" i="0" u="none" strike="noStrike" kern="0" cap="none" spc="0" baseline="0" dirty="0">
                <a:solidFill>
                  <a:srgbClr val="000000"/>
                </a:solidFill>
                <a:uFillTx/>
                <a:latin typeface="メイリオ" pitchFamily="50"/>
                <a:ea typeface="メイリオ" pitchFamily="50"/>
              </a:rPr>
              <a:t>、地盤が</a:t>
            </a:r>
            <a:r>
              <a:rPr lang="ja-JP" sz="1600" b="1" i="0" u="sng" strike="noStrike" kern="1200" cap="none" spc="0" baseline="0" dirty="0">
                <a:solidFill>
                  <a:srgbClr val="C00000"/>
                </a:solidFill>
                <a:uFillTx/>
                <a:latin typeface="メイリオ" pitchFamily="50"/>
                <a:ea typeface="メイリオ" pitchFamily="50"/>
              </a:rPr>
              <a:t>過圧密状態にあり</a:t>
            </a:r>
            <a:r>
              <a:rPr lang="ja-JP" sz="1600" b="0" i="0" u="none" strike="noStrike" kern="1200" cap="none" spc="0" baseline="0" dirty="0">
                <a:solidFill>
                  <a:srgbClr val="000000"/>
                </a:solidFill>
                <a:uFillTx/>
                <a:latin typeface="メイリオ" pitchFamily="50"/>
                <a:ea typeface="メイリオ" pitchFamily="50"/>
              </a:rPr>
              <a:t>、現在から</a:t>
            </a:r>
            <a:r>
              <a:rPr lang="en-US" sz="1600" b="1" i="0" u="sng" strike="noStrike" kern="1200" cap="none" spc="0" baseline="0" dirty="0">
                <a:solidFill>
                  <a:srgbClr val="C00000"/>
                </a:solidFill>
                <a:uFillTx/>
                <a:latin typeface="メイリオ" pitchFamily="50"/>
                <a:ea typeface="メイリオ" pitchFamily="50"/>
              </a:rPr>
              <a:t>10</a:t>
            </a:r>
            <a:r>
              <a:rPr lang="ja-JP" sz="1600" b="1" i="0" u="sng" strike="noStrike" kern="1200" cap="none" spc="0" baseline="0" dirty="0">
                <a:solidFill>
                  <a:srgbClr val="C00000"/>
                </a:solidFill>
                <a:uFillTx/>
                <a:latin typeface="メイリオ" pitchFamily="50"/>
                <a:ea typeface="メイリオ" pitchFamily="50"/>
              </a:rPr>
              <a:t>ｍの地下水位低下でも地盤沈下は生じない</a:t>
            </a:r>
            <a:r>
              <a:rPr lang="ja-JP" sz="1600" b="0" i="0" u="none" strike="noStrike" kern="1200" cap="none" spc="0" baseline="0" dirty="0">
                <a:solidFill>
                  <a:srgbClr val="000000"/>
                </a:solidFill>
                <a:uFillTx/>
                <a:latin typeface="メイリオ" pitchFamily="50"/>
                <a:ea typeface="メイリオ" pitchFamily="50"/>
              </a:rPr>
              <a:t>。</a:t>
            </a:r>
            <a:endParaRPr lang="en-US" altLang="ja-JP" sz="1600" b="0" i="0" u="none" strike="noStrike" kern="1200" cap="none" spc="0" baseline="0" dirty="0">
              <a:solidFill>
                <a:srgbClr val="000000"/>
              </a:solidFill>
              <a:uFillTx/>
              <a:latin typeface="メイリオ" pitchFamily="50"/>
              <a:ea typeface="メイリオ" pitchFamily="50"/>
            </a:endParaRPr>
          </a:p>
          <a:p>
            <a:pPr marL="180978" marR="0" lvl="0" indent="-180978" algn="l" defTabSz="914400" rtl="0" fontAlgn="auto" hangingPunct="0">
              <a:lnSpc>
                <a:spcPct val="100000"/>
              </a:lnSpc>
              <a:spcBef>
                <a:spcPts val="0"/>
              </a:spcBef>
              <a:spcAft>
                <a:spcPts val="600"/>
              </a:spcAft>
              <a:buSzPct val="100000"/>
              <a:buFont typeface="Arial" pitchFamily="34"/>
              <a:buChar char="•"/>
              <a:tabLst/>
              <a:defRPr sz="1800" b="0" i="0" u="none" strike="noStrike" kern="0" cap="none" spc="0" baseline="0">
                <a:solidFill>
                  <a:srgbClr val="000000"/>
                </a:solidFill>
                <a:uFillTx/>
              </a:defRPr>
            </a:pPr>
            <a:r>
              <a:rPr lang="ja-JP" altLang="en-US" sz="1600" dirty="0">
                <a:solidFill>
                  <a:srgbClr val="000000"/>
                </a:solidFill>
                <a:latin typeface="メイリオ" pitchFamily="50"/>
                <a:ea typeface="メイリオ" pitchFamily="50"/>
              </a:rPr>
              <a:t>この</a:t>
            </a:r>
            <a:r>
              <a:rPr lang="ja-JP" sz="1600" b="0" i="0" u="none" strike="noStrike" kern="0" cap="none" spc="0" baseline="0" dirty="0">
                <a:solidFill>
                  <a:srgbClr val="000000"/>
                </a:solidFill>
                <a:uFillTx/>
                <a:latin typeface="メイリオ" pitchFamily="50"/>
                <a:ea typeface="メイリオ" pitchFamily="50"/>
              </a:rPr>
              <a:t>過圧密の</a:t>
            </a:r>
            <a:r>
              <a:rPr lang="ja-JP" sz="1600" b="0" i="0" u="none" strike="noStrike" kern="1200" cap="none" spc="0" baseline="0" dirty="0">
                <a:solidFill>
                  <a:srgbClr val="000000"/>
                </a:solidFill>
                <a:uFillTx/>
                <a:latin typeface="メイリオ" pitchFamily="50"/>
                <a:ea typeface="メイリオ" pitchFamily="50"/>
              </a:rPr>
              <a:t>傾向は、</a:t>
            </a:r>
            <a:r>
              <a:rPr lang="ja-JP" sz="1600" b="1" i="0" u="sng" strike="noStrike" kern="1200" cap="none" spc="0" baseline="0" dirty="0">
                <a:solidFill>
                  <a:srgbClr val="CC0000"/>
                </a:solidFill>
                <a:uFillTx/>
                <a:latin typeface="メイリオ" pitchFamily="50"/>
                <a:ea typeface="メイリオ" pitchFamily="50"/>
              </a:rPr>
              <a:t>大阪市域</a:t>
            </a:r>
            <a:r>
              <a:rPr lang="ja-JP" altLang="en-US" sz="1600" b="1" i="0" u="sng" strike="noStrike" kern="1200" cap="none" spc="0" baseline="0" dirty="0">
                <a:solidFill>
                  <a:srgbClr val="CC0000"/>
                </a:solidFill>
                <a:uFillTx/>
                <a:latin typeface="メイリオ" pitchFamily="50"/>
                <a:ea typeface="メイリオ" pitchFamily="50"/>
              </a:rPr>
              <a:t>だけでなく</a:t>
            </a:r>
            <a:r>
              <a:rPr lang="ja-JP" sz="1600" b="1" i="0" u="sng" strike="noStrike" kern="1200" cap="none" spc="0" baseline="0" dirty="0">
                <a:solidFill>
                  <a:srgbClr val="CC0000"/>
                </a:solidFill>
                <a:uFillTx/>
                <a:latin typeface="メイリオ" pitchFamily="50"/>
                <a:ea typeface="メイリオ" pitchFamily="50"/>
              </a:rPr>
              <a:t>、過去</a:t>
            </a:r>
            <a:r>
              <a:rPr lang="ja-JP" altLang="en-US" sz="1600" b="1" i="0" u="sng" strike="noStrike" kern="1200" cap="none" spc="0" baseline="0" dirty="0">
                <a:solidFill>
                  <a:srgbClr val="CC0000"/>
                </a:solidFill>
                <a:uFillTx/>
                <a:latin typeface="メイリオ" pitchFamily="50"/>
                <a:ea typeface="メイリオ" pitchFamily="50"/>
              </a:rPr>
              <a:t>に</a:t>
            </a:r>
            <a:r>
              <a:rPr lang="ja-JP" sz="1600" b="1" i="0" u="sng" strike="noStrike" kern="1200" cap="none" spc="0" baseline="0" dirty="0">
                <a:solidFill>
                  <a:srgbClr val="CC0000"/>
                </a:solidFill>
                <a:uFillTx/>
                <a:latin typeface="メイリオ" pitchFamily="50"/>
                <a:ea typeface="メイリオ" pitchFamily="50"/>
              </a:rPr>
              <a:t>地盤沈下を経験し、地下水採取規制により地下水位が回復した地域に共通</a:t>
            </a:r>
            <a:r>
              <a:rPr lang="ja-JP" sz="1600" b="0" i="0" u="none" strike="noStrike" kern="1200" cap="none" spc="0" baseline="0" dirty="0">
                <a:solidFill>
                  <a:srgbClr val="000000"/>
                </a:solidFill>
                <a:uFillTx/>
                <a:latin typeface="メイリオ" pitchFamily="50"/>
                <a:ea typeface="メイリオ" pitchFamily="50"/>
              </a:rPr>
              <a:t>する</a:t>
            </a:r>
            <a:r>
              <a:rPr lang="ja-JP" altLang="en-US" sz="1600" dirty="0">
                <a:solidFill>
                  <a:srgbClr val="000000"/>
                </a:solidFill>
                <a:latin typeface="メイリオ" pitchFamily="50"/>
                <a:ea typeface="メイリオ" pitchFamily="50"/>
              </a:rPr>
              <a:t>ものである</a:t>
            </a:r>
            <a:r>
              <a:rPr lang="ja-JP" sz="1600" b="0" i="0" u="none" strike="noStrike" kern="1200" cap="none" spc="0" baseline="0" dirty="0">
                <a:solidFill>
                  <a:srgbClr val="000000"/>
                </a:solidFill>
                <a:uFillTx/>
                <a:latin typeface="メイリオ" pitchFamily="50"/>
                <a:ea typeface="メイリオ" pitchFamily="50"/>
              </a:rPr>
              <a:t>。</a:t>
            </a:r>
            <a:endParaRPr lang="en-US" sz="1600" b="0" i="0" u="none" strike="noStrike" kern="1200" cap="none" spc="0" baseline="0" dirty="0">
              <a:solidFill>
                <a:srgbClr val="000000"/>
              </a:solidFill>
              <a:uFillTx/>
              <a:latin typeface="メイリオ" pitchFamily="50"/>
              <a:ea typeface="メイリオ" pitchFamily="50"/>
            </a:endParaRPr>
          </a:p>
          <a:p>
            <a:pPr marL="180978" lvl="0" indent="-180978" hangingPunct="0">
              <a:spcAft>
                <a:spcPts val="600"/>
              </a:spcAft>
              <a:buSzPct val="100000"/>
              <a:buFont typeface="Arial" pitchFamily="34"/>
              <a:buChar char="•"/>
              <a:defRPr sz="1800" b="0" i="0" u="none" strike="noStrike" kern="0" cap="none" spc="0" baseline="0">
                <a:solidFill>
                  <a:srgbClr val="000000"/>
                </a:solidFill>
                <a:uFillTx/>
              </a:defRPr>
            </a:pPr>
            <a:r>
              <a:rPr lang="ja-JP" altLang="en-US" sz="1600" b="0" i="0" u="none" strike="noStrike" kern="1200" cap="none" spc="0" baseline="0" dirty="0">
                <a:solidFill>
                  <a:srgbClr val="000000"/>
                </a:solidFill>
                <a:uFillTx/>
                <a:latin typeface="メイリオ" pitchFamily="50"/>
                <a:ea typeface="メイリオ" pitchFamily="50"/>
              </a:rPr>
              <a:t>帯水層蓄熱システムは、汲みあげた地下水を</a:t>
            </a:r>
            <a:r>
              <a:rPr lang="ja-JP" sz="1600" b="0" i="0" u="none" strike="noStrike" kern="1200" cap="none" spc="0" baseline="0" dirty="0">
                <a:solidFill>
                  <a:srgbClr val="000000"/>
                </a:solidFill>
                <a:uFillTx/>
                <a:latin typeface="メイリオ" pitchFamily="50"/>
                <a:ea typeface="メイリオ" pitchFamily="50"/>
              </a:rPr>
              <a:t>全量還水</a:t>
            </a:r>
            <a:r>
              <a:rPr lang="ja-JP" altLang="en-US" sz="1600" b="0" i="0" u="none" strike="noStrike" kern="1200" cap="none" spc="0" baseline="0" dirty="0">
                <a:solidFill>
                  <a:srgbClr val="000000"/>
                </a:solidFill>
                <a:uFillTx/>
                <a:latin typeface="メイリオ" pitchFamily="50"/>
                <a:ea typeface="メイリオ" pitchFamily="50"/>
              </a:rPr>
              <a:t>する</a:t>
            </a:r>
            <a:r>
              <a:rPr lang="ja-JP" sz="1600" b="0" i="0" u="none" strike="noStrike" kern="1200" cap="none" spc="0" baseline="0" dirty="0">
                <a:solidFill>
                  <a:srgbClr val="000000"/>
                </a:solidFill>
                <a:uFillTx/>
                <a:latin typeface="メイリオ" pitchFamily="50"/>
                <a:ea typeface="メイリオ" pitchFamily="50"/>
              </a:rPr>
              <a:t>人工涵養</a:t>
            </a:r>
            <a:r>
              <a:rPr lang="ja-JP" altLang="en-US" sz="1600" b="0" i="0" u="none" strike="noStrike" kern="1200" cap="none" spc="0" baseline="0" dirty="0">
                <a:solidFill>
                  <a:srgbClr val="000000"/>
                </a:solidFill>
                <a:uFillTx/>
                <a:latin typeface="メイリオ" pitchFamily="50"/>
                <a:ea typeface="メイリオ" pitchFamily="50"/>
              </a:rPr>
              <a:t>機能</a:t>
            </a:r>
            <a:r>
              <a:rPr lang="ja-JP" sz="1600" b="0" i="0" u="none" strike="noStrike" kern="1200" cap="none" spc="0" baseline="0" dirty="0">
                <a:solidFill>
                  <a:srgbClr val="000000"/>
                </a:solidFill>
                <a:uFillTx/>
                <a:latin typeface="メイリオ" pitchFamily="50"/>
                <a:ea typeface="メイリオ" pitchFamily="50"/>
              </a:rPr>
              <a:t>を</a:t>
            </a:r>
            <a:r>
              <a:rPr lang="ja-JP" altLang="en-US" sz="1600" b="0" i="0" u="none" strike="noStrike" kern="1200" cap="none" spc="0" baseline="0" dirty="0">
                <a:solidFill>
                  <a:srgbClr val="000000"/>
                </a:solidFill>
                <a:uFillTx/>
                <a:latin typeface="メイリオ" pitchFamily="50"/>
                <a:ea typeface="メイリオ" pitchFamily="50"/>
              </a:rPr>
              <a:t>持ち、</a:t>
            </a:r>
            <a:r>
              <a:rPr lang="ja-JP" sz="1600" i="0" strike="noStrike" kern="0" cap="none" spc="0" baseline="0" dirty="0">
                <a:uFillTx/>
                <a:latin typeface="メイリオ" pitchFamily="50"/>
                <a:ea typeface="メイリオ" pitchFamily="50"/>
              </a:rPr>
              <a:t>より</a:t>
            </a:r>
            <a:r>
              <a:rPr lang="ja-JP" altLang="en-US" sz="1600" i="0" strike="noStrike" kern="0" cap="none" spc="0" baseline="0" dirty="0">
                <a:uFillTx/>
                <a:latin typeface="メイリオ" pitchFamily="50"/>
                <a:ea typeface="メイリオ" pitchFamily="50"/>
              </a:rPr>
              <a:t>地盤の</a:t>
            </a:r>
            <a:r>
              <a:rPr lang="ja-JP" sz="1600" i="0" strike="noStrike" kern="0" cap="none" spc="0" baseline="0" dirty="0">
                <a:uFillTx/>
                <a:latin typeface="メイリオ" pitchFamily="50"/>
                <a:ea typeface="メイリオ" pitchFamily="50"/>
              </a:rPr>
              <a:t>条件</a:t>
            </a:r>
            <a:r>
              <a:rPr lang="ja-JP" altLang="en-US" sz="1600" i="0" strike="noStrike" kern="0" cap="none" spc="0" baseline="0" dirty="0">
                <a:uFillTx/>
                <a:latin typeface="メイリオ" pitchFamily="50"/>
                <a:ea typeface="メイリオ" pitchFamily="50"/>
              </a:rPr>
              <a:t>が</a:t>
            </a:r>
            <a:r>
              <a:rPr lang="ja-JP" sz="1600" i="0" strike="noStrike" kern="0" cap="none" spc="0" baseline="0" dirty="0">
                <a:uFillTx/>
                <a:latin typeface="メイリオ" pitchFamily="50"/>
                <a:ea typeface="メイリオ" pitchFamily="50"/>
              </a:rPr>
              <a:t>厳しい</a:t>
            </a:r>
            <a:r>
              <a:rPr lang="ja-JP" sz="1600" b="1" i="0" u="sng" strike="noStrike" kern="0" cap="none" spc="0" baseline="0" dirty="0">
                <a:solidFill>
                  <a:srgbClr val="C00000"/>
                </a:solidFill>
                <a:uFillTx/>
                <a:latin typeface="メイリオ" pitchFamily="50"/>
                <a:ea typeface="メイリオ" pitchFamily="50"/>
              </a:rPr>
              <a:t>埋立地（舞洲）であっても、</a:t>
            </a:r>
            <a:r>
              <a:rPr lang="ja-JP" sz="1600" b="0" i="0" u="none" strike="noStrike" kern="0" cap="none" spc="0" baseline="0" dirty="0">
                <a:solidFill>
                  <a:srgbClr val="000000"/>
                </a:solidFill>
                <a:uFillTx/>
                <a:latin typeface="メイリオ" pitchFamily="50"/>
                <a:ea typeface="メイリオ" pitchFamily="50"/>
              </a:rPr>
              <a:t>うめきた</a:t>
            </a:r>
            <a:r>
              <a:rPr lang="en-US" altLang="ja-JP" sz="1600" b="0" i="0" u="none" strike="noStrike" kern="0" cap="none" spc="0" baseline="0" dirty="0">
                <a:solidFill>
                  <a:srgbClr val="000000"/>
                </a:solidFill>
                <a:uFillTx/>
                <a:latin typeface="メイリオ" pitchFamily="50"/>
                <a:ea typeface="メイリオ" pitchFamily="50"/>
              </a:rPr>
              <a:t>2</a:t>
            </a:r>
            <a:r>
              <a:rPr lang="ja-JP" altLang="en-US" sz="1600" b="0" i="0" u="none" strike="noStrike" kern="0" cap="none" spc="0" baseline="0" dirty="0">
                <a:solidFill>
                  <a:srgbClr val="000000"/>
                </a:solidFill>
                <a:uFillTx/>
                <a:latin typeface="メイリオ" pitchFamily="50"/>
                <a:ea typeface="メイリオ" pitchFamily="50"/>
              </a:rPr>
              <a:t>期実証と</a:t>
            </a:r>
            <a:r>
              <a:rPr lang="ja-JP" sz="1600" b="0" i="0" u="none" strike="noStrike" kern="0" cap="none" spc="0" baseline="0" dirty="0">
                <a:solidFill>
                  <a:srgbClr val="000000"/>
                </a:solidFill>
                <a:uFillTx/>
                <a:latin typeface="メイリオ" pitchFamily="50"/>
                <a:ea typeface="メイリオ" pitchFamily="50"/>
              </a:rPr>
              <a:t>同様</a:t>
            </a:r>
            <a:r>
              <a:rPr lang="ja-JP" altLang="en-US" sz="1600" kern="0" dirty="0">
                <a:solidFill>
                  <a:srgbClr val="000000"/>
                </a:solidFill>
                <a:latin typeface="メイリオ" pitchFamily="50"/>
                <a:ea typeface="メイリオ" pitchFamily="50"/>
              </a:rPr>
              <a:t>に、</a:t>
            </a:r>
            <a:r>
              <a:rPr lang="ja-JP" sz="1600" b="1" i="0" u="sng" strike="noStrike" kern="1200" cap="none" spc="0" baseline="0" dirty="0">
                <a:solidFill>
                  <a:srgbClr val="C00000"/>
                </a:solidFill>
                <a:uFillTx/>
                <a:latin typeface="メイリオ" pitchFamily="50"/>
                <a:ea typeface="メイリオ" pitchFamily="50"/>
              </a:rPr>
              <a:t>観測</a:t>
            </a:r>
            <a:r>
              <a:rPr lang="ja-JP" altLang="en-US" sz="1600" b="1" i="0" u="sng" strike="noStrike" kern="1200" cap="none" spc="0" baseline="0" dirty="0">
                <a:solidFill>
                  <a:srgbClr val="C00000"/>
                </a:solidFill>
                <a:uFillTx/>
                <a:latin typeface="メイリオ" pitchFamily="50"/>
                <a:ea typeface="メイリオ" pitchFamily="50"/>
              </a:rPr>
              <a:t>地</a:t>
            </a:r>
            <a:r>
              <a:rPr lang="ja-JP" sz="1600" b="1" i="0" u="sng" strike="noStrike" kern="1200" cap="none" spc="0" baseline="0" dirty="0">
                <a:solidFill>
                  <a:srgbClr val="C00000"/>
                </a:solidFill>
                <a:uFillTx/>
                <a:latin typeface="メイリオ" pitchFamily="50"/>
                <a:ea typeface="メイリオ" pitchFamily="50"/>
              </a:rPr>
              <a:t>点</a:t>
            </a:r>
            <a:r>
              <a:rPr lang="ja-JP" sz="1600" b="0" i="0" u="none" strike="noStrike" kern="0" cap="none" spc="0" baseline="0" dirty="0">
                <a:solidFill>
                  <a:srgbClr val="000000"/>
                </a:solidFill>
                <a:uFillTx/>
                <a:latin typeface="メイリオ" pitchFamily="50"/>
                <a:ea typeface="メイリオ" pitchFamily="50"/>
              </a:rPr>
              <a:t>（熱源井から</a:t>
            </a:r>
            <a:r>
              <a:rPr lang="en-US" sz="1600" b="0" i="0" u="none" strike="noStrike" kern="0" cap="none" spc="0" baseline="0" dirty="0">
                <a:solidFill>
                  <a:srgbClr val="000000"/>
                </a:solidFill>
                <a:uFillTx/>
                <a:latin typeface="メイリオ" pitchFamily="50"/>
                <a:ea typeface="メイリオ" pitchFamily="50"/>
              </a:rPr>
              <a:t>20m</a:t>
            </a:r>
            <a:r>
              <a:rPr lang="ja-JP" sz="1600" b="0" i="0" u="none" strike="noStrike" kern="0" cap="none" spc="0" baseline="0" dirty="0">
                <a:solidFill>
                  <a:srgbClr val="000000"/>
                </a:solidFill>
                <a:uFillTx/>
                <a:latin typeface="メイリオ" pitchFamily="50"/>
                <a:ea typeface="メイリオ" pitchFamily="50"/>
              </a:rPr>
              <a:t>程度）</a:t>
            </a:r>
            <a:r>
              <a:rPr lang="ja-JP" sz="1600" b="1" i="0" u="sng" strike="noStrike" kern="1200" cap="none" spc="0" baseline="0" dirty="0">
                <a:solidFill>
                  <a:srgbClr val="C00000"/>
                </a:solidFill>
                <a:uFillTx/>
                <a:latin typeface="メイリオ" pitchFamily="50"/>
                <a:ea typeface="メイリオ" pitchFamily="50"/>
              </a:rPr>
              <a:t>に</a:t>
            </a:r>
            <a:r>
              <a:rPr lang="ja-JP" altLang="en-US" sz="1600" b="1" i="0" u="sng" strike="noStrike" kern="1200" cap="none" spc="0" baseline="0" dirty="0">
                <a:solidFill>
                  <a:srgbClr val="C00000"/>
                </a:solidFill>
                <a:uFillTx/>
                <a:latin typeface="メイリオ" pitchFamily="50"/>
                <a:ea typeface="メイリオ" pitchFamily="50"/>
              </a:rPr>
              <a:t>おいて</a:t>
            </a:r>
            <a:r>
              <a:rPr lang="ja-JP" altLang="ja-JP" sz="1600" b="1" u="sng" dirty="0">
                <a:solidFill>
                  <a:srgbClr val="C00000"/>
                </a:solidFill>
                <a:latin typeface="メイリオ" pitchFamily="50"/>
                <a:ea typeface="メイリオ" pitchFamily="50"/>
              </a:rPr>
              <a:t>、地下水位</a:t>
            </a:r>
            <a:r>
              <a:rPr lang="ja-JP" altLang="en-US" sz="1600" b="1" u="sng" dirty="0">
                <a:solidFill>
                  <a:srgbClr val="C00000"/>
                </a:solidFill>
                <a:latin typeface="メイリオ" pitchFamily="50"/>
                <a:ea typeface="メイリオ" pitchFamily="50"/>
              </a:rPr>
              <a:t>の低下</a:t>
            </a:r>
            <a:r>
              <a:rPr lang="ja-JP" altLang="ja-JP" sz="1600" b="1" u="sng" dirty="0">
                <a:solidFill>
                  <a:srgbClr val="C00000"/>
                </a:solidFill>
                <a:latin typeface="メイリオ" pitchFamily="50"/>
                <a:ea typeface="メイリオ" pitchFamily="50"/>
              </a:rPr>
              <a:t>は上記の1/10以下</a:t>
            </a:r>
            <a:r>
              <a:rPr lang="ja-JP" altLang="en-US" sz="1600" dirty="0">
                <a:latin typeface="メイリオ" pitchFamily="50"/>
                <a:ea typeface="メイリオ" pitchFamily="50"/>
              </a:rPr>
              <a:t>となる</a:t>
            </a:r>
            <a:r>
              <a:rPr lang="en-US" sz="1600" b="1" i="0" u="sng" strike="noStrike" kern="1200" cap="none" spc="0" baseline="0" dirty="0">
                <a:solidFill>
                  <a:srgbClr val="C00000"/>
                </a:solidFill>
                <a:uFillTx/>
                <a:latin typeface="メイリオ" pitchFamily="50"/>
                <a:ea typeface="メイリオ" pitchFamily="50"/>
              </a:rPr>
              <a:t>-</a:t>
            </a:r>
            <a:r>
              <a:rPr lang="en-US" altLang="ja-JP" sz="1600" b="1" i="0" u="sng" strike="noStrike" kern="1200" cap="none" spc="0" baseline="0" dirty="0">
                <a:solidFill>
                  <a:srgbClr val="C00000"/>
                </a:solidFill>
                <a:uFillTx/>
                <a:latin typeface="メイリオ" pitchFamily="50"/>
                <a:ea typeface="メイリオ" pitchFamily="50"/>
              </a:rPr>
              <a:t>30</a:t>
            </a:r>
            <a:r>
              <a:rPr lang="en-US" sz="1600" b="1" i="0" u="sng" strike="noStrike" kern="1200" cap="none" spc="0" baseline="0" dirty="0">
                <a:solidFill>
                  <a:srgbClr val="C00000"/>
                </a:solidFill>
                <a:uFillTx/>
                <a:latin typeface="メイリオ" pitchFamily="50"/>
                <a:ea typeface="メイリオ" pitchFamily="50"/>
              </a:rPr>
              <a:t>cm</a:t>
            </a:r>
            <a:r>
              <a:rPr lang="ja-JP" sz="1600" b="1" i="0" u="sng" strike="noStrike" kern="1200" cap="none" spc="0" baseline="0" dirty="0">
                <a:solidFill>
                  <a:srgbClr val="C00000"/>
                </a:solidFill>
                <a:uFillTx/>
                <a:latin typeface="メイリオ" pitchFamily="50"/>
                <a:ea typeface="メイリオ" pitchFamily="50"/>
              </a:rPr>
              <a:t>～</a:t>
            </a:r>
            <a:r>
              <a:rPr lang="en-US" sz="1600" b="1" i="0" u="sng" strike="noStrike" kern="1200" cap="none" spc="0" baseline="0" dirty="0">
                <a:solidFill>
                  <a:srgbClr val="C00000"/>
                </a:solidFill>
                <a:uFillTx/>
                <a:latin typeface="メイリオ" pitchFamily="50"/>
                <a:ea typeface="メイリオ" pitchFamily="50"/>
              </a:rPr>
              <a:t>-</a:t>
            </a:r>
            <a:r>
              <a:rPr lang="ja-JP" sz="1600" b="1" i="0" u="sng" strike="noStrike" kern="1200" cap="none" spc="0" baseline="0" dirty="0">
                <a:solidFill>
                  <a:srgbClr val="C00000"/>
                </a:solidFill>
                <a:uFillTx/>
                <a:latin typeface="メイリオ" pitchFamily="50"/>
                <a:ea typeface="メイリオ" pitchFamily="50"/>
              </a:rPr>
              <a:t>50</a:t>
            </a:r>
            <a:r>
              <a:rPr lang="en-US" sz="1600" b="1" i="0" u="sng" strike="noStrike" kern="1200" cap="none" spc="0" baseline="0" dirty="0">
                <a:solidFill>
                  <a:srgbClr val="C00000"/>
                </a:solidFill>
                <a:uFillTx/>
                <a:latin typeface="メイリオ" pitchFamily="50"/>
                <a:ea typeface="メイリオ" pitchFamily="50"/>
              </a:rPr>
              <a:t>cm</a:t>
            </a:r>
            <a:r>
              <a:rPr lang="ja-JP" sz="1600" b="1" i="0" u="sng" strike="noStrike" kern="1200" cap="none" spc="0" baseline="0" dirty="0">
                <a:solidFill>
                  <a:srgbClr val="C00000"/>
                </a:solidFill>
                <a:uFillTx/>
                <a:latin typeface="メイリオ" pitchFamily="50"/>
                <a:ea typeface="メイリオ" pitchFamily="50"/>
              </a:rPr>
              <a:t>程度</a:t>
            </a:r>
            <a:r>
              <a:rPr lang="ja-JP" altLang="en-US" sz="1600" b="1" i="0" u="sng" strike="noStrike" kern="1200" cap="none" spc="0" baseline="0" dirty="0">
                <a:solidFill>
                  <a:srgbClr val="C00000"/>
                </a:solidFill>
                <a:uFillTx/>
                <a:latin typeface="メイリオ" pitchFamily="50"/>
                <a:ea typeface="メイリオ" pitchFamily="50"/>
              </a:rPr>
              <a:t>に抑制され、その範囲も限定</a:t>
            </a:r>
            <a:r>
              <a:rPr lang="ja-JP" sz="1600" b="1" i="0" u="sng" strike="noStrike" kern="1200" cap="none" spc="0" baseline="0" dirty="0">
                <a:solidFill>
                  <a:srgbClr val="C00000"/>
                </a:solidFill>
                <a:uFillTx/>
                <a:latin typeface="メイリオ" pitchFamily="50"/>
                <a:ea typeface="メイリオ" pitchFamily="50"/>
              </a:rPr>
              <a:t>的</a:t>
            </a:r>
            <a:r>
              <a:rPr lang="ja-JP" sz="1600" b="0" i="0" u="none" strike="noStrike" kern="1200" cap="none" spc="0" baseline="0" dirty="0">
                <a:solidFill>
                  <a:srgbClr val="000000"/>
                </a:solidFill>
                <a:uFillTx/>
                <a:latin typeface="メイリオ" pitchFamily="50"/>
                <a:ea typeface="メイリオ" pitchFamily="50"/>
              </a:rPr>
              <a:t>で</a:t>
            </a:r>
            <a:r>
              <a:rPr lang="ja-JP" altLang="en-US" sz="1600" b="0" i="0" u="none" strike="noStrike" kern="1200" cap="none" spc="0" baseline="0" dirty="0">
                <a:solidFill>
                  <a:srgbClr val="000000"/>
                </a:solidFill>
                <a:uFillTx/>
                <a:latin typeface="メイリオ" pitchFamily="50"/>
                <a:ea typeface="メイリオ" pitchFamily="50"/>
              </a:rPr>
              <a:t>あり、</a:t>
            </a:r>
            <a:r>
              <a:rPr lang="ja-JP" altLang="en-US" sz="1600" b="1" i="1" u="sng" strike="noStrike" kern="1200" cap="none" spc="0" baseline="0" dirty="0">
                <a:solidFill>
                  <a:srgbClr val="C00000"/>
                </a:solidFill>
                <a:uFillTx/>
                <a:latin typeface="メイリオ" pitchFamily="50"/>
                <a:ea typeface="メイリオ" pitchFamily="50"/>
              </a:rPr>
              <a:t>地盤沈下は認められなかっ</a:t>
            </a:r>
            <a:r>
              <a:rPr lang="ja-JP" sz="1600" b="1" i="1" u="sng" strike="noStrike" kern="1200" cap="none" spc="0" baseline="0" dirty="0">
                <a:solidFill>
                  <a:srgbClr val="C00000"/>
                </a:solidFill>
                <a:uFillTx/>
                <a:latin typeface="メイリオ" pitchFamily="50"/>
                <a:ea typeface="メイリオ" pitchFamily="50"/>
              </a:rPr>
              <a:t>た。</a:t>
            </a:r>
            <a:endParaRPr lang="en-US" sz="1600" b="1" i="1" u="sng" strike="noStrike" kern="1200" cap="none" spc="0" baseline="0" dirty="0">
              <a:solidFill>
                <a:srgbClr val="C00000"/>
              </a:solidFill>
              <a:uFillTx/>
              <a:latin typeface="メイリオ" pitchFamily="50"/>
              <a:ea typeface="メイリオ" pitchFamily="50"/>
            </a:endParaRPr>
          </a:p>
        </p:txBody>
      </p:sp>
      <p:sp>
        <p:nvSpPr>
          <p:cNvPr id="5" name="二等辺三角形 2">
            <a:extLst>
              <a:ext uri="{FF2B5EF4-FFF2-40B4-BE49-F238E27FC236}">
                <a16:creationId xmlns:a16="http://schemas.microsoft.com/office/drawing/2014/main" id="{15C28E05-A7A3-4195-A741-AF181726991D}"/>
              </a:ext>
            </a:extLst>
          </p:cNvPr>
          <p:cNvSpPr/>
          <p:nvPr/>
        </p:nvSpPr>
        <p:spPr>
          <a:xfrm flipV="1">
            <a:off x="3734601" y="4706347"/>
            <a:ext cx="1674796" cy="259881"/>
          </a:xfrm>
          <a:custGeom>
            <a:avLst/>
            <a:gdLst>
              <a:gd name="f0" fmla="val 10800000"/>
              <a:gd name="f1" fmla="val 5400000"/>
              <a:gd name="f2" fmla="val 180"/>
              <a:gd name="f3" fmla="val w"/>
              <a:gd name="f4" fmla="val h"/>
              <a:gd name="f5" fmla="val ss"/>
              <a:gd name="f6" fmla="val 0"/>
              <a:gd name="f7" fmla="val 50000"/>
              <a:gd name="f8" fmla="+- 0 0 -360"/>
              <a:gd name="f9" fmla="+- 0 0 -270"/>
              <a:gd name="f10" fmla="+- 0 0 -180"/>
              <a:gd name="f11" fmla="+- 0 0 -90"/>
              <a:gd name="f12" fmla="abs f3"/>
              <a:gd name="f13" fmla="abs f4"/>
              <a:gd name="f14" fmla="abs f5"/>
              <a:gd name="f15" fmla="*/ f8 f0 1"/>
              <a:gd name="f16" fmla="*/ f9 f0 1"/>
              <a:gd name="f17" fmla="*/ f10 f0 1"/>
              <a:gd name="f18" fmla="*/ f11 f0 1"/>
              <a:gd name="f19" fmla="?: f12 f3 1"/>
              <a:gd name="f20" fmla="?: f13 f4 1"/>
              <a:gd name="f21" fmla="?: f14 f5 1"/>
              <a:gd name="f22" fmla="*/ f15 1 f2"/>
              <a:gd name="f23" fmla="*/ f16 1 f2"/>
              <a:gd name="f24" fmla="*/ f17 1 f2"/>
              <a:gd name="f25" fmla="*/ f18 1 f2"/>
              <a:gd name="f26" fmla="*/ f19 1 21600"/>
              <a:gd name="f27" fmla="*/ f20 1 21600"/>
              <a:gd name="f28" fmla="*/ 21600 f19 1"/>
              <a:gd name="f29" fmla="*/ 21600 f20 1"/>
              <a:gd name="f30" fmla="+- f22 0 f1"/>
              <a:gd name="f31" fmla="+- f23 0 f1"/>
              <a:gd name="f32" fmla="+- f24 0 f1"/>
              <a:gd name="f33" fmla="+- f25 0 f1"/>
              <a:gd name="f34" fmla="min f27 f26"/>
              <a:gd name="f35" fmla="*/ f28 1 f21"/>
              <a:gd name="f36" fmla="*/ f29 1 f21"/>
              <a:gd name="f37" fmla="val f35"/>
              <a:gd name="f38" fmla="val f36"/>
              <a:gd name="f39" fmla="*/ f6 f34 1"/>
              <a:gd name="f40" fmla="+- f38 0 f6"/>
              <a:gd name="f41" fmla="+- f37 0 f6"/>
              <a:gd name="f42" fmla="*/ f38 f34 1"/>
              <a:gd name="f43" fmla="*/ f37 f34 1"/>
              <a:gd name="f44" fmla="*/ f40 1 2"/>
              <a:gd name="f45" fmla="*/ f41 1 2"/>
              <a:gd name="f46" fmla="*/ f41 f7 1"/>
              <a:gd name="f47" fmla="+- f6 f44 0"/>
              <a:gd name="f48" fmla="*/ f46 1 200000"/>
              <a:gd name="f49" fmla="*/ f46 1 100000"/>
              <a:gd name="f50" fmla="+- f48 f45 0"/>
              <a:gd name="f51" fmla="*/ f48 f34 1"/>
              <a:gd name="f52" fmla="*/ f47 f34 1"/>
              <a:gd name="f53" fmla="*/ f49 f34 1"/>
              <a:gd name="f54" fmla="*/ f50 f34 1"/>
            </a:gdLst>
            <a:ahLst/>
            <a:cxnLst>
              <a:cxn ang="3cd4">
                <a:pos x="hc" y="t"/>
              </a:cxn>
              <a:cxn ang="0">
                <a:pos x="r" y="vc"/>
              </a:cxn>
              <a:cxn ang="cd4">
                <a:pos x="hc" y="b"/>
              </a:cxn>
              <a:cxn ang="cd2">
                <a:pos x="l" y="vc"/>
              </a:cxn>
              <a:cxn ang="f30">
                <a:pos x="f53" y="f39"/>
              </a:cxn>
              <a:cxn ang="f31">
                <a:pos x="f51" y="f52"/>
              </a:cxn>
              <a:cxn ang="f32">
                <a:pos x="f39" y="f42"/>
              </a:cxn>
              <a:cxn ang="f32">
                <a:pos x="f53" y="f42"/>
              </a:cxn>
              <a:cxn ang="f32">
                <a:pos x="f43" y="f42"/>
              </a:cxn>
              <a:cxn ang="f33">
                <a:pos x="f54" y="f52"/>
              </a:cxn>
            </a:cxnLst>
            <a:rect l="f51" t="f52" r="f54" b="f42"/>
            <a:pathLst>
              <a:path>
                <a:moveTo>
                  <a:pt x="f39" y="f42"/>
                </a:moveTo>
                <a:lnTo>
                  <a:pt x="f53" y="f39"/>
                </a:lnTo>
                <a:lnTo>
                  <a:pt x="f43" y="f42"/>
                </a:lnTo>
                <a:close/>
              </a:path>
            </a:pathLst>
          </a:custGeom>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anchor="ctr" anchorCtr="1" compatLnSpc="1">
            <a:noAutofit/>
          </a:bodyPr>
          <a:lstStyle/>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2400" b="0" i="0" u="none" strike="noStrike" kern="1200" cap="none" spc="0" baseline="0">
              <a:solidFill>
                <a:srgbClr val="FFFFFF"/>
              </a:solidFill>
              <a:uFillTx/>
              <a:latin typeface="Times New Roman"/>
              <a:ea typeface="ＭＳ Ｐゴシック"/>
            </a:endParaRPr>
          </a:p>
        </p:txBody>
      </p:sp>
      <p:sp>
        <p:nvSpPr>
          <p:cNvPr id="6" name="テキスト ボックス 3">
            <a:extLst>
              <a:ext uri="{FF2B5EF4-FFF2-40B4-BE49-F238E27FC236}">
                <a16:creationId xmlns:a16="http://schemas.microsoft.com/office/drawing/2014/main" id="{FD48587F-5240-B62E-1F99-5AB402FA2108}"/>
              </a:ext>
            </a:extLst>
          </p:cNvPr>
          <p:cNvSpPr txBox="1"/>
          <p:nvPr/>
        </p:nvSpPr>
        <p:spPr>
          <a:xfrm>
            <a:off x="288001" y="6115164"/>
            <a:ext cx="8276006" cy="646331"/>
          </a:xfrm>
          <a:prstGeom prst="rect">
            <a:avLst/>
          </a:prstGeom>
          <a:noFill/>
          <a:ln cap="flat">
            <a:noFill/>
          </a:ln>
        </p:spPr>
        <p:txBody>
          <a:bodyPr vert="horz" wrap="square" lIns="91440" tIns="45720" rIns="91440" bIns="45720" anchor="t" anchorCtr="0" compatLnSpc="1">
            <a:spAutoFit/>
          </a:bodyPr>
          <a:lstStyle/>
          <a:p>
            <a:pPr marL="358775" lvl="0" indent="-358775" hangingPunct="0">
              <a:defRPr sz="1800" b="0" i="0" u="none" strike="noStrike" kern="0" cap="none" spc="0" baseline="0">
                <a:solidFill>
                  <a:srgbClr val="000000"/>
                </a:solidFill>
                <a:uFillTx/>
              </a:defRPr>
            </a:pPr>
            <a:r>
              <a:rPr lang="en-US" altLang="ja-JP" sz="1200" b="0" i="0" u="none" strike="noStrike" kern="0" cap="none" spc="0" baseline="0" dirty="0">
                <a:solidFill>
                  <a:srgbClr val="000000"/>
                </a:solidFill>
                <a:uFillTx/>
                <a:latin typeface="メイリオ" pitchFamily="50"/>
                <a:ea typeface="メイリオ" pitchFamily="50"/>
              </a:rPr>
              <a:t>※</a:t>
            </a:r>
            <a:r>
              <a:rPr lang="ja-JP" altLang="en-US" sz="1200" b="0" i="0" u="none" strike="noStrike" kern="0" cap="none" spc="0" baseline="0" dirty="0">
                <a:solidFill>
                  <a:srgbClr val="000000"/>
                </a:solidFill>
                <a:uFillTx/>
                <a:latin typeface="メイリオ" pitchFamily="50"/>
                <a:ea typeface="メイリオ" pitchFamily="50"/>
              </a:rPr>
              <a:t>　</a:t>
            </a:r>
            <a:r>
              <a:rPr lang="ja-JP" sz="1200" b="0" i="0" u="none" strike="noStrike" kern="0" cap="none" spc="0" baseline="0" dirty="0">
                <a:solidFill>
                  <a:srgbClr val="000000"/>
                </a:solidFill>
                <a:uFillTx/>
                <a:latin typeface="メイリオ" pitchFamily="50"/>
                <a:ea typeface="メイリオ" pitchFamily="50"/>
              </a:rPr>
              <a:t>帯水層蓄熱システム</a:t>
            </a:r>
            <a:r>
              <a:rPr lang="ja-JP" altLang="en-US" sz="1200" b="0" i="0" u="none" strike="noStrike" kern="0" cap="none" spc="0" baseline="0" dirty="0">
                <a:solidFill>
                  <a:srgbClr val="000000"/>
                </a:solidFill>
                <a:uFillTx/>
                <a:latin typeface="メイリオ" pitchFamily="50"/>
                <a:ea typeface="メイリオ" pitchFamily="50"/>
              </a:rPr>
              <a:t>の人工</a:t>
            </a:r>
            <a:r>
              <a:rPr lang="ja-JP" altLang="en-US" sz="1200" dirty="0">
                <a:solidFill>
                  <a:srgbClr val="000000"/>
                </a:solidFill>
                <a:latin typeface="メイリオ" pitchFamily="50"/>
                <a:ea typeface="メイリオ" pitchFamily="50"/>
              </a:rPr>
              <a:t>涵養機能により抑制され</a:t>
            </a:r>
            <a:r>
              <a:rPr lang="ja-JP" altLang="en-US" sz="1200" b="0" i="0" u="none" strike="noStrike" kern="0" cap="none" spc="0" baseline="0" dirty="0">
                <a:solidFill>
                  <a:srgbClr val="000000"/>
                </a:solidFill>
                <a:uFillTx/>
                <a:latin typeface="メイリオ" pitchFamily="50"/>
                <a:ea typeface="メイリオ" pitchFamily="50"/>
              </a:rPr>
              <a:t>る</a:t>
            </a:r>
            <a:r>
              <a:rPr lang="ja-JP" sz="1200" b="0" i="0" u="none" strike="noStrike" kern="1200" cap="none" spc="0" baseline="0" dirty="0">
                <a:solidFill>
                  <a:srgbClr val="000000"/>
                </a:solidFill>
                <a:uFillTx/>
                <a:latin typeface="メイリオ" pitchFamily="50"/>
                <a:ea typeface="メイリオ" pitchFamily="50"/>
              </a:rPr>
              <a:t>応力変化（</a:t>
            </a:r>
            <a:r>
              <a:rPr lang="en-US" altLang="ja-JP" sz="1200" b="0" i="1" u="none" strike="noStrike" kern="1200" cap="none" spc="0" baseline="0" dirty="0">
                <a:solidFill>
                  <a:srgbClr val="000000"/>
                </a:solidFill>
                <a:uFillTx/>
                <a:latin typeface="メイリオ" pitchFamily="50"/>
                <a:ea typeface="メイリオ" pitchFamily="50"/>
              </a:rPr>
              <a:t>p</a:t>
            </a:r>
            <a:r>
              <a:rPr lang="en-US" sz="1200" b="0" i="0" u="none" strike="noStrike" kern="1200" cap="none" spc="0" baseline="-25000" dirty="0">
                <a:solidFill>
                  <a:srgbClr val="000000"/>
                </a:solidFill>
                <a:uFillTx/>
                <a:latin typeface="メイリオ" pitchFamily="50"/>
                <a:ea typeface="メイリオ" pitchFamily="50"/>
              </a:rPr>
              <a:t>0</a:t>
            </a:r>
            <a:r>
              <a:rPr lang="en-US" sz="1200" b="0" i="0" u="none" strike="noStrike" kern="1200" cap="none" spc="0" baseline="0" dirty="0">
                <a:solidFill>
                  <a:srgbClr val="000000"/>
                </a:solidFill>
                <a:uFillTx/>
                <a:latin typeface="メイリオ" pitchFamily="50"/>
                <a:ea typeface="メイリオ" pitchFamily="50"/>
              </a:rPr>
              <a:t> </a:t>
            </a:r>
            <a:r>
              <a:rPr lang="en-US" altLang="ja-JP" sz="1200" b="0" i="0" u="none" strike="noStrike" kern="1200" cap="none" spc="0" baseline="0" dirty="0">
                <a:solidFill>
                  <a:srgbClr val="000000"/>
                </a:solidFill>
                <a:uFillTx/>
                <a:latin typeface="メイリオ" pitchFamily="50"/>
                <a:ea typeface="メイリオ" pitchFamily="50"/>
              </a:rPr>
              <a:t>+ </a:t>
            </a:r>
            <a:r>
              <a:rPr lang="en-US" sz="1200" b="0" i="0" u="none" strike="noStrike" kern="1200" cap="none" spc="0" baseline="0" dirty="0" err="1">
                <a:solidFill>
                  <a:srgbClr val="000000"/>
                </a:solidFill>
                <a:uFillTx/>
                <a:latin typeface="メイリオ" pitchFamily="50"/>
                <a:ea typeface="メイリオ" pitchFamily="50"/>
              </a:rPr>
              <a:t>Δ</a:t>
            </a:r>
            <a:r>
              <a:rPr lang="en-US" sz="1200" b="0" i="1" u="none" strike="noStrike" kern="1200" cap="none" spc="0" baseline="0" dirty="0" err="1">
                <a:solidFill>
                  <a:srgbClr val="000000"/>
                </a:solidFill>
                <a:uFillTx/>
                <a:latin typeface="メイリオ" pitchFamily="50"/>
                <a:ea typeface="メイリオ" pitchFamily="50"/>
              </a:rPr>
              <a:t>p</a:t>
            </a:r>
            <a:r>
              <a:rPr lang="ja-JP" sz="1200" b="0" i="0" u="none" strike="noStrike" kern="1200" cap="none" spc="0" baseline="0" dirty="0">
                <a:solidFill>
                  <a:srgbClr val="000000"/>
                </a:solidFill>
                <a:uFillTx/>
                <a:latin typeface="メイリオ" pitchFamily="50"/>
                <a:ea typeface="メイリオ" pitchFamily="50"/>
              </a:rPr>
              <a:t>）</a:t>
            </a:r>
            <a:r>
              <a:rPr lang="ja-JP" altLang="en-US" sz="1200" b="0" i="0" u="none" strike="noStrike" kern="1200" cap="none" spc="0" baseline="0" dirty="0">
                <a:solidFill>
                  <a:srgbClr val="000000"/>
                </a:solidFill>
                <a:uFillTx/>
                <a:latin typeface="メイリオ" pitchFamily="50"/>
                <a:ea typeface="メイリオ" pitchFamily="50"/>
              </a:rPr>
              <a:t>が、</a:t>
            </a:r>
            <a:r>
              <a:rPr lang="en-US" altLang="ja-JP" sz="1200" b="0" i="1" u="none" strike="noStrike" kern="1200" cap="none" spc="0" baseline="0" dirty="0">
                <a:solidFill>
                  <a:srgbClr val="000000"/>
                </a:solidFill>
                <a:uFillTx/>
                <a:latin typeface="メイリオ" pitchFamily="50"/>
                <a:ea typeface="メイリオ" pitchFamily="50"/>
              </a:rPr>
              <a:t>p</a:t>
            </a:r>
            <a:r>
              <a:rPr lang="en-US" sz="1200" i="0" strike="noStrike" kern="1200" cap="none" spc="0" baseline="-25000" dirty="0">
                <a:uFillTx/>
                <a:latin typeface="メイリオ" pitchFamily="50"/>
                <a:ea typeface="メイリオ" pitchFamily="50"/>
              </a:rPr>
              <a:t>c</a:t>
            </a:r>
            <a:r>
              <a:rPr lang="ja-JP" sz="1200" i="0" strike="noStrike" kern="1200" cap="none" spc="0" baseline="0" dirty="0">
                <a:uFillTx/>
                <a:latin typeface="メイリオ" pitchFamily="50"/>
                <a:ea typeface="メイリオ" pitchFamily="50"/>
              </a:rPr>
              <a:t>を</a:t>
            </a:r>
            <a:r>
              <a:rPr lang="ja-JP" sz="1200" b="1" i="0" u="sng" strike="noStrike" kern="1200" cap="none" spc="0" baseline="0" dirty="0">
                <a:solidFill>
                  <a:srgbClr val="C00000"/>
                </a:solidFill>
                <a:uFillTx/>
                <a:latin typeface="メイリオ" pitchFamily="50"/>
                <a:ea typeface="メイリオ" pitchFamily="50"/>
              </a:rPr>
              <a:t>十分に下回る</a:t>
            </a:r>
            <a:r>
              <a:rPr lang="ja-JP" altLang="en-US" sz="1200" b="1" i="0" u="sng" strike="noStrike" kern="1200" cap="none" spc="0" baseline="0" dirty="0">
                <a:solidFill>
                  <a:srgbClr val="C00000"/>
                </a:solidFill>
                <a:uFillTx/>
                <a:latin typeface="メイリオ" pitchFamily="50"/>
                <a:ea typeface="メイリオ" pitchFamily="50"/>
              </a:rPr>
              <a:t>限り</a:t>
            </a:r>
            <a:r>
              <a:rPr lang="ja-JP" altLang="en-US" sz="1200" b="0" i="0" u="none" strike="noStrike" kern="1200" cap="none" spc="0" baseline="0" dirty="0">
                <a:solidFill>
                  <a:srgbClr val="000000"/>
                </a:solidFill>
                <a:uFillTx/>
                <a:latin typeface="メイリオ" pitchFamily="50"/>
                <a:ea typeface="メイリオ" pitchFamily="50"/>
              </a:rPr>
              <a:t>、</a:t>
            </a:r>
            <a:r>
              <a:rPr lang="ja-JP" sz="1200" i="0" strike="noStrike" kern="1200" cap="none" spc="0" baseline="0" dirty="0">
                <a:uFillTx/>
                <a:latin typeface="メイリオ" pitchFamily="50"/>
                <a:ea typeface="メイリオ" pitchFamily="50"/>
              </a:rPr>
              <a:t>弾性変形</a:t>
            </a:r>
            <a:r>
              <a:rPr lang="ja-JP" altLang="en-US" sz="1200" i="0" strike="noStrike" kern="1200" cap="none" spc="0" baseline="0" dirty="0">
                <a:uFillTx/>
                <a:latin typeface="メイリオ" pitchFamily="50"/>
                <a:ea typeface="メイリオ" pitchFamily="50"/>
              </a:rPr>
              <a:t>（過圧密領域）</a:t>
            </a:r>
            <a:r>
              <a:rPr lang="ja-JP" sz="1200" i="0" strike="noStrike" kern="1200" cap="none" spc="0" baseline="0" dirty="0">
                <a:uFillTx/>
                <a:latin typeface="メイリオ" pitchFamily="50"/>
                <a:ea typeface="メイリオ" pitchFamily="50"/>
              </a:rPr>
              <a:t>の範囲内に収ま</a:t>
            </a:r>
            <a:r>
              <a:rPr lang="ja-JP" altLang="en-US" sz="1200" i="0" strike="noStrike" kern="1200" cap="none" spc="0" baseline="0" dirty="0">
                <a:uFillTx/>
                <a:latin typeface="メイリオ" pitchFamily="50"/>
                <a:ea typeface="メイリオ" pitchFamily="50"/>
              </a:rPr>
              <a:t>る</a:t>
            </a:r>
            <a:r>
              <a:rPr lang="ja-JP" sz="1200" b="0" i="0" u="none" strike="noStrike" kern="0" cap="none" spc="0" baseline="0" dirty="0">
                <a:solidFill>
                  <a:srgbClr val="000000"/>
                </a:solidFill>
                <a:uFillTx/>
                <a:latin typeface="メイリオ" pitchFamily="50"/>
                <a:ea typeface="メイリオ" pitchFamily="50"/>
              </a:rPr>
              <a:t>。</a:t>
            </a:r>
            <a:r>
              <a:rPr lang="ja-JP" altLang="ja-JP" sz="1200" b="0" i="0" u="none" strike="noStrike" kern="1200" cap="none" spc="0" baseline="0" dirty="0">
                <a:solidFill>
                  <a:srgbClr val="000000"/>
                </a:solidFill>
                <a:uFillTx/>
                <a:latin typeface="Segoe UI" panose="020B0502040204020203" pitchFamily="34" charset="0"/>
                <a:ea typeface="メイリオ" pitchFamily="50"/>
                <a:cs typeface="Segoe UI" panose="020B0502040204020203" pitchFamily="34" charset="0"/>
              </a:rPr>
              <a:t>当該</a:t>
            </a:r>
            <a:r>
              <a:rPr lang="ja-JP" altLang="ja-JP" sz="1200" i="0" strike="noStrike" kern="1200" cap="none" spc="0" baseline="0" dirty="0">
                <a:uFillTx/>
                <a:latin typeface="Segoe UI" panose="020B0502040204020203" pitchFamily="34" charset="0"/>
                <a:ea typeface="メイリオ" pitchFamily="50"/>
                <a:cs typeface="Segoe UI" panose="020B0502040204020203" pitchFamily="34" charset="0"/>
              </a:rPr>
              <a:t>粘土層の</a:t>
            </a:r>
            <a:r>
              <a:rPr lang="ja-JP" altLang="en-US" sz="1200" i="0" strike="noStrike" kern="1200" cap="none" spc="0" baseline="0" dirty="0">
                <a:uFillTx/>
                <a:latin typeface="Segoe UI" panose="020B0502040204020203" pitchFamily="34" charset="0"/>
                <a:ea typeface="メイリオ" pitchFamily="50"/>
                <a:cs typeface="Segoe UI" panose="020B0502040204020203" pitchFamily="34" charset="0"/>
              </a:rPr>
              <a:t>状態に応じた</a:t>
            </a:r>
            <a:r>
              <a:rPr lang="ja-JP" altLang="ja-JP" sz="1200" b="1" i="0" u="sng" strike="noStrike" kern="1200" cap="none" spc="0" baseline="0" dirty="0">
                <a:solidFill>
                  <a:srgbClr val="CC0000"/>
                </a:solidFill>
                <a:uFillTx/>
                <a:latin typeface="Segoe UI" panose="020B0502040204020203" pitchFamily="34" charset="0"/>
                <a:ea typeface="メイリオ" pitchFamily="50"/>
                <a:cs typeface="Segoe UI" panose="020B0502040204020203" pitchFamily="34" charset="0"/>
              </a:rPr>
              <a:t>３深度</a:t>
            </a:r>
            <a:r>
              <a:rPr lang="ja-JP" altLang="ja-JP" sz="1200" b="1" i="0" u="sng" strike="noStrike" kern="1200" cap="none" spc="0" baseline="0" dirty="0">
                <a:solidFill>
                  <a:srgbClr val="C00000"/>
                </a:solidFill>
                <a:uFillTx/>
                <a:latin typeface="Segoe UI" panose="020B0502040204020203" pitchFamily="34" charset="0"/>
                <a:ea typeface="メイリオ" pitchFamily="50"/>
                <a:cs typeface="Segoe UI" panose="020B0502040204020203" pitchFamily="34" charset="0"/>
              </a:rPr>
              <a:t>以上の</a:t>
            </a:r>
            <a:r>
              <a:rPr lang="ja-JP" altLang="en-US" sz="1200" b="1" i="0" u="sng" strike="noStrike" kern="1200" cap="none" spc="0" baseline="0" dirty="0">
                <a:solidFill>
                  <a:srgbClr val="C00000"/>
                </a:solidFill>
                <a:uFillTx/>
                <a:latin typeface="Segoe UI" panose="020B0502040204020203" pitchFamily="34" charset="0"/>
                <a:ea typeface="メイリオ" pitchFamily="50"/>
                <a:cs typeface="Segoe UI" panose="020B0502040204020203" pitchFamily="34" charset="0"/>
              </a:rPr>
              <a:t>圧密試験</a:t>
            </a:r>
            <a:r>
              <a:rPr lang="ja-JP" altLang="en-US" sz="1200" b="0" i="0" u="none" strike="noStrike" kern="1200" cap="none" spc="0" baseline="0" dirty="0">
                <a:solidFill>
                  <a:srgbClr val="000000"/>
                </a:solidFill>
                <a:uFillTx/>
                <a:latin typeface="Segoe UI" panose="020B0502040204020203" pitchFamily="34" charset="0"/>
                <a:ea typeface="メイリオ" pitchFamily="50"/>
                <a:cs typeface="Segoe UI" panose="020B0502040204020203" pitchFamily="34" charset="0"/>
              </a:rPr>
              <a:t>により</a:t>
            </a:r>
            <a:r>
              <a:rPr lang="ja-JP" altLang="ja-JP" sz="1200" b="0" i="0" u="none" strike="noStrike" kern="1200" cap="none" spc="0" baseline="0" dirty="0">
                <a:solidFill>
                  <a:srgbClr val="000000"/>
                </a:solidFill>
                <a:uFillTx/>
                <a:latin typeface="Segoe UI" panose="020B0502040204020203" pitchFamily="34" charset="0"/>
                <a:ea typeface="メイリオ" pitchFamily="50"/>
                <a:cs typeface="Segoe UI" panose="020B0502040204020203" pitchFamily="34" charset="0"/>
              </a:rPr>
              <a:t>、</a:t>
            </a:r>
            <a:r>
              <a:rPr lang="ja-JP" altLang="ja-JP" sz="1200" b="1" i="0" u="sng" strike="noStrike" kern="1200" cap="none" spc="0" baseline="0" dirty="0">
                <a:solidFill>
                  <a:srgbClr val="C00000"/>
                </a:solidFill>
                <a:uFillTx/>
                <a:latin typeface="Segoe UI" panose="020B0502040204020203" pitchFamily="34" charset="0"/>
                <a:ea typeface="メイリオ" pitchFamily="50"/>
                <a:cs typeface="Segoe UI" panose="020B0502040204020203" pitchFamily="34" charset="0"/>
              </a:rPr>
              <a:t>過圧密の進行の程度を考慮しつつ</a:t>
            </a:r>
            <a:r>
              <a:rPr lang="ja-JP" altLang="ja-JP" sz="1200" b="0" i="0" u="none" strike="noStrike" kern="1200" cap="none" spc="0" baseline="0" dirty="0">
                <a:solidFill>
                  <a:srgbClr val="000000"/>
                </a:solidFill>
                <a:uFillTx/>
                <a:latin typeface="Segoe UI" panose="020B0502040204020203" pitchFamily="34" charset="0"/>
                <a:ea typeface="メイリオ" pitchFamily="50"/>
                <a:cs typeface="Segoe UI" panose="020B0502040204020203" pitchFamily="34" charset="0"/>
              </a:rPr>
              <a:t>、</a:t>
            </a:r>
            <a:r>
              <a:rPr lang="en-US" altLang="ja-JP" sz="1200" b="0" i="0" u="none" strike="noStrike" kern="1200" cap="none" spc="0" baseline="0" dirty="0">
                <a:solidFill>
                  <a:srgbClr val="000000"/>
                </a:solidFill>
                <a:uFillTx/>
                <a:latin typeface="Segoe UI" panose="020B0502040204020203" pitchFamily="34" charset="0"/>
                <a:ea typeface="メイリオ" pitchFamily="50"/>
                <a:cs typeface="Segoe UI" panose="020B0502040204020203" pitchFamily="34" charset="0"/>
              </a:rPr>
              <a:t> </a:t>
            </a:r>
            <a:r>
              <a:rPr lang="en-US" altLang="ja-JP" sz="1200" b="0" i="0" u="none" strike="noStrike" kern="1200" cap="none" spc="0" baseline="0" dirty="0">
                <a:uFillTx/>
                <a:latin typeface="Segoe UI" panose="020B0502040204020203" pitchFamily="34" charset="0"/>
                <a:ea typeface="メイリオ" pitchFamily="50"/>
                <a:cs typeface="Segoe UI" panose="020B0502040204020203" pitchFamily="34" charset="0"/>
              </a:rPr>
              <a:t>p</a:t>
            </a:r>
            <a:r>
              <a:rPr lang="en-US" altLang="ja-JP" sz="1200" b="0" i="0" u="none" strike="noStrike" kern="1200" cap="none" spc="0" baseline="-25000" dirty="0">
                <a:uFillTx/>
                <a:latin typeface="Segoe UI" panose="020B0502040204020203" pitchFamily="34" charset="0"/>
                <a:ea typeface="メイリオ" pitchFamily="50"/>
                <a:cs typeface="Segoe UI" panose="020B0502040204020203" pitchFamily="34" charset="0"/>
              </a:rPr>
              <a:t>c</a:t>
            </a:r>
            <a:r>
              <a:rPr lang="ja-JP" altLang="en-US" sz="1200" b="0" i="0" u="none" strike="noStrike" kern="1200" cap="none" spc="0" dirty="0">
                <a:uFillTx/>
                <a:latin typeface="Segoe UI" panose="020B0502040204020203" pitchFamily="34" charset="0"/>
                <a:ea typeface="メイリオ" pitchFamily="50"/>
                <a:cs typeface="Segoe UI" panose="020B0502040204020203" pitchFamily="34" charset="0"/>
              </a:rPr>
              <a:t>と</a:t>
            </a:r>
            <a:r>
              <a:rPr lang="en-US" altLang="ja-JP" sz="1200" b="0" i="1" u="none" strike="noStrike" kern="1200" cap="none" spc="0" dirty="0">
                <a:uFillTx/>
                <a:latin typeface="Segoe UI" panose="020B0502040204020203" pitchFamily="34" charset="0"/>
                <a:ea typeface="メイリオ" pitchFamily="50"/>
                <a:cs typeface="Segoe UI" panose="020B0502040204020203" pitchFamily="34" charset="0"/>
              </a:rPr>
              <a:t>p</a:t>
            </a:r>
            <a:r>
              <a:rPr lang="en-US" altLang="ja-JP" sz="1200" b="0" i="0" u="none" strike="noStrike" kern="1200" cap="none" spc="0" baseline="-25000" dirty="0">
                <a:uFillTx/>
                <a:latin typeface="Segoe UI" panose="020B0502040204020203" pitchFamily="34" charset="0"/>
                <a:ea typeface="メイリオ" pitchFamily="50"/>
                <a:cs typeface="Segoe UI" panose="020B0502040204020203" pitchFamily="34" charset="0"/>
              </a:rPr>
              <a:t>0</a:t>
            </a:r>
            <a:r>
              <a:rPr lang="en-US" altLang="ja-JP" sz="1200" b="0" i="0" u="none" strike="noStrike" kern="1200" cap="none" spc="0" baseline="0" dirty="0">
                <a:uFillTx/>
                <a:latin typeface="Segoe UI" panose="020B0502040204020203" pitchFamily="34" charset="0"/>
                <a:ea typeface="メイリオ" pitchFamily="50"/>
                <a:cs typeface="Segoe UI" panose="020B0502040204020203" pitchFamily="34" charset="0"/>
              </a:rPr>
              <a:t>+Δ</a:t>
            </a:r>
            <a:r>
              <a:rPr lang="en-US" altLang="ja-JP" sz="1200" b="0" i="1" u="none" strike="noStrike" kern="1200" cap="none" spc="0" baseline="0" dirty="0">
                <a:uFillTx/>
                <a:latin typeface="Segoe UI" panose="020B0502040204020203" pitchFamily="34" charset="0"/>
                <a:ea typeface="メイリオ" pitchFamily="50"/>
                <a:cs typeface="Segoe UI" panose="020B0502040204020203" pitchFamily="34" charset="0"/>
              </a:rPr>
              <a:t>p</a:t>
            </a:r>
            <a:r>
              <a:rPr lang="ja-JP" altLang="ja-JP" sz="1200" b="0" i="0" u="none" strike="noStrike" kern="1200" cap="none" spc="0" baseline="0" dirty="0">
                <a:solidFill>
                  <a:srgbClr val="000000"/>
                </a:solidFill>
                <a:uFillTx/>
                <a:latin typeface="Segoe UI" panose="020B0502040204020203" pitchFamily="34" charset="0"/>
                <a:ea typeface="メイリオ" pitchFamily="50"/>
                <a:cs typeface="Segoe UI" panose="020B0502040204020203" pitchFamily="34" charset="0"/>
              </a:rPr>
              <a:t>と</a:t>
            </a:r>
            <a:r>
              <a:rPr lang="ja-JP" altLang="en-US" sz="1200" b="0" i="0" u="none" strike="noStrike" kern="1200" cap="none" spc="0" baseline="0" dirty="0">
                <a:solidFill>
                  <a:srgbClr val="000000"/>
                </a:solidFill>
                <a:uFillTx/>
                <a:latin typeface="Segoe UI" panose="020B0502040204020203" pitchFamily="34" charset="0"/>
                <a:ea typeface="メイリオ" pitchFamily="50"/>
                <a:cs typeface="Segoe UI" panose="020B0502040204020203" pitchFamily="34" charset="0"/>
              </a:rPr>
              <a:t>を</a:t>
            </a:r>
            <a:r>
              <a:rPr lang="ja-JP" altLang="ja-JP" sz="1200" b="1" i="0" u="sng" strike="noStrike" kern="1200" cap="none" spc="0" baseline="0" dirty="0">
                <a:solidFill>
                  <a:srgbClr val="C00000"/>
                </a:solidFill>
                <a:uFillTx/>
                <a:latin typeface="Segoe UI" panose="020B0502040204020203" pitchFamily="34" charset="0"/>
                <a:ea typeface="メイリオ" pitchFamily="50"/>
                <a:cs typeface="Segoe UI" panose="020B0502040204020203" pitchFamily="34" charset="0"/>
              </a:rPr>
              <a:t>比較</a:t>
            </a:r>
            <a:r>
              <a:rPr lang="ja-JP" altLang="ja-JP" sz="1200" b="1" u="sng" dirty="0">
                <a:solidFill>
                  <a:srgbClr val="C00000"/>
                </a:solidFill>
                <a:latin typeface="Segoe UI" panose="020B0502040204020203" pitchFamily="34" charset="0"/>
                <a:ea typeface="メイリオ" pitchFamily="50"/>
                <a:cs typeface="Segoe UI" panose="020B0502040204020203" pitchFamily="34" charset="0"/>
              </a:rPr>
              <a:t>する</a:t>
            </a:r>
            <a:r>
              <a:rPr lang="ja-JP" altLang="ja-JP" sz="1200" b="1" i="0" u="sng" strike="noStrike" kern="1200" cap="none" spc="0" baseline="0" dirty="0">
                <a:solidFill>
                  <a:srgbClr val="C00000"/>
                </a:solidFill>
                <a:uFillTx/>
                <a:latin typeface="Segoe UI" panose="020B0502040204020203" pitchFamily="34" charset="0"/>
                <a:ea typeface="メイリオ" pitchFamily="50"/>
                <a:cs typeface="Segoe UI" panose="020B0502040204020203" pitchFamily="34" charset="0"/>
              </a:rPr>
              <a:t>などにより確認</a:t>
            </a:r>
            <a:r>
              <a:rPr lang="ja-JP" altLang="ja-JP" sz="1200" b="0" i="0" u="none" strike="noStrike" kern="1200" cap="none" spc="0" baseline="0" dirty="0">
                <a:solidFill>
                  <a:srgbClr val="000000"/>
                </a:solidFill>
                <a:uFillTx/>
                <a:latin typeface="Segoe UI" panose="020B0502040204020203" pitchFamily="34" charset="0"/>
                <a:ea typeface="メイリオ" pitchFamily="50"/>
                <a:cs typeface="Segoe UI" panose="020B0502040204020203" pitchFamily="34" charset="0"/>
              </a:rPr>
              <a:t>が可能。</a:t>
            </a:r>
            <a:endParaRPr lang="ja-JP" sz="1200" b="0" i="0" u="none" strike="noStrike" kern="1200" cap="none" spc="0" baseline="0" dirty="0">
              <a:solidFill>
                <a:srgbClr val="000000"/>
              </a:solidFill>
              <a:uFillTx/>
              <a:latin typeface="メイリオ" pitchFamily="50"/>
              <a:ea typeface="メイリオ" pitchFamily="50"/>
            </a:endParaRPr>
          </a:p>
        </p:txBody>
      </p:sp>
      <p:sp>
        <p:nvSpPr>
          <p:cNvPr id="7" name="テキスト ボックス 6">
            <a:extLst>
              <a:ext uri="{FF2B5EF4-FFF2-40B4-BE49-F238E27FC236}">
                <a16:creationId xmlns:a16="http://schemas.microsoft.com/office/drawing/2014/main" id="{9C438D76-096B-7EE6-E376-753B60B190DD}"/>
              </a:ext>
            </a:extLst>
          </p:cNvPr>
          <p:cNvSpPr txBox="1"/>
          <p:nvPr/>
        </p:nvSpPr>
        <p:spPr>
          <a:xfrm>
            <a:off x="398093" y="8008050"/>
            <a:ext cx="8276005" cy="292388"/>
          </a:xfrm>
          <a:prstGeom prst="rect">
            <a:avLst/>
          </a:prstGeom>
          <a:noFill/>
          <a:ln cap="flat">
            <a:noFill/>
          </a:ln>
        </p:spPr>
        <p:txBody>
          <a:bodyPr vert="horz" wrap="square" lIns="91440" tIns="45720" rIns="91440" bIns="45720" anchor="t" anchorCtr="0" compatLnSpc="1">
            <a:spAutoFit/>
          </a:bodyPr>
          <a:lstStyle/>
          <a:p>
            <a:pPr marL="263525" lvl="0" indent="-263525">
              <a:defRPr sz="1800" b="0" i="0" u="none" strike="noStrike" kern="0" cap="none" spc="0" baseline="0">
                <a:solidFill>
                  <a:srgbClr val="000000"/>
                </a:solidFill>
                <a:uFillTx/>
              </a:defRPr>
            </a:pPr>
            <a:r>
              <a:rPr lang="en-US" sz="1300" b="1" i="0" u="none" strike="noStrike" kern="0" cap="none" spc="0" baseline="0" dirty="0">
                <a:solidFill>
                  <a:srgbClr val="C00000"/>
                </a:solidFill>
                <a:uFillTx/>
                <a:latin typeface="Segoe UI" panose="020B0502040204020203" pitchFamily="34" charset="0"/>
                <a:ea typeface="メイリオ" pitchFamily="50"/>
                <a:cs typeface="Segoe UI" panose="020B0502040204020203" pitchFamily="34" charset="0"/>
              </a:rPr>
              <a:t>※</a:t>
            </a:r>
            <a:r>
              <a:rPr lang="ja-JP" sz="1300" b="0" i="0" u="none" strike="noStrike" kern="0" cap="none" spc="0" baseline="0" dirty="0">
                <a:solidFill>
                  <a:srgbClr val="000000"/>
                </a:solidFill>
                <a:uFillTx/>
                <a:latin typeface="Segoe UI" panose="020B0502040204020203" pitchFamily="34" charset="0"/>
                <a:ea typeface="メイリオ" pitchFamily="50"/>
                <a:cs typeface="Segoe UI" panose="020B0502040204020203" pitchFamily="34" charset="0"/>
              </a:rPr>
              <a:t>　</a:t>
            </a:r>
            <a:endParaRPr lang="en-US" sz="1300" b="0" i="0" u="none" strike="noStrike" kern="1200" cap="none" spc="0" baseline="0" dirty="0">
              <a:solidFill>
                <a:srgbClr val="000000"/>
              </a:solidFill>
              <a:uFillTx/>
              <a:latin typeface="Segoe UI" panose="020B0502040204020203" pitchFamily="34" charset="0"/>
              <a:ea typeface="游ゴシック" pitchFamily="50"/>
              <a:cs typeface="Segoe UI" panose="020B0502040204020203" pitchFamily="34" charset="0"/>
            </a:endParaRPr>
          </a:p>
        </p:txBody>
      </p:sp>
      <p:sp>
        <p:nvSpPr>
          <p:cNvPr id="8" name="テキスト ボックス 2">
            <a:extLst>
              <a:ext uri="{FF2B5EF4-FFF2-40B4-BE49-F238E27FC236}">
                <a16:creationId xmlns:a16="http://schemas.microsoft.com/office/drawing/2014/main" id="{0BB4489C-33B7-6927-C7C2-99387C70C6B6}"/>
              </a:ext>
            </a:extLst>
          </p:cNvPr>
          <p:cNvSpPr txBox="1"/>
          <p:nvPr/>
        </p:nvSpPr>
        <p:spPr>
          <a:xfrm>
            <a:off x="0" y="1554372"/>
            <a:ext cx="8133958" cy="400110"/>
          </a:xfrm>
          <a:prstGeom prst="rect">
            <a:avLst/>
          </a:prstGeom>
          <a:noFill/>
          <a:ln cap="flat">
            <a:noFill/>
          </a:ln>
        </p:spPr>
        <p:txBody>
          <a:bodyPr vert="horz" wrap="none" lIns="91440" tIns="45720" rIns="91440" bIns="45720" anchor="t" anchorCtr="0" compatLnSpc="1">
            <a:spAutoFit/>
          </a:bodyPr>
          <a:lstStyle/>
          <a:p>
            <a:pPr hangingPunct="0">
              <a:defRPr sz="1800" b="0" i="0" u="none" strike="noStrike" kern="0" cap="none" spc="0" baseline="0">
                <a:solidFill>
                  <a:srgbClr val="000000"/>
                </a:solidFill>
                <a:uFillTx/>
              </a:defRPr>
            </a:pPr>
            <a:r>
              <a:rPr lang="en-US" altLang="ja-JP" sz="2000" b="1" i="0" u="none" strike="noStrike" kern="1200" cap="none" spc="0" baseline="0" dirty="0">
                <a:solidFill>
                  <a:srgbClr val="000000"/>
                </a:solidFill>
                <a:uFillTx/>
                <a:latin typeface="メイリオ" pitchFamily="34"/>
                <a:ea typeface="メイリオ" pitchFamily="34"/>
              </a:rPr>
              <a:t>(1)</a:t>
            </a:r>
            <a:r>
              <a:rPr lang="ja-JP" altLang="en-US" sz="2000" b="1" i="0" u="none" strike="noStrike" kern="1200" cap="none" spc="0" baseline="0" dirty="0">
                <a:solidFill>
                  <a:srgbClr val="000000"/>
                </a:solidFill>
                <a:uFillTx/>
                <a:latin typeface="メイリオ" pitchFamily="34"/>
                <a:ea typeface="メイリオ" pitchFamily="34"/>
              </a:rPr>
              <a:t> 帯水層蓄熱システムの応力変化と粘土層の圧密降伏応力との関係</a:t>
            </a:r>
            <a:endParaRPr lang="en-US" altLang="ja-JP" sz="2000" b="1" i="0" u="none" strike="noStrike" kern="1200" cap="none" spc="0" baseline="0" dirty="0">
              <a:solidFill>
                <a:srgbClr val="000000"/>
              </a:solidFill>
              <a:uFillTx/>
              <a:latin typeface="メイリオ" pitchFamily="34"/>
              <a:ea typeface="メイリオ" pitchFamily="34"/>
            </a:endParaRPr>
          </a:p>
        </p:txBody>
      </p:sp>
      <p:sp>
        <p:nvSpPr>
          <p:cNvPr id="4" name="スライド番号プレースホルダー 3">
            <a:extLst>
              <a:ext uri="{FF2B5EF4-FFF2-40B4-BE49-F238E27FC236}">
                <a16:creationId xmlns:a16="http://schemas.microsoft.com/office/drawing/2014/main" id="{86AE07CB-1C2F-7D1B-C478-8DC0999B0146}"/>
              </a:ext>
            </a:extLst>
          </p:cNvPr>
          <p:cNvSpPr>
            <a:spLocks noGrp="1"/>
          </p:cNvSpPr>
          <p:nvPr>
            <p:ph type="sldNum" sz="quarter" idx="12"/>
          </p:nvPr>
        </p:nvSpPr>
        <p:spPr/>
        <p:txBody>
          <a:bodyPr/>
          <a:lstStyle/>
          <a:p>
            <a:r>
              <a:rPr kumimoji="1" lang="en-US" altLang="ja-JP"/>
              <a:t>P</a:t>
            </a:r>
            <a:fld id="{17BF84CC-C6A4-4368-A8C7-8EA4DE0A486F}" type="slidenum">
              <a:rPr kumimoji="1" lang="ja-JP" altLang="en-US" smtClean="0"/>
              <a:pPr/>
              <a:t>1</a:t>
            </a:fld>
            <a:endParaRPr kumimoji="1" lang="ja-JP" altLang="en-US" dirty="0"/>
          </a:p>
        </p:txBody>
      </p:sp>
      <p:sp>
        <p:nvSpPr>
          <p:cNvPr id="2" name="Text Box 2">
            <a:extLst>
              <a:ext uri="{FF2B5EF4-FFF2-40B4-BE49-F238E27FC236}">
                <a16:creationId xmlns:a16="http://schemas.microsoft.com/office/drawing/2014/main" id="{97E29487-5B20-D2B2-3A22-3014C4178D9F}"/>
              </a:ext>
            </a:extLst>
          </p:cNvPr>
          <p:cNvSpPr txBox="1"/>
          <p:nvPr/>
        </p:nvSpPr>
        <p:spPr>
          <a:xfrm>
            <a:off x="0" y="1061347"/>
            <a:ext cx="8727856" cy="461665"/>
          </a:xfrm>
          <a:prstGeom prst="rect">
            <a:avLst/>
          </a:prstGeom>
          <a:noFill/>
          <a:ln cap="flat">
            <a:noFill/>
          </a:ln>
        </p:spPr>
        <p:txBody>
          <a:bodyPr vert="horz" wrap="square" lIns="91440" tIns="45720" rIns="91440" bIns="45720" anchor="t" anchorCtr="0" compatLnSpc="1">
            <a:spAutoFit/>
          </a:bodyPr>
          <a:lstStyle/>
          <a:p>
            <a:pPr marL="360000" marR="0" lvl="0" indent="-360000" algn="l" defTabSz="914400" rtl="0" fontAlgn="auto" hangingPunct="0">
              <a:lnSpc>
                <a:spcPct val="100000"/>
              </a:lnSpc>
              <a:spcBef>
                <a:spcPts val="0"/>
              </a:spcBef>
              <a:buSzPct val="100000"/>
              <a:buFont typeface="Wingdings" pitchFamily="2"/>
              <a:buChar char="n"/>
              <a:tabLst>
                <a:tab pos="447671" algn="l"/>
              </a:tabLst>
              <a:defRPr sz="1800" b="0" i="0" u="none" strike="noStrike" kern="0" cap="none" spc="0" baseline="0">
                <a:solidFill>
                  <a:srgbClr val="000000"/>
                </a:solidFill>
                <a:uFillTx/>
              </a:defRPr>
            </a:pPr>
            <a:r>
              <a:rPr lang="ja-JP" altLang="en-US" sz="2400" b="1" i="0" u="none" strike="noStrike" kern="1200" cap="none" spc="0" baseline="0" dirty="0">
                <a:solidFill>
                  <a:srgbClr val="000000"/>
                </a:solidFill>
                <a:uFillTx/>
                <a:latin typeface="メイリオ" pitchFamily="34"/>
                <a:ea typeface="メイリオ" pitchFamily="34"/>
              </a:rPr>
              <a:t>帯水層蓄熱システムの適用性</a:t>
            </a:r>
            <a:endParaRPr lang="en-US" sz="2400" b="1" i="0" u="none" strike="noStrike" kern="1200" cap="none" spc="0" baseline="0" dirty="0">
              <a:solidFill>
                <a:srgbClr val="000000"/>
              </a:solidFill>
              <a:uFillTx/>
              <a:latin typeface="メイリオ" pitchFamily="34"/>
              <a:ea typeface="メイリオ" pitchFamily="34"/>
            </a:endParaRPr>
          </a:p>
        </p:txBody>
      </p:sp>
      <p:sp>
        <p:nvSpPr>
          <p:cNvPr id="9" name="Text Box 2">
            <a:extLst>
              <a:ext uri="{FF2B5EF4-FFF2-40B4-BE49-F238E27FC236}">
                <a16:creationId xmlns:a16="http://schemas.microsoft.com/office/drawing/2014/main" id="{7A85E1BD-2948-5DE2-2F90-8830519EBA01}"/>
              </a:ext>
            </a:extLst>
          </p:cNvPr>
          <p:cNvSpPr txBox="1"/>
          <p:nvPr/>
        </p:nvSpPr>
        <p:spPr>
          <a:xfrm>
            <a:off x="0" y="4448"/>
            <a:ext cx="9144000" cy="851772"/>
          </a:xfrm>
          <a:prstGeom prst="rect">
            <a:avLst/>
          </a:prstGeom>
          <a:solidFill>
            <a:schemeClr val="tx1">
              <a:lumMod val="75000"/>
              <a:lumOff val="25000"/>
            </a:schemeClr>
          </a:solidFill>
          <a:ln cap="flat">
            <a:noFill/>
          </a:ln>
        </p:spPr>
        <p:txBody>
          <a:bodyPr vert="horz" wrap="square" lIns="91440" tIns="45720" rIns="91440" bIns="45720" anchor="t" anchorCtr="1" compatLnSpc="1">
            <a:spAutoFit/>
          </a:bodyPr>
          <a:lstStyle/>
          <a:p>
            <a:pPr marL="0" marR="0" lvl="0" indent="0" algn="ctr" defTabSz="914400" rtl="0" fontAlgn="auto" hangingPunct="1">
              <a:lnSpc>
                <a:spcPct val="120000"/>
              </a:lnSpc>
              <a:spcBef>
                <a:spcPts val="0"/>
              </a:spcBef>
              <a:spcAft>
                <a:spcPts val="0"/>
              </a:spcAft>
              <a:buNone/>
              <a:tabLst/>
              <a:defRPr sz="1800" b="0" i="0" u="none" strike="noStrike" kern="0" cap="none" spc="0" baseline="0">
                <a:solidFill>
                  <a:srgbClr val="000000"/>
                </a:solidFill>
                <a:uFillTx/>
              </a:defRPr>
            </a:pPr>
            <a:r>
              <a:rPr lang="ja-JP" altLang="en-US" sz="2100" b="1" i="0" u="none" strike="noStrike" kern="1200" cap="none" spc="0" baseline="0" dirty="0">
                <a:solidFill>
                  <a:schemeClr val="bg1"/>
                </a:solidFill>
                <a:uFillTx/>
                <a:latin typeface="メイリオ" pitchFamily="34"/>
                <a:ea typeface="メイリオ" pitchFamily="34"/>
              </a:rPr>
              <a:t>大阪市域における地盤環境に配慮した地下水の有効利用に関する検討結果</a:t>
            </a:r>
          </a:p>
          <a:p>
            <a:pPr marL="0" marR="0" lvl="0" indent="0" algn="ctr" defTabSz="914400" rtl="0" fontAlgn="auto" hangingPunct="1">
              <a:lnSpc>
                <a:spcPct val="120000"/>
              </a:lnSpc>
              <a:spcBef>
                <a:spcPts val="0"/>
              </a:spcBef>
              <a:spcAft>
                <a:spcPts val="0"/>
              </a:spcAft>
              <a:buNone/>
              <a:tabLst/>
              <a:defRPr sz="1800" b="0" i="0" u="none" strike="noStrike" kern="0" cap="none" spc="0" baseline="0">
                <a:solidFill>
                  <a:srgbClr val="000000"/>
                </a:solidFill>
                <a:uFillTx/>
              </a:defRPr>
            </a:pPr>
            <a:r>
              <a:rPr lang="ja-JP" altLang="en-US" sz="2100" b="1" i="0" u="none" strike="noStrike" kern="1200" cap="none" spc="0" baseline="0" dirty="0">
                <a:solidFill>
                  <a:schemeClr val="bg1"/>
                </a:solidFill>
                <a:uFillTx/>
                <a:latin typeface="メイリオ" pitchFamily="34"/>
                <a:ea typeface="メイリオ" pitchFamily="34"/>
              </a:rPr>
              <a:t>（第二次とりまとめ）</a:t>
            </a:r>
            <a:r>
              <a:rPr lang="en-US" altLang="ja-JP" sz="2100" b="1" i="0" u="none" strike="noStrike" kern="1200" cap="none" spc="0" baseline="0" dirty="0">
                <a:solidFill>
                  <a:schemeClr val="bg1"/>
                </a:solidFill>
                <a:uFillTx/>
                <a:latin typeface="メイリオ" pitchFamily="34"/>
                <a:ea typeface="メイリオ" pitchFamily="34"/>
              </a:rPr>
              <a:t>〈</a:t>
            </a:r>
            <a:r>
              <a:rPr lang="ja-JP" altLang="en-US" sz="2100" b="1" i="0" u="none" strike="noStrike" kern="1200" cap="none" spc="0" baseline="0" dirty="0">
                <a:solidFill>
                  <a:schemeClr val="bg1"/>
                </a:solidFill>
                <a:uFillTx/>
                <a:latin typeface="メイリオ" pitchFamily="34"/>
                <a:ea typeface="メイリオ" pitchFamily="34"/>
              </a:rPr>
              <a:t>概要</a:t>
            </a:r>
            <a:r>
              <a:rPr lang="en-US" altLang="ja-JP" sz="2100" b="1" i="0" u="none" strike="noStrike" kern="1200" cap="none" spc="0" baseline="0" dirty="0">
                <a:solidFill>
                  <a:schemeClr val="bg1"/>
                </a:solidFill>
                <a:uFillTx/>
                <a:latin typeface="メイリオ" pitchFamily="34"/>
                <a:ea typeface="メイリオ" pitchFamily="34"/>
              </a:rPr>
              <a:t>〉</a:t>
            </a:r>
            <a:endParaRPr lang="ja-JP" altLang="en-US" sz="2100" b="1" i="0" u="none" strike="noStrike" kern="1200" cap="none" spc="0" baseline="0" dirty="0">
              <a:solidFill>
                <a:schemeClr val="bg1"/>
              </a:solidFill>
              <a:uFillTx/>
              <a:latin typeface="メイリオ" pitchFamily="34"/>
              <a:ea typeface="メイリオ" pitchFamily="34"/>
            </a:endParaRPr>
          </a:p>
        </p:txBody>
      </p:sp>
      <p:sp>
        <p:nvSpPr>
          <p:cNvPr id="10" name="テキスト ボックス 3">
            <a:extLst>
              <a:ext uri="{FF2B5EF4-FFF2-40B4-BE49-F238E27FC236}">
                <a16:creationId xmlns:a16="http://schemas.microsoft.com/office/drawing/2014/main" id="{BE70CA5E-5BC8-8BFE-99AE-3A451F0CFD0B}"/>
              </a:ext>
            </a:extLst>
          </p:cNvPr>
          <p:cNvSpPr txBox="1"/>
          <p:nvPr/>
        </p:nvSpPr>
        <p:spPr>
          <a:xfrm>
            <a:off x="265293" y="5129984"/>
            <a:ext cx="8613411" cy="830997"/>
          </a:xfrm>
          <a:prstGeom prst="rect">
            <a:avLst/>
          </a:prstGeom>
          <a:solidFill>
            <a:schemeClr val="bg1"/>
          </a:solidFill>
          <a:ln cap="flat">
            <a:solidFill>
              <a:schemeClr val="dk1"/>
            </a:solidFill>
          </a:ln>
          <a:effectLst>
            <a:outerShdw blurRad="50800" dist="38100" dir="2700000" algn="tl" rotWithShape="0">
              <a:prstClr val="black">
                <a:alpha val="40000"/>
              </a:prstClr>
            </a:outerShdw>
          </a:effectLst>
        </p:spPr>
        <p:txBody>
          <a:bodyPr vert="horz" wrap="square" lIns="91440" tIns="45720" rIns="91440" bIns="45720" anchor="t" anchorCtr="0" compatLnSpc="1">
            <a:spAutoFit/>
          </a:bodyPr>
          <a:lstStyle/>
          <a:p>
            <a:pPr lvl="0" hangingPunct="0">
              <a:defRPr sz="1800" b="0" i="0" u="none" strike="noStrike" kern="0" cap="none" spc="0" baseline="0">
                <a:solidFill>
                  <a:srgbClr val="000000"/>
                </a:solidFill>
                <a:uFillTx/>
              </a:defRPr>
            </a:pPr>
            <a:r>
              <a:rPr lang="ja-JP" sz="1600" b="0" i="0" u="none" strike="noStrike" kern="0" cap="none" spc="0" baseline="0" dirty="0">
                <a:solidFill>
                  <a:srgbClr val="000000"/>
                </a:solidFill>
                <a:uFillTx/>
                <a:latin typeface="メイリオ" pitchFamily="50"/>
                <a:ea typeface="メイリオ" pitchFamily="50"/>
              </a:rPr>
              <a:t>大阪市など</a:t>
            </a:r>
            <a:r>
              <a:rPr lang="ja-JP" altLang="en-US" sz="1600" b="0" i="0" u="none" strike="noStrike" kern="0" cap="none" spc="0" baseline="0" dirty="0">
                <a:solidFill>
                  <a:srgbClr val="000000"/>
                </a:solidFill>
                <a:uFillTx/>
                <a:latin typeface="メイリオ" pitchFamily="50"/>
                <a:ea typeface="メイリオ" pitchFamily="50"/>
              </a:rPr>
              <a:t>、</a:t>
            </a:r>
            <a:r>
              <a:rPr lang="ja-JP" sz="1600" b="0" i="0" u="none" strike="noStrike" kern="1200" cap="none" spc="0" baseline="0" dirty="0">
                <a:solidFill>
                  <a:srgbClr val="000000"/>
                </a:solidFill>
                <a:uFillTx/>
                <a:latin typeface="メイリオ" pitchFamily="50"/>
                <a:ea typeface="メイリオ" pitchFamily="50"/>
              </a:rPr>
              <a:t>過去</a:t>
            </a:r>
            <a:r>
              <a:rPr lang="ja-JP" altLang="en-US" sz="1600" b="0" i="0" u="none" strike="noStrike" kern="1200" cap="none" spc="0" baseline="0" dirty="0">
                <a:solidFill>
                  <a:srgbClr val="000000"/>
                </a:solidFill>
                <a:uFillTx/>
                <a:latin typeface="メイリオ" pitchFamily="50"/>
                <a:ea typeface="メイリオ" pitchFamily="50"/>
              </a:rPr>
              <a:t>に</a:t>
            </a:r>
            <a:r>
              <a:rPr lang="ja-JP" sz="1600" b="0" i="0" u="none" strike="noStrike" kern="1200" cap="none" spc="0" baseline="0" dirty="0">
                <a:solidFill>
                  <a:srgbClr val="000000"/>
                </a:solidFill>
                <a:uFillTx/>
                <a:latin typeface="メイリオ" pitchFamily="50"/>
                <a:ea typeface="メイリオ" pitchFamily="50"/>
              </a:rPr>
              <a:t>地盤沈下</a:t>
            </a:r>
            <a:r>
              <a:rPr lang="ja-JP" altLang="en-US" sz="1600" b="0" i="0" u="none" strike="noStrike" kern="1200" cap="none" spc="0" baseline="0" dirty="0">
                <a:solidFill>
                  <a:srgbClr val="000000"/>
                </a:solidFill>
                <a:uFillTx/>
                <a:latin typeface="メイリオ" pitchFamily="50"/>
                <a:ea typeface="メイリオ" pitchFamily="50"/>
              </a:rPr>
              <a:t>が発生し、</a:t>
            </a:r>
            <a:r>
              <a:rPr lang="ja-JP" sz="1600" b="0" i="0" u="none" strike="noStrike" kern="1200" cap="none" spc="0" baseline="0" dirty="0">
                <a:solidFill>
                  <a:srgbClr val="000000"/>
                </a:solidFill>
                <a:uFillTx/>
                <a:latin typeface="メイリオ" pitchFamily="50"/>
                <a:ea typeface="メイリオ" pitchFamily="50"/>
              </a:rPr>
              <a:t>地下水採取規制により地下水位が回復した地域</a:t>
            </a:r>
            <a:r>
              <a:rPr lang="ja-JP" altLang="en-US" sz="1600" b="0" i="0" u="none" strike="noStrike" kern="1200" cap="none" spc="0" baseline="0" dirty="0">
                <a:solidFill>
                  <a:srgbClr val="000000"/>
                </a:solidFill>
                <a:uFillTx/>
                <a:latin typeface="メイリオ" pitchFamily="50"/>
                <a:ea typeface="メイリオ" pitchFamily="50"/>
              </a:rPr>
              <a:t>においては</a:t>
            </a:r>
            <a:r>
              <a:rPr lang="ja-JP" sz="1600" b="0" i="0" u="none" strike="noStrike" kern="1200" cap="none" spc="0" baseline="0" dirty="0">
                <a:solidFill>
                  <a:srgbClr val="000000"/>
                </a:solidFill>
                <a:uFillTx/>
                <a:latin typeface="メイリオ" pitchFamily="50"/>
                <a:ea typeface="メイリオ" pitchFamily="50"/>
              </a:rPr>
              <a:t>、</a:t>
            </a:r>
            <a:r>
              <a:rPr lang="ja-JP" sz="1600" b="1" i="0" u="sng" strike="noStrike" kern="0" cap="none" spc="0" baseline="0" dirty="0">
                <a:solidFill>
                  <a:srgbClr val="CC0000"/>
                </a:solidFill>
                <a:uFillTx/>
                <a:latin typeface="メイリオ" pitchFamily="50"/>
                <a:ea typeface="メイリオ" pitchFamily="50"/>
              </a:rPr>
              <a:t>帯水層蓄熱システム</a:t>
            </a:r>
            <a:r>
              <a:rPr lang="ja-JP" altLang="en-US" sz="1600" b="1" i="0" u="sng" strike="noStrike" kern="0" cap="none" spc="0" baseline="0" dirty="0">
                <a:solidFill>
                  <a:srgbClr val="CC0000"/>
                </a:solidFill>
                <a:uFillTx/>
                <a:latin typeface="メイリオ" pitchFamily="50"/>
                <a:ea typeface="メイリオ" pitchFamily="50"/>
              </a:rPr>
              <a:t>による僅かな水位低下に伴う応力変化の程度では</a:t>
            </a:r>
            <a:r>
              <a:rPr lang="ja-JP" altLang="en-US" sz="1600" b="1" u="sng" kern="0" dirty="0">
                <a:solidFill>
                  <a:srgbClr val="CC0000"/>
                </a:solidFill>
                <a:latin typeface="メイリオ" pitchFamily="50"/>
                <a:ea typeface="メイリオ" pitchFamily="50"/>
              </a:rPr>
              <a:t>、地盤工学的に著しい変化が生じる可能性は低い。</a:t>
            </a:r>
            <a:endParaRPr lang="ja-JP" sz="1600" b="1" i="0" u="sng" strike="noStrike" kern="1200" cap="none" spc="0" baseline="0" dirty="0">
              <a:solidFill>
                <a:srgbClr val="CC0000"/>
              </a:solidFill>
              <a:uFillTx/>
              <a:latin typeface="メイリオ" pitchFamily="50"/>
              <a:ea typeface="メイリオ" pitchFamily="5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6">
            <a:extLst>
              <a:ext uri="{FF2B5EF4-FFF2-40B4-BE49-F238E27FC236}">
                <a16:creationId xmlns:a16="http://schemas.microsoft.com/office/drawing/2014/main" id="{04E5B481-4C17-4EA7-8380-E6BC54990686}"/>
              </a:ext>
            </a:extLst>
          </p:cNvPr>
          <p:cNvSpPr txBox="1"/>
          <p:nvPr/>
        </p:nvSpPr>
        <p:spPr>
          <a:xfrm>
            <a:off x="288000" y="2523877"/>
            <a:ext cx="8674098" cy="830997"/>
          </a:xfrm>
          <a:prstGeom prst="rect">
            <a:avLst/>
          </a:prstGeom>
          <a:solidFill>
            <a:schemeClr val="bg1"/>
          </a:solidFill>
          <a:ln cap="flat">
            <a:solidFill>
              <a:schemeClr val="dk1"/>
            </a:solidFill>
          </a:ln>
          <a:effectLst>
            <a:outerShdw blurRad="50800" dist="38100" dir="2700000" algn="tl" rotWithShape="0">
              <a:prstClr val="black">
                <a:alpha val="40000"/>
              </a:prstClr>
            </a:outerShdw>
          </a:effectLst>
        </p:spPr>
        <p:txBody>
          <a:bodyPr vert="horz" wrap="square" lIns="91440" tIns="45720" rIns="91440" bIns="45720" anchor="t" anchorCtr="0" compatLnSpc="1">
            <a:spAutoFit/>
          </a:bodyPr>
          <a:lstStyle/>
          <a:p>
            <a:pPr marR="0" lvl="0" algn="l" defTabSz="914400" rtl="0" fontAlgn="auto" hangingPunct="0">
              <a:lnSpc>
                <a:spcPct val="100000"/>
              </a:lnSpc>
              <a:spcBef>
                <a:spcPts val="0"/>
              </a:spcBef>
              <a:spcAft>
                <a:spcPts val="600"/>
              </a:spcAft>
              <a:buSzPct val="100000"/>
              <a:tabLst/>
              <a:defRPr sz="1800" b="0" i="0" u="none" strike="noStrike" kern="0" cap="none" spc="0" baseline="0">
                <a:solidFill>
                  <a:srgbClr val="000000"/>
                </a:solidFill>
                <a:uFillTx/>
              </a:defRPr>
            </a:pPr>
            <a:r>
              <a:rPr lang="ja-JP" sz="1600" b="0" i="0" u="none" strike="noStrike" kern="0" cap="none" spc="0" baseline="0" dirty="0">
                <a:solidFill>
                  <a:srgbClr val="000000"/>
                </a:solidFill>
                <a:uFillTx/>
                <a:latin typeface="メイリオ" pitchFamily="50"/>
                <a:ea typeface="メイリオ" pitchFamily="50"/>
              </a:rPr>
              <a:t>帯水層蓄熱システムの応力変化に伴う弾性変形は、これまでの</a:t>
            </a:r>
            <a:r>
              <a:rPr lang="ja-JP" sz="1600" b="1" i="0" u="sng" strike="noStrike" kern="0" cap="none" spc="0" baseline="0" dirty="0">
                <a:solidFill>
                  <a:srgbClr val="C00000"/>
                </a:solidFill>
                <a:uFillTx/>
                <a:latin typeface="メイリオ" pitchFamily="50"/>
                <a:ea typeface="メイリオ" pitchFamily="50"/>
              </a:rPr>
              <a:t>実証において</a:t>
            </a:r>
            <a:r>
              <a:rPr lang="ja-JP" sz="1600" b="0" i="0" u="none" strike="noStrike" kern="0" cap="none" spc="0" baseline="0" dirty="0">
                <a:solidFill>
                  <a:srgbClr val="000000"/>
                </a:solidFill>
                <a:uFillTx/>
                <a:latin typeface="メイリオ" pitchFamily="50"/>
                <a:ea typeface="メイリオ" pitchFamily="50"/>
              </a:rPr>
              <a:t>、地盤に</a:t>
            </a:r>
            <a:r>
              <a:rPr lang="ja-JP" sz="1600" b="1" i="0" u="sng" strike="noStrike" kern="0" cap="none" spc="0" baseline="0" dirty="0">
                <a:solidFill>
                  <a:srgbClr val="C00000"/>
                </a:solidFill>
                <a:uFillTx/>
                <a:latin typeface="メイリオ" pitchFamily="50"/>
                <a:ea typeface="メイリオ" pitchFamily="50"/>
              </a:rPr>
              <a:t>著しい変化を生じることがない</a:t>
            </a:r>
            <a:r>
              <a:rPr lang="ja-JP" sz="1600" b="0" i="0" u="none" strike="noStrike" kern="0" cap="none" spc="0" baseline="0" dirty="0">
                <a:solidFill>
                  <a:srgbClr val="000000"/>
                </a:solidFill>
                <a:uFillTx/>
                <a:latin typeface="メイリオ" pitchFamily="50"/>
                <a:ea typeface="メイリオ" pitchFamily="50"/>
              </a:rPr>
              <a:t>ばかりか、</a:t>
            </a:r>
            <a:r>
              <a:rPr lang="ja-JP" sz="1600" b="1" i="0" u="sng" strike="noStrike" kern="0" cap="none" spc="0" baseline="0" dirty="0">
                <a:solidFill>
                  <a:srgbClr val="C00000"/>
                </a:solidFill>
                <a:uFillTx/>
                <a:latin typeface="メイリオ" pitchFamily="50"/>
                <a:ea typeface="メイリオ" pitchFamily="50"/>
              </a:rPr>
              <a:t>実測困難</a:t>
            </a:r>
            <a:r>
              <a:rPr lang="ja-JP" altLang="en-US" sz="1600" b="0" i="0" u="none" strike="noStrike" kern="0" cap="none" spc="0" baseline="0" dirty="0">
                <a:solidFill>
                  <a:srgbClr val="000000"/>
                </a:solidFill>
                <a:uFillTx/>
                <a:latin typeface="メイリオ" pitchFamily="50"/>
                <a:ea typeface="メイリオ" pitchFamily="50"/>
              </a:rPr>
              <a:t>であった。この微小な変動は</a:t>
            </a:r>
            <a:r>
              <a:rPr lang="ja-JP" sz="1600" b="1" i="0" u="sng" strike="noStrike" kern="0" cap="none" spc="0" baseline="0" dirty="0">
                <a:solidFill>
                  <a:srgbClr val="C00000"/>
                </a:solidFill>
                <a:uFillTx/>
                <a:latin typeface="メイリオ" pitchFamily="50"/>
                <a:ea typeface="メイリオ" pitchFamily="50"/>
              </a:rPr>
              <a:t>シミュレーション</a:t>
            </a:r>
            <a:r>
              <a:rPr lang="en-US" sz="1600" b="1" i="0" u="sng" strike="noStrike" kern="0" cap="none" spc="0" baseline="30000" dirty="0">
                <a:solidFill>
                  <a:srgbClr val="C00000"/>
                </a:solidFill>
                <a:uFillTx/>
                <a:latin typeface="メイリオ" pitchFamily="50"/>
                <a:ea typeface="メイリオ" pitchFamily="50"/>
              </a:rPr>
              <a:t>※</a:t>
            </a:r>
            <a:r>
              <a:rPr lang="ja-JP" altLang="en-US" sz="1600" b="1" i="0" u="sng" strike="noStrike" kern="0" cap="none" spc="0" baseline="0" dirty="0">
                <a:solidFill>
                  <a:srgbClr val="C00000"/>
                </a:solidFill>
                <a:uFillTx/>
                <a:latin typeface="メイリオ" pitchFamily="50"/>
                <a:ea typeface="メイリオ" pitchFamily="50"/>
              </a:rPr>
              <a:t>で予測できることから、これをもって実証試験と同等の確認が可能</a:t>
            </a:r>
            <a:r>
              <a:rPr lang="ja-JP" sz="1600" b="0" i="0" u="none" strike="noStrike" kern="0" cap="none" spc="0" baseline="0" dirty="0">
                <a:solidFill>
                  <a:srgbClr val="000000"/>
                </a:solidFill>
                <a:uFillTx/>
                <a:latin typeface="メイリオ" pitchFamily="50"/>
                <a:ea typeface="メイリオ" pitchFamily="50"/>
              </a:rPr>
              <a:t>。</a:t>
            </a:r>
            <a:endParaRPr lang="ja-JP" sz="1600" b="0" i="0" u="none" strike="noStrike" kern="1200" cap="none" spc="0" baseline="0" dirty="0">
              <a:solidFill>
                <a:srgbClr val="000000"/>
              </a:solidFill>
              <a:uFillTx/>
              <a:latin typeface="メイリオ"/>
              <a:ea typeface="メイリオ"/>
            </a:endParaRPr>
          </a:p>
        </p:txBody>
      </p:sp>
      <p:sp>
        <p:nvSpPr>
          <p:cNvPr id="5" name="テキスト ボックス 7">
            <a:extLst>
              <a:ext uri="{FF2B5EF4-FFF2-40B4-BE49-F238E27FC236}">
                <a16:creationId xmlns:a16="http://schemas.microsoft.com/office/drawing/2014/main" id="{5A273CA1-2B04-4A88-A168-6BF1B0EAD7EE}"/>
              </a:ext>
            </a:extLst>
          </p:cNvPr>
          <p:cNvSpPr txBox="1"/>
          <p:nvPr/>
        </p:nvSpPr>
        <p:spPr>
          <a:xfrm>
            <a:off x="288000" y="738062"/>
            <a:ext cx="8609725" cy="1154162"/>
          </a:xfrm>
          <a:prstGeom prst="rect">
            <a:avLst/>
          </a:prstGeom>
          <a:noFill/>
          <a:ln cap="flat">
            <a:noFill/>
          </a:ln>
        </p:spPr>
        <p:txBody>
          <a:bodyPr vert="horz" wrap="square" lIns="91440" tIns="45720" rIns="91440" bIns="45720" anchor="t" anchorCtr="0" compatLnSpc="1">
            <a:spAutoFit/>
          </a:bodyPr>
          <a:lstStyle/>
          <a:p>
            <a:pPr marL="180975" marR="0" lvl="0" indent="-180975" algn="l" defTabSz="914400" rtl="0" fontAlgn="auto" hangingPunct="0">
              <a:lnSpc>
                <a:spcPct val="100000"/>
              </a:lnSpc>
              <a:spcBef>
                <a:spcPts val="0"/>
              </a:spcBef>
              <a:spcAft>
                <a:spcPts val="600"/>
              </a:spcAft>
              <a:buSzPct val="100000"/>
              <a:buFont typeface="Arial" pitchFamily="34"/>
              <a:buChar char="•"/>
              <a:tabLst/>
              <a:defRPr sz="1800" b="0" i="0" u="none" strike="noStrike" kern="0" cap="none" spc="0" baseline="0">
                <a:solidFill>
                  <a:srgbClr val="000000"/>
                </a:solidFill>
                <a:uFillTx/>
              </a:defRPr>
            </a:pPr>
            <a:r>
              <a:rPr lang="ja-JP" sz="1600" b="0" i="0" u="none" strike="noStrike" kern="1200" cap="none" spc="0" baseline="0" dirty="0">
                <a:solidFill>
                  <a:srgbClr val="000000"/>
                </a:solidFill>
                <a:uFillTx/>
                <a:latin typeface="メイリオ" pitchFamily="50"/>
                <a:ea typeface="メイリオ" pitchFamily="50"/>
              </a:rPr>
              <a:t>帯水層蓄熱システムによる</a:t>
            </a:r>
            <a:r>
              <a:rPr lang="ja-JP" sz="1600" b="1" i="0" u="none" strike="noStrike" kern="0" cap="none" spc="0" baseline="0" dirty="0">
                <a:solidFill>
                  <a:srgbClr val="C00000"/>
                </a:solidFill>
                <a:uFillTx/>
                <a:latin typeface="メイリオ" pitchFamily="50"/>
                <a:ea typeface="メイリオ" pitchFamily="50"/>
              </a:rPr>
              <a:t>弾性変形（地盤変動量）は、</a:t>
            </a:r>
            <a:r>
              <a:rPr lang="ja-JP" sz="1600" b="0" i="0" u="none" strike="noStrike" kern="0" cap="none" spc="0" baseline="0" dirty="0">
                <a:solidFill>
                  <a:srgbClr val="000000"/>
                </a:solidFill>
                <a:uFillTx/>
                <a:latin typeface="メイリオ" pitchFamily="50"/>
                <a:ea typeface="メイリオ" pitchFamily="50"/>
              </a:rPr>
              <a:t>埋立地を含む複数個所で</a:t>
            </a:r>
            <a:r>
              <a:rPr lang="ja-JP" sz="1600" b="1" i="0" u="sng" strike="noStrike" kern="0" cap="none" spc="0" baseline="0" dirty="0">
                <a:solidFill>
                  <a:srgbClr val="C00000"/>
                </a:solidFill>
                <a:uFillTx/>
                <a:latin typeface="メイリオ" pitchFamily="50"/>
                <a:ea typeface="メイリオ" pitchFamily="50"/>
              </a:rPr>
              <a:t>実証</a:t>
            </a:r>
            <a:r>
              <a:rPr lang="ja-JP" altLang="en-US" sz="1600" b="1" i="0" u="sng" strike="noStrike" kern="0" cap="none" spc="0" baseline="0" dirty="0">
                <a:solidFill>
                  <a:srgbClr val="C00000"/>
                </a:solidFill>
                <a:uFillTx/>
                <a:latin typeface="メイリオ" pitchFamily="50"/>
                <a:ea typeface="メイリオ" pitchFamily="50"/>
              </a:rPr>
              <a:t>試験</a:t>
            </a:r>
            <a:r>
              <a:rPr lang="ja-JP" sz="1600" b="1" i="0" u="sng" strike="noStrike" kern="0" cap="none" spc="0" baseline="0" dirty="0">
                <a:solidFill>
                  <a:srgbClr val="C00000"/>
                </a:solidFill>
                <a:uFillTx/>
                <a:latin typeface="メイリオ" pitchFamily="50"/>
                <a:ea typeface="メイリオ" pitchFamily="50"/>
              </a:rPr>
              <a:t>を行っても確認できないほど小さく、</a:t>
            </a:r>
            <a:r>
              <a:rPr lang="ja-JP" sz="1600" b="0" i="0" u="none" strike="noStrike" kern="0" cap="none" spc="0" baseline="0" dirty="0">
                <a:solidFill>
                  <a:srgbClr val="000000"/>
                </a:solidFill>
                <a:uFillTx/>
                <a:latin typeface="メイリオ" pitchFamily="50"/>
                <a:ea typeface="メイリオ" pitchFamily="50"/>
              </a:rPr>
              <a:t>措置要件に定める「地盤高等の著しい変化」は生じない。また、繰り返しによる圧密の進行も生じない。</a:t>
            </a:r>
            <a:endParaRPr lang="en-US" sz="1600" b="0" i="0" u="none" strike="noStrike" kern="0" cap="none" spc="0" baseline="0" dirty="0">
              <a:solidFill>
                <a:srgbClr val="000000"/>
              </a:solidFill>
              <a:uFillTx/>
              <a:latin typeface="メイリオ" pitchFamily="50"/>
              <a:ea typeface="メイリオ" pitchFamily="50"/>
            </a:endParaRPr>
          </a:p>
          <a:p>
            <a:pPr marL="180975" marR="0" lvl="0" indent="-180975" algn="l" defTabSz="914400" rtl="0" fontAlgn="auto" hangingPunct="0">
              <a:lnSpc>
                <a:spcPct val="100000"/>
              </a:lnSpc>
              <a:spcBef>
                <a:spcPts val="0"/>
              </a:spcBef>
              <a:spcAft>
                <a:spcPts val="600"/>
              </a:spcAft>
              <a:buSzPct val="100000"/>
              <a:buFont typeface="Arial" pitchFamily="34"/>
              <a:buChar char="•"/>
              <a:tabLst/>
              <a:defRPr sz="1800" b="0" i="0" u="none" strike="noStrike" kern="0" cap="none" spc="0" baseline="0">
                <a:solidFill>
                  <a:srgbClr val="000000"/>
                </a:solidFill>
                <a:uFillTx/>
              </a:defRPr>
            </a:pPr>
            <a:r>
              <a:rPr lang="ja-JP" sz="1600" b="0" i="0" u="none" strike="noStrike" kern="0" cap="none" spc="0" baseline="0" dirty="0">
                <a:solidFill>
                  <a:srgbClr val="000000"/>
                </a:solidFill>
                <a:uFillTx/>
                <a:latin typeface="メイリオ"/>
                <a:ea typeface="メイリオ"/>
              </a:rPr>
              <a:t>この</a:t>
            </a:r>
            <a:r>
              <a:rPr lang="ja-JP" sz="1600" b="1" i="0" u="sng" strike="noStrike" kern="0" cap="none" spc="0" baseline="0" dirty="0">
                <a:solidFill>
                  <a:srgbClr val="C00000"/>
                </a:solidFill>
                <a:uFillTx/>
                <a:latin typeface="メイリオ"/>
                <a:ea typeface="メイリオ"/>
              </a:rPr>
              <a:t>実測困難な変動は</a:t>
            </a:r>
            <a:r>
              <a:rPr lang="ja-JP" altLang="en-US" sz="1600" b="1" i="0" u="sng" strike="noStrike" kern="0" cap="none" spc="0" baseline="0" dirty="0">
                <a:solidFill>
                  <a:srgbClr val="C00000"/>
                </a:solidFill>
                <a:uFillTx/>
                <a:latin typeface="メイリオ"/>
                <a:ea typeface="メイリオ"/>
              </a:rPr>
              <a:t>、</a:t>
            </a:r>
            <a:r>
              <a:rPr lang="ja-JP" sz="1600" b="1" i="0" u="sng" strike="noStrike" kern="0" cap="none" spc="0" baseline="0" dirty="0">
                <a:solidFill>
                  <a:srgbClr val="C00000"/>
                </a:solidFill>
                <a:uFillTx/>
                <a:latin typeface="メイリオ"/>
                <a:ea typeface="メイリオ"/>
              </a:rPr>
              <a:t>シミュレーション</a:t>
            </a:r>
            <a:r>
              <a:rPr lang="en-US" sz="1600" b="1" i="0" u="sng" strike="noStrike" kern="0" cap="none" spc="0" baseline="30000" dirty="0">
                <a:solidFill>
                  <a:srgbClr val="C00000"/>
                </a:solidFill>
                <a:uFillTx/>
                <a:latin typeface="メイリオ"/>
                <a:ea typeface="メイリオ"/>
              </a:rPr>
              <a:t>※</a:t>
            </a:r>
            <a:r>
              <a:rPr lang="ja-JP" altLang="en-US" sz="1600" b="1" u="sng" kern="0" dirty="0">
                <a:solidFill>
                  <a:srgbClr val="C00000"/>
                </a:solidFill>
                <a:latin typeface="メイリオ"/>
                <a:ea typeface="メイリオ"/>
              </a:rPr>
              <a:t>で</a:t>
            </a:r>
            <a:r>
              <a:rPr lang="ja-JP" sz="1600" b="1" i="0" u="sng" strike="noStrike" kern="0" cap="none" spc="0" baseline="0" dirty="0">
                <a:solidFill>
                  <a:srgbClr val="C00000"/>
                </a:solidFill>
                <a:uFillTx/>
                <a:latin typeface="メイリオ"/>
                <a:ea typeface="メイリオ"/>
              </a:rPr>
              <a:t>数</a:t>
            </a:r>
            <a:r>
              <a:rPr lang="en-US" sz="1600" b="1" i="0" u="sng" strike="noStrike" kern="0" cap="none" spc="0" baseline="0" dirty="0">
                <a:solidFill>
                  <a:srgbClr val="C00000"/>
                </a:solidFill>
                <a:uFillTx/>
                <a:latin typeface="メイリオ"/>
                <a:ea typeface="メイリオ"/>
              </a:rPr>
              <a:t>mm</a:t>
            </a:r>
            <a:r>
              <a:rPr lang="ja-JP" sz="1600" b="1" i="0" u="sng" strike="noStrike" kern="0" cap="none" spc="0" baseline="0" dirty="0">
                <a:solidFill>
                  <a:srgbClr val="C00000"/>
                </a:solidFill>
                <a:uFillTx/>
                <a:latin typeface="メイリオ"/>
                <a:ea typeface="メイリオ"/>
              </a:rPr>
              <a:t>程度</a:t>
            </a:r>
            <a:r>
              <a:rPr lang="ja-JP" altLang="en-US" sz="1600" b="1" u="sng" kern="0" dirty="0">
                <a:solidFill>
                  <a:srgbClr val="C00000"/>
                </a:solidFill>
                <a:latin typeface="メイリオ"/>
                <a:ea typeface="メイリオ"/>
              </a:rPr>
              <a:t>とな</a:t>
            </a:r>
            <a:r>
              <a:rPr lang="ja-JP" sz="1600" b="1" u="sng" kern="0" dirty="0">
                <a:solidFill>
                  <a:srgbClr val="C00000"/>
                </a:solidFill>
                <a:latin typeface="メイリオ"/>
                <a:ea typeface="メイリオ"/>
              </a:rPr>
              <a:t>り</a:t>
            </a:r>
            <a:r>
              <a:rPr lang="ja-JP" altLang="en-US" sz="1600" b="1" u="sng" kern="0" dirty="0">
                <a:solidFill>
                  <a:srgbClr val="C00000"/>
                </a:solidFill>
                <a:latin typeface="メイリオ"/>
                <a:ea typeface="メイリオ"/>
              </a:rPr>
              <a:t>、予測が可能</a:t>
            </a:r>
            <a:r>
              <a:rPr lang="ja-JP" sz="1600" b="1" i="0" u="sng" strike="noStrike" kern="0" cap="none" spc="0" baseline="0" dirty="0">
                <a:solidFill>
                  <a:srgbClr val="C00000"/>
                </a:solidFill>
                <a:uFillTx/>
                <a:latin typeface="メイリオ"/>
                <a:ea typeface="メイリオ"/>
              </a:rPr>
              <a:t>。</a:t>
            </a:r>
            <a:endParaRPr lang="en-US" sz="1600" b="1" i="0" u="sng" strike="noStrike" kern="0" cap="none" spc="0" baseline="0" dirty="0">
              <a:solidFill>
                <a:srgbClr val="C00000"/>
              </a:solidFill>
              <a:uFillTx/>
              <a:latin typeface="メイリオ"/>
              <a:ea typeface="メイリオ"/>
            </a:endParaRPr>
          </a:p>
        </p:txBody>
      </p:sp>
      <p:sp>
        <p:nvSpPr>
          <p:cNvPr id="6" name="二等辺三角形 2">
            <a:extLst>
              <a:ext uri="{FF2B5EF4-FFF2-40B4-BE49-F238E27FC236}">
                <a16:creationId xmlns:a16="http://schemas.microsoft.com/office/drawing/2014/main" id="{E01A428C-FD27-48B0-9AD8-D08791591DAF}"/>
              </a:ext>
            </a:extLst>
          </p:cNvPr>
          <p:cNvSpPr/>
          <p:nvPr/>
        </p:nvSpPr>
        <p:spPr>
          <a:xfrm flipV="1">
            <a:off x="3734601" y="2057636"/>
            <a:ext cx="1674796" cy="259881"/>
          </a:xfrm>
          <a:custGeom>
            <a:avLst/>
            <a:gdLst>
              <a:gd name="f0" fmla="val 10800000"/>
              <a:gd name="f1" fmla="val 5400000"/>
              <a:gd name="f2" fmla="val 180"/>
              <a:gd name="f3" fmla="val w"/>
              <a:gd name="f4" fmla="val h"/>
              <a:gd name="f5" fmla="val ss"/>
              <a:gd name="f6" fmla="val 0"/>
              <a:gd name="f7" fmla="val 50000"/>
              <a:gd name="f8" fmla="+- 0 0 -360"/>
              <a:gd name="f9" fmla="+- 0 0 -270"/>
              <a:gd name="f10" fmla="+- 0 0 -180"/>
              <a:gd name="f11" fmla="+- 0 0 -90"/>
              <a:gd name="f12" fmla="abs f3"/>
              <a:gd name="f13" fmla="abs f4"/>
              <a:gd name="f14" fmla="abs f5"/>
              <a:gd name="f15" fmla="*/ f8 f0 1"/>
              <a:gd name="f16" fmla="*/ f9 f0 1"/>
              <a:gd name="f17" fmla="*/ f10 f0 1"/>
              <a:gd name="f18" fmla="*/ f11 f0 1"/>
              <a:gd name="f19" fmla="?: f12 f3 1"/>
              <a:gd name="f20" fmla="?: f13 f4 1"/>
              <a:gd name="f21" fmla="?: f14 f5 1"/>
              <a:gd name="f22" fmla="*/ f15 1 f2"/>
              <a:gd name="f23" fmla="*/ f16 1 f2"/>
              <a:gd name="f24" fmla="*/ f17 1 f2"/>
              <a:gd name="f25" fmla="*/ f18 1 f2"/>
              <a:gd name="f26" fmla="*/ f19 1 21600"/>
              <a:gd name="f27" fmla="*/ f20 1 21600"/>
              <a:gd name="f28" fmla="*/ 21600 f19 1"/>
              <a:gd name="f29" fmla="*/ 21600 f20 1"/>
              <a:gd name="f30" fmla="+- f22 0 f1"/>
              <a:gd name="f31" fmla="+- f23 0 f1"/>
              <a:gd name="f32" fmla="+- f24 0 f1"/>
              <a:gd name="f33" fmla="+- f25 0 f1"/>
              <a:gd name="f34" fmla="min f27 f26"/>
              <a:gd name="f35" fmla="*/ f28 1 f21"/>
              <a:gd name="f36" fmla="*/ f29 1 f21"/>
              <a:gd name="f37" fmla="val f35"/>
              <a:gd name="f38" fmla="val f36"/>
              <a:gd name="f39" fmla="*/ f6 f34 1"/>
              <a:gd name="f40" fmla="+- f38 0 f6"/>
              <a:gd name="f41" fmla="+- f37 0 f6"/>
              <a:gd name="f42" fmla="*/ f38 f34 1"/>
              <a:gd name="f43" fmla="*/ f37 f34 1"/>
              <a:gd name="f44" fmla="*/ f40 1 2"/>
              <a:gd name="f45" fmla="*/ f41 1 2"/>
              <a:gd name="f46" fmla="*/ f41 f7 1"/>
              <a:gd name="f47" fmla="+- f6 f44 0"/>
              <a:gd name="f48" fmla="*/ f46 1 200000"/>
              <a:gd name="f49" fmla="*/ f46 1 100000"/>
              <a:gd name="f50" fmla="+- f48 f45 0"/>
              <a:gd name="f51" fmla="*/ f48 f34 1"/>
              <a:gd name="f52" fmla="*/ f47 f34 1"/>
              <a:gd name="f53" fmla="*/ f49 f34 1"/>
              <a:gd name="f54" fmla="*/ f50 f34 1"/>
            </a:gdLst>
            <a:ahLst/>
            <a:cxnLst>
              <a:cxn ang="3cd4">
                <a:pos x="hc" y="t"/>
              </a:cxn>
              <a:cxn ang="0">
                <a:pos x="r" y="vc"/>
              </a:cxn>
              <a:cxn ang="cd4">
                <a:pos x="hc" y="b"/>
              </a:cxn>
              <a:cxn ang="cd2">
                <a:pos x="l" y="vc"/>
              </a:cxn>
              <a:cxn ang="f30">
                <a:pos x="f53" y="f39"/>
              </a:cxn>
              <a:cxn ang="f31">
                <a:pos x="f51" y="f52"/>
              </a:cxn>
              <a:cxn ang="f32">
                <a:pos x="f39" y="f42"/>
              </a:cxn>
              <a:cxn ang="f32">
                <a:pos x="f53" y="f42"/>
              </a:cxn>
              <a:cxn ang="f32">
                <a:pos x="f43" y="f42"/>
              </a:cxn>
              <a:cxn ang="f33">
                <a:pos x="f54" y="f52"/>
              </a:cxn>
            </a:cxnLst>
            <a:rect l="f51" t="f52" r="f54" b="f42"/>
            <a:pathLst>
              <a:path>
                <a:moveTo>
                  <a:pt x="f39" y="f42"/>
                </a:moveTo>
                <a:lnTo>
                  <a:pt x="f53" y="f39"/>
                </a:lnTo>
                <a:lnTo>
                  <a:pt x="f43" y="f42"/>
                </a:lnTo>
                <a:close/>
              </a:path>
            </a:pathLst>
          </a:custGeom>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anchor="ctr" anchorCtr="1" compatLnSpc="1">
            <a:noAutofit/>
          </a:bodyPr>
          <a:lstStyle/>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2400" i="0" u="none" strike="noStrike" kern="1200" cap="none" spc="0" baseline="0" dirty="0">
              <a:solidFill>
                <a:srgbClr val="FFFFFF"/>
              </a:solidFill>
              <a:uFillTx/>
              <a:latin typeface="Times New Roman"/>
              <a:ea typeface="ＭＳ Ｐゴシック"/>
            </a:endParaRPr>
          </a:p>
        </p:txBody>
      </p:sp>
      <p:sp>
        <p:nvSpPr>
          <p:cNvPr id="7" name="テキスト ボックス 7">
            <a:extLst>
              <a:ext uri="{FF2B5EF4-FFF2-40B4-BE49-F238E27FC236}">
                <a16:creationId xmlns:a16="http://schemas.microsoft.com/office/drawing/2014/main" id="{583D63F0-4520-4E42-92AC-CCE470FA93FA}"/>
              </a:ext>
            </a:extLst>
          </p:cNvPr>
          <p:cNvSpPr txBox="1"/>
          <p:nvPr/>
        </p:nvSpPr>
        <p:spPr>
          <a:xfrm>
            <a:off x="474104" y="3651978"/>
            <a:ext cx="8084923" cy="492443"/>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300" b="1" i="0" u="none" strike="noStrike" kern="0" cap="none" spc="0" baseline="0" dirty="0">
                <a:solidFill>
                  <a:srgbClr val="C00000"/>
                </a:solidFill>
                <a:uFillTx/>
                <a:latin typeface="メイリオ" pitchFamily="50"/>
                <a:ea typeface="メイリオ" pitchFamily="50"/>
              </a:rPr>
              <a:t>※</a:t>
            </a:r>
            <a:r>
              <a:rPr lang="ja-JP" sz="1300" b="1" i="0" u="none" strike="noStrike" kern="0" cap="none" spc="0" baseline="0" dirty="0">
                <a:solidFill>
                  <a:srgbClr val="C00000"/>
                </a:solidFill>
                <a:uFillTx/>
                <a:latin typeface="メイリオ" pitchFamily="50"/>
                <a:ea typeface="メイリオ" pitchFamily="50"/>
              </a:rPr>
              <a:t>有限要素法</a:t>
            </a:r>
            <a:r>
              <a:rPr lang="ja-JP" altLang="en-US" sz="1300" b="1" kern="0" dirty="0">
                <a:solidFill>
                  <a:srgbClr val="C00000"/>
                </a:solidFill>
                <a:latin typeface="メイリオ" pitchFamily="50"/>
                <a:ea typeface="メイリオ" pitchFamily="50"/>
              </a:rPr>
              <a:t>や有限差分法等</a:t>
            </a:r>
            <a:r>
              <a:rPr lang="ja-JP" sz="1300" b="1" i="0" u="none" strike="noStrike" kern="0" cap="none" spc="0" baseline="0" dirty="0">
                <a:solidFill>
                  <a:srgbClr val="C00000"/>
                </a:solidFill>
                <a:uFillTx/>
                <a:latin typeface="メイリオ" pitchFamily="50"/>
                <a:ea typeface="メイリオ" pitchFamily="50"/>
              </a:rPr>
              <a:t>による飽和・不飽和浸透流解析</a:t>
            </a:r>
            <a:r>
              <a:rPr lang="ja-JP" altLang="en-US" sz="1300" b="1" i="0" u="none" strike="noStrike" kern="0" cap="none" spc="0" baseline="0" dirty="0">
                <a:solidFill>
                  <a:srgbClr val="C00000"/>
                </a:solidFill>
                <a:uFillTx/>
                <a:latin typeface="メイリオ" pitchFamily="50"/>
                <a:ea typeface="メイリオ" pitchFamily="50"/>
              </a:rPr>
              <a:t>と圧密沈下解析</a:t>
            </a:r>
            <a:r>
              <a:rPr lang="ja-JP" sz="1300" b="0" i="0" u="none" strike="noStrike" kern="0" cap="none" spc="0" baseline="0" dirty="0">
                <a:solidFill>
                  <a:srgbClr val="000000"/>
                </a:solidFill>
                <a:uFillTx/>
                <a:latin typeface="メイリオ" pitchFamily="50"/>
                <a:ea typeface="メイリオ" pitchFamily="50"/>
              </a:rPr>
              <a:t>。本検討では</a:t>
            </a:r>
            <a:r>
              <a:rPr lang="ja-JP" altLang="en-US" sz="1300" kern="0" dirty="0">
                <a:solidFill>
                  <a:srgbClr val="000000"/>
                </a:solidFill>
                <a:latin typeface="メイリオ" pitchFamily="50"/>
                <a:ea typeface="メイリオ" pitchFamily="50"/>
              </a:rPr>
              <a:t>、飽和・不飽和浸透流と圧密沈下を同時に解析できる</a:t>
            </a:r>
            <a:r>
              <a:rPr lang="en-US" sz="1300" b="0" i="0" u="none" strike="noStrike" kern="0" cap="none" spc="0" baseline="0" dirty="0" err="1">
                <a:solidFill>
                  <a:srgbClr val="000000"/>
                </a:solidFill>
                <a:uFillTx/>
                <a:latin typeface="メイリオ" pitchFamily="50"/>
                <a:ea typeface="メイリオ" pitchFamily="50"/>
              </a:rPr>
              <a:t>UNSAF</a:t>
            </a:r>
            <a:r>
              <a:rPr lang="en-US" altLang="ja-JP" sz="1300" b="0" i="0" u="none" strike="noStrike" kern="0" cap="none" spc="0" baseline="0" dirty="0">
                <a:solidFill>
                  <a:srgbClr val="000000"/>
                </a:solidFill>
                <a:uFillTx/>
                <a:latin typeface="メイリオ" pitchFamily="50"/>
                <a:ea typeface="メイリオ" pitchFamily="50"/>
              </a:rPr>
              <a:t>-</a:t>
            </a:r>
            <a:r>
              <a:rPr lang="en-US" sz="1300" b="0" i="0" u="none" strike="noStrike" kern="0" cap="none" spc="0" baseline="0" dirty="0">
                <a:solidFill>
                  <a:srgbClr val="000000"/>
                </a:solidFill>
                <a:uFillTx/>
                <a:latin typeface="メイリオ" pitchFamily="50"/>
                <a:ea typeface="メイリオ" pitchFamily="50"/>
              </a:rPr>
              <a:t>3D-C</a:t>
            </a:r>
            <a:r>
              <a:rPr lang="ja-JP" sz="1300" b="0" i="0" u="none" strike="noStrike" kern="0" cap="none" spc="0" baseline="0" dirty="0">
                <a:solidFill>
                  <a:srgbClr val="000000"/>
                </a:solidFill>
                <a:uFillTx/>
                <a:latin typeface="メイリオ" pitchFamily="50"/>
                <a:ea typeface="メイリオ" pitchFamily="50"/>
              </a:rPr>
              <a:t>を使用した。</a:t>
            </a:r>
            <a:endParaRPr lang="en-US" sz="1300" b="0" i="0" u="none" strike="noStrike" kern="1200" cap="none" spc="0" baseline="0" dirty="0">
              <a:solidFill>
                <a:srgbClr val="000000"/>
              </a:solidFill>
              <a:uFillTx/>
              <a:latin typeface="游ゴシック"/>
              <a:ea typeface="游ゴシック" pitchFamily="50"/>
            </a:endParaRPr>
          </a:p>
        </p:txBody>
      </p:sp>
      <p:sp>
        <p:nvSpPr>
          <p:cNvPr id="8" name="大かっこ 7">
            <a:extLst>
              <a:ext uri="{FF2B5EF4-FFF2-40B4-BE49-F238E27FC236}">
                <a16:creationId xmlns:a16="http://schemas.microsoft.com/office/drawing/2014/main" id="{FA7ABEBD-5A3D-41BA-BC8B-39D3CA40252B}"/>
              </a:ext>
            </a:extLst>
          </p:cNvPr>
          <p:cNvSpPr/>
          <p:nvPr/>
        </p:nvSpPr>
        <p:spPr>
          <a:xfrm>
            <a:off x="322810" y="4332066"/>
            <a:ext cx="8609725" cy="2167083"/>
          </a:xfrm>
          <a:custGeom>
            <a:avLst/>
            <a:gdLst>
              <a:gd name="f0" fmla="val 10800000"/>
              <a:gd name="f1" fmla="val 5400000"/>
              <a:gd name="f2" fmla="val 16200000"/>
              <a:gd name="f3" fmla="val w"/>
              <a:gd name="f4" fmla="val h"/>
              <a:gd name="f5" fmla="val ss"/>
              <a:gd name="f6" fmla="val 0"/>
              <a:gd name="f7" fmla="val 10187"/>
              <a:gd name="f8" fmla="abs f3"/>
              <a:gd name="f9" fmla="abs f4"/>
              <a:gd name="f10" fmla="abs f5"/>
              <a:gd name="f11" fmla="?: f8 f3 1"/>
              <a:gd name="f12" fmla="?: f9 f4 1"/>
              <a:gd name="f13" fmla="?: f10 f5 1"/>
              <a:gd name="f14" fmla="*/ f11 1 21600"/>
              <a:gd name="f15" fmla="*/ f12 1 21600"/>
              <a:gd name="f16" fmla="*/ 21600 f11 1"/>
              <a:gd name="f17" fmla="*/ 21600 f12 1"/>
              <a:gd name="f18" fmla="min f15 f14"/>
              <a:gd name="f19" fmla="*/ f16 1 f13"/>
              <a:gd name="f20" fmla="*/ f17 1 f13"/>
              <a:gd name="f21" fmla="val f19"/>
              <a:gd name="f22" fmla="val f20"/>
              <a:gd name="f23" fmla="*/ f6 f18 1"/>
              <a:gd name="f24" fmla="+- f22 0 f6"/>
              <a:gd name="f25" fmla="+- f21 0 f6"/>
              <a:gd name="f26" fmla="*/ f21 f18 1"/>
              <a:gd name="f27" fmla="*/ f22 f18 1"/>
              <a:gd name="f28" fmla="min f25 f24"/>
              <a:gd name="f29" fmla="*/ f28 f7 1"/>
              <a:gd name="f30" fmla="*/ f29 1 100000"/>
              <a:gd name="f31" fmla="+- f21 0 f30"/>
              <a:gd name="f32" fmla="+- f22 0 f30"/>
              <a:gd name="f33" fmla="*/ f30 29289 1"/>
              <a:gd name="f34" fmla="*/ f30 f18 1"/>
              <a:gd name="f35" fmla="*/ f33 1 100000"/>
              <a:gd name="f36" fmla="*/ f31 f18 1"/>
              <a:gd name="f37" fmla="*/ f32 f18 1"/>
              <a:gd name="f38" fmla="+- f21 0 f35"/>
              <a:gd name="f39" fmla="+- f22 0 f35"/>
              <a:gd name="f40" fmla="*/ f35 f18 1"/>
              <a:gd name="f41" fmla="*/ f38 f18 1"/>
              <a:gd name="f42" fmla="*/ f39 f18 1"/>
            </a:gdLst>
            <a:ahLst/>
            <a:cxnLst>
              <a:cxn ang="3cd4">
                <a:pos x="hc" y="t"/>
              </a:cxn>
              <a:cxn ang="0">
                <a:pos x="r" y="vc"/>
              </a:cxn>
              <a:cxn ang="cd4">
                <a:pos x="hc" y="b"/>
              </a:cxn>
              <a:cxn ang="cd2">
                <a:pos x="l" y="vc"/>
              </a:cxn>
            </a:cxnLst>
            <a:rect l="f40" t="f40" r="f41" b="f42"/>
            <a:pathLst>
              <a:path stroke="0">
                <a:moveTo>
                  <a:pt x="f23" y="f34"/>
                </a:moveTo>
                <a:arcTo wR="f34" hR="f34" stAng="f0" swAng="f1"/>
                <a:lnTo>
                  <a:pt x="f36" y="f23"/>
                </a:lnTo>
                <a:arcTo wR="f34" hR="f34" stAng="f2" swAng="f1"/>
                <a:lnTo>
                  <a:pt x="f26" y="f37"/>
                </a:lnTo>
                <a:arcTo wR="f34" hR="f34" stAng="f6" swAng="f1"/>
                <a:lnTo>
                  <a:pt x="f34" y="f27"/>
                </a:lnTo>
                <a:arcTo wR="f34" hR="f34" stAng="f1" swAng="f1"/>
                <a:close/>
              </a:path>
              <a:path fill="none">
                <a:moveTo>
                  <a:pt x="f34" y="f27"/>
                </a:moveTo>
                <a:arcTo wR="f34" hR="f34" stAng="f1" swAng="f1"/>
                <a:lnTo>
                  <a:pt x="f23" y="f34"/>
                </a:lnTo>
                <a:arcTo wR="f34" hR="f34" stAng="f0" swAng="f1"/>
                <a:moveTo>
                  <a:pt x="f36" y="f23"/>
                </a:moveTo>
                <a:arcTo wR="f34" hR="f34" stAng="f2" swAng="f1"/>
                <a:lnTo>
                  <a:pt x="f26" y="f37"/>
                </a:lnTo>
                <a:arcTo wR="f34" hR="f34" stAng="f6" swAng="f1"/>
              </a:path>
            </a:pathLst>
          </a:custGeom>
          <a:noFill/>
          <a:ln w="19046" cap="flat">
            <a:solidFill>
              <a:srgbClr val="000000"/>
            </a:solidFill>
            <a:prstDash val="solid"/>
            <a:miter/>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1300" b="0" i="0" u="none" strike="noStrike" kern="0" cap="none" spc="0" baseline="0" dirty="0">
                <a:solidFill>
                  <a:srgbClr val="000000"/>
                </a:solidFill>
                <a:uFillTx/>
                <a:latin typeface="メイリオ" pitchFamily="50"/>
                <a:ea typeface="メイリオ" pitchFamily="50"/>
              </a:rPr>
              <a:t>　</a:t>
            </a:r>
            <a:r>
              <a:rPr lang="ja-JP" sz="1300" b="1" i="0" u="none" strike="noStrike" kern="0" cap="none" spc="0" baseline="0" dirty="0">
                <a:solidFill>
                  <a:srgbClr val="000000"/>
                </a:solidFill>
                <a:uFillTx/>
                <a:latin typeface="メイリオ" pitchFamily="50"/>
                <a:ea typeface="メイリオ" pitchFamily="50"/>
              </a:rPr>
              <a:t>観測井等の位置については</a:t>
            </a:r>
            <a:r>
              <a:rPr lang="ja-JP" sz="1300" b="0" i="0" u="none" strike="noStrike" kern="0" cap="none" spc="0" baseline="0" dirty="0">
                <a:solidFill>
                  <a:srgbClr val="000000"/>
                </a:solidFill>
                <a:uFillTx/>
                <a:latin typeface="メイリオ" pitchFamily="50"/>
                <a:ea typeface="メイリオ" pitchFamily="50"/>
              </a:rPr>
              <a:t>、熱源井からの距離を実証成果に反映した上で規制緩和を提案、</a:t>
            </a:r>
            <a:r>
              <a:rPr lang="ja-JP" sz="1300" b="1" i="0" u="none" strike="noStrike" kern="0" cap="none" spc="0" baseline="0" dirty="0">
                <a:solidFill>
                  <a:srgbClr val="000000"/>
                </a:solidFill>
                <a:uFillTx/>
                <a:latin typeface="メイリオ" pitchFamily="50"/>
                <a:ea typeface="メイリオ" pitchFamily="50"/>
              </a:rPr>
              <a:t>措置要件においても規定はない</a:t>
            </a:r>
            <a:r>
              <a:rPr lang="ja-JP" sz="1300" i="0" u="none" strike="noStrike" kern="0" cap="none" spc="0" baseline="0" dirty="0">
                <a:solidFill>
                  <a:srgbClr val="000000"/>
                </a:solidFill>
                <a:uFillTx/>
                <a:latin typeface="メイリオ" pitchFamily="50"/>
                <a:ea typeface="メイリオ" pitchFamily="50"/>
              </a:rPr>
              <a:t>が、</a:t>
            </a:r>
            <a:r>
              <a:rPr lang="ja-JP" sz="1300" b="1" i="0" u="none" strike="noStrike" kern="0" cap="none" spc="0" baseline="0" dirty="0">
                <a:solidFill>
                  <a:srgbClr val="000000"/>
                </a:solidFill>
                <a:uFillTx/>
                <a:latin typeface="メイリオ" pitchFamily="50"/>
                <a:ea typeface="メイリオ" pitchFamily="50"/>
              </a:rPr>
              <a:t>補足的に検討</a:t>
            </a:r>
            <a:r>
              <a:rPr lang="ja-JP" sz="1300" b="0" i="0" u="none" strike="noStrike" kern="0" cap="none" spc="0" baseline="0" dirty="0">
                <a:solidFill>
                  <a:srgbClr val="000000"/>
                </a:solidFill>
                <a:uFillTx/>
                <a:latin typeface="メイリオ" pitchFamily="50"/>
                <a:ea typeface="メイリオ" pitchFamily="50"/>
              </a:rPr>
              <a:t>を行った。</a:t>
            </a:r>
            <a:endParaRPr lang="en-US" sz="1300" b="0" i="0" u="none" strike="noStrike" kern="0" cap="none" spc="0" baseline="0" dirty="0">
              <a:solidFill>
                <a:srgbClr val="000000"/>
              </a:solidFill>
              <a:uFillTx/>
              <a:latin typeface="メイリオ" pitchFamily="50"/>
              <a:ea typeface="メイリオ" pitchFamily="50"/>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altLang="en-US" sz="1300" b="0" i="0" u="none" strike="noStrike" kern="0" cap="none" spc="0" baseline="0" dirty="0">
                <a:solidFill>
                  <a:srgbClr val="000000"/>
                </a:solidFill>
                <a:uFillTx/>
                <a:latin typeface="メイリオ" pitchFamily="50"/>
                <a:ea typeface="メイリオ" pitchFamily="50"/>
              </a:rPr>
              <a:t>　</a:t>
            </a:r>
            <a:r>
              <a:rPr lang="ja-JP" sz="1300" b="0" i="0" u="none" strike="noStrike" kern="0" cap="none" spc="0" baseline="0" dirty="0">
                <a:solidFill>
                  <a:srgbClr val="000000"/>
                </a:solidFill>
                <a:uFillTx/>
                <a:latin typeface="メイリオ" pitchFamily="50"/>
                <a:ea typeface="メイリオ" pitchFamily="50"/>
              </a:rPr>
              <a:t>その結果、</a:t>
            </a:r>
            <a:r>
              <a:rPr lang="ja-JP" altLang="en-US" sz="1300" b="0" i="0" u="none" strike="noStrike" kern="0" cap="none" spc="0" baseline="0" dirty="0">
                <a:solidFill>
                  <a:srgbClr val="000000"/>
                </a:solidFill>
                <a:uFillTx/>
                <a:latin typeface="メイリオ" pitchFamily="50"/>
                <a:ea typeface="メイリオ" pitchFamily="50"/>
              </a:rPr>
              <a:t>これまでの</a:t>
            </a:r>
            <a:r>
              <a:rPr lang="ja-JP" sz="1300" b="0" i="0" u="none" strike="noStrike" kern="0" cap="none" spc="0" baseline="0" dirty="0">
                <a:solidFill>
                  <a:srgbClr val="000000"/>
                </a:solidFill>
                <a:uFillTx/>
                <a:latin typeface="メイリオ" pitchFamily="50"/>
                <a:ea typeface="メイリオ" pitchFamily="50"/>
              </a:rPr>
              <a:t>実証では熱源井から</a:t>
            </a:r>
            <a:r>
              <a:rPr lang="en-US" sz="1300" b="0" i="0" u="none" strike="noStrike" kern="0" cap="none" spc="0" baseline="0" dirty="0">
                <a:solidFill>
                  <a:srgbClr val="000000"/>
                </a:solidFill>
                <a:uFillTx/>
                <a:latin typeface="メイリオ" pitchFamily="50"/>
                <a:ea typeface="メイリオ" pitchFamily="50"/>
              </a:rPr>
              <a:t>16</a:t>
            </a:r>
            <a:r>
              <a:rPr lang="ja-JP" sz="1300" b="0" i="0" u="none" strike="noStrike" kern="0" cap="none" spc="0" baseline="0" dirty="0">
                <a:solidFill>
                  <a:srgbClr val="000000"/>
                </a:solidFill>
                <a:uFillTx/>
                <a:latin typeface="メイリオ" pitchFamily="50"/>
                <a:ea typeface="メイリオ" pitchFamily="50"/>
              </a:rPr>
              <a:t>ｍ～</a:t>
            </a:r>
            <a:r>
              <a:rPr lang="en-US" sz="1300" b="0" i="0" u="none" strike="noStrike" kern="0" cap="none" spc="0" baseline="0" dirty="0">
                <a:solidFill>
                  <a:srgbClr val="000000"/>
                </a:solidFill>
                <a:uFillTx/>
                <a:latin typeface="メイリオ" pitchFamily="50"/>
                <a:ea typeface="メイリオ" pitchFamily="50"/>
              </a:rPr>
              <a:t>20</a:t>
            </a:r>
            <a:r>
              <a:rPr lang="ja-JP" sz="1300" b="0" i="0" u="none" strike="noStrike" kern="0" cap="none" spc="0" baseline="0" dirty="0">
                <a:solidFill>
                  <a:srgbClr val="000000"/>
                </a:solidFill>
                <a:uFillTx/>
                <a:latin typeface="メイリオ" pitchFamily="50"/>
                <a:ea typeface="メイリオ" pitchFamily="50"/>
              </a:rPr>
              <a:t>ｍの位置に観測井を設置していたが、その</a:t>
            </a:r>
            <a:r>
              <a:rPr lang="ja-JP" sz="1300" b="1" i="0" u="none" strike="noStrike" kern="0" cap="none" spc="0" baseline="0" dirty="0">
                <a:solidFill>
                  <a:srgbClr val="000000"/>
                </a:solidFill>
                <a:uFillTx/>
                <a:latin typeface="メイリオ" pitchFamily="50"/>
                <a:ea typeface="メイリオ" pitchFamily="50"/>
              </a:rPr>
              <a:t>内側では、</a:t>
            </a:r>
            <a:r>
              <a:rPr lang="ja-JP" sz="1300" b="0" i="0" u="none" strike="noStrike" kern="0" cap="none" spc="0" baseline="0" dirty="0">
                <a:solidFill>
                  <a:srgbClr val="000000"/>
                </a:solidFill>
                <a:uFillTx/>
                <a:latin typeface="メイリオ" pitchFamily="50"/>
                <a:ea typeface="メイリオ" pitchFamily="50"/>
              </a:rPr>
              <a:t>水位低下が大きくなっても、</a:t>
            </a:r>
            <a:r>
              <a:rPr lang="ja-JP" sz="1300" b="1" i="0" u="none" strike="noStrike" kern="0" cap="none" spc="0" baseline="0" dirty="0">
                <a:solidFill>
                  <a:srgbClr val="000000"/>
                </a:solidFill>
                <a:uFillTx/>
                <a:latin typeface="メイリオ" pitchFamily="50"/>
                <a:ea typeface="メイリオ" pitchFamily="50"/>
              </a:rPr>
              <a:t>地盤変動はせん断抵抗力によって抑制される</a:t>
            </a:r>
            <a:r>
              <a:rPr lang="ja-JP" sz="1300" b="0" i="0" u="none" strike="noStrike" kern="0" cap="none" spc="0" baseline="0" dirty="0">
                <a:solidFill>
                  <a:srgbClr val="000000"/>
                </a:solidFill>
                <a:uFillTx/>
                <a:latin typeface="メイリオ" pitchFamily="50"/>
                <a:ea typeface="メイリオ" pitchFamily="50"/>
              </a:rPr>
              <a:t>。</a:t>
            </a:r>
            <a:endParaRPr lang="en-US" altLang="ja-JP" sz="1300" b="0" i="0" u="none" strike="noStrike" kern="0" cap="none" spc="0" baseline="0" dirty="0">
              <a:solidFill>
                <a:srgbClr val="000000"/>
              </a:solidFill>
              <a:uFillTx/>
              <a:latin typeface="メイリオ" pitchFamily="50"/>
              <a:ea typeface="メイリオ" pitchFamily="50"/>
            </a:endParaRPr>
          </a:p>
          <a:p>
            <a:pPr lvl="0">
              <a:defRPr sz="1800" b="0" i="0" u="none" strike="noStrike" kern="0" cap="none" spc="0" baseline="0">
                <a:solidFill>
                  <a:srgbClr val="000000"/>
                </a:solidFill>
                <a:uFillTx/>
              </a:defRPr>
            </a:pPr>
            <a:r>
              <a:rPr lang="ja-JP" sz="1300" b="0" i="0" u="none" strike="noStrike" kern="0" cap="none" spc="0" baseline="0" dirty="0">
                <a:solidFill>
                  <a:srgbClr val="000000"/>
                </a:solidFill>
                <a:uFillTx/>
                <a:latin typeface="メイリオ" pitchFamily="50"/>
                <a:ea typeface="メイリオ" pitchFamily="50"/>
              </a:rPr>
              <a:t>　</a:t>
            </a:r>
            <a:r>
              <a:rPr lang="ja-JP" altLang="ja-JP" sz="1300" kern="0" dirty="0">
                <a:solidFill>
                  <a:srgbClr val="000000"/>
                </a:solidFill>
                <a:latin typeface="メイリオ" pitchFamily="50"/>
                <a:ea typeface="メイリオ" pitchFamily="50"/>
              </a:rPr>
              <a:t>全量還水時の</a:t>
            </a:r>
            <a:r>
              <a:rPr lang="ja-JP" altLang="ja-JP" sz="1300" kern="0" dirty="0">
                <a:latin typeface="メイリオ" pitchFamily="50"/>
                <a:ea typeface="メイリオ" pitchFamily="50"/>
              </a:rPr>
              <a:t>熱源井</a:t>
            </a:r>
            <a:r>
              <a:rPr lang="ja-JP" altLang="en-US" sz="1300" kern="0" dirty="0">
                <a:latin typeface="メイリオ" pitchFamily="50"/>
                <a:ea typeface="メイリオ" pitchFamily="50"/>
              </a:rPr>
              <a:t>近傍のせん断抵抗力の影響まで考慮した</a:t>
            </a:r>
            <a:r>
              <a:rPr lang="en-US" altLang="ja-JP" sz="1300" kern="0" dirty="0">
                <a:latin typeface="メイリオ" pitchFamily="50"/>
                <a:ea typeface="メイリオ" pitchFamily="50"/>
              </a:rPr>
              <a:t>3</a:t>
            </a:r>
            <a:r>
              <a:rPr lang="ja-JP" altLang="en-US" sz="1300" kern="0" dirty="0">
                <a:latin typeface="メイリオ" pitchFamily="50"/>
                <a:ea typeface="メイリオ" pitchFamily="50"/>
              </a:rPr>
              <a:t>次元</a:t>
            </a:r>
            <a:r>
              <a:rPr lang="ja-JP" altLang="en-US" sz="1300" b="1" kern="0" dirty="0">
                <a:latin typeface="メイリオ" pitchFamily="50"/>
                <a:ea typeface="メイリオ" pitchFamily="50"/>
              </a:rPr>
              <a:t>モデル解析</a:t>
            </a:r>
            <a:r>
              <a:rPr lang="ja-JP" altLang="ja-JP" sz="1300" b="1" kern="0" dirty="0">
                <a:solidFill>
                  <a:srgbClr val="000000"/>
                </a:solidFill>
                <a:latin typeface="メイリオ" pitchFamily="50"/>
                <a:ea typeface="メイリオ" pitchFamily="50"/>
              </a:rPr>
              <a:t>は技術的に困難</a:t>
            </a:r>
            <a:r>
              <a:rPr lang="ja-JP" altLang="ja-JP" sz="1300" kern="0" dirty="0">
                <a:solidFill>
                  <a:srgbClr val="000000"/>
                </a:solidFill>
                <a:latin typeface="メイリオ" pitchFamily="50"/>
                <a:ea typeface="メイリオ" pitchFamily="50"/>
              </a:rPr>
              <a:t>であるが、</a:t>
            </a:r>
            <a:r>
              <a:rPr lang="ja-JP" sz="1300" b="1" i="0" u="none" strike="noStrike" kern="0" cap="none" spc="0" baseline="0" dirty="0">
                <a:solidFill>
                  <a:srgbClr val="000000"/>
                </a:solidFill>
                <a:uFillTx/>
                <a:latin typeface="メイリオ" pitchFamily="50"/>
                <a:ea typeface="メイリオ" pitchFamily="50"/>
              </a:rPr>
              <a:t>第</a:t>
            </a:r>
            <a:r>
              <a:rPr lang="ja-JP" altLang="en-US" sz="1300" b="1" i="0" u="none" strike="noStrike" kern="0" cap="none" spc="0" baseline="0" dirty="0">
                <a:solidFill>
                  <a:srgbClr val="000000"/>
                </a:solidFill>
                <a:uFillTx/>
                <a:latin typeface="メイリオ" pitchFamily="50"/>
                <a:ea typeface="メイリオ" pitchFamily="50"/>
              </a:rPr>
              <a:t>一</a:t>
            </a:r>
            <a:r>
              <a:rPr lang="ja-JP" sz="1300" b="1" i="0" u="none" strike="noStrike" kern="0" cap="none" spc="0" baseline="0" dirty="0">
                <a:solidFill>
                  <a:srgbClr val="000000"/>
                </a:solidFill>
                <a:uFillTx/>
                <a:latin typeface="メイリオ" pitchFamily="50"/>
                <a:ea typeface="メイリオ" pitchFamily="50"/>
              </a:rPr>
              <a:t>次取りまとめを含め、これまでの観測井等の位置に問題はなく</a:t>
            </a:r>
            <a:r>
              <a:rPr lang="ja-JP" sz="1300" b="0" i="0" u="none" strike="noStrike" kern="0" cap="none" spc="0" baseline="0" dirty="0">
                <a:solidFill>
                  <a:srgbClr val="000000"/>
                </a:solidFill>
                <a:uFillTx/>
                <a:latin typeface="メイリオ" pitchFamily="50"/>
                <a:ea typeface="メイリオ" pitchFamily="50"/>
              </a:rPr>
              <a:t>、今後も上記を参考とすることで、措置要件は有効に機能するものと考えられる。</a:t>
            </a:r>
            <a:endParaRPr lang="en-US" altLang="ja-JP" sz="1300" b="0" i="0" u="none" strike="noStrike" kern="0" cap="none" spc="0" baseline="0" dirty="0">
              <a:solidFill>
                <a:srgbClr val="000000"/>
              </a:solidFill>
              <a:uFillTx/>
              <a:latin typeface="メイリオ" pitchFamily="50"/>
              <a:ea typeface="メイリオ" pitchFamily="50"/>
            </a:endParaRPr>
          </a:p>
          <a:p>
            <a:pPr lvl="0">
              <a:defRPr sz="1800" b="0" i="0" u="none" strike="noStrike" kern="0" cap="none" spc="0" baseline="0">
                <a:solidFill>
                  <a:srgbClr val="000000"/>
                </a:solidFill>
                <a:uFillTx/>
              </a:defRPr>
            </a:pPr>
            <a:r>
              <a:rPr lang="ja-JP" altLang="ja-JP" sz="1300" b="0" i="0" u="none" strike="noStrike" kern="0" cap="none" spc="0" baseline="0" dirty="0">
                <a:solidFill>
                  <a:srgbClr val="000000"/>
                </a:solidFill>
                <a:uFillTx/>
                <a:latin typeface="メイリオ" pitchFamily="50"/>
                <a:ea typeface="メイリオ" pitchFamily="50"/>
              </a:rPr>
              <a:t>　</a:t>
            </a:r>
            <a:r>
              <a:rPr lang="ja-JP" altLang="en-US" sz="1300" b="0" i="0" u="none" strike="noStrike" kern="0" cap="none" spc="0" baseline="0" dirty="0">
                <a:solidFill>
                  <a:srgbClr val="000000"/>
                </a:solidFill>
                <a:uFillTx/>
                <a:latin typeface="メイリオ" pitchFamily="50"/>
                <a:ea typeface="メイリオ" pitchFamily="50"/>
              </a:rPr>
              <a:t>なお、</a:t>
            </a:r>
            <a:r>
              <a:rPr lang="ja-JP" altLang="ja-JP" sz="1300" b="1" i="0" u="none" strike="noStrike" kern="0" cap="none" spc="0" baseline="0" dirty="0">
                <a:solidFill>
                  <a:srgbClr val="000000"/>
                </a:solidFill>
                <a:uFillTx/>
                <a:latin typeface="メイリオ" pitchFamily="50"/>
                <a:ea typeface="メイリオ" pitchFamily="50"/>
              </a:rPr>
              <a:t>大阪市域では、</a:t>
            </a:r>
            <a:r>
              <a:rPr lang="ja-JP" altLang="ja-JP" sz="1300" i="0" u="none" strike="noStrike" kern="0" cap="none" spc="0" baseline="0" dirty="0">
                <a:solidFill>
                  <a:srgbClr val="000000"/>
                </a:solidFill>
                <a:uFillTx/>
                <a:latin typeface="メイリオ" pitchFamily="50"/>
                <a:ea typeface="メイリオ" pitchFamily="50"/>
              </a:rPr>
              <a:t>観測井位置の内側における変動は、シミュレーションの予測値よりも小さくなり、熱源</a:t>
            </a:r>
            <a:r>
              <a:rPr lang="ja-JP" altLang="ja-JP" sz="1300" b="0" i="0" u="none" strike="noStrike" kern="0" cap="none" spc="0" baseline="0" dirty="0">
                <a:solidFill>
                  <a:srgbClr val="000000"/>
                </a:solidFill>
                <a:uFillTx/>
                <a:latin typeface="メイリオ" pitchFamily="50"/>
                <a:ea typeface="メイリオ" pitchFamily="50"/>
              </a:rPr>
              <a:t>井近傍10ｍ以内では、地盤高がほぼ一定になると推定された。</a:t>
            </a:r>
            <a:endParaRPr lang="en-US" altLang="ja-JP" sz="1300" b="0" i="0" u="none" strike="noStrike" kern="0" cap="none" spc="0" baseline="0" dirty="0">
              <a:solidFill>
                <a:srgbClr val="000000"/>
              </a:solidFill>
              <a:uFillTx/>
              <a:latin typeface="メイリオ" pitchFamily="50"/>
              <a:ea typeface="メイリオ" pitchFamily="50"/>
            </a:endParaRPr>
          </a:p>
        </p:txBody>
      </p:sp>
      <p:sp>
        <p:nvSpPr>
          <p:cNvPr id="2" name="テキスト ボックス 2">
            <a:extLst>
              <a:ext uri="{FF2B5EF4-FFF2-40B4-BE49-F238E27FC236}">
                <a16:creationId xmlns:a16="http://schemas.microsoft.com/office/drawing/2014/main" id="{8453F50E-12DF-7AE7-3E01-D57A03CC1A24}"/>
              </a:ext>
            </a:extLst>
          </p:cNvPr>
          <p:cNvSpPr txBox="1"/>
          <p:nvPr/>
        </p:nvSpPr>
        <p:spPr>
          <a:xfrm>
            <a:off x="0" y="222023"/>
            <a:ext cx="3260829" cy="400110"/>
          </a:xfrm>
          <a:prstGeom prst="rect">
            <a:avLst/>
          </a:prstGeom>
          <a:noFill/>
          <a:ln cap="flat">
            <a:noFill/>
          </a:ln>
        </p:spPr>
        <p:txBody>
          <a:bodyPr vert="horz" wrap="none" lIns="91440" tIns="45720" rIns="91440" bIns="45720" anchor="t" anchorCtr="0" compatLnSpc="1">
            <a:spAutoFit/>
          </a:bodyPr>
          <a:lstStyle/>
          <a:p>
            <a:pPr hangingPunct="0">
              <a:defRPr sz="1800" b="0" i="0" u="none" strike="noStrike" kern="0" cap="none" spc="0" baseline="0">
                <a:solidFill>
                  <a:srgbClr val="000000"/>
                </a:solidFill>
                <a:uFillTx/>
              </a:defRPr>
            </a:pPr>
            <a:r>
              <a:rPr lang="en-US" altLang="ja-JP" sz="2000" b="1" dirty="0">
                <a:solidFill>
                  <a:srgbClr val="000000"/>
                </a:solidFill>
                <a:latin typeface="メイリオ" pitchFamily="34"/>
                <a:ea typeface="メイリオ" pitchFamily="34"/>
              </a:rPr>
              <a:t>(2)</a:t>
            </a:r>
            <a:r>
              <a:rPr lang="ja-JP" altLang="en-US" sz="2000" b="1" dirty="0">
                <a:solidFill>
                  <a:srgbClr val="000000"/>
                </a:solidFill>
                <a:latin typeface="メイリオ" pitchFamily="34"/>
                <a:ea typeface="メイリオ" pitchFamily="34"/>
              </a:rPr>
              <a:t> 微小な弾性変形の予測</a:t>
            </a:r>
            <a:endParaRPr lang="en-US" altLang="ja-JP" sz="2000" b="1" i="0" u="none" strike="noStrike" kern="1200" cap="none" spc="0" baseline="0" dirty="0">
              <a:solidFill>
                <a:srgbClr val="000000"/>
              </a:solidFill>
              <a:uFillTx/>
              <a:latin typeface="メイリオ" pitchFamily="34"/>
              <a:ea typeface="メイリオ" pitchFamily="34"/>
            </a:endParaRPr>
          </a:p>
        </p:txBody>
      </p:sp>
      <p:sp>
        <p:nvSpPr>
          <p:cNvPr id="4" name="スライド番号プレースホルダー 3">
            <a:extLst>
              <a:ext uri="{FF2B5EF4-FFF2-40B4-BE49-F238E27FC236}">
                <a16:creationId xmlns:a16="http://schemas.microsoft.com/office/drawing/2014/main" id="{7CB18A76-F0D6-D990-01FF-B20510CCDBB7}"/>
              </a:ext>
            </a:extLst>
          </p:cNvPr>
          <p:cNvSpPr>
            <a:spLocks noGrp="1"/>
          </p:cNvSpPr>
          <p:nvPr>
            <p:ph type="sldNum" sz="quarter" idx="12"/>
          </p:nvPr>
        </p:nvSpPr>
        <p:spPr/>
        <p:txBody>
          <a:bodyPr/>
          <a:lstStyle/>
          <a:p>
            <a:r>
              <a:rPr kumimoji="1" lang="en-US" altLang="ja-JP"/>
              <a:t>P</a:t>
            </a:r>
            <a:fld id="{17BF84CC-C6A4-4368-A8C7-8EA4DE0A486F}" type="slidenum">
              <a:rPr kumimoji="1" lang="ja-JP" altLang="en-US" smtClean="0"/>
              <a:pPr/>
              <a:t>2</a:t>
            </a:fld>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9">
            <a:extLst>
              <a:ext uri="{FF2B5EF4-FFF2-40B4-BE49-F238E27FC236}">
                <a16:creationId xmlns:a16="http://schemas.microsoft.com/office/drawing/2014/main" id="{8A152F17-C310-48C1-84E2-F423DA0027DD}"/>
              </a:ext>
            </a:extLst>
          </p:cNvPr>
          <p:cNvSpPr txBox="1"/>
          <p:nvPr/>
        </p:nvSpPr>
        <p:spPr>
          <a:xfrm>
            <a:off x="208072" y="4086886"/>
            <a:ext cx="8664492" cy="1723549"/>
          </a:xfrm>
          <a:prstGeom prst="rect">
            <a:avLst/>
          </a:prstGeom>
          <a:noFill/>
          <a:ln cap="flat">
            <a:noFill/>
          </a:ln>
        </p:spPr>
        <p:txBody>
          <a:bodyPr vert="horz" wrap="square" lIns="91440" tIns="45720" rIns="91440" bIns="45720" anchor="t" anchorCtr="0" compatLnSpc="1">
            <a:spAutoFit/>
          </a:bodyPr>
          <a:lstStyle/>
          <a:p>
            <a:pPr marL="285750" marR="0" lvl="0" indent="-285750" algn="l" defTabSz="914400" rtl="0" fontAlgn="auto" hangingPunct="0">
              <a:lnSpc>
                <a:spcPct val="100000"/>
              </a:lnSpc>
              <a:spcBef>
                <a:spcPts val="0"/>
              </a:spcBef>
              <a:spcAft>
                <a:spcPts val="600"/>
              </a:spcAft>
              <a:buSzPct val="100000"/>
              <a:buFont typeface="Wingdings" pitchFamily="2"/>
              <a:buChar char="ü"/>
              <a:tabLst/>
              <a:defRPr sz="1800" b="0" i="0" u="none" strike="noStrike" kern="0" cap="none" spc="0" baseline="0">
                <a:solidFill>
                  <a:srgbClr val="000000"/>
                </a:solidFill>
                <a:uFillTx/>
              </a:defRPr>
            </a:pPr>
            <a:r>
              <a:rPr lang="ja-JP" sz="1600" b="0" i="0" u="none" strike="noStrike" kern="0" cap="none" spc="0" baseline="0" dirty="0">
                <a:solidFill>
                  <a:srgbClr val="000000"/>
                </a:solidFill>
                <a:uFillTx/>
                <a:latin typeface="メイリオ"/>
                <a:ea typeface="メイリオ"/>
              </a:rPr>
              <a:t>なお</a:t>
            </a:r>
            <a:r>
              <a:rPr lang="ja-JP" sz="1600" b="0" i="0" u="none" strike="noStrike" kern="1200" cap="none" spc="0" baseline="0" dirty="0">
                <a:solidFill>
                  <a:srgbClr val="000000"/>
                </a:solidFill>
                <a:uFillTx/>
                <a:latin typeface="メイリオ"/>
                <a:ea typeface="メイリオ"/>
              </a:rPr>
              <a:t>、</a:t>
            </a:r>
            <a:r>
              <a:rPr lang="ja-JP" sz="1600" b="1" i="0" u="none" strike="noStrike" kern="0" cap="none" spc="0" baseline="0" dirty="0">
                <a:solidFill>
                  <a:srgbClr val="000000"/>
                </a:solidFill>
                <a:uFillTx/>
                <a:latin typeface="メイリオ"/>
                <a:ea typeface="メイリオ"/>
              </a:rPr>
              <a:t>シミュレーションで地盤高に</a:t>
            </a:r>
            <a:r>
              <a:rPr lang="ja-JP" sz="1600" b="1" i="0" u="none" strike="noStrike" kern="0" cap="none" spc="0" baseline="0" dirty="0">
                <a:solidFill>
                  <a:srgbClr val="C00000"/>
                </a:solidFill>
                <a:uFillTx/>
                <a:latin typeface="メイリオ"/>
                <a:ea typeface="メイリオ"/>
              </a:rPr>
              <a:t>相当有意な変</a:t>
            </a:r>
            <a:r>
              <a:rPr lang="ja-JP" altLang="en-US" sz="1600" b="1" i="0" u="none" strike="noStrike" kern="0" cap="none" spc="0" baseline="0" dirty="0">
                <a:solidFill>
                  <a:srgbClr val="C00000"/>
                </a:solidFill>
                <a:uFillTx/>
                <a:latin typeface="メイリオ"/>
                <a:ea typeface="メイリオ"/>
              </a:rPr>
              <a:t>位</a:t>
            </a:r>
            <a:r>
              <a:rPr lang="ja-JP" sz="1600" b="1" i="0" u="none" strike="noStrike" kern="0" cap="none" spc="0" baseline="0" dirty="0">
                <a:solidFill>
                  <a:srgbClr val="C00000"/>
                </a:solidFill>
                <a:uFillTx/>
                <a:latin typeface="メイリオ"/>
                <a:ea typeface="メイリオ"/>
              </a:rPr>
              <a:t>が予測された場合には、実証</a:t>
            </a:r>
            <a:r>
              <a:rPr lang="ja-JP" altLang="en-US" sz="1600" b="1" i="0" u="none" strike="noStrike" kern="0" cap="none" spc="0" baseline="0" dirty="0">
                <a:solidFill>
                  <a:srgbClr val="C00000"/>
                </a:solidFill>
                <a:uFillTx/>
                <a:latin typeface="メイリオ"/>
                <a:ea typeface="メイリオ"/>
              </a:rPr>
              <a:t>試験</a:t>
            </a:r>
            <a:r>
              <a:rPr lang="ja-JP" sz="1600" b="1" i="0" u="none" strike="noStrike" kern="0" cap="none" spc="0" baseline="0" dirty="0">
                <a:solidFill>
                  <a:srgbClr val="000000"/>
                </a:solidFill>
                <a:uFillTx/>
                <a:latin typeface="メイリオ"/>
                <a:ea typeface="メイリオ"/>
              </a:rPr>
              <a:t>により確認</a:t>
            </a:r>
            <a:r>
              <a:rPr lang="ja-JP" sz="1600" b="0" i="0" u="none" strike="noStrike" kern="0" cap="none" spc="0" baseline="0" dirty="0">
                <a:solidFill>
                  <a:srgbClr val="000000"/>
                </a:solidFill>
                <a:uFillTx/>
                <a:latin typeface="メイリオ"/>
                <a:ea typeface="メイリオ"/>
              </a:rPr>
              <a:t>されなければなら</a:t>
            </a:r>
            <a:r>
              <a:rPr lang="ja-JP" altLang="en-US" sz="1600" kern="0" dirty="0">
                <a:latin typeface="メイリオ"/>
                <a:ea typeface="メイリオ"/>
              </a:rPr>
              <a:t>ない。</a:t>
            </a:r>
            <a:endParaRPr lang="en-US" altLang="ja-JP" sz="1600" kern="0" dirty="0">
              <a:latin typeface="メイリオ"/>
              <a:ea typeface="メイリオ"/>
            </a:endParaRPr>
          </a:p>
          <a:p>
            <a:pPr marL="285750" indent="-285750" hangingPunct="0">
              <a:spcAft>
                <a:spcPts val="600"/>
              </a:spcAft>
              <a:buSzPct val="100000"/>
              <a:buFont typeface="Wingdings" pitchFamily="2"/>
              <a:buChar char="ü"/>
              <a:defRPr sz="1800" b="0" i="0" u="none" strike="noStrike" kern="0" cap="none" spc="0" baseline="0">
                <a:solidFill>
                  <a:srgbClr val="000000"/>
                </a:solidFill>
                <a:uFillTx/>
              </a:defRPr>
            </a:pPr>
            <a:r>
              <a:rPr lang="ja-JP" altLang="ja-JP" sz="1600" kern="0" dirty="0">
                <a:solidFill>
                  <a:srgbClr val="000000"/>
                </a:solidFill>
                <a:latin typeface="メイリオ"/>
                <a:ea typeface="メイリオ"/>
              </a:rPr>
              <a:t>また、</a:t>
            </a:r>
            <a:r>
              <a:rPr lang="ja-JP" altLang="en-US" sz="1600" b="1" dirty="0">
                <a:solidFill>
                  <a:srgbClr val="000000"/>
                </a:solidFill>
                <a:latin typeface="メイリオ"/>
                <a:ea typeface="メイリオ"/>
              </a:rPr>
              <a:t>水質</a:t>
            </a:r>
            <a:r>
              <a:rPr lang="ja-JP" altLang="en-US" sz="1600" dirty="0">
                <a:solidFill>
                  <a:srgbClr val="000000"/>
                </a:solidFill>
                <a:latin typeface="メイリオ"/>
                <a:ea typeface="メイリオ"/>
              </a:rPr>
              <a:t>については、</a:t>
            </a:r>
            <a:r>
              <a:rPr lang="ja-JP" altLang="en-US" sz="1600" dirty="0">
                <a:latin typeface="メイリオ"/>
                <a:ea typeface="メイリオ"/>
              </a:rPr>
              <a:t>密</a:t>
            </a:r>
            <a:r>
              <a:rPr lang="ja-JP" altLang="en-US" sz="1600" dirty="0">
                <a:solidFill>
                  <a:srgbClr val="000000"/>
                </a:solidFill>
                <a:latin typeface="メイリオ"/>
                <a:ea typeface="メイリオ"/>
              </a:rPr>
              <a:t>閉回路構造と正圧維持</a:t>
            </a:r>
            <a:r>
              <a:rPr lang="ja-JP" altLang="en-US" sz="1600" dirty="0">
                <a:latin typeface="メイリオ"/>
                <a:ea typeface="メイリオ"/>
              </a:rPr>
              <a:t>等</a:t>
            </a:r>
            <a:r>
              <a:rPr lang="ja-JP" altLang="en-US" sz="1600" dirty="0">
                <a:solidFill>
                  <a:srgbClr val="000000"/>
                </a:solidFill>
                <a:latin typeface="メイリオ"/>
                <a:ea typeface="メイリオ"/>
              </a:rPr>
              <a:t>により著しい変化が生じないことが</a:t>
            </a:r>
            <a:r>
              <a:rPr lang="ja-JP" altLang="en-US" sz="1600" b="1" dirty="0">
                <a:solidFill>
                  <a:srgbClr val="000000"/>
                </a:solidFill>
                <a:latin typeface="メイリオ"/>
                <a:ea typeface="メイリオ"/>
              </a:rPr>
              <a:t>これまでの実証</a:t>
            </a:r>
            <a:r>
              <a:rPr lang="ja-JP" altLang="en-US" sz="1600" b="1" dirty="0">
                <a:latin typeface="メイリオ"/>
                <a:ea typeface="メイリオ"/>
              </a:rPr>
              <a:t>試験等の実例において立証済みである</a:t>
            </a:r>
            <a:r>
              <a:rPr lang="ja-JP" altLang="en-US" sz="1600" b="1" i="0" u="none" strike="noStrike" kern="0" cap="none" spc="0" baseline="0" dirty="0">
                <a:solidFill>
                  <a:srgbClr val="000000"/>
                </a:solidFill>
                <a:uFillTx/>
                <a:latin typeface="メイリオ"/>
                <a:ea typeface="メイリオ"/>
              </a:rPr>
              <a:t>。</a:t>
            </a:r>
            <a:endParaRPr lang="en-US" altLang="ja-JP" sz="1600" b="0" i="0" u="none" strike="noStrike" kern="1200" cap="none" spc="0" baseline="0" dirty="0">
              <a:solidFill>
                <a:srgbClr val="000000"/>
              </a:solidFill>
              <a:uFillTx/>
              <a:latin typeface="メイリオ"/>
              <a:ea typeface="メイリオ"/>
            </a:endParaRPr>
          </a:p>
          <a:p>
            <a:pPr marL="285750" marR="0" lvl="0" indent="-285750" algn="l" defTabSz="914400" rtl="0" fontAlgn="auto" hangingPunct="0">
              <a:lnSpc>
                <a:spcPct val="100000"/>
              </a:lnSpc>
              <a:spcBef>
                <a:spcPts val="0"/>
              </a:spcBef>
              <a:spcAft>
                <a:spcPts val="1200"/>
              </a:spcAft>
              <a:buSzPct val="100000"/>
              <a:buFont typeface="Wingdings" pitchFamily="2"/>
              <a:buChar char="ü"/>
              <a:tabLst/>
              <a:defRPr sz="1800" b="0" i="0" u="none" strike="noStrike" kern="0" cap="none" spc="0" baseline="0">
                <a:solidFill>
                  <a:srgbClr val="000000"/>
                </a:solidFill>
                <a:uFillTx/>
              </a:defRPr>
            </a:pPr>
            <a:r>
              <a:rPr lang="ja-JP" sz="1600" b="1" i="0" u="none" strike="noStrike" kern="0" cap="none" spc="0" baseline="0" dirty="0">
                <a:solidFill>
                  <a:srgbClr val="000000"/>
                </a:solidFill>
                <a:uFillTx/>
                <a:latin typeface="メイリオ"/>
                <a:ea typeface="メイリオ"/>
              </a:rPr>
              <a:t>設置後</a:t>
            </a:r>
            <a:r>
              <a:rPr lang="ja-JP" sz="1600" b="1" i="0" u="none" strike="noStrike" kern="1200" cap="none" spc="0" baseline="0" dirty="0">
                <a:solidFill>
                  <a:srgbClr val="000000"/>
                </a:solidFill>
                <a:uFillTx/>
                <a:latin typeface="メイリオ"/>
                <a:ea typeface="メイリオ"/>
              </a:rPr>
              <a:t>は</a:t>
            </a:r>
            <a:r>
              <a:rPr lang="ja-JP" sz="1600" b="0" i="0" u="none" strike="noStrike" kern="1200" cap="none" spc="0" baseline="0" dirty="0">
                <a:solidFill>
                  <a:srgbClr val="000000"/>
                </a:solidFill>
                <a:uFillTx/>
                <a:latin typeface="メイリオ"/>
                <a:ea typeface="メイリオ"/>
              </a:rPr>
              <a:t>措置要件に基づく</a:t>
            </a:r>
            <a:r>
              <a:rPr lang="ja-JP" sz="1600" b="1" i="0" u="none" strike="noStrike" kern="1200" cap="none" spc="0" baseline="0" dirty="0">
                <a:solidFill>
                  <a:srgbClr val="000000"/>
                </a:solidFill>
                <a:uFillTx/>
                <a:latin typeface="メイリオ"/>
                <a:ea typeface="メイリオ"/>
              </a:rPr>
              <a:t>モニタリング</a:t>
            </a:r>
            <a:r>
              <a:rPr lang="ja-JP" altLang="en-US" sz="1600" b="0" i="0" u="none" strike="noStrike" kern="1200" cap="none" spc="0" baseline="0" dirty="0">
                <a:solidFill>
                  <a:srgbClr val="000000"/>
                </a:solidFill>
                <a:uFillTx/>
                <a:latin typeface="メイリオ"/>
                <a:ea typeface="メイリオ"/>
              </a:rPr>
              <a:t>を実施し</a:t>
            </a:r>
            <a:r>
              <a:rPr lang="ja-JP" sz="1600" b="0" i="0" u="none" strike="noStrike" kern="1200" cap="none" spc="0" baseline="0" dirty="0">
                <a:solidFill>
                  <a:srgbClr val="000000"/>
                </a:solidFill>
                <a:uFillTx/>
                <a:latin typeface="メイリオ"/>
                <a:ea typeface="メイリオ"/>
              </a:rPr>
              <a:t>、</a:t>
            </a:r>
            <a:r>
              <a:rPr lang="ja-JP" altLang="en-US" sz="1600" dirty="0">
                <a:latin typeface="メイリオ"/>
                <a:ea typeface="メイリオ"/>
              </a:rPr>
              <a:t>地下</a:t>
            </a:r>
            <a:r>
              <a:rPr lang="ja-JP" sz="1600" b="0" i="0" u="none" strike="noStrike" kern="1200" cap="none" spc="0" baseline="0" dirty="0">
                <a:solidFill>
                  <a:srgbClr val="000000"/>
                </a:solidFill>
                <a:uFillTx/>
                <a:latin typeface="メイリオ"/>
                <a:ea typeface="メイリオ"/>
              </a:rPr>
              <a:t>水位や地盤高</a:t>
            </a:r>
            <a:r>
              <a:rPr lang="ja-JP" altLang="en-US" sz="1600" b="0" i="0" u="none" strike="noStrike" kern="1200" cap="none" spc="0" baseline="0" dirty="0">
                <a:solidFill>
                  <a:srgbClr val="000000"/>
                </a:solidFill>
                <a:uFillTx/>
                <a:latin typeface="メイリオ"/>
                <a:ea typeface="メイリオ"/>
              </a:rPr>
              <a:t>、</a:t>
            </a:r>
            <a:r>
              <a:rPr lang="ja-JP" altLang="en-US" sz="1600" dirty="0">
                <a:latin typeface="メイリオ"/>
                <a:ea typeface="メイリオ"/>
              </a:rPr>
              <a:t>水質等</a:t>
            </a:r>
            <a:r>
              <a:rPr lang="ja-JP" sz="1600" b="0" i="0" u="none" strike="noStrike" kern="1200" cap="none" spc="0" baseline="0" dirty="0">
                <a:solidFill>
                  <a:srgbClr val="000000"/>
                </a:solidFill>
                <a:uFillTx/>
                <a:latin typeface="メイリオ"/>
                <a:ea typeface="メイリオ"/>
              </a:rPr>
              <a:t>に</a:t>
            </a:r>
            <a:r>
              <a:rPr lang="ja-JP" altLang="en-US" sz="1600" b="0" i="0" u="none" strike="noStrike" kern="1200" cap="none" spc="0" baseline="0" dirty="0">
                <a:solidFill>
                  <a:srgbClr val="000000"/>
                </a:solidFill>
                <a:uFillTx/>
                <a:latin typeface="メイリオ"/>
                <a:ea typeface="メイリオ"/>
              </a:rPr>
              <a:t>変化</a:t>
            </a:r>
            <a:r>
              <a:rPr lang="ja-JP" sz="1600" b="0" i="0" u="none" strike="noStrike" kern="1200" cap="none" spc="0" baseline="0" dirty="0">
                <a:solidFill>
                  <a:srgbClr val="000000"/>
                </a:solidFill>
                <a:uFillTx/>
                <a:latin typeface="メイリオ"/>
                <a:ea typeface="メイリオ"/>
              </a:rPr>
              <a:t>が認められた場合は、運転の停止</a:t>
            </a:r>
            <a:r>
              <a:rPr lang="ja-JP" sz="1600" b="0" i="0" u="none" strike="noStrike" kern="0" cap="none" spc="0" baseline="0" dirty="0">
                <a:uFillTx/>
                <a:latin typeface="メイリオ"/>
                <a:ea typeface="メイリオ"/>
              </a:rPr>
              <a:t>など</a:t>
            </a:r>
            <a:r>
              <a:rPr lang="ja-JP" altLang="en-US" sz="1600" b="0" i="0" u="none" strike="noStrike" kern="0" cap="none" spc="0" baseline="0" dirty="0">
                <a:uFillTx/>
                <a:latin typeface="メイリオ"/>
                <a:ea typeface="メイリオ"/>
              </a:rPr>
              <a:t>の</a:t>
            </a:r>
            <a:r>
              <a:rPr lang="ja-JP" sz="1600" b="1" i="0" u="none" strike="noStrike" kern="0" cap="none" spc="0" baseline="0" dirty="0">
                <a:uFillTx/>
                <a:latin typeface="メイリオ"/>
                <a:ea typeface="メイリオ"/>
              </a:rPr>
              <a:t>措置</a:t>
            </a:r>
            <a:r>
              <a:rPr lang="ja-JP" altLang="en-US" sz="1600" b="1" i="0" u="none" strike="noStrike" kern="0" cap="none" spc="0" baseline="0" dirty="0">
                <a:uFillTx/>
                <a:latin typeface="メイリオ"/>
                <a:ea typeface="メイリオ"/>
              </a:rPr>
              <a:t>を</a:t>
            </a:r>
            <a:r>
              <a:rPr lang="ja-JP" sz="1600" b="1" i="0" u="none" strike="noStrike" kern="1200" cap="none" spc="0" baseline="0" dirty="0">
                <a:uFillTx/>
                <a:latin typeface="メイリオ"/>
                <a:ea typeface="メイリオ"/>
              </a:rPr>
              <a:t>講じ</a:t>
            </a:r>
            <a:r>
              <a:rPr lang="ja-JP" altLang="en-US" sz="1600" b="1" i="0" u="none" strike="noStrike" kern="1200" cap="none" spc="0" baseline="0" dirty="0">
                <a:uFillTx/>
                <a:latin typeface="メイリオ"/>
                <a:ea typeface="メイリオ"/>
              </a:rPr>
              <a:t>る必要がある</a:t>
            </a:r>
            <a:r>
              <a:rPr lang="ja-JP" sz="1600" b="0" i="0" u="none" strike="noStrike" kern="1200" cap="none" spc="0" baseline="0" dirty="0">
                <a:solidFill>
                  <a:srgbClr val="000000"/>
                </a:solidFill>
                <a:uFillTx/>
                <a:latin typeface="メイリオ"/>
                <a:ea typeface="メイリオ"/>
              </a:rPr>
              <a:t>。</a:t>
            </a:r>
            <a:endParaRPr lang="en-US" sz="1600" b="0" i="0" u="none" strike="noStrike" kern="1200" cap="none" spc="0" baseline="0" dirty="0">
              <a:solidFill>
                <a:srgbClr val="000000"/>
              </a:solidFill>
              <a:uFillTx/>
              <a:latin typeface="メイリオ"/>
              <a:ea typeface="メイリオ"/>
            </a:endParaRPr>
          </a:p>
        </p:txBody>
      </p:sp>
      <p:sp>
        <p:nvSpPr>
          <p:cNvPr id="6" name="テキスト ボックス 10">
            <a:extLst>
              <a:ext uri="{FF2B5EF4-FFF2-40B4-BE49-F238E27FC236}">
                <a16:creationId xmlns:a16="http://schemas.microsoft.com/office/drawing/2014/main" id="{4F4E9C8A-F7C6-4564-A601-9E8BCA979A6D}"/>
              </a:ext>
            </a:extLst>
          </p:cNvPr>
          <p:cNvSpPr txBox="1"/>
          <p:nvPr/>
        </p:nvSpPr>
        <p:spPr>
          <a:xfrm>
            <a:off x="271436" y="858493"/>
            <a:ext cx="8664492" cy="2834210"/>
          </a:xfrm>
          <a:prstGeom prst="rect">
            <a:avLst/>
          </a:prstGeom>
          <a:ln w="9525"/>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wrap="square" lIns="72000" tIns="108000" rIns="72000" bIns="108000" anchor="t" anchorCtr="0" compatLnSpc="1">
            <a:spAutoFit/>
          </a:bodyPr>
          <a:lstStyle/>
          <a:p>
            <a:pPr marL="342900" marR="0" lvl="0" indent="-342900" defTabSz="914400" rtl="0" fontAlgn="auto" hangingPunct="0">
              <a:lnSpc>
                <a:spcPts val="2400"/>
              </a:lnSpc>
              <a:spcBef>
                <a:spcPts val="0"/>
              </a:spcBef>
              <a:spcAft>
                <a:spcPts val="1200"/>
              </a:spcAft>
              <a:buFont typeface="Arial" panose="020B0604020202020204" pitchFamily="34" charset="0"/>
              <a:buChar char="•"/>
              <a:tabLst/>
              <a:defRPr sz="1800" b="0" i="0" u="none" strike="noStrike" kern="0" cap="none" spc="0" baseline="0">
                <a:solidFill>
                  <a:srgbClr val="000000"/>
                </a:solidFill>
                <a:uFillTx/>
              </a:defRPr>
            </a:pPr>
            <a:r>
              <a:rPr lang="ja-JP" altLang="en-US" b="1" i="0" u="none" strike="noStrike" kern="0" cap="none" spc="0" baseline="0" dirty="0">
                <a:solidFill>
                  <a:srgbClr val="000000"/>
                </a:solidFill>
                <a:uFillTx/>
                <a:latin typeface="メイリオ" pitchFamily="50"/>
                <a:ea typeface="メイリオ" pitchFamily="50"/>
              </a:rPr>
              <a:t>ビル用水法の</a:t>
            </a:r>
            <a:r>
              <a:rPr lang="ja-JP" b="1" i="0" u="none" strike="noStrike" kern="0" cap="none" spc="0" baseline="0" dirty="0">
                <a:solidFill>
                  <a:srgbClr val="000000"/>
                </a:solidFill>
                <a:uFillTx/>
                <a:latin typeface="メイリオ" pitchFamily="50"/>
                <a:ea typeface="メイリオ" pitchFamily="50"/>
              </a:rPr>
              <a:t>措置要件では、実証</a:t>
            </a:r>
            <a:r>
              <a:rPr lang="ja-JP" altLang="en-US" b="1" kern="0" dirty="0">
                <a:solidFill>
                  <a:schemeClr val="tx1"/>
                </a:solidFill>
                <a:latin typeface="メイリオ" pitchFamily="50"/>
                <a:ea typeface="メイリオ" pitchFamily="50"/>
              </a:rPr>
              <a:t>試験</a:t>
            </a:r>
            <a:r>
              <a:rPr lang="ja-JP" altLang="en-US" b="1" i="0" u="none" strike="noStrike" kern="0" cap="none" spc="0" baseline="0" dirty="0">
                <a:solidFill>
                  <a:srgbClr val="000000"/>
                </a:solidFill>
                <a:uFillTx/>
                <a:latin typeface="メイリオ" pitchFamily="50"/>
                <a:ea typeface="メイリオ" pitchFamily="50"/>
              </a:rPr>
              <a:t>の結果が</a:t>
            </a:r>
            <a:r>
              <a:rPr lang="ja-JP" b="1" i="0" strike="noStrike" kern="0" cap="none" spc="0" baseline="0" dirty="0">
                <a:solidFill>
                  <a:schemeClr val="tx1"/>
                </a:solidFill>
                <a:uFillTx/>
                <a:latin typeface="メイリオ" pitchFamily="50"/>
                <a:ea typeface="メイリオ" pitchFamily="50"/>
              </a:rPr>
              <a:t>「地盤高等</a:t>
            </a:r>
            <a:r>
              <a:rPr lang="ja-JP" altLang="en-US" b="1" kern="0" dirty="0">
                <a:solidFill>
                  <a:schemeClr val="tx1"/>
                </a:solidFill>
                <a:latin typeface="メイリオ" pitchFamily="50"/>
                <a:ea typeface="メイリオ" pitchFamily="50"/>
              </a:rPr>
              <a:t>に</a:t>
            </a:r>
            <a:r>
              <a:rPr lang="ja-JP" b="1" i="0" strike="noStrike" kern="0" cap="none" spc="0" baseline="0" dirty="0">
                <a:solidFill>
                  <a:srgbClr val="C00000"/>
                </a:solidFill>
                <a:uFillTx/>
                <a:latin typeface="メイリオ" pitchFamily="50"/>
                <a:ea typeface="メイリオ" pitchFamily="50"/>
              </a:rPr>
              <a:t>著しい変化</a:t>
            </a:r>
            <a:r>
              <a:rPr lang="ja-JP" altLang="en-US" b="1" kern="0" dirty="0">
                <a:solidFill>
                  <a:schemeClr val="tx1"/>
                </a:solidFill>
                <a:latin typeface="メイリオ" pitchFamily="50"/>
                <a:ea typeface="メイリオ" pitchFamily="50"/>
              </a:rPr>
              <a:t>が認められないこと」</a:t>
            </a:r>
            <a:r>
              <a:rPr lang="ja-JP" b="1" i="0" u="none" strike="noStrike" kern="0" cap="none" spc="0" baseline="0" dirty="0">
                <a:solidFill>
                  <a:srgbClr val="000000"/>
                </a:solidFill>
                <a:uFillTx/>
                <a:latin typeface="メイリオ" pitchFamily="50"/>
                <a:ea typeface="メイリオ" pitchFamily="50"/>
              </a:rPr>
              <a:t>とされているが、</a:t>
            </a:r>
            <a:r>
              <a:rPr lang="ja-JP" altLang="en-US" b="1" i="0" u="sng" strike="noStrike" kern="0" cap="none" spc="0" baseline="0" dirty="0">
                <a:solidFill>
                  <a:srgbClr val="C00000"/>
                </a:solidFill>
                <a:uFillTx/>
                <a:latin typeface="メイリオ" pitchFamily="50"/>
                <a:ea typeface="メイリオ" pitchFamily="50"/>
              </a:rPr>
              <a:t>過去に地盤沈下を経験し、地下水採取規制により地下水位が回復した地域においては、</a:t>
            </a:r>
            <a:r>
              <a:rPr lang="ja-JP" b="1" i="0" u="none" strike="noStrike" kern="0" cap="none" spc="0" baseline="0" dirty="0">
                <a:solidFill>
                  <a:srgbClr val="000000"/>
                </a:solidFill>
                <a:uFillTx/>
                <a:latin typeface="メイリオ" pitchFamily="50"/>
                <a:ea typeface="メイリオ" pitchFamily="50"/>
              </a:rPr>
              <a:t>帯水層蓄熱システムによる応力変化の程度では、</a:t>
            </a:r>
            <a:r>
              <a:rPr lang="ja-JP" b="1" i="0" u="sng" strike="noStrike" kern="0" cap="none" spc="0" baseline="0" dirty="0">
                <a:solidFill>
                  <a:srgbClr val="C00000"/>
                </a:solidFill>
                <a:uFillTx/>
                <a:latin typeface="メイリオ" pitchFamily="50"/>
                <a:ea typeface="メイリオ" pitchFamily="50"/>
              </a:rPr>
              <a:t>地盤工学的に</a:t>
            </a:r>
            <a:r>
              <a:rPr lang="ja-JP" altLang="en-US" b="1" i="0" u="sng" strike="noStrike" kern="0" cap="none" spc="0" baseline="0" dirty="0">
                <a:solidFill>
                  <a:srgbClr val="C00000"/>
                </a:solidFill>
                <a:uFillTx/>
                <a:latin typeface="メイリオ" pitchFamily="50"/>
                <a:ea typeface="メイリオ" pitchFamily="50"/>
              </a:rPr>
              <a:t>著しい変化</a:t>
            </a:r>
            <a:r>
              <a:rPr lang="ja-JP" b="1" i="0" u="sng" strike="noStrike" kern="0" cap="none" spc="0" baseline="0" dirty="0">
                <a:solidFill>
                  <a:srgbClr val="C00000"/>
                </a:solidFill>
                <a:uFillTx/>
                <a:latin typeface="メイリオ" pitchFamily="50"/>
                <a:ea typeface="メイリオ" pitchFamily="50"/>
              </a:rPr>
              <a:t>が生じる可能性は低い</a:t>
            </a:r>
            <a:r>
              <a:rPr lang="ja-JP" b="1" i="0" u="none" strike="noStrike" kern="0" cap="none" spc="0" baseline="0" dirty="0">
                <a:solidFill>
                  <a:srgbClr val="000000"/>
                </a:solidFill>
                <a:uFillTx/>
                <a:latin typeface="メイリオ" pitchFamily="50"/>
                <a:ea typeface="メイリオ" pitchFamily="50"/>
              </a:rPr>
              <a:t>。</a:t>
            </a:r>
            <a:endParaRPr lang="en-US" altLang="ja-JP" b="1" i="0" u="none" strike="noStrike" kern="0" cap="none" spc="0" baseline="0" dirty="0">
              <a:solidFill>
                <a:srgbClr val="000000"/>
              </a:solidFill>
              <a:uFillTx/>
              <a:latin typeface="メイリオ" pitchFamily="50"/>
              <a:ea typeface="メイリオ" pitchFamily="50"/>
            </a:endParaRPr>
          </a:p>
          <a:p>
            <a:pPr marL="342900" indent="-342900" hangingPunct="0">
              <a:lnSpc>
                <a:spcPts val="2400"/>
              </a:lnSpc>
              <a:spcAft>
                <a:spcPts val="1200"/>
              </a:spcAft>
              <a:buFont typeface="Arial" panose="020B0604020202020204" pitchFamily="34" charset="0"/>
              <a:buChar char="•"/>
              <a:defRPr sz="1800" b="0" i="0" u="none" strike="noStrike" kern="0" cap="none" spc="0" baseline="0">
                <a:solidFill>
                  <a:srgbClr val="000000"/>
                </a:solidFill>
                <a:uFillTx/>
              </a:defRPr>
            </a:pPr>
            <a:r>
              <a:rPr lang="ja-JP" altLang="ja-JP" b="1" i="0" u="none" strike="noStrike" kern="1200" cap="none" spc="0" baseline="0" dirty="0">
                <a:solidFill>
                  <a:srgbClr val="000000"/>
                </a:solidFill>
                <a:uFillTx/>
                <a:latin typeface="メイリオ" panose="020B0604030504040204" pitchFamily="50" charset="-128"/>
                <a:ea typeface="メイリオ" panose="020B0604030504040204" pitchFamily="50" charset="-128"/>
              </a:rPr>
              <a:t>地盤変動量に</a:t>
            </a:r>
            <a:r>
              <a:rPr lang="ja-JP" altLang="ja-JP" b="1" i="0" u="sng" strike="noStrike" kern="0" cap="none" spc="0" baseline="0" dirty="0">
                <a:solidFill>
                  <a:srgbClr val="C00000"/>
                </a:solidFill>
                <a:uFillTx/>
                <a:latin typeface="メイリオ" panose="020B0604030504040204" pitchFamily="50" charset="-128"/>
                <a:ea typeface="メイリオ" panose="020B0604030504040204" pitchFamily="50" charset="-128"/>
              </a:rPr>
              <a:t>著しい変化が生じないこと</a:t>
            </a:r>
            <a:r>
              <a:rPr lang="ja-JP" altLang="ja-JP" b="1" i="0" u="none" strike="noStrike" kern="0" cap="none" spc="0" baseline="0" dirty="0">
                <a:solidFill>
                  <a:srgbClr val="000000"/>
                </a:solidFill>
                <a:uFillTx/>
                <a:latin typeface="メイリオ" panose="020B0604030504040204" pitchFamily="50" charset="-128"/>
                <a:ea typeface="メイリオ" panose="020B0604030504040204" pitchFamily="50" charset="-128"/>
              </a:rPr>
              <a:t>を</a:t>
            </a:r>
            <a:r>
              <a:rPr lang="ja-JP" altLang="en-US" b="1" dirty="0">
                <a:solidFill>
                  <a:schemeClr val="tx1"/>
                </a:solidFill>
                <a:latin typeface="メイリオ" panose="020B0604030504040204" pitchFamily="50" charset="-128"/>
                <a:ea typeface="メイリオ" panose="020B0604030504040204" pitchFamily="50" charset="-128"/>
              </a:rPr>
              <a:t>現場試験から得られた範囲のパラメータを使用した</a:t>
            </a:r>
            <a:r>
              <a:rPr lang="ja-JP" altLang="ja-JP" b="1" i="0" u="none" strike="noStrike" kern="0" cap="none" spc="0" baseline="0" dirty="0">
                <a:solidFill>
                  <a:srgbClr val="000000"/>
                </a:solidFill>
                <a:uFillTx/>
                <a:latin typeface="メイリオ" panose="020B0604030504040204" pitchFamily="50" charset="-128"/>
                <a:ea typeface="メイリオ" panose="020B0604030504040204" pitchFamily="50" charset="-128"/>
              </a:rPr>
              <a:t>シミュレーションにより</a:t>
            </a:r>
            <a:r>
              <a:rPr lang="ja-JP" altLang="ja-JP" b="1" i="0" u="none" strike="noStrike" kern="1200" cap="none" spc="0" baseline="0" dirty="0">
                <a:solidFill>
                  <a:srgbClr val="000000"/>
                </a:solidFill>
                <a:uFillTx/>
                <a:latin typeface="メイリオ" panose="020B0604030504040204" pitchFamily="50" charset="-128"/>
                <a:ea typeface="メイリオ" panose="020B0604030504040204" pitchFamily="50" charset="-128"/>
              </a:rPr>
              <a:t>確認できれば、</a:t>
            </a:r>
            <a:r>
              <a:rPr lang="ja-JP" altLang="ja-JP" b="1" i="0" u="sng" strike="noStrike" kern="1200" cap="none" spc="0" baseline="0" dirty="0">
                <a:solidFill>
                  <a:srgbClr val="C00000"/>
                </a:solidFill>
                <a:uFillTx/>
                <a:latin typeface="メイリオ" panose="020B0604030504040204" pitchFamily="50" charset="-128"/>
                <a:ea typeface="メイリオ" panose="020B0604030504040204" pitchFamily="50" charset="-128"/>
              </a:rPr>
              <a:t>実証</a:t>
            </a:r>
            <a:r>
              <a:rPr lang="ja-JP" altLang="en-US" b="1" i="0" u="sng" strike="noStrike" kern="1200" cap="none" spc="0" baseline="0" dirty="0">
                <a:solidFill>
                  <a:srgbClr val="C00000"/>
                </a:solidFill>
                <a:uFillTx/>
                <a:latin typeface="メイリオ" panose="020B0604030504040204" pitchFamily="50" charset="-128"/>
                <a:ea typeface="メイリオ" panose="020B0604030504040204" pitchFamily="50" charset="-128"/>
              </a:rPr>
              <a:t>試験</a:t>
            </a:r>
            <a:r>
              <a:rPr lang="ja-JP" altLang="ja-JP" b="1" i="0" u="sng" strike="noStrike" kern="1200" cap="none" spc="0" baseline="0" dirty="0">
                <a:solidFill>
                  <a:srgbClr val="C00000"/>
                </a:solidFill>
                <a:uFillTx/>
                <a:latin typeface="メイリオ" panose="020B0604030504040204" pitchFamily="50" charset="-128"/>
                <a:ea typeface="メイリオ" panose="020B0604030504040204" pitchFamily="50" charset="-128"/>
              </a:rPr>
              <a:t>と同等</a:t>
            </a:r>
            <a:r>
              <a:rPr lang="ja-JP" altLang="ja-JP" b="1" i="0" u="none" strike="noStrike" kern="1200" cap="none" spc="0" baseline="0" dirty="0">
                <a:solidFill>
                  <a:srgbClr val="000000"/>
                </a:solidFill>
                <a:uFillTx/>
                <a:latin typeface="メイリオ" panose="020B0604030504040204" pitchFamily="50" charset="-128"/>
                <a:ea typeface="メイリオ" panose="020B0604030504040204" pitchFamily="50" charset="-128"/>
              </a:rPr>
              <a:t>の確認ができたものとして、</a:t>
            </a:r>
            <a:r>
              <a:rPr lang="ja-JP" altLang="ja-JP" b="1" i="0" u="sng" strike="noStrike" kern="0" cap="none" spc="0" baseline="0" dirty="0">
                <a:solidFill>
                  <a:srgbClr val="C00000"/>
                </a:solidFill>
                <a:uFillTx/>
                <a:latin typeface="メイリオ" pitchFamily="50"/>
                <a:ea typeface="メイリオ" pitchFamily="50"/>
              </a:rPr>
              <a:t>措置要件</a:t>
            </a:r>
            <a:r>
              <a:rPr lang="ja-JP" altLang="en-US" b="1" i="0" u="sng" strike="noStrike" kern="0" cap="none" spc="0" baseline="0" dirty="0">
                <a:solidFill>
                  <a:srgbClr val="C00000"/>
                </a:solidFill>
                <a:uFillTx/>
                <a:latin typeface="メイリオ" pitchFamily="50"/>
                <a:ea typeface="メイリオ" pitchFamily="50"/>
              </a:rPr>
              <a:t>（実証</a:t>
            </a:r>
            <a:r>
              <a:rPr lang="ja-JP" altLang="en-US" b="1" i="0" u="sng" strike="noStrike" kern="1200" cap="none" spc="0" baseline="0" dirty="0">
                <a:solidFill>
                  <a:srgbClr val="C00000"/>
                </a:solidFill>
                <a:uFillTx/>
                <a:latin typeface="メイリオ" pitchFamily="50"/>
                <a:ea typeface="メイリオ" pitchFamily="50"/>
              </a:rPr>
              <a:t>試験</a:t>
            </a:r>
            <a:r>
              <a:rPr lang="ja-JP" altLang="en-US" b="1" i="0" u="sng" strike="noStrike" kern="0" cap="none" spc="0" baseline="0" dirty="0">
                <a:solidFill>
                  <a:srgbClr val="C00000"/>
                </a:solidFill>
                <a:uFillTx/>
                <a:latin typeface="メイリオ" pitchFamily="50"/>
                <a:ea typeface="メイリオ" pitchFamily="50"/>
              </a:rPr>
              <a:t>による地盤高等への著しい変化が認められないこと）</a:t>
            </a:r>
            <a:r>
              <a:rPr lang="ja-JP" altLang="ja-JP" b="1" i="0" u="sng" strike="noStrike" kern="1200" cap="none" spc="0" baseline="0" dirty="0">
                <a:solidFill>
                  <a:srgbClr val="C00000"/>
                </a:solidFill>
                <a:uFillTx/>
                <a:latin typeface="メイリオ" pitchFamily="50"/>
                <a:ea typeface="メイリオ" pitchFamily="50"/>
              </a:rPr>
              <a:t>を満たしたと判断</a:t>
            </a:r>
            <a:r>
              <a:rPr lang="ja-JP" altLang="ja-JP" b="1" i="0" u="none" strike="noStrike" kern="1200" cap="none" spc="0" baseline="0" dirty="0">
                <a:solidFill>
                  <a:srgbClr val="000000"/>
                </a:solidFill>
                <a:uFillTx/>
                <a:latin typeface="メイリオ" pitchFamily="50"/>
                <a:ea typeface="メイリオ" pitchFamily="50"/>
              </a:rPr>
              <a:t>できる</a:t>
            </a:r>
            <a:r>
              <a:rPr lang="ja-JP" altLang="en-US" b="1" dirty="0">
                <a:solidFill>
                  <a:srgbClr val="000000"/>
                </a:solidFill>
                <a:latin typeface="メイリオ" pitchFamily="50"/>
                <a:ea typeface="メイリオ" pitchFamily="50"/>
              </a:rPr>
              <a:t>。</a:t>
            </a:r>
            <a:endParaRPr lang="en-US" altLang="ja-JP" b="1" dirty="0">
              <a:solidFill>
                <a:srgbClr val="000000"/>
              </a:solidFill>
              <a:latin typeface="メイリオ" pitchFamily="50"/>
              <a:ea typeface="メイリオ" pitchFamily="50"/>
            </a:endParaRPr>
          </a:p>
        </p:txBody>
      </p:sp>
      <p:sp>
        <p:nvSpPr>
          <p:cNvPr id="10" name="Text Box 2">
            <a:extLst>
              <a:ext uri="{FF2B5EF4-FFF2-40B4-BE49-F238E27FC236}">
                <a16:creationId xmlns:a16="http://schemas.microsoft.com/office/drawing/2014/main" id="{0AB9EC75-E05A-AF82-0C49-E3E2DC0D45B4}"/>
              </a:ext>
            </a:extLst>
          </p:cNvPr>
          <p:cNvSpPr txBox="1"/>
          <p:nvPr/>
        </p:nvSpPr>
        <p:spPr>
          <a:xfrm>
            <a:off x="208072" y="174298"/>
            <a:ext cx="8727856" cy="461665"/>
          </a:xfrm>
          <a:prstGeom prst="rect">
            <a:avLst/>
          </a:prstGeom>
          <a:noFill/>
          <a:ln cap="flat">
            <a:noFill/>
          </a:ln>
        </p:spPr>
        <p:txBody>
          <a:bodyPr vert="horz" wrap="square" lIns="91440" tIns="45720" rIns="91440" bIns="45720" anchor="t" anchorCtr="0" compatLnSpc="1">
            <a:spAutoFit/>
          </a:bodyPr>
          <a:lstStyle/>
          <a:p>
            <a:pPr marL="360000" marR="0" lvl="0" indent="-360000" algn="l" defTabSz="914400" rtl="0" fontAlgn="auto" hangingPunct="0">
              <a:lnSpc>
                <a:spcPct val="100000"/>
              </a:lnSpc>
              <a:spcBef>
                <a:spcPts val="0"/>
              </a:spcBef>
              <a:buSzPct val="100000"/>
              <a:buFont typeface="Wingdings" pitchFamily="2"/>
              <a:buChar char="n"/>
              <a:tabLst>
                <a:tab pos="447671" algn="l"/>
              </a:tabLst>
              <a:defRPr sz="1800" b="0" i="0" u="none" strike="noStrike" kern="0" cap="none" spc="0" baseline="0">
                <a:solidFill>
                  <a:srgbClr val="000000"/>
                </a:solidFill>
                <a:uFillTx/>
              </a:defRPr>
            </a:pPr>
            <a:r>
              <a:rPr lang="en-US" altLang="ja-JP" sz="2400" b="1" i="0" u="none" strike="noStrike" kern="1200" cap="none" spc="0" baseline="0" dirty="0">
                <a:solidFill>
                  <a:srgbClr val="000000"/>
                </a:solidFill>
                <a:uFillTx/>
                <a:latin typeface="メイリオ" pitchFamily="34"/>
                <a:ea typeface="メイリオ" pitchFamily="34"/>
              </a:rPr>
              <a:t>	</a:t>
            </a:r>
            <a:r>
              <a:rPr lang="ja-JP" altLang="en-US" sz="2400" b="1" i="0" u="none" strike="noStrike" kern="1200" cap="none" spc="0" baseline="0" dirty="0">
                <a:solidFill>
                  <a:srgbClr val="000000"/>
                </a:solidFill>
                <a:uFillTx/>
                <a:latin typeface="メイリオ" pitchFamily="34"/>
                <a:ea typeface="メイリオ" pitchFamily="34"/>
              </a:rPr>
              <a:t>第二次とりまとめ</a:t>
            </a:r>
            <a:endParaRPr lang="en-US" sz="2400" b="1" i="0" u="none" strike="noStrike" kern="1200" cap="none" spc="0" baseline="0" dirty="0">
              <a:solidFill>
                <a:srgbClr val="000000"/>
              </a:solidFill>
              <a:uFillTx/>
              <a:latin typeface="メイリオ" pitchFamily="34"/>
              <a:ea typeface="メイリオ" pitchFamily="34"/>
            </a:endParaRPr>
          </a:p>
        </p:txBody>
      </p:sp>
      <p:sp>
        <p:nvSpPr>
          <p:cNvPr id="4" name="スライド番号プレースホルダー 3">
            <a:extLst>
              <a:ext uri="{FF2B5EF4-FFF2-40B4-BE49-F238E27FC236}">
                <a16:creationId xmlns:a16="http://schemas.microsoft.com/office/drawing/2014/main" id="{DAD7EC0B-749F-D91A-2A3F-80ABD6E14D97}"/>
              </a:ext>
            </a:extLst>
          </p:cNvPr>
          <p:cNvSpPr>
            <a:spLocks noGrp="1"/>
          </p:cNvSpPr>
          <p:nvPr>
            <p:ph type="sldNum" sz="quarter" idx="12"/>
          </p:nvPr>
        </p:nvSpPr>
        <p:spPr/>
        <p:txBody>
          <a:bodyPr/>
          <a:lstStyle/>
          <a:p>
            <a:r>
              <a:rPr kumimoji="1" lang="en-US" altLang="ja-JP"/>
              <a:t>P</a:t>
            </a:r>
            <a:fld id="{17BF84CC-C6A4-4368-A8C7-8EA4DE0A486F}" type="slidenum">
              <a:rPr kumimoji="1" lang="ja-JP" altLang="en-US" smtClean="0"/>
              <a:pPr/>
              <a:t>3</a:t>
            </a:fld>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C696C47-0ED3-CA59-ED17-A36E2B8C293C}"/>
              </a:ext>
            </a:extLst>
          </p:cNvPr>
          <p:cNvSpPr>
            <a:spLocks noGrp="1"/>
          </p:cNvSpPr>
          <p:nvPr>
            <p:ph type="sldNum" sz="quarter" idx="12"/>
          </p:nvPr>
        </p:nvSpPr>
        <p:spPr/>
        <p:txBody>
          <a:bodyPr/>
          <a:lstStyle/>
          <a:p>
            <a:r>
              <a:rPr kumimoji="1" lang="en-US" altLang="ja-JP"/>
              <a:t>P</a:t>
            </a:r>
            <a:fld id="{17BF84CC-C6A4-4368-A8C7-8EA4DE0A486F}" type="slidenum">
              <a:rPr kumimoji="1" lang="ja-JP" altLang="en-US" smtClean="0"/>
              <a:pPr/>
              <a:t>4</a:t>
            </a:fld>
            <a:endParaRPr kumimoji="1" lang="ja-JP" altLang="en-US" dirty="0"/>
          </a:p>
        </p:txBody>
      </p:sp>
      <p:pic>
        <p:nvPicPr>
          <p:cNvPr id="3" name="図 2">
            <a:extLst>
              <a:ext uri="{FF2B5EF4-FFF2-40B4-BE49-F238E27FC236}">
                <a16:creationId xmlns:a16="http://schemas.microsoft.com/office/drawing/2014/main" id="{9B61A5D3-7BAE-2EA0-AF5F-070E91DC707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03130" y="533908"/>
            <a:ext cx="5026875" cy="6324092"/>
          </a:xfrm>
          <a:prstGeom prst="rect">
            <a:avLst/>
          </a:prstGeom>
          <a:noFill/>
          <a:ln>
            <a:noFill/>
          </a:ln>
        </p:spPr>
      </p:pic>
      <p:sp>
        <p:nvSpPr>
          <p:cNvPr id="4" name="Text Box 2">
            <a:extLst>
              <a:ext uri="{FF2B5EF4-FFF2-40B4-BE49-F238E27FC236}">
                <a16:creationId xmlns:a16="http://schemas.microsoft.com/office/drawing/2014/main" id="{71198716-CD0B-D725-A650-EDBB34CAC4EA}"/>
              </a:ext>
            </a:extLst>
          </p:cNvPr>
          <p:cNvSpPr txBox="1"/>
          <p:nvPr/>
        </p:nvSpPr>
        <p:spPr>
          <a:xfrm>
            <a:off x="208072" y="87876"/>
            <a:ext cx="8727856" cy="461665"/>
          </a:xfrm>
          <a:prstGeom prst="rect">
            <a:avLst/>
          </a:prstGeom>
          <a:noFill/>
          <a:ln cap="flat">
            <a:noFill/>
          </a:ln>
        </p:spPr>
        <p:txBody>
          <a:bodyPr vert="horz" wrap="square" lIns="91440" tIns="45720" rIns="91440" bIns="45720" anchor="t" anchorCtr="0" compatLnSpc="1">
            <a:spAutoFit/>
          </a:bodyPr>
          <a:lstStyle/>
          <a:p>
            <a:pPr marL="360000" marR="0" lvl="0" indent="-360000" algn="l" defTabSz="914400" rtl="0" fontAlgn="auto" hangingPunct="0">
              <a:lnSpc>
                <a:spcPct val="100000"/>
              </a:lnSpc>
              <a:spcBef>
                <a:spcPts val="0"/>
              </a:spcBef>
              <a:buSzPct val="100000"/>
              <a:buFont typeface="Wingdings" pitchFamily="2"/>
              <a:buChar char="n"/>
              <a:tabLst>
                <a:tab pos="447671" algn="l"/>
              </a:tabLst>
              <a:defRPr sz="1800" b="0" i="0" u="none" strike="noStrike" kern="0" cap="none" spc="0" baseline="0">
                <a:solidFill>
                  <a:srgbClr val="000000"/>
                </a:solidFill>
                <a:uFillTx/>
              </a:defRPr>
            </a:pPr>
            <a:r>
              <a:rPr lang="en-US" altLang="ja-JP" sz="2400" b="1" i="0" u="none" strike="noStrike" kern="1200" cap="none" spc="0" baseline="0" dirty="0">
                <a:solidFill>
                  <a:srgbClr val="000000"/>
                </a:solidFill>
                <a:uFillTx/>
                <a:latin typeface="メイリオ" pitchFamily="34"/>
                <a:ea typeface="メイリオ" pitchFamily="34"/>
              </a:rPr>
              <a:t>	</a:t>
            </a:r>
            <a:r>
              <a:rPr lang="ja-JP" altLang="en-US" sz="2400" b="1" i="0" u="none" strike="noStrike" kern="1200" cap="none" spc="0" baseline="0" dirty="0">
                <a:solidFill>
                  <a:srgbClr val="000000"/>
                </a:solidFill>
                <a:uFillTx/>
                <a:latin typeface="メイリオ" pitchFamily="34"/>
                <a:ea typeface="メイリオ" pitchFamily="34"/>
              </a:rPr>
              <a:t>帯水層蓄熱システム導入・運用のフロー</a:t>
            </a:r>
            <a:endParaRPr lang="en-US" sz="2400" b="1" i="0" u="none" strike="noStrike" kern="1200" cap="none" spc="0" baseline="0" dirty="0">
              <a:solidFill>
                <a:srgbClr val="000000"/>
              </a:solidFill>
              <a:uFillTx/>
              <a:latin typeface="メイリオ" pitchFamily="34"/>
              <a:ea typeface="メイリオ" pitchFamily="34"/>
            </a:endParaRPr>
          </a:p>
        </p:txBody>
      </p:sp>
    </p:spTree>
    <p:extLst>
      <p:ext uri="{BB962C8B-B14F-4D97-AF65-F5344CB8AC3E}">
        <p14:creationId xmlns:p14="http://schemas.microsoft.com/office/powerpoint/2010/main" val="354596593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1026</Words>
  <Application>Microsoft Office PowerPoint</Application>
  <PresentationFormat>画面に合わせる (4:3)</PresentationFormat>
  <Paragraphs>32</Paragraphs>
  <Slides>4</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メイリオ</vt:lpstr>
      <vt:lpstr>游ゴシック</vt:lpstr>
      <vt:lpstr>Arial</vt:lpstr>
      <vt:lpstr>Calibri</vt:lpstr>
      <vt:lpstr>Calibri Light</vt:lpstr>
      <vt:lpstr>Segoe UI</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2025-03-26T02:20:12Z</dcterms:created>
  <dcterms:modified xsi:type="dcterms:W3CDTF">2025-03-26T02:21:07Z</dcterms:modified>
</cp:coreProperties>
</file>