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4" r:id="rId1"/>
  </p:sldMasterIdLst>
  <p:notesMasterIdLst>
    <p:notesMasterId r:id="rId4"/>
  </p:notesMasterIdLst>
  <p:handoutMasterIdLst>
    <p:handoutMasterId r:id="rId5"/>
  </p:handoutMasterIdLst>
  <p:sldIdLst>
    <p:sldId id="261" r:id="rId2"/>
    <p:sldId id="262" r:id="rId3"/>
  </p:sldIdLst>
  <p:sldSz cx="12192000" cy="16256000"/>
  <p:notesSz cx="6807200" cy="9939338"/>
  <p:defaultTextStyle>
    <a:defPPr rtl="0">
      <a:defRPr lang="ja-jp"/>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F607E"/>
    <a:srgbClr val="C00000"/>
    <a:srgbClr val="333333"/>
    <a:srgbClr val="000000"/>
    <a:srgbClr val="C33B3B"/>
    <a:srgbClr val="5C292E"/>
    <a:srgbClr val="D37D7C"/>
    <a:srgbClr val="F2D9B0"/>
    <a:srgbClr val="CFBF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3" autoAdjust="0"/>
    <p:restoredTop sz="93602" autoAdjust="0"/>
  </p:normalViewPr>
  <p:slideViewPr>
    <p:cSldViewPr snapToGrid="0">
      <p:cViewPr>
        <p:scale>
          <a:sx n="66" d="100"/>
          <a:sy n="66" d="100"/>
        </p:scale>
        <p:origin x="852" y="-3060"/>
      </p:cViewPr>
      <p:guideLst/>
    </p:cSldViewPr>
  </p:slideViewPr>
  <p:notesTextViewPr>
    <p:cViewPr>
      <p:scale>
        <a:sx n="1" d="1"/>
        <a:sy n="1" d="1"/>
      </p:scale>
      <p:origin x="0" y="0"/>
    </p:cViewPr>
  </p:notesTextViewPr>
  <p:notesViewPr>
    <p:cSldViewPr snapToGrid="0">
      <p:cViewPr varScale="1">
        <p:scale>
          <a:sx n="99" d="100"/>
          <a:sy n="99" d="100"/>
        </p:scale>
        <p:origin x="282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5CE2ABB-3E4F-4D41-8568-7C902D83407F}"/>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pPr rtl="0"/>
            <a:endParaRPr lang="ja-JP" altLang="en-US">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6B87AD07-52BA-4654-AB16-B5FB95B8BA3C}"/>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pPr rtl="0"/>
            <a:fld id="{0905A4D2-D631-46D0-8737-40D3DFCDB0CE}" type="datetime1">
              <a:rPr lang="ja-JP" altLang="en-US" smtClean="0">
                <a:latin typeface="Meiryo UI" panose="020B0604030504040204" pitchFamily="50" charset="-128"/>
                <a:ea typeface="Meiryo UI" panose="020B0604030504040204" pitchFamily="50" charset="-128"/>
              </a:rPr>
              <a:t>2025/3/28</a:t>
            </a:fld>
            <a:endParaRPr lang="ja-JP" altLang="en-US">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90CEFF96-CB5A-4136-B37B-371A897ECAD8}"/>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pPr rtl="0"/>
            <a:endParaRPr lang="ja-JP" altLang="en-US">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CB980E3A-98E2-4FFC-B81C-C354A7B3B9FE}"/>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pPr rtl="0"/>
            <a:fld id="{62EF6829-522D-411D-99E3-19D7738EEB89}" type="slidenum">
              <a:rPr lang="en-US" altLang="ja-JP" smtClean="0">
                <a:latin typeface="Meiryo UI" panose="020B0604030504040204" pitchFamily="50" charset="-128"/>
                <a:ea typeface="Meiryo UI" panose="020B0604030504040204" pitchFamily="50" charset="-128"/>
              </a:r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35394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lang="ja-JP" altLang="en-US">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15B2DE22-252C-4C6B-817F-F85746F16441}" type="datetime1">
              <a:rPr lang="ja-JP" altLang="en-US" smtClean="0"/>
              <a:pPr/>
              <a:t>2025/3/28</a:t>
            </a:fld>
            <a:endParaRPr lang="ja-JP" altLang="en-US" dirty="0"/>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lang="ja-JP" altLang="en-US">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0EB98550-2AA3-427C-8530-E6B958473202}" type="slidenum">
              <a:rPr lang="en-US" altLang="ja-JP"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737031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rtlCol="0"/>
          <a:lstStyle/>
          <a:p>
            <a:pPr rtl="0"/>
            <a:fld id="{0EB98550-2AA3-427C-8530-E6B958473202}" type="slidenum">
              <a:rPr lang="en-US" altLang="ja-JP" smtClean="0"/>
              <a:t>1</a:t>
            </a:fld>
            <a:endParaRPr lang="ja-JP" altLang="en-US"/>
          </a:p>
        </p:txBody>
      </p:sp>
    </p:spTree>
    <p:extLst>
      <p:ext uri="{BB962C8B-B14F-4D97-AF65-F5344CB8AC3E}">
        <p14:creationId xmlns:p14="http://schemas.microsoft.com/office/powerpoint/2010/main" val="5760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rtlCol="0"/>
          <a:lstStyle/>
          <a:p>
            <a:pPr rtl="0"/>
            <a:fld id="{0EB98550-2AA3-427C-8530-E6B958473202}" type="slidenum">
              <a:rPr lang="en-US" altLang="ja-JP" smtClean="0"/>
              <a:t>2</a:t>
            </a:fld>
            <a:endParaRPr lang="ja-JP" altLang="en-US"/>
          </a:p>
        </p:txBody>
      </p:sp>
    </p:spTree>
    <p:extLst>
      <p:ext uri="{BB962C8B-B14F-4D97-AF65-F5344CB8AC3E}">
        <p14:creationId xmlns:p14="http://schemas.microsoft.com/office/powerpoint/2010/main" val="132809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B05269-D5AC-4872-A436-178C59502E5A}"/>
              </a:ext>
            </a:extLst>
          </p:cNvPr>
          <p:cNvSpPr>
            <a:spLocks noGrp="1"/>
          </p:cNvSpPr>
          <p:nvPr>
            <p:ph type="title"/>
          </p:nvPr>
        </p:nvSpPr>
        <p:spPr>
          <a:xfrm>
            <a:off x="838200" y="865188"/>
            <a:ext cx="10515600" cy="3141662"/>
          </a:xfrm>
          <a:prstGeom prst="rect">
            <a:avLst/>
          </a:prstGeom>
        </p:spPr>
        <p:txBody>
          <a:bodyPr rtlCol="0"/>
          <a:lstStyle>
            <a:lvl1pPr>
              <a:defRPr baseline="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p>
        </p:txBody>
      </p:sp>
    </p:spTree>
    <p:extLst>
      <p:ext uri="{BB962C8B-B14F-4D97-AF65-F5344CB8AC3E}">
        <p14:creationId xmlns:p14="http://schemas.microsoft.com/office/powerpoint/2010/main" val="3332557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B05269-D5AC-4872-A436-178C59502E5A}"/>
              </a:ext>
            </a:extLst>
          </p:cNvPr>
          <p:cNvSpPr>
            <a:spLocks noGrp="1"/>
          </p:cNvSpPr>
          <p:nvPr>
            <p:ph type="title"/>
          </p:nvPr>
        </p:nvSpPr>
        <p:spPr>
          <a:xfrm>
            <a:off x="838200" y="865188"/>
            <a:ext cx="10515600" cy="3141662"/>
          </a:xfrm>
          <a:prstGeom prst="rect">
            <a:avLst/>
          </a:prstGeom>
        </p:spPr>
        <p:txBody>
          <a:bodyPr rtlCol="0"/>
          <a:lstStyle>
            <a:lvl1pPr>
              <a:defRPr baseline="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p>
        </p:txBody>
      </p:sp>
      <p:sp>
        <p:nvSpPr>
          <p:cNvPr id="4" name="テキスト プレースホルダー 3">
            <a:extLst>
              <a:ext uri="{FF2B5EF4-FFF2-40B4-BE49-F238E27FC236}">
                <a16:creationId xmlns:a16="http://schemas.microsoft.com/office/drawing/2014/main" id="{29B91648-3E62-437A-9B2B-F30287F94D55}"/>
              </a:ext>
            </a:extLst>
          </p:cNvPr>
          <p:cNvSpPr>
            <a:spLocks noGrp="1"/>
          </p:cNvSpPr>
          <p:nvPr>
            <p:ph type="body" sz="quarter" idx="10" hasCustomPrompt="1"/>
          </p:nvPr>
        </p:nvSpPr>
        <p:spPr>
          <a:xfrm>
            <a:off x="1152525" y="7029450"/>
            <a:ext cx="9886950" cy="5124450"/>
          </a:xfrm>
          <a:prstGeom prst="rect">
            <a:avLst/>
          </a:prstGeom>
        </p:spPr>
        <p:txBody>
          <a:bodyPr rtlCol="0"/>
          <a:lstStyle>
            <a:lvl1pPr marL="0" indent="0" algn="ctr">
              <a:buNone/>
              <a:defRPr sz="4800">
                <a:latin typeface="Meiryo UI" panose="020B0604030504040204" pitchFamily="50" charset="-128"/>
                <a:ea typeface="Meiryo UI" panose="020B0604030504040204" pitchFamily="50" charset="-128"/>
              </a:defRPr>
            </a:lvl1pPr>
          </a:lstStyle>
          <a:p>
            <a:pPr lvl="0" rtl="0"/>
            <a:r>
              <a:rPr lang="ja-JP" altLang="en-US" noProof="0"/>
              <a:t>クリックしてマスター テキストのスタイルを編集</a:t>
            </a:r>
          </a:p>
        </p:txBody>
      </p:sp>
    </p:spTree>
    <p:extLst>
      <p:ext uri="{BB962C8B-B14F-4D97-AF65-F5344CB8AC3E}">
        <p14:creationId xmlns:p14="http://schemas.microsoft.com/office/powerpoint/2010/main" val="1693108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1861479"/>
      </p:ext>
    </p:extLst>
  </p:cSld>
  <p:clrMap bg1="lt1" tx1="dk1" bg2="lt2" tx2="dk2" accent1="accent1" accent2="accent2" accent3="accent3" accent4="accent4" accent5="accent5" accent6="accent6" hlink="hlink" folHlink="folHlink"/>
  <p:sldLayoutIdLst>
    <p:sldLayoutId id="2147483691" r:id="rId1"/>
    <p:sldLayoutId id="2147483692" r:id="rId2"/>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sv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svg"/><Relationship Id="rId5" Type="http://schemas.openxmlformats.org/officeDocument/2006/relationships/image" Target="../media/image3.png"/><Relationship Id="rId15" Type="http://schemas.openxmlformats.org/officeDocument/2006/relationships/image" Target="../media/image13.svg"/><Relationship Id="rId10" Type="http://schemas.openxmlformats.org/officeDocument/2006/relationships/image" Target="../media/image8.png"/><Relationship Id="rId19" Type="http://schemas.openxmlformats.org/officeDocument/2006/relationships/image" Target="../media/image17.svg"/><Relationship Id="rId4" Type="http://schemas.openxmlformats.org/officeDocument/2006/relationships/image" Target="../media/image2.svg"/><Relationship Id="rId9" Type="http://schemas.openxmlformats.org/officeDocument/2006/relationships/image" Target="../media/image7.sv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長方形 1">
            <a:extLst>
              <a:ext uri="{FF2B5EF4-FFF2-40B4-BE49-F238E27FC236}">
                <a16:creationId xmlns:a16="http://schemas.microsoft.com/office/drawing/2014/main" id="{F0168E27-306E-788A-5A5D-D7EADA5C010F}"/>
              </a:ext>
            </a:extLst>
          </p:cNvPr>
          <p:cNvSpPr/>
          <p:nvPr/>
        </p:nvSpPr>
        <p:spPr>
          <a:xfrm>
            <a:off x="-52404" y="1"/>
            <a:ext cx="12210628" cy="1657586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 name="タイトル 7" hidden="1">
            <a:extLst>
              <a:ext uri="{FF2B5EF4-FFF2-40B4-BE49-F238E27FC236}">
                <a16:creationId xmlns:a16="http://schemas.microsoft.com/office/drawing/2014/main" id="{E836A675-CF30-4322-9910-D0876ADF4F0B}"/>
              </a:ext>
            </a:extLst>
          </p:cNvPr>
          <p:cNvSpPr>
            <a:spLocks noGrp="1"/>
          </p:cNvSpPr>
          <p:nvPr>
            <p:ph type="title"/>
          </p:nvPr>
        </p:nvSpPr>
        <p:spPr/>
        <p:txBody>
          <a:bodyPr rtlCol="0"/>
          <a:lstStyle/>
          <a:p>
            <a:pPr rtl="0"/>
            <a:r>
              <a:rPr lang="ja-JP" altLang="en-US" dirty="0">
                <a:latin typeface="Meiryo UI" panose="020B0604030504040204" pitchFamily="50" charset="-128"/>
                <a:ea typeface="Meiryo UI" panose="020B0604030504040204" pitchFamily="50" charset="-128"/>
              </a:rPr>
              <a:t>教育に関するインフォグラフィック</a:t>
            </a:r>
          </a:p>
        </p:txBody>
      </p:sp>
      <p:sp>
        <p:nvSpPr>
          <p:cNvPr id="191" name="長方形 190">
            <a:extLst>
              <a:ext uri="{FF2B5EF4-FFF2-40B4-BE49-F238E27FC236}">
                <a16:creationId xmlns:a16="http://schemas.microsoft.com/office/drawing/2014/main" id="{C72ABDA0-C156-472C-B9ED-6805DC489C86}"/>
              </a:ext>
            </a:extLst>
          </p:cNvPr>
          <p:cNvSpPr/>
          <p:nvPr/>
        </p:nvSpPr>
        <p:spPr>
          <a:xfrm>
            <a:off x="-104807" y="-2699"/>
            <a:ext cx="12315434" cy="1188690"/>
          </a:xfrm>
          <a:prstGeom prst="rect">
            <a:avLst/>
          </a:prstGeom>
          <a:solidFill>
            <a:srgbClr val="C3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dirty="0">
              <a:latin typeface="Meiryo UI" panose="020B0604030504040204" pitchFamily="50" charset="-128"/>
              <a:ea typeface="Meiryo UI" panose="020B0604030504040204" pitchFamily="50" charset="-128"/>
            </a:endParaRPr>
          </a:p>
        </p:txBody>
      </p:sp>
      <p:sp>
        <p:nvSpPr>
          <p:cNvPr id="194" name="テキスト ボックス 193">
            <a:extLst>
              <a:ext uri="{FF2B5EF4-FFF2-40B4-BE49-F238E27FC236}">
                <a16:creationId xmlns:a16="http://schemas.microsoft.com/office/drawing/2014/main" id="{DB4B2506-C8BD-467C-A8A9-4B23C0D3552E}"/>
              </a:ext>
            </a:extLst>
          </p:cNvPr>
          <p:cNvSpPr txBox="1"/>
          <p:nvPr/>
        </p:nvSpPr>
        <p:spPr>
          <a:xfrm>
            <a:off x="265761" y="269709"/>
            <a:ext cx="11498996" cy="955824"/>
          </a:xfrm>
          <a:prstGeom prst="rect">
            <a:avLst/>
          </a:prstGeom>
          <a:noFill/>
        </p:spPr>
        <p:txBody>
          <a:bodyPr wrap="square" lIns="0" tIns="0" rIns="0" bIns="0" rtlCol="0">
            <a:noAutofit/>
          </a:bodyPr>
          <a:lstStyle/>
          <a:p>
            <a:pPr algn="ctr"/>
            <a:r>
              <a:rPr lang="ja-JP" altLang="en-US" sz="4800" b="1" dirty="0">
                <a:solidFill>
                  <a:schemeClr val="bg1"/>
                </a:solidFill>
                <a:latin typeface="游ゴシック" panose="020B0400000000000000" pitchFamily="50" charset="-128"/>
                <a:ea typeface="游ゴシック" panose="020B0400000000000000" pitchFamily="50" charset="-128"/>
              </a:rPr>
              <a:t>大阪市は電子調達システムを刷新します</a:t>
            </a:r>
            <a:endParaRPr lang="ja-JP" altLang="en-US" sz="4800" b="1" noProof="1">
              <a:solidFill>
                <a:schemeClr val="bg1"/>
              </a:solidFill>
              <a:latin typeface="游ゴシック" panose="020B0400000000000000" pitchFamily="50" charset="-128"/>
              <a:ea typeface="游ゴシック" panose="020B0400000000000000" pitchFamily="50" charset="-128"/>
            </a:endParaRPr>
          </a:p>
        </p:txBody>
      </p:sp>
      <p:sp>
        <p:nvSpPr>
          <p:cNvPr id="11" name="テキスト ボックス 10">
            <a:extLst>
              <a:ext uri="{FF2B5EF4-FFF2-40B4-BE49-F238E27FC236}">
                <a16:creationId xmlns:a16="http://schemas.microsoft.com/office/drawing/2014/main" id="{90FBF905-212F-2218-AB9F-56D9C29439C3}"/>
              </a:ext>
            </a:extLst>
          </p:cNvPr>
          <p:cNvSpPr txBox="1"/>
          <p:nvPr/>
        </p:nvSpPr>
        <p:spPr>
          <a:xfrm>
            <a:off x="392369" y="1464828"/>
            <a:ext cx="11511334" cy="2052722"/>
          </a:xfrm>
          <a:prstGeom prst="rect">
            <a:avLst/>
          </a:prstGeom>
          <a:solidFill>
            <a:schemeClr val="bg1">
              <a:alpha val="40000"/>
            </a:schemeClr>
          </a:solid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r>
              <a:rPr lang="ja-JP" altLang="en-US" sz="2400" dirty="0">
                <a:solidFill>
                  <a:schemeClr val="tx1"/>
                </a:solidFill>
              </a:rPr>
              <a:t>令和</a:t>
            </a:r>
            <a:r>
              <a:rPr lang="en-US" altLang="ja-JP" sz="2400" dirty="0">
                <a:solidFill>
                  <a:schemeClr val="tx1"/>
                </a:solidFill>
              </a:rPr>
              <a:t>8</a:t>
            </a:r>
            <a:r>
              <a:rPr lang="ja-JP" altLang="en-US" sz="2400" dirty="0">
                <a:solidFill>
                  <a:schemeClr val="tx1"/>
                </a:solidFill>
              </a:rPr>
              <a:t>年</a:t>
            </a:r>
            <a:r>
              <a:rPr lang="en-US" altLang="ja-JP" sz="2400" dirty="0">
                <a:solidFill>
                  <a:schemeClr val="tx1"/>
                </a:solidFill>
              </a:rPr>
              <a:t>7</a:t>
            </a:r>
            <a:r>
              <a:rPr lang="ja-JP" altLang="en-US" sz="2400" dirty="0">
                <a:solidFill>
                  <a:schemeClr val="tx1"/>
                </a:solidFill>
              </a:rPr>
              <a:t>月、</a:t>
            </a:r>
            <a:endParaRPr lang="en-US" altLang="ja-JP" sz="2400" dirty="0">
              <a:solidFill>
                <a:schemeClr val="tx1"/>
              </a:solidFill>
            </a:endParaRPr>
          </a:p>
          <a:p>
            <a:r>
              <a:rPr lang="ja-JP" altLang="en-US" sz="2400" dirty="0">
                <a:solidFill>
                  <a:schemeClr val="tx1"/>
                </a:solidFill>
              </a:rPr>
              <a:t>大阪市の電子調達システムは</a:t>
            </a:r>
            <a:r>
              <a:rPr lang="en-US" altLang="ja-JP" sz="2400" dirty="0">
                <a:solidFill>
                  <a:schemeClr val="tx1"/>
                </a:solidFill>
              </a:rPr>
              <a:t>『</a:t>
            </a:r>
            <a:r>
              <a:rPr lang="ja-JP" altLang="en-US" sz="2400" dirty="0">
                <a:solidFill>
                  <a:schemeClr val="tx1"/>
                </a:solidFill>
              </a:rPr>
              <a:t>調達・契約システム</a:t>
            </a:r>
            <a:r>
              <a:rPr lang="en-US" altLang="ja-JP" sz="2400" dirty="0">
                <a:solidFill>
                  <a:schemeClr val="tx1"/>
                </a:solidFill>
              </a:rPr>
              <a:t>』</a:t>
            </a:r>
            <a:r>
              <a:rPr lang="ja-JP" altLang="en-US" sz="2400" dirty="0">
                <a:solidFill>
                  <a:schemeClr val="tx1"/>
                </a:solidFill>
              </a:rPr>
              <a:t>として生まれ変わります。</a:t>
            </a:r>
            <a:endParaRPr lang="en-US" altLang="ja-JP" sz="2400" dirty="0">
              <a:solidFill>
                <a:schemeClr val="tx1"/>
              </a:solidFill>
            </a:endParaRPr>
          </a:p>
          <a:p>
            <a:r>
              <a:rPr lang="en-US" altLang="ja-JP" sz="2400" dirty="0">
                <a:solidFill>
                  <a:schemeClr val="tx1"/>
                </a:solidFill>
              </a:rPr>
              <a:t>『</a:t>
            </a:r>
            <a:r>
              <a:rPr lang="ja-JP" altLang="en-US" sz="2400" dirty="0">
                <a:solidFill>
                  <a:schemeClr val="tx1"/>
                </a:solidFill>
              </a:rPr>
              <a:t>調達・契約システム</a:t>
            </a:r>
            <a:r>
              <a:rPr lang="en-US" altLang="ja-JP" sz="2400" dirty="0">
                <a:solidFill>
                  <a:schemeClr val="tx1"/>
                </a:solidFill>
              </a:rPr>
              <a:t>』</a:t>
            </a:r>
            <a:r>
              <a:rPr lang="ja-JP" altLang="en-US" sz="2400" dirty="0">
                <a:solidFill>
                  <a:schemeClr val="tx1"/>
                </a:solidFill>
              </a:rPr>
              <a:t>は、インターネット経由で利用可能なクラウドサービスで、資格審査から入札、契約、検査・請求までのプロセスをワンストップでデジタル完結させることを可能とし、作業負担の軽減や業務の効率化を実現します。</a:t>
            </a:r>
          </a:p>
          <a:p>
            <a:endParaRPr lang="en-US" altLang="ja-JP" sz="2400" dirty="0">
              <a:solidFill>
                <a:schemeClr val="tx1"/>
              </a:solidFill>
            </a:endParaRPr>
          </a:p>
        </p:txBody>
      </p:sp>
      <p:sp>
        <p:nvSpPr>
          <p:cNvPr id="13" name="テキスト ボックス 12">
            <a:extLst>
              <a:ext uri="{FF2B5EF4-FFF2-40B4-BE49-F238E27FC236}">
                <a16:creationId xmlns:a16="http://schemas.microsoft.com/office/drawing/2014/main" id="{0AE31259-0815-45BB-1C92-7B174B22365F}"/>
              </a:ext>
            </a:extLst>
          </p:cNvPr>
          <p:cNvSpPr txBox="1"/>
          <p:nvPr/>
        </p:nvSpPr>
        <p:spPr>
          <a:xfrm>
            <a:off x="1087563" y="5013823"/>
            <a:ext cx="10816140" cy="923330"/>
          </a:xfrm>
          <a:prstGeom prst="rect">
            <a:avLst/>
          </a:prstGeom>
          <a:noFill/>
        </p:spPr>
        <p:txBody>
          <a:bodyPr wrap="square">
            <a:spAutoFit/>
          </a:bodyPr>
          <a:lstStyle/>
          <a:p>
            <a:r>
              <a:rPr lang="ja-JP" altLang="en-US" dirty="0">
                <a:solidFill>
                  <a:srgbClr val="333333"/>
                </a:solidFill>
                <a:latin typeface="游ゴシック" panose="020B0400000000000000" pitchFamily="50" charset="-128"/>
                <a:ea typeface="游ゴシック" panose="020B0400000000000000" pitchFamily="50" charset="-128"/>
              </a:rPr>
              <a:t>電子契約とは、紙の契約書に署名・押印することに替え、発注者と受注者が契約書の文面を記録した電子データに電子署名して契約を締結するものです。</a:t>
            </a:r>
            <a:endParaRPr lang="en-US" altLang="ja-JP" dirty="0">
              <a:solidFill>
                <a:srgbClr val="333333"/>
              </a:solidFill>
              <a:latin typeface="游ゴシック" panose="020B0400000000000000" pitchFamily="50" charset="-128"/>
              <a:ea typeface="游ゴシック" panose="020B0400000000000000" pitchFamily="50" charset="-128"/>
            </a:endParaRPr>
          </a:p>
          <a:p>
            <a:r>
              <a:rPr lang="ja-JP" altLang="en-US" dirty="0">
                <a:solidFill>
                  <a:srgbClr val="333333"/>
                </a:solidFill>
                <a:latin typeface="游ゴシック" panose="020B0400000000000000" pitchFamily="50" charset="-128"/>
                <a:ea typeface="游ゴシック" panose="020B0400000000000000" pitchFamily="50" charset="-128"/>
              </a:rPr>
              <a:t>これにより、紙の契約書と同等の法的効力を持つ安全な契約が可能となります。</a:t>
            </a:r>
          </a:p>
        </p:txBody>
      </p:sp>
      <p:grpSp>
        <p:nvGrpSpPr>
          <p:cNvPr id="224" name="グループ化 223">
            <a:extLst>
              <a:ext uri="{FF2B5EF4-FFF2-40B4-BE49-F238E27FC236}">
                <a16:creationId xmlns:a16="http://schemas.microsoft.com/office/drawing/2014/main" id="{D0294C5F-9F7C-ED23-8202-35B49C10ADF9}"/>
              </a:ext>
            </a:extLst>
          </p:cNvPr>
          <p:cNvGrpSpPr/>
          <p:nvPr/>
        </p:nvGrpSpPr>
        <p:grpSpPr>
          <a:xfrm>
            <a:off x="436432" y="5879706"/>
            <a:ext cx="6170042" cy="804996"/>
            <a:chOff x="952500" y="3816580"/>
            <a:chExt cx="6170042" cy="804996"/>
          </a:xfrm>
        </p:grpSpPr>
        <p:sp>
          <p:nvSpPr>
            <p:cNvPr id="14" name="テキスト ボックス 13">
              <a:extLst>
                <a:ext uri="{FF2B5EF4-FFF2-40B4-BE49-F238E27FC236}">
                  <a16:creationId xmlns:a16="http://schemas.microsoft.com/office/drawing/2014/main" id="{996568D9-C67C-3760-9C36-1DC378B9DE60}"/>
                </a:ext>
              </a:extLst>
            </p:cNvPr>
            <p:cNvSpPr txBox="1"/>
            <p:nvPr/>
          </p:nvSpPr>
          <p:spPr>
            <a:xfrm>
              <a:off x="1654735" y="3954218"/>
              <a:ext cx="5467807" cy="667358"/>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r>
                <a:rPr lang="ja-JP" altLang="en-US" sz="2800" dirty="0"/>
                <a:t>契約はオンラインで</a:t>
              </a:r>
            </a:p>
          </p:txBody>
        </p:sp>
        <p:pic>
          <p:nvPicPr>
            <p:cNvPr id="18" name="グラフィックス 17" descr="バッジ: チェックマーク 1 単色塗りつぶし">
              <a:extLst>
                <a:ext uri="{FF2B5EF4-FFF2-40B4-BE49-F238E27FC236}">
                  <a16:creationId xmlns:a16="http://schemas.microsoft.com/office/drawing/2014/main" id="{5C136FD7-B3D7-320C-9152-2D71EC5E148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2500" y="3816580"/>
              <a:ext cx="677448" cy="677448"/>
            </a:xfrm>
            <a:prstGeom prst="rect">
              <a:avLst/>
            </a:prstGeom>
          </p:spPr>
        </p:pic>
      </p:grpSp>
      <p:grpSp>
        <p:nvGrpSpPr>
          <p:cNvPr id="225" name="グループ化 224">
            <a:extLst>
              <a:ext uri="{FF2B5EF4-FFF2-40B4-BE49-F238E27FC236}">
                <a16:creationId xmlns:a16="http://schemas.microsoft.com/office/drawing/2014/main" id="{B19CF0A2-D7A6-E302-EE2A-9E50AACF2E05}"/>
              </a:ext>
            </a:extLst>
          </p:cNvPr>
          <p:cNvGrpSpPr/>
          <p:nvPr/>
        </p:nvGrpSpPr>
        <p:grpSpPr>
          <a:xfrm>
            <a:off x="438953" y="7302658"/>
            <a:ext cx="6170042" cy="804996"/>
            <a:chOff x="952500" y="3816580"/>
            <a:chExt cx="6170042" cy="804996"/>
          </a:xfrm>
        </p:grpSpPr>
        <p:sp>
          <p:nvSpPr>
            <p:cNvPr id="226" name="テキスト ボックス 225">
              <a:extLst>
                <a:ext uri="{FF2B5EF4-FFF2-40B4-BE49-F238E27FC236}">
                  <a16:creationId xmlns:a16="http://schemas.microsoft.com/office/drawing/2014/main" id="{1A652519-386D-7E1C-4B73-4F4340BC2966}"/>
                </a:ext>
              </a:extLst>
            </p:cNvPr>
            <p:cNvSpPr txBox="1"/>
            <p:nvPr/>
          </p:nvSpPr>
          <p:spPr>
            <a:xfrm>
              <a:off x="1654735" y="3954218"/>
              <a:ext cx="5467807" cy="667358"/>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r>
                <a:rPr lang="ja-JP" altLang="en-US" sz="2800" dirty="0"/>
                <a:t>書類はペーパーレス</a:t>
              </a:r>
            </a:p>
          </p:txBody>
        </p:sp>
        <p:pic>
          <p:nvPicPr>
            <p:cNvPr id="227" name="グラフィックス 226" descr="バッジ: チェックマーク 1 単色塗りつぶし">
              <a:extLst>
                <a:ext uri="{FF2B5EF4-FFF2-40B4-BE49-F238E27FC236}">
                  <a16:creationId xmlns:a16="http://schemas.microsoft.com/office/drawing/2014/main" id="{A95A31D3-BE1F-5305-2D7A-F0F46155F6C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2500" y="3816580"/>
              <a:ext cx="677448" cy="677448"/>
            </a:xfrm>
            <a:prstGeom prst="rect">
              <a:avLst/>
            </a:prstGeom>
          </p:spPr>
        </p:pic>
      </p:grpSp>
      <p:grpSp>
        <p:nvGrpSpPr>
          <p:cNvPr id="228" name="グループ化 227">
            <a:extLst>
              <a:ext uri="{FF2B5EF4-FFF2-40B4-BE49-F238E27FC236}">
                <a16:creationId xmlns:a16="http://schemas.microsoft.com/office/drawing/2014/main" id="{020DEE94-1C8D-8613-478A-A1A2BDA28285}"/>
              </a:ext>
            </a:extLst>
          </p:cNvPr>
          <p:cNvGrpSpPr/>
          <p:nvPr/>
        </p:nvGrpSpPr>
        <p:grpSpPr>
          <a:xfrm>
            <a:off x="436432" y="8485619"/>
            <a:ext cx="6170042" cy="804996"/>
            <a:chOff x="952500" y="3816580"/>
            <a:chExt cx="6170042" cy="804996"/>
          </a:xfrm>
        </p:grpSpPr>
        <p:sp>
          <p:nvSpPr>
            <p:cNvPr id="229" name="テキスト ボックス 228">
              <a:extLst>
                <a:ext uri="{FF2B5EF4-FFF2-40B4-BE49-F238E27FC236}">
                  <a16:creationId xmlns:a16="http://schemas.microsoft.com/office/drawing/2014/main" id="{33035BC0-C258-F2C2-13B2-84B3C2126ED3}"/>
                </a:ext>
              </a:extLst>
            </p:cNvPr>
            <p:cNvSpPr txBox="1"/>
            <p:nvPr/>
          </p:nvSpPr>
          <p:spPr>
            <a:xfrm>
              <a:off x="1654735" y="3954218"/>
              <a:ext cx="5467807" cy="667358"/>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r>
                <a:rPr lang="ja-JP" altLang="en-US" sz="2800" dirty="0"/>
                <a:t>印紙が不要</a:t>
              </a:r>
            </a:p>
          </p:txBody>
        </p:sp>
        <p:pic>
          <p:nvPicPr>
            <p:cNvPr id="244" name="グラフィックス 243" descr="バッジ: チェックマーク 1 単色塗りつぶし">
              <a:extLst>
                <a:ext uri="{FF2B5EF4-FFF2-40B4-BE49-F238E27FC236}">
                  <a16:creationId xmlns:a16="http://schemas.microsoft.com/office/drawing/2014/main" id="{9E63CB78-FAE1-EF01-1A22-DC1467F9BB3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2500" y="3816580"/>
              <a:ext cx="677448" cy="677448"/>
            </a:xfrm>
            <a:prstGeom prst="rect">
              <a:avLst/>
            </a:prstGeom>
          </p:spPr>
        </p:pic>
      </p:grpSp>
      <p:sp>
        <p:nvSpPr>
          <p:cNvPr id="35" name="テキスト ボックス 34">
            <a:extLst>
              <a:ext uri="{FF2B5EF4-FFF2-40B4-BE49-F238E27FC236}">
                <a16:creationId xmlns:a16="http://schemas.microsoft.com/office/drawing/2014/main" id="{3C9ACE3A-1536-B00A-AF0E-5CB8845CC6D2}"/>
              </a:ext>
            </a:extLst>
          </p:cNvPr>
          <p:cNvSpPr txBox="1"/>
          <p:nvPr/>
        </p:nvSpPr>
        <p:spPr>
          <a:xfrm>
            <a:off x="1102058" y="6445755"/>
            <a:ext cx="5189971" cy="923330"/>
          </a:xfrm>
          <a:prstGeom prst="rect">
            <a:avLst/>
          </a:prstGeom>
          <a:noFill/>
        </p:spPr>
        <p:txBody>
          <a:bodyPr wrap="square">
            <a:spAutoFit/>
          </a:bodyPr>
          <a:lstStyle/>
          <a:p>
            <a:r>
              <a:rPr lang="ja-JP" altLang="en-US" dirty="0">
                <a:solidFill>
                  <a:srgbClr val="333333"/>
                </a:solidFill>
                <a:latin typeface="游ゴシック" panose="020B0400000000000000" pitchFamily="50" charset="-128"/>
                <a:ea typeface="游ゴシック" panose="020B0400000000000000" pitchFamily="50" charset="-128"/>
              </a:rPr>
              <a:t>発注者が契約書をアップロードし、受注者が承認手続きを行った後、発注者が承認することで契約を結ぶことができます。</a:t>
            </a:r>
          </a:p>
        </p:txBody>
      </p:sp>
      <p:sp>
        <p:nvSpPr>
          <p:cNvPr id="36" name="テキスト ボックス 35">
            <a:extLst>
              <a:ext uri="{FF2B5EF4-FFF2-40B4-BE49-F238E27FC236}">
                <a16:creationId xmlns:a16="http://schemas.microsoft.com/office/drawing/2014/main" id="{D3417582-2792-2C31-2042-41654B0C48FA}"/>
              </a:ext>
            </a:extLst>
          </p:cNvPr>
          <p:cNvSpPr txBox="1"/>
          <p:nvPr/>
        </p:nvSpPr>
        <p:spPr>
          <a:xfrm>
            <a:off x="1026511" y="7866709"/>
            <a:ext cx="5058299" cy="646331"/>
          </a:xfrm>
          <a:prstGeom prst="rect">
            <a:avLst/>
          </a:prstGeom>
          <a:noFill/>
        </p:spPr>
        <p:txBody>
          <a:bodyPr wrap="square">
            <a:spAutoFit/>
          </a:bodyPr>
          <a:lstStyle/>
          <a:p>
            <a:r>
              <a:rPr lang="ja-JP" altLang="en-US" dirty="0">
                <a:solidFill>
                  <a:srgbClr val="333333"/>
                </a:solidFill>
                <a:latin typeface="游ゴシック" panose="020B0400000000000000" pitchFamily="50" charset="-128"/>
                <a:ea typeface="游ゴシック" panose="020B0400000000000000" pitchFamily="50" charset="-128"/>
              </a:rPr>
              <a:t>契約書書類は、送受信することとなり、書面での提出が不要になります。</a:t>
            </a:r>
          </a:p>
        </p:txBody>
      </p:sp>
      <p:sp>
        <p:nvSpPr>
          <p:cNvPr id="37" name="テキスト ボックス 36">
            <a:extLst>
              <a:ext uri="{FF2B5EF4-FFF2-40B4-BE49-F238E27FC236}">
                <a16:creationId xmlns:a16="http://schemas.microsoft.com/office/drawing/2014/main" id="{CDD86310-D968-380D-B6B0-113520797EED}"/>
              </a:ext>
            </a:extLst>
          </p:cNvPr>
          <p:cNvSpPr txBox="1"/>
          <p:nvPr/>
        </p:nvSpPr>
        <p:spPr>
          <a:xfrm>
            <a:off x="1081878" y="9069397"/>
            <a:ext cx="5129020" cy="646331"/>
          </a:xfrm>
          <a:prstGeom prst="rect">
            <a:avLst/>
          </a:prstGeom>
          <a:noFill/>
        </p:spPr>
        <p:txBody>
          <a:bodyPr wrap="square">
            <a:spAutoFit/>
          </a:bodyPr>
          <a:lstStyle/>
          <a:p>
            <a:r>
              <a:rPr lang="ja-JP" altLang="en-US" dirty="0">
                <a:solidFill>
                  <a:srgbClr val="333333"/>
                </a:solidFill>
                <a:latin typeface="游ゴシック" panose="020B0400000000000000" pitchFamily="50" charset="-128"/>
                <a:ea typeface="游ゴシック" panose="020B0400000000000000" pitchFamily="50" charset="-128"/>
              </a:rPr>
              <a:t>電子契約の場合、印紙税が不要になりコスト削減につながります。</a:t>
            </a:r>
          </a:p>
        </p:txBody>
      </p:sp>
      <p:sp>
        <p:nvSpPr>
          <p:cNvPr id="69" name="テキスト ボックス 68">
            <a:extLst>
              <a:ext uri="{FF2B5EF4-FFF2-40B4-BE49-F238E27FC236}">
                <a16:creationId xmlns:a16="http://schemas.microsoft.com/office/drawing/2014/main" id="{E72A709C-C0EA-0566-26EC-F8F884BB5136}"/>
              </a:ext>
            </a:extLst>
          </p:cNvPr>
          <p:cNvSpPr txBox="1"/>
          <p:nvPr/>
        </p:nvSpPr>
        <p:spPr>
          <a:xfrm>
            <a:off x="410631" y="9807948"/>
            <a:ext cx="11861803" cy="451112"/>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r>
              <a:rPr lang="ja-JP" altLang="en-US" sz="3200" u="sng" dirty="0">
                <a:solidFill>
                  <a:srgbClr val="C00000"/>
                </a:solidFill>
              </a:rPr>
              <a:t>電子入札に</a:t>
            </a:r>
            <a:r>
              <a:rPr lang="en-US" altLang="ja-JP" sz="3200" u="sng" dirty="0">
                <a:solidFill>
                  <a:srgbClr val="C00000"/>
                </a:solidFill>
              </a:rPr>
              <a:t>IC</a:t>
            </a:r>
            <a:r>
              <a:rPr lang="ja-JP" altLang="en-US" sz="3200" u="sng" dirty="0">
                <a:solidFill>
                  <a:srgbClr val="C00000"/>
                </a:solidFill>
              </a:rPr>
              <a:t>カードを不要とします</a:t>
            </a:r>
          </a:p>
        </p:txBody>
      </p:sp>
      <p:sp>
        <p:nvSpPr>
          <p:cNvPr id="74" name="テキスト ボックス 73">
            <a:extLst>
              <a:ext uri="{FF2B5EF4-FFF2-40B4-BE49-F238E27FC236}">
                <a16:creationId xmlns:a16="http://schemas.microsoft.com/office/drawing/2014/main" id="{FA817478-CB86-705D-8C7C-78D121131062}"/>
              </a:ext>
            </a:extLst>
          </p:cNvPr>
          <p:cNvSpPr txBox="1"/>
          <p:nvPr/>
        </p:nvSpPr>
        <p:spPr>
          <a:xfrm>
            <a:off x="410631" y="4415825"/>
            <a:ext cx="11744114" cy="386587"/>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r>
              <a:rPr lang="ja-JP" altLang="en-US" sz="3200" u="sng" dirty="0">
                <a:solidFill>
                  <a:srgbClr val="C00000"/>
                </a:solidFill>
              </a:rPr>
              <a:t>電子契約を導入します</a:t>
            </a:r>
          </a:p>
        </p:txBody>
      </p:sp>
      <p:grpSp>
        <p:nvGrpSpPr>
          <p:cNvPr id="4" name="グループ化 3">
            <a:extLst>
              <a:ext uri="{FF2B5EF4-FFF2-40B4-BE49-F238E27FC236}">
                <a16:creationId xmlns:a16="http://schemas.microsoft.com/office/drawing/2014/main" id="{9BCD0BFC-ABBC-AAAA-5B26-82D4C0CABA54}"/>
              </a:ext>
            </a:extLst>
          </p:cNvPr>
          <p:cNvGrpSpPr/>
          <p:nvPr/>
        </p:nvGrpSpPr>
        <p:grpSpPr>
          <a:xfrm>
            <a:off x="463447" y="10385588"/>
            <a:ext cx="7305359" cy="804996"/>
            <a:chOff x="952500" y="3816580"/>
            <a:chExt cx="7305359" cy="804996"/>
          </a:xfrm>
        </p:grpSpPr>
        <p:sp>
          <p:nvSpPr>
            <p:cNvPr id="5" name="テキスト ボックス 4">
              <a:extLst>
                <a:ext uri="{FF2B5EF4-FFF2-40B4-BE49-F238E27FC236}">
                  <a16:creationId xmlns:a16="http://schemas.microsoft.com/office/drawing/2014/main" id="{933296E3-B9BC-F6FA-D15A-23E05EED29A8}"/>
                </a:ext>
              </a:extLst>
            </p:cNvPr>
            <p:cNvSpPr txBox="1"/>
            <p:nvPr/>
          </p:nvSpPr>
          <p:spPr>
            <a:xfrm>
              <a:off x="1654735" y="3954218"/>
              <a:ext cx="6603124" cy="667358"/>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r>
                <a:rPr lang="en-US" altLang="ja-JP" sz="2800" dirty="0"/>
                <a:t>IC</a:t>
              </a:r>
              <a:r>
                <a:rPr lang="ja-JP" altLang="en-US" sz="2800" dirty="0"/>
                <a:t>カード・カードリーダーの購入が不要</a:t>
              </a:r>
            </a:p>
          </p:txBody>
        </p:sp>
        <p:pic>
          <p:nvPicPr>
            <p:cNvPr id="6" name="グラフィックス 5" descr="バッジ: チェックマーク 1 単色塗りつぶし">
              <a:extLst>
                <a:ext uri="{FF2B5EF4-FFF2-40B4-BE49-F238E27FC236}">
                  <a16:creationId xmlns:a16="http://schemas.microsoft.com/office/drawing/2014/main" id="{23F843C3-CEAB-E060-4056-85E1969F77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2500" y="3816580"/>
              <a:ext cx="677448" cy="677448"/>
            </a:xfrm>
            <a:prstGeom prst="rect">
              <a:avLst/>
            </a:prstGeom>
          </p:spPr>
        </p:pic>
      </p:grpSp>
      <p:sp>
        <p:nvSpPr>
          <p:cNvPr id="17" name="テキスト ボックス 16">
            <a:extLst>
              <a:ext uri="{FF2B5EF4-FFF2-40B4-BE49-F238E27FC236}">
                <a16:creationId xmlns:a16="http://schemas.microsoft.com/office/drawing/2014/main" id="{4A33B5C9-AFE4-CBAA-5597-53A8767DA5AA}"/>
              </a:ext>
            </a:extLst>
          </p:cNvPr>
          <p:cNvSpPr txBox="1"/>
          <p:nvPr/>
        </p:nvSpPr>
        <p:spPr>
          <a:xfrm>
            <a:off x="1053788" y="10999605"/>
            <a:ext cx="6603124" cy="646331"/>
          </a:xfrm>
          <a:prstGeom prst="rect">
            <a:avLst/>
          </a:prstGeom>
          <a:noFill/>
        </p:spPr>
        <p:txBody>
          <a:bodyPr wrap="square">
            <a:spAutoFit/>
          </a:bodyPr>
          <a:lstStyle/>
          <a:p>
            <a:r>
              <a:rPr lang="ja-JP" altLang="en-US" dirty="0">
                <a:solidFill>
                  <a:srgbClr val="333333"/>
                </a:solidFill>
                <a:latin typeface="游ゴシック" panose="020B0400000000000000" pitchFamily="50" charset="-128"/>
                <a:ea typeface="游ゴシック" panose="020B0400000000000000" pitchFamily="50" charset="-128"/>
              </a:rPr>
              <a:t>システムのログインや調達情報の閲覧、入札、電子署名。すべての操作に</a:t>
            </a:r>
            <a:r>
              <a:rPr lang="en-US" altLang="ja-JP" dirty="0">
                <a:solidFill>
                  <a:srgbClr val="333333"/>
                </a:solidFill>
                <a:latin typeface="游ゴシック" panose="020B0400000000000000" pitchFamily="50" charset="-128"/>
                <a:ea typeface="游ゴシック" panose="020B0400000000000000" pitchFamily="50" charset="-128"/>
              </a:rPr>
              <a:t>IC</a:t>
            </a:r>
            <a:r>
              <a:rPr lang="ja-JP" altLang="en-US" dirty="0">
                <a:solidFill>
                  <a:srgbClr val="333333"/>
                </a:solidFill>
                <a:latin typeface="游ゴシック" panose="020B0400000000000000" pitchFamily="50" charset="-128"/>
                <a:ea typeface="游ゴシック" panose="020B0400000000000000" pitchFamily="50" charset="-128"/>
              </a:rPr>
              <a:t>カードが不要です。</a:t>
            </a:r>
          </a:p>
        </p:txBody>
      </p:sp>
      <p:grpSp>
        <p:nvGrpSpPr>
          <p:cNvPr id="39" name="グループ化 38">
            <a:extLst>
              <a:ext uri="{FF2B5EF4-FFF2-40B4-BE49-F238E27FC236}">
                <a16:creationId xmlns:a16="http://schemas.microsoft.com/office/drawing/2014/main" id="{D2953845-76B2-19D1-7F96-1F20AD1BBA05}"/>
              </a:ext>
            </a:extLst>
          </p:cNvPr>
          <p:cNvGrpSpPr/>
          <p:nvPr/>
        </p:nvGrpSpPr>
        <p:grpSpPr>
          <a:xfrm>
            <a:off x="444407" y="11537823"/>
            <a:ext cx="7305359" cy="804996"/>
            <a:chOff x="952500" y="3816580"/>
            <a:chExt cx="7305359" cy="804996"/>
          </a:xfrm>
        </p:grpSpPr>
        <p:sp>
          <p:nvSpPr>
            <p:cNvPr id="40" name="テキスト ボックス 39">
              <a:extLst>
                <a:ext uri="{FF2B5EF4-FFF2-40B4-BE49-F238E27FC236}">
                  <a16:creationId xmlns:a16="http://schemas.microsoft.com/office/drawing/2014/main" id="{239FAE4A-ED47-BE29-013F-1F92813D63D5}"/>
                </a:ext>
              </a:extLst>
            </p:cNvPr>
            <p:cNvSpPr txBox="1"/>
            <p:nvPr/>
          </p:nvSpPr>
          <p:spPr>
            <a:xfrm>
              <a:off x="1654735" y="3954218"/>
              <a:ext cx="6603124" cy="667358"/>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r>
                <a:rPr lang="en-US" altLang="ja-JP" sz="2800" dirty="0"/>
                <a:t>G</a:t>
              </a:r>
              <a:r>
                <a:rPr lang="ja-JP" altLang="en-US" sz="2800" dirty="0"/>
                <a:t>ビズ</a:t>
              </a:r>
              <a:r>
                <a:rPr lang="en-US" altLang="ja-JP" sz="2800" dirty="0"/>
                <a:t>ID</a:t>
              </a:r>
              <a:r>
                <a:rPr lang="ja-JP" altLang="en-US" sz="2800" dirty="0"/>
                <a:t>で本人性を担保</a:t>
              </a:r>
            </a:p>
          </p:txBody>
        </p:sp>
        <p:pic>
          <p:nvPicPr>
            <p:cNvPr id="41" name="グラフィックス 40" descr="バッジ: チェックマーク 1 単色塗りつぶし">
              <a:extLst>
                <a:ext uri="{FF2B5EF4-FFF2-40B4-BE49-F238E27FC236}">
                  <a16:creationId xmlns:a16="http://schemas.microsoft.com/office/drawing/2014/main" id="{09BFB01A-8E52-4875-5E79-5A2D5FCD941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2500" y="3816580"/>
              <a:ext cx="677448" cy="677448"/>
            </a:xfrm>
            <a:prstGeom prst="rect">
              <a:avLst/>
            </a:prstGeom>
          </p:spPr>
        </p:pic>
      </p:grpSp>
      <p:sp>
        <p:nvSpPr>
          <p:cNvPr id="42" name="テキスト ボックス 41">
            <a:extLst>
              <a:ext uri="{FF2B5EF4-FFF2-40B4-BE49-F238E27FC236}">
                <a16:creationId xmlns:a16="http://schemas.microsoft.com/office/drawing/2014/main" id="{8ABE70C2-C50F-45A5-EA02-55F6B63CA0C9}"/>
              </a:ext>
            </a:extLst>
          </p:cNvPr>
          <p:cNvSpPr txBox="1"/>
          <p:nvPr/>
        </p:nvSpPr>
        <p:spPr>
          <a:xfrm>
            <a:off x="1087563" y="12123264"/>
            <a:ext cx="6448479" cy="646331"/>
          </a:xfrm>
          <a:prstGeom prst="rect">
            <a:avLst/>
          </a:prstGeom>
          <a:noFill/>
        </p:spPr>
        <p:txBody>
          <a:bodyPr wrap="square">
            <a:spAutoFit/>
          </a:bodyPr>
          <a:lstStyle/>
          <a:p>
            <a:r>
              <a:rPr lang="en-US" altLang="ja-JP" dirty="0">
                <a:solidFill>
                  <a:srgbClr val="333333"/>
                </a:solidFill>
                <a:latin typeface="游ゴシック" panose="020B0400000000000000" pitchFamily="50" charset="-128"/>
                <a:ea typeface="游ゴシック" panose="020B0400000000000000" pitchFamily="50" charset="-128"/>
              </a:rPr>
              <a:t>IC</a:t>
            </a:r>
            <a:r>
              <a:rPr lang="ja-JP" altLang="en-US" dirty="0">
                <a:solidFill>
                  <a:srgbClr val="333333"/>
                </a:solidFill>
                <a:latin typeface="游ゴシック" panose="020B0400000000000000" pitchFamily="50" charset="-128"/>
                <a:ea typeface="游ゴシック" panose="020B0400000000000000" pitchFamily="50" charset="-128"/>
              </a:rPr>
              <a:t>カードに変わり、国が整備する</a:t>
            </a:r>
            <a:r>
              <a:rPr lang="en-US" altLang="ja-JP" dirty="0">
                <a:solidFill>
                  <a:srgbClr val="333333"/>
                </a:solidFill>
                <a:latin typeface="游ゴシック" panose="020B0400000000000000" pitchFamily="50" charset="-128"/>
                <a:ea typeface="游ゴシック" panose="020B0400000000000000" pitchFamily="50" charset="-128"/>
              </a:rPr>
              <a:t>G</a:t>
            </a:r>
            <a:r>
              <a:rPr lang="ja-JP" altLang="en-US" dirty="0">
                <a:solidFill>
                  <a:srgbClr val="333333"/>
                </a:solidFill>
                <a:latin typeface="游ゴシック" panose="020B0400000000000000" pitchFamily="50" charset="-128"/>
                <a:ea typeface="游ゴシック" panose="020B0400000000000000" pitchFamily="50" charset="-128"/>
              </a:rPr>
              <a:t>ビズ</a:t>
            </a:r>
            <a:r>
              <a:rPr lang="en-US" altLang="ja-JP" dirty="0">
                <a:solidFill>
                  <a:srgbClr val="333333"/>
                </a:solidFill>
                <a:latin typeface="游ゴシック" panose="020B0400000000000000" pitchFamily="50" charset="-128"/>
                <a:ea typeface="游ゴシック" panose="020B0400000000000000" pitchFamily="50" charset="-128"/>
              </a:rPr>
              <a:t>ID</a:t>
            </a:r>
            <a:r>
              <a:rPr lang="ja-JP" altLang="en-US" dirty="0">
                <a:solidFill>
                  <a:srgbClr val="333333"/>
                </a:solidFill>
                <a:latin typeface="游ゴシック" panose="020B0400000000000000" pitchFamily="50" charset="-128"/>
                <a:ea typeface="游ゴシック" panose="020B0400000000000000" pitchFamily="50" charset="-128"/>
              </a:rPr>
              <a:t>を活用することで、セキュリティを確保します。</a:t>
            </a:r>
          </a:p>
        </p:txBody>
      </p:sp>
      <p:grpSp>
        <p:nvGrpSpPr>
          <p:cNvPr id="234" name="グループ化 233">
            <a:extLst>
              <a:ext uri="{FF2B5EF4-FFF2-40B4-BE49-F238E27FC236}">
                <a16:creationId xmlns:a16="http://schemas.microsoft.com/office/drawing/2014/main" id="{FC1E88F1-DAE4-2D5C-0A5F-46D63B7FA8EF}"/>
              </a:ext>
            </a:extLst>
          </p:cNvPr>
          <p:cNvGrpSpPr/>
          <p:nvPr/>
        </p:nvGrpSpPr>
        <p:grpSpPr>
          <a:xfrm>
            <a:off x="7808844" y="10867770"/>
            <a:ext cx="4094860" cy="1441494"/>
            <a:chOff x="3369161" y="16024409"/>
            <a:chExt cx="4094860" cy="1441494"/>
          </a:xfrm>
        </p:grpSpPr>
        <p:sp>
          <p:nvSpPr>
            <p:cNvPr id="20" name="四角形: 角を丸くする 19">
              <a:extLst>
                <a:ext uri="{FF2B5EF4-FFF2-40B4-BE49-F238E27FC236}">
                  <a16:creationId xmlns:a16="http://schemas.microsoft.com/office/drawing/2014/main" id="{3010E721-2DC9-2CB4-11EA-4B6C52321422}"/>
                </a:ext>
              </a:extLst>
            </p:cNvPr>
            <p:cNvSpPr/>
            <p:nvPr/>
          </p:nvSpPr>
          <p:spPr>
            <a:xfrm>
              <a:off x="6063627" y="16401263"/>
              <a:ext cx="897286" cy="720837"/>
            </a:xfrm>
            <a:prstGeom prst="roundRect">
              <a:avLst/>
            </a:prstGeom>
            <a:solidFill>
              <a:srgbClr val="000000"/>
            </a:solidFill>
            <a:ln>
              <a:solidFill>
                <a:srgbClr val="0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5" name="グラフィックス 24" descr="ノート PC 単色塗りつぶし">
              <a:extLst>
                <a:ext uri="{FF2B5EF4-FFF2-40B4-BE49-F238E27FC236}">
                  <a16:creationId xmlns:a16="http://schemas.microsoft.com/office/drawing/2014/main" id="{881FDD7E-FA39-0D48-0496-1609E668737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69161" y="16024409"/>
              <a:ext cx="1441494" cy="1441494"/>
            </a:xfrm>
            <a:prstGeom prst="rect">
              <a:avLst/>
            </a:prstGeom>
          </p:spPr>
        </p:pic>
        <p:sp>
          <p:nvSpPr>
            <p:cNvPr id="247" name="フリーフォーム: 図形 246">
              <a:extLst>
                <a:ext uri="{FF2B5EF4-FFF2-40B4-BE49-F238E27FC236}">
                  <a16:creationId xmlns:a16="http://schemas.microsoft.com/office/drawing/2014/main" id="{32D33F7B-7788-0BEC-01B6-E25A99404EEE}"/>
                </a:ext>
              </a:extLst>
            </p:cNvPr>
            <p:cNvSpPr/>
            <p:nvPr/>
          </p:nvSpPr>
          <p:spPr>
            <a:xfrm>
              <a:off x="4580702" y="16649005"/>
              <a:ext cx="1714500" cy="228615"/>
            </a:xfrm>
            <a:custGeom>
              <a:avLst/>
              <a:gdLst>
                <a:gd name="connsiteX0" fmla="*/ 0 w 1714500"/>
                <a:gd name="connsiteY0" fmla="*/ 228615 h 228615"/>
                <a:gd name="connsiteX1" fmla="*/ 596900 w 1714500"/>
                <a:gd name="connsiteY1" fmla="*/ 15 h 228615"/>
                <a:gd name="connsiteX2" fmla="*/ 1181100 w 1714500"/>
                <a:gd name="connsiteY2" fmla="*/ 215915 h 228615"/>
                <a:gd name="connsiteX3" fmla="*/ 1714500 w 1714500"/>
                <a:gd name="connsiteY3" fmla="*/ 38115 h 228615"/>
              </a:gdLst>
              <a:ahLst/>
              <a:cxnLst>
                <a:cxn ang="0">
                  <a:pos x="connsiteX0" y="connsiteY0"/>
                </a:cxn>
                <a:cxn ang="0">
                  <a:pos x="connsiteX1" y="connsiteY1"/>
                </a:cxn>
                <a:cxn ang="0">
                  <a:pos x="connsiteX2" y="connsiteY2"/>
                </a:cxn>
                <a:cxn ang="0">
                  <a:pos x="connsiteX3" y="connsiteY3"/>
                </a:cxn>
              </a:cxnLst>
              <a:rect l="l" t="t" r="r" b="b"/>
              <a:pathLst>
                <a:path w="1714500" h="228615">
                  <a:moveTo>
                    <a:pt x="0" y="228615"/>
                  </a:moveTo>
                  <a:cubicBezTo>
                    <a:pt x="200025" y="115373"/>
                    <a:pt x="400050" y="2132"/>
                    <a:pt x="596900" y="15"/>
                  </a:cubicBezTo>
                  <a:cubicBezTo>
                    <a:pt x="793750" y="-2102"/>
                    <a:pt x="994833" y="209565"/>
                    <a:pt x="1181100" y="215915"/>
                  </a:cubicBezTo>
                  <a:cubicBezTo>
                    <a:pt x="1367367" y="222265"/>
                    <a:pt x="1540933" y="130190"/>
                    <a:pt x="1714500" y="38115"/>
                  </a:cubicBezTo>
                </a:path>
              </a:pathLst>
            </a:custGeom>
            <a:noFill/>
            <a:ln w="47625">
              <a:solidFill>
                <a:srgbClr val="0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1" name="正方形/長方形 250">
              <a:extLst>
                <a:ext uri="{FF2B5EF4-FFF2-40B4-BE49-F238E27FC236}">
                  <a16:creationId xmlns:a16="http://schemas.microsoft.com/office/drawing/2014/main" id="{7A8C5430-557E-E299-08B5-E823C3F19155}"/>
                </a:ext>
              </a:extLst>
            </p:cNvPr>
            <p:cNvSpPr/>
            <p:nvPr/>
          </p:nvSpPr>
          <p:spPr>
            <a:xfrm>
              <a:off x="6732313" y="16447960"/>
              <a:ext cx="147464" cy="626046"/>
            </a:xfrm>
            <a:prstGeom prst="rect">
              <a:avLst/>
            </a:prstGeom>
            <a:solidFill>
              <a:srgbClr val="F2F2F2"/>
            </a:solidFill>
            <a:ln>
              <a:solidFill>
                <a:srgbClr val="F2F2F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2" name="正方形/長方形 251">
              <a:extLst>
                <a:ext uri="{FF2B5EF4-FFF2-40B4-BE49-F238E27FC236}">
                  <a16:creationId xmlns:a16="http://schemas.microsoft.com/office/drawing/2014/main" id="{F4F63EC4-0DE3-5406-763A-DF58255A00AC}"/>
                </a:ext>
              </a:extLst>
            </p:cNvPr>
            <p:cNvSpPr/>
            <p:nvPr/>
          </p:nvSpPr>
          <p:spPr>
            <a:xfrm>
              <a:off x="6779883" y="16554140"/>
              <a:ext cx="684138" cy="413685"/>
            </a:xfrm>
            <a:prstGeom prst="rect">
              <a:avLst/>
            </a:prstGeom>
            <a:solidFill>
              <a:srgbClr val="F2F2F2"/>
            </a:solidFill>
            <a:ln w="28575">
              <a:solidFill>
                <a:srgbClr val="0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5" name="正方形/長方形 254">
              <a:extLst>
                <a:ext uri="{FF2B5EF4-FFF2-40B4-BE49-F238E27FC236}">
                  <a16:creationId xmlns:a16="http://schemas.microsoft.com/office/drawing/2014/main" id="{2A2D1FAC-24F8-F502-853C-35063CA1B4FA}"/>
                </a:ext>
              </a:extLst>
            </p:cNvPr>
            <p:cNvSpPr/>
            <p:nvPr/>
          </p:nvSpPr>
          <p:spPr>
            <a:xfrm>
              <a:off x="7162695" y="16758844"/>
              <a:ext cx="235102" cy="45719"/>
            </a:xfrm>
            <a:prstGeom prst="rect">
              <a:avLst/>
            </a:prstGeom>
            <a:solidFill>
              <a:srgbClr val="000000"/>
            </a:solidFill>
            <a:ln>
              <a:solidFill>
                <a:srgbClr val="0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5" name="図 44" descr="図形&#10;&#10;低い精度で自動的に生成された説明">
              <a:extLst>
                <a:ext uri="{FF2B5EF4-FFF2-40B4-BE49-F238E27FC236}">
                  <a16:creationId xmlns:a16="http://schemas.microsoft.com/office/drawing/2014/main" id="{04F5571D-1194-68D9-E7EE-AFD6B1065FE2}"/>
                </a:ext>
              </a:extLst>
            </p:cNvPr>
            <p:cNvPicPr>
              <a:picLocks noChangeAspect="1"/>
            </p:cNvPicPr>
            <p:nvPr/>
          </p:nvPicPr>
          <p:blipFill>
            <a:blip r:embed="rId7"/>
            <a:stretch>
              <a:fillRect/>
            </a:stretch>
          </p:blipFill>
          <p:spPr>
            <a:xfrm>
              <a:off x="6861269" y="16644434"/>
              <a:ext cx="256658" cy="256658"/>
            </a:xfrm>
            <a:prstGeom prst="rect">
              <a:avLst/>
            </a:prstGeom>
          </p:spPr>
        </p:pic>
        <p:sp>
          <p:nvSpPr>
            <p:cNvPr id="50" name="正方形/長方形 49">
              <a:extLst>
                <a:ext uri="{FF2B5EF4-FFF2-40B4-BE49-F238E27FC236}">
                  <a16:creationId xmlns:a16="http://schemas.microsoft.com/office/drawing/2014/main" id="{61A8E537-1BE2-E4D7-5999-586BE7B0544B}"/>
                </a:ext>
              </a:extLst>
            </p:cNvPr>
            <p:cNvSpPr/>
            <p:nvPr/>
          </p:nvSpPr>
          <p:spPr>
            <a:xfrm>
              <a:off x="7162695" y="16834794"/>
              <a:ext cx="235102" cy="45719"/>
            </a:xfrm>
            <a:prstGeom prst="rect">
              <a:avLst/>
            </a:prstGeom>
            <a:solidFill>
              <a:srgbClr val="000000"/>
            </a:solidFill>
            <a:ln>
              <a:solidFill>
                <a:srgbClr val="0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3" name="グループ化 232">
            <a:extLst>
              <a:ext uri="{FF2B5EF4-FFF2-40B4-BE49-F238E27FC236}">
                <a16:creationId xmlns:a16="http://schemas.microsoft.com/office/drawing/2014/main" id="{35A47961-EDE9-F29D-B01F-E82E3422B0C5}"/>
              </a:ext>
            </a:extLst>
          </p:cNvPr>
          <p:cNvGrpSpPr/>
          <p:nvPr/>
        </p:nvGrpSpPr>
        <p:grpSpPr>
          <a:xfrm>
            <a:off x="6723672" y="6117945"/>
            <a:ext cx="5156624" cy="2576820"/>
            <a:chOff x="3523412" y="12009970"/>
            <a:chExt cx="5156624" cy="2576820"/>
          </a:xfrm>
        </p:grpSpPr>
        <p:pic>
          <p:nvPicPr>
            <p:cNvPr id="44" name="グラフィックス 43" descr="オフィス ワーカー (女性) 単色塗りつぶし">
              <a:extLst>
                <a:ext uri="{FF2B5EF4-FFF2-40B4-BE49-F238E27FC236}">
                  <a16:creationId xmlns:a16="http://schemas.microsoft.com/office/drawing/2014/main" id="{159609B5-9DE4-661F-6367-8B21A44AAD4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523412" y="13433549"/>
              <a:ext cx="914400" cy="914400"/>
            </a:xfrm>
            <a:prstGeom prst="rect">
              <a:avLst/>
            </a:prstGeom>
          </p:spPr>
        </p:pic>
        <p:pic>
          <p:nvPicPr>
            <p:cNvPr id="46" name="グラフィックス 45" descr="オフィス ワーカー (男性) 単色塗りつぶし">
              <a:extLst>
                <a:ext uri="{FF2B5EF4-FFF2-40B4-BE49-F238E27FC236}">
                  <a16:creationId xmlns:a16="http://schemas.microsoft.com/office/drawing/2014/main" id="{FB874837-E7CA-C5AC-B78D-8646692F00F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765636" y="13466192"/>
              <a:ext cx="914400" cy="914400"/>
            </a:xfrm>
            <a:prstGeom prst="rect">
              <a:avLst/>
            </a:prstGeom>
          </p:spPr>
        </p:pic>
        <p:pic>
          <p:nvPicPr>
            <p:cNvPr id="48" name="グラフィックス 47" descr="データベース 単色塗りつぶし">
              <a:extLst>
                <a:ext uri="{FF2B5EF4-FFF2-40B4-BE49-F238E27FC236}">
                  <a16:creationId xmlns:a16="http://schemas.microsoft.com/office/drawing/2014/main" id="{C518FF95-F270-B49C-A81E-DC0C23BEC5AB}"/>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5586487" y="13449271"/>
              <a:ext cx="914400" cy="914400"/>
            </a:xfrm>
            <a:prstGeom prst="rect">
              <a:avLst/>
            </a:prstGeom>
          </p:spPr>
        </p:pic>
        <p:pic>
          <p:nvPicPr>
            <p:cNvPr id="51" name="グラフィックス 50" descr="古い鍵 単色塗りつぶし">
              <a:extLst>
                <a:ext uri="{FF2B5EF4-FFF2-40B4-BE49-F238E27FC236}">
                  <a16:creationId xmlns:a16="http://schemas.microsoft.com/office/drawing/2014/main" id="{B29AB117-06B1-5BAA-5642-04C41ADBEF13}"/>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344527" y="12818834"/>
              <a:ext cx="346786" cy="346786"/>
            </a:xfrm>
            <a:prstGeom prst="rect">
              <a:avLst/>
            </a:prstGeom>
          </p:spPr>
        </p:pic>
        <p:pic>
          <p:nvPicPr>
            <p:cNvPr id="53" name="グラフィックス 52" descr="ギリシャ神殿 単色塗りつぶし">
              <a:extLst>
                <a:ext uri="{FF2B5EF4-FFF2-40B4-BE49-F238E27FC236}">
                  <a16:creationId xmlns:a16="http://schemas.microsoft.com/office/drawing/2014/main" id="{E40AE23C-3CD0-2E99-7BF5-DD74749BF12F}"/>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5568720" y="12216937"/>
              <a:ext cx="914400" cy="914400"/>
            </a:xfrm>
            <a:prstGeom prst="rect">
              <a:avLst/>
            </a:prstGeom>
          </p:spPr>
        </p:pic>
        <p:pic>
          <p:nvPicPr>
            <p:cNvPr id="59" name="グラフィックス 58" descr="古い鍵 単色塗りつぶし">
              <a:extLst>
                <a:ext uri="{FF2B5EF4-FFF2-40B4-BE49-F238E27FC236}">
                  <a16:creationId xmlns:a16="http://schemas.microsoft.com/office/drawing/2014/main" id="{B606BA34-F5FC-677E-F717-E123BABD299C}"/>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304463" y="12819271"/>
              <a:ext cx="346786" cy="346786"/>
            </a:xfrm>
            <a:prstGeom prst="rect">
              <a:avLst/>
            </a:prstGeom>
          </p:spPr>
        </p:pic>
        <p:pic>
          <p:nvPicPr>
            <p:cNvPr id="258" name="グラフィックス 257" descr="ドキュメント 単色塗りつぶし">
              <a:extLst>
                <a:ext uri="{FF2B5EF4-FFF2-40B4-BE49-F238E27FC236}">
                  <a16:creationId xmlns:a16="http://schemas.microsoft.com/office/drawing/2014/main" id="{0E457B80-5F6A-0FB0-0F15-5A4E87A4A235}"/>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6222319" y="13804541"/>
              <a:ext cx="511075" cy="511075"/>
            </a:xfrm>
            <a:prstGeom prst="rect">
              <a:avLst/>
            </a:prstGeom>
          </p:spPr>
        </p:pic>
        <p:sp>
          <p:nvSpPr>
            <p:cNvPr id="260" name="テキスト ボックス 259">
              <a:extLst>
                <a:ext uri="{FF2B5EF4-FFF2-40B4-BE49-F238E27FC236}">
                  <a16:creationId xmlns:a16="http://schemas.microsoft.com/office/drawing/2014/main" id="{5D145723-3D12-F7ED-697D-40435AFAF493}"/>
                </a:ext>
              </a:extLst>
            </p:cNvPr>
            <p:cNvSpPr txBox="1"/>
            <p:nvPr/>
          </p:nvSpPr>
          <p:spPr>
            <a:xfrm>
              <a:off x="5688042" y="12009970"/>
              <a:ext cx="651444" cy="276999"/>
            </a:xfrm>
            <a:prstGeom prst="rect">
              <a:avLst/>
            </a:prstGeom>
            <a:solidFill>
              <a:srgbClr val="F2F2F2"/>
            </a:solidFill>
            <a:ln>
              <a:noFill/>
            </a:ln>
          </p:spPr>
          <p:txBody>
            <a:bodyPr wrap="square">
              <a:spAutoFit/>
            </a:bodyPr>
            <a:lstStyle/>
            <a:p>
              <a:r>
                <a:rPr lang="ja-JP" altLang="en-US" sz="1200" dirty="0">
                  <a:solidFill>
                    <a:srgbClr val="333333"/>
                  </a:solidFill>
                  <a:latin typeface="游ゴシック" panose="020B0400000000000000" pitchFamily="50" charset="-128"/>
                  <a:ea typeface="游ゴシック" panose="020B0400000000000000" pitchFamily="50" charset="-128"/>
                </a:rPr>
                <a:t>認証局</a:t>
              </a:r>
            </a:p>
          </p:txBody>
        </p:sp>
        <p:sp>
          <p:nvSpPr>
            <p:cNvPr id="261" name="テキスト ボックス 260">
              <a:extLst>
                <a:ext uri="{FF2B5EF4-FFF2-40B4-BE49-F238E27FC236}">
                  <a16:creationId xmlns:a16="http://schemas.microsoft.com/office/drawing/2014/main" id="{50451F15-554E-FB99-B2E0-9DFD994F3F5B}"/>
                </a:ext>
              </a:extLst>
            </p:cNvPr>
            <p:cNvSpPr txBox="1"/>
            <p:nvPr/>
          </p:nvSpPr>
          <p:spPr>
            <a:xfrm>
              <a:off x="5656885" y="14309791"/>
              <a:ext cx="880677" cy="276999"/>
            </a:xfrm>
            <a:prstGeom prst="rect">
              <a:avLst/>
            </a:prstGeom>
            <a:solidFill>
              <a:srgbClr val="F2F2F2"/>
            </a:solidFill>
            <a:ln>
              <a:noFill/>
            </a:ln>
          </p:spPr>
          <p:txBody>
            <a:bodyPr wrap="square">
              <a:spAutoFit/>
            </a:bodyPr>
            <a:lstStyle/>
            <a:p>
              <a:r>
                <a:rPr lang="ja-JP" altLang="en-US" sz="1200" dirty="0">
                  <a:solidFill>
                    <a:srgbClr val="333333"/>
                  </a:solidFill>
                  <a:latin typeface="游ゴシック" panose="020B0400000000000000" pitchFamily="50" charset="-128"/>
                  <a:ea typeface="游ゴシック" panose="020B0400000000000000" pitchFamily="50" charset="-128"/>
                </a:rPr>
                <a:t>システム</a:t>
              </a:r>
            </a:p>
          </p:txBody>
        </p:sp>
        <p:sp>
          <p:nvSpPr>
            <p:cNvPr id="262" name="テキスト ボックス 261">
              <a:extLst>
                <a:ext uri="{FF2B5EF4-FFF2-40B4-BE49-F238E27FC236}">
                  <a16:creationId xmlns:a16="http://schemas.microsoft.com/office/drawing/2014/main" id="{BDF5B22E-11E4-D283-9E35-3C4ED255E401}"/>
                </a:ext>
              </a:extLst>
            </p:cNvPr>
            <p:cNvSpPr txBox="1"/>
            <p:nvPr/>
          </p:nvSpPr>
          <p:spPr>
            <a:xfrm>
              <a:off x="3665561" y="14306439"/>
              <a:ext cx="659032" cy="276999"/>
            </a:xfrm>
            <a:prstGeom prst="rect">
              <a:avLst/>
            </a:prstGeom>
            <a:solidFill>
              <a:srgbClr val="F2F2F2"/>
            </a:solidFill>
            <a:ln>
              <a:noFill/>
            </a:ln>
          </p:spPr>
          <p:txBody>
            <a:bodyPr wrap="square">
              <a:spAutoFit/>
            </a:bodyPr>
            <a:lstStyle/>
            <a:p>
              <a:r>
                <a:rPr lang="ja-JP" altLang="en-US" sz="1200" dirty="0">
                  <a:solidFill>
                    <a:srgbClr val="333333"/>
                  </a:solidFill>
                  <a:latin typeface="游ゴシック" panose="020B0400000000000000" pitchFamily="50" charset="-128"/>
                  <a:ea typeface="游ゴシック" panose="020B0400000000000000" pitchFamily="50" charset="-128"/>
                </a:rPr>
                <a:t>受注者</a:t>
              </a:r>
            </a:p>
          </p:txBody>
        </p:sp>
        <p:sp>
          <p:nvSpPr>
            <p:cNvPr id="263" name="テキスト ボックス 262">
              <a:extLst>
                <a:ext uri="{FF2B5EF4-FFF2-40B4-BE49-F238E27FC236}">
                  <a16:creationId xmlns:a16="http://schemas.microsoft.com/office/drawing/2014/main" id="{4447362E-58C8-0E3C-CFE2-FECD9153941B}"/>
                </a:ext>
              </a:extLst>
            </p:cNvPr>
            <p:cNvSpPr txBox="1"/>
            <p:nvPr/>
          </p:nvSpPr>
          <p:spPr>
            <a:xfrm>
              <a:off x="7892680" y="14306440"/>
              <a:ext cx="787356" cy="276999"/>
            </a:xfrm>
            <a:prstGeom prst="rect">
              <a:avLst/>
            </a:prstGeom>
            <a:solidFill>
              <a:srgbClr val="F2F2F2"/>
            </a:solidFill>
            <a:ln>
              <a:noFill/>
            </a:ln>
          </p:spPr>
          <p:txBody>
            <a:bodyPr wrap="square">
              <a:spAutoFit/>
            </a:bodyPr>
            <a:lstStyle/>
            <a:p>
              <a:r>
                <a:rPr lang="ja-JP" altLang="en-US" sz="1200" dirty="0">
                  <a:solidFill>
                    <a:srgbClr val="333333"/>
                  </a:solidFill>
                  <a:latin typeface="游ゴシック" panose="020B0400000000000000" pitchFamily="50" charset="-128"/>
                  <a:ea typeface="游ゴシック" panose="020B0400000000000000" pitchFamily="50" charset="-128"/>
                </a:rPr>
                <a:t>大阪市</a:t>
              </a:r>
            </a:p>
          </p:txBody>
        </p:sp>
        <p:cxnSp>
          <p:nvCxnSpPr>
            <p:cNvPr id="265" name="直線コネクタ 264">
              <a:extLst>
                <a:ext uri="{FF2B5EF4-FFF2-40B4-BE49-F238E27FC236}">
                  <a16:creationId xmlns:a16="http://schemas.microsoft.com/office/drawing/2014/main" id="{CE9F0B9F-53BD-5FE0-25D3-3098C143D524}"/>
                </a:ext>
              </a:extLst>
            </p:cNvPr>
            <p:cNvCxnSpPr>
              <a:cxnSpLocks/>
            </p:cNvCxnSpPr>
            <p:nvPr/>
          </p:nvCxnSpPr>
          <p:spPr>
            <a:xfrm>
              <a:off x="3980421" y="12783271"/>
              <a:ext cx="1588299" cy="0"/>
            </a:xfrm>
            <a:prstGeom prst="line">
              <a:avLst/>
            </a:prstGeom>
            <a:ln w="15875">
              <a:noFill/>
              <a:tailEnd type="triangle"/>
            </a:ln>
          </p:spPr>
          <p:style>
            <a:lnRef idx="1">
              <a:schemeClr val="accent1"/>
            </a:lnRef>
            <a:fillRef idx="0">
              <a:schemeClr val="accent1"/>
            </a:fillRef>
            <a:effectRef idx="0">
              <a:schemeClr val="accent1"/>
            </a:effectRef>
            <a:fontRef idx="minor">
              <a:schemeClr val="tx1"/>
            </a:fontRef>
          </p:style>
        </p:cxnSp>
        <p:pic>
          <p:nvPicPr>
            <p:cNvPr id="276" name="グラフィックス 275" descr="ノート PC 単色塗りつぶし">
              <a:extLst>
                <a:ext uri="{FF2B5EF4-FFF2-40B4-BE49-F238E27FC236}">
                  <a16:creationId xmlns:a16="http://schemas.microsoft.com/office/drawing/2014/main" id="{22EE962D-961B-24D9-0084-B62BC826423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222406" y="13310307"/>
              <a:ext cx="914400" cy="914400"/>
            </a:xfrm>
            <a:prstGeom prst="rect">
              <a:avLst/>
            </a:prstGeom>
          </p:spPr>
        </p:pic>
        <p:pic>
          <p:nvPicPr>
            <p:cNvPr id="277" name="グラフィックス 276" descr="ノート PC 単色塗りつぶし">
              <a:extLst>
                <a:ext uri="{FF2B5EF4-FFF2-40B4-BE49-F238E27FC236}">
                  <a16:creationId xmlns:a16="http://schemas.microsoft.com/office/drawing/2014/main" id="{5D055E86-8FC2-74BF-92AA-336BD25C337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127733" y="13285888"/>
              <a:ext cx="914400" cy="914400"/>
            </a:xfrm>
            <a:prstGeom prst="rect">
              <a:avLst/>
            </a:prstGeom>
          </p:spPr>
        </p:pic>
        <p:cxnSp>
          <p:nvCxnSpPr>
            <p:cNvPr id="279" name="直線コネクタ 278">
              <a:extLst>
                <a:ext uri="{FF2B5EF4-FFF2-40B4-BE49-F238E27FC236}">
                  <a16:creationId xmlns:a16="http://schemas.microsoft.com/office/drawing/2014/main" id="{FDDDDDD7-2331-5B4F-48D8-AAC2656AC849}"/>
                </a:ext>
              </a:extLst>
            </p:cNvPr>
            <p:cNvCxnSpPr>
              <a:cxnSpLocks/>
            </p:cNvCxnSpPr>
            <p:nvPr/>
          </p:nvCxnSpPr>
          <p:spPr>
            <a:xfrm>
              <a:off x="3971764" y="12783271"/>
              <a:ext cx="0" cy="682557"/>
            </a:xfrm>
            <a:prstGeom prst="line">
              <a:avLst/>
            </a:prstGeom>
            <a:ln w="15875">
              <a:noFill/>
            </a:ln>
          </p:spPr>
          <p:style>
            <a:lnRef idx="1">
              <a:schemeClr val="accent1"/>
            </a:lnRef>
            <a:fillRef idx="0">
              <a:schemeClr val="accent1"/>
            </a:fillRef>
            <a:effectRef idx="0">
              <a:schemeClr val="accent1"/>
            </a:effectRef>
            <a:fontRef idx="minor">
              <a:schemeClr val="tx1"/>
            </a:fontRef>
          </p:style>
        </p:cxnSp>
        <p:cxnSp>
          <p:nvCxnSpPr>
            <p:cNvPr id="285" name="直線コネクタ 284">
              <a:extLst>
                <a:ext uri="{FF2B5EF4-FFF2-40B4-BE49-F238E27FC236}">
                  <a16:creationId xmlns:a16="http://schemas.microsoft.com/office/drawing/2014/main" id="{E9D8E4FB-22F7-3AA1-488C-BD5FFD00A7E9}"/>
                </a:ext>
              </a:extLst>
            </p:cNvPr>
            <p:cNvCxnSpPr>
              <a:cxnSpLocks/>
            </p:cNvCxnSpPr>
            <p:nvPr/>
          </p:nvCxnSpPr>
          <p:spPr>
            <a:xfrm>
              <a:off x="8159776" y="12786149"/>
              <a:ext cx="0" cy="711813"/>
            </a:xfrm>
            <a:prstGeom prst="line">
              <a:avLst/>
            </a:prstGeom>
            <a:ln w="15875">
              <a:noFill/>
            </a:ln>
          </p:spPr>
          <p:style>
            <a:lnRef idx="1">
              <a:schemeClr val="accent1"/>
            </a:lnRef>
            <a:fillRef idx="0">
              <a:schemeClr val="accent1"/>
            </a:fillRef>
            <a:effectRef idx="0">
              <a:schemeClr val="accent1"/>
            </a:effectRef>
            <a:fontRef idx="minor">
              <a:schemeClr val="tx1"/>
            </a:fontRef>
          </p:style>
        </p:cxnSp>
        <p:cxnSp>
          <p:nvCxnSpPr>
            <p:cNvPr id="286" name="直線コネクタ 285">
              <a:extLst>
                <a:ext uri="{FF2B5EF4-FFF2-40B4-BE49-F238E27FC236}">
                  <a16:creationId xmlns:a16="http://schemas.microsoft.com/office/drawing/2014/main" id="{A8D00560-EE50-2B2B-51F1-FC42BCF86477}"/>
                </a:ext>
              </a:extLst>
            </p:cNvPr>
            <p:cNvCxnSpPr>
              <a:cxnSpLocks/>
            </p:cNvCxnSpPr>
            <p:nvPr/>
          </p:nvCxnSpPr>
          <p:spPr>
            <a:xfrm>
              <a:off x="5580357" y="13220237"/>
              <a:ext cx="0" cy="340039"/>
            </a:xfrm>
            <a:prstGeom prst="line">
              <a:avLst/>
            </a:prstGeom>
            <a:ln w="15875">
              <a:noFill/>
              <a:tailEnd type="triangle"/>
            </a:ln>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A700245F-D574-AB74-282B-2A7A53AB88A9}"/>
                </a:ext>
              </a:extLst>
            </p:cNvPr>
            <p:cNvCxnSpPr>
              <a:cxnSpLocks/>
            </p:cNvCxnSpPr>
            <p:nvPr/>
          </p:nvCxnSpPr>
          <p:spPr>
            <a:xfrm>
              <a:off x="6483334" y="13220236"/>
              <a:ext cx="0" cy="340039"/>
            </a:xfrm>
            <a:prstGeom prst="line">
              <a:avLst/>
            </a:prstGeom>
            <a:ln w="15875">
              <a:no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C1055865-6509-D4D9-AA7C-D09738210013}"/>
                </a:ext>
              </a:extLst>
            </p:cNvPr>
            <p:cNvSpPr txBox="1"/>
            <p:nvPr/>
          </p:nvSpPr>
          <p:spPr>
            <a:xfrm>
              <a:off x="4324592" y="12562242"/>
              <a:ext cx="1318063" cy="276999"/>
            </a:xfrm>
            <a:prstGeom prst="rect">
              <a:avLst/>
            </a:prstGeom>
            <a:noFill/>
            <a:ln>
              <a:noFill/>
            </a:ln>
          </p:spPr>
          <p:txBody>
            <a:bodyPr wrap="square">
              <a:spAutoFit/>
            </a:bodyPr>
            <a:lstStyle/>
            <a:p>
              <a:r>
                <a:rPr lang="ja-JP" altLang="en-US" sz="1200" dirty="0">
                  <a:solidFill>
                    <a:srgbClr val="333333"/>
                  </a:solidFill>
                  <a:latin typeface="游ゴシック" panose="020B0400000000000000" pitchFamily="50" charset="-128"/>
                  <a:ea typeface="游ゴシック" panose="020B0400000000000000" pitchFamily="50" charset="-128"/>
                </a:rPr>
                <a:t>①署名依頼</a:t>
              </a:r>
            </a:p>
          </p:txBody>
        </p:sp>
        <p:sp>
          <p:nvSpPr>
            <p:cNvPr id="22" name="テキスト ボックス 21">
              <a:extLst>
                <a:ext uri="{FF2B5EF4-FFF2-40B4-BE49-F238E27FC236}">
                  <a16:creationId xmlns:a16="http://schemas.microsoft.com/office/drawing/2014/main" id="{0D46B66F-92C8-7DAF-6249-5835CA2C657B}"/>
                </a:ext>
              </a:extLst>
            </p:cNvPr>
            <p:cNvSpPr txBox="1"/>
            <p:nvPr/>
          </p:nvSpPr>
          <p:spPr>
            <a:xfrm>
              <a:off x="5725711" y="13214154"/>
              <a:ext cx="1318063" cy="276999"/>
            </a:xfrm>
            <a:prstGeom prst="rect">
              <a:avLst/>
            </a:prstGeom>
            <a:noFill/>
            <a:ln>
              <a:noFill/>
            </a:ln>
          </p:spPr>
          <p:txBody>
            <a:bodyPr wrap="square">
              <a:spAutoFit/>
            </a:bodyPr>
            <a:lstStyle/>
            <a:p>
              <a:r>
                <a:rPr lang="ja-JP" altLang="en-US" sz="1200" dirty="0">
                  <a:solidFill>
                    <a:srgbClr val="333333"/>
                  </a:solidFill>
                  <a:latin typeface="游ゴシック" panose="020B0400000000000000" pitchFamily="50" charset="-128"/>
                  <a:ea typeface="游ゴシック" panose="020B0400000000000000" pitchFamily="50" charset="-128"/>
                </a:rPr>
                <a:t>②署名</a:t>
              </a:r>
            </a:p>
          </p:txBody>
        </p:sp>
        <p:cxnSp>
          <p:nvCxnSpPr>
            <p:cNvPr id="27" name="直線コネクタ 26">
              <a:extLst>
                <a:ext uri="{FF2B5EF4-FFF2-40B4-BE49-F238E27FC236}">
                  <a16:creationId xmlns:a16="http://schemas.microsoft.com/office/drawing/2014/main" id="{C459B3DF-D883-C76E-B2E9-0779D4F1B296}"/>
                </a:ext>
              </a:extLst>
            </p:cNvPr>
            <p:cNvCxnSpPr>
              <a:cxnSpLocks/>
            </p:cNvCxnSpPr>
            <p:nvPr/>
          </p:nvCxnSpPr>
          <p:spPr>
            <a:xfrm>
              <a:off x="6500887" y="12783271"/>
              <a:ext cx="1667546" cy="0"/>
            </a:xfrm>
            <a:prstGeom prst="line">
              <a:avLst/>
            </a:prstGeom>
            <a:ln w="15875">
              <a:noFill/>
              <a:headEnd type="triangle"/>
              <a:tailEnd type="none"/>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7E05F6DB-1813-0007-FAC9-462AB52C1499}"/>
                </a:ext>
              </a:extLst>
            </p:cNvPr>
            <p:cNvSpPr txBox="1"/>
            <p:nvPr/>
          </p:nvSpPr>
          <p:spPr>
            <a:xfrm>
              <a:off x="6914627" y="12562242"/>
              <a:ext cx="1318063" cy="276999"/>
            </a:xfrm>
            <a:prstGeom prst="rect">
              <a:avLst/>
            </a:prstGeom>
            <a:noFill/>
            <a:ln>
              <a:noFill/>
            </a:ln>
          </p:spPr>
          <p:txBody>
            <a:bodyPr wrap="square">
              <a:spAutoFit/>
            </a:bodyPr>
            <a:lstStyle/>
            <a:p>
              <a:r>
                <a:rPr lang="ja-JP" altLang="en-US" sz="1200" dirty="0">
                  <a:solidFill>
                    <a:srgbClr val="333333"/>
                  </a:solidFill>
                  <a:latin typeface="游ゴシック" panose="020B0400000000000000" pitchFamily="50" charset="-128"/>
                  <a:ea typeface="游ゴシック" panose="020B0400000000000000" pitchFamily="50" charset="-128"/>
                </a:rPr>
                <a:t>①署名依頼</a:t>
              </a:r>
            </a:p>
          </p:txBody>
        </p:sp>
      </p:grpSp>
      <p:sp>
        <p:nvSpPr>
          <p:cNvPr id="75" name="乗算記号 74">
            <a:extLst>
              <a:ext uri="{FF2B5EF4-FFF2-40B4-BE49-F238E27FC236}">
                <a16:creationId xmlns:a16="http://schemas.microsoft.com/office/drawing/2014/main" id="{2A71B31A-2A50-12F6-06C4-56833DEBAD90}"/>
              </a:ext>
            </a:extLst>
          </p:cNvPr>
          <p:cNvSpPr/>
          <p:nvPr/>
        </p:nvSpPr>
        <p:spPr>
          <a:xfrm>
            <a:off x="9551408" y="10306675"/>
            <a:ext cx="3106057" cy="2608817"/>
          </a:xfrm>
          <a:prstGeom prst="mathMultiply">
            <a:avLst>
              <a:gd name="adj1" fmla="val 7747"/>
            </a:avLst>
          </a:prstGeom>
          <a:solidFill>
            <a:srgbClr val="F2F2F2"/>
          </a:solidFill>
          <a:ln>
            <a:solidFill>
              <a:srgbClr val="0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6" name="直線コネクタ 235">
            <a:extLst>
              <a:ext uri="{FF2B5EF4-FFF2-40B4-BE49-F238E27FC236}">
                <a16:creationId xmlns:a16="http://schemas.microsoft.com/office/drawing/2014/main" id="{CE9F0B9F-53BD-5FE0-25D3-3098C143D524}"/>
              </a:ext>
            </a:extLst>
          </p:cNvPr>
          <p:cNvCxnSpPr>
            <a:cxnSpLocks/>
          </p:cNvCxnSpPr>
          <p:nvPr/>
        </p:nvCxnSpPr>
        <p:spPr>
          <a:xfrm flipV="1">
            <a:off x="7150369" y="6922734"/>
            <a:ext cx="1427842" cy="4075"/>
          </a:xfrm>
          <a:prstGeom prst="line">
            <a:avLst/>
          </a:prstGeom>
          <a:ln w="15875">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37" name="直線コネクタ 236">
            <a:extLst>
              <a:ext uri="{FF2B5EF4-FFF2-40B4-BE49-F238E27FC236}">
                <a16:creationId xmlns:a16="http://schemas.microsoft.com/office/drawing/2014/main" id="{FDDDDDD7-2331-5B4F-48D8-AAC2656AC849}"/>
              </a:ext>
            </a:extLst>
          </p:cNvPr>
          <p:cNvCxnSpPr>
            <a:cxnSpLocks/>
          </p:cNvCxnSpPr>
          <p:nvPr/>
        </p:nvCxnSpPr>
        <p:spPr>
          <a:xfrm>
            <a:off x="7150369" y="6912023"/>
            <a:ext cx="0" cy="574331"/>
          </a:xfrm>
          <a:prstGeom prst="line">
            <a:avLst/>
          </a:prstGeom>
          <a:ln w="158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48" name="直線コネクタ 247">
            <a:extLst>
              <a:ext uri="{FF2B5EF4-FFF2-40B4-BE49-F238E27FC236}">
                <a16:creationId xmlns:a16="http://schemas.microsoft.com/office/drawing/2014/main" id="{E757C73A-213F-B884-71DC-E230627B96DB}"/>
              </a:ext>
            </a:extLst>
          </p:cNvPr>
          <p:cNvCxnSpPr>
            <a:cxnSpLocks/>
          </p:cNvCxnSpPr>
          <p:nvPr/>
        </p:nvCxnSpPr>
        <p:spPr>
          <a:xfrm flipV="1">
            <a:off x="10018783" y="6900409"/>
            <a:ext cx="1444658" cy="12853"/>
          </a:xfrm>
          <a:prstGeom prst="line">
            <a:avLst/>
          </a:prstGeom>
          <a:ln w="15875">
            <a:solidFill>
              <a:srgbClr val="000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49" name="直線コネクタ 248">
            <a:extLst>
              <a:ext uri="{FF2B5EF4-FFF2-40B4-BE49-F238E27FC236}">
                <a16:creationId xmlns:a16="http://schemas.microsoft.com/office/drawing/2014/main" id="{1FADD2F4-8F59-74B6-9CE7-2FF58EF92051}"/>
              </a:ext>
            </a:extLst>
          </p:cNvPr>
          <p:cNvCxnSpPr>
            <a:cxnSpLocks/>
          </p:cNvCxnSpPr>
          <p:nvPr/>
        </p:nvCxnSpPr>
        <p:spPr>
          <a:xfrm>
            <a:off x="11432950" y="6906835"/>
            <a:ext cx="0" cy="591395"/>
          </a:xfrm>
          <a:prstGeom prst="line">
            <a:avLst/>
          </a:prstGeom>
          <a:ln w="15875">
            <a:solidFill>
              <a:srgbClr val="000000"/>
            </a:solidFill>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D0294C5F-9F7C-ED23-8202-35B49C10ADF9}"/>
              </a:ext>
            </a:extLst>
          </p:cNvPr>
          <p:cNvGrpSpPr/>
          <p:nvPr/>
        </p:nvGrpSpPr>
        <p:grpSpPr>
          <a:xfrm>
            <a:off x="438722" y="14733663"/>
            <a:ext cx="7630036" cy="804996"/>
            <a:chOff x="952500" y="3816580"/>
            <a:chExt cx="7630036" cy="804996"/>
          </a:xfrm>
        </p:grpSpPr>
        <p:sp>
          <p:nvSpPr>
            <p:cNvPr id="12" name="テキスト ボックス 11">
              <a:extLst>
                <a:ext uri="{FF2B5EF4-FFF2-40B4-BE49-F238E27FC236}">
                  <a16:creationId xmlns:a16="http://schemas.microsoft.com/office/drawing/2014/main" id="{996568D9-C67C-3760-9C36-1DC378B9DE60}"/>
                </a:ext>
              </a:extLst>
            </p:cNvPr>
            <p:cNvSpPr txBox="1"/>
            <p:nvPr/>
          </p:nvSpPr>
          <p:spPr>
            <a:xfrm>
              <a:off x="1654735" y="3954218"/>
              <a:ext cx="6927801" cy="667358"/>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r>
                <a:rPr lang="ja-JP" altLang="en-US" sz="2800" dirty="0"/>
                <a:t>比較見積やプロポーザルもシステムで</a:t>
              </a:r>
            </a:p>
          </p:txBody>
        </p:sp>
        <p:pic>
          <p:nvPicPr>
            <p:cNvPr id="15" name="グラフィックス 14" descr="バッジ: チェックマーク 1 単色塗りつぶし">
              <a:extLst>
                <a:ext uri="{FF2B5EF4-FFF2-40B4-BE49-F238E27FC236}">
                  <a16:creationId xmlns:a16="http://schemas.microsoft.com/office/drawing/2014/main" id="{5C136FD7-B3D7-320C-9152-2D71EC5E148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2500" y="3816580"/>
              <a:ext cx="677448" cy="677448"/>
            </a:xfrm>
            <a:prstGeom prst="rect">
              <a:avLst/>
            </a:prstGeom>
          </p:spPr>
        </p:pic>
      </p:grpSp>
      <p:grpSp>
        <p:nvGrpSpPr>
          <p:cNvPr id="16" name="グループ化 15">
            <a:extLst>
              <a:ext uri="{FF2B5EF4-FFF2-40B4-BE49-F238E27FC236}">
                <a16:creationId xmlns:a16="http://schemas.microsoft.com/office/drawing/2014/main" id="{B19CF0A2-D7A6-E302-EE2A-9E50AACF2E05}"/>
              </a:ext>
            </a:extLst>
          </p:cNvPr>
          <p:cNvGrpSpPr/>
          <p:nvPr/>
        </p:nvGrpSpPr>
        <p:grpSpPr>
          <a:xfrm>
            <a:off x="426449" y="13739997"/>
            <a:ext cx="6170042" cy="804996"/>
            <a:chOff x="952500" y="3816580"/>
            <a:chExt cx="6170042" cy="804996"/>
          </a:xfrm>
        </p:grpSpPr>
        <p:sp>
          <p:nvSpPr>
            <p:cNvPr id="19" name="テキスト ボックス 18">
              <a:extLst>
                <a:ext uri="{FF2B5EF4-FFF2-40B4-BE49-F238E27FC236}">
                  <a16:creationId xmlns:a16="http://schemas.microsoft.com/office/drawing/2014/main" id="{1A652519-386D-7E1C-4B73-4F4340BC2966}"/>
                </a:ext>
              </a:extLst>
            </p:cNvPr>
            <p:cNvSpPr txBox="1"/>
            <p:nvPr/>
          </p:nvSpPr>
          <p:spPr>
            <a:xfrm>
              <a:off x="1654735" y="3954218"/>
              <a:ext cx="5467807" cy="667358"/>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r>
                <a:rPr lang="ja-JP" altLang="en-US" sz="2800" dirty="0"/>
                <a:t>すべての部局の案件をシステムで</a:t>
              </a:r>
            </a:p>
          </p:txBody>
        </p:sp>
        <p:pic>
          <p:nvPicPr>
            <p:cNvPr id="23" name="グラフィックス 22" descr="バッジ: チェックマーク 1 単色塗りつぶし">
              <a:extLst>
                <a:ext uri="{FF2B5EF4-FFF2-40B4-BE49-F238E27FC236}">
                  <a16:creationId xmlns:a16="http://schemas.microsoft.com/office/drawing/2014/main" id="{A95A31D3-BE1F-5305-2D7A-F0F46155F6C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2500" y="3816580"/>
              <a:ext cx="677448" cy="677448"/>
            </a:xfrm>
            <a:prstGeom prst="rect">
              <a:avLst/>
            </a:prstGeom>
          </p:spPr>
        </p:pic>
      </p:grpSp>
      <p:sp>
        <p:nvSpPr>
          <p:cNvPr id="24" name="テキスト ボックス 23">
            <a:extLst>
              <a:ext uri="{FF2B5EF4-FFF2-40B4-BE49-F238E27FC236}">
                <a16:creationId xmlns:a16="http://schemas.microsoft.com/office/drawing/2014/main" id="{3C9ACE3A-1536-B00A-AF0E-5CB8845CC6D2}"/>
              </a:ext>
            </a:extLst>
          </p:cNvPr>
          <p:cNvSpPr txBox="1"/>
          <p:nvPr/>
        </p:nvSpPr>
        <p:spPr>
          <a:xfrm>
            <a:off x="1081878" y="15333028"/>
            <a:ext cx="10821825" cy="646331"/>
          </a:xfrm>
          <a:prstGeom prst="rect">
            <a:avLst/>
          </a:prstGeom>
          <a:noFill/>
        </p:spPr>
        <p:txBody>
          <a:bodyPr wrap="square">
            <a:spAutoFit/>
          </a:bodyPr>
          <a:lstStyle/>
          <a:p>
            <a:r>
              <a:rPr lang="ja-JP" altLang="en-US" dirty="0">
                <a:solidFill>
                  <a:srgbClr val="333333"/>
                </a:solidFill>
                <a:latin typeface="游ゴシック" panose="020B0400000000000000" pitchFamily="50" charset="-128"/>
                <a:ea typeface="游ゴシック" panose="020B0400000000000000" pitchFamily="50" charset="-128"/>
              </a:rPr>
              <a:t>これまで大阪市ホームページで公告していた比較見積、プロポーザル、総合評価一般競争入札など幅広い案件をシステムで取り扱います。</a:t>
            </a:r>
          </a:p>
        </p:txBody>
      </p:sp>
      <p:sp>
        <p:nvSpPr>
          <p:cNvPr id="26" name="テキスト ボックス 25">
            <a:extLst>
              <a:ext uri="{FF2B5EF4-FFF2-40B4-BE49-F238E27FC236}">
                <a16:creationId xmlns:a16="http://schemas.microsoft.com/office/drawing/2014/main" id="{D3417582-2792-2C31-2042-41654B0C48FA}"/>
              </a:ext>
            </a:extLst>
          </p:cNvPr>
          <p:cNvSpPr txBox="1"/>
          <p:nvPr/>
        </p:nvSpPr>
        <p:spPr>
          <a:xfrm>
            <a:off x="1069605" y="14305687"/>
            <a:ext cx="11085140" cy="369332"/>
          </a:xfrm>
          <a:prstGeom prst="rect">
            <a:avLst/>
          </a:prstGeom>
          <a:noFill/>
        </p:spPr>
        <p:txBody>
          <a:bodyPr wrap="square">
            <a:spAutoFit/>
          </a:bodyPr>
          <a:lstStyle/>
          <a:p>
            <a:r>
              <a:rPr lang="ja-JP" altLang="en-US" dirty="0">
                <a:solidFill>
                  <a:srgbClr val="333333"/>
                </a:solidFill>
                <a:latin typeface="游ゴシック" panose="020B0400000000000000" pitchFamily="50" charset="-128"/>
                <a:ea typeface="游ゴシック" panose="020B0400000000000000" pitchFamily="50" charset="-128"/>
              </a:rPr>
              <a:t>これまでシステムで取り扱っていなかった区役所や部局の案件についてもシステムで取り扱います。</a:t>
            </a:r>
          </a:p>
        </p:txBody>
      </p:sp>
      <p:sp>
        <p:nvSpPr>
          <p:cNvPr id="28" name="テキスト ボックス 27">
            <a:extLst>
              <a:ext uri="{FF2B5EF4-FFF2-40B4-BE49-F238E27FC236}">
                <a16:creationId xmlns:a16="http://schemas.microsoft.com/office/drawing/2014/main" id="{FA817478-CB86-705D-8C7C-78D121131062}"/>
              </a:ext>
            </a:extLst>
          </p:cNvPr>
          <p:cNvSpPr txBox="1"/>
          <p:nvPr/>
        </p:nvSpPr>
        <p:spPr>
          <a:xfrm>
            <a:off x="410631" y="13197780"/>
            <a:ext cx="11354126" cy="632251"/>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r>
              <a:rPr lang="ja-JP" altLang="en-US" sz="3200" u="sng" dirty="0">
                <a:solidFill>
                  <a:srgbClr val="C00000"/>
                </a:solidFill>
              </a:rPr>
              <a:t>システムで取り扱う案件を拡大します</a:t>
            </a:r>
          </a:p>
        </p:txBody>
      </p:sp>
      <p:sp>
        <p:nvSpPr>
          <p:cNvPr id="30" name="テキスト ボックス 29">
            <a:extLst>
              <a:ext uri="{FF2B5EF4-FFF2-40B4-BE49-F238E27FC236}">
                <a16:creationId xmlns:a16="http://schemas.microsoft.com/office/drawing/2014/main" id="{D6A7AB7C-A52A-2CEF-D525-A753727D71AE}"/>
              </a:ext>
            </a:extLst>
          </p:cNvPr>
          <p:cNvSpPr txBox="1"/>
          <p:nvPr/>
        </p:nvSpPr>
        <p:spPr>
          <a:xfrm>
            <a:off x="0" y="3748473"/>
            <a:ext cx="12210627" cy="507310"/>
          </a:xfrm>
          <a:prstGeom prst="rect">
            <a:avLst/>
          </a:prstGeom>
          <a:solidFill>
            <a:schemeClr val="tx1">
              <a:lumMod val="65000"/>
              <a:lumOff val="35000"/>
            </a:schemeClr>
          </a:solid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pPr algn="ctr"/>
            <a:r>
              <a:rPr lang="ja-JP" altLang="en-US" sz="3600" dirty="0">
                <a:solidFill>
                  <a:schemeClr val="bg1"/>
                </a:solidFill>
              </a:rPr>
              <a:t>大きく変わる点</a:t>
            </a:r>
          </a:p>
        </p:txBody>
      </p:sp>
    </p:spTree>
    <p:extLst>
      <p:ext uri="{BB962C8B-B14F-4D97-AF65-F5344CB8AC3E}">
        <p14:creationId xmlns:p14="http://schemas.microsoft.com/office/powerpoint/2010/main" val="2146255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長方形 1">
            <a:extLst>
              <a:ext uri="{FF2B5EF4-FFF2-40B4-BE49-F238E27FC236}">
                <a16:creationId xmlns:a16="http://schemas.microsoft.com/office/drawing/2014/main" id="{F3454645-C31E-6891-7084-647C2FB67161}"/>
              </a:ext>
            </a:extLst>
          </p:cNvPr>
          <p:cNvSpPr/>
          <p:nvPr/>
        </p:nvSpPr>
        <p:spPr>
          <a:xfrm>
            <a:off x="0" y="0"/>
            <a:ext cx="12191999" cy="164877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8" name="タイトル 7" hidden="1">
            <a:extLst>
              <a:ext uri="{FF2B5EF4-FFF2-40B4-BE49-F238E27FC236}">
                <a16:creationId xmlns:a16="http://schemas.microsoft.com/office/drawing/2014/main" id="{E836A675-CF30-4322-9910-D0876ADF4F0B}"/>
              </a:ext>
            </a:extLst>
          </p:cNvPr>
          <p:cNvSpPr>
            <a:spLocks noGrp="1"/>
          </p:cNvSpPr>
          <p:nvPr>
            <p:ph type="title"/>
          </p:nvPr>
        </p:nvSpPr>
        <p:spPr/>
        <p:txBody>
          <a:bodyPr rtlCol="0"/>
          <a:lstStyle/>
          <a:p>
            <a:pPr rtl="0"/>
            <a:r>
              <a:rPr lang="ja-JP" altLang="en-US" dirty="0">
                <a:latin typeface="Meiryo UI" panose="020B0604030504040204" pitchFamily="50" charset="-128"/>
                <a:ea typeface="Meiryo UI" panose="020B0604030504040204" pitchFamily="50" charset="-128"/>
              </a:rPr>
              <a:t>教育に関するインフォグラフィック</a:t>
            </a:r>
          </a:p>
        </p:txBody>
      </p:sp>
      <p:cxnSp>
        <p:nvCxnSpPr>
          <p:cNvPr id="240" name="直線​​コネクタ(S) 239">
            <a:extLst>
              <a:ext uri="{FF2B5EF4-FFF2-40B4-BE49-F238E27FC236}">
                <a16:creationId xmlns:a16="http://schemas.microsoft.com/office/drawing/2014/main" id="{7ED4E148-0D51-4563-B174-52AF236A9E18}"/>
              </a:ext>
              <a:ext uri="{C183D7F6-B498-43B3-948B-1728B52AA6E4}">
                <adec:decorative xmlns:adec="http://schemas.microsoft.com/office/drawing/2017/decorative" val="1"/>
              </a:ext>
            </a:extLst>
          </p:cNvPr>
          <p:cNvCxnSpPr>
            <a:cxnSpLocks/>
          </p:cNvCxnSpPr>
          <p:nvPr/>
        </p:nvCxnSpPr>
        <p:spPr>
          <a:xfrm>
            <a:off x="7903245" y="15304510"/>
            <a:ext cx="0" cy="64254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8" name="テキスト ボックス 237">
            <a:extLst>
              <a:ext uri="{FF2B5EF4-FFF2-40B4-BE49-F238E27FC236}">
                <a16:creationId xmlns:a16="http://schemas.microsoft.com/office/drawing/2014/main" id="{F83096AB-0759-40E5-B99C-9775BA5A70A7}"/>
              </a:ext>
            </a:extLst>
          </p:cNvPr>
          <p:cNvSpPr txBox="1"/>
          <p:nvPr/>
        </p:nvSpPr>
        <p:spPr>
          <a:xfrm>
            <a:off x="8425535" y="15485524"/>
            <a:ext cx="1898674" cy="192208"/>
          </a:xfrm>
          <a:prstGeom prst="rect">
            <a:avLst/>
          </a:prstGeom>
          <a:noFill/>
        </p:spPr>
        <p:txBody>
          <a:bodyPr wrap="square" lIns="0" tIns="0" rIns="0" bIns="0" rtlCol="0" anchor="ctr">
            <a:noAutofit/>
          </a:bodyPr>
          <a:lstStyle/>
          <a:p>
            <a:pPr rtl="0"/>
            <a:r>
              <a:rPr lang="en-US" altLang="ja-JP" sz="1200" dirty="0">
                <a:latin typeface="游ゴシック" panose="020B0400000000000000" pitchFamily="50" charset="-128"/>
                <a:ea typeface="游ゴシック" panose="020B0400000000000000" pitchFamily="50" charset="-128"/>
              </a:rPr>
              <a:t>db0004@city.osaka.lg.jp</a:t>
            </a:r>
          </a:p>
        </p:txBody>
      </p:sp>
      <p:sp>
        <p:nvSpPr>
          <p:cNvPr id="239" name="テキスト ボックス 238">
            <a:extLst>
              <a:ext uri="{FF2B5EF4-FFF2-40B4-BE49-F238E27FC236}">
                <a16:creationId xmlns:a16="http://schemas.microsoft.com/office/drawing/2014/main" id="{CF41526B-E434-426B-B1DB-E908097B7781}"/>
              </a:ext>
            </a:extLst>
          </p:cNvPr>
          <p:cNvSpPr txBox="1"/>
          <p:nvPr/>
        </p:nvSpPr>
        <p:spPr>
          <a:xfrm>
            <a:off x="8425535" y="15704341"/>
            <a:ext cx="1898674" cy="192208"/>
          </a:xfrm>
          <a:prstGeom prst="rect">
            <a:avLst/>
          </a:prstGeom>
          <a:noFill/>
        </p:spPr>
        <p:txBody>
          <a:bodyPr wrap="square" lIns="0" tIns="0" rIns="0" bIns="0" rtlCol="0" anchor="ctr">
            <a:noAutofit/>
          </a:bodyPr>
          <a:lstStyle/>
          <a:p>
            <a:pPr rtl="0"/>
            <a:r>
              <a:rPr lang="en-US" altLang="ja-JP" sz="1200" dirty="0">
                <a:latin typeface="游ゴシック" panose="020B0400000000000000" pitchFamily="50" charset="-128"/>
                <a:ea typeface="游ゴシック" panose="020B0400000000000000" pitchFamily="50" charset="-128"/>
              </a:rPr>
              <a:t>06-6484-7063</a:t>
            </a:r>
          </a:p>
        </p:txBody>
      </p:sp>
      <p:pic>
        <p:nvPicPr>
          <p:cNvPr id="241" name="グラフィック 240" descr="封筒" title="アイコン - 発表者のメール アドレス">
            <a:extLst>
              <a:ext uri="{FF2B5EF4-FFF2-40B4-BE49-F238E27FC236}">
                <a16:creationId xmlns:a16="http://schemas.microsoft.com/office/drawing/2014/main" id="{85278BFA-EB06-4E6C-BFA9-B61687D6F099}"/>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8158898" y="15520907"/>
            <a:ext cx="149512" cy="149512"/>
          </a:xfrm>
          <a:prstGeom prst="rect">
            <a:avLst/>
          </a:prstGeom>
        </p:spPr>
      </p:pic>
      <p:pic>
        <p:nvPicPr>
          <p:cNvPr id="242" name="グラフィック 241" descr="スマート フォン" title="アイコン - 発表者の電話番号">
            <a:extLst>
              <a:ext uri="{FF2B5EF4-FFF2-40B4-BE49-F238E27FC236}">
                <a16:creationId xmlns:a16="http://schemas.microsoft.com/office/drawing/2014/main" id="{F4DAC2E2-E271-44AC-9FB0-B6EE7AA780D1}"/>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8158898" y="15725689"/>
            <a:ext cx="149512" cy="149512"/>
          </a:xfrm>
          <a:prstGeom prst="rect">
            <a:avLst/>
          </a:prstGeom>
        </p:spPr>
      </p:pic>
      <p:cxnSp>
        <p:nvCxnSpPr>
          <p:cNvPr id="236" name="直線​​コネクタ(S) 235">
            <a:extLst>
              <a:ext uri="{FF2B5EF4-FFF2-40B4-BE49-F238E27FC236}">
                <a16:creationId xmlns:a16="http://schemas.microsoft.com/office/drawing/2014/main" id="{7F934987-2D38-4869-8D64-9BE90CA1A0D2}"/>
              </a:ext>
              <a:ext uri="{C183D7F6-B498-43B3-948B-1728B52AA6E4}">
                <adec:decorative xmlns:adec="http://schemas.microsoft.com/office/drawing/2017/decorative" val="1"/>
              </a:ext>
            </a:extLst>
          </p:cNvPr>
          <p:cNvCxnSpPr>
            <a:cxnSpLocks/>
          </p:cNvCxnSpPr>
          <p:nvPr/>
        </p:nvCxnSpPr>
        <p:spPr>
          <a:xfrm>
            <a:off x="10600712" y="15304510"/>
            <a:ext cx="0" cy="6326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0" name="四角形: 角を丸くする 79">
            <a:extLst>
              <a:ext uri="{FF2B5EF4-FFF2-40B4-BE49-F238E27FC236}">
                <a16:creationId xmlns:a16="http://schemas.microsoft.com/office/drawing/2014/main" id="{8F164308-0F4A-F013-44A9-98A4CA768404}"/>
              </a:ext>
            </a:extLst>
          </p:cNvPr>
          <p:cNvSpPr/>
          <p:nvPr/>
        </p:nvSpPr>
        <p:spPr>
          <a:xfrm>
            <a:off x="815061" y="13584196"/>
            <a:ext cx="10565527" cy="1478991"/>
          </a:xfrm>
          <a:prstGeom prst="roundRect">
            <a:avLst/>
          </a:prstGeom>
          <a:solidFill>
            <a:schemeClr val="bg1"/>
          </a:solidFill>
          <a:ln w="31750">
            <a:solidFill>
              <a:srgbClr val="0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a:extLst>
              <a:ext uri="{FF2B5EF4-FFF2-40B4-BE49-F238E27FC236}">
                <a16:creationId xmlns:a16="http://schemas.microsoft.com/office/drawing/2014/main" id="{6B7A663F-2784-1326-810A-6A98911F8936}"/>
              </a:ext>
            </a:extLst>
          </p:cNvPr>
          <p:cNvSpPr txBox="1"/>
          <p:nvPr/>
        </p:nvSpPr>
        <p:spPr>
          <a:xfrm>
            <a:off x="1104115" y="13773762"/>
            <a:ext cx="5695803" cy="646331"/>
          </a:xfrm>
          <a:prstGeom prst="rect">
            <a:avLst/>
          </a:prstGeom>
          <a:noFill/>
        </p:spPr>
        <p:txBody>
          <a:bodyPr wrap="square">
            <a:spAutoFit/>
          </a:bodyPr>
          <a:lstStyle/>
          <a:p>
            <a:r>
              <a:rPr lang="ja-JP" altLang="en-US" b="1" dirty="0">
                <a:solidFill>
                  <a:srgbClr val="333333"/>
                </a:solidFill>
                <a:latin typeface="游ゴシック" panose="020B0400000000000000" pitchFamily="50" charset="-128"/>
                <a:ea typeface="游ゴシック" panose="020B0400000000000000" pitchFamily="50" charset="-128"/>
              </a:rPr>
              <a:t>詳細は大阪市ホームページよりご確認ください。</a:t>
            </a:r>
            <a:endParaRPr lang="en-US" altLang="ja-JP" b="1" dirty="0">
              <a:solidFill>
                <a:srgbClr val="333333"/>
              </a:solidFill>
              <a:latin typeface="游ゴシック" panose="020B0400000000000000" pitchFamily="50" charset="-128"/>
              <a:ea typeface="游ゴシック" panose="020B0400000000000000" pitchFamily="50" charset="-128"/>
            </a:endParaRPr>
          </a:p>
          <a:p>
            <a:r>
              <a:rPr lang="ja-JP" altLang="en-US" b="1" dirty="0">
                <a:solidFill>
                  <a:srgbClr val="333333"/>
                </a:solidFill>
                <a:latin typeface="游ゴシック" panose="020B0400000000000000" pitchFamily="50" charset="-128"/>
                <a:ea typeface="游ゴシック" panose="020B0400000000000000" pitchFamily="50" charset="-128"/>
              </a:rPr>
              <a:t>随時情報を更新していきます。</a:t>
            </a:r>
          </a:p>
        </p:txBody>
      </p:sp>
      <p:sp>
        <p:nvSpPr>
          <p:cNvPr id="83" name="テキスト ボックス 82">
            <a:extLst>
              <a:ext uri="{FF2B5EF4-FFF2-40B4-BE49-F238E27FC236}">
                <a16:creationId xmlns:a16="http://schemas.microsoft.com/office/drawing/2014/main" id="{1248F806-EDEA-991C-AAD1-2E2A679E23C2}"/>
              </a:ext>
            </a:extLst>
          </p:cNvPr>
          <p:cNvSpPr txBox="1"/>
          <p:nvPr/>
        </p:nvSpPr>
        <p:spPr>
          <a:xfrm>
            <a:off x="1104115" y="14546289"/>
            <a:ext cx="9519061" cy="369332"/>
          </a:xfrm>
          <a:prstGeom prst="rect">
            <a:avLst/>
          </a:prstGeom>
          <a:noFill/>
        </p:spPr>
        <p:txBody>
          <a:bodyPr wrap="square">
            <a:spAutoFit/>
          </a:bodyPr>
          <a:lstStyle/>
          <a:p>
            <a:r>
              <a:rPr lang="en-US" altLang="ja-JP" dirty="0">
                <a:solidFill>
                  <a:srgbClr val="333333"/>
                </a:solidFill>
                <a:latin typeface="游ゴシック" panose="020B0400000000000000" pitchFamily="50" charset="-128"/>
                <a:ea typeface="游ゴシック" panose="020B0400000000000000" pitchFamily="50" charset="-128"/>
              </a:rPr>
              <a:t>https://www.city.osaka.lg.jp/keiyakukanzai/page/0000646078.html</a:t>
            </a:r>
            <a:endParaRPr lang="ja-JP" altLang="en-US" dirty="0">
              <a:solidFill>
                <a:srgbClr val="333333"/>
              </a:solidFill>
              <a:latin typeface="游ゴシック" panose="020B0400000000000000" pitchFamily="50" charset="-128"/>
              <a:ea typeface="游ゴシック" panose="020B0400000000000000" pitchFamily="50" charset="-128"/>
            </a:endParaRPr>
          </a:p>
        </p:txBody>
      </p:sp>
      <p:pic>
        <p:nvPicPr>
          <p:cNvPr id="85" name="図 84" descr="図形&#10;&#10;低い精度で自動的に生成された説明">
            <a:extLst>
              <a:ext uri="{FF2B5EF4-FFF2-40B4-BE49-F238E27FC236}">
                <a16:creationId xmlns:a16="http://schemas.microsoft.com/office/drawing/2014/main" id="{D743FA72-C635-BEBC-84BD-8E7EA44076B3}"/>
              </a:ext>
            </a:extLst>
          </p:cNvPr>
          <p:cNvPicPr>
            <a:picLocks noChangeAspect="1"/>
          </p:cNvPicPr>
          <p:nvPr/>
        </p:nvPicPr>
        <p:blipFill>
          <a:blip r:embed="rId7"/>
          <a:stretch>
            <a:fillRect/>
          </a:stretch>
        </p:blipFill>
        <p:spPr>
          <a:xfrm>
            <a:off x="9719981" y="13672715"/>
            <a:ext cx="1367904" cy="1367904"/>
          </a:xfrm>
          <a:prstGeom prst="rect">
            <a:avLst/>
          </a:prstGeom>
        </p:spPr>
      </p:pic>
      <p:pic>
        <p:nvPicPr>
          <p:cNvPr id="92" name="図 91">
            <a:extLst>
              <a:ext uri="{FF2B5EF4-FFF2-40B4-BE49-F238E27FC236}">
                <a16:creationId xmlns:a16="http://schemas.microsoft.com/office/drawing/2014/main" id="{66D1DF69-0A69-69F5-A102-522BFD923240}"/>
              </a:ext>
            </a:extLst>
          </p:cNvPr>
          <p:cNvPicPr>
            <a:picLocks noChangeAspect="1"/>
          </p:cNvPicPr>
          <p:nvPr/>
        </p:nvPicPr>
        <p:blipFill>
          <a:blip r:embed="rId8"/>
          <a:stretch>
            <a:fillRect/>
          </a:stretch>
        </p:blipFill>
        <p:spPr>
          <a:xfrm>
            <a:off x="2006033" y="15337265"/>
            <a:ext cx="811210" cy="811210"/>
          </a:xfrm>
          <a:prstGeom prst="rect">
            <a:avLst/>
          </a:prstGeom>
        </p:spPr>
      </p:pic>
      <p:sp>
        <p:nvSpPr>
          <p:cNvPr id="93" name="テキスト ボックス 92">
            <a:extLst>
              <a:ext uri="{FF2B5EF4-FFF2-40B4-BE49-F238E27FC236}">
                <a16:creationId xmlns:a16="http://schemas.microsoft.com/office/drawing/2014/main" id="{F6DEE594-75EE-483E-BCD0-02FFC772C5DE}"/>
              </a:ext>
            </a:extLst>
          </p:cNvPr>
          <p:cNvSpPr txBox="1"/>
          <p:nvPr/>
        </p:nvSpPr>
        <p:spPr>
          <a:xfrm>
            <a:off x="2866747" y="15396962"/>
            <a:ext cx="5695803" cy="369332"/>
          </a:xfrm>
          <a:prstGeom prst="rect">
            <a:avLst/>
          </a:prstGeom>
          <a:noFill/>
        </p:spPr>
        <p:txBody>
          <a:bodyPr wrap="square">
            <a:spAutoFit/>
          </a:bodyPr>
          <a:lstStyle/>
          <a:p>
            <a:r>
              <a:rPr lang="ja-JP" altLang="en-US" b="1" dirty="0">
                <a:solidFill>
                  <a:srgbClr val="333333"/>
                </a:solidFill>
                <a:latin typeface="游ゴシック" panose="020B0400000000000000" pitchFamily="50" charset="-128"/>
                <a:ea typeface="游ゴシック" panose="020B0400000000000000" pitchFamily="50" charset="-128"/>
              </a:rPr>
              <a:t>大阪市契約管財局制度課（契約制度グループ）</a:t>
            </a:r>
          </a:p>
        </p:txBody>
      </p:sp>
      <p:sp>
        <p:nvSpPr>
          <p:cNvPr id="94" name="テキスト ボックス 93">
            <a:extLst>
              <a:ext uri="{FF2B5EF4-FFF2-40B4-BE49-F238E27FC236}">
                <a16:creationId xmlns:a16="http://schemas.microsoft.com/office/drawing/2014/main" id="{F8C52BF1-C2E8-26FF-F354-5228E12260A3}"/>
              </a:ext>
            </a:extLst>
          </p:cNvPr>
          <p:cNvSpPr txBox="1"/>
          <p:nvPr/>
        </p:nvSpPr>
        <p:spPr>
          <a:xfrm>
            <a:off x="2897747" y="15798685"/>
            <a:ext cx="5695803" cy="276999"/>
          </a:xfrm>
          <a:prstGeom prst="rect">
            <a:avLst/>
          </a:prstGeom>
          <a:noFill/>
        </p:spPr>
        <p:txBody>
          <a:bodyPr wrap="square">
            <a:spAutoFit/>
          </a:bodyPr>
          <a:lstStyle/>
          <a:p>
            <a:r>
              <a:rPr lang="zh-TW" altLang="en-US" sz="1200" b="1" dirty="0">
                <a:solidFill>
                  <a:srgbClr val="333333"/>
                </a:solidFill>
                <a:latin typeface="游ゴシック" panose="020B0400000000000000" pitchFamily="50" charset="-128"/>
                <a:ea typeface="游ゴシック" panose="020B0400000000000000" pitchFamily="50" charset="-128"/>
              </a:rPr>
              <a:t>〒</a:t>
            </a:r>
            <a:r>
              <a:rPr lang="en-US" altLang="zh-TW" sz="1200" b="1" dirty="0">
                <a:solidFill>
                  <a:srgbClr val="333333"/>
                </a:solidFill>
                <a:latin typeface="游ゴシック" panose="020B0400000000000000" pitchFamily="50" charset="-128"/>
                <a:ea typeface="游ゴシック" panose="020B0400000000000000" pitchFamily="50" charset="-128"/>
              </a:rPr>
              <a:t>541-0053</a:t>
            </a:r>
            <a:r>
              <a:rPr lang="zh-TW" altLang="en-US" sz="1200" b="1" dirty="0">
                <a:solidFill>
                  <a:srgbClr val="333333"/>
                </a:solidFill>
                <a:latin typeface="游ゴシック" panose="020B0400000000000000" pitchFamily="50" charset="-128"/>
                <a:ea typeface="游ゴシック" panose="020B0400000000000000" pitchFamily="50" charset="-128"/>
              </a:rPr>
              <a:t>　大阪市中央区本町１</a:t>
            </a:r>
            <a:r>
              <a:rPr lang="en-US" altLang="zh-TW" sz="1200" b="1" dirty="0">
                <a:solidFill>
                  <a:srgbClr val="333333"/>
                </a:solidFill>
                <a:latin typeface="游ゴシック" panose="020B0400000000000000" pitchFamily="50" charset="-128"/>
                <a:ea typeface="游ゴシック" panose="020B0400000000000000" pitchFamily="50" charset="-128"/>
              </a:rPr>
              <a:t>-</a:t>
            </a:r>
            <a:r>
              <a:rPr lang="zh-TW" altLang="en-US" sz="1200" b="1" dirty="0">
                <a:solidFill>
                  <a:srgbClr val="333333"/>
                </a:solidFill>
                <a:latin typeface="游ゴシック" panose="020B0400000000000000" pitchFamily="50" charset="-128"/>
                <a:ea typeface="游ゴシック" panose="020B0400000000000000" pitchFamily="50" charset="-128"/>
              </a:rPr>
              <a:t>４</a:t>
            </a:r>
            <a:r>
              <a:rPr lang="en-US" altLang="zh-TW" sz="1200" b="1" dirty="0">
                <a:solidFill>
                  <a:srgbClr val="333333"/>
                </a:solidFill>
                <a:latin typeface="游ゴシック" panose="020B0400000000000000" pitchFamily="50" charset="-128"/>
                <a:ea typeface="游ゴシック" panose="020B0400000000000000" pitchFamily="50" charset="-128"/>
              </a:rPr>
              <a:t>-</a:t>
            </a:r>
            <a:r>
              <a:rPr lang="zh-TW" altLang="en-US" sz="1200" b="1" dirty="0">
                <a:solidFill>
                  <a:srgbClr val="333333"/>
                </a:solidFill>
                <a:latin typeface="游ゴシック" panose="020B0400000000000000" pitchFamily="50" charset="-128"/>
                <a:ea typeface="游ゴシック" panose="020B0400000000000000" pitchFamily="50" charset="-128"/>
              </a:rPr>
              <a:t>５　大阪産業創造館９階</a:t>
            </a:r>
            <a:endParaRPr lang="ja-JP" altLang="en-US" sz="1200" b="1" dirty="0">
              <a:solidFill>
                <a:srgbClr val="333333"/>
              </a:solidFill>
              <a:latin typeface="游ゴシック" panose="020B0400000000000000" pitchFamily="50" charset="-128"/>
              <a:ea typeface="游ゴシック" panose="020B0400000000000000" pitchFamily="50" charset="-128"/>
            </a:endParaRPr>
          </a:p>
        </p:txBody>
      </p:sp>
      <p:sp>
        <p:nvSpPr>
          <p:cNvPr id="52" name="テキスト ボックス 51">
            <a:extLst>
              <a:ext uri="{FF2B5EF4-FFF2-40B4-BE49-F238E27FC236}">
                <a16:creationId xmlns:a16="http://schemas.microsoft.com/office/drawing/2014/main" id="{C4068A8B-5FC4-65C3-5689-0F4086C245D5}"/>
              </a:ext>
            </a:extLst>
          </p:cNvPr>
          <p:cNvSpPr txBox="1"/>
          <p:nvPr/>
        </p:nvSpPr>
        <p:spPr>
          <a:xfrm>
            <a:off x="653713" y="9340987"/>
            <a:ext cx="11090881" cy="646331"/>
          </a:xfrm>
          <a:prstGeom prst="rect">
            <a:avLst/>
          </a:prstGeom>
          <a:noFill/>
        </p:spPr>
        <p:txBody>
          <a:bodyPr wrap="square">
            <a:spAutoFit/>
          </a:bodyPr>
          <a:lstStyle/>
          <a:p>
            <a:r>
              <a:rPr lang="ja-JP" altLang="en-US" dirty="0">
                <a:solidFill>
                  <a:srgbClr val="333333"/>
                </a:solidFill>
                <a:latin typeface="游ゴシック" panose="020B0400000000000000" pitchFamily="50" charset="-128"/>
                <a:ea typeface="游ゴシック" panose="020B0400000000000000" pitchFamily="50" charset="-128"/>
              </a:rPr>
              <a:t>調達・契約システムは令和８年７月１日から利用を開始します。なお、現行の電子調達システムは、９月</a:t>
            </a:r>
            <a:r>
              <a:rPr lang="en-US" altLang="ja-JP" dirty="0">
                <a:solidFill>
                  <a:srgbClr val="333333"/>
                </a:solidFill>
                <a:latin typeface="游ゴシック" panose="020B0400000000000000" pitchFamily="50" charset="-128"/>
                <a:ea typeface="游ゴシック" panose="020B0400000000000000" pitchFamily="50" charset="-128"/>
              </a:rPr>
              <a:t>30</a:t>
            </a:r>
            <a:r>
              <a:rPr lang="ja-JP" altLang="en-US" dirty="0">
                <a:solidFill>
                  <a:srgbClr val="333333"/>
                </a:solidFill>
                <a:latin typeface="游ゴシック" panose="020B0400000000000000" pitchFamily="50" charset="-128"/>
                <a:ea typeface="游ゴシック" panose="020B0400000000000000" pitchFamily="50" charset="-128"/>
              </a:rPr>
              <a:t>日をもって運用を終了します。</a:t>
            </a:r>
          </a:p>
        </p:txBody>
      </p:sp>
      <p:sp>
        <p:nvSpPr>
          <p:cNvPr id="4" name="テキスト ボックス 3">
            <a:extLst>
              <a:ext uri="{FF2B5EF4-FFF2-40B4-BE49-F238E27FC236}">
                <a16:creationId xmlns:a16="http://schemas.microsoft.com/office/drawing/2014/main" id="{1F3ACA06-7F7E-709B-87D8-7737CAEE2E44}"/>
              </a:ext>
            </a:extLst>
          </p:cNvPr>
          <p:cNvSpPr txBox="1"/>
          <p:nvPr/>
        </p:nvSpPr>
        <p:spPr>
          <a:xfrm>
            <a:off x="485222" y="698086"/>
            <a:ext cx="11291135" cy="646331"/>
          </a:xfrm>
          <a:prstGeom prst="rect">
            <a:avLst/>
          </a:prstGeom>
          <a:noFill/>
        </p:spPr>
        <p:txBody>
          <a:bodyPr wrap="square">
            <a:spAutoFit/>
          </a:bodyPr>
          <a:lstStyle/>
          <a:p>
            <a:r>
              <a:rPr lang="ja-JP" altLang="ja-JP" dirty="0">
                <a:solidFill>
                  <a:srgbClr val="333333"/>
                </a:solidFill>
                <a:latin typeface="游ゴシック" panose="020B0400000000000000" pitchFamily="50" charset="-128"/>
                <a:ea typeface="游ゴシック" panose="020B0400000000000000" pitchFamily="50" charset="-128"/>
              </a:rPr>
              <a:t>公共工事および物品・役務の調達における、資格審査から入札、契約、検査・請求まで、ひとつのシステム上で完結させることが可能</a:t>
            </a:r>
            <a:r>
              <a:rPr lang="ja-JP" altLang="en-US" dirty="0">
                <a:solidFill>
                  <a:srgbClr val="333333"/>
                </a:solidFill>
                <a:latin typeface="游ゴシック" panose="020B0400000000000000" pitchFamily="50" charset="-128"/>
                <a:ea typeface="游ゴシック" panose="020B0400000000000000" pitchFamily="50" charset="-128"/>
              </a:rPr>
              <a:t>となります。</a:t>
            </a:r>
          </a:p>
        </p:txBody>
      </p:sp>
      <p:sp>
        <p:nvSpPr>
          <p:cNvPr id="3" name="テキスト ボックス 2">
            <a:extLst>
              <a:ext uri="{FF2B5EF4-FFF2-40B4-BE49-F238E27FC236}">
                <a16:creationId xmlns:a16="http://schemas.microsoft.com/office/drawing/2014/main" id="{04497F95-C5F8-2F46-8F90-3A51B21442A4}"/>
              </a:ext>
            </a:extLst>
          </p:cNvPr>
          <p:cNvSpPr txBox="1"/>
          <p:nvPr/>
        </p:nvSpPr>
        <p:spPr>
          <a:xfrm>
            <a:off x="-2" y="0"/>
            <a:ext cx="12329677" cy="508520"/>
          </a:xfrm>
          <a:prstGeom prst="rect">
            <a:avLst/>
          </a:prstGeom>
          <a:solidFill>
            <a:schemeClr val="tx1">
              <a:lumMod val="65000"/>
              <a:lumOff val="35000"/>
            </a:schemeClr>
          </a:solidFill>
        </p:spPr>
        <p:txBody>
          <a:bodyPr wrap="square" lIns="0" tIns="0" rIns="0" bIns="0" rtlCol="0">
            <a:noAutofit/>
          </a:bodyPr>
          <a:lstStyle>
            <a:defPPr rtl="0">
              <a:defRPr lang="ja-jp"/>
            </a:defPPr>
            <a:lvl1pPr algn="ctr">
              <a:defRPr sz="3600" b="1">
                <a:solidFill>
                  <a:schemeClr val="bg1"/>
                </a:solidFill>
                <a:latin typeface="游ゴシック" panose="020B0400000000000000" pitchFamily="50" charset="-128"/>
                <a:ea typeface="游ゴシック" panose="020B0400000000000000" pitchFamily="50" charset="-128"/>
              </a:defRPr>
            </a:lvl1pPr>
          </a:lstStyle>
          <a:p>
            <a:r>
              <a:rPr lang="ja-JP" altLang="en-US" dirty="0"/>
              <a:t>主な機能の概要</a:t>
            </a:r>
          </a:p>
        </p:txBody>
      </p:sp>
      <p:sp>
        <p:nvSpPr>
          <p:cNvPr id="6" name="テキスト ボックス 5">
            <a:extLst>
              <a:ext uri="{FF2B5EF4-FFF2-40B4-BE49-F238E27FC236}">
                <a16:creationId xmlns:a16="http://schemas.microsoft.com/office/drawing/2014/main" id="{FD441A8D-2CA0-08DA-7334-72727C54F654}"/>
              </a:ext>
            </a:extLst>
          </p:cNvPr>
          <p:cNvSpPr txBox="1"/>
          <p:nvPr/>
        </p:nvSpPr>
        <p:spPr>
          <a:xfrm>
            <a:off x="-1" y="8644749"/>
            <a:ext cx="12192001" cy="508520"/>
          </a:xfrm>
          <a:prstGeom prst="rect">
            <a:avLst/>
          </a:prstGeom>
          <a:solidFill>
            <a:schemeClr val="tx1">
              <a:lumMod val="65000"/>
              <a:lumOff val="35000"/>
            </a:schemeClr>
          </a:solidFill>
        </p:spPr>
        <p:txBody>
          <a:bodyPr wrap="square" lIns="0" tIns="0" rIns="0" bIns="0" rtlCol="0">
            <a:noAutofit/>
          </a:bodyPr>
          <a:lstStyle>
            <a:defPPr rtl="0">
              <a:defRPr lang="ja-jp"/>
            </a:defPPr>
            <a:lvl1pPr algn="ctr">
              <a:defRPr sz="3600" b="1">
                <a:solidFill>
                  <a:schemeClr val="bg1"/>
                </a:solidFill>
                <a:latin typeface="游ゴシック" panose="020B0400000000000000" pitchFamily="50" charset="-128"/>
                <a:ea typeface="游ゴシック" panose="020B0400000000000000" pitchFamily="50" charset="-128"/>
              </a:defRPr>
            </a:lvl1pPr>
          </a:lstStyle>
          <a:p>
            <a:r>
              <a:rPr lang="ja-JP" altLang="en-US" dirty="0"/>
              <a:t>今後の予定</a:t>
            </a:r>
          </a:p>
        </p:txBody>
      </p:sp>
      <p:grpSp>
        <p:nvGrpSpPr>
          <p:cNvPr id="37" name="グループ化 36">
            <a:extLst>
              <a:ext uri="{FF2B5EF4-FFF2-40B4-BE49-F238E27FC236}">
                <a16:creationId xmlns:a16="http://schemas.microsoft.com/office/drawing/2014/main" id="{D7E93B87-436A-43A4-6C4B-AB28595A91BB}"/>
              </a:ext>
            </a:extLst>
          </p:cNvPr>
          <p:cNvGrpSpPr/>
          <p:nvPr/>
        </p:nvGrpSpPr>
        <p:grpSpPr>
          <a:xfrm>
            <a:off x="579156" y="1915886"/>
            <a:ext cx="11197203" cy="6212116"/>
            <a:chOff x="2955971" y="2387601"/>
            <a:chExt cx="7357749" cy="4238610"/>
          </a:xfrm>
        </p:grpSpPr>
        <p:graphicFrame>
          <p:nvGraphicFramePr>
            <p:cNvPr id="38" name="表 37">
              <a:extLst>
                <a:ext uri="{FF2B5EF4-FFF2-40B4-BE49-F238E27FC236}">
                  <a16:creationId xmlns:a16="http://schemas.microsoft.com/office/drawing/2014/main" id="{110F5E7C-1DC5-DE23-01B2-5C9F46AA79A2}"/>
                </a:ext>
              </a:extLst>
            </p:cNvPr>
            <p:cNvGraphicFramePr>
              <a:graphicFrameLocks/>
            </p:cNvGraphicFramePr>
            <p:nvPr>
              <p:extLst>
                <p:ext uri="{D42A27DB-BD31-4B8C-83A1-F6EECF244321}">
                  <p14:modId xmlns:p14="http://schemas.microsoft.com/office/powerpoint/2010/main" val="857093825"/>
                </p:ext>
              </p:extLst>
            </p:nvPr>
          </p:nvGraphicFramePr>
          <p:xfrm>
            <a:off x="2984091" y="2387601"/>
            <a:ext cx="7329629" cy="4238610"/>
          </p:xfrm>
          <a:graphic>
            <a:graphicData uri="http://schemas.openxmlformats.org/drawingml/2006/table">
              <a:tbl>
                <a:tblPr/>
                <a:tblGrid>
                  <a:gridCol w="2413949">
                    <a:extLst>
                      <a:ext uri="{9D8B030D-6E8A-4147-A177-3AD203B41FA5}">
                        <a16:colId xmlns:a16="http://schemas.microsoft.com/office/drawing/2014/main" val="1384380057"/>
                      </a:ext>
                    </a:extLst>
                  </a:gridCol>
                  <a:gridCol w="6449368">
                    <a:extLst>
                      <a:ext uri="{9D8B030D-6E8A-4147-A177-3AD203B41FA5}">
                        <a16:colId xmlns:a16="http://schemas.microsoft.com/office/drawing/2014/main" val="4152737795"/>
                      </a:ext>
                    </a:extLst>
                  </a:gridCol>
                  <a:gridCol w="2291092">
                    <a:extLst>
                      <a:ext uri="{9D8B030D-6E8A-4147-A177-3AD203B41FA5}">
                        <a16:colId xmlns:a16="http://schemas.microsoft.com/office/drawing/2014/main" val="869035183"/>
                      </a:ext>
                    </a:extLst>
                  </a:gridCol>
                </a:tblGrid>
                <a:tr h="623108">
                  <a:tc gridSpan="3">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pPr marL="0" marR="0" lvl="0" indent="0" algn="ctr" defTabSz="1007943" rtl="0" eaLnBrk="1" fontAlgn="auto" latinLnBrk="0" hangingPunct="1">
                          <a:lnSpc>
                            <a:spcPct val="100000"/>
                          </a:lnSpc>
                          <a:spcBef>
                            <a:spcPts val="0"/>
                          </a:spcBef>
                          <a:spcAft>
                            <a:spcPts val="0"/>
                          </a:spcAft>
                          <a:buClrTx/>
                          <a:buSzTx/>
                          <a:buFontTx/>
                          <a:buNone/>
                          <a:tabLst/>
                          <a:defRPr/>
                        </a:pPr>
                        <a:r>
                          <a:rPr lang="ja-JP" altLang="en-US" sz="2800" b="1" kern="1200" dirty="0">
                            <a:solidFill>
                              <a:schemeClr val="bg1"/>
                            </a:solidFill>
                            <a:latin typeface="游ゴシック" panose="020B0400000000000000" pitchFamily="50" charset="-128"/>
                            <a:ea typeface="游ゴシック" panose="020B0400000000000000" pitchFamily="50" charset="-128"/>
                            <a:cs typeface="+mn-cs"/>
                          </a:rPr>
                          <a:t>調達・契約システム</a:t>
                        </a:r>
                        <a:r>
                          <a:rPr kumimoji="1" lang="ja-JP" altLang="en-US" sz="2400" b="1" i="0" spc="0" dirty="0">
                            <a:solidFill>
                              <a:schemeClr val="bg1"/>
                            </a:solidFill>
                            <a:latin typeface="BIZ UDPGothic" panose="020B0400000000000000" pitchFamily="34" charset="-128"/>
                            <a:ea typeface="BIZ UDPGothic" panose="020B0400000000000000" pitchFamily="34" charset="-128"/>
                          </a:rPr>
                          <a:t> </a:t>
                        </a:r>
                        <a:r>
                          <a:rPr kumimoji="1" lang="en-US" altLang="ja-JP" sz="1100" b="0" i="0" dirty="0">
                            <a:solidFill>
                              <a:schemeClr val="bg1"/>
                            </a:solidFill>
                            <a:latin typeface="BIZ UDPGothic" panose="020B0400000000000000" pitchFamily="34" charset="-128"/>
                            <a:ea typeface="BIZ UDPGothic" panose="020B0400000000000000" pitchFamily="34" charset="-128"/>
                          </a:rPr>
                          <a:t>※</a:t>
                        </a:r>
                        <a:r>
                          <a:rPr kumimoji="1" lang="ja-JP" altLang="en-US" sz="1100" b="0" i="0" dirty="0">
                            <a:solidFill>
                              <a:schemeClr val="bg1"/>
                            </a:solidFill>
                            <a:latin typeface="BIZ UDPGothic" panose="020B0400000000000000" pitchFamily="34" charset="-128"/>
                            <a:ea typeface="BIZ UDPGothic" panose="020B0400000000000000" pitchFamily="34" charset="-128"/>
                          </a:rPr>
                          <a:t>主な機能抜粋</a:t>
                        </a:r>
                        <a:endParaRPr kumimoji="1" lang="en-US" altLang="ja-JP" sz="1100" b="0" i="0" dirty="0">
                          <a:solidFill>
                            <a:schemeClr val="bg1"/>
                          </a:solidFill>
                          <a:latin typeface="BIZ UDPGothic" panose="020B0400000000000000" pitchFamily="34" charset="-128"/>
                          <a:ea typeface="BIZ UDPGothic" panose="020B0400000000000000" pitchFamily="34" charset="-128"/>
                        </a:endParaRPr>
                      </a:p>
                    </a:txBody>
                    <a:tcPr marL="72000" marR="72000" marT="0" marB="0" anchor="ctr">
                      <a:lnL w="6350" cap="flat" cmpd="sng" algn="ctr">
                        <a:noFill/>
                        <a:prstDash val="solid"/>
                        <a:round/>
                        <a:headEnd type="none" w="med" len="med"/>
                        <a:tailEnd type="none" w="med" len="med"/>
                      </a:lnL>
                      <a:lnR w="6350" cap="flat" cmpd="sng" algn="ctr">
                        <a:solidFill>
                          <a:srgbClr val="FFFFFF">
                            <a:lumMod val="75000"/>
                          </a:srgbClr>
                        </a:solid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635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005B96">
                          <a:lumMod val="50000"/>
                        </a:srgb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56555791"/>
                    </a:ext>
                  </a:extLst>
                </a:tr>
                <a:tr h="1303215">
                  <a:tc rowSpan="4">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pPr algn="l"/>
                        <a:endParaRPr kumimoji="1" lang="ja-JP" altLang="en-US"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6350" cap="flat" cmpd="sng" algn="ctr">
                        <a:noFill/>
                        <a:prstDash val="solid"/>
                        <a:round/>
                        <a:headEnd type="none" w="med" len="med"/>
                        <a:tailEnd type="none" w="med" len="med"/>
                      </a:lnL>
                      <a:lnR w="12700" cap="flat" cmpd="sng" algn="ctr">
                        <a:solidFill>
                          <a:srgbClr val="00B0F0"/>
                        </a:solid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58526259"/>
                    </a:ext>
                  </a:extLst>
                </a:tr>
                <a:tr h="1355703">
                  <a:tc vMerge="1">
                    <a:txBody>
                      <a:bodyPr/>
                      <a:lstStyle/>
                      <a:p>
                        <a:endParaRPr dirty="0"/>
                      </a:p>
                    </a:txBody>
                    <a:tcPr marL="72000" marR="72000" marT="72000" marB="72000">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96246977"/>
                    </a:ext>
                  </a:extLst>
                </a:tr>
                <a:tr h="1824212">
                  <a:tc vMerge="1">
                    <a:txBody>
                      <a:bodyPr/>
                      <a:lstStyle/>
                      <a:p>
                        <a:endParaRPr kumimoji="1" lang="ja-JP" altLang="en-US" sz="1000" b="0" i="0">
                          <a:solidFill>
                            <a:schemeClr val="bg2"/>
                          </a:solidFill>
                          <a:latin typeface="Yu Gothic Medium" panose="020B0400000000000000" pitchFamily="34" charset="-128"/>
                          <a:ea typeface="Yu Gothic Medium" panose="020B0400000000000000" pitchFamily="34" charset="-128"/>
                        </a:endParaRPr>
                      </a:p>
                    </a:txBody>
                    <a:tcPr marT="90000" marB="9000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27707253"/>
                    </a:ext>
                  </a:extLst>
                </a:tr>
                <a:tr h="1105878">
                  <a:tc vMerge="1">
                    <a:txBody>
                      <a:bodyPr/>
                      <a:lstStyle/>
                      <a:p>
                        <a:endParaRPr kumimoji="1" lang="ja-JP" altLang="en-US" sz="1000" b="0" i="0">
                          <a:solidFill>
                            <a:schemeClr val="bg2"/>
                          </a:solidFill>
                          <a:latin typeface="Yu Gothic Medium" panose="020B0400000000000000" pitchFamily="34" charset="-128"/>
                          <a:ea typeface="Yu Gothic Medium" panose="020B0400000000000000" pitchFamily="34" charset="-128"/>
                        </a:endParaRPr>
                      </a:p>
                    </a:txBody>
                    <a:tcPr marT="90000" marB="9000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endParaRPr kumimoji="1" lang="ja-JP" altLang="en-US"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lumMod val="85000"/>
                          </a:srgbClr>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118150224"/>
                    </a:ext>
                  </a:extLst>
                </a:tr>
              </a:tbl>
            </a:graphicData>
          </a:graphic>
        </p:graphicFrame>
        <p:sp>
          <p:nvSpPr>
            <p:cNvPr id="39" name="正方形/長方形 38">
              <a:extLst>
                <a:ext uri="{FF2B5EF4-FFF2-40B4-BE49-F238E27FC236}">
                  <a16:creationId xmlns:a16="http://schemas.microsoft.com/office/drawing/2014/main" id="{F5B6FEDC-0DA1-ECEF-F2AC-2C7173B00751}"/>
                </a:ext>
              </a:extLst>
            </p:cNvPr>
            <p:cNvSpPr/>
            <p:nvPr/>
          </p:nvSpPr>
          <p:spPr>
            <a:xfrm>
              <a:off x="4837428" y="4671527"/>
              <a:ext cx="3744000" cy="453593"/>
            </a:xfrm>
            <a:prstGeom prst="rect">
              <a:avLst/>
            </a:prstGeom>
            <a:solidFill>
              <a:srgbClr val="19A3FC">
                <a:lumMod val="20000"/>
                <a:lumOff val="80000"/>
              </a:srgbClr>
            </a:solidFill>
            <a:ln w="12700" cap="flat" cmpd="sng" algn="ctr">
              <a:noFill/>
              <a:prstDash val="sysDash"/>
              <a:miter lim="800000"/>
            </a:ln>
            <a:effectLst/>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defTabSz="74295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　　　　　　　　　　契約締結</a:t>
              </a:r>
            </a:p>
          </p:txBody>
        </p:sp>
        <p:sp>
          <p:nvSpPr>
            <p:cNvPr id="40" name="正方形/長方形 39">
              <a:extLst>
                <a:ext uri="{FF2B5EF4-FFF2-40B4-BE49-F238E27FC236}">
                  <a16:creationId xmlns:a16="http://schemas.microsoft.com/office/drawing/2014/main" id="{443817F4-338F-8910-2D63-28A0BB30E3B4}"/>
                </a:ext>
              </a:extLst>
            </p:cNvPr>
            <p:cNvSpPr/>
            <p:nvPr/>
          </p:nvSpPr>
          <p:spPr>
            <a:xfrm>
              <a:off x="4837428" y="5193515"/>
              <a:ext cx="3744000" cy="453593"/>
            </a:xfrm>
            <a:prstGeom prst="rect">
              <a:avLst/>
            </a:prstGeom>
            <a:solidFill>
              <a:srgbClr val="19A3FC">
                <a:lumMod val="20000"/>
                <a:lumOff val="80000"/>
              </a:srgbClr>
            </a:solidFill>
            <a:ln w="12700" cap="flat" cmpd="sng" algn="ctr">
              <a:noFill/>
              <a:prstDash val="sysDash"/>
              <a:miter lim="800000"/>
            </a:ln>
            <a:effectLst/>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defTabSz="74295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　　　　　　　　　　公募型比較見積・随意契約</a:t>
              </a:r>
            </a:p>
          </p:txBody>
        </p:sp>
        <p:sp>
          <p:nvSpPr>
            <p:cNvPr id="41" name="正方形/長方形 40">
              <a:extLst>
                <a:ext uri="{FF2B5EF4-FFF2-40B4-BE49-F238E27FC236}">
                  <a16:creationId xmlns:a16="http://schemas.microsoft.com/office/drawing/2014/main" id="{06E88109-DA71-2339-CEA2-C091E22C4FFD}"/>
                </a:ext>
              </a:extLst>
            </p:cNvPr>
            <p:cNvSpPr/>
            <p:nvPr/>
          </p:nvSpPr>
          <p:spPr>
            <a:xfrm>
              <a:off x="4837428" y="6005551"/>
              <a:ext cx="3744000" cy="453593"/>
            </a:xfrm>
            <a:prstGeom prst="rect">
              <a:avLst/>
            </a:prstGeom>
            <a:solidFill>
              <a:srgbClr val="19A3FC">
                <a:lumMod val="20000"/>
                <a:lumOff val="80000"/>
              </a:srgbClr>
            </a:solidFill>
            <a:ln w="12700" cap="flat" cmpd="sng" algn="ctr">
              <a:noFill/>
              <a:prstDash val="sysDash"/>
              <a:miter lim="800000"/>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endParaRPr>
            </a:p>
          </p:txBody>
        </p:sp>
        <p:sp>
          <p:nvSpPr>
            <p:cNvPr id="42" name="正方形/長方形 41">
              <a:extLst>
                <a:ext uri="{FF2B5EF4-FFF2-40B4-BE49-F238E27FC236}">
                  <a16:creationId xmlns:a16="http://schemas.microsoft.com/office/drawing/2014/main" id="{B30DACAD-3118-4BD6-8E0C-D906F5865E10}"/>
                </a:ext>
              </a:extLst>
            </p:cNvPr>
            <p:cNvSpPr/>
            <p:nvPr/>
          </p:nvSpPr>
          <p:spPr>
            <a:xfrm>
              <a:off x="4837428" y="3755290"/>
              <a:ext cx="3744000" cy="762300"/>
            </a:xfrm>
            <a:prstGeom prst="rect">
              <a:avLst/>
            </a:prstGeom>
            <a:solidFill>
              <a:srgbClr val="19A3FC">
                <a:lumMod val="20000"/>
                <a:lumOff val="80000"/>
              </a:srgbClr>
            </a:solidFill>
            <a:ln w="12700" cap="flat" cmpd="sng" algn="ctr">
              <a:noFill/>
              <a:prstDash val="sysDash"/>
              <a:miter lim="800000"/>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endParaRPr>
            </a:p>
          </p:txBody>
        </p:sp>
        <p:grpSp>
          <p:nvGrpSpPr>
            <p:cNvPr id="43" name="グループ化 42">
              <a:extLst>
                <a:ext uri="{FF2B5EF4-FFF2-40B4-BE49-F238E27FC236}">
                  <a16:creationId xmlns:a16="http://schemas.microsoft.com/office/drawing/2014/main" id="{125EC8AA-46F9-3CEB-F6CC-ED5A971D36FB}"/>
                </a:ext>
              </a:extLst>
            </p:cNvPr>
            <p:cNvGrpSpPr/>
            <p:nvPr/>
          </p:nvGrpSpPr>
          <p:grpSpPr>
            <a:xfrm>
              <a:off x="3147112" y="3190798"/>
              <a:ext cx="1245321" cy="3290302"/>
              <a:chOff x="546014" y="2638460"/>
              <a:chExt cx="1245321" cy="3543303"/>
            </a:xfrm>
          </p:grpSpPr>
          <p:sp>
            <p:nvSpPr>
              <p:cNvPr id="76" name="右矢印 12">
                <a:extLst>
                  <a:ext uri="{FF2B5EF4-FFF2-40B4-BE49-F238E27FC236}">
                    <a16:creationId xmlns:a16="http://schemas.microsoft.com/office/drawing/2014/main" id="{FDC0B9FB-131C-08E2-F6CC-8FF6F75CA109}"/>
                  </a:ext>
                </a:extLst>
              </p:cNvPr>
              <p:cNvSpPr/>
              <p:nvPr/>
            </p:nvSpPr>
            <p:spPr>
              <a:xfrm rot="5400000">
                <a:off x="-538591" y="4256912"/>
                <a:ext cx="3543302" cy="306400"/>
              </a:xfrm>
              <a:prstGeom prst="rightArrow">
                <a:avLst>
                  <a:gd name="adj1" fmla="val 100000"/>
                  <a:gd name="adj2" fmla="val 50000"/>
                </a:avLst>
              </a:prstGeom>
              <a:gradFill>
                <a:gsLst>
                  <a:gs pos="0">
                    <a:srgbClr val="005B96">
                      <a:lumMod val="20000"/>
                      <a:lumOff val="80000"/>
                    </a:srgbClr>
                  </a:gs>
                  <a:gs pos="49000">
                    <a:srgbClr val="19A3FC">
                      <a:lumMod val="40000"/>
                      <a:lumOff val="60000"/>
                    </a:srgbClr>
                  </a:gs>
                  <a:gs pos="100000">
                    <a:srgbClr val="005B96">
                      <a:lumMod val="60000"/>
                      <a:lumOff val="40000"/>
                    </a:srgbClr>
                  </a:gs>
                </a:gsLst>
                <a:lin ang="0" scaled="0"/>
              </a:gradFill>
              <a:ln w="19050" cap="flat" cmpd="sng" algn="ctr">
                <a:noFill/>
                <a:prstDash val="solid"/>
                <a:miter lim="800000"/>
              </a:ln>
              <a:effectLst/>
            </p:spPr>
            <p:txBody>
              <a:bodyPr lIns="72000" tIns="0" rIns="72000" bIns="0" rtlCol="0"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100" normalizeH="0" baseline="0" noProof="0" dirty="0">
                  <a:ln>
                    <a:noFill/>
                  </a:ln>
                  <a:solidFill>
                    <a:srgbClr val="FFFFFF"/>
                  </a:solidFill>
                  <a:effectLst/>
                  <a:uLnTx/>
                  <a:uFillTx/>
                  <a:latin typeface="BIZ UDPGothic" panose="020B0400000000000000" pitchFamily="34" charset="-128"/>
                  <a:ea typeface="BIZ UDPGothic" panose="020B0400000000000000" pitchFamily="34" charset="-128"/>
                  <a:cs typeface="+mn-cs"/>
                </a:endParaRPr>
              </a:p>
            </p:txBody>
          </p:sp>
          <p:grpSp>
            <p:nvGrpSpPr>
              <p:cNvPr id="77" name="グループ化 76">
                <a:extLst>
                  <a:ext uri="{FF2B5EF4-FFF2-40B4-BE49-F238E27FC236}">
                    <a16:creationId xmlns:a16="http://schemas.microsoft.com/office/drawing/2014/main" id="{145FE71D-2112-F3D3-8F2A-E580876B8B51}"/>
                  </a:ext>
                </a:extLst>
              </p:cNvPr>
              <p:cNvGrpSpPr/>
              <p:nvPr/>
            </p:nvGrpSpPr>
            <p:grpSpPr>
              <a:xfrm>
                <a:off x="546014" y="2638460"/>
                <a:ext cx="1245321" cy="3275423"/>
                <a:chOff x="365177" y="2807810"/>
                <a:chExt cx="1245321" cy="3275423"/>
              </a:xfrm>
            </p:grpSpPr>
            <p:sp>
              <p:nvSpPr>
                <p:cNvPr id="78" name="角丸四角形 5">
                  <a:extLst>
                    <a:ext uri="{FF2B5EF4-FFF2-40B4-BE49-F238E27FC236}">
                      <a16:creationId xmlns:a16="http://schemas.microsoft.com/office/drawing/2014/main" id="{D9BCAE55-BDFA-0F72-E0E2-F67A23F4726D}"/>
                    </a:ext>
                  </a:extLst>
                </p:cNvPr>
                <p:cNvSpPr>
                  <a:spLocks noChangeAspect="1"/>
                </p:cNvSpPr>
                <p:nvPr/>
              </p:nvSpPr>
              <p:spPr>
                <a:xfrm>
                  <a:off x="365177" y="5639299"/>
                  <a:ext cx="1245321" cy="443934"/>
                </a:xfrm>
                <a:prstGeom prst="roundRect">
                  <a:avLst/>
                </a:prstGeom>
                <a:solidFill>
                  <a:srgbClr val="FFFFFF"/>
                </a:solidFill>
                <a:ln w="12700" cap="flat" cmpd="sng" algn="ctr">
                  <a:solidFill>
                    <a:srgbClr val="0071BC"/>
                  </a:solidFill>
                  <a:prstDash val="solid"/>
                  <a:miter lim="800000"/>
                </a:ln>
                <a:effectLst/>
              </p:spPr>
              <p:txBody>
                <a:bodyPr vert="horz"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検査</a:t>
                  </a:r>
                  <a:r>
                    <a:rPr kumimoji="0" lang="en-US" altLang="ja-JP"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a:t>
                  </a:r>
                  <a:r>
                    <a:rPr kumimoji="0" lang="ja-JP" altLang="en-US"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請求</a:t>
                  </a:r>
                </a:p>
              </p:txBody>
            </p:sp>
            <p:sp>
              <p:nvSpPr>
                <p:cNvPr id="79" name="角丸四角形 7">
                  <a:extLst>
                    <a:ext uri="{FF2B5EF4-FFF2-40B4-BE49-F238E27FC236}">
                      <a16:creationId xmlns:a16="http://schemas.microsoft.com/office/drawing/2014/main" id="{68F6E258-04DD-B35A-0244-9432F4446C5D}"/>
                    </a:ext>
                  </a:extLst>
                </p:cNvPr>
                <p:cNvSpPr>
                  <a:spLocks noChangeAspect="1"/>
                </p:cNvSpPr>
                <p:nvPr/>
              </p:nvSpPr>
              <p:spPr>
                <a:xfrm>
                  <a:off x="404762" y="4699047"/>
                  <a:ext cx="1186301" cy="443934"/>
                </a:xfrm>
                <a:prstGeom prst="roundRect">
                  <a:avLst/>
                </a:prstGeom>
                <a:solidFill>
                  <a:srgbClr val="FFFFFF"/>
                </a:solidFill>
                <a:ln w="12700" cap="flat" cmpd="sng" algn="ctr">
                  <a:solidFill>
                    <a:srgbClr val="0071BC"/>
                  </a:solidFill>
                  <a:prstDash val="solid"/>
                  <a:miter lim="800000"/>
                </a:ln>
                <a:effectLst/>
              </p:spPr>
              <p:txBody>
                <a:bodyPr vert="horz"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契約</a:t>
                  </a:r>
                </a:p>
              </p:txBody>
            </p:sp>
            <p:sp>
              <p:nvSpPr>
                <p:cNvPr id="82" name="角丸四角形 26">
                  <a:extLst>
                    <a:ext uri="{FF2B5EF4-FFF2-40B4-BE49-F238E27FC236}">
                      <a16:creationId xmlns:a16="http://schemas.microsoft.com/office/drawing/2014/main" id="{2CF6130D-2A8C-262C-68F6-7208A486A874}"/>
                    </a:ext>
                  </a:extLst>
                </p:cNvPr>
                <p:cNvSpPr>
                  <a:spLocks noChangeAspect="1"/>
                </p:cNvSpPr>
                <p:nvPr/>
              </p:nvSpPr>
              <p:spPr>
                <a:xfrm>
                  <a:off x="404763" y="3626989"/>
                  <a:ext cx="1186302" cy="443934"/>
                </a:xfrm>
                <a:prstGeom prst="roundRect">
                  <a:avLst/>
                </a:prstGeom>
                <a:solidFill>
                  <a:srgbClr val="FFFFFF"/>
                </a:solidFill>
                <a:ln w="12700" cap="flat" cmpd="sng" algn="ctr">
                  <a:solidFill>
                    <a:srgbClr val="0071BC"/>
                  </a:solidFill>
                  <a:prstDash val="solid"/>
                  <a:miter lim="800000"/>
                </a:ln>
                <a:effectLst/>
              </p:spPr>
              <p:txBody>
                <a:bodyPr vert="horz"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入札</a:t>
                  </a:r>
                </a:p>
              </p:txBody>
            </p:sp>
            <p:sp>
              <p:nvSpPr>
                <p:cNvPr id="84" name="角丸四角形 30">
                  <a:extLst>
                    <a:ext uri="{FF2B5EF4-FFF2-40B4-BE49-F238E27FC236}">
                      <a16:creationId xmlns:a16="http://schemas.microsoft.com/office/drawing/2014/main" id="{A875CC4B-1A93-2BDA-D0BD-8E5D4290ADF7}"/>
                    </a:ext>
                  </a:extLst>
                </p:cNvPr>
                <p:cNvSpPr>
                  <a:spLocks noChangeAspect="1"/>
                </p:cNvSpPr>
                <p:nvPr/>
              </p:nvSpPr>
              <p:spPr>
                <a:xfrm>
                  <a:off x="404762" y="2807810"/>
                  <a:ext cx="1186303" cy="443934"/>
                </a:xfrm>
                <a:prstGeom prst="roundRect">
                  <a:avLst/>
                </a:prstGeom>
                <a:solidFill>
                  <a:srgbClr val="FFFFFF"/>
                </a:solidFill>
                <a:ln w="12700" cap="flat" cmpd="sng" algn="ctr">
                  <a:solidFill>
                    <a:srgbClr val="0071BC"/>
                  </a:solidFill>
                  <a:prstDash val="solid"/>
                  <a:miter lim="800000"/>
                </a:ln>
                <a:effectLst/>
              </p:spPr>
              <p:txBody>
                <a:bodyPr vert="horz"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資格審査</a:t>
                  </a:r>
                </a:p>
              </p:txBody>
            </p:sp>
          </p:grpSp>
        </p:grpSp>
        <p:sp>
          <p:nvSpPr>
            <p:cNvPr id="44" name="正方形/長方形 43">
              <a:extLst>
                <a:ext uri="{FF2B5EF4-FFF2-40B4-BE49-F238E27FC236}">
                  <a16:creationId xmlns:a16="http://schemas.microsoft.com/office/drawing/2014/main" id="{E29AA26D-58B1-ED8F-E8B2-0D6F8690766F}"/>
                </a:ext>
              </a:extLst>
            </p:cNvPr>
            <p:cNvSpPr/>
            <p:nvPr/>
          </p:nvSpPr>
          <p:spPr>
            <a:xfrm>
              <a:off x="4837428" y="3059735"/>
              <a:ext cx="3744000" cy="540000"/>
            </a:xfrm>
            <a:prstGeom prst="rect">
              <a:avLst/>
            </a:prstGeom>
            <a:solidFill>
              <a:srgbClr val="19A3FC">
                <a:lumMod val="20000"/>
                <a:lumOff val="80000"/>
              </a:srgbClr>
            </a:solidFill>
            <a:ln w="12700" cap="flat" cmpd="sng" algn="ctr">
              <a:noFill/>
              <a:prstDash val="sysDash"/>
              <a:miter lim="800000"/>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endParaRPr>
            </a:p>
          </p:txBody>
        </p:sp>
        <p:sp>
          <p:nvSpPr>
            <p:cNvPr id="45" name="角丸四角形 74">
              <a:extLst>
                <a:ext uri="{FF2B5EF4-FFF2-40B4-BE49-F238E27FC236}">
                  <a16:creationId xmlns:a16="http://schemas.microsoft.com/office/drawing/2014/main" id="{D53AD19F-2888-A8E3-4C96-9543E5510429}"/>
                </a:ext>
              </a:extLst>
            </p:cNvPr>
            <p:cNvSpPr/>
            <p:nvPr/>
          </p:nvSpPr>
          <p:spPr>
            <a:xfrm>
              <a:off x="5639062" y="3095172"/>
              <a:ext cx="1376841"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入札参加資格申請</a:t>
              </a:r>
            </a:p>
          </p:txBody>
        </p:sp>
        <p:sp>
          <p:nvSpPr>
            <p:cNvPr id="46" name="角丸四角形 74">
              <a:extLst>
                <a:ext uri="{FF2B5EF4-FFF2-40B4-BE49-F238E27FC236}">
                  <a16:creationId xmlns:a16="http://schemas.microsoft.com/office/drawing/2014/main" id="{63787C96-058F-3D7E-551F-C776B586A220}"/>
                </a:ext>
              </a:extLst>
            </p:cNvPr>
            <p:cNvSpPr/>
            <p:nvPr/>
          </p:nvSpPr>
          <p:spPr>
            <a:xfrm>
              <a:off x="7123171" y="3352804"/>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職員情報登録・管理</a:t>
              </a:r>
            </a:p>
          </p:txBody>
        </p:sp>
        <p:sp>
          <p:nvSpPr>
            <p:cNvPr id="47" name="角丸四角形 74">
              <a:extLst>
                <a:ext uri="{FF2B5EF4-FFF2-40B4-BE49-F238E27FC236}">
                  <a16:creationId xmlns:a16="http://schemas.microsoft.com/office/drawing/2014/main" id="{C5A50BC1-637E-D80D-35FB-1D97CC8EBFFE}"/>
                </a:ext>
              </a:extLst>
            </p:cNvPr>
            <p:cNvSpPr/>
            <p:nvPr/>
          </p:nvSpPr>
          <p:spPr>
            <a:xfrm>
              <a:off x="5632971" y="3348364"/>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事業者情報登録・管理</a:t>
              </a:r>
              <a:endParaRPr kumimoji="0" lang="en-US" altLang="ja-JP"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endParaRPr>
            </a:p>
          </p:txBody>
        </p:sp>
        <p:sp>
          <p:nvSpPr>
            <p:cNvPr id="48" name="角丸四角形 74">
              <a:extLst>
                <a:ext uri="{FF2B5EF4-FFF2-40B4-BE49-F238E27FC236}">
                  <a16:creationId xmlns:a16="http://schemas.microsoft.com/office/drawing/2014/main" id="{9583BB18-D132-824A-23A4-EAC686058162}"/>
                </a:ext>
              </a:extLst>
            </p:cNvPr>
            <p:cNvSpPr/>
            <p:nvPr/>
          </p:nvSpPr>
          <p:spPr>
            <a:xfrm>
              <a:off x="7120221" y="3098198"/>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共同企業体情報登録・管理</a:t>
              </a:r>
            </a:p>
          </p:txBody>
        </p:sp>
        <p:sp>
          <p:nvSpPr>
            <p:cNvPr id="49" name="角丸四角形 74">
              <a:extLst>
                <a:ext uri="{FF2B5EF4-FFF2-40B4-BE49-F238E27FC236}">
                  <a16:creationId xmlns:a16="http://schemas.microsoft.com/office/drawing/2014/main" id="{F594AFC3-87E6-4EAE-C44C-79638123794C}"/>
                </a:ext>
              </a:extLst>
            </p:cNvPr>
            <p:cNvSpPr/>
            <p:nvPr/>
          </p:nvSpPr>
          <p:spPr>
            <a:xfrm>
              <a:off x="7110198" y="4271470"/>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RFI</a:t>
              </a: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情報公開</a:t>
              </a:r>
            </a:p>
          </p:txBody>
        </p:sp>
        <p:sp>
          <p:nvSpPr>
            <p:cNvPr id="50" name="角丸四角形 74">
              <a:extLst>
                <a:ext uri="{FF2B5EF4-FFF2-40B4-BE49-F238E27FC236}">
                  <a16:creationId xmlns:a16="http://schemas.microsoft.com/office/drawing/2014/main" id="{CBA9509E-A1BA-87D1-96E9-2FE5CA5657BD}"/>
                </a:ext>
              </a:extLst>
            </p:cNvPr>
            <p:cNvSpPr/>
            <p:nvPr/>
          </p:nvSpPr>
          <p:spPr>
            <a:xfrm>
              <a:off x="7113692" y="4026149"/>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発注予定登録・公開</a:t>
              </a:r>
            </a:p>
          </p:txBody>
        </p:sp>
        <p:sp>
          <p:nvSpPr>
            <p:cNvPr id="51" name="角丸四角形 74">
              <a:extLst>
                <a:ext uri="{FF2B5EF4-FFF2-40B4-BE49-F238E27FC236}">
                  <a16:creationId xmlns:a16="http://schemas.microsoft.com/office/drawing/2014/main" id="{8188232A-7E1B-C423-FF5D-2ABB4DEE156E}"/>
                </a:ext>
              </a:extLst>
            </p:cNvPr>
            <p:cNvSpPr/>
            <p:nvPr/>
          </p:nvSpPr>
          <p:spPr>
            <a:xfrm>
              <a:off x="7116397" y="3777024"/>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調達案件登録</a:t>
              </a:r>
            </a:p>
          </p:txBody>
        </p:sp>
        <p:sp>
          <p:nvSpPr>
            <p:cNvPr id="53" name="角丸四角形 74">
              <a:extLst>
                <a:ext uri="{FF2B5EF4-FFF2-40B4-BE49-F238E27FC236}">
                  <a16:creationId xmlns:a16="http://schemas.microsoft.com/office/drawing/2014/main" id="{A8C60960-6573-F974-B850-8DE4A2DF7EBB}"/>
                </a:ext>
              </a:extLst>
            </p:cNvPr>
            <p:cNvSpPr/>
            <p:nvPr/>
          </p:nvSpPr>
          <p:spPr>
            <a:xfrm>
              <a:off x="5635054" y="3775252"/>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入札公告・公示</a:t>
              </a:r>
            </a:p>
          </p:txBody>
        </p:sp>
        <p:sp>
          <p:nvSpPr>
            <p:cNvPr id="54" name="角丸四角形 74">
              <a:extLst>
                <a:ext uri="{FF2B5EF4-FFF2-40B4-BE49-F238E27FC236}">
                  <a16:creationId xmlns:a16="http://schemas.microsoft.com/office/drawing/2014/main" id="{89AC6D01-8F5A-71C5-41A2-01FD2E36A392}"/>
                </a:ext>
              </a:extLst>
            </p:cNvPr>
            <p:cNvSpPr/>
            <p:nvPr/>
          </p:nvSpPr>
          <p:spPr>
            <a:xfrm>
              <a:off x="5638000" y="4020650"/>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入札・開札</a:t>
              </a:r>
            </a:p>
          </p:txBody>
        </p:sp>
        <p:sp>
          <p:nvSpPr>
            <p:cNvPr id="55" name="角丸四角形 74">
              <a:extLst>
                <a:ext uri="{FF2B5EF4-FFF2-40B4-BE49-F238E27FC236}">
                  <a16:creationId xmlns:a16="http://schemas.microsoft.com/office/drawing/2014/main" id="{D8E6657A-8B42-1E7E-8126-3652386D4FAD}"/>
                </a:ext>
              </a:extLst>
            </p:cNvPr>
            <p:cNvSpPr/>
            <p:nvPr/>
          </p:nvSpPr>
          <p:spPr>
            <a:xfrm>
              <a:off x="5638969" y="4270108"/>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落札判定</a:t>
              </a:r>
            </a:p>
          </p:txBody>
        </p:sp>
        <p:sp>
          <p:nvSpPr>
            <p:cNvPr id="56" name="角丸四角形 74">
              <a:extLst>
                <a:ext uri="{FF2B5EF4-FFF2-40B4-BE49-F238E27FC236}">
                  <a16:creationId xmlns:a16="http://schemas.microsoft.com/office/drawing/2014/main" id="{C58B9B4D-65EF-471C-08A0-052D9DA016DB}"/>
                </a:ext>
              </a:extLst>
            </p:cNvPr>
            <p:cNvSpPr/>
            <p:nvPr/>
          </p:nvSpPr>
          <p:spPr>
            <a:xfrm>
              <a:off x="5639060" y="4873902"/>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契約締結・契約変更</a:t>
              </a:r>
            </a:p>
          </p:txBody>
        </p:sp>
        <p:sp>
          <p:nvSpPr>
            <p:cNvPr id="57" name="角丸四角形 74">
              <a:extLst>
                <a:ext uri="{FF2B5EF4-FFF2-40B4-BE49-F238E27FC236}">
                  <a16:creationId xmlns:a16="http://schemas.microsoft.com/office/drawing/2014/main" id="{E9431102-8DFD-E1A1-FABC-F7E12C18E143}"/>
                </a:ext>
              </a:extLst>
            </p:cNvPr>
            <p:cNvSpPr/>
            <p:nvPr/>
          </p:nvSpPr>
          <p:spPr>
            <a:xfrm>
              <a:off x="7124135" y="4873902"/>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協議</a:t>
              </a:r>
            </a:p>
          </p:txBody>
        </p:sp>
        <p:sp>
          <p:nvSpPr>
            <p:cNvPr id="58" name="角丸四角形 74">
              <a:extLst>
                <a:ext uri="{FF2B5EF4-FFF2-40B4-BE49-F238E27FC236}">
                  <a16:creationId xmlns:a16="http://schemas.microsoft.com/office/drawing/2014/main" id="{C5AE1E44-17F4-289A-41FC-60B733F5ACF1}"/>
                </a:ext>
              </a:extLst>
            </p:cNvPr>
            <p:cNvSpPr/>
            <p:nvPr/>
          </p:nvSpPr>
          <p:spPr>
            <a:xfrm>
              <a:off x="5639060" y="5392955"/>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見積書提出・開封</a:t>
              </a:r>
            </a:p>
          </p:txBody>
        </p:sp>
        <p:sp>
          <p:nvSpPr>
            <p:cNvPr id="59" name="角丸四角形 74">
              <a:extLst>
                <a:ext uri="{FF2B5EF4-FFF2-40B4-BE49-F238E27FC236}">
                  <a16:creationId xmlns:a16="http://schemas.microsoft.com/office/drawing/2014/main" id="{58F2730F-F38F-9D41-53B2-BE3DFDBB009D}"/>
                </a:ext>
              </a:extLst>
            </p:cNvPr>
            <p:cNvSpPr/>
            <p:nvPr/>
          </p:nvSpPr>
          <p:spPr>
            <a:xfrm>
              <a:off x="7124135" y="5379798"/>
              <a:ext cx="1376843" cy="217800"/>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見積判定</a:t>
              </a:r>
            </a:p>
          </p:txBody>
        </p:sp>
        <p:sp>
          <p:nvSpPr>
            <p:cNvPr id="60" name="角丸四角形 74">
              <a:extLst>
                <a:ext uri="{FF2B5EF4-FFF2-40B4-BE49-F238E27FC236}">
                  <a16:creationId xmlns:a16="http://schemas.microsoft.com/office/drawing/2014/main" id="{49EA6EF5-9409-E01F-8F5B-147A69C2E2A1}"/>
                </a:ext>
              </a:extLst>
            </p:cNvPr>
            <p:cNvSpPr/>
            <p:nvPr/>
          </p:nvSpPr>
          <p:spPr>
            <a:xfrm>
              <a:off x="5639060" y="6057606"/>
              <a:ext cx="1376843" cy="350769"/>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検査通知</a:t>
              </a:r>
            </a:p>
          </p:txBody>
        </p:sp>
        <p:sp>
          <p:nvSpPr>
            <p:cNvPr id="61" name="角丸四角形 74">
              <a:extLst>
                <a:ext uri="{FF2B5EF4-FFF2-40B4-BE49-F238E27FC236}">
                  <a16:creationId xmlns:a16="http://schemas.microsoft.com/office/drawing/2014/main" id="{7BC42714-0221-698D-91DB-68CE274A53CA}"/>
                </a:ext>
              </a:extLst>
            </p:cNvPr>
            <p:cNvSpPr/>
            <p:nvPr/>
          </p:nvSpPr>
          <p:spPr>
            <a:xfrm>
              <a:off x="7124135" y="6072203"/>
              <a:ext cx="1376843" cy="350769"/>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請求（前金払・中間前金払・部分払・完成払等）</a:t>
              </a:r>
            </a:p>
          </p:txBody>
        </p:sp>
        <p:sp>
          <p:nvSpPr>
            <p:cNvPr id="62" name="テキスト ボックス 61">
              <a:extLst>
                <a:ext uri="{FF2B5EF4-FFF2-40B4-BE49-F238E27FC236}">
                  <a16:creationId xmlns:a16="http://schemas.microsoft.com/office/drawing/2014/main" id="{7A663B5A-795D-C42E-9B0D-323F7A0EEEA0}"/>
                </a:ext>
              </a:extLst>
            </p:cNvPr>
            <p:cNvSpPr txBox="1"/>
            <p:nvPr/>
          </p:nvSpPr>
          <p:spPr>
            <a:xfrm>
              <a:off x="2955971" y="2859337"/>
              <a:ext cx="1677113" cy="2730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300" normalizeH="0" baseline="0" noProof="0" dirty="0">
                  <a:ln>
                    <a:noFill/>
                  </a:ln>
                  <a:effectLst/>
                  <a:uLnTx/>
                  <a:uFillTx/>
                  <a:latin typeface="BIZ UDPGothic" panose="020B0400000000000000" pitchFamily="34" charset="-128"/>
                  <a:ea typeface="BIZ UDPGothic" panose="020B0400000000000000" pitchFamily="34" charset="-128"/>
                  <a:cs typeface="+mn-cs"/>
                </a:rPr>
                <a:t>一気通貫の電子化</a:t>
              </a:r>
            </a:p>
          </p:txBody>
        </p:sp>
        <p:sp>
          <p:nvSpPr>
            <p:cNvPr id="63" name="正方形/長方形 62">
              <a:extLst>
                <a:ext uri="{FF2B5EF4-FFF2-40B4-BE49-F238E27FC236}">
                  <a16:creationId xmlns:a16="http://schemas.microsoft.com/office/drawing/2014/main" id="{70B0E01F-33E2-4B9B-BB85-34D3AE1EE70E}"/>
                </a:ext>
              </a:extLst>
            </p:cNvPr>
            <p:cNvSpPr/>
            <p:nvPr/>
          </p:nvSpPr>
          <p:spPr>
            <a:xfrm>
              <a:off x="4732927" y="3267120"/>
              <a:ext cx="844980" cy="247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0" i="0" dirty="0">
                  <a:solidFill>
                    <a:schemeClr val="tx1"/>
                  </a:solidFill>
                  <a:latin typeface="BIZ UDPGothic" panose="020B0400000000000000" pitchFamily="34" charset="-128"/>
                  <a:ea typeface="BIZ UDPGothic" panose="020B0400000000000000" pitchFamily="34" charset="-128"/>
                </a:rPr>
                <a:t>利用者</a:t>
              </a:r>
              <a:endParaRPr kumimoji="1" lang="en-US" altLang="ja-JP" b="0" i="0" dirty="0">
                <a:solidFill>
                  <a:schemeClr val="tx1"/>
                </a:solidFill>
                <a:latin typeface="BIZ UDPGothic" panose="020B0400000000000000" pitchFamily="34" charset="-128"/>
                <a:ea typeface="BIZ UDPGothic" panose="020B0400000000000000" pitchFamily="34" charset="-128"/>
              </a:endParaRPr>
            </a:p>
            <a:p>
              <a:pPr algn="ctr"/>
              <a:r>
                <a:rPr kumimoji="1" lang="ja-JP" altLang="en-US" b="0" i="0" dirty="0">
                  <a:solidFill>
                    <a:schemeClr val="tx1"/>
                  </a:solidFill>
                  <a:latin typeface="BIZ UDPGothic" panose="020B0400000000000000" pitchFamily="34" charset="-128"/>
                  <a:ea typeface="BIZ UDPGothic" panose="020B0400000000000000" pitchFamily="34" charset="-128"/>
                </a:rPr>
                <a:t>登録機能</a:t>
              </a:r>
            </a:p>
            <a:p>
              <a:pPr algn="ctr"/>
              <a:endParaRPr kumimoji="1" lang="ja-JP" altLang="en-US" dirty="0"/>
            </a:p>
          </p:txBody>
        </p:sp>
        <p:sp>
          <p:nvSpPr>
            <p:cNvPr id="64" name="正方形/長方形 63">
              <a:extLst>
                <a:ext uri="{FF2B5EF4-FFF2-40B4-BE49-F238E27FC236}">
                  <a16:creationId xmlns:a16="http://schemas.microsoft.com/office/drawing/2014/main" id="{BE7875D2-7662-A47A-E001-32F8B1A463A3}"/>
                </a:ext>
              </a:extLst>
            </p:cNvPr>
            <p:cNvSpPr/>
            <p:nvPr/>
          </p:nvSpPr>
          <p:spPr>
            <a:xfrm>
              <a:off x="4732927" y="3904409"/>
              <a:ext cx="844980" cy="49392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0" i="0" dirty="0">
                  <a:solidFill>
                    <a:schemeClr val="tx1"/>
                  </a:solidFill>
                  <a:latin typeface="BIZ UDPGothic" panose="020B0400000000000000" pitchFamily="34" charset="-128"/>
                  <a:ea typeface="BIZ UDPGothic" panose="020B0400000000000000" pitchFamily="34" charset="-128"/>
                </a:rPr>
                <a:t>案件公開・</a:t>
              </a:r>
              <a:endParaRPr kumimoji="1" lang="en-US" altLang="ja-JP" b="0" i="0" dirty="0">
                <a:solidFill>
                  <a:schemeClr val="tx1"/>
                </a:solidFill>
                <a:latin typeface="BIZ UDPGothic" panose="020B0400000000000000" pitchFamily="34" charset="-128"/>
                <a:ea typeface="BIZ UDPGothic" panose="020B0400000000000000" pitchFamily="34" charset="-128"/>
              </a:endParaRPr>
            </a:p>
            <a:p>
              <a:pPr algn="ctr"/>
              <a:r>
                <a:rPr kumimoji="1" lang="ja-JP" altLang="en-US" b="0" i="0" dirty="0">
                  <a:solidFill>
                    <a:schemeClr val="tx1"/>
                  </a:solidFill>
                  <a:latin typeface="BIZ UDPGothic" panose="020B0400000000000000" pitchFamily="34" charset="-128"/>
                  <a:ea typeface="BIZ UDPGothic" panose="020B0400000000000000" pitchFamily="34" charset="-128"/>
                </a:rPr>
                <a:t>電子入札</a:t>
              </a:r>
              <a:br>
                <a:rPr kumimoji="1" lang="en-US" altLang="ja-JP" b="0" i="0" dirty="0">
                  <a:solidFill>
                    <a:schemeClr val="tx1"/>
                  </a:solidFill>
                  <a:latin typeface="BIZ UDPGothic" panose="020B0400000000000000" pitchFamily="34" charset="-128"/>
                  <a:ea typeface="BIZ UDPGothic" panose="020B0400000000000000" pitchFamily="34" charset="-128"/>
                </a:rPr>
              </a:br>
              <a:r>
                <a:rPr kumimoji="1" lang="ja-JP" altLang="en-US" dirty="0">
                  <a:solidFill>
                    <a:schemeClr val="tx1"/>
                  </a:solidFill>
                  <a:latin typeface="BIZ UDPGothic" panose="020B0400000000000000" pitchFamily="34" charset="-128"/>
                  <a:ea typeface="BIZ UDPGothic" panose="020B0400000000000000" pitchFamily="34" charset="-128"/>
                </a:rPr>
                <a:t>機能</a:t>
              </a:r>
              <a:endParaRPr kumimoji="1" lang="ja-JP" altLang="en-US" b="0" i="0" dirty="0">
                <a:solidFill>
                  <a:schemeClr val="tx1"/>
                </a:solidFill>
                <a:latin typeface="BIZ UDPGothic" panose="020B0400000000000000" pitchFamily="34" charset="-128"/>
                <a:ea typeface="BIZ UDPGothic" panose="020B0400000000000000" pitchFamily="34" charset="-128"/>
              </a:endParaRPr>
            </a:p>
          </p:txBody>
        </p:sp>
        <p:sp>
          <p:nvSpPr>
            <p:cNvPr id="65" name="正方形/長方形 64">
              <a:extLst>
                <a:ext uri="{FF2B5EF4-FFF2-40B4-BE49-F238E27FC236}">
                  <a16:creationId xmlns:a16="http://schemas.microsoft.com/office/drawing/2014/main" id="{D3B86AE0-3664-F12D-E937-5732EBFEB9BB}"/>
                </a:ext>
              </a:extLst>
            </p:cNvPr>
            <p:cNvSpPr/>
            <p:nvPr/>
          </p:nvSpPr>
          <p:spPr>
            <a:xfrm>
              <a:off x="4752360" y="4926386"/>
              <a:ext cx="844980" cy="49392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0" i="0" dirty="0">
                  <a:solidFill>
                    <a:schemeClr val="tx1"/>
                  </a:solidFill>
                  <a:latin typeface="BIZ UDPGothic" panose="020B0400000000000000" pitchFamily="34" charset="-128"/>
                  <a:ea typeface="BIZ UDPGothic" panose="020B0400000000000000" pitchFamily="34" charset="-128"/>
                </a:rPr>
                <a:t>電子契約</a:t>
              </a:r>
              <a:endParaRPr kumimoji="1" lang="en-US" altLang="ja-JP" b="0" i="0" dirty="0">
                <a:solidFill>
                  <a:schemeClr val="tx1"/>
                </a:solidFill>
                <a:latin typeface="BIZ UDPGothic" panose="020B0400000000000000" pitchFamily="34" charset="-128"/>
                <a:ea typeface="BIZ UDPGothic" panose="020B0400000000000000" pitchFamily="34" charset="-128"/>
              </a:endParaRPr>
            </a:p>
            <a:p>
              <a:pPr algn="ctr"/>
              <a:r>
                <a:rPr kumimoji="1" lang="ja-JP" altLang="en-US" dirty="0">
                  <a:solidFill>
                    <a:schemeClr val="tx1"/>
                  </a:solidFill>
                  <a:latin typeface="BIZ UDPGothic" panose="020B0400000000000000" pitchFamily="34" charset="-128"/>
                  <a:ea typeface="BIZ UDPGothic" panose="020B0400000000000000" pitchFamily="34" charset="-128"/>
                </a:rPr>
                <a:t>機能</a:t>
              </a:r>
              <a:endParaRPr kumimoji="1" lang="ja-JP" altLang="en-US" b="0" i="0" dirty="0">
                <a:solidFill>
                  <a:schemeClr val="tx1"/>
                </a:solidFill>
                <a:latin typeface="BIZ UDPGothic" panose="020B0400000000000000" pitchFamily="34" charset="-128"/>
                <a:ea typeface="BIZ UDPGothic" panose="020B0400000000000000" pitchFamily="34" charset="-128"/>
              </a:endParaRPr>
            </a:p>
          </p:txBody>
        </p:sp>
        <p:sp>
          <p:nvSpPr>
            <p:cNvPr id="66" name="正方形/長方形 65">
              <a:extLst>
                <a:ext uri="{FF2B5EF4-FFF2-40B4-BE49-F238E27FC236}">
                  <a16:creationId xmlns:a16="http://schemas.microsoft.com/office/drawing/2014/main" id="{78BFB3EB-B264-ADE5-D6D7-4C41B049331C}"/>
                </a:ext>
              </a:extLst>
            </p:cNvPr>
            <p:cNvSpPr/>
            <p:nvPr/>
          </p:nvSpPr>
          <p:spPr>
            <a:xfrm>
              <a:off x="4752360" y="5974587"/>
              <a:ext cx="844980" cy="49392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0" i="0" dirty="0">
                  <a:solidFill>
                    <a:schemeClr val="tx1"/>
                  </a:solidFill>
                  <a:latin typeface="BIZ UDPGothic" panose="020B0400000000000000" pitchFamily="34" charset="-128"/>
                  <a:ea typeface="BIZ UDPGothic" panose="020B0400000000000000" pitchFamily="34" charset="-128"/>
                </a:rPr>
                <a:t>電子請求機能</a:t>
              </a:r>
            </a:p>
          </p:txBody>
        </p:sp>
        <p:sp>
          <p:nvSpPr>
            <p:cNvPr id="67" name="正方形/長方形 66">
              <a:extLst>
                <a:ext uri="{FF2B5EF4-FFF2-40B4-BE49-F238E27FC236}">
                  <a16:creationId xmlns:a16="http://schemas.microsoft.com/office/drawing/2014/main" id="{1D0A288B-2D1B-5788-EDA8-AF0484E2733F}"/>
                </a:ext>
              </a:extLst>
            </p:cNvPr>
            <p:cNvSpPr/>
            <p:nvPr/>
          </p:nvSpPr>
          <p:spPr>
            <a:xfrm>
              <a:off x="8941355" y="3059734"/>
              <a:ext cx="1284787" cy="3399409"/>
            </a:xfrm>
            <a:prstGeom prst="rect">
              <a:avLst/>
            </a:prstGeom>
            <a:solidFill>
              <a:srgbClr val="19A3FC">
                <a:lumMod val="20000"/>
                <a:lumOff val="80000"/>
              </a:srgbClr>
            </a:solidFill>
            <a:ln w="12700" cap="flat" cmpd="sng" algn="ctr">
              <a:noFill/>
              <a:prstDash val="sysDash"/>
              <a:miter lim="800000"/>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endParaRPr>
            </a:p>
          </p:txBody>
        </p:sp>
        <p:sp>
          <p:nvSpPr>
            <p:cNvPr id="68" name="角丸四角形 74">
              <a:extLst>
                <a:ext uri="{FF2B5EF4-FFF2-40B4-BE49-F238E27FC236}">
                  <a16:creationId xmlns:a16="http://schemas.microsoft.com/office/drawing/2014/main" id="{F9B1EDDB-7170-DDD8-E6EF-A36118637822}"/>
                </a:ext>
              </a:extLst>
            </p:cNvPr>
            <p:cNvSpPr/>
            <p:nvPr/>
          </p:nvSpPr>
          <p:spPr>
            <a:xfrm>
              <a:off x="9014162" y="3923977"/>
              <a:ext cx="1140202" cy="422145"/>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algn="ctr" defTabSz="742950">
                <a:defRPr/>
              </a:pPr>
              <a:r>
                <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お知らせ公開機能</a:t>
              </a:r>
              <a:endParaRPr kumimoji="0" lang="en-US" altLang="ja-JP" sz="14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endParaRPr>
            </a:p>
          </p:txBody>
        </p:sp>
        <p:sp>
          <p:nvSpPr>
            <p:cNvPr id="70" name="角丸四角形 74">
              <a:extLst>
                <a:ext uri="{FF2B5EF4-FFF2-40B4-BE49-F238E27FC236}">
                  <a16:creationId xmlns:a16="http://schemas.microsoft.com/office/drawing/2014/main" id="{6F03D715-65B0-752B-B355-15BC7834211B}"/>
                </a:ext>
              </a:extLst>
            </p:cNvPr>
            <p:cNvSpPr/>
            <p:nvPr/>
          </p:nvSpPr>
          <p:spPr>
            <a:xfrm>
              <a:off x="9014163" y="4488420"/>
              <a:ext cx="1140202" cy="422145"/>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チャット機能</a:t>
              </a:r>
            </a:p>
          </p:txBody>
        </p:sp>
        <p:sp>
          <p:nvSpPr>
            <p:cNvPr id="71" name="角丸四角形 74">
              <a:extLst>
                <a:ext uri="{FF2B5EF4-FFF2-40B4-BE49-F238E27FC236}">
                  <a16:creationId xmlns:a16="http://schemas.microsoft.com/office/drawing/2014/main" id="{E6FEAB9B-8874-87B0-0CC7-9D075F415E4C}"/>
                </a:ext>
              </a:extLst>
            </p:cNvPr>
            <p:cNvSpPr/>
            <p:nvPr/>
          </p:nvSpPr>
          <p:spPr>
            <a:xfrm>
              <a:off x="9014163" y="5052863"/>
              <a:ext cx="1140202" cy="422145"/>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案件ステータス</a:t>
              </a:r>
              <a:endParaRPr kumimoji="0" lang="en-US" altLang="ja-JP"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endParaRPr>
            </a:p>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管理機能</a:t>
              </a:r>
            </a:p>
          </p:txBody>
        </p:sp>
        <p:sp>
          <p:nvSpPr>
            <p:cNvPr id="72" name="角丸四角形 74">
              <a:extLst>
                <a:ext uri="{FF2B5EF4-FFF2-40B4-BE49-F238E27FC236}">
                  <a16:creationId xmlns:a16="http://schemas.microsoft.com/office/drawing/2014/main" id="{0B884162-9ABA-A801-7E4E-27960ACC6B88}"/>
                </a:ext>
              </a:extLst>
            </p:cNvPr>
            <p:cNvSpPr/>
            <p:nvPr/>
          </p:nvSpPr>
          <p:spPr>
            <a:xfrm>
              <a:off x="9014163" y="5604084"/>
              <a:ext cx="1140202" cy="422145"/>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デジタル</a:t>
              </a:r>
              <a:endParaRPr kumimoji="0" lang="en-US" altLang="ja-JP"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endParaRPr>
            </a:p>
            <a:p>
              <a:pPr marL="0" marR="0" lvl="0" indent="0" algn="ctr" defTabSz="74295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アダプション</a:t>
              </a:r>
              <a:endParaRPr kumimoji="0" lang="en-US" altLang="ja-JP" sz="14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endParaRPr>
            </a:p>
            <a:p>
              <a:pPr marL="0" marR="0" lvl="0" indent="0" algn="ctr" defTabSz="74295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a:t>
              </a:r>
              <a:r>
                <a:rPr kumimoji="0" lang="ja-JP" altLang="en-US" sz="12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ツールチップ等</a:t>
              </a:r>
              <a:r>
                <a:rPr kumimoji="0" lang="en-US" altLang="ja-JP" sz="12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a:t>
              </a:r>
              <a:endParaRPr kumimoji="0" lang="ja-JP" altLang="en-US" sz="12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endParaRPr>
            </a:p>
          </p:txBody>
        </p:sp>
        <p:sp>
          <p:nvSpPr>
            <p:cNvPr id="73" name="角丸四角形 74">
              <a:extLst>
                <a:ext uri="{FF2B5EF4-FFF2-40B4-BE49-F238E27FC236}">
                  <a16:creationId xmlns:a16="http://schemas.microsoft.com/office/drawing/2014/main" id="{529AA0A3-8F68-0EAC-9A79-5D992A77E46A}"/>
                </a:ext>
              </a:extLst>
            </p:cNvPr>
            <p:cNvSpPr/>
            <p:nvPr/>
          </p:nvSpPr>
          <p:spPr>
            <a:xfrm>
              <a:off x="8996420" y="3388662"/>
              <a:ext cx="1157944" cy="422145"/>
            </a:xfrm>
            <a:prstGeom prst="roundRect">
              <a:avLst/>
            </a:prstGeom>
            <a:solidFill>
              <a:srgbClr val="FFFFFF"/>
            </a:solidFill>
            <a:ln w="12700" cap="flat" cmpd="sng" algn="ctr">
              <a:solidFill>
                <a:srgbClr val="0071BC"/>
              </a:solidFill>
              <a:prstDash val="solid"/>
              <a:miter lim="800000"/>
            </a:ln>
            <a:effectLst/>
          </p:spPr>
          <p:txBody>
            <a:bodyPr rot="0" spcFirstLastPara="0" vertOverflow="overflow" horzOverflow="overflow" vert="horz" wrap="square" lIns="0" tIns="0" rIns="0" bIns="18000" numCol="1" spcCol="0" rtlCol="0" fromWordArt="0" anchor="ctr" anchorCtr="0" forceAA="0" compatLnSpc="1">
              <a:prstTxWarp prst="textNoShape">
                <a:avLst/>
              </a:prstTxWarp>
              <a:noAutofit/>
            </a:bodyPr>
            <a:lstStyle/>
            <a:p>
              <a:pPr marL="0" marR="0" lvl="0" indent="0" algn="ctr" defTabSz="742950" eaLnBrk="1" fontAlgn="auto" latinLnBrk="0" hangingPunct="1">
                <a:lnSpc>
                  <a:spcPct val="100000"/>
                </a:lnSpc>
                <a:spcBef>
                  <a:spcPts val="0"/>
                </a:spcBef>
                <a:spcAft>
                  <a:spcPts val="300"/>
                </a:spcAft>
                <a:buClrTx/>
                <a:buSzTx/>
                <a:buFontTx/>
                <a:buNone/>
                <a:tabLst/>
                <a:defRPr/>
              </a:pPr>
              <a:r>
                <a:rPr kumimoji="0" lang="ja-JP" altLang="en-US" sz="16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電子署名機能</a:t>
              </a:r>
              <a:endParaRPr kumimoji="0" lang="en-US" altLang="ja-JP" sz="1600" b="1"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endParaRPr>
            </a:p>
            <a:p>
              <a:pPr marL="0" marR="0" lvl="0" indent="0" defTabSz="74295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   </a:t>
              </a:r>
              <a:r>
                <a:rPr kumimoji="0" lang="en-US" altLang="ja-JP" sz="12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a:t>
              </a:r>
              <a:r>
                <a:rPr kumimoji="0" lang="ja-JP" altLang="en-US" sz="1200" b="0" i="0" u="none" strike="noStrike" kern="0" cap="none" spc="0" normalizeH="0" baseline="0" noProof="0" dirty="0">
                  <a:ln>
                    <a:noFill/>
                  </a:ln>
                  <a:solidFill>
                    <a:srgbClr val="0071BC"/>
                  </a:solidFill>
                  <a:effectLst/>
                  <a:uLnTx/>
                  <a:uFillTx/>
                  <a:latin typeface="BIZ UDPGothic" panose="020B0400000000000000" pitchFamily="34" charset="-128"/>
                  <a:ea typeface="BIZ UDPGothic" panose="020B0400000000000000" pitchFamily="34" charset="-128"/>
                  <a:cs typeface="+mn-cs"/>
                </a:rPr>
                <a:t>リモート署名に対応</a:t>
              </a:r>
            </a:p>
          </p:txBody>
        </p:sp>
        <p:sp>
          <p:nvSpPr>
            <p:cNvPr id="75" name="正方形/長方形 74">
              <a:extLst>
                <a:ext uri="{FF2B5EF4-FFF2-40B4-BE49-F238E27FC236}">
                  <a16:creationId xmlns:a16="http://schemas.microsoft.com/office/drawing/2014/main" id="{45C3DA7C-8AE9-A5FB-88DD-AA3CEF486F0B}"/>
                </a:ext>
              </a:extLst>
            </p:cNvPr>
            <p:cNvSpPr/>
            <p:nvPr/>
          </p:nvSpPr>
          <p:spPr>
            <a:xfrm>
              <a:off x="8895136" y="3122778"/>
              <a:ext cx="1376840" cy="28014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0" i="0" dirty="0">
                  <a:solidFill>
                    <a:schemeClr val="tx1"/>
                  </a:solidFill>
                  <a:latin typeface="BIZ UDPGothic" panose="020B0400000000000000" pitchFamily="34" charset="-128"/>
                  <a:ea typeface="BIZ UDPGothic" panose="020B0400000000000000" pitchFamily="34" charset="-128"/>
                </a:rPr>
                <a:t>共通機能</a:t>
              </a:r>
            </a:p>
            <a:p>
              <a:pPr algn="ctr"/>
              <a:endParaRPr kumimoji="1" lang="ja-JP" altLang="en-US" dirty="0"/>
            </a:p>
          </p:txBody>
        </p:sp>
      </p:grpSp>
      <p:graphicFrame>
        <p:nvGraphicFramePr>
          <p:cNvPr id="1103" name="表 1102">
            <a:extLst>
              <a:ext uri="{FF2B5EF4-FFF2-40B4-BE49-F238E27FC236}">
                <a16:creationId xmlns:a16="http://schemas.microsoft.com/office/drawing/2014/main" id="{F83D2C66-0472-967D-10EE-467F7EC2DE31}"/>
              </a:ext>
            </a:extLst>
          </p:cNvPr>
          <p:cNvGraphicFramePr>
            <a:graphicFrameLocks/>
          </p:cNvGraphicFramePr>
          <p:nvPr>
            <p:extLst>
              <p:ext uri="{D42A27DB-BD31-4B8C-83A1-F6EECF244321}">
                <p14:modId xmlns:p14="http://schemas.microsoft.com/office/powerpoint/2010/main" val="2289702421"/>
              </p:ext>
            </p:extLst>
          </p:nvPr>
        </p:nvGraphicFramePr>
        <p:xfrm>
          <a:off x="692154" y="10119145"/>
          <a:ext cx="11052439" cy="3154503"/>
        </p:xfrm>
        <a:graphic>
          <a:graphicData uri="http://schemas.openxmlformats.org/drawingml/2006/table">
            <a:tbl>
              <a:tblPr/>
              <a:tblGrid>
                <a:gridCol w="3299275">
                  <a:extLst>
                    <a:ext uri="{9D8B030D-6E8A-4147-A177-3AD203B41FA5}">
                      <a16:colId xmlns:a16="http://schemas.microsoft.com/office/drawing/2014/main" val="1384380057"/>
                    </a:ext>
                  </a:extLst>
                </a:gridCol>
                <a:gridCol w="1161142">
                  <a:extLst>
                    <a:ext uri="{9D8B030D-6E8A-4147-A177-3AD203B41FA5}">
                      <a16:colId xmlns:a16="http://schemas.microsoft.com/office/drawing/2014/main" val="4152737795"/>
                    </a:ext>
                  </a:extLst>
                </a:gridCol>
                <a:gridCol w="1088572">
                  <a:extLst>
                    <a:ext uri="{9D8B030D-6E8A-4147-A177-3AD203B41FA5}">
                      <a16:colId xmlns:a16="http://schemas.microsoft.com/office/drawing/2014/main" val="1665010244"/>
                    </a:ext>
                  </a:extLst>
                </a:gridCol>
                <a:gridCol w="1074057">
                  <a:extLst>
                    <a:ext uri="{9D8B030D-6E8A-4147-A177-3AD203B41FA5}">
                      <a16:colId xmlns:a16="http://schemas.microsoft.com/office/drawing/2014/main" val="890207078"/>
                    </a:ext>
                  </a:extLst>
                </a:gridCol>
                <a:gridCol w="1103086">
                  <a:extLst>
                    <a:ext uri="{9D8B030D-6E8A-4147-A177-3AD203B41FA5}">
                      <a16:colId xmlns:a16="http://schemas.microsoft.com/office/drawing/2014/main" val="2935366934"/>
                    </a:ext>
                  </a:extLst>
                </a:gridCol>
                <a:gridCol w="1059543">
                  <a:extLst>
                    <a:ext uri="{9D8B030D-6E8A-4147-A177-3AD203B41FA5}">
                      <a16:colId xmlns:a16="http://schemas.microsoft.com/office/drawing/2014/main" val="869035183"/>
                    </a:ext>
                  </a:extLst>
                </a:gridCol>
                <a:gridCol w="1088571">
                  <a:extLst>
                    <a:ext uri="{9D8B030D-6E8A-4147-A177-3AD203B41FA5}">
                      <a16:colId xmlns:a16="http://schemas.microsoft.com/office/drawing/2014/main" val="3899396026"/>
                    </a:ext>
                  </a:extLst>
                </a:gridCol>
                <a:gridCol w="1178193">
                  <a:extLst>
                    <a:ext uri="{9D8B030D-6E8A-4147-A177-3AD203B41FA5}">
                      <a16:colId xmlns:a16="http://schemas.microsoft.com/office/drawing/2014/main" val="1075783983"/>
                    </a:ext>
                  </a:extLst>
                </a:gridCol>
              </a:tblGrid>
              <a:tr h="288995">
                <a:tc gridSpan="8">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pPr marL="0" marR="0" lvl="0" indent="0" algn="ctr" defTabSz="1007943" rtl="0" eaLnBrk="1" fontAlgn="auto" latinLnBrk="0" hangingPunct="1">
                        <a:lnSpc>
                          <a:spcPct val="100000"/>
                        </a:lnSpc>
                        <a:spcBef>
                          <a:spcPts val="0"/>
                        </a:spcBef>
                        <a:spcAft>
                          <a:spcPts val="0"/>
                        </a:spcAft>
                        <a:buClrTx/>
                        <a:buSzTx/>
                        <a:buFontTx/>
                        <a:buNone/>
                        <a:tabLst/>
                        <a:defRPr/>
                      </a:pPr>
                      <a:r>
                        <a:rPr kumimoji="1" lang="ja-JP" altLang="en-US" sz="2400" b="1" kern="1200" dirty="0">
                          <a:solidFill>
                            <a:schemeClr val="bg1"/>
                          </a:solidFill>
                          <a:latin typeface="游ゴシック" panose="020B0400000000000000" pitchFamily="50" charset="-128"/>
                          <a:ea typeface="游ゴシック" panose="020B0400000000000000" pitchFamily="50" charset="-128"/>
                          <a:cs typeface="+mn-cs"/>
                        </a:rPr>
                        <a:t>スケジュール</a:t>
                      </a:r>
                      <a:endParaRPr kumimoji="1" lang="en-US" altLang="ja-JP" sz="2400" b="1" kern="1200" dirty="0">
                        <a:solidFill>
                          <a:schemeClr val="bg1"/>
                        </a:solidFill>
                        <a:latin typeface="游ゴシック" panose="020B0400000000000000" pitchFamily="50" charset="-128"/>
                        <a:ea typeface="游ゴシック" panose="020B0400000000000000" pitchFamily="50" charset="-128"/>
                        <a:cs typeface="+mn-cs"/>
                      </a:endParaRPr>
                    </a:p>
                  </a:txBody>
                  <a:tcPr marL="72000" marR="72000" marT="0" marB="0" anchor="ctr">
                    <a:lnL w="6350" cap="flat" cmpd="sng" algn="ctr">
                      <a:noFill/>
                      <a:prstDash val="solid"/>
                      <a:round/>
                      <a:headEnd type="none" w="med" len="med"/>
                      <a:tailEnd type="none" w="med" len="med"/>
                    </a:lnL>
                    <a:lnR w="6350" cap="flat" cmpd="sng" algn="ctr">
                      <a:solidFill>
                        <a:srgbClr val="FFFFFF">
                          <a:lumMod val="75000"/>
                        </a:srgbClr>
                      </a:solid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635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005B96">
                        <a:lumMod val="50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56555791"/>
                  </a:ext>
                </a:extLst>
              </a:tr>
              <a:tr h="604426">
                <a:tc>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pPr algn="l"/>
                      <a:endParaRPr kumimoji="1" lang="ja-JP" altLang="en-US"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6350" cap="flat" cmpd="sng" algn="ctr">
                      <a:noFill/>
                      <a:prstDash val="solid"/>
                      <a:round/>
                      <a:headEnd type="none" w="med" len="med"/>
                      <a:tailEnd type="none" w="med" len="med"/>
                    </a:lnL>
                    <a:lnR w="12700" cap="flat" cmpd="sng" algn="ctr">
                      <a:solidFill>
                        <a:srgbClr val="00B0F0"/>
                      </a:solid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4">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FFFFFF">
                          <a:lumMod val="75000"/>
                        </a:srgbClr>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58526259"/>
                  </a:ext>
                </a:extLst>
              </a:tr>
              <a:tr h="708178">
                <a:tc>
                  <a:txBody>
                    <a:bodyPr/>
                    <a:lstStyle/>
                    <a:p>
                      <a:endParaRPr dirty="0"/>
                    </a:p>
                  </a:txBody>
                  <a:tcPr marL="72000" marR="72000" marT="72000" marB="72000">
                    <a:lnL w="6350" cap="flat" cmpd="sng" algn="ctr">
                      <a:no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pPr algn="ctr"/>
                      <a:r>
                        <a:rPr kumimoji="1" lang="en-US" altLang="ja-JP" sz="1200" b="0" i="0" dirty="0">
                          <a:solidFill>
                            <a:schemeClr val="tx1"/>
                          </a:solidFill>
                          <a:latin typeface="BIZ UDPGothic" panose="020B0400000000000000" pitchFamily="34" charset="-128"/>
                          <a:ea typeface="BIZ UDPGothic" panose="020B0400000000000000" pitchFamily="34" charset="-128"/>
                        </a:rPr>
                        <a:t>4</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r>
                        <a:rPr kumimoji="1" lang="en-US" altLang="ja-JP" sz="1200" b="0" i="0" dirty="0">
                          <a:solidFill>
                            <a:schemeClr val="tx1"/>
                          </a:solidFill>
                          <a:latin typeface="BIZ UDPGothic" panose="020B0400000000000000" pitchFamily="34" charset="-128"/>
                          <a:ea typeface="BIZ UDPGothic" panose="020B0400000000000000" pitchFamily="34" charset="-128"/>
                        </a:rPr>
                        <a:t>6</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endParaRPr kumimoji="1" lang="en-US" altLang="ja-JP" sz="12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en-US" altLang="ja-JP" sz="1200" b="0" i="0" dirty="0">
                          <a:solidFill>
                            <a:schemeClr val="tx1"/>
                          </a:solidFill>
                          <a:latin typeface="BIZ UDPGothic" panose="020B0400000000000000" pitchFamily="34" charset="-128"/>
                          <a:ea typeface="BIZ UDPGothic" panose="020B0400000000000000" pitchFamily="34" charset="-128"/>
                        </a:rPr>
                        <a:t>7</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r>
                        <a:rPr kumimoji="1" lang="en-US" altLang="ja-JP" sz="1200" b="0" i="0" dirty="0">
                          <a:solidFill>
                            <a:schemeClr val="tx1"/>
                          </a:solidFill>
                          <a:latin typeface="BIZ UDPGothic" panose="020B0400000000000000" pitchFamily="34" charset="-128"/>
                          <a:ea typeface="BIZ UDPGothic" panose="020B0400000000000000" pitchFamily="34" charset="-128"/>
                        </a:rPr>
                        <a:t>9</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endParaRPr kumimoji="1" lang="en-US" altLang="ja-JP" sz="1200" b="0" i="0" dirty="0">
                        <a:solidFill>
                          <a:schemeClr val="tx1"/>
                        </a:solidFill>
                        <a:latin typeface="BIZ UDPGothic" panose="020B0400000000000000" pitchFamily="34" charset="-128"/>
                        <a:ea typeface="BIZ UDPGothic" panose="020B0400000000000000" pitchFamily="34" charset="-128"/>
                      </a:endParaRPr>
                    </a:p>
                    <a:p>
                      <a:pPr algn="ctr"/>
                      <a:endParaRPr kumimoji="1" lang="en-US" altLang="ja-JP" sz="12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en-US" altLang="ja-JP" sz="1200" b="0" i="0" dirty="0">
                          <a:solidFill>
                            <a:schemeClr val="tx1"/>
                          </a:solidFill>
                          <a:latin typeface="BIZ UDPGothic" panose="020B0400000000000000" pitchFamily="34" charset="-128"/>
                          <a:ea typeface="BIZ UDPGothic" panose="020B0400000000000000" pitchFamily="34" charset="-128"/>
                        </a:rPr>
                        <a:t>10</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r>
                        <a:rPr kumimoji="1" lang="en-US" altLang="ja-JP" sz="1200" b="0" i="0" dirty="0">
                          <a:solidFill>
                            <a:schemeClr val="tx1"/>
                          </a:solidFill>
                          <a:latin typeface="BIZ UDPGothic" panose="020B0400000000000000" pitchFamily="34" charset="-128"/>
                          <a:ea typeface="BIZ UDPGothic" panose="020B0400000000000000" pitchFamily="34" charset="-128"/>
                        </a:rPr>
                        <a:t>12</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endParaRPr kumimoji="1" lang="en-US" altLang="ja-JP" sz="1200" b="0" i="0" dirty="0">
                        <a:solidFill>
                          <a:schemeClr val="tx1"/>
                        </a:solidFill>
                        <a:latin typeface="BIZ UDPGothic" panose="020B0400000000000000" pitchFamily="34" charset="-128"/>
                        <a:ea typeface="BIZ UDPGothic" panose="020B0400000000000000" pitchFamily="34" charset="-128"/>
                      </a:endParaRPr>
                    </a:p>
                    <a:p>
                      <a:pPr algn="ctr"/>
                      <a:endParaRPr kumimoji="1" lang="en-US" altLang="ja-JP" sz="12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en-US" altLang="ja-JP" sz="1200" b="0" i="0" dirty="0">
                          <a:solidFill>
                            <a:schemeClr val="tx1"/>
                          </a:solidFill>
                          <a:latin typeface="BIZ UDPGothic" panose="020B0400000000000000" pitchFamily="34" charset="-128"/>
                          <a:ea typeface="BIZ UDPGothic" panose="020B0400000000000000" pitchFamily="34" charset="-128"/>
                        </a:rPr>
                        <a:t>1</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r>
                        <a:rPr kumimoji="1" lang="en-US" altLang="ja-JP" sz="1200" b="0" i="0" dirty="0">
                          <a:solidFill>
                            <a:schemeClr val="tx1"/>
                          </a:solidFill>
                          <a:latin typeface="BIZ UDPGothic" panose="020B0400000000000000" pitchFamily="34" charset="-128"/>
                          <a:ea typeface="BIZ UDPGothic" panose="020B0400000000000000" pitchFamily="34" charset="-128"/>
                        </a:rPr>
                        <a:t>3</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endParaRPr kumimoji="1" lang="en-US" altLang="ja-JP" sz="1200" b="0" i="0" dirty="0">
                        <a:solidFill>
                          <a:schemeClr val="tx1"/>
                        </a:solidFill>
                        <a:latin typeface="BIZ UDPGothic" panose="020B0400000000000000" pitchFamily="34" charset="-128"/>
                        <a:ea typeface="BIZ UDPGothic" panose="020B0400000000000000" pitchFamily="34" charset="-128"/>
                      </a:endParaRPr>
                    </a:p>
                    <a:p>
                      <a:pPr algn="ctr"/>
                      <a:endParaRPr kumimoji="1" lang="en-US" altLang="ja-JP" sz="12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pPr algn="ctr"/>
                      <a:r>
                        <a:rPr kumimoji="1" lang="en-US" altLang="ja-JP" sz="1200" b="0" i="0" dirty="0">
                          <a:solidFill>
                            <a:schemeClr val="tx1"/>
                          </a:solidFill>
                          <a:latin typeface="BIZ UDPGothic" panose="020B0400000000000000" pitchFamily="34" charset="-128"/>
                          <a:ea typeface="BIZ UDPGothic" panose="020B0400000000000000" pitchFamily="34" charset="-128"/>
                        </a:rPr>
                        <a:t>4</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r>
                        <a:rPr kumimoji="1" lang="en-US" altLang="ja-JP" sz="1200" b="0" i="0" dirty="0">
                          <a:solidFill>
                            <a:schemeClr val="tx1"/>
                          </a:solidFill>
                          <a:latin typeface="BIZ UDPGothic" panose="020B0400000000000000" pitchFamily="34" charset="-128"/>
                          <a:ea typeface="BIZ UDPGothic" panose="020B0400000000000000" pitchFamily="34" charset="-128"/>
                        </a:rPr>
                        <a:t>6</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endParaRPr kumimoji="1" lang="en-US" altLang="ja-JP" sz="12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en-US" altLang="ja-JP" sz="1200" b="0" i="0" dirty="0">
                          <a:solidFill>
                            <a:schemeClr val="tx1"/>
                          </a:solidFill>
                          <a:latin typeface="BIZ UDPGothic" panose="020B0400000000000000" pitchFamily="34" charset="-128"/>
                          <a:ea typeface="BIZ UDPGothic" panose="020B0400000000000000" pitchFamily="34" charset="-128"/>
                        </a:rPr>
                        <a:t>7</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r>
                        <a:rPr kumimoji="1" lang="en-US" altLang="ja-JP" sz="1200" b="0" i="0" dirty="0">
                          <a:solidFill>
                            <a:schemeClr val="tx1"/>
                          </a:solidFill>
                          <a:latin typeface="BIZ UDPGothic" panose="020B0400000000000000" pitchFamily="34" charset="-128"/>
                          <a:ea typeface="BIZ UDPGothic" panose="020B0400000000000000" pitchFamily="34" charset="-128"/>
                        </a:rPr>
                        <a:t>9</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endParaRPr kumimoji="1" lang="en-US" altLang="ja-JP" sz="12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en-US" altLang="ja-JP" sz="1200" b="0" i="0" dirty="0">
                          <a:solidFill>
                            <a:schemeClr val="tx1"/>
                          </a:solidFill>
                          <a:latin typeface="BIZ UDPGothic" panose="020B0400000000000000" pitchFamily="34" charset="-128"/>
                          <a:ea typeface="BIZ UDPGothic" panose="020B0400000000000000" pitchFamily="34" charset="-128"/>
                        </a:rPr>
                        <a:t>10</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r>
                        <a:rPr kumimoji="1" lang="en-US" altLang="ja-JP" sz="1200" b="0" i="0" dirty="0">
                          <a:solidFill>
                            <a:schemeClr val="tx1"/>
                          </a:solidFill>
                          <a:latin typeface="BIZ UDPGothic" panose="020B0400000000000000" pitchFamily="34" charset="-128"/>
                          <a:ea typeface="BIZ UDPGothic" panose="020B0400000000000000" pitchFamily="34" charset="-128"/>
                        </a:rPr>
                        <a:t>12</a:t>
                      </a:r>
                      <a:r>
                        <a:rPr kumimoji="1" lang="ja-JP" altLang="en-US" sz="1200" b="0" i="0" dirty="0">
                          <a:solidFill>
                            <a:schemeClr val="tx1"/>
                          </a:solidFill>
                          <a:latin typeface="BIZ UDPGothic" panose="020B0400000000000000" pitchFamily="34" charset="-128"/>
                          <a:ea typeface="BIZ UDPGothic" panose="020B0400000000000000" pitchFamily="34" charset="-128"/>
                        </a:rPr>
                        <a:t>月</a:t>
                      </a:r>
                      <a:endParaRPr kumimoji="1" lang="en-US" altLang="ja-JP" sz="12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96246977"/>
                  </a:ext>
                </a:extLst>
              </a:tr>
              <a:tr h="766588">
                <a:tc>
                  <a:txBody>
                    <a:bodyPr/>
                    <a:lstStyle/>
                    <a:p>
                      <a:endParaRPr kumimoji="1" lang="ja-JP" altLang="en-US" sz="1000" b="0" i="0" dirty="0">
                        <a:solidFill>
                          <a:schemeClr val="bg2"/>
                        </a:solidFill>
                        <a:latin typeface="Yu Gothic Medium" panose="020B0400000000000000" pitchFamily="34" charset="-128"/>
                        <a:ea typeface="Yu Gothic Medium" panose="020B0400000000000000" pitchFamily="34" charset="-128"/>
                      </a:endParaRPr>
                    </a:p>
                  </a:txBody>
                  <a:tcPr marL="72000" marR="72000" marT="72000" marB="72000">
                    <a:lnL w="6350" cap="flat" cmpd="sng" algn="ctr">
                      <a:no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ptos" panose="02110004020202020204"/>
                        </a:defRPr>
                      </a:lvl1pPr>
                      <a:lvl2pPr marL="457200" algn="l" defTabSz="914400" rtl="0" eaLnBrk="1" latinLnBrk="0" hangingPunct="1">
                        <a:defRPr kumimoji="1" sz="1800" kern="1200">
                          <a:solidFill>
                            <a:schemeClr val="dk1"/>
                          </a:solidFill>
                          <a:latin typeface="Aptos" panose="02110004020202020204"/>
                        </a:defRPr>
                      </a:lvl2pPr>
                      <a:lvl3pPr marL="914400" algn="l" defTabSz="914400" rtl="0" eaLnBrk="1" latinLnBrk="0" hangingPunct="1">
                        <a:defRPr kumimoji="1" sz="1800" kern="1200">
                          <a:solidFill>
                            <a:schemeClr val="dk1"/>
                          </a:solidFill>
                          <a:latin typeface="Aptos" panose="02110004020202020204"/>
                        </a:defRPr>
                      </a:lvl3pPr>
                      <a:lvl4pPr marL="1371600" algn="l" defTabSz="914400" rtl="0" eaLnBrk="1" latinLnBrk="0" hangingPunct="1">
                        <a:defRPr kumimoji="1" sz="1800" kern="1200">
                          <a:solidFill>
                            <a:schemeClr val="dk1"/>
                          </a:solidFill>
                          <a:latin typeface="Aptos" panose="02110004020202020204"/>
                        </a:defRPr>
                      </a:lvl4pPr>
                      <a:lvl5pPr marL="1828800" algn="l" defTabSz="914400" rtl="0" eaLnBrk="1" latinLnBrk="0" hangingPunct="1">
                        <a:defRPr kumimoji="1" sz="1800" kern="1200">
                          <a:solidFill>
                            <a:schemeClr val="dk1"/>
                          </a:solidFill>
                          <a:latin typeface="Aptos" panose="02110004020202020204"/>
                        </a:defRPr>
                      </a:lvl5pPr>
                      <a:lvl6pPr marL="2286000" algn="l" defTabSz="914400" rtl="0" eaLnBrk="1" latinLnBrk="0" hangingPunct="1">
                        <a:defRPr kumimoji="1" sz="1800" kern="1200">
                          <a:solidFill>
                            <a:schemeClr val="dk1"/>
                          </a:solidFill>
                          <a:latin typeface="Aptos" panose="02110004020202020204"/>
                        </a:defRPr>
                      </a:lvl6pPr>
                      <a:lvl7pPr marL="2743200" algn="l" defTabSz="914400" rtl="0" eaLnBrk="1" latinLnBrk="0" hangingPunct="1">
                        <a:defRPr kumimoji="1" sz="1800" kern="1200">
                          <a:solidFill>
                            <a:schemeClr val="dk1"/>
                          </a:solidFill>
                          <a:latin typeface="Aptos" panose="02110004020202020204"/>
                        </a:defRPr>
                      </a:lvl7pPr>
                      <a:lvl8pPr marL="3200400" algn="l" defTabSz="914400" rtl="0" eaLnBrk="1" latinLnBrk="0" hangingPunct="1">
                        <a:defRPr kumimoji="1" sz="1800" kern="1200">
                          <a:solidFill>
                            <a:schemeClr val="dk1"/>
                          </a:solidFill>
                          <a:latin typeface="Aptos" panose="02110004020202020204"/>
                        </a:defRPr>
                      </a:lvl8pPr>
                      <a:lvl9pPr marL="3657600" algn="l" defTabSz="914400" rtl="0" eaLnBrk="1" latinLnBrk="0" hangingPunct="1">
                        <a:defRPr kumimoji="1" sz="1800" kern="1200">
                          <a:solidFill>
                            <a:schemeClr val="dk1"/>
                          </a:solidFill>
                          <a:latin typeface="Aptos" panose="02110004020202020204"/>
                        </a:defRPr>
                      </a:lvl9p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27707253"/>
                  </a:ext>
                </a:extLst>
              </a:tr>
              <a:tr h="709551">
                <a:tc>
                  <a:txBody>
                    <a:bodyPr/>
                    <a:lstStyle/>
                    <a:p>
                      <a:endParaRPr kumimoji="1" lang="ja-JP" altLang="en-US" dirty="0"/>
                    </a:p>
                  </a:txBody>
                  <a:tcPr marL="72000" marR="72000" marT="72000" marB="72000">
                    <a:lnL w="6350" cap="flat" cmpd="sng" algn="ctr">
                      <a:no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ja-JP" altLang="en-US" dirty="0"/>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kumimoji="1" lang="en-US" altLang="ja-JP" sz="1000" b="0" i="0" dirty="0">
                        <a:solidFill>
                          <a:schemeClr val="tx1"/>
                        </a:solidFill>
                        <a:latin typeface="BIZ UDPGothic" panose="020B0400000000000000" pitchFamily="34" charset="-128"/>
                        <a:ea typeface="BIZ UDPGothic" panose="020B0400000000000000" pitchFamily="34" charset="-128"/>
                      </a:endParaRPr>
                    </a:p>
                  </a:txBody>
                  <a:tcPr marL="72000" marR="72000" marT="72000" marB="72000">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537083054"/>
                  </a:ext>
                </a:extLst>
              </a:tr>
            </a:tbl>
          </a:graphicData>
        </a:graphic>
      </p:graphicFrame>
      <p:sp>
        <p:nvSpPr>
          <p:cNvPr id="5" name="テキスト ボックス 4">
            <a:extLst>
              <a:ext uri="{FF2B5EF4-FFF2-40B4-BE49-F238E27FC236}">
                <a16:creationId xmlns:a16="http://schemas.microsoft.com/office/drawing/2014/main" id="{933296E3-B9BC-F6FA-D15A-23E05EED29A8}"/>
              </a:ext>
            </a:extLst>
          </p:cNvPr>
          <p:cNvSpPr txBox="1"/>
          <p:nvPr/>
        </p:nvSpPr>
        <p:spPr>
          <a:xfrm>
            <a:off x="184854" y="12017139"/>
            <a:ext cx="3257550" cy="667358"/>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pPr algn="r"/>
            <a:r>
              <a:rPr lang="ja-JP" altLang="en-US" sz="2400" dirty="0"/>
              <a:t>電子調達システム</a:t>
            </a:r>
          </a:p>
        </p:txBody>
      </p:sp>
      <p:sp>
        <p:nvSpPr>
          <p:cNvPr id="26" name="テキスト ボックス 25">
            <a:extLst>
              <a:ext uri="{FF2B5EF4-FFF2-40B4-BE49-F238E27FC236}">
                <a16:creationId xmlns:a16="http://schemas.microsoft.com/office/drawing/2014/main" id="{55650335-6E28-8C31-302F-B25D80C4D09C}"/>
              </a:ext>
            </a:extLst>
          </p:cNvPr>
          <p:cNvSpPr txBox="1"/>
          <p:nvPr/>
        </p:nvSpPr>
        <p:spPr>
          <a:xfrm>
            <a:off x="447407" y="12810202"/>
            <a:ext cx="3257550" cy="667358"/>
          </a:xfrm>
          <a:prstGeom prst="rect">
            <a:avLst/>
          </a:prstGeom>
          <a:noFill/>
        </p:spPr>
        <p:txBody>
          <a:bodyPr wrap="square" lIns="0" tIns="0" rIns="0" bIns="0" rtlCol="0">
            <a:noAutofit/>
          </a:bodyPr>
          <a:lstStyle>
            <a:defPPr rtl="0">
              <a:defRPr lang="ja-jp"/>
            </a:defPPr>
            <a:lvl1pPr>
              <a:defRPr sz="6000" b="1">
                <a:solidFill>
                  <a:srgbClr val="333333"/>
                </a:solidFill>
                <a:latin typeface="游ゴシック" panose="020B0400000000000000" pitchFamily="50" charset="-128"/>
                <a:ea typeface="游ゴシック" panose="020B0400000000000000" pitchFamily="50" charset="-128"/>
              </a:defRPr>
            </a:lvl1pPr>
          </a:lstStyle>
          <a:p>
            <a:pPr algn="r"/>
            <a:r>
              <a:rPr lang="ja-JP" altLang="en-US" sz="2400" dirty="0">
                <a:solidFill>
                  <a:srgbClr val="FF0000"/>
                </a:solidFill>
              </a:rPr>
              <a:t>調達・契約システム</a:t>
            </a:r>
          </a:p>
        </p:txBody>
      </p:sp>
      <p:sp>
        <p:nvSpPr>
          <p:cNvPr id="27" name="矢印: 五方向 26">
            <a:extLst>
              <a:ext uri="{FF2B5EF4-FFF2-40B4-BE49-F238E27FC236}">
                <a16:creationId xmlns:a16="http://schemas.microsoft.com/office/drawing/2014/main" id="{2F787A5C-59F7-8C26-072A-40A9F7F9F90D}"/>
              </a:ext>
            </a:extLst>
          </p:cNvPr>
          <p:cNvSpPr/>
          <p:nvPr/>
        </p:nvSpPr>
        <p:spPr>
          <a:xfrm>
            <a:off x="3992892" y="11948479"/>
            <a:ext cx="6513184" cy="525851"/>
          </a:xfrm>
          <a:prstGeom prst="homePlate">
            <a:avLst/>
          </a:prstGeom>
          <a:solidFill>
            <a:schemeClr val="bg1"/>
          </a:solidFill>
          <a:ln w="50800">
            <a:solidFill>
              <a:srgbClr val="33333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1400" dirty="0">
                <a:solidFill>
                  <a:srgbClr val="333333"/>
                </a:solidFill>
                <a:latin typeface="游ゴシック" panose="020B0400000000000000" pitchFamily="50" charset="-128"/>
                <a:ea typeface="游ゴシック" panose="020B0400000000000000" pitchFamily="50" charset="-128"/>
              </a:rPr>
              <a:t>令和８年９月</a:t>
            </a:r>
            <a:r>
              <a:rPr kumimoji="1" lang="en-US" altLang="ja-JP" sz="1400" dirty="0">
                <a:solidFill>
                  <a:srgbClr val="333333"/>
                </a:solidFill>
                <a:latin typeface="游ゴシック" panose="020B0400000000000000" pitchFamily="50" charset="-128"/>
                <a:ea typeface="游ゴシック" panose="020B0400000000000000" pitchFamily="50" charset="-128"/>
              </a:rPr>
              <a:t>30</a:t>
            </a:r>
            <a:r>
              <a:rPr kumimoji="1" lang="ja-JP" altLang="en-US" sz="1400" dirty="0">
                <a:solidFill>
                  <a:srgbClr val="333333"/>
                </a:solidFill>
                <a:latin typeface="游ゴシック" panose="020B0400000000000000" pitchFamily="50" charset="-128"/>
                <a:ea typeface="游ゴシック" panose="020B0400000000000000" pitchFamily="50" charset="-128"/>
              </a:rPr>
              <a:t>日まで</a:t>
            </a:r>
            <a:endParaRPr kumimoji="1" lang="en-US" altLang="ja-JP" sz="1400" dirty="0">
              <a:solidFill>
                <a:srgbClr val="333333"/>
              </a:solidFill>
              <a:latin typeface="游ゴシック" panose="020B0400000000000000" pitchFamily="50" charset="-128"/>
              <a:ea typeface="游ゴシック" panose="020B0400000000000000" pitchFamily="50" charset="-128"/>
            </a:endParaRPr>
          </a:p>
        </p:txBody>
      </p:sp>
      <p:sp>
        <p:nvSpPr>
          <p:cNvPr id="28" name="矢印: 五方向 27">
            <a:extLst>
              <a:ext uri="{FF2B5EF4-FFF2-40B4-BE49-F238E27FC236}">
                <a16:creationId xmlns:a16="http://schemas.microsoft.com/office/drawing/2014/main" id="{1E7CBB2C-F15B-B882-5B24-5FC4E89DA935}"/>
              </a:ext>
            </a:extLst>
          </p:cNvPr>
          <p:cNvSpPr/>
          <p:nvPr/>
        </p:nvSpPr>
        <p:spPr>
          <a:xfrm>
            <a:off x="9489938" y="12671282"/>
            <a:ext cx="2286420" cy="526704"/>
          </a:xfrm>
          <a:prstGeom prst="homePlate">
            <a:avLst/>
          </a:prstGeom>
          <a:solidFill>
            <a:schemeClr val="bg1"/>
          </a:solidFill>
          <a:ln w="508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333333"/>
                </a:solidFill>
                <a:latin typeface="游ゴシック" panose="020B0400000000000000" pitchFamily="50" charset="-128"/>
                <a:ea typeface="游ゴシック" panose="020B0400000000000000" pitchFamily="50" charset="-128"/>
              </a:rPr>
              <a:t>令和８年７月１日から</a:t>
            </a:r>
            <a:endParaRPr kumimoji="1" lang="en-US" altLang="ja-JP" sz="1400" dirty="0">
              <a:solidFill>
                <a:srgbClr val="333333"/>
              </a:solidFill>
              <a:latin typeface="游ゴシック" panose="020B0400000000000000" pitchFamily="50" charset="-128"/>
              <a:ea typeface="游ゴシック" panose="020B0400000000000000" pitchFamily="50" charset="-128"/>
            </a:endParaRPr>
          </a:p>
        </p:txBody>
      </p:sp>
      <p:sp>
        <p:nvSpPr>
          <p:cNvPr id="1105" name="テキスト ボックス 1104">
            <a:extLst>
              <a:ext uri="{FF2B5EF4-FFF2-40B4-BE49-F238E27FC236}">
                <a16:creationId xmlns:a16="http://schemas.microsoft.com/office/drawing/2014/main" id="{65403A6A-09EB-CC05-E8EF-2B94D0DD25EE}"/>
              </a:ext>
            </a:extLst>
          </p:cNvPr>
          <p:cNvSpPr txBox="1"/>
          <p:nvPr/>
        </p:nvSpPr>
        <p:spPr>
          <a:xfrm>
            <a:off x="5411827" y="10554933"/>
            <a:ext cx="2552272" cy="40010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spc="300" dirty="0">
                <a:latin typeface="BIZ UDPGothic" panose="020B0400000000000000" pitchFamily="34" charset="-128"/>
                <a:ea typeface="BIZ UDPGothic" panose="020B0400000000000000" pitchFamily="34" charset="-128"/>
              </a:rPr>
              <a:t>令和７年度</a:t>
            </a:r>
            <a:endParaRPr kumimoji="0" lang="ja-JP" altLang="en-US" sz="2000" b="1" i="0" u="none" strike="noStrike" kern="1200" cap="none" spc="300" normalizeH="0" baseline="0" noProof="0" dirty="0">
              <a:ln>
                <a:noFill/>
              </a:ln>
              <a:effectLst/>
              <a:uLnTx/>
              <a:uFillTx/>
              <a:latin typeface="BIZ UDPGothic" panose="020B0400000000000000" pitchFamily="34" charset="-128"/>
              <a:ea typeface="BIZ UDPGothic" panose="020B0400000000000000" pitchFamily="34" charset="-128"/>
              <a:cs typeface="+mn-cs"/>
            </a:endParaRPr>
          </a:p>
        </p:txBody>
      </p:sp>
      <p:sp>
        <p:nvSpPr>
          <p:cNvPr id="1106" name="テキスト ボックス 1105">
            <a:extLst>
              <a:ext uri="{FF2B5EF4-FFF2-40B4-BE49-F238E27FC236}">
                <a16:creationId xmlns:a16="http://schemas.microsoft.com/office/drawing/2014/main" id="{F43BE5CD-40B5-E714-C948-8D05A08E0EEB}"/>
              </a:ext>
            </a:extLst>
          </p:cNvPr>
          <p:cNvSpPr txBox="1"/>
          <p:nvPr/>
        </p:nvSpPr>
        <p:spPr>
          <a:xfrm>
            <a:off x="9276006" y="10570307"/>
            <a:ext cx="1794860" cy="40010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spc="300" dirty="0">
                <a:latin typeface="BIZ UDPGothic" panose="020B0400000000000000" pitchFamily="34" charset="-128"/>
                <a:ea typeface="BIZ UDPGothic" panose="020B0400000000000000" pitchFamily="34" charset="-128"/>
              </a:rPr>
              <a:t>令和８年度</a:t>
            </a:r>
            <a:endParaRPr kumimoji="0" lang="ja-JP" altLang="en-US" sz="2000" b="1" i="0" u="none" strike="noStrike" kern="1200" cap="none" spc="300" normalizeH="0" baseline="0" noProof="0" dirty="0">
              <a:ln>
                <a:noFill/>
              </a:ln>
              <a:effectLst/>
              <a:uLnTx/>
              <a:uFillTx/>
              <a:latin typeface="BIZ UDPGothic" panose="020B0400000000000000" pitchFamily="34" charset="-128"/>
              <a:ea typeface="BIZ UDPGothic" panose="020B0400000000000000" pitchFamily="34" charset="-128"/>
              <a:cs typeface="+mn-cs"/>
            </a:endParaRPr>
          </a:p>
        </p:txBody>
      </p:sp>
      <p:sp>
        <p:nvSpPr>
          <p:cNvPr id="2" name="テキスト ボックス 1">
            <a:extLst>
              <a:ext uri="{FF2B5EF4-FFF2-40B4-BE49-F238E27FC236}">
                <a16:creationId xmlns:a16="http://schemas.microsoft.com/office/drawing/2014/main" id="{E85F19AD-2794-A77A-D643-0190D17D6A68}"/>
              </a:ext>
            </a:extLst>
          </p:cNvPr>
          <p:cNvSpPr txBox="1"/>
          <p:nvPr/>
        </p:nvSpPr>
        <p:spPr>
          <a:xfrm>
            <a:off x="10595023" y="15509799"/>
            <a:ext cx="1415772" cy="276999"/>
          </a:xfrm>
          <a:prstGeom prst="rect">
            <a:avLst/>
          </a:prstGeom>
          <a:noFill/>
        </p:spPr>
        <p:txBody>
          <a:bodyPr wrap="none" rtlCol="0">
            <a:spAutoFit/>
          </a:bodyPr>
          <a:lstStyle/>
          <a:p>
            <a:r>
              <a:rPr lang="ja-JP" altLang="en-US" sz="1200" dirty="0">
                <a:solidFill>
                  <a:srgbClr val="333333"/>
                </a:solidFill>
                <a:latin typeface="游ゴシック" panose="020B0400000000000000" pitchFamily="50" charset="-128"/>
                <a:ea typeface="游ゴシック" panose="020B0400000000000000" pitchFamily="50" charset="-128"/>
              </a:rPr>
              <a:t>令和７年３月発行</a:t>
            </a:r>
          </a:p>
        </p:txBody>
      </p:sp>
    </p:spTree>
    <p:extLst>
      <p:ext uri="{BB962C8B-B14F-4D97-AF65-F5344CB8AC3E}">
        <p14:creationId xmlns:p14="http://schemas.microsoft.com/office/powerpoint/2010/main" val="3340449121"/>
      </p:ext>
    </p:extLst>
  </p:cSld>
  <p:clrMapOvr>
    <a:masterClrMapping/>
  </p:clrMapOvr>
</p:sld>
</file>

<file path=ppt/theme/theme1.xml><?xml version="1.0" encoding="utf-8"?>
<a:theme xmlns:a="http://schemas.openxmlformats.org/drawingml/2006/main" name="Office テーマ">
  <a:themeElements>
    <a:clrScheme name="Shannon Smith">
      <a:dk1>
        <a:sysClr val="windowText" lastClr="000000"/>
      </a:dk1>
      <a:lt1>
        <a:sysClr val="window" lastClr="FFFFFF"/>
      </a:lt1>
      <a:dk2>
        <a:srgbClr val="262626"/>
      </a:dk2>
      <a:lt2>
        <a:srgbClr val="E7E6E6"/>
      </a:lt2>
      <a:accent1>
        <a:srgbClr val="FF0030"/>
      </a:accent1>
      <a:accent2>
        <a:srgbClr val="F06463"/>
      </a:accent2>
      <a:accent3>
        <a:srgbClr val="F3EF22"/>
      </a:accent3>
      <a:accent4>
        <a:srgbClr val="2A744A"/>
      </a:accent4>
      <a:accent5>
        <a:srgbClr val="FF0030"/>
      </a:accent5>
      <a:accent6>
        <a:srgbClr val="F3EF22"/>
      </a:accent6>
      <a:hlink>
        <a:srgbClr val="FF0030"/>
      </a:hlink>
      <a:folHlink>
        <a:srgbClr val="FF0030"/>
      </a:folHlink>
    </a:clrScheme>
    <a:fontScheme name="Custom 2">
      <a:majorFont>
        <a:latin typeface="Comic Sans M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1756552_TF66781421_Win32" id="{F90964A7-CEB1-4DDD-9535-1EF9102175DD}" vid="{9FE8010E-5567-4EFE-80E5-A09B8A6597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教育に関するインフォグラフィック ポスター</Template>
  <TotalTime>0</TotalTime>
  <Words>726</Words>
  <Application>Microsoft Office PowerPoint</Application>
  <PresentationFormat>ユーザー設定</PresentationFormat>
  <Paragraphs>102</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UDPGothic</vt:lpstr>
      <vt:lpstr>Meiryo UI</vt:lpstr>
      <vt:lpstr>游ゴシック</vt:lpstr>
      <vt:lpstr>Yu Gothic Medium</vt:lpstr>
      <vt:lpstr>Arial</vt:lpstr>
      <vt:lpstr>Office テーマ</vt:lpstr>
      <vt:lpstr>教育に関するインフォグラフィック</vt:lpstr>
      <vt:lpstr>教育に関するインフォグラフィック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2025-03-28T01:13:37Z</dcterms:created>
  <dcterms:modified xsi:type="dcterms:W3CDTF">2025-03-28T01:13:41Z</dcterms:modified>
</cp:coreProperties>
</file>