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24"/>
  </p:notesMasterIdLst>
  <p:sldIdLst>
    <p:sldId id="269" r:id="rId2"/>
    <p:sldId id="274" r:id="rId3"/>
    <p:sldId id="314" r:id="rId4"/>
    <p:sldId id="297" r:id="rId5"/>
    <p:sldId id="298" r:id="rId6"/>
    <p:sldId id="299" r:id="rId7"/>
    <p:sldId id="317" r:id="rId8"/>
    <p:sldId id="273" r:id="rId9"/>
    <p:sldId id="329" r:id="rId10"/>
    <p:sldId id="328" r:id="rId11"/>
    <p:sldId id="264" r:id="rId12"/>
    <p:sldId id="295" r:id="rId13"/>
    <p:sldId id="303" r:id="rId14"/>
    <p:sldId id="305" r:id="rId15"/>
    <p:sldId id="341" r:id="rId16"/>
    <p:sldId id="343" r:id="rId17"/>
    <p:sldId id="332" r:id="rId18"/>
    <p:sldId id="340" r:id="rId19"/>
    <p:sldId id="336" r:id="rId20"/>
    <p:sldId id="337" r:id="rId21"/>
    <p:sldId id="338" r:id="rId22"/>
    <p:sldId id="345" r:id="rId2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67" autoAdjust="0"/>
    <p:restoredTop sz="94660"/>
  </p:normalViewPr>
  <p:slideViewPr>
    <p:cSldViewPr snapToGrid="0">
      <p:cViewPr varScale="1">
        <p:scale>
          <a:sx n="73" d="100"/>
          <a:sy n="73" d="100"/>
        </p:scale>
        <p:origin x="870" y="6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1"/>
            <a:ext cx="2919413" cy="495300"/>
          </a:xfrm>
          <a:prstGeom prst="rect">
            <a:avLst/>
          </a:prstGeom>
        </p:spPr>
        <p:txBody>
          <a:bodyPr vert="horz" lIns="91321" tIns="45659" rIns="91321" bIns="4565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5" y="1"/>
            <a:ext cx="2919412" cy="495300"/>
          </a:xfrm>
          <a:prstGeom prst="rect">
            <a:avLst/>
          </a:prstGeom>
        </p:spPr>
        <p:txBody>
          <a:bodyPr vert="horz" lIns="91321" tIns="45659" rIns="91321" bIns="45659" rtlCol="0"/>
          <a:lstStyle>
            <a:lvl1pPr algn="r">
              <a:defRPr sz="1200"/>
            </a:lvl1pPr>
          </a:lstStyle>
          <a:p>
            <a:fld id="{523AE329-372B-4162-BAC9-6F9FDE4CC399}" type="datetimeFigureOut">
              <a:rPr kumimoji="1" lang="ja-JP" altLang="en-US" smtClean="0"/>
              <a:t>2021/1/26</a:t>
            </a:fld>
            <a:endParaRPr kumimoji="1" lang="ja-JP" altLang="en-US"/>
          </a:p>
        </p:txBody>
      </p:sp>
      <p:sp>
        <p:nvSpPr>
          <p:cNvPr id="4" name="スライド イメージ プレースホルダー 3"/>
          <p:cNvSpPr>
            <a:spLocks noGrp="1" noRot="1" noChangeAspect="1"/>
          </p:cNvSpPr>
          <p:nvPr>
            <p:ph type="sldImg" idx="2"/>
          </p:nvPr>
        </p:nvSpPr>
        <p:spPr>
          <a:xfrm>
            <a:off x="965200" y="1233488"/>
            <a:ext cx="4805363" cy="3327400"/>
          </a:xfrm>
          <a:prstGeom prst="rect">
            <a:avLst/>
          </a:prstGeom>
          <a:noFill/>
          <a:ln w="12700">
            <a:solidFill>
              <a:prstClr val="black"/>
            </a:solidFill>
          </a:ln>
        </p:spPr>
        <p:txBody>
          <a:bodyPr vert="horz" lIns="91321" tIns="45659" rIns="91321" bIns="45659" rtlCol="0" anchor="ctr"/>
          <a:lstStyle/>
          <a:p>
            <a:endParaRPr lang="ja-JP" altLang="en-US"/>
          </a:p>
        </p:txBody>
      </p:sp>
      <p:sp>
        <p:nvSpPr>
          <p:cNvPr id="5" name="ノート プレースホルダー 4"/>
          <p:cNvSpPr>
            <a:spLocks noGrp="1"/>
          </p:cNvSpPr>
          <p:nvPr>
            <p:ph type="body" sz="quarter" idx="3"/>
          </p:nvPr>
        </p:nvSpPr>
        <p:spPr>
          <a:xfrm>
            <a:off x="673109" y="4748213"/>
            <a:ext cx="5389563" cy="3884613"/>
          </a:xfrm>
          <a:prstGeom prst="rect">
            <a:avLst/>
          </a:prstGeom>
        </p:spPr>
        <p:txBody>
          <a:bodyPr vert="horz" lIns="91321" tIns="45659" rIns="91321" bIns="4565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8" y="9371014"/>
            <a:ext cx="2919413" cy="495300"/>
          </a:xfrm>
          <a:prstGeom prst="rect">
            <a:avLst/>
          </a:prstGeom>
        </p:spPr>
        <p:txBody>
          <a:bodyPr vert="horz" lIns="91321" tIns="45659" rIns="91321" bIns="4565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5" y="9371014"/>
            <a:ext cx="2919412" cy="495300"/>
          </a:xfrm>
          <a:prstGeom prst="rect">
            <a:avLst/>
          </a:prstGeom>
        </p:spPr>
        <p:txBody>
          <a:bodyPr vert="horz" lIns="91321" tIns="45659" rIns="91321" bIns="45659" rtlCol="0" anchor="b"/>
          <a:lstStyle>
            <a:lvl1pPr algn="r">
              <a:defRPr sz="1200"/>
            </a:lvl1pPr>
          </a:lstStyle>
          <a:p>
            <a:fld id="{81ED0B5A-CCD4-4F00-B248-AA2719C9F2DB}" type="slidenum">
              <a:rPr kumimoji="1" lang="ja-JP" altLang="en-US" smtClean="0"/>
              <a:t>‹#›</a:t>
            </a:fld>
            <a:endParaRPr kumimoji="1" lang="ja-JP" altLang="en-US"/>
          </a:p>
        </p:txBody>
      </p:sp>
    </p:spTree>
    <p:extLst>
      <p:ext uri="{BB962C8B-B14F-4D97-AF65-F5344CB8AC3E}">
        <p14:creationId xmlns:p14="http://schemas.microsoft.com/office/powerpoint/2010/main" val="20316576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1C82D3A-4208-4212-A74D-32DAD64E3485}" type="datetime1">
              <a:rPr kumimoji="1" lang="ja-JP" altLang="en-US" smtClean="0"/>
              <a:t>2021/1/26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691367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20D4786-77A4-4BA9-936E-DD650294EAE8}" type="datetime1">
              <a:rPr kumimoji="1" lang="ja-JP" altLang="en-US" smtClean="0"/>
              <a:t>2021/1/26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139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E21BAB-682E-4A4D-8321-00CD8A7BDC42}" type="datetime1">
              <a:rPr kumimoji="1" lang="ja-JP" altLang="en-US" smtClean="0"/>
              <a:t>2021/1/26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496789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B59481E-B313-4F20-A2E8-11D9F4B4CB48}" type="datetime1">
              <a:rPr kumimoji="1" lang="ja-JP" altLang="en-US" smtClean="0"/>
              <a:t>2021/1/26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784855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E416369-CF3E-4F1C-A19A-8978E6AD951E}" type="datetime1">
              <a:rPr kumimoji="1" lang="ja-JP" altLang="en-US" smtClean="0"/>
              <a:t>2021/1/26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428419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0AEDD0-51D9-4421-A458-838C5D72BB4E}" type="datetime1">
              <a:rPr kumimoji="1" lang="ja-JP" altLang="en-US" smtClean="0"/>
              <a:t>2021/1/26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800048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42F927-9378-470B-AC0A-1D3D2D68AE7F}" type="datetime1">
              <a:rPr kumimoji="1" lang="ja-JP" altLang="en-US" smtClean="0"/>
              <a:t>2021/1/26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00632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577DA0-EC61-4280-ABDC-F87F095F9BEF}" type="datetime1">
              <a:rPr kumimoji="1" lang="ja-JP" altLang="en-US" smtClean="0"/>
              <a:t>2021/1/26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5917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AF1A61-DA82-46C9-8CFC-551C053C1762}" type="datetime1">
              <a:rPr kumimoji="1" lang="ja-JP" altLang="en-US" smtClean="0"/>
              <a:t>2021/1/26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359927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0A97CA-1CE7-493C-9A05-BAD93B4CDD13}" type="datetime1">
              <a:rPr kumimoji="1" lang="ja-JP" altLang="en-US" smtClean="0"/>
              <a:t>2021/1/26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066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9175B-9FC2-47A7-97CB-E18391A622D4}" type="datetime1">
              <a:rPr kumimoji="1" lang="ja-JP" altLang="en-US" smtClean="0"/>
              <a:t>2021/1/26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8781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2ABC8EB5-F7D1-477B-BBA1-B9DFA4F01DA3}" type="datetime1">
              <a:rPr kumimoji="1" lang="ja-JP" altLang="en-US" smtClean="0"/>
              <a:t>2021/1/26</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2402714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2127019"/>
            <a:ext cx="8543925" cy="1325563"/>
          </a:xfrm>
          <a:noFill/>
          <a:ln>
            <a:noFill/>
          </a:ln>
        </p:spPr>
        <p:txBody>
          <a:bodyPr>
            <a:normAutofit fontScale="90000"/>
          </a:bodyPr>
          <a:lstStyle/>
          <a:p>
            <a:pPr algn="ctr">
              <a:lnSpc>
                <a:spcPct val="150000"/>
              </a:lnSpc>
            </a:pPr>
            <a:r>
              <a:rPr kumimoji="1" lang="ja-JP" altLang="en-US" sz="2800" dirty="0">
                <a:latin typeface="Meiryo UI" panose="020B0604030504040204" pitchFamily="50" charset="-128"/>
                <a:ea typeface="Meiryo UI" panose="020B0604030504040204" pitchFamily="50" charset="-128"/>
              </a:rPr>
              <a:t>大阪都市魅力創造戦略２０２５</a:t>
            </a:r>
            <a:r>
              <a:rPr kumimoji="1" lang="en-US" altLang="ja-JP" sz="2800" dirty="0">
                <a:latin typeface="Meiryo UI" panose="020B0604030504040204" pitchFamily="50" charset="-128"/>
                <a:ea typeface="Meiryo UI" panose="020B0604030504040204" pitchFamily="50" charset="-128"/>
              </a:rPr>
              <a:t/>
            </a:r>
            <a:br>
              <a:rPr kumimoji="1" lang="en-US" altLang="ja-JP" sz="2800" dirty="0">
                <a:latin typeface="Meiryo UI" panose="020B0604030504040204" pitchFamily="50" charset="-128"/>
                <a:ea typeface="Meiryo UI" panose="020B0604030504040204" pitchFamily="50" charset="-128"/>
              </a:rPr>
            </a:br>
            <a:r>
              <a:rPr lang="ja-JP" altLang="en-US" sz="2800" dirty="0">
                <a:latin typeface="Meiryo UI" panose="020B0604030504040204" pitchFamily="50" charset="-128"/>
                <a:ea typeface="Meiryo UI" panose="020B0604030504040204" pitchFamily="50" charset="-128"/>
              </a:rPr>
              <a:t>　（事務局案</a:t>
            </a:r>
            <a:r>
              <a:rPr kumimoji="1" lang="ja-JP" altLang="en-US" sz="2800" dirty="0">
                <a:latin typeface="Meiryo UI" panose="020B0604030504040204" pitchFamily="50" charset="-128"/>
                <a:ea typeface="Meiryo UI" panose="020B0604030504040204" pitchFamily="50" charset="-128"/>
              </a:rPr>
              <a:t>）</a:t>
            </a:r>
          </a:p>
        </p:txBody>
      </p:sp>
      <p:sp>
        <p:nvSpPr>
          <p:cNvPr id="6" name="タイトル 1"/>
          <p:cNvSpPr txBox="1">
            <a:spLocks/>
          </p:cNvSpPr>
          <p:nvPr/>
        </p:nvSpPr>
        <p:spPr>
          <a:xfrm>
            <a:off x="681038" y="4520814"/>
            <a:ext cx="8543925" cy="1325563"/>
          </a:xfrm>
          <a:prstGeom prst="rect">
            <a:avLst/>
          </a:prstGeom>
          <a:noFill/>
          <a:ln>
            <a:noFill/>
          </a:ln>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dirty="0">
                <a:latin typeface="Meiryo UI" panose="020B0604030504040204" pitchFamily="50" charset="-128"/>
                <a:ea typeface="Meiryo UI" panose="020B0604030504040204" pitchFamily="50" charset="-128"/>
              </a:rPr>
              <a:t>令和３年１月</a:t>
            </a:r>
            <a:endParaRPr lang="en-US" altLang="ja-JP" sz="1800" dirty="0">
              <a:latin typeface="Meiryo UI" panose="020B0604030504040204" pitchFamily="50" charset="-128"/>
              <a:ea typeface="Meiryo UI" panose="020B0604030504040204" pitchFamily="50" charset="-128"/>
            </a:endParaRPr>
          </a:p>
          <a:p>
            <a:pPr algn="ctr"/>
            <a:endParaRPr lang="en-US" altLang="ja-JP" sz="1800" dirty="0">
              <a:latin typeface="Meiryo UI" panose="020B0604030504040204" pitchFamily="50" charset="-128"/>
              <a:ea typeface="Meiryo UI" panose="020B0604030504040204" pitchFamily="50" charset="-128"/>
            </a:endParaRPr>
          </a:p>
          <a:p>
            <a:pPr algn="ctr"/>
            <a:r>
              <a:rPr lang="ja-JP" altLang="en-US" sz="1800" dirty="0">
                <a:latin typeface="Meiryo UI" panose="020B0604030504040204" pitchFamily="50" charset="-128"/>
                <a:ea typeface="Meiryo UI" panose="020B0604030504040204" pitchFamily="50" charset="-128"/>
              </a:rPr>
              <a:t>大阪府・大阪市</a:t>
            </a:r>
          </a:p>
        </p:txBody>
      </p:sp>
      <p:sp>
        <p:nvSpPr>
          <p:cNvPr id="3" name="テキスト ボックス 2"/>
          <p:cNvSpPr txBox="1"/>
          <p:nvPr/>
        </p:nvSpPr>
        <p:spPr>
          <a:xfrm>
            <a:off x="8662086" y="148282"/>
            <a:ext cx="1025611" cy="369332"/>
          </a:xfrm>
          <a:prstGeom prst="rect">
            <a:avLst/>
          </a:prstGeom>
          <a:noFill/>
          <a:ln>
            <a:solidFill>
              <a:schemeClr val="tx1"/>
            </a:solidFill>
          </a:ln>
        </p:spPr>
        <p:txBody>
          <a:bodyPr wrap="square" rtlCol="0">
            <a:spAutoFit/>
          </a:bodyPr>
          <a:lstStyle/>
          <a:p>
            <a:pPr algn="ctr"/>
            <a:r>
              <a:rPr lang="ja-JP" altLang="en-US" dirty="0"/>
              <a:t>資料１</a:t>
            </a:r>
            <a:endParaRPr kumimoji="1" lang="ja-JP" altLang="en-US" dirty="0"/>
          </a:p>
        </p:txBody>
      </p:sp>
    </p:spTree>
    <p:extLst>
      <p:ext uri="{BB962C8B-B14F-4D97-AF65-F5344CB8AC3E}">
        <p14:creationId xmlns:p14="http://schemas.microsoft.com/office/powerpoint/2010/main" val="2575257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568752" y="6492875"/>
            <a:ext cx="2228850" cy="365125"/>
          </a:xfrm>
        </p:spPr>
        <p:txBody>
          <a:bodyPr/>
          <a:lstStyle/>
          <a:p>
            <a:r>
              <a:rPr kumimoji="1" lang="en-US" altLang="ja-JP" dirty="0"/>
              <a:t>8</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1275358538"/>
              </p:ext>
            </p:extLst>
          </p:nvPr>
        </p:nvGraphicFramePr>
        <p:xfrm>
          <a:off x="5082567" y="604418"/>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795821293"/>
                    </a:ext>
                  </a:extLst>
                </a:gridCol>
              </a:tblGrid>
              <a:tr h="465791">
                <a:tc>
                  <a:txBody>
                    <a:bodyPr/>
                    <a:lstStyle/>
                    <a:p>
                      <a:r>
                        <a:rPr kumimoji="1" lang="ja-JP" altLang="en-US" sz="1200" dirty="0">
                          <a:latin typeface="Meiryo UI" panose="020B0604030504040204" pitchFamily="50" charset="-128"/>
                          <a:ea typeface="Meiryo UI" panose="020B0604030504040204" pitchFamily="50" charset="-128"/>
                        </a:rPr>
                        <a:t>４　世界水準の</a:t>
                      </a:r>
                      <a:r>
                        <a:rPr kumimoji="1" lang="en-US" altLang="ja-JP" sz="1200" dirty="0">
                          <a:latin typeface="Meiryo UI" panose="020B0604030504040204" pitchFamily="50" charset="-128"/>
                          <a:ea typeface="Meiryo UI" panose="020B0604030504040204" pitchFamily="50" charset="-128"/>
                        </a:rPr>
                        <a:t>MICE</a:t>
                      </a:r>
                      <a:r>
                        <a:rPr kumimoji="1" lang="ja-JP" altLang="en-US" sz="1200" dirty="0">
                          <a:latin typeface="Meiryo UI" panose="020B0604030504040204" pitchFamily="50" charset="-128"/>
                          <a:ea typeface="Meiryo UI" panose="020B0604030504040204" pitchFamily="50" charset="-128"/>
                        </a:rPr>
                        <a:t>都市</a:t>
                      </a:r>
                    </a:p>
                  </a:txBody>
                  <a:tcPr marL="74295" marR="74295" marT="37148" marB="37148" anchor="ctr"/>
                </a:tc>
                <a:extLst>
                  <a:ext uri="{0D108BD9-81ED-4DB2-BD59-A6C34878D82A}">
                    <a16:rowId xmlns:a16="http://schemas.microsoft.com/office/drawing/2014/main" val="3093583887"/>
                  </a:ext>
                </a:extLst>
              </a:tr>
              <a:tr h="5330209">
                <a:tc>
                  <a:txBody>
                    <a:bodyPr/>
                    <a:lstStyle/>
                    <a:p>
                      <a:pPr>
                        <a:lnSpc>
                          <a:spcPts val="1400"/>
                        </a:lnSpc>
                      </a:pPr>
                      <a:endParaRPr kumimoji="1" lang="en-US" altLang="ja-JP" sz="1100" dirty="0"/>
                    </a:p>
                    <a:p>
                      <a:pPr>
                        <a:lnSpc>
                          <a:spcPts val="1500"/>
                        </a:lnSpc>
                      </a:pPr>
                      <a:r>
                        <a:rPr kumimoji="1" lang="ja-JP" altLang="en-US" sz="1100" dirty="0">
                          <a:latin typeface="Meiryo UI" panose="020B0604030504040204" pitchFamily="50" charset="-128"/>
                          <a:ea typeface="Meiryo UI" panose="020B0604030504040204" pitchFamily="50" charset="-128"/>
                        </a:rPr>
                        <a:t>① </a:t>
                      </a:r>
                      <a:r>
                        <a:rPr kumimoji="1" lang="ja-JP" altLang="en-US" sz="1100" u="none" dirty="0">
                          <a:solidFill>
                            <a:schemeClr val="tx1"/>
                          </a:solidFill>
                          <a:latin typeface="Meiryo UI" panose="020B0604030504040204" pitchFamily="50" charset="-128"/>
                          <a:ea typeface="Meiryo UI" panose="020B0604030504040204" pitchFamily="50" charset="-128"/>
                        </a:rPr>
                        <a:t>ＭＩＣＥ戦略の策定</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sng" dirty="0">
                          <a:solidFill>
                            <a:schemeClr val="tx1"/>
                          </a:solidFill>
                          <a:latin typeface="Meiryo UI" panose="020B0604030504040204" pitchFamily="50" charset="-128"/>
                          <a:ea typeface="Meiryo UI" panose="020B0604030504040204" pitchFamily="50" charset="-128"/>
                        </a:rPr>
                        <a:t>国内外の</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誘致に向けた調査・研究</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sng" dirty="0">
                          <a:solidFill>
                            <a:schemeClr val="tx1"/>
                          </a:solidFill>
                          <a:latin typeface="Meiryo UI" panose="020B0604030504040204" pitchFamily="50" charset="-128"/>
                          <a:ea typeface="Meiryo UI" panose="020B0604030504040204" pitchFamily="50" charset="-128"/>
                        </a:rPr>
                        <a:t>府・市・経済界が一体となった</a:t>
                      </a:r>
                      <a:r>
                        <a:rPr kumimoji="1" lang="ja-JP" altLang="en-US" sz="1100" u="none" dirty="0">
                          <a:solidFill>
                            <a:schemeClr val="tx1"/>
                          </a:solidFill>
                          <a:latin typeface="Meiryo UI" panose="020B0604030504040204" pitchFamily="50" charset="-128"/>
                          <a:ea typeface="Meiryo UI" panose="020B0604030504040204" pitchFamily="50" charset="-128"/>
                        </a:rPr>
                        <a:t>新たなＭＩＣＥ戦略の策定</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a:solidFill>
                            <a:schemeClr val="tx1"/>
                          </a:solidFill>
                          <a:latin typeface="Meiryo UI" panose="020B0604030504040204" pitchFamily="50" charset="-128"/>
                          <a:ea typeface="Meiryo UI" panose="020B0604030504040204" pitchFamily="50" charset="-128"/>
                        </a:rPr>
                        <a:t>② ＭＩＣＥ誘致の推進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sng" dirty="0">
                          <a:solidFill>
                            <a:schemeClr val="tx1"/>
                          </a:solidFill>
                          <a:latin typeface="Meiryo UI" panose="020B0604030504040204" pitchFamily="50" charset="-128"/>
                          <a:ea typeface="Meiryo UI" panose="020B0604030504040204" pitchFamily="50" charset="-128"/>
                        </a:rPr>
                        <a:t>関係機関等が連携し、官民が一体となった誘致活動</a:t>
                      </a:r>
                      <a:r>
                        <a:rPr kumimoji="1" lang="ja-JP" altLang="en-US" sz="1100" u="none" dirty="0">
                          <a:solidFill>
                            <a:schemeClr val="tx1"/>
                          </a:solidFill>
                          <a:latin typeface="Meiryo UI" panose="020B0604030504040204" pitchFamily="50" charset="-128"/>
                          <a:ea typeface="Meiryo UI" panose="020B0604030504040204" pitchFamily="50" charset="-128"/>
                        </a:rPr>
                        <a:t>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ターゲット等を明確にした新たな戦略に基づく誘致活動の展開</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アフターコンベンションの充実・強化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ユニークベニューの開発、利用促進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ＩＲを見据えた</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受入体制の充実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a:t>
                      </a: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関連施設の</a:t>
                      </a:r>
                      <a:r>
                        <a:rPr kumimoji="1" lang="ja-JP" altLang="en-US" sz="1100" u="sng" dirty="0">
                          <a:solidFill>
                            <a:schemeClr val="tx1"/>
                          </a:solidFill>
                          <a:latin typeface="Meiryo UI" panose="020B0604030504040204" pitchFamily="50" charset="-128"/>
                          <a:ea typeface="Meiryo UI" panose="020B0604030504040204" pitchFamily="50" charset="-128"/>
                        </a:rPr>
                        <a:t>連携促進</a:t>
                      </a:r>
                      <a:endParaRPr kumimoji="1" lang="en-US" altLang="ja-JP" sz="1100" u="none" strike="sngStrike" baseline="0"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a:solidFill>
                            <a:schemeClr val="tx1"/>
                          </a:solidFill>
                          <a:latin typeface="Meiryo UI" panose="020B0604030504040204" pitchFamily="50" charset="-128"/>
                          <a:ea typeface="Meiryo UI" panose="020B0604030504040204" pitchFamily="50" charset="-128"/>
                        </a:rPr>
                        <a:t>③</a:t>
                      </a:r>
                      <a:r>
                        <a:rPr kumimoji="1" lang="ja-JP" altLang="en-US" sz="1100" u="sng" dirty="0">
                          <a:solidFill>
                            <a:schemeClr val="tx1"/>
                          </a:solidFill>
                          <a:latin typeface="Meiryo UI" panose="020B0604030504040204" pitchFamily="50" charset="-128"/>
                          <a:ea typeface="Meiryo UI" panose="020B0604030504040204" pitchFamily="50" charset="-128"/>
                        </a:rPr>
                        <a:t>専門</a:t>
                      </a:r>
                      <a:r>
                        <a:rPr kumimoji="1" lang="ja-JP" altLang="en-US" sz="1100" u="none" dirty="0">
                          <a:solidFill>
                            <a:schemeClr val="tx1"/>
                          </a:solidFill>
                          <a:latin typeface="Meiryo UI" panose="020B0604030504040204" pitchFamily="50" charset="-128"/>
                          <a:ea typeface="Meiryo UI" panose="020B0604030504040204" pitchFamily="50" charset="-128"/>
                        </a:rPr>
                        <a:t>人材の育成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MICE</a:t>
                      </a:r>
                      <a:r>
                        <a:rPr kumimoji="1" lang="ja-JP" altLang="en-US" sz="1100" u="none" dirty="0">
                          <a:solidFill>
                            <a:schemeClr val="tx1"/>
                          </a:solidFill>
                          <a:latin typeface="Meiryo UI" panose="020B0604030504040204" pitchFamily="50" charset="-128"/>
                          <a:ea typeface="Meiryo UI" panose="020B0604030504040204" pitchFamily="50" charset="-128"/>
                        </a:rPr>
                        <a:t>関連人材の育成</a:t>
                      </a:r>
                      <a:endParaRPr kumimoji="1" lang="en-US" altLang="ja-JP" sz="1100" dirty="0"/>
                    </a:p>
                    <a:p>
                      <a:pPr>
                        <a:lnSpc>
                          <a:spcPts val="1400"/>
                        </a:lnSpc>
                      </a:pPr>
                      <a:endParaRPr kumimoji="1" lang="ja-JP" altLang="en-US" sz="1100" dirty="0">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340823306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883361488"/>
              </p:ext>
            </p:extLst>
          </p:nvPr>
        </p:nvGraphicFramePr>
        <p:xfrm>
          <a:off x="297360" y="604418"/>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4879">
                <a:tc>
                  <a:txBody>
                    <a:bodyPr/>
                    <a:lstStyle/>
                    <a:p>
                      <a:r>
                        <a:rPr kumimoji="1" lang="ja-JP" altLang="en-US" sz="1200" dirty="0">
                          <a:latin typeface="Meiryo UI" panose="020B0604030504040204" pitchFamily="50" charset="-128"/>
                          <a:ea typeface="Meiryo UI" panose="020B0604030504040204" pitchFamily="50" charset="-128"/>
                        </a:rPr>
                        <a:t>３　多様な楽しみ方ができる周遊・観光都市</a:t>
                      </a:r>
                    </a:p>
                  </a:txBody>
                  <a:tcPr marL="74295" marR="74295" marT="37148" marB="37148" anchor="ctr"/>
                </a:tc>
                <a:extLst>
                  <a:ext uri="{0D108BD9-81ED-4DB2-BD59-A6C34878D82A}">
                    <a16:rowId xmlns:a16="http://schemas.microsoft.com/office/drawing/2014/main" val="3867636356"/>
                  </a:ext>
                </a:extLst>
              </a:tr>
              <a:tr h="5331121">
                <a:tc>
                  <a:txBody>
                    <a:bodyPr/>
                    <a:lstStyle/>
                    <a:p>
                      <a:pPr>
                        <a:lnSpc>
                          <a:spcPts val="1400"/>
                        </a:lnSpc>
                      </a:pPr>
                      <a:r>
                        <a:rPr kumimoji="1" lang="ja-JP" altLang="en-US" sz="1100" u="none" dirty="0">
                          <a:latin typeface="Meiryo UI" panose="020B0604030504040204" pitchFamily="50" charset="-128"/>
                          <a:ea typeface="Meiryo UI" panose="020B0604030504040204" pitchFamily="50" charset="-128"/>
                        </a:rPr>
                        <a:t>① 国内観光の推進</a:t>
                      </a:r>
                      <a:endParaRPr kumimoji="1" lang="en-US" altLang="ja-JP" sz="1100" u="none" dirty="0">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国内プロモーションの</a:t>
                      </a:r>
                      <a:r>
                        <a:rPr kumimoji="1" lang="ja-JP" altLang="en-US" sz="1100" u="sng" dirty="0">
                          <a:solidFill>
                            <a:schemeClr val="tx1"/>
                          </a:solidFill>
                          <a:latin typeface="Meiryo UI" panose="020B0604030504040204" pitchFamily="50" charset="-128"/>
                          <a:ea typeface="Meiryo UI" panose="020B0604030504040204" pitchFamily="50" charset="-128"/>
                        </a:rPr>
                        <a:t>強化・</a:t>
                      </a:r>
                      <a:r>
                        <a:rPr kumimoji="1" lang="ja-JP" altLang="en-US" sz="1100" u="none" dirty="0">
                          <a:solidFill>
                            <a:schemeClr val="tx1"/>
                          </a:solidFill>
                          <a:latin typeface="Meiryo UI" panose="020B0604030504040204" pitchFamily="50" charset="-128"/>
                          <a:ea typeface="Meiryo UI" panose="020B0604030504040204" pitchFamily="50" charset="-128"/>
                        </a:rPr>
                        <a:t>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マイクロツーリズムの</a:t>
                      </a:r>
                      <a:r>
                        <a:rPr kumimoji="1" lang="ja-JP" altLang="en-US" sz="1100" u="sng" dirty="0">
                          <a:solidFill>
                            <a:schemeClr val="tx1"/>
                          </a:solidFill>
                          <a:latin typeface="Meiryo UI" panose="020B0604030504040204" pitchFamily="50" charset="-128"/>
                          <a:ea typeface="Meiryo UI" panose="020B0604030504040204" pitchFamily="50" charset="-128"/>
                        </a:rPr>
                        <a:t>定着・拡大に向けた取組み</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a:solidFill>
                            <a:schemeClr val="tx1"/>
                          </a:solidFill>
                          <a:latin typeface="Meiryo UI" panose="020B0604030504040204" pitchFamily="50" charset="-128"/>
                          <a:ea typeface="Meiryo UI" panose="020B0604030504040204" pitchFamily="50" charset="-128"/>
                        </a:rPr>
                        <a:t>②欧米豪をはじめ幅広い国・地域からの誘客促進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sng" dirty="0">
                          <a:solidFill>
                            <a:schemeClr val="tx1"/>
                          </a:solidFill>
                          <a:latin typeface="Meiryo UI" panose="020B0604030504040204" pitchFamily="50" charset="-128"/>
                          <a:ea typeface="Meiryo UI" panose="020B0604030504040204" pitchFamily="50" charset="-128"/>
                        </a:rPr>
                        <a:t>海外プロモーションの強化とニーズに対応した魅力づくり</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生活習慣や文化の違い</a:t>
                      </a:r>
                      <a:r>
                        <a:rPr kumimoji="1" lang="ja-JP" altLang="en-US" sz="1100" u="sng" dirty="0">
                          <a:solidFill>
                            <a:schemeClr val="tx1"/>
                          </a:solidFill>
                          <a:latin typeface="Meiryo UI" panose="020B0604030504040204" pitchFamily="50" charset="-128"/>
                          <a:ea typeface="Meiryo UI" panose="020B0604030504040204" pitchFamily="50" charset="-128"/>
                        </a:rPr>
                        <a:t>等に配慮した</a:t>
                      </a:r>
                      <a:r>
                        <a:rPr kumimoji="1" lang="ja-JP" altLang="en-US" sz="1100" u="none" dirty="0">
                          <a:solidFill>
                            <a:schemeClr val="tx1"/>
                          </a:solidFill>
                          <a:latin typeface="Meiryo UI" panose="020B0604030504040204" pitchFamily="50" charset="-128"/>
                          <a:ea typeface="Meiryo UI" panose="020B0604030504040204" pitchFamily="50" charset="-128"/>
                        </a:rPr>
                        <a:t>受入環境整備</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a:solidFill>
                            <a:schemeClr val="tx1"/>
                          </a:solidFill>
                          <a:latin typeface="Meiryo UI" panose="020B0604030504040204" pitchFamily="50" charset="-128"/>
                          <a:ea typeface="Meiryo UI" panose="020B0604030504040204" pitchFamily="50" charset="-128"/>
                        </a:rPr>
                        <a:t>③ 周遊性を高めるコンテンツの磨き上げ</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世界遺産百舌鳥・古市古墳群や万博記念公園をはじめとする府内の魅力的なコンテンツの発信、デジタル化の推進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テクノロジーを駆使した新型エンタメ・街の演出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広域周遊コースの発信・誘客促進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地域資源を活用し</a:t>
                      </a:r>
                      <a:r>
                        <a:rPr kumimoji="1" lang="ja-JP" altLang="en-US" sz="1100" b="0" u="sng" dirty="0">
                          <a:solidFill>
                            <a:schemeClr val="tx1"/>
                          </a:solidFill>
                          <a:latin typeface="Meiryo UI" panose="020B0604030504040204" pitchFamily="50" charset="-128"/>
                          <a:ea typeface="Meiryo UI" panose="020B0604030504040204" pitchFamily="50" charset="-128"/>
                        </a:rPr>
                        <a:t>魅力を深く体感・体験できる</a:t>
                      </a:r>
                      <a:r>
                        <a:rPr kumimoji="1" lang="ja-JP" altLang="en-US" sz="1100" u="none" dirty="0">
                          <a:solidFill>
                            <a:schemeClr val="tx1"/>
                          </a:solidFill>
                          <a:latin typeface="Meiryo UI" panose="020B0604030504040204" pitchFamily="50" charset="-128"/>
                          <a:ea typeface="Meiryo UI" panose="020B0604030504040204" pitchFamily="50" charset="-128"/>
                        </a:rPr>
                        <a:t>着地型観光の促進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4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3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自転車で周遊できるサイクルロードの整備・活用</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ts val="13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④ 自然を生かした都市魅力の</a:t>
                      </a:r>
                      <a:r>
                        <a:rPr kumimoji="1" lang="ja-JP" altLang="en-US" sz="1100" u="sng" dirty="0">
                          <a:solidFill>
                            <a:schemeClr val="tx1"/>
                          </a:solidFill>
                          <a:latin typeface="Meiryo UI" panose="020B0604030504040204" pitchFamily="50" charset="-128"/>
                          <a:ea typeface="Meiryo UI" panose="020B0604030504040204" pitchFamily="50" charset="-128"/>
                        </a:rPr>
                        <a:t>創出</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都市公園の魅力向上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b="0" u="none" dirty="0">
                          <a:solidFill>
                            <a:schemeClr val="tx1"/>
                          </a:solidFill>
                          <a:latin typeface="Meiryo UI" panose="020B0604030504040204" pitchFamily="50" charset="-128"/>
                          <a:ea typeface="Meiryo UI" panose="020B0604030504040204" pitchFamily="50" charset="-128"/>
                        </a:rPr>
                        <a:t>⑤ 旅行者ニーズに配慮した多様なサービスの提供</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ナイトカルチャーの充実強化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富裕層の受入拡大に向けた環境整備やニーズに対応した魅力づくり　</a:t>
                      </a:r>
                    </a:p>
                    <a:p>
                      <a:pPr>
                        <a:lnSpc>
                          <a:spcPts val="1400"/>
                        </a:lnSpc>
                      </a:pPr>
                      <a:r>
                        <a:rPr kumimoji="1" lang="ja-JP" altLang="en-US" sz="1100" u="none" dirty="0">
                          <a:solidFill>
                            <a:schemeClr val="tx1"/>
                          </a:solidFill>
                          <a:latin typeface="Meiryo UI" panose="020B0604030504040204" pitchFamily="50" charset="-128"/>
                          <a:ea typeface="Meiryo UI" panose="020B0604030504040204" pitchFamily="50" charset="-128"/>
                        </a:rPr>
                        <a:t>⑥ 効果的なプロモーションの強化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国内外</a:t>
                      </a:r>
                      <a:r>
                        <a:rPr kumimoji="1" lang="ja-JP" altLang="en-US" sz="1100" u="sng" dirty="0">
                          <a:solidFill>
                            <a:schemeClr val="tx1"/>
                          </a:solidFill>
                          <a:latin typeface="Meiryo UI" panose="020B0604030504040204" pitchFamily="50" charset="-128"/>
                          <a:ea typeface="Meiryo UI" panose="020B0604030504040204" pitchFamily="50" charset="-128"/>
                        </a:rPr>
                        <a:t>の観光客ニーズ分析等マーケティングの強化</a:t>
                      </a:r>
                      <a:r>
                        <a:rPr kumimoji="1" lang="ja-JP" altLang="en-US" sz="1100" u="none" dirty="0">
                          <a:solidFill>
                            <a:schemeClr val="tx1"/>
                          </a:solidFill>
                          <a:latin typeface="Meiryo UI" panose="020B0604030504040204" pitchFamily="50" charset="-128"/>
                          <a:ea typeface="Meiryo UI" panose="020B0604030504040204" pitchFamily="50" charset="-128"/>
                        </a:rPr>
                        <a:t>、ニーズやターゲットに応じた戦略的プロモーションの実施</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100" u="none" dirty="0">
                          <a:solidFill>
                            <a:schemeClr val="tx1"/>
                          </a:solidFill>
                          <a:latin typeface="Meiryo UI" panose="020B0604030504040204" pitchFamily="50" charset="-128"/>
                          <a:ea typeface="Meiryo UI" panose="020B0604030504040204" pitchFamily="50" charset="-128"/>
                        </a:rPr>
                        <a:t>⑦ </a:t>
                      </a:r>
                      <a:r>
                        <a:rPr kumimoji="1" lang="ja-JP" altLang="en-US" sz="1100" u="none" strike="noStrike" baseline="0" dirty="0">
                          <a:solidFill>
                            <a:schemeClr val="tx1"/>
                          </a:solidFill>
                          <a:latin typeface="Meiryo UI" panose="020B0604030504040204" pitchFamily="50" charset="-128"/>
                          <a:ea typeface="Meiryo UI" panose="020B0604030504040204" pitchFamily="50" charset="-128"/>
                        </a:rPr>
                        <a:t>観光を支える人材等の育成</a:t>
                      </a:r>
                      <a:endParaRPr kumimoji="1" lang="en-US" altLang="ja-JP" sz="1100" u="none" strike="noStrike" baseline="0"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a:t>
                      </a:r>
                      <a:r>
                        <a:rPr kumimoji="1" lang="ja-JP" altLang="en-US" sz="1100" u="sng" dirty="0">
                          <a:solidFill>
                            <a:schemeClr val="tx1"/>
                          </a:solidFill>
                          <a:latin typeface="Meiryo UI" panose="020B0604030504040204" pitchFamily="50" charset="-128"/>
                          <a:ea typeface="Meiryo UI" panose="020B0604030504040204" pitchFamily="50" charset="-128"/>
                        </a:rPr>
                        <a:t>活用</a:t>
                      </a:r>
                      <a:r>
                        <a:rPr kumimoji="1" lang="ja-JP" altLang="en-US" sz="1100" u="none" dirty="0">
                          <a:solidFill>
                            <a:schemeClr val="tx1"/>
                          </a:solidFill>
                          <a:latin typeface="Meiryo UI" panose="020B0604030504040204" pitchFamily="50" charset="-128"/>
                          <a:ea typeface="Meiryo UI" panose="020B0604030504040204" pitchFamily="50" charset="-128"/>
                        </a:rPr>
                        <a:t>（関連：都市像１③）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4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ホスピタリティの向上、人材の育成</a:t>
                      </a:r>
                      <a:endParaRPr kumimoji="1" lang="en-US" altLang="ja-JP" sz="1100" u="none" dirty="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386360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589605637"/>
              </p:ext>
            </p:extLst>
          </p:nvPr>
        </p:nvGraphicFramePr>
        <p:xfrm>
          <a:off x="297360" y="604418"/>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699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５　</a:t>
                      </a:r>
                      <a:r>
                        <a:rPr lang="ja-JP" altLang="en-US" sz="1200" u="none" kern="100" dirty="0">
                          <a:solidFill>
                            <a:schemeClr val="bg1"/>
                          </a:solidFill>
                          <a:effectLst/>
                          <a:latin typeface="Meiryo UI" panose="020B0604030504040204" pitchFamily="50" charset="-128"/>
                          <a:ea typeface="Meiryo UI" panose="020B0604030504040204" pitchFamily="50" charset="-128"/>
                        </a:rPr>
                        <a:t>大阪が誇る文化力を活用した魅力あふれる</a:t>
                      </a:r>
                      <a:r>
                        <a:rPr lang="ja-JP" altLang="ja-JP" sz="1200" u="none" kern="100" dirty="0">
                          <a:solidFill>
                            <a:schemeClr val="bg1"/>
                          </a:solidFill>
                          <a:effectLst/>
                          <a:latin typeface="Meiryo UI" panose="020B0604030504040204" pitchFamily="50" charset="-128"/>
                          <a:ea typeface="Meiryo UI" panose="020B0604030504040204" pitchFamily="50" charset="-128"/>
                        </a:rPr>
                        <a:t>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082">
                <a:tc>
                  <a:txBody>
                    <a:bodyPr/>
                    <a:lstStyle/>
                    <a:p>
                      <a:pPr>
                        <a:lnSpc>
                          <a:spcPts val="1600"/>
                        </a:lnSpc>
                      </a:pPr>
                      <a:endParaRPr kumimoji="1" lang="en-US" altLang="ja-JP" sz="1100" u="sng" dirty="0">
                        <a:solidFill>
                          <a:schemeClr val="tx1"/>
                        </a:solidFill>
                      </a:endParaRPr>
                    </a:p>
                    <a:p>
                      <a:pPr>
                        <a:lnSpc>
                          <a:spcPts val="1600"/>
                        </a:lnSpc>
                      </a:pPr>
                      <a:r>
                        <a:rPr kumimoji="1" lang="ja-JP" altLang="en-US" sz="1100" u="none" dirty="0">
                          <a:solidFill>
                            <a:schemeClr val="tx1"/>
                          </a:solidFill>
                          <a:latin typeface="Meiryo UI" panose="020B0604030504040204" pitchFamily="50" charset="-128"/>
                          <a:ea typeface="Meiryo UI" panose="020B0604030504040204" pitchFamily="50" charset="-128"/>
                        </a:rPr>
                        <a:t>①多彩な大阪文化を活用した都市魅力の向上や文化観光の推進</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上方伝統芸能や上方演芸をはじめ、府内の様々な文化資源等を活用した都市魅力の向上</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博物館や美術館などにおける文化についての理解を深める機会の拡大など、文化観光の推進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歴史と文化が集積するエリアからの芸術文化の情報発信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大阪中之島美術館の開館及び大阪市立美術館のリニューアルによる都市魅力の向上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a:solidFill>
                            <a:schemeClr val="tx1"/>
                          </a:solidFill>
                          <a:latin typeface="Meiryo UI" panose="020B0604030504040204" pitchFamily="50" charset="-128"/>
                          <a:ea typeface="Meiryo UI" panose="020B0604030504040204" pitchFamily="50" charset="-128"/>
                        </a:rPr>
                        <a:t>②新たな文化の創造・国内外への発信、他文化への理解や交流の促進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en-US" altLang="ja-JP" sz="1100" u="none" dirty="0">
                          <a:solidFill>
                            <a:schemeClr val="tx1"/>
                          </a:solidFill>
                          <a:latin typeface="Meiryo UI" panose="020B0604030504040204" pitchFamily="50" charset="-128"/>
                          <a:ea typeface="Meiryo UI" panose="020B0604030504040204" pitchFamily="50" charset="-128"/>
                        </a:rPr>
                        <a:t>AI</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VR</a:t>
                      </a:r>
                      <a:r>
                        <a:rPr kumimoji="1" lang="ja-JP" altLang="en-US" sz="1100" u="none" dirty="0" err="1">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AR</a:t>
                      </a:r>
                      <a:r>
                        <a:rPr kumimoji="1" lang="ja-JP" altLang="en-US" sz="1100" u="none" dirty="0">
                          <a:solidFill>
                            <a:schemeClr val="tx1"/>
                          </a:solidFill>
                          <a:latin typeface="Meiryo UI" panose="020B0604030504040204" pitchFamily="50" charset="-128"/>
                          <a:ea typeface="Meiryo UI" panose="020B0604030504040204" pitchFamily="50" charset="-128"/>
                        </a:rPr>
                        <a:t>など最先端技術を取り入れた新しい取組みの推進や、「新しい生活様式」を踏まえた</a:t>
                      </a: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技術を活用した文化芸術活動の普及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大阪と国内外の様々な文化や歴史、言語、習慣などが交流する機会の創出による他文化理解、異文化交流の促進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a:solidFill>
                            <a:schemeClr val="tx1"/>
                          </a:solidFill>
                          <a:latin typeface="Meiryo UI" panose="020B0604030504040204" pitchFamily="50" charset="-128"/>
                          <a:ea typeface="Meiryo UI" panose="020B0604030504040204" pitchFamily="50" charset="-128"/>
                        </a:rPr>
                        <a:t>③　文化芸術を創造し、支える人材の育成・支援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持続可能な文化芸術の振興に向けた担い手の育成・支援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他分野の質を高めるような文化芸術活動に対する支援の充実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新型コロナウイルス感染症の感染状況を踏まえた長期的・継続的な支援</a:t>
                      </a:r>
                      <a:endParaRPr kumimoji="1" lang="ja-JP" altLang="en-US" sz="1100" u="none" dirty="0">
                        <a:solidFill>
                          <a:srgbClr val="FF0000"/>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15365" y="6477129"/>
            <a:ext cx="2228850" cy="365125"/>
          </a:xfrm>
        </p:spPr>
        <p:txBody>
          <a:bodyPr/>
          <a:lstStyle/>
          <a:p>
            <a:r>
              <a:rPr lang="en-US" altLang="ja-JP" dirty="0"/>
              <a:t>9</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734673413"/>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90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６　</a:t>
                      </a:r>
                      <a:r>
                        <a:rPr lang="ja-JP" altLang="ja-JP" sz="1200" u="none" kern="100" dirty="0">
                          <a:solidFill>
                            <a:schemeClr val="bg1"/>
                          </a:solidFill>
                          <a:effectLst/>
                          <a:latin typeface="Meiryo UI" panose="020B0604030504040204" pitchFamily="50" charset="-128"/>
                          <a:ea typeface="Meiryo UI" panose="020B0604030504040204" pitchFamily="50" charset="-128"/>
                        </a:rPr>
                        <a:t>あらゆる人々が文化を享受できる都市</a:t>
                      </a:r>
                      <a:endParaRPr lang="ja-JP" altLang="ja-JP" sz="1200" u="none"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6918">
                <a:tc>
                  <a:txBody>
                    <a:bodyPr/>
                    <a:lstStyle/>
                    <a:p>
                      <a:pPr>
                        <a:lnSpc>
                          <a:spcPts val="1600"/>
                        </a:lnSpc>
                      </a:pP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a:solidFill>
                            <a:schemeClr val="tx1"/>
                          </a:solidFill>
                          <a:latin typeface="Meiryo UI" panose="020B0604030504040204" pitchFamily="50" charset="-128"/>
                          <a:ea typeface="Meiryo UI" panose="020B0604030504040204" pitchFamily="50" charset="-128"/>
                        </a:rPr>
                        <a:t>①　文化芸術を鑑賞する機会等の充実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600"/>
                        </a:lnSpc>
                        <a:spcBef>
                          <a:spcPts val="0"/>
                        </a:spcBef>
                        <a:spcAft>
                          <a:spcPts val="0"/>
                        </a:spcAft>
                        <a:buClrTx/>
                        <a:buSzTx/>
                        <a:buFont typeface="Arial" panose="020B0604020202020204" pitchFamily="34" charset="0"/>
                        <a:buChar char="•"/>
                        <a:tabLst/>
                        <a:defRPr/>
                      </a:pPr>
                      <a:r>
                        <a:rPr kumimoji="1" lang="ja-JP" altLang="en-US" sz="1100" u="none" strike="noStrike" dirty="0">
                          <a:solidFill>
                            <a:schemeClr val="tx1"/>
                          </a:solidFill>
                          <a:latin typeface="Meiryo UI" panose="020B0604030504040204" pitchFamily="50" charset="-128"/>
                          <a:ea typeface="Meiryo UI" panose="020B0604030504040204" pitchFamily="50" charset="-128"/>
                        </a:rPr>
                        <a:t>あらゆる人々が</a:t>
                      </a:r>
                      <a:r>
                        <a:rPr kumimoji="1" lang="ja-JP" altLang="en-US" sz="1100" u="none" dirty="0">
                          <a:solidFill>
                            <a:schemeClr val="tx1"/>
                          </a:solidFill>
                          <a:latin typeface="Meiryo UI" panose="020B0604030504040204" pitchFamily="50" charset="-128"/>
                          <a:ea typeface="Meiryo UI" panose="020B0604030504040204" pitchFamily="50" charset="-128"/>
                        </a:rPr>
                        <a:t>文化芸術を鑑賞、参加、創造できる機会のさらなる充実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6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博物館・美術館施設を活用した、良質で多様な芸術文化に触れる機会の創出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a:solidFill>
                            <a:schemeClr val="tx1"/>
                          </a:solidFill>
                          <a:latin typeface="Meiryo UI" panose="020B0604030504040204" pitchFamily="50" charset="-128"/>
                          <a:ea typeface="Meiryo UI" panose="020B0604030504040204" pitchFamily="50" charset="-128"/>
                        </a:rPr>
                        <a:t>②　文化芸術拠点の充実や機能強化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府立江之子島文化芸術創造センター（</a:t>
                      </a:r>
                      <a:r>
                        <a:rPr kumimoji="1" lang="en-US" altLang="ja-JP" sz="1100" u="none" dirty="0" err="1">
                          <a:solidFill>
                            <a:schemeClr val="tx1"/>
                          </a:solidFill>
                          <a:latin typeface="Meiryo UI" panose="020B0604030504040204" pitchFamily="50" charset="-128"/>
                          <a:ea typeface="Meiryo UI" panose="020B0604030504040204" pitchFamily="50" charset="-128"/>
                        </a:rPr>
                        <a:t>enoco</a:t>
                      </a:r>
                      <a:r>
                        <a:rPr kumimoji="1" lang="ja-JP" altLang="en-US" sz="1100" u="none" dirty="0">
                          <a:solidFill>
                            <a:schemeClr val="tx1"/>
                          </a:solidFill>
                          <a:latin typeface="Meiryo UI" panose="020B0604030504040204" pitchFamily="50" charset="-128"/>
                          <a:ea typeface="Meiryo UI" panose="020B0604030504040204" pitchFamily="50" charset="-128"/>
                        </a:rPr>
                        <a:t>）の機能強化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府立上方演芸資料館（ワッハ上方）の運営を通じた上方演芸の保存及び振興、親しむ場の提供</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5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100" u="none" dirty="0">
                          <a:solidFill>
                            <a:schemeClr val="tx1"/>
                          </a:solidFill>
                          <a:latin typeface="Meiryo UI" panose="020B0604030504040204" pitchFamily="50" charset="-128"/>
                          <a:ea typeface="Meiryo UI" panose="020B0604030504040204" pitchFamily="50" charset="-128"/>
                        </a:rPr>
                        <a:t>③　文化関係施設のネットワーク化と市町村連携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6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府内にある文化関係施設におけるネットワークの構築</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府内市町村が文化芸術に関する情報の共有などを図る機会の創出、市町村相互の連携強化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u="none" dirty="0">
                          <a:solidFill>
                            <a:schemeClr val="tx1"/>
                          </a:solidFill>
                          <a:latin typeface="Meiryo UI" panose="020B0604030504040204" pitchFamily="50" charset="-128"/>
                          <a:ea typeface="Meiryo UI" panose="020B0604030504040204" pitchFamily="50" charset="-128"/>
                        </a:rPr>
                        <a:t>④　文化資源の保存、活用、継承</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文化財・史跡の保存・活用を通じた文化芸術の社会的価値の醸成</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4150306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15365" y="6477129"/>
            <a:ext cx="2228850" cy="365125"/>
          </a:xfrm>
        </p:spPr>
        <p:txBody>
          <a:bodyPr/>
          <a:lstStyle/>
          <a:p>
            <a:r>
              <a:rPr kumimoji="1" lang="en-US" altLang="ja-JP" dirty="0"/>
              <a:t>10</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808167624"/>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290">
                <a:tc>
                  <a:txBody>
                    <a:bodyPr/>
                    <a:lstStyle/>
                    <a:p>
                      <a:r>
                        <a:rPr kumimoji="1" lang="ja-JP" altLang="en-US" sz="1200" dirty="0">
                          <a:latin typeface="Meiryo UI" panose="020B0604030504040204" pitchFamily="50" charset="-128"/>
                          <a:ea typeface="Meiryo UI" panose="020B0604030504040204" pitchFamily="50" charset="-128"/>
                        </a:rPr>
                        <a:t>７　世界に誇れるスポーツ推進都市</a:t>
                      </a:r>
                    </a:p>
                  </a:txBody>
                  <a:tcPr marL="74295" marR="74295" marT="37148" marB="37148" anchor="ctr"/>
                </a:tc>
                <a:extLst>
                  <a:ext uri="{0D108BD9-81ED-4DB2-BD59-A6C34878D82A}">
                    <a16:rowId xmlns:a16="http://schemas.microsoft.com/office/drawing/2014/main" val="3867636356"/>
                  </a:ext>
                </a:extLst>
              </a:tr>
              <a:tr h="5327710">
                <a:tc>
                  <a:txBody>
                    <a:bodyPr/>
                    <a:lstStyle/>
                    <a:p>
                      <a:pPr>
                        <a:lnSpc>
                          <a:spcPts val="15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dirty="0">
                          <a:latin typeface="Meiryo UI" panose="020B0604030504040204" pitchFamily="50" charset="-128"/>
                          <a:ea typeface="Meiryo UI" panose="020B0604030504040204" pitchFamily="50" charset="-128"/>
                        </a:rPr>
                        <a:t>① </a:t>
                      </a:r>
                      <a:r>
                        <a:rPr kumimoji="1" lang="ja-JP" altLang="en-US" sz="1100" dirty="0">
                          <a:solidFill>
                            <a:schemeClr val="tx1"/>
                          </a:solidFill>
                          <a:latin typeface="Meiryo UI" panose="020B0604030504040204" pitchFamily="50" charset="-128"/>
                          <a:ea typeface="Meiryo UI" panose="020B0604030504040204" pitchFamily="50" charset="-128"/>
                        </a:rPr>
                        <a:t>国際的なスポーツイベントの開催</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集客力のある競技大会を誘致し、トップアスリートのパフォーマンスを</a:t>
                      </a:r>
                      <a:r>
                        <a:rPr kumimoji="1" lang="ja-JP" altLang="en-US" sz="1100" u="sng" dirty="0">
                          <a:solidFill>
                            <a:schemeClr val="tx1"/>
                          </a:solidFill>
                          <a:latin typeface="Meiryo UI" panose="020B0604030504040204" pitchFamily="50" charset="-128"/>
                          <a:ea typeface="Meiryo UI" panose="020B0604030504040204" pitchFamily="50" charset="-128"/>
                        </a:rPr>
                        <a:t>「みる」</a:t>
                      </a:r>
                      <a:r>
                        <a:rPr kumimoji="1" lang="ja-JP" altLang="en-US" sz="1100" dirty="0">
                          <a:solidFill>
                            <a:schemeClr val="tx1"/>
                          </a:solidFill>
                          <a:latin typeface="Meiryo UI" panose="020B0604030504040204" pitchFamily="50" charset="-128"/>
                          <a:ea typeface="Meiryo UI" panose="020B0604030504040204" pitchFamily="50" charset="-128"/>
                        </a:rPr>
                        <a:t>機会の提供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sng"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sng" dirty="0">
                          <a:solidFill>
                            <a:schemeClr val="tx1"/>
                          </a:solidFill>
                          <a:latin typeface="Meiryo UI" panose="020B0604030504040204" pitchFamily="50" charset="-128"/>
                          <a:ea typeface="Meiryo UI" panose="020B0604030504040204" pitchFamily="50" charset="-128"/>
                        </a:rPr>
                        <a:t>2021</a:t>
                      </a:r>
                      <a:r>
                        <a:rPr kumimoji="1" lang="ja-JP" altLang="en-US" sz="1100" u="sng" dirty="0">
                          <a:solidFill>
                            <a:schemeClr val="tx1"/>
                          </a:solidFill>
                          <a:latin typeface="Meiryo UI" panose="020B0604030504040204" pitchFamily="50" charset="-128"/>
                          <a:ea typeface="Meiryo UI" panose="020B0604030504040204" pitchFamily="50" charset="-128"/>
                        </a:rPr>
                        <a:t>関西等機運醸成イベント等の展開</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大規模アリーナを中核とした大阪・関西を代表する新たなスポーツ・文化の拠点づくり（関連：都市像２①）</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a:solidFill>
                            <a:schemeClr val="tx1"/>
                          </a:solidFill>
                          <a:latin typeface="Meiryo UI" panose="020B0604030504040204" pitchFamily="50" charset="-128"/>
                          <a:ea typeface="Meiryo UI" panose="020B0604030504040204" pitchFamily="50" charset="-128"/>
                        </a:rPr>
                        <a:t>②</a:t>
                      </a: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ja-JP" altLang="en-US" sz="1100"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大阪マラソンのさらなる進化発展</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大阪の</a:t>
                      </a:r>
                      <a:r>
                        <a:rPr kumimoji="1" lang="ja-JP" altLang="en-US" sz="1100" u="none" dirty="0">
                          <a:solidFill>
                            <a:schemeClr val="tx1"/>
                          </a:solidFill>
                          <a:latin typeface="Meiryo UI" panose="020B0604030504040204" pitchFamily="50" charset="-128"/>
                          <a:ea typeface="Meiryo UI" panose="020B0604030504040204" pitchFamily="50" charset="-128"/>
                        </a:rPr>
                        <a:t>ブランド力を活用したスポーツイベントの誘致・開催</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dirty="0">
                          <a:solidFill>
                            <a:schemeClr val="tx1"/>
                          </a:solidFill>
                          <a:latin typeface="Meiryo UI" panose="020B0604030504040204" pitchFamily="50" charset="-128"/>
                          <a:ea typeface="Meiryo UI" panose="020B0604030504040204" pitchFamily="50" charset="-128"/>
                        </a:rPr>
                        <a:t>スポーツツーリズム推進のための情報発信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手軽に行ける大阪の自然を生かしたツーリズムの推進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188550" indent="0">
                        <a:lnSpc>
                          <a:spcPts val="1700"/>
                        </a:lnSpc>
                        <a:buFont typeface="Arial" panose="020B0604020202020204" pitchFamily="34" charset="0"/>
                        <a:buNone/>
                      </a:pPr>
                      <a:r>
                        <a:rPr kumimoji="1" lang="ja-JP" altLang="en-US" sz="1100" u="none" dirty="0">
                          <a:solidFill>
                            <a:schemeClr val="tx1"/>
                          </a:solidFill>
                          <a:latin typeface="Meiryo UI" panose="020B0604030504040204" pitchFamily="50" charset="-128"/>
                          <a:ea typeface="Meiryo UI" panose="020B0604030504040204" pitchFamily="50" charset="-128"/>
                        </a:rPr>
                        <a:t>　　（関連：都市像３④）</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a:solidFill>
                            <a:schemeClr val="tx1"/>
                          </a:solidFill>
                          <a:latin typeface="Meiryo UI" panose="020B0604030504040204" pitchFamily="50" charset="-128"/>
                          <a:ea typeface="Meiryo UI" panose="020B0604030504040204" pitchFamily="50" charset="-128"/>
                        </a:rPr>
                        <a:t>③ 大規模スポーツイベント開催を契機としたレガシーの形成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オリンピック・パラリンピックを契機とした次世代の育成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sng" dirty="0">
                          <a:solidFill>
                            <a:schemeClr val="tx1"/>
                          </a:solidFill>
                          <a:latin typeface="Meiryo UI" panose="020B0604030504040204" pitchFamily="50" charset="-128"/>
                          <a:ea typeface="Meiryo UI" panose="020B0604030504040204" pitchFamily="50" charset="-128"/>
                        </a:rPr>
                        <a:t>オリンピック・パラリンピック、ワールドマスターズゲームズ</a:t>
                      </a:r>
                      <a:r>
                        <a:rPr kumimoji="1" lang="en-US" altLang="ja-JP" sz="1100" u="sng" dirty="0">
                          <a:solidFill>
                            <a:schemeClr val="tx1"/>
                          </a:solidFill>
                          <a:latin typeface="Meiryo UI" panose="020B0604030504040204" pitchFamily="50" charset="-128"/>
                          <a:ea typeface="Meiryo UI" panose="020B0604030504040204" pitchFamily="50" charset="-128"/>
                        </a:rPr>
                        <a:t>2021</a:t>
                      </a:r>
                      <a:r>
                        <a:rPr kumimoji="1" lang="ja-JP" altLang="en-US" sz="1100" u="sng" dirty="0">
                          <a:solidFill>
                            <a:schemeClr val="tx1"/>
                          </a:solidFill>
                          <a:latin typeface="Meiryo UI" panose="020B0604030504040204" pitchFamily="50" charset="-128"/>
                          <a:ea typeface="Meiryo UI" panose="020B0604030504040204" pitchFamily="50" charset="-128"/>
                        </a:rPr>
                        <a:t>関西等を契機としたスポーツツーリズムの推進</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3333307881"/>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456">
                <a:tc>
                  <a:txBody>
                    <a:bodyPr/>
                    <a:lstStyle/>
                    <a:p>
                      <a:r>
                        <a:rPr kumimoji="1" lang="ja-JP" altLang="en-US" sz="1200" dirty="0">
                          <a:latin typeface="Meiryo UI" panose="020B0604030504040204" pitchFamily="50" charset="-128"/>
                          <a:ea typeface="Meiryo UI" panose="020B0604030504040204" pitchFamily="50" charset="-128"/>
                        </a:rPr>
                        <a:t>８　健康と生きがいを創出するスポーツに親しめる都市</a:t>
                      </a:r>
                    </a:p>
                  </a:txBody>
                  <a:tcPr marL="74295" marR="74295" marT="37148" marB="37148" anchor="ctr"/>
                </a:tc>
                <a:extLst>
                  <a:ext uri="{0D108BD9-81ED-4DB2-BD59-A6C34878D82A}">
                    <a16:rowId xmlns:a16="http://schemas.microsoft.com/office/drawing/2014/main" val="3867636356"/>
                  </a:ext>
                </a:extLst>
              </a:tr>
              <a:tr h="5327544">
                <a:tc>
                  <a:txBody>
                    <a:bodyPr/>
                    <a:lstStyle/>
                    <a:p>
                      <a:pPr>
                        <a:lnSpc>
                          <a:spcPts val="15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dirty="0">
                          <a:solidFill>
                            <a:schemeClr val="tx1"/>
                          </a:solidFill>
                          <a:latin typeface="Meiryo UI" panose="020B0604030504040204" pitchFamily="50" charset="-128"/>
                          <a:ea typeface="Meiryo UI" panose="020B0604030504040204" pitchFamily="50" charset="-128"/>
                        </a:rPr>
                        <a:t>① スポーツを「する」機会、「ささえる」力の拡充</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誰もが気軽にスポーツに取り組める機会の提供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トップアスリートの指導力などを活用した子どもたちの運動やスポーツに対する興味・関心の向上</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スポーツを支える人材の育成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大阪マラソンのさらなる進化発展（関連：都市像７②）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大阪のプロスポーツチーム・トップアスリート等と連携した都市魅力の発信、観光振興につなげるための取組みの推進</a:t>
                      </a:r>
                      <a:r>
                        <a:rPr kumimoji="1" lang="en-US" altLang="ja-JP" sz="1100" u="none" dirty="0">
                          <a:solidFill>
                            <a:schemeClr val="tx1"/>
                          </a:solidFill>
                          <a:latin typeface="Meiryo UI" panose="020B0604030504040204" pitchFamily="50" charset="-128"/>
                          <a:ea typeface="Meiryo UI" panose="020B0604030504040204" pitchFamily="50" charset="-128"/>
                        </a:rPr>
                        <a:t/>
                      </a:r>
                      <a:br>
                        <a:rPr kumimoji="1" lang="en-US" altLang="ja-JP" sz="1100" u="none" dirty="0">
                          <a:solidFill>
                            <a:schemeClr val="tx1"/>
                          </a:solidFill>
                          <a:latin typeface="Meiryo UI" panose="020B0604030504040204" pitchFamily="50" charset="-128"/>
                          <a:ea typeface="Meiryo UI" panose="020B0604030504040204" pitchFamily="50" charset="-128"/>
                        </a:rPr>
                      </a:br>
                      <a:r>
                        <a:rPr kumimoji="1" lang="ja-JP" altLang="en-US" sz="1100" u="none" dirty="0">
                          <a:solidFill>
                            <a:schemeClr val="tx1"/>
                          </a:solidFill>
                          <a:latin typeface="Meiryo UI" panose="020B0604030504040204" pitchFamily="50" charset="-128"/>
                          <a:ea typeface="Meiryo UI" panose="020B0604030504040204" pitchFamily="50" charset="-128"/>
                        </a:rPr>
                        <a:t>（関連：都市像７②）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sng" dirty="0">
                          <a:solidFill>
                            <a:schemeClr val="tx1"/>
                          </a:solidFill>
                          <a:latin typeface="Meiryo UI" panose="020B0604030504040204" pitchFamily="50" charset="-128"/>
                          <a:ea typeface="Meiryo UI" panose="020B0604030504040204" pitchFamily="50" charset="-128"/>
                        </a:rPr>
                        <a:t>ワールドマスターズゲームズ</a:t>
                      </a:r>
                      <a:r>
                        <a:rPr kumimoji="1" lang="en-US" altLang="ja-JP" sz="1100" u="sng" dirty="0">
                          <a:solidFill>
                            <a:schemeClr val="tx1"/>
                          </a:solidFill>
                          <a:latin typeface="Meiryo UI" panose="020B0604030504040204" pitchFamily="50" charset="-128"/>
                          <a:ea typeface="Meiryo UI" panose="020B0604030504040204" pitchFamily="50" charset="-128"/>
                        </a:rPr>
                        <a:t>2021</a:t>
                      </a:r>
                      <a:r>
                        <a:rPr kumimoji="1" lang="ja-JP" altLang="en-US" sz="1100" u="sng" dirty="0">
                          <a:solidFill>
                            <a:schemeClr val="tx1"/>
                          </a:solidFill>
                          <a:latin typeface="Meiryo UI" panose="020B0604030504040204" pitchFamily="50" charset="-128"/>
                          <a:ea typeface="Meiryo UI" panose="020B0604030504040204" pitchFamily="50" charset="-128"/>
                        </a:rPr>
                        <a:t>関西等を契機とした生涯スポーツの推進</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u="none" dirty="0">
                          <a:solidFill>
                            <a:schemeClr val="tx1"/>
                          </a:solidFill>
                          <a:latin typeface="Meiryo UI" panose="020B0604030504040204" pitchFamily="50" charset="-128"/>
                          <a:ea typeface="Meiryo UI" panose="020B0604030504040204" pitchFamily="50" charset="-128"/>
                        </a:rPr>
                        <a:t>② スポーツを通じた健康増進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身近なコミュニティにおける気軽なスポーツ実践の場の拡充</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企業・大学等と連携した事業の展開及びスポーツ健康科学の推進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新しい生活様式を踏まえた体力づくり等の健康増進　</a:t>
                      </a:r>
                    </a:p>
                  </a:txBody>
                  <a:tcPr marL="74295" marR="74295" marT="37148" marB="37148"/>
                </a:tc>
                <a:extLst>
                  <a:ext uri="{0D108BD9-81ED-4DB2-BD59-A6C34878D82A}">
                    <a16:rowId xmlns:a16="http://schemas.microsoft.com/office/drawing/2014/main" val="56909176"/>
                  </a:ext>
                </a:extLst>
              </a:tr>
            </a:tbl>
          </a:graphicData>
        </a:graphic>
      </p:graphicFrame>
    </p:spTree>
    <p:extLst>
      <p:ext uri="{BB962C8B-B14F-4D97-AF65-F5344CB8AC3E}">
        <p14:creationId xmlns:p14="http://schemas.microsoft.com/office/powerpoint/2010/main" val="1513504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3499779977"/>
              </p:ext>
            </p:extLst>
          </p:nvPr>
        </p:nvGraphicFramePr>
        <p:xfrm>
          <a:off x="296205"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8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Meiryo UI" panose="020B0604030504040204" pitchFamily="50" charset="-128"/>
                          <a:ea typeface="Meiryo UI" panose="020B0604030504040204" pitchFamily="50" charset="-128"/>
                        </a:rPr>
                        <a:t>９　</a:t>
                      </a:r>
                      <a:r>
                        <a:rPr kumimoji="1" lang="ja-JP" altLang="en-US" sz="1200" dirty="0">
                          <a:latin typeface="Meiryo UI" panose="020B0604030504040204" pitchFamily="50" charset="-128"/>
                          <a:ea typeface="Meiryo UI" panose="020B0604030504040204" pitchFamily="50" charset="-128"/>
                        </a:rPr>
                        <a:t>大阪の成長を担うグローバル人材が活躍する都市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17">
                <a:tc>
                  <a:txBody>
                    <a:bodyPr/>
                    <a:lstStyle/>
                    <a:p>
                      <a:pPr>
                        <a:lnSpc>
                          <a:spcPts val="13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dirty="0">
                          <a:latin typeface="Meiryo UI" panose="020B0604030504040204" pitchFamily="50" charset="-128"/>
                          <a:ea typeface="Meiryo UI" panose="020B0604030504040204" pitchFamily="50" charset="-128"/>
                        </a:rPr>
                        <a:t>① </a:t>
                      </a:r>
                      <a:r>
                        <a:rPr kumimoji="1" lang="ja-JP" altLang="en-US" sz="1100" dirty="0">
                          <a:solidFill>
                            <a:schemeClr val="tx1"/>
                          </a:solidFill>
                          <a:latin typeface="Meiryo UI" panose="020B0604030504040204" pitchFamily="50" charset="-128"/>
                          <a:ea typeface="Meiryo UI" panose="020B0604030504040204" pitchFamily="50" charset="-128"/>
                        </a:rPr>
                        <a:t>グローバル人材育成</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国際的な感覚とコミュニケーション力を有するグローバル人材の育成</a:t>
                      </a: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sng" dirty="0">
                          <a:solidFill>
                            <a:schemeClr val="tx1"/>
                          </a:solidFill>
                          <a:latin typeface="Meiryo UI" panose="020B0604030504040204" pitchFamily="50" charset="-128"/>
                          <a:ea typeface="Meiryo UI" panose="020B0604030504040204" pitchFamily="50" charset="-128"/>
                        </a:rPr>
                        <a:t>海外の大学への進学支援等によるグローバル人材の育成及び大阪での</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188550" marR="0" lvl="0" indent="0" algn="l" defTabSz="91440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100" u="sng" dirty="0">
                          <a:solidFill>
                            <a:schemeClr val="tx1"/>
                          </a:solidFill>
                          <a:latin typeface="Meiryo UI" panose="020B0604030504040204" pitchFamily="50" charset="-128"/>
                          <a:ea typeface="Meiryo UI" panose="020B0604030504040204" pitchFamily="50" charset="-128"/>
                        </a:rPr>
                        <a:t>　　活躍支援</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②</a:t>
                      </a: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ja-JP" altLang="en-US" sz="1100" u="none" dirty="0">
                          <a:solidFill>
                            <a:schemeClr val="tx1"/>
                          </a:solidFill>
                          <a:latin typeface="Meiryo UI" panose="020B0604030504040204" pitchFamily="50" charset="-128"/>
                          <a:ea typeface="Meiryo UI" panose="020B0604030504040204" pitchFamily="50" charset="-128"/>
                        </a:rPr>
                        <a:t>高度外国人材の育成、活躍・定着支援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914400" rtl="0" eaLnBrk="1" fontAlgn="auto" latinLnBrk="0" hangingPunct="1">
                        <a:lnSpc>
                          <a:spcPts val="17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大学・企業と連携した大阪企業への就職支援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外国人留学生のビジネス日本語能力の向上・啓発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外国人留学生の地域での活躍機会の創出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a:t>
                      </a:r>
                      <a:r>
                        <a:rPr kumimoji="1" lang="ja-JP" altLang="en-US" sz="1100" u="none" baseline="0" dirty="0">
                          <a:solidFill>
                            <a:schemeClr val="tx1"/>
                          </a:solidFill>
                          <a:latin typeface="Meiryo UI" panose="020B0604030504040204" pitchFamily="50" charset="-128"/>
                          <a:ea typeface="Meiryo UI" panose="020B0604030504040204" pitchFamily="50" charset="-128"/>
                        </a:rPr>
                        <a:t>留学生等</a:t>
                      </a:r>
                      <a:r>
                        <a:rPr kumimoji="1" lang="ja-JP" altLang="en-US" sz="1100" u="none" dirty="0">
                          <a:solidFill>
                            <a:schemeClr val="tx1"/>
                          </a:solidFill>
                          <a:latin typeface="Meiryo UI" panose="020B0604030504040204" pitchFamily="50" charset="-128"/>
                          <a:ea typeface="Meiryo UI" panose="020B0604030504040204" pitchFamily="50" charset="-128"/>
                        </a:rPr>
                        <a:t>の起業支援</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532429281"/>
              </p:ext>
            </p:extLst>
          </p:nvPr>
        </p:nvGraphicFramePr>
        <p:xfrm>
          <a:off x="5081412" y="604418"/>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681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bg1"/>
                          </a:solidFill>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　出会いが新しい価値を生む多様性都市</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4295" marR="74295" marT="37148" marB="37148" anchor="ctr"/>
                </a:tc>
                <a:extLst>
                  <a:ext uri="{0D108BD9-81ED-4DB2-BD59-A6C34878D82A}">
                    <a16:rowId xmlns:a16="http://schemas.microsoft.com/office/drawing/2014/main" val="3867636356"/>
                  </a:ext>
                </a:extLst>
              </a:tr>
              <a:tr h="5327805">
                <a:tc>
                  <a:txBody>
                    <a:bodyPr/>
                    <a:lstStyle/>
                    <a:p>
                      <a:pPr>
                        <a:lnSpc>
                          <a:spcPts val="1300"/>
                        </a:lnSpc>
                      </a:pPr>
                      <a:endParaRPr kumimoji="1" lang="en-US" altLang="ja-JP" sz="1100" dirty="0">
                        <a:latin typeface="Meiryo UI" panose="020B0604030504040204" pitchFamily="50" charset="-128"/>
                        <a:ea typeface="Meiryo UI" panose="020B0604030504040204" pitchFamily="50" charset="-128"/>
                      </a:endParaRPr>
                    </a:p>
                    <a:p>
                      <a:pPr>
                        <a:lnSpc>
                          <a:spcPts val="1700"/>
                        </a:lnSpc>
                      </a:pPr>
                      <a:r>
                        <a:rPr kumimoji="1" lang="ja-JP" altLang="en-US" sz="1100" dirty="0">
                          <a:latin typeface="Meiryo UI" panose="020B0604030504040204" pitchFamily="50" charset="-128"/>
                          <a:ea typeface="Meiryo UI" panose="020B0604030504040204" pitchFamily="50" charset="-128"/>
                        </a:rPr>
                        <a:t>① </a:t>
                      </a:r>
                      <a:r>
                        <a:rPr kumimoji="1" lang="ja-JP" altLang="en-US" sz="1100" dirty="0">
                          <a:solidFill>
                            <a:schemeClr val="tx1"/>
                          </a:solidFill>
                          <a:latin typeface="Meiryo UI" panose="020B0604030504040204" pitchFamily="50" charset="-128"/>
                          <a:ea typeface="Meiryo UI" panose="020B0604030504040204" pitchFamily="50" charset="-128"/>
                        </a:rPr>
                        <a:t>在住外国人が安全・安心</a:t>
                      </a:r>
                      <a:r>
                        <a:rPr kumimoji="1" lang="ja-JP" altLang="en-US" sz="1100" u="sng" dirty="0">
                          <a:solidFill>
                            <a:schemeClr val="tx1"/>
                          </a:solidFill>
                          <a:latin typeface="Meiryo UI" panose="020B0604030504040204" pitchFamily="50" charset="-128"/>
                          <a:ea typeface="Meiryo UI" panose="020B0604030504040204" pitchFamily="50" charset="-128"/>
                        </a:rPr>
                        <a:t>に</a:t>
                      </a:r>
                      <a:r>
                        <a:rPr kumimoji="1" lang="ja-JP" altLang="en-US" sz="1100" u="none" dirty="0">
                          <a:solidFill>
                            <a:schemeClr val="tx1"/>
                          </a:solidFill>
                          <a:latin typeface="Meiryo UI" panose="020B0604030504040204" pitchFamily="50" charset="-128"/>
                          <a:ea typeface="Meiryo UI" panose="020B0604030504040204" pitchFamily="50" charset="-128"/>
                        </a:rPr>
                        <a:t>暮らせる環境づくり</a:t>
                      </a:r>
                      <a:endParaRPr kumimoji="1" lang="en-US" altLang="ja-JP" sz="1100" u="none" strike="sngStrik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外国人多言語相談・やさしい日本語を含めた情報発信の充実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災害時における多言語支援の強化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多</a:t>
                      </a:r>
                      <a:r>
                        <a:rPr kumimoji="1" lang="ja-JP" altLang="en-US" sz="1100" u="none" strike="noStrike" dirty="0">
                          <a:solidFill>
                            <a:schemeClr val="tx1"/>
                          </a:solidFill>
                          <a:latin typeface="Meiryo UI" panose="020B0604030504040204" pitchFamily="50" charset="-128"/>
                          <a:ea typeface="Meiryo UI" panose="020B0604030504040204" pitchFamily="50" charset="-128"/>
                        </a:rPr>
                        <a:t>文化理解の促進</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a:solidFill>
                            <a:schemeClr val="tx1"/>
                          </a:solidFill>
                          <a:latin typeface="Meiryo UI" panose="020B0604030504040204" pitchFamily="50" charset="-128"/>
                          <a:ea typeface="Meiryo UI" panose="020B0604030504040204" pitchFamily="50" charset="-128"/>
                        </a:rPr>
                        <a:t>② 国際競争力を有するビジネス拠点としての大阪の魅力向上</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成長分野での産業振興やイノベーション創出の推進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中小企業の国際ビジネス交流の促進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baseline="0" dirty="0">
                          <a:solidFill>
                            <a:schemeClr val="tx1"/>
                          </a:solidFill>
                          <a:latin typeface="Meiryo UI" panose="020B0604030504040204" pitchFamily="50" charset="-128"/>
                          <a:ea typeface="Meiryo UI" panose="020B0604030504040204" pitchFamily="50" charset="-128"/>
                        </a:rPr>
                        <a:t>外国人留学生等</a:t>
                      </a:r>
                      <a:r>
                        <a:rPr kumimoji="1" lang="ja-JP" altLang="en-US" sz="1100" dirty="0">
                          <a:solidFill>
                            <a:schemeClr val="tx1"/>
                          </a:solidFill>
                          <a:latin typeface="Meiryo UI" panose="020B0604030504040204" pitchFamily="50" charset="-128"/>
                          <a:ea typeface="Meiryo UI" panose="020B0604030504040204" pitchFamily="50" charset="-128"/>
                        </a:rPr>
                        <a:t>の起業支援（関連：都市像９②）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外国企業等の誘致、定着促進（外国人駐在員等への生活支援等）</a:t>
                      </a: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100" dirty="0">
                          <a:solidFill>
                            <a:schemeClr val="tx1"/>
                          </a:solidFill>
                          <a:latin typeface="Meiryo UI" panose="020B0604030504040204" pitchFamily="50" charset="-128"/>
                          <a:ea typeface="Meiryo UI" panose="020B0604030504040204" pitchFamily="50" charset="-128"/>
                        </a:rPr>
                        <a:t>③ 大阪の活力を</a:t>
                      </a:r>
                      <a:r>
                        <a:rPr kumimoji="1" lang="ja-JP" altLang="en-US" sz="1100" u="sng" dirty="0">
                          <a:solidFill>
                            <a:schemeClr val="tx1"/>
                          </a:solidFill>
                          <a:latin typeface="Meiryo UI" panose="020B0604030504040204" pitchFamily="50" charset="-128"/>
                          <a:ea typeface="Meiryo UI" panose="020B0604030504040204" pitchFamily="50" charset="-128"/>
                        </a:rPr>
                        <a:t>生かした</a:t>
                      </a:r>
                      <a:r>
                        <a:rPr kumimoji="1" lang="ja-JP" altLang="en-US" sz="1100" dirty="0">
                          <a:solidFill>
                            <a:schemeClr val="tx1"/>
                          </a:solidFill>
                          <a:latin typeface="Meiryo UI" panose="020B0604030504040204" pitchFamily="50" charset="-128"/>
                          <a:ea typeface="Meiryo UI" panose="020B0604030504040204" pitchFamily="50" charset="-128"/>
                        </a:rPr>
                        <a:t>都市外交の推進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大阪の魅力や強みの効果的な海外への発信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都市間ネットワーク・外交ノウハウを相互に活用した交流推進</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総領事館とのネットワークを生かした情報発信の強化</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地域特性を生かした国際協力</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700"/>
                        </a:lnSpc>
                        <a:buFont typeface="Arial" panose="020B0604020202020204" pitchFamily="34" charset="0"/>
                        <a:buChar char="•"/>
                      </a:pPr>
                      <a:r>
                        <a:rPr kumimoji="1" lang="ja-JP" altLang="en-US" sz="1100" dirty="0">
                          <a:solidFill>
                            <a:schemeClr val="tx1"/>
                          </a:solidFill>
                          <a:latin typeface="Meiryo UI" panose="020B0604030504040204" pitchFamily="50" charset="-128"/>
                          <a:ea typeface="Meiryo UI" panose="020B0604030504040204" pitchFamily="50" charset="-128"/>
                        </a:rPr>
                        <a:t>成長著しいアジアとの交流や先端産業分野での欧米等との交流の促進を通じた相互利益の実現</a:t>
                      </a:r>
                    </a:p>
                  </a:txBody>
                  <a:tcPr marL="74295" marR="74295" marT="37148" marB="37148"/>
                </a:tc>
                <a:extLst>
                  <a:ext uri="{0D108BD9-81ED-4DB2-BD59-A6C34878D82A}">
                    <a16:rowId xmlns:a16="http://schemas.microsoft.com/office/drawing/2014/main" val="56909176"/>
                  </a:ext>
                </a:extLst>
              </a:tr>
            </a:tbl>
          </a:graphicData>
        </a:graphic>
      </p:graphicFrame>
      <p:sp>
        <p:nvSpPr>
          <p:cNvPr id="3" name="スライド番号プレースホルダー 2"/>
          <p:cNvSpPr>
            <a:spLocks noGrp="1"/>
          </p:cNvSpPr>
          <p:nvPr>
            <p:ph type="sldNum" sz="quarter" idx="12"/>
          </p:nvPr>
        </p:nvSpPr>
        <p:spPr>
          <a:xfrm>
            <a:off x="7627722" y="6463041"/>
            <a:ext cx="2228850" cy="365125"/>
          </a:xfrm>
        </p:spPr>
        <p:txBody>
          <a:bodyPr/>
          <a:lstStyle/>
          <a:p>
            <a:r>
              <a:rPr kumimoji="1" lang="en-US" altLang="ja-JP" dirty="0"/>
              <a:t>11</a:t>
            </a:r>
            <a:endParaRPr kumimoji="1" lang="ja-JP" altLang="en-US" dirty="0"/>
          </a:p>
        </p:txBody>
      </p:sp>
    </p:spTree>
    <p:extLst>
      <p:ext uri="{BB962C8B-B14F-4D97-AF65-F5344CB8AC3E}">
        <p14:creationId xmlns:p14="http://schemas.microsoft.com/office/powerpoint/2010/main" val="2821760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576880" y="6479919"/>
            <a:ext cx="2228850" cy="365125"/>
          </a:xfrm>
        </p:spPr>
        <p:txBody>
          <a:bodyPr/>
          <a:lstStyle/>
          <a:p>
            <a:r>
              <a:rPr kumimoji="1" lang="en-US" altLang="ja-JP" dirty="0"/>
              <a:t>12</a:t>
            </a:r>
            <a:endParaRPr kumimoji="1" lang="ja-JP" altLang="en-US" dirty="0"/>
          </a:p>
        </p:txBody>
      </p:sp>
      <p:sp>
        <p:nvSpPr>
          <p:cNvPr id="7" name="正方形/長方形 6"/>
          <p:cNvSpPr/>
          <p:nvPr/>
        </p:nvSpPr>
        <p:spPr>
          <a:xfrm>
            <a:off x="660432" y="777105"/>
            <a:ext cx="8622815" cy="1974900"/>
          </a:xfrm>
          <a:prstGeom prst="rect">
            <a:avLst/>
          </a:prstGeom>
        </p:spPr>
        <p:txBody>
          <a:bodyPr wrap="square">
            <a:spAutoFit/>
          </a:bodyPr>
          <a:lstStyle/>
          <a:p>
            <a:pPr>
              <a:lnSpc>
                <a:spcPts val="2300"/>
              </a:lnSpc>
            </a:pP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2021</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R3</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kern="100" dirty="0">
                <a:latin typeface="Meiryo UI" panose="020B0604030504040204" pitchFamily="50" charset="-128"/>
                <a:ea typeface="Meiryo UI" panose="020B0604030504040204" pitchFamily="50" charset="-128"/>
                <a:cs typeface="Times New Roman" panose="02020603050405020304" pitchFamily="18" charset="0"/>
              </a:rPr>
              <a:t>R7</a:t>
            </a: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b="1"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2300"/>
              </a:lnSpc>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r>
              <a:rPr lang="en-US" altLang="ja-JP" sz="16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新型コロナウイルスの感染状況等に応じて、計画期間中において戦略を見直すことも想定</a:t>
            </a:r>
            <a:endParaRPr lang="en-US" altLang="ja-JP" sz="1600" kern="100" dirty="0">
              <a:latin typeface="游明朝" panose="02020400000000000000" pitchFamily="18" charset="-128"/>
              <a:ea typeface="Meiryo UI" panose="020B0604030504040204" pitchFamily="50" charset="-128"/>
              <a:cs typeface="Times New Roman" panose="02020603050405020304" pitchFamily="18" charset="0"/>
            </a:endParaRPr>
          </a:p>
          <a:p>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r>
              <a:rPr lang="ja-JP" altLang="en-US" sz="1600" dirty="0">
                <a:latin typeface="Meiryo UI" panose="020B0604030504040204" pitchFamily="50" charset="-128"/>
                <a:ea typeface="Meiryo UI" panose="020B0604030504040204" pitchFamily="50" charset="-128"/>
              </a:rPr>
              <a:t>本戦略に基づく取組みは、新型コロナウイルスによる社会への影響を鑑み、上記期間をフェーズ１、フェーズ２という段階に分けて、状況に応じ推進していく。</a:t>
            </a:r>
            <a:endParaRPr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n"/>
            </a:pPr>
            <a:endParaRPr lang="en-US" altLang="ja-JP" sz="1600" kern="100" dirty="0">
              <a:latin typeface="游明朝" panose="02020400000000000000" pitchFamily="18" charset="-128"/>
              <a:ea typeface="游明朝" panose="02020400000000000000" pitchFamily="18" charset="-128"/>
              <a:cs typeface="Times New Roman" panose="02020603050405020304" pitchFamily="18" charset="0"/>
            </a:endParaRPr>
          </a:p>
          <a:p>
            <a:endParaRPr lang="ja-JP" altLang="en-US"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2" name="角丸四角形 1"/>
          <p:cNvSpPr/>
          <p:nvPr/>
        </p:nvSpPr>
        <p:spPr>
          <a:xfrm>
            <a:off x="995916" y="2452146"/>
            <a:ext cx="8287331" cy="3805241"/>
          </a:xfrm>
          <a:prstGeom prst="roundRect">
            <a:avLst>
              <a:gd name="adj" fmla="val 7408"/>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dirty="0"/>
          </a:p>
        </p:txBody>
      </p:sp>
      <p:sp>
        <p:nvSpPr>
          <p:cNvPr id="3" name="正方形/長方形 2"/>
          <p:cNvSpPr/>
          <p:nvPr/>
        </p:nvSpPr>
        <p:spPr>
          <a:xfrm>
            <a:off x="1097692" y="2959049"/>
            <a:ext cx="8083778" cy="3298339"/>
          </a:xfrm>
          <a:prstGeom prst="rect">
            <a:avLst/>
          </a:prstGeom>
        </p:spPr>
        <p:txBody>
          <a:bodyPr wrap="square">
            <a:spAutoFit/>
          </a:bodyPr>
          <a:lstStyle/>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フェーズ１（ウィズコロナ）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緊急対策期／反転攻勢準備期</a:t>
            </a:r>
            <a:endParaRPr lang="en-US" altLang="ja-JP" sz="1200" kern="100" dirty="0">
              <a:solidFill>
                <a:srgbClr val="FF0000"/>
              </a:solidFill>
              <a:latin typeface="游明朝" panose="02020400000000000000" pitchFamily="18" charset="-128"/>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感染防止対策を最大限に講じつつ、国内の</a:t>
            </a:r>
            <a:r>
              <a:rPr lang="ja-JP" altLang="en-US" sz="1600" u="sng" kern="100" dirty="0">
                <a:ea typeface="Meiryo UI" panose="020B0604030504040204" pitchFamily="50" charset="-128"/>
                <a:cs typeface="Times New Roman" panose="02020603050405020304" pitchFamily="18" charset="0"/>
              </a:rPr>
              <a:t>観光</a:t>
            </a:r>
            <a:r>
              <a:rPr lang="ja-JP" altLang="en-US" sz="1600" kern="100" dirty="0">
                <a:ea typeface="Meiryo UI" panose="020B0604030504040204" pitchFamily="50" charset="-128"/>
                <a:cs typeface="Times New Roman" panose="02020603050405020304" pitchFamily="18" charset="0"/>
              </a:rPr>
              <a:t>需要の喚起等に向けた取組みを推進</a:t>
            </a:r>
            <a:endParaRPr lang="en-US" altLang="ja-JP" sz="1600" kern="100" dirty="0">
              <a:ea typeface="Meiryo UI" panose="020B0604030504040204" pitchFamily="50" charset="-128"/>
              <a:cs typeface="Times New Roman" panose="02020603050405020304" pitchFamily="18" charset="0"/>
            </a:endParaRPr>
          </a:p>
          <a:p>
            <a:pPr marL="285750" indent="-285750">
              <a:lnSpc>
                <a:spcPts val="2500"/>
              </a:lnSpc>
              <a:buFont typeface="Wingdings" panose="05000000000000000000" pitchFamily="2" charset="2"/>
              <a:buChar char="u"/>
            </a:pPr>
            <a:r>
              <a:rPr lang="ja-JP" altLang="en-US" sz="1600" kern="100" dirty="0">
                <a:ea typeface="Meiryo UI" panose="020B0604030504040204" pitchFamily="50" charset="-128"/>
                <a:cs typeface="Times New Roman" panose="02020603050405020304" pitchFamily="18" charset="0"/>
              </a:rPr>
              <a:t>ウィズコロナに対応した新たな都市魅力の創出、反転攻勢（インバウンド回復時）に向けた準備、基礎固め、</a:t>
            </a:r>
            <a:r>
              <a:rPr lang="ja-JP" altLang="en-US" sz="1600" u="sng" kern="100" dirty="0">
                <a:ea typeface="Meiryo UI" panose="020B0604030504040204" pitchFamily="50" charset="-128"/>
                <a:cs typeface="Times New Roman" panose="02020603050405020304" pitchFamily="18" charset="0"/>
              </a:rPr>
              <a:t>受入環境整備等を着実に</a:t>
            </a:r>
            <a:r>
              <a:rPr lang="ja-JP" altLang="en-US" sz="1600" kern="100" dirty="0">
                <a:ea typeface="Meiryo UI" panose="020B0604030504040204" pitchFamily="50" charset="-128"/>
                <a:cs typeface="Times New Roman" panose="02020603050405020304" pitchFamily="18" charset="0"/>
              </a:rPr>
              <a:t>実施</a:t>
            </a:r>
            <a:endParaRPr lang="ja-JP" altLang="ja-JP" sz="1600" kern="100" dirty="0">
              <a:ea typeface="游明朝" panose="02020400000000000000" pitchFamily="18" charset="-128"/>
              <a:cs typeface="Times New Roman" panose="02020603050405020304" pitchFamily="18" charset="0"/>
            </a:endParaRPr>
          </a:p>
          <a:p>
            <a:pPr marL="54173">
              <a:lnSpc>
                <a:spcPts val="2500"/>
              </a:lnSpc>
            </a:pPr>
            <a:r>
              <a:rPr lang="ja-JP" altLang="en-US" sz="1600" kern="100" dirty="0">
                <a:latin typeface="游明朝" panose="02020400000000000000" pitchFamily="18" charset="-128"/>
                <a:ea typeface="Meiryo UI" panose="020B0604030504040204" pitchFamily="50" charset="-128"/>
                <a:cs typeface="Times New Roman" panose="02020603050405020304" pitchFamily="18" charset="0"/>
              </a:rPr>
              <a:t> </a:t>
            </a:r>
            <a:endParaRPr lang="ja-JP" altLang="en-US" sz="1600" kern="100" dirty="0">
              <a:latin typeface="游明朝" panose="02020400000000000000" pitchFamily="18" charset="-128"/>
              <a:ea typeface="游明朝" panose="02020400000000000000" pitchFamily="18"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フェーズ２（ポストコロナ）　</a:t>
            </a:r>
            <a:endParaRPr lang="en-US" altLang="ja-JP"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54173">
              <a:lnSpc>
                <a:spcPts val="2500"/>
              </a:lnSpc>
            </a:pPr>
            <a:r>
              <a:rPr lang="ja-JP" altLang="en-US" sz="1600" b="1"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　</a:t>
            </a:r>
            <a:r>
              <a:rPr lang="ja-JP" altLang="en-US" sz="1600" b="1" u="sng" kern="100" dirty="0">
                <a:highlight>
                  <a:srgbClr val="D3D3D3"/>
                </a:highlight>
                <a:latin typeface="游明朝" panose="02020400000000000000" pitchFamily="18" charset="-128"/>
                <a:ea typeface="Meiryo UI" panose="020B0604030504040204" pitchFamily="50" charset="-128"/>
                <a:cs typeface="Times New Roman" panose="02020603050405020304" pitchFamily="18" charset="0"/>
              </a:rPr>
              <a:t>反転攻勢期</a:t>
            </a:r>
            <a:endParaRPr lang="en-US" altLang="ja-JP" sz="1200" u="sng" kern="100" dirty="0">
              <a:solidFill>
                <a:srgbClr val="FF0000"/>
              </a:solidFill>
              <a:highlight>
                <a:srgbClr val="D3D3D3"/>
              </a:highlight>
              <a:latin typeface="游明朝" panose="02020400000000000000" pitchFamily="18" charset="-128"/>
              <a:ea typeface="Meiryo UI" panose="020B0604030504040204" pitchFamily="50" charset="-128"/>
              <a:cs typeface="Times New Roman" panose="02020603050405020304" pitchFamily="18" charset="0"/>
            </a:endParaRPr>
          </a:p>
          <a:p>
            <a:pPr marL="285750" lvl="0" indent="-285750" defTabSz="742950">
              <a:lnSpc>
                <a:spcPts val="2500"/>
              </a:lnSpc>
              <a:buFont typeface="Wingdings" panose="05000000000000000000" pitchFamily="2" charset="2"/>
              <a:buChar char="u"/>
            </a:pPr>
            <a:r>
              <a:rPr lang="ja-JP" altLang="en-US" sz="1600" dirty="0">
                <a:latin typeface="Meiryo UI" panose="020B0604030504040204" pitchFamily="50" charset="-128"/>
                <a:ea typeface="Meiryo UI" panose="020B0604030504040204" pitchFamily="50" charset="-128"/>
              </a:rPr>
              <a:t>ウィズコロナ期における取組みを土台に、</a:t>
            </a:r>
            <a:r>
              <a:rPr lang="ja-JP" altLang="en-US" sz="1600" u="sng" dirty="0">
                <a:latin typeface="Meiryo UI" panose="020B0604030504040204" pitchFamily="50" charset="-128"/>
                <a:ea typeface="Meiryo UI" panose="020B0604030504040204" pitchFamily="50" charset="-128"/>
              </a:rPr>
              <a:t>国内に加え、インバウンドも対象とした</a:t>
            </a:r>
            <a:r>
              <a:rPr lang="ja-JP" altLang="en-US" sz="1600" dirty="0">
                <a:latin typeface="Meiryo UI" panose="020B0604030504040204" pitchFamily="50" charset="-128"/>
                <a:ea typeface="Meiryo UI" panose="020B0604030504040204" pitchFamily="50" charset="-128"/>
              </a:rPr>
              <a:t>誘客を促進するなど、</a:t>
            </a:r>
            <a:r>
              <a:rPr lang="en-US" altLang="ja-JP" sz="1600" dirty="0">
                <a:latin typeface="Meiryo UI" panose="020B0604030504040204" pitchFamily="50" charset="-128"/>
                <a:ea typeface="Meiryo UI" panose="020B0604030504040204" pitchFamily="50" charset="-128"/>
              </a:rPr>
              <a:t>2025</a:t>
            </a:r>
            <a:r>
              <a:rPr lang="ja-JP" altLang="en-US" sz="1600" dirty="0">
                <a:latin typeface="Meiryo UI" panose="020B0604030504040204" pitchFamily="50" charset="-128"/>
                <a:ea typeface="Meiryo UI" panose="020B0604030504040204" pitchFamily="50" charset="-128"/>
              </a:rPr>
              <a:t>年に向け取組みを加速度的に推進し、大阪の賑わいを創出</a:t>
            </a:r>
          </a:p>
        </p:txBody>
      </p:sp>
      <p:sp>
        <p:nvSpPr>
          <p:cNvPr id="8" name="正方形/長方形 7"/>
          <p:cNvSpPr/>
          <p:nvPr/>
        </p:nvSpPr>
        <p:spPr>
          <a:xfrm>
            <a:off x="783545" y="2610283"/>
            <a:ext cx="3683951" cy="359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700" b="1" dirty="0">
                <a:solidFill>
                  <a:schemeClr val="tx1"/>
                </a:solidFill>
                <a:latin typeface="Meiryo UI" panose="020B0604030504040204" pitchFamily="50" charset="-128"/>
                <a:ea typeface="Meiryo UI" panose="020B0604030504040204" pitchFamily="50" charset="-128"/>
              </a:rPr>
              <a:t>【</a:t>
            </a:r>
            <a:r>
              <a:rPr kumimoji="1" lang="ja-JP" altLang="en-US" sz="1700" b="1" dirty="0">
                <a:solidFill>
                  <a:schemeClr val="tx1"/>
                </a:solidFill>
                <a:latin typeface="Meiryo UI" panose="020B0604030504040204" pitchFamily="50" charset="-128"/>
                <a:ea typeface="Meiryo UI" panose="020B0604030504040204" pitchFamily="50" charset="-128"/>
              </a:rPr>
              <a:t>フェーズごとの取組みの方向性</a:t>
            </a:r>
            <a:r>
              <a:rPr kumimoji="1" lang="en-US" altLang="ja-JP" sz="1700" b="1" dirty="0">
                <a:solidFill>
                  <a:schemeClr val="tx1"/>
                </a:solidFill>
                <a:latin typeface="Meiryo UI" panose="020B0604030504040204" pitchFamily="50" charset="-128"/>
                <a:ea typeface="Meiryo UI" panose="020B0604030504040204" pitchFamily="50" charset="-128"/>
              </a:rPr>
              <a:t>】</a:t>
            </a:r>
            <a:endParaRPr kumimoji="1" lang="ja-JP" altLang="en-US" sz="1700" b="1" dirty="0">
              <a:solidFill>
                <a:schemeClr val="tx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255C209A-1B44-4176-B4A1-9EEF1B7771C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計画期間</a:t>
            </a:r>
          </a:p>
        </p:txBody>
      </p:sp>
    </p:spTree>
    <p:extLst>
      <p:ext uri="{BB962C8B-B14F-4D97-AF65-F5344CB8AC3E}">
        <p14:creationId xmlns:p14="http://schemas.microsoft.com/office/powerpoint/2010/main" val="1691583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34841" y="6503670"/>
            <a:ext cx="2228850" cy="365125"/>
          </a:xfrm>
        </p:spPr>
        <p:txBody>
          <a:bodyPr/>
          <a:lstStyle/>
          <a:p>
            <a:r>
              <a:rPr kumimoji="1" lang="en-US" altLang="ja-JP" dirty="0"/>
              <a:t>13</a:t>
            </a:r>
            <a:endParaRPr kumimoji="1" lang="ja-JP" altLang="en-US" dirty="0"/>
          </a:p>
        </p:txBody>
      </p:sp>
      <p:sp>
        <p:nvSpPr>
          <p:cNvPr id="7" name="角丸四角形 6"/>
          <p:cNvSpPr/>
          <p:nvPr/>
        </p:nvSpPr>
        <p:spPr>
          <a:xfrm>
            <a:off x="324249" y="2095666"/>
            <a:ext cx="9257502" cy="4175443"/>
          </a:xfrm>
          <a:prstGeom prst="roundRect">
            <a:avLst>
              <a:gd name="adj" fmla="val 4776"/>
            </a:avLst>
          </a:prstGeom>
          <a:solidFill>
            <a:sysClr val="window" lastClr="FFFFFF"/>
          </a:solidFill>
          <a:ln w="19050" cap="flat" cmpd="sng" algn="ctr">
            <a:solidFill>
              <a:srgbClr val="E7E6E6">
                <a:lumMod val="50000"/>
              </a:srgbClr>
            </a:solidFill>
            <a:prstDash val="solid"/>
            <a:miter lim="800000"/>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世界第一級の文化・観光拠点の進化・発信</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大阪の強み（エンタメ、食、歴史、文化・芸術、プロスポーツなど）を生かした魅力創出・発信</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さらなる観光誘客に向けた取組み</a:t>
            </a:r>
            <a: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t/>
            </a:r>
            <a:br>
              <a:rPr lang="en-US" altLang="ja-JP" sz="1600" kern="100" dirty="0">
                <a:latin typeface="Meiryo UI" panose="020B0604030504040204" pitchFamily="50" charset="-128"/>
                <a:ea typeface="Meiryo UI" panose="020B0604030504040204" pitchFamily="50" charset="-128"/>
                <a:cs typeface="Times New Roman" panose="02020603050405020304" pitchFamily="18" charset="0"/>
              </a:rPr>
            </a:b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（欧米豪をはじめ幅広い国・地域からの誘客、国内</a:t>
            </a:r>
            <a:r>
              <a:rPr lang="ja-JP" altLang="en-US" sz="1600" i="1" u="sng" kern="100" dirty="0">
                <a:latin typeface="Meiryo UI" panose="020B0604030504040204" pitchFamily="50" charset="-128"/>
                <a:ea typeface="Meiryo UI" panose="020B0604030504040204" pitchFamily="50" charset="-128"/>
                <a:cs typeface="Times New Roman" panose="02020603050405020304" pitchFamily="18" charset="0"/>
              </a:rPr>
              <a:t>からの誘客</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、府域周遊の促進）</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戦略的なＭＩＣＥ誘致の推進</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文化・芸術を通じた都市ブランドの形成</a:t>
            </a:r>
          </a:p>
          <a:p>
            <a:pPr>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スポーツツーリズムの推進</a:t>
            </a:r>
          </a:p>
          <a:p>
            <a:pPr>
              <a:lnSpc>
                <a:spcPct val="200000"/>
              </a:lnSpc>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〇　大阪の成長・発展につながる国内外の高度人材の活躍推進</a:t>
            </a:r>
          </a:p>
        </p:txBody>
      </p:sp>
      <p:sp>
        <p:nvSpPr>
          <p:cNvPr id="9" name="正方形/長方形 8">
            <a:extLst>
              <a:ext uri="{FF2B5EF4-FFF2-40B4-BE49-F238E27FC236}">
                <a16:creationId xmlns:a16="http://schemas.microsoft.com/office/drawing/2014/main" id="{A911D2B4-EC96-4437-A6A6-DB489B2B5AD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重点取組み</a:t>
            </a:r>
          </a:p>
        </p:txBody>
      </p:sp>
      <p:sp>
        <p:nvSpPr>
          <p:cNvPr id="6" name="正方形/長方形 5"/>
          <p:cNvSpPr/>
          <p:nvPr/>
        </p:nvSpPr>
        <p:spPr>
          <a:xfrm>
            <a:off x="324249" y="673858"/>
            <a:ext cx="9257502" cy="1305528"/>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ct val="150000"/>
              </a:lnSpc>
            </a:pPr>
            <a:r>
              <a:rPr kumimoji="1" lang="ja-JP" altLang="en-US" sz="160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新型コロナウィルス</a:t>
            </a:r>
            <a:r>
              <a:rPr kumimoji="1" lang="ja-JP" altLang="en-US" sz="1400" dirty="0">
                <a:solidFill>
                  <a:schemeClr val="tx1"/>
                </a:solidFill>
                <a:latin typeface="Meiryo UI" panose="020B0604030504040204" pitchFamily="50" charset="-128"/>
                <a:ea typeface="Meiryo UI" panose="020B0604030504040204" pitchFamily="50" charset="-128"/>
              </a:rPr>
              <a:t>感染症</a:t>
            </a:r>
            <a:r>
              <a:rPr kumimoji="1" lang="ja-JP" altLang="en-US" sz="1400" u="sng" dirty="0">
                <a:solidFill>
                  <a:schemeClr val="tx1"/>
                </a:solidFill>
                <a:latin typeface="Meiryo UI" panose="020B0604030504040204" pitchFamily="50" charset="-128"/>
                <a:ea typeface="Meiryo UI" panose="020B0604030504040204" pitchFamily="50" charset="-128"/>
              </a:rPr>
              <a:t>による影響</a:t>
            </a:r>
            <a:r>
              <a:rPr kumimoji="1" lang="ja-JP" altLang="en-US" sz="1400" dirty="0">
                <a:solidFill>
                  <a:schemeClr val="tx1"/>
                </a:solidFill>
                <a:latin typeface="Meiryo UI" panose="020B0604030504040204" pitchFamily="50" charset="-128"/>
                <a:ea typeface="Meiryo UI" panose="020B0604030504040204" pitchFamily="50" charset="-128"/>
              </a:rPr>
              <a:t>や</a:t>
            </a:r>
            <a:r>
              <a:rPr kumimoji="1" lang="ja-JP" altLang="en-US" sz="1400" dirty="0">
                <a:latin typeface="Meiryo UI" panose="020B0604030504040204" pitchFamily="50" charset="-128"/>
                <a:ea typeface="Meiryo UI" panose="020B0604030504040204" pitchFamily="50" charset="-128"/>
              </a:rPr>
              <a:t>、都市魅力創造に向けたこれ</a:t>
            </a:r>
            <a:r>
              <a:rPr kumimoji="1" lang="ja-JP" altLang="en-US" sz="1400" dirty="0">
                <a:solidFill>
                  <a:schemeClr val="tx1"/>
                </a:solidFill>
                <a:latin typeface="Meiryo UI" panose="020B0604030504040204" pitchFamily="50" charset="-128"/>
                <a:ea typeface="Meiryo UI" panose="020B0604030504040204" pitchFamily="50" charset="-128"/>
              </a:rPr>
              <a:t>までの取組み</a:t>
            </a:r>
            <a:r>
              <a:rPr kumimoji="1" lang="ja-JP" altLang="en-US" sz="1400" u="sng" dirty="0">
                <a:solidFill>
                  <a:schemeClr val="tx1"/>
                </a:solidFill>
                <a:latin typeface="Meiryo UI" panose="020B0604030504040204" pitchFamily="50" charset="-128"/>
                <a:ea typeface="Meiryo UI" panose="020B0604030504040204" pitchFamily="50" charset="-128"/>
              </a:rPr>
              <a:t>により明らかになった課題への対応</a:t>
            </a:r>
            <a:r>
              <a:rPr kumimoji="1" lang="ja-JP" altLang="en-US" sz="1400" dirty="0">
                <a:solidFill>
                  <a:schemeClr val="tx1"/>
                </a:solidFill>
                <a:latin typeface="Meiryo UI" panose="020B0604030504040204" pitchFamily="50" charset="-128"/>
                <a:ea typeface="Meiryo UI" panose="020B0604030504040204" pitchFamily="50" charset="-128"/>
              </a:rPr>
              <a:t>、大阪・関西万博を見据えた魅力づくりなどの観点から、本戦略においては次の</a:t>
            </a:r>
            <a:r>
              <a:rPr lang="ja-JP" altLang="en-US" sz="1400" dirty="0">
                <a:solidFill>
                  <a:schemeClr val="tx1"/>
                </a:solidFill>
                <a:latin typeface="Meiryo UI" panose="020B0604030504040204" pitchFamily="50" charset="-128"/>
                <a:ea typeface="Meiryo UI" panose="020B0604030504040204" pitchFamily="50" charset="-128"/>
              </a:rPr>
              <a:t>項目を</a:t>
            </a:r>
            <a:r>
              <a:rPr kumimoji="1" lang="ja-JP" altLang="en-US" sz="1400" dirty="0">
                <a:solidFill>
                  <a:schemeClr val="tx1"/>
                </a:solidFill>
                <a:latin typeface="Meiryo UI" panose="020B0604030504040204" pitchFamily="50" charset="-128"/>
                <a:ea typeface="Meiryo UI" panose="020B0604030504040204" pitchFamily="50" charset="-128"/>
              </a:rPr>
              <a:t>重点的に取り組む</a:t>
            </a:r>
            <a:r>
              <a:rPr lang="ja-JP" altLang="en-US" sz="1400" dirty="0">
                <a:solidFill>
                  <a:schemeClr val="tx1"/>
                </a:solidFill>
                <a:latin typeface="Meiryo UI" panose="020B0604030504040204" pitchFamily="50" charset="-128"/>
                <a:ea typeface="Meiryo UI" panose="020B0604030504040204" pitchFamily="50" charset="-128"/>
              </a:rPr>
              <a:t>。</a:t>
            </a:r>
            <a:endParaRPr lang="en-US" altLang="ja-JP" sz="1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65103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627153" y="3104053"/>
            <a:ext cx="9027026" cy="213991"/>
          </a:xfrm>
          <a:prstGeom prst="rect">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b="1" dirty="0">
                <a:latin typeface="Meiryo UI" panose="020B0604030504040204" pitchFamily="50" charset="-128"/>
                <a:ea typeface="Meiryo UI" panose="020B0604030504040204" pitchFamily="50" charset="-128"/>
              </a:rPr>
              <a:t>世界第一級の文化・観光拠点の進化・発信</a:t>
            </a:r>
            <a:endParaRPr lang="ja-JP" altLang="en-US" sz="2000" b="1" dirty="0">
              <a:latin typeface="Meiryo UI" panose="020B0604030504040204" pitchFamily="50" charset="-128"/>
              <a:ea typeface="Meiryo UI" panose="020B0604030504040204" pitchFamily="50" charset="-128"/>
            </a:endParaRPr>
          </a:p>
        </p:txBody>
      </p:sp>
      <p:sp>
        <p:nvSpPr>
          <p:cNvPr id="3" name="正方形/長方形 2"/>
          <p:cNvSpPr/>
          <p:nvPr/>
        </p:nvSpPr>
        <p:spPr>
          <a:xfrm>
            <a:off x="627153" y="5206577"/>
            <a:ext cx="9027026" cy="276999"/>
          </a:xfrm>
          <a:prstGeom prst="rect">
            <a:avLst/>
          </a:prstGeom>
          <a:solidFill>
            <a:schemeClr val="bg1">
              <a:lumMod val="75000"/>
            </a:schemeClr>
          </a:solidFill>
        </p:spPr>
        <p:txBody>
          <a:bodyPr wrap="square">
            <a:spAutoFit/>
          </a:bodyPr>
          <a:lstStyle/>
          <a:p>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大阪の強み（</a:t>
            </a:r>
            <a:r>
              <a:rPr lang="ja-JP" altLang="en-US" sz="1200" b="1" dirty="0">
                <a:latin typeface="Meiryo UI" panose="020B0604030504040204" pitchFamily="50" charset="-128"/>
                <a:ea typeface="Meiryo UI" panose="020B0604030504040204" pitchFamily="50" charset="-128"/>
              </a:rPr>
              <a:t>エンタメ、食、歴史、文化・芸術、プロスポーツなど）</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を生かした魅力創出・発信</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5" name="正方形/長方形 24"/>
          <p:cNvSpPr/>
          <p:nvPr/>
        </p:nvSpPr>
        <p:spPr>
          <a:xfrm>
            <a:off x="432982" y="2418755"/>
            <a:ext cx="9415367" cy="40425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200" dirty="0">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取組み例については、フェーズごとに明確に区分けされるものではなく、フェーズを通じた取組みが前提となる。</a:t>
            </a:r>
          </a:p>
        </p:txBody>
      </p:sp>
      <p:sp>
        <p:nvSpPr>
          <p:cNvPr id="26" name="正方形/長方形 25"/>
          <p:cNvSpPr/>
          <p:nvPr/>
        </p:nvSpPr>
        <p:spPr>
          <a:xfrm>
            <a:off x="499228" y="2151596"/>
            <a:ext cx="4419843" cy="30931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フェーズごとの重点取組み例</a:t>
            </a:r>
          </a:p>
        </p:txBody>
      </p:sp>
      <p:sp>
        <p:nvSpPr>
          <p:cNvPr id="2" name="ホームベース 1"/>
          <p:cNvSpPr/>
          <p:nvPr/>
        </p:nvSpPr>
        <p:spPr>
          <a:xfrm>
            <a:off x="627153" y="3310031"/>
            <a:ext cx="4447209" cy="1691361"/>
          </a:xfrm>
          <a:prstGeom prst="homePlate">
            <a:avLst>
              <a:gd name="adj" fmla="val 11761"/>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大阪・関西万博を契機とした世界に向けた大阪の魅力発信</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府域周遊促進に向けた魅力的な観光コンテンツ（水都大阪、大阪・光</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の饗宴、百舌鳥・古市古墳群、万博記念公園、大阪ミュージアム登録物、</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市内重点エリア等、自然の活用など）の磨き上げ</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ＩＲ誘致、大阪中之島美術館開館、大阪市立美術館リニューアル、</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うめきた２期まちづくり等の着実な推進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AI</a:t>
            </a:r>
            <a:r>
              <a:rPr lang="ja-JP" altLang="en-US" sz="1100" dirty="0" err="1">
                <a:solidFill>
                  <a:schemeClr val="tx1"/>
                </a:solidFill>
                <a:latin typeface="Meiryo UI" panose="020B0604030504040204" pitchFamily="50" charset="-128"/>
                <a:ea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rPr>
              <a:t>ICT</a:t>
            </a:r>
            <a:r>
              <a:rPr lang="ja-JP" altLang="en-US" sz="1100" dirty="0">
                <a:solidFill>
                  <a:schemeClr val="tx1"/>
                </a:solidFill>
                <a:latin typeface="Meiryo UI" panose="020B0604030504040204" pitchFamily="50" charset="-128"/>
                <a:ea typeface="Meiryo UI" panose="020B0604030504040204" pitchFamily="50" charset="-128"/>
              </a:rPr>
              <a:t>等を活用した新たな観光コンテンツの開発・発信　　　　　　など</a:t>
            </a:r>
            <a:endParaRPr kumimoji="1" lang="ja-JP" altLang="en-US" dirty="0"/>
          </a:p>
        </p:txBody>
      </p:sp>
      <p:sp>
        <p:nvSpPr>
          <p:cNvPr id="15" name="山形 14"/>
          <p:cNvSpPr/>
          <p:nvPr/>
        </p:nvSpPr>
        <p:spPr>
          <a:xfrm>
            <a:off x="4919071" y="3310030"/>
            <a:ext cx="4829511" cy="1690570"/>
          </a:xfrm>
          <a:prstGeom prst="chevron">
            <a:avLst>
              <a:gd name="adj" fmla="val 11760"/>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万博記念公園駅前周辺地区活性化事業の推進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水都大阪の新たな魅力拠点づくり（大阪城エリア、中之島</a:t>
            </a:r>
            <a:r>
              <a:rPr lang="en-US" altLang="ja-JP" sz="1100" dirty="0">
                <a:solidFill>
                  <a:schemeClr val="tx1"/>
                </a:solidFill>
                <a:latin typeface="Meiryo UI" panose="020B0604030504040204" pitchFamily="50" charset="-128"/>
                <a:ea typeface="Meiryo UI" panose="020B0604030504040204" pitchFamily="50" charset="-128"/>
              </a:rPr>
              <a:t>GATE</a:t>
            </a:r>
            <a:r>
              <a:rPr lang="ja-JP" altLang="en-US" sz="1100" dirty="0">
                <a:solidFill>
                  <a:schemeClr val="tx1"/>
                </a:solidFill>
                <a:latin typeface="Meiryo UI" panose="020B0604030504040204" pitchFamily="50" charset="-128"/>
                <a:ea typeface="Meiryo UI" panose="020B0604030504040204" pitchFamily="50" charset="-128"/>
              </a:rPr>
              <a:t>等）</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rPr>
              <a:t>IR</a:t>
            </a:r>
            <a:r>
              <a:rPr lang="ja-JP" altLang="en-US" sz="1100" dirty="0">
                <a:solidFill>
                  <a:schemeClr val="tx1"/>
                </a:solidFill>
                <a:latin typeface="Meiryo UI" panose="020B0604030504040204" pitchFamily="50" charset="-128"/>
                <a:ea typeface="Meiryo UI" panose="020B0604030504040204" pitchFamily="50" charset="-128"/>
              </a:rPr>
              <a:t>を契機とした夢洲における国際観光拠点形成の推進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文化施設の集積を生かした中之島エリアの魅力向上</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大阪市立美術館リニューアルによる文化発信力の強化と都市魅力向上</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うめきた２期まちづくりの推進　　　　　　　　　　など</a:t>
            </a:r>
            <a:endParaRPr lang="en-US" altLang="ja-JP" sz="1100" dirty="0">
              <a:latin typeface="Meiryo UI" panose="020B0604030504040204" pitchFamily="50" charset="-128"/>
              <a:ea typeface="Meiryo UI" panose="020B0604030504040204" pitchFamily="50" charset="-128"/>
            </a:endParaRPr>
          </a:p>
        </p:txBody>
      </p:sp>
      <p:sp>
        <p:nvSpPr>
          <p:cNvPr id="32" name="ホームベース 31"/>
          <p:cNvSpPr/>
          <p:nvPr/>
        </p:nvSpPr>
        <p:spPr>
          <a:xfrm>
            <a:off x="644218" y="5458844"/>
            <a:ext cx="4437403" cy="1060662"/>
          </a:xfrm>
          <a:prstGeom prst="homePlate">
            <a:avLst>
              <a:gd name="adj" fmla="val 11761"/>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エンタメ、食、歴史など大阪の強みを生かした魅力の磨き上げ・発信</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文化芸術活動の回復や大阪の賑わいを創出する取組みの推進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大阪のプロスポーツチーム・トップアスリート等と連携した魅力発信　　　　　　　　　　　　　　　　　　　　　　　　　　　　　　　　　　　　　　　　　　　　</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など</a:t>
            </a:r>
            <a:endParaRPr lang="en-US" altLang="ja-JP" sz="1100" dirty="0">
              <a:latin typeface="Meiryo UI" panose="020B0604030504040204" pitchFamily="50" charset="-128"/>
              <a:ea typeface="Meiryo UI" panose="020B0604030504040204" pitchFamily="50" charset="-128"/>
            </a:endParaRPr>
          </a:p>
        </p:txBody>
      </p:sp>
      <p:sp>
        <p:nvSpPr>
          <p:cNvPr id="33" name="山形 32"/>
          <p:cNvSpPr/>
          <p:nvPr/>
        </p:nvSpPr>
        <p:spPr>
          <a:xfrm>
            <a:off x="5002169" y="5458841"/>
            <a:ext cx="4652010" cy="1060666"/>
          </a:xfrm>
          <a:prstGeom prst="chevron">
            <a:avLst>
              <a:gd name="adj" fmla="val 11760"/>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富裕層の集客に向けたプロモーションの展開、ニーズに対応した魅力</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づくり</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博物館や美術館などの文化資源の鑑賞、体験など、国内外からの</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観光客の来訪促進に向けた文化観光の推進　　　　　　　　　　　　　など</a:t>
            </a:r>
            <a:endParaRPr lang="en-US" altLang="ja-JP" sz="900" dirty="0">
              <a:latin typeface="Meiryo UI" panose="020B0604030504040204" pitchFamily="50" charset="-128"/>
              <a:ea typeface="Meiryo UI" panose="020B0604030504040204" pitchFamily="50" charset="-128"/>
            </a:endParaRPr>
          </a:p>
        </p:txBody>
      </p:sp>
      <p:sp>
        <p:nvSpPr>
          <p:cNvPr id="18" name="スライド番号プレースホルダー 4"/>
          <p:cNvSpPr>
            <a:spLocks noGrp="1"/>
          </p:cNvSpPr>
          <p:nvPr>
            <p:ph type="sldNum" sz="quarter" idx="12"/>
          </p:nvPr>
        </p:nvSpPr>
        <p:spPr>
          <a:xfrm>
            <a:off x="7613433" y="6519506"/>
            <a:ext cx="2228850" cy="365125"/>
          </a:xfrm>
        </p:spPr>
        <p:txBody>
          <a:bodyPr/>
          <a:lstStyle/>
          <a:p>
            <a:r>
              <a:rPr kumimoji="1" lang="en-US" altLang="ja-JP" dirty="0"/>
              <a:t>14</a:t>
            </a:r>
            <a:endParaRPr kumimoji="1" lang="ja-JP" altLang="en-US" dirty="0"/>
          </a:p>
        </p:txBody>
      </p:sp>
      <p:sp>
        <p:nvSpPr>
          <p:cNvPr id="8" name="ホームベース 7"/>
          <p:cNvSpPr/>
          <p:nvPr/>
        </p:nvSpPr>
        <p:spPr>
          <a:xfrm>
            <a:off x="644218" y="2765284"/>
            <a:ext cx="4258982" cy="24106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tx1"/>
                </a:solidFill>
                <a:latin typeface="Meiryo UI" panose="020B0604030504040204" pitchFamily="50" charset="-128"/>
                <a:ea typeface="Meiryo UI" panose="020B0604030504040204" pitchFamily="50" charset="-128"/>
              </a:rPr>
              <a:t>フェーズ１（ウィズコロナ）</a:t>
            </a:r>
          </a:p>
        </p:txBody>
      </p:sp>
      <p:sp>
        <p:nvSpPr>
          <p:cNvPr id="9" name="山形 8"/>
          <p:cNvSpPr/>
          <p:nvPr/>
        </p:nvSpPr>
        <p:spPr>
          <a:xfrm>
            <a:off x="4903200" y="2764492"/>
            <a:ext cx="4845382" cy="24186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tx1"/>
                </a:solidFill>
                <a:latin typeface="Meiryo UI" panose="020B0604030504040204" pitchFamily="50" charset="-128"/>
                <a:ea typeface="Meiryo UI" panose="020B0604030504040204" pitchFamily="50" charset="-128"/>
              </a:rPr>
              <a:t>フェーズ２（ポストコロナ）</a:t>
            </a:r>
          </a:p>
        </p:txBody>
      </p:sp>
      <p:sp>
        <p:nvSpPr>
          <p:cNvPr id="22" name="正方形/長方形 21"/>
          <p:cNvSpPr/>
          <p:nvPr/>
        </p:nvSpPr>
        <p:spPr>
          <a:xfrm>
            <a:off x="615145" y="1081144"/>
            <a:ext cx="8932952" cy="789406"/>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r>
              <a:rPr lang="ja-JP" altLang="en-US"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rPr>
              <a:t>来阪外国人の</a:t>
            </a:r>
            <a:r>
              <a:rPr lang="en-US" altLang="ja-JP" sz="1600" dirty="0">
                <a:solidFill>
                  <a:schemeClr val="tx1"/>
                </a:solidFill>
                <a:latin typeface="Meiryo UI" panose="020B0604030504040204" pitchFamily="50" charset="-128"/>
                <a:ea typeface="Meiryo UI" panose="020B0604030504040204" pitchFamily="50" charset="-128"/>
              </a:rPr>
              <a:t>75</a:t>
            </a:r>
            <a:r>
              <a:rPr lang="ja-JP" altLang="en-US" sz="1600" dirty="0">
                <a:solidFill>
                  <a:schemeClr val="tx1"/>
                </a:solidFill>
                <a:latin typeface="Meiryo UI" panose="020B0604030504040204" pitchFamily="50" charset="-128"/>
                <a:ea typeface="Meiryo UI" panose="020B0604030504040204" pitchFamily="50" charset="-128"/>
              </a:rPr>
              <a:t>％を占める東アジアからの旅行者をコロナ前の水準に戻す</a:t>
            </a:r>
            <a:endParaRPr lang="en-US" altLang="ja-JP" sz="1600" dirty="0">
              <a:solidFill>
                <a:schemeClr val="tx1"/>
              </a:solidFill>
              <a:latin typeface="Meiryo UI" panose="020B0604030504040204" pitchFamily="50" charset="-128"/>
              <a:ea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rPr>
              <a:t>　▶　大阪の強みを生かした魅力の創出、国内からの誘客　</a:t>
            </a:r>
            <a:r>
              <a:rPr lang="ja-JP" altLang="en-US" dirty="0">
                <a:solidFill>
                  <a:srgbClr val="00B050"/>
                </a:solidFill>
                <a:latin typeface="Meiryo UI" panose="020B0604030504040204" pitchFamily="50" charset="-128"/>
                <a:ea typeface="Meiryo UI" panose="020B0604030504040204" pitchFamily="50" charset="-128"/>
              </a:rPr>
              <a:t>　　　</a:t>
            </a:r>
            <a:endParaRPr lang="en-US" altLang="ja-JP" dirty="0">
              <a:solidFill>
                <a:srgbClr val="00B050"/>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499228" y="329528"/>
            <a:ext cx="4419843" cy="30931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最優先取組み</a:t>
            </a:r>
          </a:p>
        </p:txBody>
      </p:sp>
      <p:sp>
        <p:nvSpPr>
          <p:cNvPr id="17" name="正方形/長方形 16"/>
          <p:cNvSpPr/>
          <p:nvPr/>
        </p:nvSpPr>
        <p:spPr>
          <a:xfrm>
            <a:off x="432982" y="688976"/>
            <a:ext cx="9415367" cy="40425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200" dirty="0">
                <a:latin typeface="Meiryo UI" panose="020B0604030504040204" pitchFamily="50" charset="-128"/>
                <a:ea typeface="Meiryo UI" panose="020B0604030504040204" pitchFamily="50" charset="-128"/>
              </a:rPr>
              <a:t>　新型コロナウィルス感染症により多大な影響を受けた大阪のにぎわいを取り戻すため、まずは、下記について</a:t>
            </a:r>
            <a:r>
              <a:rPr lang="ja-JP" altLang="en-US" sz="1200" dirty="0">
                <a:solidFill>
                  <a:srgbClr val="00B050"/>
                </a:solidFill>
                <a:latin typeface="Meiryo UI" panose="020B0604030504040204" pitchFamily="50" charset="-128"/>
                <a:ea typeface="Meiryo UI" panose="020B0604030504040204" pitchFamily="50" charset="-128"/>
              </a:rPr>
              <a:t>優先</a:t>
            </a:r>
            <a:r>
              <a:rPr lang="ja-JP" altLang="en-US" sz="1200" dirty="0">
                <a:latin typeface="Meiryo UI" panose="020B0604030504040204" pitchFamily="50" charset="-128"/>
                <a:ea typeface="Meiryo UI" panose="020B0604030504040204" pitchFamily="50" charset="-128"/>
              </a:rPr>
              <a:t>的に取り組む。</a:t>
            </a:r>
            <a:endParaRPr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14293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641910" y="2747475"/>
            <a:ext cx="8856700" cy="225988"/>
          </a:xfrm>
          <a:prstGeom prst="rect">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戦略的なＭＩＣＥ誘致の推進</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1" name="正方形/長方形 20"/>
          <p:cNvSpPr/>
          <p:nvPr/>
        </p:nvSpPr>
        <p:spPr>
          <a:xfrm>
            <a:off x="653060" y="491938"/>
            <a:ext cx="8845549" cy="215619"/>
          </a:xfrm>
          <a:prstGeom prst="rect">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pPr>
              <a:lnSpc>
                <a:spcPct val="150000"/>
              </a:lnSpc>
            </a:pPr>
            <a:r>
              <a:rPr lang="ja-JP" altLang="en-US" sz="12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さらなる観光誘客に向けた取組み（欧米豪をはじめ幅広い国・地域からの集客、国内観光の推進、府域周遊の促進）</a:t>
            </a:r>
            <a:endParaRPr lang="ja-JP" altLang="en-US" sz="2000" b="1" dirty="0">
              <a:solidFill>
                <a:schemeClr val="tx1"/>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653060" y="3541172"/>
            <a:ext cx="8845549" cy="223370"/>
          </a:xfrm>
          <a:prstGeom prst="rect">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文化・芸術を通じた都市ブランドの形成</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5" name="正方形/長方形 34"/>
          <p:cNvSpPr/>
          <p:nvPr/>
        </p:nvSpPr>
        <p:spPr>
          <a:xfrm>
            <a:off x="672775" y="4868343"/>
            <a:ext cx="8848694" cy="261058"/>
          </a:xfrm>
          <a:prstGeom prst="rect">
            <a:avLst/>
          </a:prstGeom>
          <a:solidFill>
            <a:schemeClr val="bg1">
              <a:lumMod val="75000"/>
            </a:schemeClr>
          </a:solid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200" b="1" dirty="0">
                <a:latin typeface="Meiryo UI" panose="020B0604030504040204" pitchFamily="50" charset="-128"/>
                <a:ea typeface="Meiryo UI" panose="020B0604030504040204" pitchFamily="50" charset="-128"/>
              </a:rPr>
              <a:t>スポーツツーリズムの推進</a:t>
            </a:r>
            <a:endParaRPr lang="en-US" altLang="ja-JP" sz="12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672775" y="5853177"/>
            <a:ext cx="8837264" cy="276999"/>
          </a:xfrm>
          <a:prstGeom prst="rect">
            <a:avLst/>
          </a:prstGeom>
          <a:solidFill>
            <a:schemeClr val="bg1">
              <a:lumMod val="75000"/>
            </a:schemeClr>
          </a:solidFill>
        </p:spPr>
        <p:txBody>
          <a:bodyPr wrap="square">
            <a:spAutoFit/>
          </a:bodyPr>
          <a:lstStyle/>
          <a:p>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大阪の成長・発展につながる国内外の高度人材の活躍推進</a:t>
            </a:r>
          </a:p>
        </p:txBody>
      </p:sp>
      <p:sp>
        <p:nvSpPr>
          <p:cNvPr id="37" name="ホームベース 36"/>
          <p:cNvSpPr/>
          <p:nvPr/>
        </p:nvSpPr>
        <p:spPr>
          <a:xfrm>
            <a:off x="653061" y="707557"/>
            <a:ext cx="4408114" cy="1951053"/>
          </a:xfrm>
          <a:prstGeom prst="homePlate">
            <a:avLst>
              <a:gd name="adj" fmla="val 8832"/>
            </a:avLst>
          </a:prstGeom>
        </p:spPr>
        <p:style>
          <a:lnRef idx="2">
            <a:schemeClr val="dk1"/>
          </a:lnRef>
          <a:fillRef idx="1">
            <a:schemeClr val="lt1"/>
          </a:fillRef>
          <a:effectRef idx="0">
            <a:schemeClr val="dk1"/>
          </a:effectRef>
          <a:fontRef idx="minor">
            <a:schemeClr val="dk1"/>
          </a:fontRef>
        </p:style>
        <p:txBody>
          <a:bodyPr rtlCol="0" anchor="ctr"/>
          <a:lstStyle/>
          <a:p>
            <a:pPr>
              <a:lnSpc>
                <a:spcPts val="1700"/>
              </a:lnSpc>
            </a:pPr>
            <a:r>
              <a:rPr lang="ja-JP" altLang="en-US" sz="9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受入環境整備（新型コロナウイルス感染症対応、インバウンド受入準備</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等）</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誘客可能となった国から順次プロモーション活動を開始し、インバウンド再</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生に向けた需要喚起を実施</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u="sng" dirty="0">
                <a:solidFill>
                  <a:schemeClr val="tx1"/>
                </a:solidFill>
                <a:latin typeface="Meiryo UI" panose="020B0604030504040204" pitchFamily="50" charset="-128"/>
                <a:ea typeface="Meiryo UI" panose="020B0604030504040204" pitchFamily="50" charset="-128"/>
              </a:rPr>
              <a:t>国内観光の</a:t>
            </a:r>
            <a:r>
              <a:rPr lang="ja-JP" altLang="en-US" sz="1100" dirty="0">
                <a:solidFill>
                  <a:schemeClr val="tx1"/>
                </a:solidFill>
                <a:latin typeface="Meiryo UI" panose="020B0604030504040204" pitchFamily="50" charset="-128"/>
                <a:ea typeface="Meiryo UI" panose="020B0604030504040204" pitchFamily="50" charset="-128"/>
              </a:rPr>
              <a:t>需要喚起に向けた取組み</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マイクロツーリズムの普及推進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府域周遊促進に向けた魅力的な観光コンテンツ（水都大阪、百舌</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鳥・古市古墳群、万博記念公園、大阪ミュージアム登録物、市内重</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点エリア等、自然の活用など）のプロモーション展開　　　　　　　　　など</a:t>
            </a:r>
            <a:endParaRPr lang="en-US" altLang="ja-JP" sz="1100" dirty="0">
              <a:latin typeface="Meiryo UI" panose="020B0604030504040204" pitchFamily="50" charset="-128"/>
              <a:ea typeface="Meiryo UI" panose="020B0604030504040204" pitchFamily="50" charset="-128"/>
            </a:endParaRPr>
          </a:p>
        </p:txBody>
      </p:sp>
      <p:sp>
        <p:nvSpPr>
          <p:cNvPr id="38" name="山形 37"/>
          <p:cNvSpPr/>
          <p:nvPr/>
        </p:nvSpPr>
        <p:spPr>
          <a:xfrm>
            <a:off x="4938038" y="702590"/>
            <a:ext cx="4652011" cy="1956020"/>
          </a:xfrm>
          <a:prstGeom prst="chevron">
            <a:avLst>
              <a:gd name="adj" fmla="val 8838"/>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欧米豪をはじめ幅広い国・地域からの誘客、プロモーション展開</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富裕層の誘客に向けたプロモーションの展開、ニーズに対応した</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魅力づくり</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latin typeface="Meiryo UI" panose="020B0604030504040204" pitchFamily="50" charset="-128"/>
                <a:ea typeface="Meiryo UI" panose="020B0604030504040204" pitchFamily="50" charset="-128"/>
              </a:rPr>
              <a:t>・ 周遊性向上に向けた</a:t>
            </a:r>
            <a:r>
              <a:rPr lang="ja-JP" altLang="en-US" sz="1100" dirty="0">
                <a:solidFill>
                  <a:schemeClr val="tx1"/>
                </a:solidFill>
                <a:latin typeface="Meiryo UI" panose="020B0604030504040204" pitchFamily="50" charset="-128"/>
                <a:ea typeface="Meiryo UI" panose="020B0604030504040204" pitchFamily="50" charset="-128"/>
              </a:rPr>
              <a:t>さらな</a:t>
            </a:r>
            <a:r>
              <a:rPr lang="ja-JP" altLang="en-US" sz="1100" dirty="0">
                <a:latin typeface="Meiryo UI" panose="020B0604030504040204" pitchFamily="50" charset="-128"/>
                <a:ea typeface="Meiryo UI" panose="020B0604030504040204" pitchFamily="50" charset="-128"/>
              </a:rPr>
              <a:t>る取組み　　　　　　　　　　　　　など</a:t>
            </a:r>
            <a:endParaRPr lang="en-US" altLang="ja-JP" sz="1100" dirty="0">
              <a:latin typeface="Meiryo UI" panose="020B0604030504040204" pitchFamily="50" charset="-128"/>
              <a:ea typeface="Meiryo UI" panose="020B0604030504040204" pitchFamily="50" charset="-128"/>
            </a:endParaRPr>
          </a:p>
        </p:txBody>
      </p:sp>
      <p:sp>
        <p:nvSpPr>
          <p:cNvPr id="39" name="ホームベース 38"/>
          <p:cNvSpPr/>
          <p:nvPr/>
        </p:nvSpPr>
        <p:spPr>
          <a:xfrm>
            <a:off x="641910" y="2968664"/>
            <a:ext cx="4356000" cy="519201"/>
          </a:xfrm>
          <a:prstGeom prst="homePlate">
            <a:avLst>
              <a:gd name="adj" fmla="val 11761"/>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ガイドラインの順守を前提とした</a:t>
            </a:r>
            <a:r>
              <a:rPr lang="en-US" altLang="ja-JP" sz="1100" dirty="0">
                <a:solidFill>
                  <a:schemeClr val="tx1"/>
                </a:solidFill>
                <a:latin typeface="Meiryo UI" panose="020B0604030504040204" pitchFamily="50" charset="-128"/>
                <a:ea typeface="Meiryo UI" panose="020B0604030504040204" pitchFamily="50" charset="-128"/>
              </a:rPr>
              <a:t>MICE</a:t>
            </a:r>
            <a:r>
              <a:rPr lang="ja-JP" altLang="en-US" sz="1100" dirty="0">
                <a:solidFill>
                  <a:schemeClr val="tx1"/>
                </a:solidFill>
                <a:latin typeface="Meiryo UI" panose="020B0604030504040204" pitchFamily="50" charset="-128"/>
                <a:ea typeface="Meiryo UI" panose="020B0604030504040204" pitchFamily="50" charset="-128"/>
              </a:rPr>
              <a:t>開催支援　　</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新たな</a:t>
            </a:r>
            <a:r>
              <a:rPr lang="en-US" altLang="ja-JP" sz="1100" dirty="0">
                <a:solidFill>
                  <a:schemeClr val="tx1"/>
                </a:solidFill>
                <a:latin typeface="Meiryo UI" panose="020B0604030504040204" pitchFamily="50" charset="-128"/>
                <a:ea typeface="Meiryo UI" panose="020B0604030504040204" pitchFamily="50" charset="-128"/>
              </a:rPr>
              <a:t>MICE</a:t>
            </a:r>
            <a:r>
              <a:rPr lang="ja-JP" altLang="en-US" sz="1100" dirty="0">
                <a:solidFill>
                  <a:schemeClr val="tx1"/>
                </a:solidFill>
                <a:latin typeface="Meiryo UI" panose="020B0604030504040204" pitchFamily="50" charset="-128"/>
                <a:ea typeface="Meiryo UI" panose="020B0604030504040204" pitchFamily="50" charset="-128"/>
              </a:rPr>
              <a:t>誘致戦略の策定　　　　　　　　　　　　　　　　　　　　など</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40" name="山形 39"/>
          <p:cNvSpPr/>
          <p:nvPr/>
        </p:nvSpPr>
        <p:spPr>
          <a:xfrm>
            <a:off x="4978600" y="2960920"/>
            <a:ext cx="4520009" cy="519201"/>
          </a:xfrm>
          <a:prstGeom prst="chevron">
            <a:avLst>
              <a:gd name="adj" fmla="val 11760"/>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官民一体となった</a:t>
            </a:r>
            <a:r>
              <a:rPr lang="en-US" altLang="ja-JP" sz="1100" dirty="0">
                <a:solidFill>
                  <a:schemeClr val="tx1"/>
                </a:solidFill>
                <a:latin typeface="Meiryo UI" panose="020B0604030504040204" pitchFamily="50" charset="-128"/>
                <a:ea typeface="Meiryo UI" panose="020B0604030504040204" pitchFamily="50" charset="-128"/>
              </a:rPr>
              <a:t>MICE</a:t>
            </a:r>
            <a:r>
              <a:rPr lang="ja-JP" altLang="en-US" sz="1100" dirty="0">
                <a:solidFill>
                  <a:schemeClr val="tx1"/>
                </a:solidFill>
                <a:latin typeface="Meiryo UI" panose="020B0604030504040204" pitchFamily="50" charset="-128"/>
                <a:ea typeface="Meiryo UI" panose="020B0604030504040204" pitchFamily="50" charset="-128"/>
              </a:rPr>
              <a:t>誘致の推進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など　</a:t>
            </a:r>
            <a:endParaRPr lang="en-US" altLang="ja-JP" sz="1100" dirty="0">
              <a:latin typeface="Meiryo UI" panose="020B0604030504040204" pitchFamily="50" charset="-128"/>
              <a:ea typeface="Meiryo UI" panose="020B0604030504040204" pitchFamily="50" charset="-128"/>
            </a:endParaRPr>
          </a:p>
        </p:txBody>
      </p:sp>
      <p:sp>
        <p:nvSpPr>
          <p:cNvPr id="42" name="ホームベース 41"/>
          <p:cNvSpPr/>
          <p:nvPr/>
        </p:nvSpPr>
        <p:spPr>
          <a:xfrm>
            <a:off x="653060" y="3773841"/>
            <a:ext cx="4465349" cy="1005637"/>
          </a:xfrm>
          <a:prstGeom prst="homePlate">
            <a:avLst>
              <a:gd name="adj" fmla="val 11761"/>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文化芸術活動の回復や大阪の賑わいを創出する取組みの推進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文化芸術の担い手、支える人材の支援</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文化芸術を鑑賞する機会等の創出　　　　　　　　　　　　など</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44" name="山形 43"/>
          <p:cNvSpPr/>
          <p:nvPr/>
        </p:nvSpPr>
        <p:spPr>
          <a:xfrm>
            <a:off x="5041461" y="3762411"/>
            <a:ext cx="4548588" cy="1023912"/>
          </a:xfrm>
          <a:prstGeom prst="chevron">
            <a:avLst>
              <a:gd name="adj" fmla="val 11760"/>
            </a:avLst>
          </a:prstGeom>
        </p:spPr>
        <p:style>
          <a:lnRef idx="2">
            <a:schemeClr val="dk1"/>
          </a:lnRef>
          <a:fillRef idx="1">
            <a:schemeClr val="lt1"/>
          </a:fillRef>
          <a:effectRef idx="0">
            <a:schemeClr val="dk1"/>
          </a:effectRef>
          <a:fontRef idx="minor">
            <a:schemeClr val="dk1"/>
          </a:fontRef>
        </p:style>
        <p:txBody>
          <a:bodyPr rtlCol="0" anchor="ctr"/>
          <a:lstStyle/>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府内の様々な文化資源や地域の魅力を活用した都市魅力のさらなる向上</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博物館や美術館などの文化資源の鑑賞、体験など、国内外からの</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700"/>
              </a:lnSpc>
            </a:pPr>
            <a:r>
              <a:rPr lang="ja-JP" altLang="en-US" sz="1100" dirty="0">
                <a:solidFill>
                  <a:schemeClr val="tx1"/>
                </a:solidFill>
                <a:latin typeface="Meiryo UI" panose="020B0604030504040204" pitchFamily="50" charset="-128"/>
                <a:ea typeface="Meiryo UI" panose="020B0604030504040204" pitchFamily="50" charset="-128"/>
              </a:rPr>
              <a:t> 観光客の来訪促進に向けた文化観光の推進　　　　　　　　など</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ホームベース 44"/>
          <p:cNvSpPr/>
          <p:nvPr/>
        </p:nvSpPr>
        <p:spPr>
          <a:xfrm>
            <a:off x="672775" y="5117223"/>
            <a:ext cx="4388400" cy="613853"/>
          </a:xfrm>
          <a:prstGeom prst="homePlate">
            <a:avLst>
              <a:gd name="adj" fmla="val 11761"/>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大阪のプロスポーツチーム・トップアスリート等と連携した魅力発信</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国内向けスポーツツーリズムの推進　　　　　　　　　　　　　　　　　　など</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46" name="山形 45"/>
          <p:cNvSpPr/>
          <p:nvPr/>
        </p:nvSpPr>
        <p:spPr>
          <a:xfrm>
            <a:off x="5042681" y="5117223"/>
            <a:ext cx="4521360" cy="618820"/>
          </a:xfrm>
          <a:prstGeom prst="chevron">
            <a:avLst>
              <a:gd name="adj" fmla="val 11760"/>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大規模スポーツイベントの開催などによる誘客促進　　</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インバウンドを含めたスポーツツーリズムの推進　　　　　　　　　　　　など</a:t>
            </a:r>
            <a:endParaRPr lang="en-US" altLang="ja-JP" sz="1100" dirty="0">
              <a:solidFill>
                <a:schemeClr val="tx1"/>
              </a:solidFill>
              <a:latin typeface="Meiryo UI" panose="020B0604030504040204" pitchFamily="50" charset="-128"/>
              <a:ea typeface="Meiryo UI" panose="020B0604030504040204" pitchFamily="50" charset="-128"/>
            </a:endParaRPr>
          </a:p>
        </p:txBody>
      </p:sp>
      <p:sp>
        <p:nvSpPr>
          <p:cNvPr id="47" name="ホームベース 46"/>
          <p:cNvSpPr/>
          <p:nvPr/>
        </p:nvSpPr>
        <p:spPr>
          <a:xfrm>
            <a:off x="672775" y="6116705"/>
            <a:ext cx="4388400" cy="598652"/>
          </a:xfrm>
          <a:prstGeom prst="homePlate">
            <a:avLst>
              <a:gd name="adj" fmla="val 11761"/>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海外進学支援等によるグローバル人材の育成</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大学等の外国人留学生の就職支援　　　　　　　　　　　　　　　　など</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9" name="山形 48"/>
          <p:cNvSpPr/>
          <p:nvPr/>
        </p:nvSpPr>
        <p:spPr>
          <a:xfrm>
            <a:off x="5042681" y="6116705"/>
            <a:ext cx="4521360" cy="603496"/>
          </a:xfrm>
          <a:prstGeom prst="chevron">
            <a:avLst>
              <a:gd name="adj" fmla="val 11760"/>
            </a:avLst>
          </a:prstGeom>
        </p:spPr>
        <p:style>
          <a:lnRef idx="2">
            <a:schemeClr val="dk1"/>
          </a:lnRef>
          <a:fillRef idx="1">
            <a:schemeClr val="lt1"/>
          </a:fillRef>
          <a:effectRef idx="0">
            <a:schemeClr val="dk1"/>
          </a:effectRef>
          <a:fontRef idx="minor">
            <a:schemeClr val="dk1"/>
          </a:fontRef>
        </p:style>
        <p:txBody>
          <a:bodyPr rtlCol="0" anchor="ctr"/>
          <a:lstStyle/>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グローバル人材の大阪での活躍促進</a:t>
            </a:r>
            <a:endParaRPr lang="en-US" altLang="ja-JP" sz="1100" dirty="0">
              <a:solidFill>
                <a:schemeClr val="tx1"/>
              </a:solidFill>
              <a:latin typeface="Meiryo UI" panose="020B0604030504040204" pitchFamily="50" charset="-128"/>
              <a:ea typeface="Meiryo UI" panose="020B0604030504040204" pitchFamily="50" charset="-128"/>
            </a:endParaRPr>
          </a:p>
          <a:p>
            <a:pPr>
              <a:lnSpc>
                <a:spcPts val="1800"/>
              </a:lnSpc>
            </a:pPr>
            <a:r>
              <a:rPr lang="ja-JP" altLang="en-US" sz="1100" dirty="0">
                <a:solidFill>
                  <a:schemeClr val="tx1"/>
                </a:solidFill>
                <a:latin typeface="Meiryo UI" panose="020B0604030504040204" pitchFamily="50" charset="-128"/>
                <a:ea typeface="Meiryo UI" panose="020B0604030504040204" pitchFamily="50" charset="-128"/>
              </a:rPr>
              <a:t>・ 高度外国人材の育成・起業促進　　　　　　　　　　　　　　　　　　　など</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7" name="スライド番号プレースホルダー 4"/>
          <p:cNvSpPr>
            <a:spLocks noGrp="1"/>
          </p:cNvSpPr>
          <p:nvPr>
            <p:ph type="sldNum" sz="quarter" idx="12"/>
          </p:nvPr>
        </p:nvSpPr>
        <p:spPr>
          <a:xfrm>
            <a:off x="7530325" y="6492875"/>
            <a:ext cx="2228850" cy="365125"/>
          </a:xfrm>
        </p:spPr>
        <p:txBody>
          <a:bodyPr/>
          <a:lstStyle/>
          <a:p>
            <a:r>
              <a:rPr kumimoji="1" lang="en-US" altLang="ja-JP" dirty="0"/>
              <a:t>15</a:t>
            </a:r>
            <a:endParaRPr kumimoji="1" lang="ja-JP" altLang="en-US" dirty="0"/>
          </a:p>
        </p:txBody>
      </p:sp>
      <p:sp>
        <p:nvSpPr>
          <p:cNvPr id="19" name="ホームベース 18"/>
          <p:cNvSpPr/>
          <p:nvPr/>
        </p:nvSpPr>
        <p:spPr>
          <a:xfrm>
            <a:off x="653060" y="125140"/>
            <a:ext cx="4258982" cy="24106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tx1"/>
                </a:solidFill>
                <a:latin typeface="Meiryo UI" panose="020B0604030504040204" pitchFamily="50" charset="-128"/>
                <a:ea typeface="Meiryo UI" panose="020B0604030504040204" pitchFamily="50" charset="-128"/>
              </a:rPr>
              <a:t>フェーズ１（ウィズコロナ）</a:t>
            </a:r>
          </a:p>
        </p:txBody>
      </p:sp>
      <p:sp>
        <p:nvSpPr>
          <p:cNvPr id="20" name="山形 19"/>
          <p:cNvSpPr/>
          <p:nvPr/>
        </p:nvSpPr>
        <p:spPr>
          <a:xfrm>
            <a:off x="4912042" y="137160"/>
            <a:ext cx="4597718" cy="22904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b="1" dirty="0">
                <a:solidFill>
                  <a:schemeClr val="tx1"/>
                </a:solidFill>
                <a:latin typeface="Meiryo UI" panose="020B0604030504040204" pitchFamily="50" charset="-128"/>
                <a:ea typeface="Meiryo UI" panose="020B0604030504040204" pitchFamily="50" charset="-128"/>
              </a:rPr>
              <a:t>フェーズ２（ポストコロナ）</a:t>
            </a:r>
          </a:p>
        </p:txBody>
      </p:sp>
    </p:spTree>
    <p:extLst>
      <p:ext uri="{BB962C8B-B14F-4D97-AF65-F5344CB8AC3E}">
        <p14:creationId xmlns:p14="http://schemas.microsoft.com/office/powerpoint/2010/main" val="394102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A6B50EF-065B-462C-A4DC-0B3B74893B16}"/>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戦略の</a:t>
            </a:r>
            <a:r>
              <a:rPr lang="ja-JP" altLang="en-US" sz="2400" spc="300" dirty="0">
                <a:solidFill>
                  <a:schemeClr val="tx1"/>
                </a:solidFill>
                <a:latin typeface="Meiryo UI" panose="020B0604030504040204" pitchFamily="50" charset="-128"/>
                <a:ea typeface="Meiryo UI" panose="020B0604030504040204" pitchFamily="50" charset="-128"/>
              </a:rPr>
              <a:t>進捗管理</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16</a:t>
            </a:r>
            <a:endParaRPr kumimoji="1" lang="ja-JP" altLang="en-US" dirty="0"/>
          </a:p>
        </p:txBody>
      </p:sp>
      <p:sp>
        <p:nvSpPr>
          <p:cNvPr id="10" name="テキスト ボックス 55"/>
          <p:cNvSpPr txBox="1">
            <a:spLocks noChangeArrowheads="1"/>
          </p:cNvSpPr>
          <p:nvPr/>
        </p:nvSpPr>
        <p:spPr bwMode="auto">
          <a:xfrm>
            <a:off x="474121" y="715668"/>
            <a:ext cx="9208855" cy="1745935"/>
          </a:xfrm>
          <a:prstGeom prst="rect">
            <a:avLst/>
          </a:prstGeom>
          <a:noFill/>
          <a:ln w="9525">
            <a:noFill/>
            <a:miter lim="800000"/>
            <a:headEnd/>
            <a:tailEnd/>
          </a:ln>
        </p:spPr>
        <p:txBody>
          <a:bodyPr wrap="square" lIns="52650" tIns="26325" rIns="52650" bIns="26325">
            <a:spAutoFit/>
          </a:bodyPr>
          <a:lstStyle/>
          <a:p>
            <a:pPr marL="171450" indent="-171450">
              <a:lnSpc>
                <a:spcPts val="2000"/>
              </a:lnSpc>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戦略に掲げるめざす姿や</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の都市像の実現に向け、各種施策を着実に推進するとともに、本戦略の進捗を管理するため、大阪府市都市魅力戦略推進会議において年度ごとに評価・検証を行う。</a:t>
            </a:r>
            <a:endParaRPr lang="en-US" altLang="ja-JP" sz="1400"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戦略の実効性や進捗度等を把握するための指標を設定し、指標全体の</a:t>
            </a:r>
            <a:r>
              <a:rPr lang="ja-JP" altLang="en-US" sz="1400" u="sng" dirty="0">
                <a:latin typeface="Meiryo UI" panose="020B0604030504040204" pitchFamily="50" charset="-128"/>
                <a:ea typeface="Meiryo UI" panose="020B0604030504040204" pitchFamily="50" charset="-128"/>
              </a:rPr>
              <a:t>数値や</a:t>
            </a:r>
            <a:r>
              <a:rPr lang="ja-JP" altLang="en-US" sz="1400" dirty="0">
                <a:latin typeface="Meiryo UI" panose="020B0604030504040204" pitchFamily="50" charset="-128"/>
                <a:ea typeface="Meiryo UI" panose="020B0604030504040204" pitchFamily="50" charset="-128"/>
              </a:rPr>
              <a:t>内容、個々の施策の達成状況、社会経済情勢等を総合的に判断し、適切な状況の把握に努める。</a:t>
            </a:r>
            <a:endParaRPr lang="en-US" altLang="ja-JP" sz="1400" strike="sngStrike" dirty="0">
              <a:latin typeface="Meiryo UI" panose="020B0604030504040204" pitchFamily="50" charset="-128"/>
              <a:ea typeface="Meiryo UI" panose="020B0604030504040204" pitchFamily="50" charset="-128"/>
            </a:endParaRPr>
          </a:p>
          <a:p>
            <a:pPr marL="171450" indent="-171450">
              <a:lnSpc>
                <a:spcPts val="2000"/>
              </a:lnSpc>
              <a:spcBef>
                <a:spcPts val="60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　新型コロナウイルスの感染状況などの変化に対応するため、戦略の評価・検証を踏まえ、具体的な取組内容等について適宜、追加・変更等を行うとともに、必要に応じ進捗管理の手法を含め戦略を柔軟に見直す。</a:t>
            </a:r>
            <a:endParaRPr lang="en-US" altLang="ja-JP" sz="1400" b="1" dirty="0">
              <a:latin typeface="Meiryo UI" pitchFamily="50" charset="-128"/>
              <a:ea typeface="Meiryo UI" pitchFamily="50" charset="-128"/>
            </a:endParaRPr>
          </a:p>
        </p:txBody>
      </p:sp>
      <p:sp>
        <p:nvSpPr>
          <p:cNvPr id="12" name="テキスト ボックス 55">
            <a:extLst>
              <a:ext uri="{FF2B5EF4-FFF2-40B4-BE49-F238E27FC236}">
                <a16:creationId xmlns:a16="http://schemas.microsoft.com/office/drawing/2014/main" id="{C91BA731-EE5B-4669-B951-1C8F833F17C5}"/>
              </a:ext>
            </a:extLst>
          </p:cNvPr>
          <p:cNvSpPr txBox="1">
            <a:spLocks noChangeArrowheads="1"/>
          </p:cNvSpPr>
          <p:nvPr/>
        </p:nvSpPr>
        <p:spPr bwMode="auto">
          <a:xfrm>
            <a:off x="474121" y="3238365"/>
            <a:ext cx="9208855" cy="925198"/>
          </a:xfrm>
          <a:prstGeom prst="rect">
            <a:avLst/>
          </a:prstGeom>
          <a:noFill/>
          <a:ln w="9525">
            <a:noFill/>
            <a:miter lim="800000"/>
            <a:headEnd/>
            <a:tailEnd/>
          </a:ln>
        </p:spPr>
        <p:txBody>
          <a:bodyPr wrap="square" lIns="52650" tIns="26325" rIns="52650" bIns="26325">
            <a:spAutoFit/>
          </a:bodyPr>
          <a:lstStyle/>
          <a:p>
            <a:pPr>
              <a:lnSpc>
                <a:spcPts val="1700"/>
              </a:lnSpc>
            </a:pPr>
            <a:r>
              <a:rPr lang="ja-JP" altLang="en-US" sz="1600"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戦略の数値目標として、 「内外からの誘客」に関し、「大阪の再生・成長に向けた新戦略（</a:t>
            </a:r>
            <a:r>
              <a:rPr lang="en-US" altLang="ja-JP" sz="1300" dirty="0">
                <a:latin typeface="Meiryo UI" panose="020B0604030504040204" pitchFamily="50" charset="-128"/>
                <a:ea typeface="Meiryo UI" panose="020B0604030504040204" pitchFamily="50" charset="-128"/>
              </a:rPr>
              <a:t>2020</a:t>
            </a:r>
            <a:r>
              <a:rPr lang="ja-JP" altLang="en-US" sz="1300" dirty="0">
                <a:latin typeface="Meiryo UI" panose="020B0604030504040204" pitchFamily="50" charset="-128"/>
                <a:ea typeface="Meiryo UI" panose="020B0604030504040204" pitchFamily="50" charset="-128"/>
              </a:rPr>
              <a:t>年</a:t>
            </a:r>
            <a:r>
              <a:rPr lang="en-US" altLang="ja-JP" sz="1300" dirty="0">
                <a:latin typeface="Meiryo UI" panose="020B0604030504040204" pitchFamily="50" charset="-128"/>
                <a:ea typeface="Meiryo UI" panose="020B0604030504040204" pitchFamily="50" charset="-128"/>
              </a:rPr>
              <a:t>12</a:t>
            </a:r>
            <a:r>
              <a:rPr lang="ja-JP" altLang="en-US" sz="1300" dirty="0">
                <a:latin typeface="Meiryo UI" panose="020B0604030504040204" pitchFamily="50" charset="-128"/>
                <a:ea typeface="Meiryo UI" panose="020B0604030504040204" pitchFamily="50" charset="-128"/>
              </a:rPr>
              <a:t>月）」と整合を図りつつ次のとおり設定する。</a:t>
            </a:r>
            <a:r>
              <a:rPr lang="ja-JP" altLang="en-US" sz="1300" dirty="0">
                <a:latin typeface="Arial" panose="020B0604020202020204" pitchFamily="34" charset="0"/>
                <a:ea typeface="Meiryo UI" panose="020B0604030504040204" pitchFamily="50" charset="-128"/>
                <a:cs typeface="Arial" panose="020B0604020202020204" pitchFamily="34" charset="0"/>
              </a:rPr>
              <a:t>なお、これらは、感染症の状況による変動要因が大きいため、当面の間発生前の水準（</a:t>
            </a:r>
            <a:r>
              <a:rPr lang="en-US" altLang="ja-JP" sz="1300" dirty="0">
                <a:latin typeface="Arial" panose="020B0604020202020204" pitchFamily="34" charset="0"/>
                <a:ea typeface="Meiryo UI" panose="020B0604030504040204" pitchFamily="50" charset="-128"/>
                <a:cs typeface="Arial" panose="020B0604020202020204" pitchFamily="34" charset="0"/>
              </a:rPr>
              <a:t>2019</a:t>
            </a:r>
            <a:r>
              <a:rPr lang="ja-JP" altLang="en-US" sz="1300" dirty="0">
                <a:latin typeface="Arial" panose="020B0604020202020204" pitchFamily="34" charset="0"/>
                <a:ea typeface="Meiryo UI" panose="020B0604030504040204" pitchFamily="50" charset="-128"/>
                <a:cs typeface="Arial" panose="020B0604020202020204" pitchFamily="34" charset="0"/>
              </a:rPr>
              <a:t>年実績）を上回ることを目標とする。</a:t>
            </a:r>
            <a:endParaRPr lang="en-US" altLang="ja-JP" sz="1300"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a:t>
            </a:r>
            <a:r>
              <a:rPr lang="en-US" altLang="ja-JP" sz="1300" dirty="0">
                <a:latin typeface="Arial" panose="020B0604020202020204" pitchFamily="34" charset="0"/>
                <a:ea typeface="Meiryo UI" panose="020B0604030504040204" pitchFamily="50" charset="-128"/>
                <a:cs typeface="Arial" panose="020B0604020202020204" pitchFamily="34" charset="0"/>
              </a:rPr>
              <a:t>※   </a:t>
            </a:r>
            <a:r>
              <a:rPr lang="ja-JP" altLang="en-US" sz="1300" u="sng" dirty="0">
                <a:latin typeface="Arial" panose="020B0604020202020204" pitchFamily="34" charset="0"/>
                <a:ea typeface="Meiryo UI" panose="020B0604030504040204" pitchFamily="50" charset="-128"/>
                <a:cs typeface="Arial" panose="020B0604020202020204" pitchFamily="34" charset="0"/>
              </a:rPr>
              <a:t>先行きが見通しづらい状況を踏まえ社会経済情勢等の変化に応じて、目標値、達成をめざす時期等について、適宜、追加・修正を行</a:t>
            </a:r>
            <a:endParaRPr lang="en-US" altLang="ja-JP" sz="1300" u="sng" dirty="0">
              <a:latin typeface="Arial" panose="020B0604020202020204" pitchFamily="34" charset="0"/>
              <a:ea typeface="Meiryo UI" panose="020B0604030504040204" pitchFamily="50" charset="-128"/>
              <a:cs typeface="Arial" panose="020B0604020202020204" pitchFamily="34" charset="0"/>
            </a:endParaRPr>
          </a:p>
          <a:p>
            <a:pPr>
              <a:lnSpc>
                <a:spcPts val="1700"/>
              </a:lnSpc>
            </a:pPr>
            <a:r>
              <a:rPr lang="ja-JP" altLang="en-US" sz="1300" dirty="0">
                <a:latin typeface="Arial" panose="020B0604020202020204" pitchFamily="34" charset="0"/>
                <a:ea typeface="Meiryo UI" panose="020B0604030504040204" pitchFamily="50" charset="-128"/>
                <a:cs typeface="Arial" panose="020B0604020202020204" pitchFamily="34" charset="0"/>
              </a:rPr>
              <a:t>　　　</a:t>
            </a:r>
            <a:r>
              <a:rPr lang="ja-JP" altLang="en-US" sz="1300" u="sng" dirty="0">
                <a:latin typeface="Arial" panose="020B0604020202020204" pitchFamily="34" charset="0"/>
                <a:ea typeface="Meiryo UI" panose="020B0604030504040204" pitchFamily="50" charset="-128"/>
                <a:cs typeface="Arial" panose="020B0604020202020204" pitchFamily="34" charset="0"/>
              </a:rPr>
              <a:t>うなど、必要に応じて柔軟に見直しを行っていく。</a:t>
            </a:r>
            <a:endParaRPr lang="en-US" altLang="ja-JP" sz="1400" u="sng"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5919572B-41D0-4F72-A375-39D0070836D8}"/>
              </a:ext>
            </a:extLst>
          </p:cNvPr>
          <p:cNvSpPr/>
          <p:nvPr/>
        </p:nvSpPr>
        <p:spPr>
          <a:xfrm>
            <a:off x="358786" y="2773900"/>
            <a:ext cx="3162344" cy="412273"/>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内外からの誘客に関する</a:t>
            </a:r>
            <a:r>
              <a:rPr kumimoji="1" lang="ja-JP" altLang="en-US" sz="1600" b="1" dirty="0">
                <a:latin typeface="Meiryo UI" panose="020B0604030504040204" pitchFamily="50" charset="-128"/>
                <a:ea typeface="Meiryo UI" panose="020B0604030504040204" pitchFamily="50" charset="-128"/>
              </a:rPr>
              <a:t>数値目標</a:t>
            </a:r>
            <a:endParaRPr kumimoji="1" lang="ja-JP" altLang="en-US" sz="1600" b="1" spc="200"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003573250"/>
              </p:ext>
            </p:extLst>
          </p:nvPr>
        </p:nvGraphicFramePr>
        <p:xfrm>
          <a:off x="1220236" y="4298488"/>
          <a:ext cx="7465527" cy="1087691"/>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2615346986"/>
                    </a:ext>
                  </a:extLst>
                </a:gridCol>
                <a:gridCol w="2083034">
                  <a:extLst>
                    <a:ext uri="{9D8B030D-6E8A-4147-A177-3AD203B41FA5}">
                      <a16:colId xmlns:a16="http://schemas.microsoft.com/office/drawing/2014/main" val="3188119071"/>
                    </a:ext>
                  </a:extLst>
                </a:gridCol>
                <a:gridCol w="3096493">
                  <a:extLst>
                    <a:ext uri="{9D8B030D-6E8A-4147-A177-3AD203B41FA5}">
                      <a16:colId xmlns:a16="http://schemas.microsoft.com/office/drawing/2014/main" val="1262620834"/>
                    </a:ext>
                  </a:extLst>
                </a:gridCol>
              </a:tblGrid>
              <a:tr h="314335">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指標</a:t>
                      </a:r>
                    </a:p>
                  </a:txBody>
                  <a:tcPr anchor="ctr"/>
                </a:tc>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目標値</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(2019</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実績）</a:t>
                      </a:r>
                      <a:endParaRPr kumimoji="1" lang="en-US" altLang="ja-JP" sz="1200" b="1"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algn="ct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達成をめざす時期</a:t>
                      </a:r>
                    </a:p>
                  </a:txBody>
                  <a:tcPr anchor="ctr"/>
                </a:tc>
                <a:extLst>
                  <a:ext uri="{0D108BD9-81ED-4DB2-BD59-A6C34878D82A}">
                    <a16:rowId xmlns:a16="http://schemas.microsoft.com/office/drawing/2014/main" val="2658360947"/>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日本人延べ宿泊数</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大阪</a:t>
                      </a:r>
                      <a:r>
                        <a:rPr kumimoji="1" lang="en-US" altLang="ja-JP" sz="1200" b="1" dirty="0">
                          <a:latin typeface="Arial" panose="020B0604020202020204" pitchFamily="34" charset="0"/>
                          <a:ea typeface="Meiryo UI" panose="020B0604030504040204" pitchFamily="50" charset="-128"/>
                          <a:cs typeface="Arial" panose="020B0604020202020204" pitchFamily="34" charset="0"/>
                        </a:rPr>
                        <a:t>〕</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a:latin typeface="Arial" panose="020B0604020202020204" pitchFamily="34" charset="0"/>
                          <a:ea typeface="Meiryo UI" panose="020B0604030504040204" pitchFamily="50" charset="-128"/>
                          <a:cs typeface="Arial" panose="020B0604020202020204" pitchFamily="34" charset="0"/>
                        </a:rPr>
                        <a:t>2,950</a:t>
                      </a:r>
                      <a:r>
                        <a:rPr kumimoji="1" lang="ja-JP" altLang="en-US" sz="1200" b="1" dirty="0">
                          <a:latin typeface="Arial" panose="020B0604020202020204" pitchFamily="34" charset="0"/>
                          <a:ea typeface="Meiryo UI" panose="020B0604030504040204" pitchFamily="50" charset="-128"/>
                          <a:cs typeface="Arial" panose="020B0604020202020204" pitchFamily="34" charset="0"/>
                        </a:rPr>
                        <a:t>万人泊</a:t>
                      </a:r>
                      <a:endParaRPr kumimoji="1" lang="ja-JP" altLang="en-US" sz="1200" b="1" dirty="0">
                        <a:solidFill>
                          <a:srgbClr val="FF0000"/>
                        </a:solidFill>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en-US" altLang="ja-JP" sz="1200" b="1" dirty="0">
                          <a:solidFill>
                            <a:schemeClr val="tx1"/>
                          </a:solidFill>
                          <a:latin typeface="Arial" panose="020B0604020202020204" pitchFamily="34" charset="0"/>
                          <a:ea typeface="Meiryo UI" panose="020B0604030504040204" pitchFamily="50" charset="-128"/>
                          <a:cs typeface="Arial" panose="020B0604020202020204" pitchFamily="34" charset="0"/>
                        </a:rPr>
                        <a:t>2022</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年</a:t>
                      </a:r>
                    </a:p>
                  </a:txBody>
                  <a:tcPr anchor="ctr"/>
                </a:tc>
                <a:extLst>
                  <a:ext uri="{0D108BD9-81ED-4DB2-BD59-A6C34878D82A}">
                    <a16:rowId xmlns:a16="http://schemas.microsoft.com/office/drawing/2014/main" val="2286221614"/>
                  </a:ext>
                </a:extLst>
              </a:tr>
              <a:tr h="386678">
                <a:tc>
                  <a:txBody>
                    <a:bodyPr/>
                    <a:lstStyle/>
                    <a:p>
                      <a:pPr algn="ctr"/>
                      <a:r>
                        <a:rPr kumimoji="1" lang="ja-JP" altLang="en-US" sz="1200" b="1" dirty="0">
                          <a:latin typeface="Arial" panose="020B0604020202020204" pitchFamily="34" charset="0"/>
                          <a:ea typeface="Meiryo UI" panose="020B0604030504040204" pitchFamily="50" charset="-128"/>
                          <a:cs typeface="Arial" panose="020B0604020202020204" pitchFamily="34" charset="0"/>
                        </a:rPr>
                        <a:t>来阪外国人旅行者数</a:t>
                      </a:r>
                      <a:endParaRPr kumimoji="1" lang="ja-JP" altLang="en-US" sz="1200"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dirty="0">
                          <a:latin typeface="Arial" panose="020B0604020202020204" pitchFamily="34" charset="0"/>
                          <a:ea typeface="Meiryo UI" panose="020B0604030504040204" pitchFamily="50" charset="-128"/>
                          <a:cs typeface="Arial" panose="020B0604020202020204" pitchFamily="34" charset="0"/>
                        </a:rPr>
                        <a:t>        1,152.5</a:t>
                      </a:r>
                      <a:r>
                        <a:rPr lang="ja-JP" altLang="en-US" sz="1200" b="1" dirty="0">
                          <a:latin typeface="Arial" panose="020B0604020202020204" pitchFamily="34" charset="0"/>
                          <a:ea typeface="Meiryo UI" panose="020B0604030504040204" pitchFamily="50" charset="-128"/>
                          <a:cs typeface="Arial" panose="020B0604020202020204" pitchFamily="34" charset="0"/>
                        </a:rPr>
                        <a:t>万人（</a:t>
                      </a:r>
                      <a:r>
                        <a:rPr lang="en-US" altLang="ja-JP" sz="1200" b="1" dirty="0">
                          <a:latin typeface="Arial" panose="020B0604020202020204" pitchFamily="34" charset="0"/>
                          <a:ea typeface="Meiryo UI" panose="020B0604030504040204" pitchFamily="50" charset="-128"/>
                          <a:cs typeface="Arial" panose="020B0604020202020204" pitchFamily="34" charset="0"/>
                        </a:rPr>
                        <a:t>※</a:t>
                      </a:r>
                      <a:r>
                        <a:rPr lang="ja-JP" altLang="en-US" sz="1200" b="1" dirty="0">
                          <a:latin typeface="Arial" panose="020B0604020202020204" pitchFamily="34" charset="0"/>
                          <a:ea typeface="Meiryo UI" panose="020B0604030504040204" pitchFamily="50" charset="-128"/>
                          <a:cs typeface="Arial" panose="020B0604020202020204" pitchFamily="34" charset="0"/>
                        </a:rPr>
                        <a:t>１）　</a:t>
                      </a:r>
                      <a:endParaRPr kumimoji="1" lang="ja-JP" altLang="en-US" sz="1200" b="1" dirty="0">
                        <a:latin typeface="Arial" panose="020B0604020202020204" pitchFamily="34" charset="0"/>
                        <a:ea typeface="Meiryo UI" panose="020B0604030504040204" pitchFamily="50" charset="-128"/>
                        <a:cs typeface="Arial" panose="020B0604020202020204" pitchFamily="34" charset="0"/>
                      </a:endParaRPr>
                    </a:p>
                  </a:txBody>
                  <a:tcPr anchor="ctr"/>
                </a:tc>
                <a:tc>
                  <a:txBody>
                    <a:bodyPr/>
                    <a:lstStyle/>
                    <a:p>
                      <a:pPr marL="0" marR="0" lvl="0" indent="0" algn="ctr" defTabSz="742950" rtl="0" eaLnBrk="1" fontAlgn="auto" latinLnBrk="0" hangingPunct="1">
                        <a:lnSpc>
                          <a:spcPct val="100000"/>
                        </a:lnSpc>
                        <a:spcBef>
                          <a:spcPts val="0"/>
                        </a:spcBef>
                        <a:spcAft>
                          <a:spcPts val="300"/>
                        </a:spcAft>
                        <a:buClrTx/>
                        <a:buSzTx/>
                        <a:buFontTx/>
                        <a:buNone/>
                        <a:tabLst/>
                        <a:defRPr/>
                      </a:pPr>
                      <a:r>
                        <a:rPr kumimoji="1" lang="ja-JP" altLang="en-US" sz="12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入国規制解除から２年後（</a:t>
                      </a:r>
                      <a:r>
                        <a:rPr kumimoji="1" lang="en-US" altLang="ja-JP" sz="1200" b="1" dirty="0">
                          <a:solidFill>
                            <a:schemeClr val="tx1"/>
                          </a:solidFill>
                          <a:latin typeface="Arial" panose="020B0604020202020204" pitchFamily="34" charset="0"/>
                          <a:ea typeface="Meiryo UI" panose="020B0604030504040204" pitchFamily="50" charset="-128"/>
                          <a:cs typeface="Arial" panose="020B0604020202020204" pitchFamily="34" charset="0"/>
                        </a:rPr>
                        <a:t>※</a:t>
                      </a:r>
                      <a:r>
                        <a:rPr kumimoji="1" lang="ja-JP" altLang="en-US" sz="1200" b="1" dirty="0">
                          <a:solidFill>
                            <a:schemeClr val="tx1"/>
                          </a:solidFill>
                          <a:latin typeface="Arial" panose="020B0604020202020204" pitchFamily="34" charset="0"/>
                          <a:ea typeface="Meiryo UI" panose="020B0604030504040204" pitchFamily="50" charset="-128"/>
                          <a:cs typeface="Arial" panose="020B0604020202020204" pitchFamily="34" charset="0"/>
                        </a:rPr>
                        <a:t>２）　</a:t>
                      </a:r>
                      <a:r>
                        <a:rPr kumimoji="1" lang="ja-JP" altLang="en-US" sz="1200" b="1" dirty="0">
                          <a:solidFill>
                            <a:srgbClr val="00B050"/>
                          </a:solidFill>
                          <a:latin typeface="Arial" panose="020B0604020202020204" pitchFamily="34" charset="0"/>
                          <a:ea typeface="Meiryo UI" panose="020B0604030504040204" pitchFamily="50" charset="-128"/>
                          <a:cs typeface="Arial" panose="020B0604020202020204" pitchFamily="34" charset="0"/>
                        </a:rPr>
                        <a:t>　　　</a:t>
                      </a:r>
                    </a:p>
                  </a:txBody>
                  <a:tcPr anchor="ctr"/>
                </a:tc>
                <a:extLst>
                  <a:ext uri="{0D108BD9-81ED-4DB2-BD59-A6C34878D82A}">
                    <a16:rowId xmlns:a16="http://schemas.microsoft.com/office/drawing/2014/main" val="1164150173"/>
                  </a:ext>
                </a:extLst>
              </a:tr>
            </a:tbl>
          </a:graphicData>
        </a:graphic>
      </p:graphicFrame>
      <p:sp>
        <p:nvSpPr>
          <p:cNvPr id="14" name="正方形/長方形 13"/>
          <p:cNvSpPr/>
          <p:nvPr/>
        </p:nvSpPr>
        <p:spPr>
          <a:xfrm>
            <a:off x="496915" y="5525757"/>
            <a:ext cx="8912168" cy="1124876"/>
          </a:xfrm>
          <a:prstGeom prst="rect">
            <a:avLst/>
          </a:prstGeom>
          <a:noFill/>
          <a:ln w="6350">
            <a:noFill/>
          </a:ln>
        </p:spPr>
        <p:style>
          <a:lnRef idx="2">
            <a:schemeClr val="dk1"/>
          </a:lnRef>
          <a:fillRef idx="1">
            <a:schemeClr val="lt1"/>
          </a:fillRef>
          <a:effectRef idx="0">
            <a:schemeClr val="dk1"/>
          </a:effectRef>
          <a:fontRef idx="minor">
            <a:schemeClr val="dk1"/>
          </a:fontRef>
        </p:style>
        <p:txBody>
          <a:bodyPr rtlCol="0" anchor="ct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１　「来阪外国人旅行者数</a:t>
            </a:r>
            <a:r>
              <a:rPr lang="ja-JP" altLang="en-US"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について、従来は「訪日外客数（</a:t>
            </a:r>
            <a:r>
              <a:rPr kumimoji="1" lang="en-US" altLang="ja-JP" sz="1100" dirty="0">
                <a:latin typeface="Meiryo UI" panose="020B0604030504040204" pitchFamily="50" charset="-128"/>
                <a:ea typeface="Meiryo UI" panose="020B0604030504040204" pitchFamily="50" charset="-128"/>
              </a:rPr>
              <a:t>JNTO</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訪問率（訪日外国人消費動向調査）」に基づき算出していたところ、</a:t>
            </a:r>
            <a:r>
              <a:rPr kumimoji="1" lang="en-US" altLang="ja-JP" sz="1100" dirty="0">
                <a:latin typeface="Meiryo UI" panose="020B0604030504040204" pitchFamily="50" charset="-128"/>
                <a:ea typeface="Meiryo UI" panose="020B0604030504040204" pitchFamily="50" charset="-128"/>
              </a:rPr>
              <a:t>2018</a:t>
            </a:r>
            <a:r>
              <a:rPr kumimoji="1" lang="ja-JP" altLang="en-US" sz="1100" dirty="0">
                <a:latin typeface="Meiryo UI" panose="020B0604030504040204" pitchFamily="50" charset="-128"/>
                <a:ea typeface="Meiryo UI" panose="020B0604030504040204" pitchFamily="50" charset="-128"/>
              </a:rPr>
              <a:t>年</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より、観光庁</a:t>
            </a:r>
            <a:r>
              <a:rPr lang="ja-JP" altLang="en-US" sz="1100" dirty="0">
                <a:latin typeface="Meiryo UI" panose="020B0604030504040204" pitchFamily="50" charset="-128"/>
                <a:ea typeface="Meiryo UI" panose="020B0604030504040204" pitchFamily="50" charset="-128"/>
              </a:rPr>
              <a:t>において</a:t>
            </a:r>
            <a:r>
              <a:rPr kumimoji="1" lang="ja-JP" altLang="en-US" sz="1100" dirty="0">
                <a:latin typeface="Meiryo UI" panose="020B0604030504040204" pitchFamily="50" charset="-128"/>
                <a:ea typeface="Meiryo UI" panose="020B0604030504040204" pitchFamily="50" charset="-128"/>
              </a:rPr>
              <a:t>全国値との整合性</a:t>
            </a:r>
            <a:r>
              <a:rPr lang="ja-JP" altLang="en-US" sz="1100" dirty="0">
                <a:latin typeface="Meiryo UI" panose="020B0604030504040204" pitchFamily="50" charset="-128"/>
                <a:ea typeface="Meiryo UI" panose="020B0604030504040204" pitchFamily="50" charset="-128"/>
              </a:rPr>
              <a:t>を有し</a:t>
            </a:r>
            <a:r>
              <a:rPr kumimoji="1" lang="ja-JP" altLang="en-US" sz="1100" dirty="0">
                <a:latin typeface="Meiryo UI" panose="020B0604030504040204" pitchFamily="50" charset="-128"/>
                <a:ea typeface="Meiryo UI" panose="020B0604030504040204" pitchFamily="50" charset="-128"/>
              </a:rPr>
              <a:t>地域間比較が可能</a:t>
            </a:r>
            <a:r>
              <a:rPr lang="ja-JP" altLang="en-US" sz="1100" dirty="0">
                <a:latin typeface="Meiryo UI" panose="020B0604030504040204" pitchFamily="50" charset="-128"/>
                <a:ea typeface="Meiryo UI" panose="020B0604030504040204" pitchFamily="50" charset="-128"/>
              </a:rPr>
              <a:t>な「訪日外国人消費動向調査（都道府県別集計</a:t>
            </a:r>
            <a:r>
              <a:rPr kumimoji="1" lang="ja-JP" altLang="en-US"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」が公表されたため</a:t>
            </a:r>
            <a:r>
              <a:rPr kumimoji="1" lang="ja-JP" altLang="en-US" sz="1100" dirty="0">
                <a:latin typeface="Meiryo UI" panose="020B0604030504040204" pitchFamily="50" charset="-128"/>
                <a:ea typeface="Meiryo UI" panose="020B0604030504040204" pitchFamily="50" charset="-128"/>
              </a:rPr>
              <a:t>、当該統計に</a:t>
            </a:r>
            <a:endParaRPr kumimoji="1"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よる把握を行う。</a:t>
            </a:r>
            <a:endParaRPr kumimoji="1" lang="en-US" altLang="ja-JP" sz="1100" dirty="0">
              <a:latin typeface="Meiryo UI" panose="020B0604030504040204" pitchFamily="50" charset="-128"/>
              <a:ea typeface="Meiryo UI" panose="020B0604030504040204" pitchFamily="50" charset="-128"/>
            </a:endParaRPr>
          </a:p>
          <a:p>
            <a:endParaRPr lang="en-US" altLang="ja-JP" sz="1100" dirty="0">
              <a:solidFill>
                <a:srgbClr val="FF0000"/>
              </a:solidFill>
              <a:latin typeface="Meiryo UI" panose="020B0604030504040204" pitchFamily="50" charset="-128"/>
              <a:ea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２　</a:t>
            </a:r>
            <a:r>
              <a:rPr lang="ja-JP" altLang="ja-JP" sz="1100" dirty="0">
                <a:solidFill>
                  <a:schemeClr val="tx1"/>
                </a:solidFill>
                <a:latin typeface="Meiryo UI" panose="020B0604030504040204" pitchFamily="50" charset="-128"/>
                <a:ea typeface="Meiryo UI" panose="020B0604030504040204" pitchFamily="50" charset="-128"/>
              </a:rPr>
              <a:t>入国規制措置が概ね解除され、国際的な人の往来</a:t>
            </a:r>
            <a:r>
              <a:rPr lang="ja-JP" altLang="en-US" sz="1100" dirty="0">
                <a:solidFill>
                  <a:schemeClr val="tx1"/>
                </a:solidFill>
                <a:latin typeface="Meiryo UI" panose="020B0604030504040204" pitchFamily="50" charset="-128"/>
                <a:ea typeface="Meiryo UI" panose="020B0604030504040204" pitchFamily="50" charset="-128"/>
              </a:rPr>
              <a:t>について</a:t>
            </a:r>
            <a:r>
              <a:rPr lang="ja-JP" altLang="ja-JP" sz="1100" dirty="0">
                <a:solidFill>
                  <a:schemeClr val="tx1"/>
                </a:solidFill>
                <a:latin typeface="Meiryo UI" panose="020B0604030504040204" pitchFamily="50" charset="-128"/>
                <a:ea typeface="Meiryo UI" panose="020B0604030504040204" pitchFamily="50" charset="-128"/>
              </a:rPr>
              <a:t>感染症拡大前の状況を取り戻した後</a:t>
            </a:r>
            <a:r>
              <a:rPr lang="en-US" altLang="ja-JP" sz="1100" dirty="0">
                <a:solidFill>
                  <a:schemeClr val="tx1"/>
                </a:solidFill>
                <a:latin typeface="Meiryo UI" panose="020B0604030504040204" pitchFamily="50" charset="-128"/>
                <a:ea typeface="Meiryo UI" panose="020B0604030504040204" pitchFamily="50" charset="-128"/>
              </a:rPr>
              <a:t>2</a:t>
            </a:r>
            <a:r>
              <a:rPr lang="ja-JP" altLang="ja-JP" sz="1100" dirty="0">
                <a:solidFill>
                  <a:schemeClr val="tx1"/>
                </a:solidFill>
                <a:latin typeface="Meiryo UI" panose="020B0604030504040204" pitchFamily="50" charset="-128"/>
                <a:ea typeface="Meiryo UI" panose="020B0604030504040204" pitchFamily="50" charset="-128"/>
              </a:rPr>
              <a:t>年</a:t>
            </a:r>
            <a:r>
              <a:rPr lang="ja-JP" altLang="en-US" sz="1100" dirty="0">
                <a:solidFill>
                  <a:schemeClr val="tx1"/>
                </a:solidFill>
                <a:latin typeface="Meiryo UI" panose="020B0604030504040204" pitchFamily="50" charset="-128"/>
                <a:ea typeface="Meiryo UI" panose="020B0604030504040204" pitchFamily="50" charset="-128"/>
              </a:rPr>
              <a:t>を想定</a:t>
            </a:r>
            <a:r>
              <a:rPr lang="ja-JP" altLang="ja-JP" sz="1100" dirty="0">
                <a:solidFill>
                  <a:schemeClr val="tx1"/>
                </a:solidFill>
                <a:latin typeface="Meiryo UI" panose="020B0604030504040204" pitchFamily="50" charset="-128"/>
                <a:ea typeface="Meiryo UI" panose="020B0604030504040204" pitchFamily="50" charset="-128"/>
              </a:rPr>
              <a:t>。具体</a:t>
            </a:r>
            <a:r>
              <a:rPr lang="ja-JP" altLang="en-US" sz="1100" dirty="0">
                <a:solidFill>
                  <a:schemeClr val="tx1"/>
                </a:solidFill>
                <a:latin typeface="Meiryo UI" panose="020B0604030504040204" pitchFamily="50" charset="-128"/>
                <a:ea typeface="Meiryo UI" panose="020B0604030504040204" pitchFamily="50" charset="-128"/>
              </a:rPr>
              <a:t>の時期</a:t>
            </a:r>
            <a:r>
              <a:rPr lang="ja-JP" altLang="ja-JP" sz="1100" dirty="0">
                <a:solidFill>
                  <a:schemeClr val="tx1"/>
                </a:solidFill>
                <a:latin typeface="Meiryo UI" panose="020B0604030504040204" pitchFamily="50" charset="-128"/>
                <a:ea typeface="Meiryo UI" panose="020B0604030504040204" pitchFamily="50" charset="-128"/>
              </a:rPr>
              <a:t>は改めて設定。</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5029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8008268" y="6502301"/>
            <a:ext cx="1810941" cy="296664"/>
          </a:xfrm>
        </p:spPr>
        <p:txBody>
          <a:bodyPr/>
          <a:lstStyle/>
          <a:p>
            <a:r>
              <a:rPr kumimoji="1" lang="en-US" altLang="ja-JP" dirty="0"/>
              <a:t>17</a:t>
            </a:r>
            <a:endParaRPr kumimoji="1" lang="ja-JP" altLang="en-US" dirty="0"/>
          </a:p>
        </p:txBody>
      </p:sp>
      <p:sp>
        <p:nvSpPr>
          <p:cNvPr id="7" name="正方形/長方形 6">
            <a:extLst>
              <a:ext uri="{FF2B5EF4-FFF2-40B4-BE49-F238E27FC236}">
                <a16:creationId xmlns:a16="http://schemas.microsoft.com/office/drawing/2014/main" id="{5919572B-41D0-4F72-A375-39D0070836D8}"/>
              </a:ext>
            </a:extLst>
          </p:cNvPr>
          <p:cNvSpPr/>
          <p:nvPr/>
        </p:nvSpPr>
        <p:spPr>
          <a:xfrm>
            <a:off x="444908" y="378559"/>
            <a:ext cx="4419843" cy="309310"/>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kumimoji="1" lang="ja-JP" altLang="en-US" sz="1600" dirty="0">
                <a:latin typeface="Meiryo UI" panose="020B0604030504040204" pitchFamily="50" charset="-128"/>
                <a:ea typeface="Meiryo UI" panose="020B0604030504040204" pitchFamily="50" charset="-128"/>
              </a:rPr>
              <a:t>　</a:t>
            </a:r>
            <a:r>
              <a:rPr lang="ja-JP" altLang="en-US" sz="1600" b="1" spc="200" dirty="0">
                <a:latin typeface="Meiryo UI" panose="020B0604030504040204" pitchFamily="50" charset="-128"/>
                <a:ea typeface="Meiryo UI" panose="020B0604030504040204" pitchFamily="50" charset="-128"/>
              </a:rPr>
              <a:t>参考</a:t>
            </a:r>
            <a:r>
              <a:rPr kumimoji="1" lang="ja-JP" altLang="en-US" sz="1600" b="1" spc="200" dirty="0">
                <a:latin typeface="Meiryo UI" panose="020B0604030504040204" pitchFamily="50" charset="-128"/>
                <a:ea typeface="Meiryo UI" panose="020B0604030504040204" pitchFamily="50" charset="-128"/>
              </a:rPr>
              <a:t>指標</a:t>
            </a:r>
          </a:p>
        </p:txBody>
      </p:sp>
      <p:graphicFrame>
        <p:nvGraphicFramePr>
          <p:cNvPr id="8" name="表 7"/>
          <p:cNvGraphicFramePr>
            <a:graphicFrameLocks noGrp="1"/>
          </p:cNvGraphicFramePr>
          <p:nvPr>
            <p:extLst>
              <p:ext uri="{D42A27DB-BD31-4B8C-83A1-F6EECF244321}">
                <p14:modId xmlns:p14="http://schemas.microsoft.com/office/powerpoint/2010/main" val="1114317965"/>
              </p:ext>
            </p:extLst>
          </p:nvPr>
        </p:nvGraphicFramePr>
        <p:xfrm>
          <a:off x="607271" y="1589091"/>
          <a:ext cx="8514960" cy="4514528"/>
        </p:xfrm>
        <a:graphic>
          <a:graphicData uri="http://schemas.openxmlformats.org/drawingml/2006/table">
            <a:tbl>
              <a:tblPr firstRow="1" bandRow="1">
                <a:tableStyleId>{BC89EF96-8CEA-46FF-86C4-4CE0E7609802}</a:tableStyleId>
              </a:tblPr>
              <a:tblGrid>
                <a:gridCol w="3152703">
                  <a:extLst>
                    <a:ext uri="{9D8B030D-6E8A-4147-A177-3AD203B41FA5}">
                      <a16:colId xmlns:a16="http://schemas.microsoft.com/office/drawing/2014/main" val="1259228249"/>
                    </a:ext>
                  </a:extLst>
                </a:gridCol>
                <a:gridCol w="2573919">
                  <a:extLst>
                    <a:ext uri="{9D8B030D-6E8A-4147-A177-3AD203B41FA5}">
                      <a16:colId xmlns:a16="http://schemas.microsoft.com/office/drawing/2014/main" val="3649650674"/>
                    </a:ext>
                  </a:extLst>
                </a:gridCol>
                <a:gridCol w="2788338">
                  <a:extLst>
                    <a:ext uri="{9D8B030D-6E8A-4147-A177-3AD203B41FA5}">
                      <a16:colId xmlns:a16="http://schemas.microsoft.com/office/drawing/2014/main" val="4190660185"/>
                    </a:ext>
                  </a:extLst>
                </a:gridCol>
              </a:tblGrid>
              <a:tr h="295015">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参考値</a:t>
                      </a:r>
                    </a:p>
                  </a:txBody>
                  <a:tcPr/>
                </a:tc>
                <a:tc>
                  <a:txBody>
                    <a:bodyPr/>
                    <a:lstStyle/>
                    <a:p>
                      <a:pPr algn="ctr"/>
                      <a:r>
                        <a:rPr kumimoji="1" lang="ja-JP" altLang="en-US" sz="1100" dirty="0">
                          <a:latin typeface="Meiryo UI" panose="020B0604030504040204" pitchFamily="50" charset="-128"/>
                          <a:ea typeface="Meiryo UI" panose="020B0604030504040204" pitchFamily="50" charset="-128"/>
                        </a:rPr>
                        <a:t>出　典</a:t>
                      </a:r>
                    </a:p>
                  </a:txBody>
                  <a:tcPr/>
                </a:tc>
                <a:extLst>
                  <a:ext uri="{0D108BD9-81ED-4DB2-BD59-A6C34878D82A}">
                    <a16:rowId xmlns:a16="http://schemas.microsoft.com/office/drawing/2014/main" val="3781359562"/>
                  </a:ext>
                </a:extLst>
              </a:tr>
              <a:tr h="453247">
                <a:tc>
                  <a:txBody>
                    <a:bodyPr/>
                    <a:lstStyle/>
                    <a:p>
                      <a:r>
                        <a:rPr lang="ja-JP" altLang="en-US" sz="1100" u="none" dirty="0">
                          <a:latin typeface="Meiryo UI" panose="020B0604030504040204" pitchFamily="50" charset="-128"/>
                          <a:ea typeface="Meiryo UI" panose="020B0604030504040204" pitchFamily="50" charset="-128"/>
                        </a:rPr>
                        <a:t>日本人訪問者数</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大阪</a:t>
                      </a:r>
                      <a:r>
                        <a:rPr lang="en-US" altLang="ja-JP" sz="1100" u="none" dirty="0">
                          <a:latin typeface="Meiryo UI" panose="020B0604030504040204" pitchFamily="50" charset="-128"/>
                          <a:ea typeface="Meiryo UI" panose="020B0604030504040204" pitchFamily="50" charset="-128"/>
                        </a:rPr>
                        <a:t>〕</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     </a:t>
                      </a:r>
                      <a:r>
                        <a:rPr kumimoji="1" lang="en-US" altLang="ja-JP" sz="1100" u="none" dirty="0">
                          <a:latin typeface="Meiryo UI" panose="020B0604030504040204" pitchFamily="50" charset="-128"/>
                          <a:ea typeface="Meiryo UI" panose="020B0604030504040204" pitchFamily="50" charset="-128"/>
                        </a:rPr>
                        <a:t>5,438</a:t>
                      </a:r>
                      <a:r>
                        <a:rPr kumimoji="1" lang="ja-JP" altLang="en-US" sz="1100" u="none" dirty="0">
                          <a:latin typeface="Meiryo UI" panose="020B0604030504040204" pitchFamily="50" charset="-128"/>
                          <a:ea typeface="Meiryo UI" panose="020B0604030504040204" pitchFamily="50" charset="-128"/>
                        </a:rPr>
                        <a:t>万人</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旅行・観光消費動向調査（観光庁）　</a:t>
                      </a:r>
                      <a:endParaRPr lang="en-US" altLang="ja-JP" sz="11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zh-TW" sz="1100" u="none" dirty="0">
                          <a:latin typeface="Meiryo UI" panose="020B0604030504040204" pitchFamily="50" charset="-128"/>
                          <a:ea typeface="Meiryo UI" panose="020B0604030504040204" pitchFamily="50" charset="-128"/>
                        </a:rPr>
                        <a:t>【</a:t>
                      </a:r>
                      <a:r>
                        <a:rPr lang="zh-TW" altLang="en-US" sz="1100" u="none" dirty="0">
                          <a:latin typeface="Meiryo UI" panose="020B0604030504040204" pitchFamily="50" charset="-128"/>
                          <a:ea typeface="Meiryo UI" panose="020B0604030504040204" pitchFamily="50" charset="-128"/>
                        </a:rPr>
                        <a:t>参考表</a:t>
                      </a:r>
                      <a:r>
                        <a:rPr lang="en-US" altLang="zh-TW" sz="1100" u="none" dirty="0">
                          <a:latin typeface="Meiryo UI" panose="020B0604030504040204" pitchFamily="50" charset="-128"/>
                          <a:ea typeface="Meiryo UI" panose="020B0604030504040204" pitchFamily="50" charset="-128"/>
                        </a:rPr>
                        <a:t>】 </a:t>
                      </a:r>
                      <a:r>
                        <a:rPr lang="zh-TW" altLang="en-US" sz="1100" u="none" dirty="0">
                          <a:latin typeface="Meiryo UI" panose="020B0604030504040204" pitchFamily="50" charset="-128"/>
                          <a:ea typeface="Meiryo UI" panose="020B0604030504040204" pitchFamily="50" charset="-128"/>
                        </a:rPr>
                        <a:t>都道府県別集計</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09164933"/>
                  </a:ext>
                </a:extLst>
              </a:tr>
              <a:tr h="987431">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国籍別来阪外国人訪問率</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大阪</a:t>
                      </a:r>
                      <a:r>
                        <a:rPr lang="en-US" altLang="ja-JP" sz="1100" u="none" dirty="0">
                          <a:latin typeface="Meiryo UI" panose="020B0604030504040204" pitchFamily="50" charset="-128"/>
                          <a:ea typeface="Meiryo UI" panose="020B0604030504040204" pitchFamily="50" charset="-128"/>
                        </a:rPr>
                        <a:t>〕</a:t>
                      </a: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）韓国</a:t>
                      </a:r>
                      <a:r>
                        <a:rPr kumimoji="1" lang="en-US" altLang="ja-JP" sz="1100" u="none" dirty="0">
                          <a:latin typeface="Meiryo UI" panose="020B0604030504040204" pitchFamily="50" charset="-128"/>
                          <a:ea typeface="Meiryo UI" panose="020B0604030504040204" pitchFamily="50" charset="-128"/>
                        </a:rPr>
                        <a:t>28.8%</a:t>
                      </a:r>
                      <a:r>
                        <a:rPr kumimoji="1" lang="ja-JP" altLang="en-US" sz="1100" u="none" dirty="0" err="1">
                          <a:latin typeface="Meiryo UI" panose="020B0604030504040204" pitchFamily="50" charset="-128"/>
                          <a:ea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rPr>
                        <a:t>台湾</a:t>
                      </a:r>
                      <a:r>
                        <a:rPr kumimoji="1" lang="en-US" altLang="ja-JP" sz="1100" u="none" dirty="0">
                          <a:latin typeface="Meiryo UI" panose="020B0604030504040204" pitchFamily="50" charset="-128"/>
                          <a:ea typeface="Meiryo UI" panose="020B0604030504040204" pitchFamily="50" charset="-128"/>
                        </a:rPr>
                        <a:t>26.1%</a:t>
                      </a:r>
                      <a:r>
                        <a:rPr kumimoji="1" lang="ja-JP" altLang="en-US" sz="1100" u="none" dirty="0" err="1">
                          <a:latin typeface="Meiryo UI" panose="020B0604030504040204" pitchFamily="50" charset="-128"/>
                          <a:ea typeface="Meiryo UI" panose="020B0604030504040204" pitchFamily="50" charset="-128"/>
                        </a:rPr>
                        <a:t>、</a:t>
                      </a:r>
                      <a:endParaRPr kumimoji="1" lang="en-US" altLang="ja-JP" sz="1100" u="none" dirty="0">
                        <a:latin typeface="Meiryo UI" panose="020B0604030504040204" pitchFamily="50" charset="-128"/>
                        <a:ea typeface="Meiryo UI" panose="020B0604030504040204" pitchFamily="50" charset="-128"/>
                      </a:endParaRPr>
                    </a:p>
                    <a:p>
                      <a:r>
                        <a:rPr kumimoji="1" lang="ja-JP" altLang="en-US" sz="1100" u="none" dirty="0">
                          <a:latin typeface="Meiryo UI" panose="020B0604030504040204" pitchFamily="50" charset="-128"/>
                          <a:ea typeface="Meiryo UI" panose="020B0604030504040204" pitchFamily="50" charset="-128"/>
                        </a:rPr>
                        <a:t>　　　　　中国</a:t>
                      </a:r>
                      <a:r>
                        <a:rPr kumimoji="1" lang="en-US" altLang="ja-JP" sz="1100" u="none" dirty="0">
                          <a:latin typeface="Meiryo UI" panose="020B0604030504040204" pitchFamily="50" charset="-128"/>
                          <a:ea typeface="Meiryo UI" panose="020B0604030504040204" pitchFamily="50" charset="-128"/>
                        </a:rPr>
                        <a:t>58.8%</a:t>
                      </a:r>
                      <a:r>
                        <a:rPr kumimoji="1" lang="ja-JP" altLang="en-US" sz="1100" u="none" dirty="0" err="1">
                          <a:latin typeface="Meiryo UI" panose="020B0604030504040204" pitchFamily="50" charset="-128"/>
                          <a:ea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rPr>
                        <a:t>香港</a:t>
                      </a:r>
                      <a:r>
                        <a:rPr kumimoji="1" lang="en-US" altLang="ja-JP" sz="1100" u="none" dirty="0">
                          <a:latin typeface="Meiryo UI" panose="020B0604030504040204" pitchFamily="50" charset="-128"/>
                          <a:ea typeface="Meiryo UI" panose="020B0604030504040204" pitchFamily="50" charset="-128"/>
                        </a:rPr>
                        <a:t>31.4</a:t>
                      </a:r>
                      <a:r>
                        <a:rPr kumimoji="1" lang="ja-JP" altLang="en-US" sz="1100" u="none" dirty="0">
                          <a:latin typeface="Meiryo UI" panose="020B0604030504040204" pitchFamily="50" charset="-128"/>
                          <a:ea typeface="Meiryo UI" panose="020B0604030504040204" pitchFamily="50" charset="-128"/>
                        </a:rPr>
                        <a:t>％、</a:t>
                      </a:r>
                      <a:endParaRPr kumimoji="1" lang="en-US" altLang="ja-JP" sz="1100" u="none" dirty="0">
                        <a:latin typeface="Meiryo UI" panose="020B0604030504040204" pitchFamily="50" charset="-128"/>
                        <a:ea typeface="Meiryo UI" panose="020B0604030504040204" pitchFamily="50" charset="-128"/>
                      </a:endParaRPr>
                    </a:p>
                    <a:p>
                      <a:r>
                        <a:rPr kumimoji="1" lang="ja-JP" altLang="en-US" sz="1100" u="none" dirty="0">
                          <a:latin typeface="Meiryo UI" panose="020B0604030504040204" pitchFamily="50" charset="-128"/>
                          <a:ea typeface="Meiryo UI" panose="020B0604030504040204" pitchFamily="50" charset="-128"/>
                        </a:rPr>
                        <a:t>　　　　　タイ</a:t>
                      </a:r>
                      <a:r>
                        <a:rPr kumimoji="1" lang="en-US" altLang="ja-JP" sz="1100" u="none" dirty="0">
                          <a:latin typeface="Meiryo UI" panose="020B0604030504040204" pitchFamily="50" charset="-128"/>
                          <a:ea typeface="Meiryo UI" panose="020B0604030504040204" pitchFamily="50" charset="-128"/>
                        </a:rPr>
                        <a:t>28.4</a:t>
                      </a:r>
                      <a:r>
                        <a:rPr kumimoji="1" lang="ja-JP" altLang="en-US" sz="1100" u="none" dirty="0">
                          <a:latin typeface="Meiryo UI" panose="020B0604030504040204" pitchFamily="50" charset="-128"/>
                          <a:ea typeface="Meiryo UI" panose="020B0604030504040204" pitchFamily="50" charset="-128"/>
                        </a:rPr>
                        <a:t>％、インド</a:t>
                      </a:r>
                      <a:r>
                        <a:rPr kumimoji="1" lang="en-US" altLang="ja-JP" sz="1100" u="none" dirty="0">
                          <a:latin typeface="Meiryo UI" panose="020B0604030504040204" pitchFamily="50" charset="-128"/>
                          <a:ea typeface="Meiryo UI" panose="020B0604030504040204" pitchFamily="50" charset="-128"/>
                        </a:rPr>
                        <a:t>23.2</a:t>
                      </a:r>
                      <a:r>
                        <a:rPr kumimoji="1" lang="ja-JP" altLang="en-US" sz="1100" u="none" dirty="0">
                          <a:latin typeface="Meiryo UI" panose="020B0604030504040204" pitchFamily="50" charset="-128"/>
                          <a:ea typeface="Meiryo UI" panose="020B0604030504040204" pitchFamily="50" charset="-128"/>
                        </a:rPr>
                        <a:t>％、</a:t>
                      </a:r>
                      <a:endParaRPr kumimoji="1" lang="en-US" altLang="ja-JP" sz="1100" u="none" dirty="0">
                        <a:latin typeface="Meiryo UI" panose="020B0604030504040204" pitchFamily="50" charset="-128"/>
                        <a:ea typeface="Meiryo UI" panose="020B0604030504040204" pitchFamily="50" charset="-128"/>
                      </a:endParaRPr>
                    </a:p>
                    <a:p>
                      <a:r>
                        <a:rPr kumimoji="1" lang="ja-JP" altLang="en-US" sz="1100" u="none" dirty="0">
                          <a:latin typeface="Meiryo UI" panose="020B0604030504040204" pitchFamily="50" charset="-128"/>
                          <a:ea typeface="Meiryo UI" panose="020B0604030504040204" pitchFamily="50" charset="-128"/>
                        </a:rPr>
                        <a:t>　　　　　英国</a:t>
                      </a:r>
                      <a:r>
                        <a:rPr kumimoji="1" lang="en-US" altLang="ja-JP" sz="1100" u="none" dirty="0">
                          <a:latin typeface="Meiryo UI" panose="020B0604030504040204" pitchFamily="50" charset="-128"/>
                          <a:ea typeface="Meiryo UI" panose="020B0604030504040204" pitchFamily="50" charset="-128"/>
                        </a:rPr>
                        <a:t>32.8%</a:t>
                      </a:r>
                      <a:r>
                        <a:rPr kumimoji="1" lang="ja-JP" altLang="en-US" sz="1100" u="none" dirty="0" err="1">
                          <a:latin typeface="Meiryo UI" panose="020B0604030504040204" pitchFamily="50" charset="-128"/>
                          <a:ea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rPr>
                        <a:t>米国</a:t>
                      </a:r>
                      <a:r>
                        <a:rPr kumimoji="1" lang="en-US" altLang="ja-JP" sz="1100" u="none" dirty="0">
                          <a:latin typeface="Meiryo UI" panose="020B0604030504040204" pitchFamily="50" charset="-128"/>
                          <a:ea typeface="Meiryo UI" panose="020B0604030504040204" pitchFamily="50" charset="-128"/>
                        </a:rPr>
                        <a:t>28.3</a:t>
                      </a:r>
                      <a:r>
                        <a:rPr kumimoji="1" lang="ja-JP" altLang="en-US" sz="1100" u="none" dirty="0">
                          <a:latin typeface="Meiryo UI" panose="020B0604030504040204" pitchFamily="50" charset="-128"/>
                          <a:ea typeface="Meiryo UI" panose="020B0604030504040204" pitchFamily="50" charset="-128"/>
                        </a:rPr>
                        <a:t>％、</a:t>
                      </a:r>
                      <a:endParaRPr kumimoji="1" lang="en-US" altLang="ja-JP" sz="1100" u="none" dirty="0">
                        <a:latin typeface="Meiryo UI" panose="020B0604030504040204" pitchFamily="50" charset="-128"/>
                        <a:ea typeface="Meiryo UI" panose="020B0604030504040204" pitchFamily="50" charset="-128"/>
                      </a:endParaRPr>
                    </a:p>
                    <a:p>
                      <a:r>
                        <a:rPr kumimoji="1" lang="ja-JP" altLang="en-US" sz="1100" u="none" dirty="0">
                          <a:latin typeface="Meiryo UI" panose="020B0604030504040204" pitchFamily="50" charset="-128"/>
                          <a:ea typeface="Meiryo UI" panose="020B0604030504040204" pitchFamily="50" charset="-128"/>
                        </a:rPr>
                        <a:t>　　　　　カナダ</a:t>
                      </a:r>
                      <a:r>
                        <a:rPr kumimoji="1" lang="en-US" altLang="ja-JP" sz="1100" u="none" dirty="0">
                          <a:latin typeface="Meiryo UI" panose="020B0604030504040204" pitchFamily="50" charset="-128"/>
                          <a:ea typeface="Meiryo UI" panose="020B0604030504040204" pitchFamily="50" charset="-128"/>
                        </a:rPr>
                        <a:t>41.6</a:t>
                      </a:r>
                      <a:r>
                        <a:rPr kumimoji="1" lang="ja-JP" altLang="en-US" sz="1100" u="none" dirty="0">
                          <a:latin typeface="Meiryo UI" panose="020B0604030504040204" pitchFamily="50" charset="-128"/>
                          <a:ea typeface="Meiryo UI" panose="020B0604030504040204" pitchFamily="50" charset="-128"/>
                        </a:rPr>
                        <a:t>％、豪</a:t>
                      </a:r>
                      <a:r>
                        <a:rPr kumimoji="1" lang="en-US" altLang="ja-JP" sz="1100" u="none" dirty="0">
                          <a:latin typeface="Meiryo UI" panose="020B0604030504040204" pitchFamily="50" charset="-128"/>
                          <a:ea typeface="Meiryo UI" panose="020B0604030504040204" pitchFamily="50" charset="-128"/>
                        </a:rPr>
                        <a:t>45.0</a:t>
                      </a:r>
                      <a:r>
                        <a:rPr kumimoji="1" lang="ja-JP" altLang="en-US" sz="1100" u="none" dirty="0">
                          <a:latin typeface="Meiryo UI" panose="020B0604030504040204" pitchFamily="50" charset="-128"/>
                          <a:ea typeface="Meiryo UI" panose="020B0604030504040204" pitchFamily="50" charset="-128"/>
                        </a:rPr>
                        <a:t>％　など　</a:t>
                      </a:r>
                    </a:p>
                  </a:txBody>
                  <a:tcPr anchor="ctr"/>
                </a:tc>
                <a:tc>
                  <a:txBody>
                    <a:bodyPr/>
                    <a:lstStyle/>
                    <a:p>
                      <a:r>
                        <a:rPr kumimoji="1" lang="ja-JP" altLang="en-US" sz="1100" u="none" dirty="0">
                          <a:latin typeface="Meiryo UI" panose="020B0604030504040204" pitchFamily="50" charset="-128"/>
                          <a:ea typeface="Meiryo UI" panose="020B0604030504040204" pitchFamily="50" charset="-128"/>
                        </a:rPr>
                        <a:t>訪日外国人消費動向調査（観光庁）</a:t>
                      </a:r>
                      <a:endParaRPr kumimoji="1" lang="en-US" altLang="ja-JP"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08839626"/>
                  </a:ext>
                </a:extLst>
              </a:tr>
              <a:tr h="393893">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延べ宿泊者数</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大阪</a:t>
                      </a:r>
                      <a:r>
                        <a:rPr lang="en-US" altLang="ja-JP" sz="1100" u="none" dirty="0">
                          <a:latin typeface="Meiryo UI" panose="020B0604030504040204" pitchFamily="50" charset="-128"/>
                          <a:ea typeface="Meiryo UI" panose="020B0604030504040204" pitchFamily="50" charset="-128"/>
                        </a:rPr>
                        <a:t>〕</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     </a:t>
                      </a:r>
                      <a:r>
                        <a:rPr kumimoji="1" lang="en-US" altLang="ja-JP" sz="1100" u="none" dirty="0">
                          <a:latin typeface="Meiryo UI" panose="020B0604030504040204" pitchFamily="50" charset="-128"/>
                          <a:ea typeface="Meiryo UI" panose="020B0604030504040204" pitchFamily="50" charset="-128"/>
                        </a:rPr>
                        <a:t>4,743</a:t>
                      </a:r>
                      <a:r>
                        <a:rPr kumimoji="1" lang="ja-JP" altLang="en-US" sz="1100" u="none" dirty="0">
                          <a:latin typeface="Meiryo UI" panose="020B0604030504040204" pitchFamily="50" charset="-128"/>
                          <a:ea typeface="Meiryo UI" panose="020B0604030504040204" pitchFamily="50" charset="-128"/>
                        </a:rPr>
                        <a:t>万人</a:t>
                      </a:r>
                      <a:r>
                        <a:rPr kumimoji="1" lang="ja-JP" altLang="en-US" sz="1100" u="none" dirty="0">
                          <a:solidFill>
                            <a:schemeClr val="tx1"/>
                          </a:solidFill>
                          <a:latin typeface="Meiryo UI" panose="020B0604030504040204" pitchFamily="50" charset="-128"/>
                          <a:ea typeface="Meiryo UI" panose="020B0604030504040204" pitchFamily="50" charset="-128"/>
                        </a:rPr>
                        <a:t>泊</a:t>
                      </a:r>
                    </a:p>
                  </a:txBody>
                  <a:tcPr anchor="ctr"/>
                </a:tc>
                <a:tc>
                  <a:txBody>
                    <a:bodyPr/>
                    <a:lstStyle/>
                    <a:p>
                      <a:r>
                        <a:rPr lang="zh-TW" altLang="en-US" sz="1100" u="none" dirty="0">
                          <a:latin typeface="Meiryo UI" panose="020B0604030504040204" pitchFamily="50" charset="-128"/>
                          <a:ea typeface="Meiryo UI" panose="020B0604030504040204" pitchFamily="50" charset="-128"/>
                        </a:rPr>
                        <a:t>宿泊旅行統計調査</a:t>
                      </a:r>
                      <a:r>
                        <a:rPr lang="ja-JP" altLang="en-US" sz="1100" u="none" dirty="0">
                          <a:latin typeface="Meiryo UI" panose="020B0604030504040204" pitchFamily="50" charset="-128"/>
                          <a:ea typeface="Meiryo UI" panose="020B0604030504040204" pitchFamily="50" charset="-128"/>
                        </a:rPr>
                        <a:t>（観光庁）</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99716327"/>
                  </a:ext>
                </a:extLst>
              </a:tr>
              <a:tr h="393893">
                <a:tc>
                  <a:txBody>
                    <a:bodyPr/>
                    <a:lstStyle/>
                    <a:p>
                      <a:r>
                        <a:rPr lang="ja-JP" altLang="en-US" sz="1100" u="none" dirty="0">
                          <a:latin typeface="Meiryo UI" panose="020B0604030504040204" pitchFamily="50" charset="-128"/>
                          <a:ea typeface="Meiryo UI" panose="020B0604030504040204" pitchFamily="50" charset="-128"/>
                        </a:rPr>
                        <a:t>訪日外国人消費単価</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大阪</a:t>
                      </a:r>
                      <a:r>
                        <a:rPr lang="en-US" altLang="ja-JP" sz="1100" u="none" dirty="0">
                          <a:latin typeface="Meiryo UI" panose="020B0604030504040204" pitchFamily="50" charset="-128"/>
                          <a:ea typeface="Meiryo UI" panose="020B0604030504040204" pitchFamily="50" charset="-128"/>
                        </a:rPr>
                        <a:t>〕</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  　</a:t>
                      </a:r>
                      <a:r>
                        <a:rPr kumimoji="1" lang="en-US" altLang="ja-JP" sz="1100" u="none" dirty="0">
                          <a:latin typeface="Meiryo UI" panose="020B0604030504040204" pitchFamily="50" charset="-128"/>
                          <a:ea typeface="Meiryo UI" panose="020B0604030504040204" pitchFamily="50" charset="-128"/>
                        </a:rPr>
                        <a:t>127,292</a:t>
                      </a:r>
                      <a:r>
                        <a:rPr kumimoji="1" lang="ja-JP" altLang="en-US" sz="1100" u="none" dirty="0">
                          <a:latin typeface="Meiryo UI" panose="020B0604030504040204" pitchFamily="50" charset="-128"/>
                          <a:ea typeface="Meiryo UI" panose="020B0604030504040204" pitchFamily="50" charset="-128"/>
                        </a:rPr>
                        <a:t>円</a:t>
                      </a:r>
                    </a:p>
                  </a:txBody>
                  <a:tcPr anchor="ctr"/>
                </a:tc>
                <a:tc>
                  <a:txBody>
                    <a:bodyPr/>
                    <a:lstStyle/>
                    <a:p>
                      <a:r>
                        <a:rPr lang="ja-JP" altLang="en-US" sz="1100" u="none" dirty="0">
                          <a:latin typeface="Meiryo UI" panose="020B0604030504040204" pitchFamily="50" charset="-128"/>
                          <a:ea typeface="Meiryo UI" panose="020B0604030504040204" pitchFamily="50" charset="-128"/>
                        </a:rPr>
                        <a:t>来阪インバウンド消費額調査（大阪観光局）</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45324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日本人旅行消費単価</a:t>
                      </a: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大阪</a:t>
                      </a:r>
                      <a:r>
                        <a:rPr lang="en-US" altLang="ja-JP" sz="1100" u="none" dirty="0">
                          <a:latin typeface="Meiryo UI" panose="020B0604030504040204" pitchFamily="50" charset="-128"/>
                          <a:ea typeface="Meiryo UI" panose="020B0604030504040204" pitchFamily="50" charset="-128"/>
                        </a:rPr>
                        <a:t>〕</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2019</a:t>
                      </a:r>
                      <a:r>
                        <a:rPr kumimoji="1" lang="ja-JP" altLang="en-US" sz="1100" u="none" dirty="0">
                          <a:latin typeface="Meiryo UI" panose="020B0604030504040204" pitchFamily="50" charset="-128"/>
                          <a:ea typeface="Meiryo UI" panose="020B0604030504040204" pitchFamily="50" charset="-128"/>
                        </a:rPr>
                        <a:t>）     </a:t>
                      </a:r>
                      <a:r>
                        <a:rPr kumimoji="1" lang="en-US" altLang="ja-JP" sz="1100" u="none" dirty="0">
                          <a:latin typeface="Meiryo UI" panose="020B0604030504040204" pitchFamily="50" charset="-128"/>
                          <a:ea typeface="Meiryo UI" panose="020B0604030504040204" pitchFamily="50" charset="-128"/>
                        </a:rPr>
                        <a:t>19,000</a:t>
                      </a:r>
                      <a:r>
                        <a:rPr kumimoji="1" lang="ja-JP" altLang="en-US" sz="1100" u="none" dirty="0">
                          <a:latin typeface="Meiryo UI" panose="020B0604030504040204" pitchFamily="50" charset="-128"/>
                          <a:ea typeface="Meiryo UI" panose="020B0604030504040204" pitchFamily="50" charset="-128"/>
                        </a:rPr>
                        <a:t>円</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旅行・観光消費動向調査（観光庁）</a:t>
                      </a:r>
                      <a:endParaRPr lang="en-US" altLang="ja-JP" sz="1100" u="none"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latin typeface="Meiryo UI" panose="020B0604030504040204" pitchFamily="50" charset="-128"/>
                          <a:ea typeface="Meiryo UI" panose="020B0604030504040204" pitchFamily="50" charset="-128"/>
                        </a:rPr>
                        <a:t>【</a:t>
                      </a:r>
                      <a:r>
                        <a:rPr lang="ja-JP" altLang="en-US" sz="1100" u="none" dirty="0">
                          <a:latin typeface="Meiryo UI" panose="020B0604030504040204" pitchFamily="50" charset="-128"/>
                          <a:ea typeface="Meiryo UI" panose="020B0604030504040204" pitchFamily="50" charset="-128"/>
                        </a:rPr>
                        <a:t>参考表</a:t>
                      </a:r>
                      <a:r>
                        <a:rPr lang="en-US" altLang="ja-JP" sz="1100" u="none" dirty="0">
                          <a:latin typeface="Meiryo UI" panose="020B0604030504040204" pitchFamily="50" charset="-128"/>
                          <a:ea typeface="Meiryo UI" panose="020B0604030504040204" pitchFamily="50" charset="-128"/>
                        </a:rPr>
                        <a:t>】 </a:t>
                      </a:r>
                      <a:r>
                        <a:rPr lang="zh-TW" altLang="en-US" sz="1100" u="none" dirty="0">
                          <a:latin typeface="Meiryo UI" panose="020B0604030504040204" pitchFamily="50" charset="-128"/>
                          <a:ea typeface="Meiryo UI" panose="020B0604030504040204" pitchFamily="50" charset="-128"/>
                        </a:rPr>
                        <a:t>都道府県別集計</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453247">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国際会議開催件数（</a:t>
                      </a:r>
                      <a:r>
                        <a:rPr lang="en-US" altLang="ja-JP" sz="1100" u="none" dirty="0">
                          <a:solidFill>
                            <a:schemeClr val="tx1"/>
                          </a:solidFill>
                          <a:latin typeface="Meiryo UI" panose="020B0604030504040204" pitchFamily="50" charset="-128"/>
                          <a:ea typeface="Meiryo UI" panose="020B0604030504040204" pitchFamily="50" charset="-128"/>
                        </a:rPr>
                        <a:t>JNTO</a:t>
                      </a:r>
                      <a:r>
                        <a:rPr lang="ja-JP" altLang="en-US" sz="1100" u="none" dirty="0">
                          <a:solidFill>
                            <a:schemeClr val="tx1"/>
                          </a:solidFill>
                          <a:latin typeface="Meiryo UI" panose="020B0604030504040204" pitchFamily="50" charset="-128"/>
                          <a:ea typeface="Meiryo UI" panose="020B0604030504040204" pitchFamily="50" charset="-128"/>
                        </a:rPr>
                        <a:t>基準）</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300</a:t>
                      </a:r>
                      <a:r>
                        <a:rPr kumimoji="1" lang="ja-JP" altLang="en-US" sz="1100" u="none"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lang="ja-JP" altLang="en-US" sz="1100" u="none" dirty="0">
                          <a:latin typeface="Meiryo UI" panose="020B0604030504040204" pitchFamily="50" charset="-128"/>
                          <a:ea typeface="Meiryo UI" panose="020B0604030504040204" pitchFamily="50" charset="-128"/>
                        </a:rPr>
                        <a:t>国際会議統計</a:t>
                      </a:r>
                      <a:endParaRPr lang="en-US" altLang="ja-JP" sz="1100" u="none" dirty="0">
                        <a:latin typeface="Meiryo UI" panose="020B0604030504040204" pitchFamily="50" charset="-128"/>
                        <a:ea typeface="Meiryo UI" panose="020B0604030504040204" pitchFamily="50" charset="-128"/>
                      </a:endParaRPr>
                    </a:p>
                    <a:p>
                      <a:r>
                        <a:rPr lang="ja-JP" altLang="en-US" sz="1100" u="none" dirty="0">
                          <a:latin typeface="Meiryo UI" panose="020B0604030504040204" pitchFamily="50" charset="-128"/>
                          <a:ea typeface="Meiryo UI" panose="020B0604030504040204" pitchFamily="50" charset="-128"/>
                        </a:rPr>
                        <a:t>（日本政府観光局（</a:t>
                      </a:r>
                      <a:r>
                        <a:rPr lang="en-US" altLang="ja-JP" sz="1100" u="none" dirty="0">
                          <a:latin typeface="Meiryo UI" panose="020B0604030504040204" pitchFamily="50" charset="-128"/>
                          <a:ea typeface="Meiryo UI" panose="020B0604030504040204" pitchFamily="50" charset="-128"/>
                        </a:rPr>
                        <a:t>JNTO</a:t>
                      </a:r>
                      <a:r>
                        <a:rPr lang="ja-JP" altLang="en-US" sz="1100" u="none" dirty="0">
                          <a:latin typeface="Meiryo UI" panose="020B0604030504040204" pitchFamily="50" charset="-128"/>
                          <a:ea typeface="Meiryo UI" panose="020B0604030504040204" pitchFamily="50" charset="-128"/>
                        </a:rPr>
                        <a:t>））　</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90981329"/>
                  </a:ext>
                </a:extLst>
              </a:tr>
              <a:tr h="631308">
                <a:tc>
                  <a:txBody>
                    <a:bodyPr/>
                    <a:lstStyle/>
                    <a:p>
                      <a:r>
                        <a:rPr lang="ja-JP" altLang="en-US" sz="1100" u="none" dirty="0">
                          <a:latin typeface="Meiryo UI" panose="020B0604030504040204" pitchFamily="50" charset="-128"/>
                          <a:ea typeface="Meiryo UI" panose="020B0604030504040204" pitchFamily="50" charset="-128"/>
                        </a:rPr>
                        <a:t>世界の都市総合ランキング　　　</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pPr algn="l"/>
                      <a:r>
                        <a:rPr lang="en-US" altLang="ja-JP" sz="1100" u="none" dirty="0">
                          <a:solidFill>
                            <a:schemeClr val="tx1"/>
                          </a:solidFill>
                          <a:latin typeface="Meiryo UI" panose="020B0604030504040204" pitchFamily="50" charset="-128"/>
                          <a:ea typeface="Meiryo UI" panose="020B0604030504040204" pitchFamily="50" charset="-128"/>
                        </a:rPr>
                        <a:t>2020</a:t>
                      </a:r>
                      <a:r>
                        <a:rPr lang="ja-JP" altLang="en-US" sz="1100" u="none" dirty="0">
                          <a:solidFill>
                            <a:schemeClr val="tx1"/>
                          </a:solidFill>
                          <a:latin typeface="Meiryo UI" panose="020B0604030504040204" pitchFamily="50" charset="-128"/>
                          <a:ea typeface="Meiryo UI" panose="020B0604030504040204" pitchFamily="50" charset="-128"/>
                        </a:rPr>
                        <a:t>）         </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総合</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ja-JP" altLang="en-US" sz="1100" u="none" baseline="0"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33</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p>
                      <a:pPr algn="l"/>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文化・交流分野</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     </a:t>
                      </a:r>
                      <a:r>
                        <a:rPr lang="en-US" altLang="ja-JP" sz="1100" u="none" dirty="0">
                          <a:solidFill>
                            <a:schemeClr val="tx1"/>
                          </a:solidFill>
                          <a:latin typeface="Meiryo UI" panose="020B0604030504040204" pitchFamily="50" charset="-128"/>
                          <a:ea typeface="Meiryo UI" panose="020B0604030504040204" pitchFamily="50" charset="-128"/>
                        </a:rPr>
                        <a:t>21</a:t>
                      </a:r>
                      <a:r>
                        <a:rPr lang="ja-JP" altLang="en-US" sz="1100" u="none" dirty="0">
                          <a:solidFill>
                            <a:schemeClr val="tx1"/>
                          </a:solidFill>
                          <a:latin typeface="Meiryo UI" panose="020B0604030504040204" pitchFamily="50" charset="-128"/>
                          <a:ea typeface="Meiryo UI" panose="020B0604030504040204" pitchFamily="50" charset="-128"/>
                        </a:rPr>
                        <a:t>位</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latin typeface="Meiryo UI" panose="020B0604030504040204" pitchFamily="50" charset="-128"/>
                          <a:ea typeface="Meiryo UI" panose="020B0604030504040204" pitchFamily="50" charset="-128"/>
                        </a:rPr>
                        <a:t>世界の都市総合ランキング</a:t>
                      </a:r>
                      <a:endParaRPr kumimoji="1" lang="en-US" altLang="ja-JP" sz="1100" u="none" dirty="0">
                        <a:latin typeface="Meiryo UI" panose="020B0604030504040204" pitchFamily="50" charset="-128"/>
                        <a:ea typeface="Meiryo UI" panose="020B0604030504040204" pitchFamily="50" charset="-128"/>
                      </a:endParaRPr>
                    </a:p>
                    <a:p>
                      <a:r>
                        <a:rPr kumimoji="1" lang="ja-JP" altLang="en-US" sz="1100" u="none" dirty="0">
                          <a:latin typeface="Meiryo UI" panose="020B0604030504040204" pitchFamily="50" charset="-128"/>
                          <a:ea typeface="Meiryo UI" panose="020B0604030504040204" pitchFamily="50" charset="-128"/>
                        </a:rPr>
                        <a:t>（（一財）森記念財団　都市戦略研究所）</a:t>
                      </a:r>
                    </a:p>
                  </a:txBody>
                  <a:tcPr anchor="ctr"/>
                </a:tc>
                <a:extLst>
                  <a:ext uri="{0D108BD9-81ED-4DB2-BD59-A6C34878D82A}">
                    <a16:rowId xmlns:a16="http://schemas.microsoft.com/office/drawing/2014/main" val="3876676478"/>
                  </a:ext>
                </a:extLst>
              </a:tr>
              <a:tr h="453247">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自分の住んでいる地域に愛着を感じている府民の割合</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latin typeface="Meiryo UI" panose="020B0604030504040204" pitchFamily="50" charset="-128"/>
                          <a:ea typeface="Meiryo UI" panose="020B0604030504040204" pitchFamily="50" charset="-128"/>
                        </a:rPr>
                        <a:t>2018</a:t>
                      </a:r>
                      <a:r>
                        <a:rPr kumimoji="1" lang="ja-JP" altLang="en-US" sz="1100" u="none" dirty="0">
                          <a:latin typeface="Meiryo UI" panose="020B0604030504040204" pitchFamily="50" charset="-128"/>
                          <a:ea typeface="Meiryo UI" panose="020B0604030504040204" pitchFamily="50" charset="-128"/>
                        </a:rPr>
                        <a:t>）         </a:t>
                      </a:r>
                      <a:r>
                        <a:rPr kumimoji="1" lang="en-US" altLang="ja-JP" sz="1100" u="none" dirty="0">
                          <a:latin typeface="Meiryo UI" panose="020B0604030504040204" pitchFamily="50" charset="-128"/>
                          <a:ea typeface="Meiryo UI" panose="020B0604030504040204" pitchFamily="50" charset="-128"/>
                        </a:rPr>
                        <a:t>65</a:t>
                      </a:r>
                      <a:r>
                        <a:rPr kumimoji="1" lang="ja-JP" altLang="en-US" sz="1100" u="none" dirty="0">
                          <a:latin typeface="Meiryo UI" panose="020B0604030504040204" pitchFamily="50" charset="-128"/>
                          <a:ea typeface="Meiryo UI" panose="020B0604030504040204" pitchFamily="50" charset="-128"/>
                        </a:rPr>
                        <a:t>％</a:t>
                      </a:r>
                    </a:p>
                  </a:txBody>
                  <a:tcPr anchor="ctr"/>
                </a:tc>
                <a:tc>
                  <a:txBody>
                    <a:bodyPr/>
                    <a:lstStyle/>
                    <a:p>
                      <a:r>
                        <a:rPr kumimoji="1" lang="ja-JP" altLang="en-US" sz="1100" u="none" dirty="0">
                          <a:latin typeface="Meiryo UI" panose="020B0604030504040204" pitchFamily="50" charset="-128"/>
                          <a:ea typeface="Meiryo UI" panose="020B0604030504040204" pitchFamily="50" charset="-128"/>
                        </a:rPr>
                        <a:t>将来ビジョン・大阪に関する調査（大阪府）</a:t>
                      </a:r>
                    </a:p>
                  </a:txBody>
                  <a:tcPr anchor="ctr"/>
                </a:tc>
                <a:extLst>
                  <a:ext uri="{0D108BD9-81ED-4DB2-BD59-A6C34878D82A}">
                    <a16:rowId xmlns:a16="http://schemas.microsoft.com/office/drawing/2014/main" val="391496055"/>
                  </a:ext>
                </a:extLst>
              </a:tr>
            </a:tbl>
          </a:graphicData>
        </a:graphic>
      </p:graphicFrame>
      <p:sp>
        <p:nvSpPr>
          <p:cNvPr id="6" name="正方形/長方形 5"/>
          <p:cNvSpPr/>
          <p:nvPr/>
        </p:nvSpPr>
        <p:spPr>
          <a:xfrm>
            <a:off x="607271" y="717164"/>
            <a:ext cx="8514960" cy="6947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戦略の実効性や進捗度等を適切に把握し、</a:t>
            </a:r>
            <a:r>
              <a:rPr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大阪府市都市魅力戦略推進会議での評価・検証に資するため、</a:t>
            </a:r>
            <a:r>
              <a:rPr kumimoji="1" lang="ja-JP" altLang="en-US" sz="1400" dirty="0">
                <a:solidFill>
                  <a:schemeClr val="tx1"/>
                </a:solidFill>
                <a:latin typeface="Arial" panose="020B0604020202020204" pitchFamily="34" charset="0"/>
                <a:ea typeface="Meiryo UI" panose="020B0604030504040204" pitchFamily="50" charset="-128"/>
                <a:cs typeface="Arial" panose="020B0604020202020204" pitchFamily="34" charset="0"/>
              </a:rPr>
              <a:t>次の指標を設定しモニタリングを行う。</a:t>
            </a:r>
          </a:p>
        </p:txBody>
      </p:sp>
    </p:spTree>
    <p:extLst>
      <p:ext uri="{BB962C8B-B14F-4D97-AF65-F5344CB8AC3E}">
        <p14:creationId xmlns:p14="http://schemas.microsoft.com/office/powerpoint/2010/main" val="39637315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目次</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885370" y="1219200"/>
            <a:ext cx="8389258" cy="4992029"/>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2500"/>
              </a:lnSpc>
            </a:pPr>
            <a:r>
              <a:rPr kumimoji="1" lang="ja-JP" altLang="en-US" sz="2000" dirty="0">
                <a:latin typeface="Meiryo UI" panose="020B0604030504040204" pitchFamily="50" charset="-128"/>
                <a:ea typeface="Meiryo UI" panose="020B0604030504040204" pitchFamily="50" charset="-128"/>
              </a:rPr>
              <a:t>はじめに　　　　　　　　　　　　　　　　　　　　　　　　　　　　　　　　　　　　　　　 １</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めざす姿と基本的な考え方　　　　　　　　　　　　　　　　　　　　　　　　　　　　 </a:t>
            </a:r>
            <a:r>
              <a:rPr lang="en-US" altLang="ja-JP" sz="2000" dirty="0">
                <a:latin typeface="Meiryo UI" panose="020B0604030504040204" pitchFamily="50" charset="-128"/>
                <a:ea typeface="Meiryo UI" panose="020B0604030504040204" pitchFamily="50" charset="-128"/>
              </a:rPr>
              <a:t>3</a:t>
            </a: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めざすべき都市像　　　　　　　　　　　　　　　　　　　　　　　　　　　　　　　　　　</a:t>
            </a:r>
            <a:r>
              <a:rPr lang="en-US" altLang="ja-JP" sz="2000" dirty="0">
                <a:latin typeface="Meiryo UI" panose="020B0604030504040204" pitchFamily="50" charset="-128"/>
                <a:ea typeface="Meiryo UI" panose="020B0604030504040204" pitchFamily="50" charset="-128"/>
              </a:rPr>
              <a:t>6</a:t>
            </a: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pPr>
              <a:lnSpc>
                <a:spcPts val="2500"/>
              </a:lnSpc>
            </a:pPr>
            <a:endParaRPr kumimoji="1" lang="en-US" altLang="ja-JP" sz="2000" dirty="0">
              <a:latin typeface="Meiryo UI" panose="020B0604030504040204" pitchFamily="50" charset="-128"/>
              <a:ea typeface="Meiryo UI" panose="020B0604030504040204" pitchFamily="50" charset="-128"/>
            </a:endParaRPr>
          </a:p>
          <a:p>
            <a:pPr>
              <a:lnSpc>
                <a:spcPts val="2500"/>
              </a:lnSpc>
            </a:pPr>
            <a:r>
              <a:rPr kumimoji="1" lang="ja-JP" altLang="en-US" sz="2000" dirty="0">
                <a:latin typeface="Meiryo UI" panose="020B0604030504040204" pitchFamily="50" charset="-128"/>
                <a:ea typeface="Meiryo UI" panose="020B0604030504040204" pitchFamily="50" charset="-128"/>
              </a:rPr>
              <a:t>めざすべき都市像ごとの施策項目及び主な施策　　　　　　　　　　　　　　　　</a:t>
            </a:r>
            <a:r>
              <a:rPr kumimoji="1" lang="en-US" altLang="ja-JP" sz="2000" dirty="0">
                <a:latin typeface="Meiryo UI" panose="020B0604030504040204" pitchFamily="50" charset="-128"/>
                <a:ea typeface="Meiryo UI" panose="020B0604030504040204" pitchFamily="50" charset="-128"/>
              </a:rPr>
              <a:t>7</a:t>
            </a: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計画期間　　　　　　　　　　　　　　　　　　　　　　　　　　　　　　　　　　　　　　</a:t>
            </a:r>
            <a:r>
              <a:rPr lang="en-US" altLang="ja-JP" sz="2000" dirty="0">
                <a:latin typeface="Meiryo UI" panose="020B0604030504040204" pitchFamily="50" charset="-128"/>
                <a:ea typeface="Meiryo UI" panose="020B0604030504040204" pitchFamily="50" charset="-128"/>
              </a:rPr>
              <a:t>12</a:t>
            </a: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pPr>
              <a:lnSpc>
                <a:spcPts val="2500"/>
              </a:lnSpc>
            </a:pPr>
            <a:endParaRPr kumimoji="1" lang="en-US" altLang="ja-JP" sz="2000" dirty="0">
              <a:latin typeface="Meiryo UI" panose="020B0604030504040204" pitchFamily="50" charset="-128"/>
              <a:ea typeface="Meiryo UI" panose="020B0604030504040204" pitchFamily="50" charset="-128"/>
            </a:endParaRPr>
          </a:p>
          <a:p>
            <a:pPr>
              <a:lnSpc>
                <a:spcPts val="2500"/>
              </a:lnSpc>
            </a:pPr>
            <a:r>
              <a:rPr kumimoji="1" lang="ja-JP" altLang="en-US" sz="2000" dirty="0">
                <a:latin typeface="Meiryo UI" panose="020B0604030504040204" pitchFamily="50" charset="-128"/>
                <a:ea typeface="Meiryo UI" panose="020B0604030504040204" pitchFamily="50" charset="-128"/>
              </a:rPr>
              <a:t>重点取組み　　　　　　　　　　　　　　　　　　　　　　　　　　　　　　　　　　　　 </a:t>
            </a:r>
            <a:r>
              <a:rPr kumimoji="1" lang="en-US" altLang="ja-JP" sz="2000" dirty="0">
                <a:latin typeface="Meiryo UI" panose="020B0604030504040204" pitchFamily="50" charset="-128"/>
                <a:ea typeface="Meiryo UI" panose="020B0604030504040204" pitchFamily="50" charset="-128"/>
              </a:rPr>
              <a:t>13</a:t>
            </a:r>
            <a:r>
              <a:rPr kumimoji="1" lang="ja-JP" altLang="en-US" sz="2000" dirty="0">
                <a:latin typeface="Meiryo UI" panose="020B0604030504040204" pitchFamily="50" charset="-128"/>
                <a:ea typeface="Meiryo UI" panose="020B0604030504040204" pitchFamily="50" charset="-128"/>
              </a:rPr>
              <a:t>　</a:t>
            </a:r>
            <a:endParaRPr kumimoji="1" lang="en-US" altLang="ja-JP" sz="2000" dirty="0">
              <a:latin typeface="Meiryo UI" panose="020B0604030504040204" pitchFamily="50" charset="-128"/>
              <a:ea typeface="Meiryo UI" panose="020B0604030504040204" pitchFamily="50" charset="-128"/>
            </a:endParaRP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ja-JP" altLang="en-US" sz="2000" dirty="0">
                <a:latin typeface="Meiryo UI" panose="020B0604030504040204" pitchFamily="50" charset="-128"/>
                <a:ea typeface="Meiryo UI" panose="020B0604030504040204" pitchFamily="50" charset="-128"/>
              </a:rPr>
              <a:t>戦略の進捗管理　　　　　　　　　　　　　　　　　　　　　　　　　　　　　　　　　 </a:t>
            </a:r>
            <a:r>
              <a:rPr lang="en-US" altLang="ja-JP" sz="2000" dirty="0">
                <a:latin typeface="Meiryo UI" panose="020B0604030504040204" pitchFamily="50" charset="-128"/>
                <a:ea typeface="Meiryo UI" panose="020B0604030504040204" pitchFamily="50" charset="-128"/>
              </a:rPr>
              <a:t>16</a:t>
            </a:r>
          </a:p>
          <a:p>
            <a:pPr>
              <a:lnSpc>
                <a:spcPts val="2500"/>
              </a:lnSpc>
            </a:pPr>
            <a:endParaRPr lang="en-US" altLang="ja-JP" sz="2000" dirty="0">
              <a:latin typeface="Meiryo UI" panose="020B0604030504040204" pitchFamily="50" charset="-128"/>
              <a:ea typeface="Meiryo UI" panose="020B0604030504040204" pitchFamily="50" charset="-128"/>
            </a:endParaRPr>
          </a:p>
          <a:p>
            <a:pPr>
              <a:lnSpc>
                <a:spcPts val="2500"/>
              </a:lnSpc>
            </a:pP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参考資料</a:t>
            </a:r>
            <a:r>
              <a:rPr lang="en-US" altLang="ja-JP" sz="2000" dirty="0">
                <a:latin typeface="Meiryo UI" panose="020B0604030504040204" pitchFamily="50" charset="-128"/>
                <a:ea typeface="Meiryo UI" panose="020B0604030504040204" pitchFamily="50" charset="-128"/>
              </a:rPr>
              <a:t>】</a:t>
            </a:r>
            <a:r>
              <a:rPr lang="ja-JP" altLang="en-US" sz="2000" dirty="0">
                <a:latin typeface="Meiryo UI" panose="020B0604030504040204" pitchFamily="50" charset="-128"/>
                <a:ea typeface="Meiryo UI" panose="020B0604030504040204" pitchFamily="50" charset="-128"/>
              </a:rPr>
              <a:t>重点事業例とスケジュールイメージ　　　　　　　　　　　　　　　　</a:t>
            </a:r>
            <a:r>
              <a:rPr lang="en-US" altLang="ja-JP" sz="2000" dirty="0">
                <a:latin typeface="Meiryo UI" panose="020B0604030504040204" pitchFamily="50" charset="-128"/>
                <a:ea typeface="Meiryo UI" panose="020B0604030504040204" pitchFamily="50" charset="-128"/>
              </a:rPr>
              <a:t>20</a:t>
            </a:r>
            <a:r>
              <a:rPr lang="ja-JP" altLang="en-US" sz="2000" dirty="0">
                <a:latin typeface="Meiryo UI" panose="020B0604030504040204" pitchFamily="50" charset="-128"/>
                <a:ea typeface="Meiryo UI" panose="020B0604030504040204" pitchFamily="50" charset="-128"/>
              </a:rPr>
              <a:t>　</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469732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18</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407761527"/>
              </p:ext>
            </p:extLst>
          </p:nvPr>
        </p:nvGraphicFramePr>
        <p:xfrm>
          <a:off x="605062" y="471429"/>
          <a:ext cx="8419170" cy="5159629"/>
        </p:xfrm>
        <a:graphic>
          <a:graphicData uri="http://schemas.openxmlformats.org/drawingml/2006/table">
            <a:tbl>
              <a:tblPr firstRow="1" bandRow="1">
                <a:tableStyleId>{BC89EF96-8CEA-46FF-86C4-4CE0E7609802}</a:tableStyleId>
              </a:tblPr>
              <a:tblGrid>
                <a:gridCol w="3175201">
                  <a:extLst>
                    <a:ext uri="{9D8B030D-6E8A-4147-A177-3AD203B41FA5}">
                      <a16:colId xmlns:a16="http://schemas.microsoft.com/office/drawing/2014/main" val="1259228249"/>
                    </a:ext>
                  </a:extLst>
                </a:gridCol>
                <a:gridCol w="2564781">
                  <a:extLst>
                    <a:ext uri="{9D8B030D-6E8A-4147-A177-3AD203B41FA5}">
                      <a16:colId xmlns:a16="http://schemas.microsoft.com/office/drawing/2014/main" val="3649650674"/>
                    </a:ext>
                  </a:extLst>
                </a:gridCol>
                <a:gridCol w="2679188">
                  <a:extLst>
                    <a:ext uri="{9D8B030D-6E8A-4147-A177-3AD203B41FA5}">
                      <a16:colId xmlns:a16="http://schemas.microsoft.com/office/drawing/2014/main" val="4190660185"/>
                    </a:ext>
                  </a:extLst>
                </a:gridCol>
              </a:tblGrid>
              <a:tr h="277749">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eiryo UI" panose="020B0604030504040204" pitchFamily="50" charset="-128"/>
                          <a:ea typeface="Meiryo UI" panose="020B0604030504040204" pitchFamily="50" charset="-128"/>
                        </a:rPr>
                        <a:t>劇場、音楽堂等（国公立施設）における多言語化の割合</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「対応している」「一部のみ対応している」の合計）</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        6.4%</a:t>
                      </a:r>
                    </a:p>
                  </a:txBody>
                  <a:tcPr anchor="ctr"/>
                </a:tc>
                <a:tc>
                  <a:txBody>
                    <a:bodyPr/>
                    <a:lstStyle/>
                    <a:p>
                      <a:r>
                        <a:rPr kumimoji="1" lang="ja-JP" altLang="en-US" sz="1100" u="none" dirty="0">
                          <a:latin typeface="Meiryo UI" panose="020B0604030504040204" pitchFamily="50" charset="-128"/>
                          <a:ea typeface="Meiryo UI" panose="020B0604030504040204" pitchFamily="50" charset="-128"/>
                        </a:rPr>
                        <a:t>劇場、音楽堂等の活動状況に関する調査（文化庁）</a:t>
                      </a:r>
                    </a:p>
                  </a:txBody>
                  <a:tcPr anchor="ctr"/>
                </a:tc>
                <a:extLst>
                  <a:ext uri="{0D108BD9-81ED-4DB2-BD59-A6C34878D82A}">
                    <a16:rowId xmlns:a16="http://schemas.microsoft.com/office/drawing/2014/main" val="280883962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大阪が楽しいまちだと思っている人の割合（全国）</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43.3</a:t>
                      </a:r>
                      <a:r>
                        <a:rPr kumimoji="1" lang="ja-JP" altLang="en-US" sz="1100" dirty="0">
                          <a:solidFill>
                            <a:schemeClr val="tx1"/>
                          </a:solidFill>
                          <a:latin typeface="Meiryo UI" panose="020B0604030504040204" pitchFamily="50" charset="-128"/>
                          <a:ea typeface="Meiryo UI" panose="020B0604030504040204" pitchFamily="50" charset="-128"/>
                        </a:rPr>
                        <a:t>％</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latin typeface="Meiryo UI" panose="020B0604030504040204" pitchFamily="50" charset="-128"/>
                          <a:ea typeface="Meiryo UI" panose="020B0604030504040204" pitchFamily="50" charset="-128"/>
                        </a:rPr>
                        <a:t>将来ビジョン</a:t>
                      </a:r>
                      <a:r>
                        <a:rPr kumimoji="1" lang="ja-JP" altLang="en-US" sz="1100" u="none" dirty="0">
                          <a:solidFill>
                            <a:srgbClr val="FF0000"/>
                          </a:solidFill>
                          <a:latin typeface="Meiryo UI" panose="020B0604030504040204" pitchFamily="50" charset="-128"/>
                          <a:ea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rPr>
                        <a:t>大阪に関する調査（大阪府）</a:t>
                      </a:r>
                    </a:p>
                  </a:txBody>
                  <a:tcPr anchor="ctr"/>
                </a:tc>
                <a:extLst>
                  <a:ext uri="{0D108BD9-81ED-4DB2-BD59-A6C34878D82A}">
                    <a16:rowId xmlns:a16="http://schemas.microsoft.com/office/drawing/2014/main" val="3099716327"/>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舞台芸術・芸能公演数</a:t>
                      </a:r>
                      <a:endParaRPr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地方公共団体が設置する劇場、音楽堂等で、座席数</a:t>
                      </a:r>
                      <a:r>
                        <a:rPr kumimoji="1" lang="en-US" altLang="ja-JP" sz="1100" dirty="0">
                          <a:solidFill>
                            <a:schemeClr val="tx1"/>
                          </a:solidFill>
                          <a:latin typeface="Meiryo UI" panose="020B0604030504040204" pitchFamily="50" charset="-128"/>
                          <a:ea typeface="Meiryo UI" panose="020B0604030504040204" pitchFamily="50" charset="-128"/>
                        </a:rPr>
                        <a:t>300</a:t>
                      </a:r>
                      <a:r>
                        <a:rPr kumimoji="1" lang="ja-JP" altLang="en-US" sz="1100" dirty="0">
                          <a:solidFill>
                            <a:schemeClr val="tx1"/>
                          </a:solidFill>
                          <a:latin typeface="Meiryo UI" panose="020B0604030504040204" pitchFamily="50" charset="-128"/>
                          <a:ea typeface="Meiryo UI" panose="020B0604030504040204" pitchFamily="50" charset="-128"/>
                        </a:rPr>
                        <a:t>以上のホールを有するものが主催又は共催するもの）</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2018</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753</a:t>
                      </a:r>
                      <a:r>
                        <a:rPr kumimoji="1" lang="ja-JP" altLang="en-US" sz="1100" dirty="0">
                          <a:solidFill>
                            <a:schemeClr val="tx1"/>
                          </a:solidFill>
                          <a:latin typeface="Meiryo UI" panose="020B0604030504040204" pitchFamily="50" charset="-128"/>
                          <a:ea typeface="Meiryo UI" panose="020B0604030504040204" pitchFamily="50" charset="-128"/>
                        </a:rPr>
                        <a:t>件</a:t>
                      </a:r>
                    </a:p>
                  </a:txBody>
                  <a:tcPr anchor="ctr"/>
                </a:tc>
                <a:tc>
                  <a:txBody>
                    <a:bodyPr/>
                    <a:lstStyle/>
                    <a:p>
                      <a:r>
                        <a:rPr kumimoji="1" lang="ja-JP" altLang="en-US" sz="1100" u="none" dirty="0">
                          <a:latin typeface="Meiryo UI" panose="020B0604030504040204" pitchFamily="50" charset="-128"/>
                          <a:ea typeface="Meiryo UI" panose="020B0604030504040204" pitchFamily="50" charset="-128"/>
                        </a:rPr>
                        <a:t>社会教育調査（文科省）</a:t>
                      </a:r>
                    </a:p>
                  </a:txBody>
                  <a:tcPr anchor="ctr"/>
                </a:tc>
                <a:extLst>
                  <a:ext uri="{0D108BD9-81ED-4DB2-BD59-A6C34878D82A}">
                    <a16:rowId xmlns:a16="http://schemas.microsoft.com/office/drawing/2014/main" val="1285683091"/>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大阪にゆかりのあるプロスポーツ７チームの年間主催試合観客者数合計　</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latin typeface="Meiryo UI" panose="020B0604030504040204" pitchFamily="50" charset="-128"/>
                          <a:ea typeface="Meiryo UI" panose="020B0604030504040204" pitchFamily="50" charset="-128"/>
                        </a:rPr>
                        <a:t>2019</a:t>
                      </a:r>
                      <a:r>
                        <a:rPr lang="ja-JP" altLang="en-US" sz="1100" u="none" dirty="0">
                          <a:latin typeface="Meiryo UI" panose="020B0604030504040204" pitchFamily="50" charset="-128"/>
                          <a:ea typeface="Meiryo UI" panose="020B0604030504040204" pitchFamily="50" charset="-128"/>
                        </a:rPr>
                        <a:t>）     </a:t>
                      </a:r>
                      <a:r>
                        <a:rPr lang="en-US" altLang="ja-JP" sz="1100" u="none" dirty="0">
                          <a:latin typeface="Meiryo UI" panose="020B0604030504040204" pitchFamily="50" charset="-128"/>
                          <a:ea typeface="Meiryo UI" panose="020B0604030504040204" pitchFamily="50" charset="-128"/>
                        </a:rPr>
                        <a:t>3,030,617</a:t>
                      </a:r>
                      <a:r>
                        <a:rPr lang="ja-JP" altLang="en-US" sz="1100" u="none" dirty="0">
                          <a:latin typeface="Meiryo UI" panose="020B0604030504040204" pitchFamily="50" charset="-128"/>
                          <a:ea typeface="Meiryo UI" panose="020B0604030504040204" pitchFamily="50" charset="-128"/>
                        </a:rPr>
                        <a:t>人</a:t>
                      </a:r>
                      <a:endParaRPr lang="en-US" altLang="ja-JP" sz="1100" u="none" dirty="0">
                        <a:latin typeface="Meiryo UI" panose="020B0604030504040204" pitchFamily="50" charset="-128"/>
                        <a:ea typeface="Meiryo UI" panose="020B0604030504040204" pitchFamily="50" charset="-128"/>
                      </a:endParaRPr>
                    </a:p>
                  </a:txBody>
                  <a:tcPr anchor="ctr"/>
                </a:tc>
                <a:tc>
                  <a:txBody>
                    <a:bodyPr/>
                    <a:lstStyle/>
                    <a:p>
                      <a:r>
                        <a:rPr lang="ja-JP" altLang="en-US" sz="1100" u="none" dirty="0">
                          <a:latin typeface="Meiryo UI" panose="020B0604030504040204" pitchFamily="50" charset="-128"/>
                          <a:ea typeface="Meiryo UI" panose="020B0604030504040204" pitchFamily="50" charset="-128"/>
                        </a:rPr>
                        <a:t>各チーム公表資料</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70840">
                <a:tc>
                  <a:txBody>
                    <a:bodyPr/>
                    <a:lstStyle/>
                    <a:p>
                      <a:r>
                        <a:rPr lang="ja-JP" altLang="en-US" sz="1100" u="none" dirty="0">
                          <a:latin typeface="Meiryo UI" panose="020B0604030504040204" pitchFamily="50" charset="-128"/>
                          <a:ea typeface="Meiryo UI" panose="020B0604030504040204" pitchFamily="50" charset="-128"/>
                        </a:rPr>
                        <a:t>大阪マラソンの外国人エントリー数</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lang="en-US" altLang="ja-JP" sz="1100" u="none" dirty="0">
                          <a:latin typeface="Meiryo UI" panose="020B0604030504040204" pitchFamily="50" charset="-128"/>
                          <a:ea typeface="Meiryo UI" panose="020B0604030504040204" pitchFamily="50" charset="-128"/>
                        </a:rPr>
                        <a:t>2019</a:t>
                      </a:r>
                      <a:r>
                        <a:rPr lang="ja-JP" altLang="en-US" sz="1100" u="none" dirty="0">
                          <a:latin typeface="Meiryo UI" panose="020B0604030504040204" pitchFamily="50" charset="-128"/>
                          <a:ea typeface="Meiryo UI" panose="020B0604030504040204" pitchFamily="50" charset="-128"/>
                        </a:rPr>
                        <a:t>）          </a:t>
                      </a:r>
                      <a:r>
                        <a:rPr lang="en-US" altLang="ja-JP" sz="1100" u="none" dirty="0">
                          <a:latin typeface="Meiryo UI" panose="020B0604030504040204" pitchFamily="50" charset="-128"/>
                          <a:ea typeface="Meiryo UI" panose="020B0604030504040204" pitchFamily="50" charset="-128"/>
                        </a:rPr>
                        <a:t>15,082</a:t>
                      </a:r>
                      <a:r>
                        <a:rPr lang="ja-JP" altLang="en-US" sz="1100" u="none" dirty="0">
                          <a:latin typeface="Meiryo UI" panose="020B0604030504040204" pitchFamily="50" charset="-128"/>
                          <a:ea typeface="Meiryo UI" panose="020B0604030504040204" pitchFamily="50" charset="-128"/>
                        </a:rPr>
                        <a:t>人</a:t>
                      </a:r>
                      <a:endParaRPr lang="en-US" altLang="ja-JP" sz="1100" u="none" dirty="0">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latin typeface="Meiryo UI" panose="020B0604030504040204" pitchFamily="50" charset="-128"/>
                          <a:ea typeface="Meiryo UI" panose="020B0604030504040204" pitchFamily="50" charset="-128"/>
                        </a:rPr>
                        <a:t>第９回大阪マラソン実績</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r h="370840">
                <a:tc>
                  <a:txBody>
                    <a:bodyPr/>
                    <a:lstStyle/>
                    <a:p>
                      <a:r>
                        <a:rPr lang="ja-JP" altLang="en-US" sz="1100" u="none" dirty="0">
                          <a:latin typeface="Meiryo UI" panose="020B0604030504040204" pitchFamily="50" charset="-128"/>
                          <a:ea typeface="Meiryo UI" panose="020B0604030504040204" pitchFamily="50" charset="-128"/>
                        </a:rPr>
                        <a:t>成人の週１回以上のスポーツ実施率</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r>
                        <a:rPr lang="en-US" altLang="ja-JP" sz="1100" u="none" dirty="0">
                          <a:latin typeface="Meiryo UI" panose="020B0604030504040204" pitchFamily="50" charset="-128"/>
                          <a:ea typeface="Meiryo UI" panose="020B0604030504040204" pitchFamily="50" charset="-128"/>
                        </a:rPr>
                        <a:t>2019</a:t>
                      </a:r>
                      <a:r>
                        <a:rPr lang="ja-JP" altLang="en-US" sz="1100" u="none" dirty="0">
                          <a:latin typeface="Meiryo UI" panose="020B0604030504040204" pitchFamily="50" charset="-128"/>
                          <a:ea typeface="Meiryo UI" panose="020B0604030504040204" pitchFamily="50" charset="-128"/>
                        </a:rPr>
                        <a:t>）             </a:t>
                      </a:r>
                      <a:r>
                        <a:rPr lang="en-US" altLang="ja-JP" sz="1100" u="none" dirty="0">
                          <a:latin typeface="Meiryo UI" panose="020B0604030504040204" pitchFamily="50" charset="-128"/>
                          <a:ea typeface="Meiryo UI" panose="020B0604030504040204" pitchFamily="50" charset="-128"/>
                        </a:rPr>
                        <a:t>56.2%</a:t>
                      </a:r>
                      <a:r>
                        <a:rPr lang="ja-JP" altLang="en-US" sz="1100" u="none" dirty="0">
                          <a:latin typeface="Meiryo UI" panose="020B0604030504040204" pitchFamily="50" charset="-128"/>
                          <a:ea typeface="Meiryo UI" panose="020B0604030504040204" pitchFamily="50" charset="-128"/>
                        </a:rPr>
                        <a:t>　</a:t>
                      </a:r>
                      <a:endParaRPr kumimoji="1" lang="ja-JP" altLang="en-US" sz="1100" u="none" dirty="0">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latin typeface="Meiryo UI" panose="020B0604030504040204" pitchFamily="50" charset="-128"/>
                          <a:ea typeface="Meiryo UI" panose="020B0604030504040204" pitchFamily="50" charset="-128"/>
                        </a:rPr>
                        <a:t>2019</a:t>
                      </a:r>
                      <a:r>
                        <a:rPr lang="ja-JP" altLang="en-US" sz="1100" u="none" dirty="0">
                          <a:latin typeface="Meiryo UI" panose="020B0604030504040204" pitchFamily="50" charset="-128"/>
                          <a:ea typeface="Meiryo UI" panose="020B0604030504040204" pitchFamily="50" charset="-128"/>
                        </a:rPr>
                        <a:t>年度スポーツの実施状況等に関する世論調査（スポーツ庁）</a:t>
                      </a:r>
                      <a:endParaRPr kumimoji="1" lang="ja-JP" altLang="en-US" sz="110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3283998"/>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ja-JP" sz="1100" u="none" kern="1200" dirty="0">
                          <a:solidFill>
                            <a:schemeClr val="tx1"/>
                          </a:solidFill>
                          <a:effectLst/>
                          <a:latin typeface="Meiryo UI" panose="020B0604030504040204" pitchFamily="50" charset="-128"/>
                          <a:ea typeface="Meiryo UI" panose="020B0604030504040204" pitchFamily="50" charset="-128"/>
                          <a:cs typeface="+mn-cs"/>
                        </a:rPr>
                        <a:t>大阪はスポーツが盛んなまちだと思っている府民の割合</a:t>
                      </a:r>
                      <a:endParaRPr lang="en-US" altLang="ja-JP" sz="9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             45.1</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a:solidFill>
                            <a:schemeClr val="tx1"/>
                          </a:solidFill>
                          <a:latin typeface="Meiryo UI" panose="020B0604030504040204" pitchFamily="50" charset="-128"/>
                          <a:ea typeface="Meiryo UI" panose="020B0604030504040204" pitchFamily="50" charset="-128"/>
                        </a:rPr>
                        <a:t>将来ビジョン・大阪</a:t>
                      </a:r>
                      <a:r>
                        <a:rPr kumimoji="1" lang="ja-JP" altLang="en-US" sz="1100" u="none" dirty="0">
                          <a:solidFill>
                            <a:schemeClr val="tx1"/>
                          </a:solidFill>
                          <a:latin typeface="Meiryo UI" panose="020B0604030504040204" pitchFamily="50" charset="-128"/>
                          <a:ea typeface="Meiryo UI" panose="020B0604030504040204" pitchFamily="50" charset="-128"/>
                        </a:rPr>
                        <a:t>に関する調査（大阪府）</a:t>
                      </a:r>
                    </a:p>
                  </a:txBody>
                  <a:tcPr anchor="ctr"/>
                </a:tc>
                <a:extLst>
                  <a:ext uri="{0D108BD9-81ED-4DB2-BD59-A6C34878D82A}">
                    <a16:rowId xmlns:a16="http://schemas.microsoft.com/office/drawing/2014/main" val="3876676478"/>
                  </a:ext>
                </a:extLst>
              </a:tr>
              <a:tr h="370840">
                <a:tc>
                  <a:txBody>
                    <a:bodyPr/>
                    <a:lstStyle/>
                    <a:p>
                      <a:pPr>
                        <a:lnSpc>
                          <a:spcPct val="150000"/>
                        </a:lnSpc>
                      </a:pPr>
                      <a:r>
                        <a:rPr lang="ja-JP" altLang="en-US" sz="1100" u="none" dirty="0">
                          <a:solidFill>
                            <a:schemeClr val="tx1"/>
                          </a:solidFill>
                          <a:latin typeface="Meiryo UI" panose="020B0604030504040204" pitchFamily="50" charset="-128"/>
                          <a:ea typeface="Meiryo UI" panose="020B0604030504040204" pitchFamily="50" charset="-128"/>
                        </a:rPr>
                        <a:t>海外留学する高校生数</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2017</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455</a:t>
                      </a:r>
                      <a:r>
                        <a:rPr kumimoji="1" lang="ja-JP" altLang="en-US" sz="1100" u="none" dirty="0">
                          <a:solidFill>
                            <a:schemeClr val="tx1"/>
                          </a:solidFill>
                          <a:latin typeface="Meiryo UI" panose="020B0604030504040204" pitchFamily="50" charset="-128"/>
                          <a:ea typeface="Meiryo UI" panose="020B0604030504040204" pitchFamily="50" charset="-128"/>
                        </a:rPr>
                        <a:t>人　</a:t>
                      </a: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学校基本調査（文科省）＜隔年調査＞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1496055"/>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sng" dirty="0">
                          <a:solidFill>
                            <a:schemeClr val="tx1"/>
                          </a:solidFill>
                          <a:latin typeface="Meiryo UI" panose="020B0604030504040204" pitchFamily="50" charset="-128"/>
                          <a:ea typeface="Meiryo UI" panose="020B0604030504040204" pitchFamily="50" charset="-128"/>
                        </a:rPr>
                        <a:t>海外留学する大学生数</a:t>
                      </a:r>
                      <a:endParaRPr lang="en-US" altLang="ja-JP" sz="1100" u="sng"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2018)</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3,660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（うち協定等に基づく留学</a:t>
                      </a:r>
                      <a:r>
                        <a:rPr kumimoji="1" lang="en-US" altLang="ja-JP" sz="1100" dirty="0">
                          <a:solidFill>
                            <a:schemeClr val="tx1"/>
                          </a:solidFill>
                          <a:latin typeface="Meiryo UI" panose="020B0604030504040204" pitchFamily="50" charset="-128"/>
                          <a:ea typeface="Meiryo UI" panose="020B0604030504040204" pitchFamily="50" charset="-128"/>
                        </a:rPr>
                        <a:t>3,045</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日本人学生留学状況調査（</a:t>
                      </a:r>
                      <a:r>
                        <a:rPr lang="en-US" altLang="ja-JP" sz="1100" u="none" dirty="0">
                          <a:solidFill>
                            <a:schemeClr val="tx1"/>
                          </a:solidFill>
                          <a:latin typeface="Meiryo UI" panose="020B0604030504040204" pitchFamily="50" charset="-128"/>
                          <a:ea typeface="Meiryo UI" panose="020B0604030504040204" pitchFamily="50" charset="-128"/>
                        </a:rPr>
                        <a:t>JASSO</a:t>
                      </a:r>
                      <a:r>
                        <a:rPr lang="ja-JP" altLang="en-US" sz="1100" u="none" dirty="0">
                          <a:solidFill>
                            <a:schemeClr val="tx1"/>
                          </a:solidFill>
                          <a:latin typeface="Meiryo UI" panose="020B0604030504040204" pitchFamily="50" charset="-128"/>
                          <a:ea typeface="Meiryo UI" panose="020B0604030504040204" pitchFamily="50" charset="-128"/>
                        </a:rPr>
                        <a:t>）</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（大阪府内の大学）</a:t>
                      </a:r>
                      <a:r>
                        <a:rPr lang="en-US" altLang="ja-JP" sz="1100" u="none" dirty="0">
                          <a:solidFill>
                            <a:schemeClr val="tx1"/>
                          </a:solidFill>
                          <a:latin typeface="Meiryo UI" panose="020B0604030504040204" pitchFamily="50" charset="-128"/>
                          <a:ea typeface="Meiryo UI" panose="020B0604030504040204" pitchFamily="50" charset="-128"/>
                        </a:rPr>
                        <a:t>※</a:t>
                      </a:r>
                      <a:r>
                        <a:rPr lang="ja-JP" altLang="en-US" sz="1100" u="none" dirty="0">
                          <a:solidFill>
                            <a:schemeClr val="tx1"/>
                          </a:solidFill>
                          <a:latin typeface="Meiryo UI" panose="020B0604030504040204" pitchFamily="50" charset="-128"/>
                          <a:ea typeface="Meiryo UI" panose="020B0604030504040204" pitchFamily="50" charset="-128"/>
                        </a:rPr>
                        <a:t>３か月以上の留学</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32778016"/>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府内高校生の英語力</a:t>
                      </a:r>
                      <a:endParaRPr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en-US" altLang="ja-JP" sz="1100" u="none" dirty="0">
                          <a:solidFill>
                            <a:schemeClr val="tx1"/>
                          </a:solidFill>
                          <a:latin typeface="Meiryo UI" panose="020B0604030504040204" pitchFamily="50" charset="-128"/>
                          <a:ea typeface="Meiryo UI" panose="020B0604030504040204" pitchFamily="50" charset="-128"/>
                        </a:rPr>
                        <a:t> CEFR A2</a:t>
                      </a:r>
                      <a:r>
                        <a:rPr lang="ja-JP" altLang="en-US" sz="1100" u="none" dirty="0">
                          <a:solidFill>
                            <a:schemeClr val="tx1"/>
                          </a:solidFill>
                          <a:latin typeface="Meiryo UI" panose="020B0604030504040204" pitchFamily="50" charset="-128"/>
                          <a:ea typeface="Meiryo UI" panose="020B0604030504040204" pitchFamily="50" charset="-128"/>
                        </a:rPr>
                        <a:t>レベル相当以上の英語力を取得または有すると思われる生徒数の割合（公立高校　第３学年）</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43.7</a:t>
                      </a:r>
                      <a:r>
                        <a:rPr kumimoji="1" lang="ja-JP" altLang="en-US" sz="1100"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zh-TW" altLang="en-US" sz="1100" u="none" dirty="0">
                          <a:solidFill>
                            <a:schemeClr val="tx1"/>
                          </a:solidFill>
                          <a:latin typeface="Meiryo UI" panose="020B0604030504040204" pitchFamily="50" charset="-128"/>
                          <a:ea typeface="Meiryo UI" panose="020B0604030504040204" pitchFamily="50" charset="-128"/>
                        </a:rPr>
                        <a:t>英語教育実施状況調査</a:t>
                      </a:r>
                      <a:endParaRPr lang="en-US" altLang="zh-TW"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a:t>
                      </a:r>
                      <a:r>
                        <a:rPr kumimoji="1" lang="en-US" altLang="ja-JP" sz="1100" u="none" dirty="0">
                          <a:solidFill>
                            <a:schemeClr val="tx1"/>
                          </a:solidFill>
                          <a:latin typeface="Meiryo UI" panose="020B0604030504040204" pitchFamily="50" charset="-128"/>
                          <a:ea typeface="Meiryo UI" panose="020B0604030504040204" pitchFamily="50" charset="-128"/>
                        </a:rPr>
                        <a:t>2019.12.1</a:t>
                      </a:r>
                      <a:r>
                        <a:rPr kumimoji="1" lang="ja-JP" altLang="en-US" sz="1100" u="none" dirty="0">
                          <a:solidFill>
                            <a:schemeClr val="tx1"/>
                          </a:solidFill>
                          <a:latin typeface="Meiryo UI" panose="020B0604030504040204" pitchFamily="50" charset="-128"/>
                          <a:ea typeface="Meiryo UI" panose="020B0604030504040204" pitchFamily="50" charset="-128"/>
                        </a:rPr>
                        <a:t>時点）</a:t>
                      </a:r>
                    </a:p>
                  </a:txBody>
                  <a:tcPr anchor="ctr"/>
                </a:tc>
                <a:extLst>
                  <a:ext uri="{0D108BD9-81ED-4DB2-BD59-A6C34878D82A}">
                    <a16:rowId xmlns:a16="http://schemas.microsoft.com/office/drawing/2014/main" val="766868121"/>
                  </a:ext>
                </a:extLst>
              </a:tr>
            </a:tbl>
          </a:graphicData>
        </a:graphic>
      </p:graphicFrame>
    </p:spTree>
    <p:extLst>
      <p:ext uri="{BB962C8B-B14F-4D97-AF65-F5344CB8AC3E}">
        <p14:creationId xmlns:p14="http://schemas.microsoft.com/office/powerpoint/2010/main" val="2034158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952512" y="6423538"/>
            <a:ext cx="1810941" cy="296664"/>
          </a:xfrm>
        </p:spPr>
        <p:txBody>
          <a:bodyPr/>
          <a:lstStyle/>
          <a:p>
            <a:r>
              <a:rPr kumimoji="1" lang="en-US" altLang="ja-JP" dirty="0"/>
              <a:t>19</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77704830"/>
              </p:ext>
            </p:extLst>
          </p:nvPr>
        </p:nvGraphicFramePr>
        <p:xfrm>
          <a:off x="605062" y="471429"/>
          <a:ext cx="8419170" cy="4514469"/>
        </p:xfrm>
        <a:graphic>
          <a:graphicData uri="http://schemas.openxmlformats.org/drawingml/2006/table">
            <a:tbl>
              <a:tblPr firstRow="1" bandRow="1">
                <a:tableStyleId>{BC89EF96-8CEA-46FF-86C4-4CE0E7609802}</a:tableStyleId>
              </a:tblPr>
              <a:tblGrid>
                <a:gridCol w="3063689">
                  <a:extLst>
                    <a:ext uri="{9D8B030D-6E8A-4147-A177-3AD203B41FA5}">
                      <a16:colId xmlns:a16="http://schemas.microsoft.com/office/drawing/2014/main" val="1259228249"/>
                    </a:ext>
                  </a:extLst>
                </a:gridCol>
                <a:gridCol w="2687444">
                  <a:extLst>
                    <a:ext uri="{9D8B030D-6E8A-4147-A177-3AD203B41FA5}">
                      <a16:colId xmlns:a16="http://schemas.microsoft.com/office/drawing/2014/main" val="3649650674"/>
                    </a:ext>
                  </a:extLst>
                </a:gridCol>
                <a:gridCol w="2668037">
                  <a:extLst>
                    <a:ext uri="{9D8B030D-6E8A-4147-A177-3AD203B41FA5}">
                      <a16:colId xmlns:a16="http://schemas.microsoft.com/office/drawing/2014/main" val="4190660185"/>
                    </a:ext>
                  </a:extLst>
                </a:gridCol>
              </a:tblGrid>
              <a:tr h="277749">
                <a:tc>
                  <a:txBody>
                    <a:bodyPr/>
                    <a:lstStyle/>
                    <a:p>
                      <a:pPr algn="ctr"/>
                      <a:r>
                        <a:rPr kumimoji="1" lang="en-US" altLang="ja-JP" sz="1100" dirty="0">
                          <a:latin typeface="Meiryo UI" panose="020B0604030504040204" pitchFamily="50" charset="-128"/>
                          <a:ea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参考値</a:t>
                      </a:r>
                      <a:endParaRPr kumimoji="1" lang="ja-JP" altLang="en-US" sz="11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a:t>出　典</a:t>
                      </a:r>
                      <a:endParaRPr kumimoji="1" lang="ja-JP" altLang="en-US" sz="11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81359562"/>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府内在留高度外国人材数（在留資格別含む）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2020</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32,232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教授　             　　　　　</a:t>
                      </a:r>
                      <a:r>
                        <a:rPr kumimoji="1" lang="en-US" altLang="ja-JP" sz="1100" dirty="0">
                          <a:solidFill>
                            <a:schemeClr val="tx1"/>
                          </a:solidFill>
                          <a:latin typeface="Meiryo UI" panose="020B0604030504040204" pitchFamily="50" charset="-128"/>
                          <a:ea typeface="Meiryo UI" panose="020B0604030504040204" pitchFamily="50" charset="-128"/>
                        </a:rPr>
                        <a:t>477</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高度専門職　    　　　　　</a:t>
                      </a:r>
                      <a:r>
                        <a:rPr kumimoji="1" lang="en-US" altLang="ja-JP" sz="1100" dirty="0">
                          <a:solidFill>
                            <a:schemeClr val="tx1"/>
                          </a:solidFill>
                          <a:latin typeface="Meiryo UI" panose="020B0604030504040204" pitchFamily="50" charset="-128"/>
                          <a:ea typeface="Meiryo UI" panose="020B0604030504040204" pitchFamily="50" charset="-128"/>
                        </a:rPr>
                        <a:t>677</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経営・管理　　 　　　　　</a:t>
                      </a:r>
                      <a:r>
                        <a:rPr kumimoji="1" lang="en-US" altLang="ja-JP" sz="1100" dirty="0">
                          <a:solidFill>
                            <a:schemeClr val="tx1"/>
                          </a:solidFill>
                          <a:latin typeface="Meiryo UI" panose="020B0604030504040204" pitchFamily="50" charset="-128"/>
                          <a:ea typeface="Meiryo UI" panose="020B0604030504040204" pitchFamily="50" charset="-128"/>
                        </a:rPr>
                        <a:t>2,830</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技術・人文知識・国際業務　　　　　　　　　　　　　　　　　　</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25,641</a:t>
                      </a:r>
                      <a:r>
                        <a:rPr kumimoji="1" lang="ja-JP" altLang="en-US" sz="1100" dirty="0">
                          <a:solidFill>
                            <a:schemeClr val="tx1"/>
                          </a:solidFill>
                          <a:latin typeface="Meiryo UI" panose="020B0604030504040204" pitchFamily="50" charset="-128"/>
                          <a:ea typeface="Meiryo UI" panose="020B0604030504040204" pitchFamily="50" charset="-128"/>
                        </a:rPr>
                        <a:t>人　等</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在留外国人統計　都道府県別在留資格別外国人数（法務省）</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2020.6.30</a:t>
                      </a:r>
                      <a:r>
                        <a:rPr kumimoji="1" lang="ja-JP" altLang="en-US" sz="1100" dirty="0">
                          <a:solidFill>
                            <a:schemeClr val="tx1"/>
                          </a:solidFill>
                          <a:latin typeface="Meiryo UI" panose="020B0604030504040204" pitchFamily="50" charset="-128"/>
                          <a:ea typeface="Meiryo UI" panose="020B0604030504040204" pitchFamily="50" charset="-128"/>
                        </a:rPr>
                        <a:t>時点）</a:t>
                      </a:r>
                    </a:p>
                  </a:txBody>
                  <a:tcPr anchor="ctr"/>
                </a:tc>
                <a:extLst>
                  <a:ext uri="{0D108BD9-81ED-4DB2-BD59-A6C34878D82A}">
                    <a16:rowId xmlns:a16="http://schemas.microsoft.com/office/drawing/2014/main" val="2099344184"/>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留学生が就職する全国の日本企業等のうち、大阪の企業が占める割合</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2018</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10.0</a:t>
                      </a:r>
                      <a:r>
                        <a:rPr kumimoji="1" lang="ja-JP" altLang="en-US" sz="1100" u="none" dirty="0">
                          <a:solidFill>
                            <a:schemeClr val="tx1"/>
                          </a:solidFill>
                          <a:latin typeface="Meiryo UI" panose="020B0604030504040204" pitchFamily="50" charset="-128"/>
                          <a:ea typeface="Meiryo UI" panose="020B0604030504040204" pitchFamily="50" charset="-128"/>
                        </a:rPr>
                        <a:t>％</a:t>
                      </a:r>
                    </a:p>
                  </a:txBody>
                  <a:tcPr anchor="ct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留学生の日本企業等への就職状況調査（法務省）</a:t>
                      </a:r>
                      <a:endParaRPr kumimoji="1" lang="en-US" altLang="ja-JP"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85683091"/>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sng" dirty="0">
                          <a:solidFill>
                            <a:schemeClr val="tx1"/>
                          </a:solidFill>
                          <a:latin typeface="Meiryo UI" panose="020B0604030504040204" pitchFamily="50" charset="-128"/>
                          <a:ea typeface="Meiryo UI" panose="020B0604030504040204" pitchFamily="50" charset="-128"/>
                        </a:rPr>
                        <a:t>府内外国人のビジネス日本語（</a:t>
                      </a:r>
                      <a:r>
                        <a:rPr lang="en-US" altLang="ja-JP" sz="1100" u="sng" dirty="0">
                          <a:solidFill>
                            <a:schemeClr val="tx1"/>
                          </a:solidFill>
                          <a:latin typeface="Meiryo UI" panose="020B0604030504040204" pitchFamily="50" charset="-128"/>
                          <a:ea typeface="Meiryo UI" panose="020B0604030504040204" pitchFamily="50" charset="-128"/>
                        </a:rPr>
                        <a:t>J2</a:t>
                      </a:r>
                      <a:r>
                        <a:rPr lang="ja-JP" altLang="en-US" sz="1100" u="sng" dirty="0">
                          <a:solidFill>
                            <a:schemeClr val="tx1"/>
                          </a:solidFill>
                          <a:latin typeface="Meiryo UI" panose="020B0604030504040204" pitchFamily="50" charset="-128"/>
                          <a:ea typeface="Meiryo UI" panose="020B0604030504040204" pitchFamily="50" charset="-128"/>
                        </a:rPr>
                        <a:t>以上）</a:t>
                      </a:r>
                      <a:endParaRPr lang="en-US" altLang="ja-JP" sz="1100" u="sng"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sng" dirty="0">
                          <a:solidFill>
                            <a:schemeClr val="tx1"/>
                          </a:solidFill>
                          <a:latin typeface="Meiryo UI" panose="020B0604030504040204" pitchFamily="50" charset="-128"/>
                          <a:ea typeface="Meiryo UI" panose="020B0604030504040204" pitchFamily="50" charset="-128"/>
                        </a:rPr>
                        <a:t>取得者数</a:t>
                      </a:r>
                      <a:endParaRPr lang="en-US" altLang="ja-JP" sz="1100" u="sng"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2019</a:t>
                      </a:r>
                      <a:r>
                        <a:rPr kumimoji="1" lang="ja-JP" altLang="en-US" sz="1100" dirty="0">
                          <a:solidFill>
                            <a:schemeClr val="tx1"/>
                          </a:solidFill>
                          <a:latin typeface="Meiryo UI" panose="020B0604030504040204" pitchFamily="50" charset="-128"/>
                          <a:ea typeface="Meiryo UI" panose="020B0604030504040204" pitchFamily="50" charset="-128"/>
                        </a:rPr>
                        <a:t>年度）</a:t>
                      </a:r>
                      <a:r>
                        <a:rPr kumimoji="1" lang="en-US" altLang="ja-JP" sz="1100" dirty="0">
                          <a:solidFill>
                            <a:schemeClr val="tx1"/>
                          </a:solidFill>
                          <a:latin typeface="Meiryo UI" panose="020B0604030504040204" pitchFamily="50" charset="-128"/>
                          <a:ea typeface="Meiryo UI" panose="020B0604030504040204" pitchFamily="50" charset="-128"/>
                        </a:rPr>
                        <a:t>190</a:t>
                      </a:r>
                      <a:r>
                        <a:rPr kumimoji="1" lang="ja-JP" altLang="en-US" sz="1100" dirty="0">
                          <a:solidFill>
                            <a:schemeClr val="tx1"/>
                          </a:solidFill>
                          <a:latin typeface="Meiryo UI" panose="020B0604030504040204" pitchFamily="50" charset="-128"/>
                          <a:ea typeface="Meiryo UI" panose="020B0604030504040204" pitchFamily="50" charset="-128"/>
                        </a:rPr>
                        <a:t>人</a:t>
                      </a:r>
                    </a:p>
                  </a:txBody>
                  <a:tcPr anchor="ctr"/>
                </a:tc>
                <a:tc>
                  <a:txBody>
                    <a:bodyPr/>
                    <a:lstStyle/>
                    <a:p>
                      <a:r>
                        <a:rPr kumimoji="1" lang="en-US" altLang="ja-JP" sz="1100" dirty="0">
                          <a:solidFill>
                            <a:schemeClr val="tx1"/>
                          </a:solidFill>
                          <a:latin typeface="Meiryo UI" panose="020B0604030504040204" pitchFamily="50" charset="-128"/>
                          <a:ea typeface="Meiryo UI" panose="020B0604030504040204" pitchFamily="50" charset="-128"/>
                        </a:rPr>
                        <a:t>BJT</a:t>
                      </a:r>
                      <a:r>
                        <a:rPr kumimoji="1" lang="ja-JP" altLang="en-US" sz="1100" dirty="0">
                          <a:solidFill>
                            <a:schemeClr val="tx1"/>
                          </a:solidFill>
                          <a:latin typeface="Meiryo UI" panose="020B0604030504040204" pitchFamily="50" charset="-128"/>
                          <a:ea typeface="Meiryo UI" panose="020B0604030504040204" pitchFamily="50" charset="-128"/>
                        </a:rPr>
                        <a:t>ビジネス日本語能力テスト</a:t>
                      </a:r>
                    </a:p>
                  </a:txBody>
                  <a:tcPr anchor="ctr"/>
                </a:tc>
                <a:extLst>
                  <a:ext uri="{0D108BD9-81ED-4DB2-BD59-A6C34878D82A}">
                    <a16:rowId xmlns:a16="http://schemas.microsoft.com/office/drawing/2014/main" val="3162407634"/>
                  </a:ext>
                </a:extLst>
              </a:tr>
              <a:tr h="370840">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大阪で働く外国人労働者数</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lang="ja-JP" altLang="en-US" sz="1100" u="none" dirty="0">
                          <a:solidFill>
                            <a:schemeClr val="tx1"/>
                          </a:solidFill>
                          <a:latin typeface="Meiryo UI" panose="020B0604030504040204" pitchFamily="50" charset="-128"/>
                          <a:ea typeface="Meiryo UI" panose="020B0604030504040204" pitchFamily="50" charset="-128"/>
                        </a:rPr>
                        <a:t>（専門的・技術的分野の在留資格、特定技能、特定活動、技能実習、資格外活動、身分に基づく在留資格の内訳含む）</a:t>
                      </a:r>
                      <a:endParaRPr lang="en-US" altLang="ja-JP"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105,379</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baseline="0" dirty="0">
                          <a:solidFill>
                            <a:schemeClr val="tx1"/>
                          </a:solidFill>
                          <a:latin typeface="Meiryo UI" panose="020B0604030504040204" pitchFamily="50" charset="-128"/>
                          <a:ea typeface="Meiryo UI" panose="020B0604030504040204" pitchFamily="50" charset="-128"/>
                        </a:rPr>
                        <a:t>  うち　専門的・技術的分野　 </a:t>
                      </a:r>
                      <a:r>
                        <a:rPr kumimoji="1" lang="en-US" altLang="ja-JP" sz="1100" baseline="0" dirty="0">
                          <a:solidFill>
                            <a:schemeClr val="tx1"/>
                          </a:solidFill>
                          <a:latin typeface="Meiryo UI" panose="020B0604030504040204" pitchFamily="50" charset="-128"/>
                          <a:ea typeface="Meiryo UI" panose="020B0604030504040204" pitchFamily="50" charset="-128"/>
                        </a:rPr>
                        <a:t>25,816</a:t>
                      </a:r>
                      <a:r>
                        <a:rPr kumimoji="1" lang="ja-JP" altLang="en-US" sz="1100" baseline="0" dirty="0">
                          <a:solidFill>
                            <a:schemeClr val="tx1"/>
                          </a:solidFill>
                          <a:latin typeface="Meiryo UI" panose="020B0604030504040204" pitchFamily="50" charset="-128"/>
                          <a:ea typeface="Meiryo UI" panose="020B0604030504040204" pitchFamily="50" charset="-128"/>
                        </a:rPr>
                        <a:t>人</a:t>
                      </a:r>
                      <a:endParaRPr kumimoji="1" lang="en-US" altLang="ja-JP" sz="1100" baseline="0"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特定活動　　　　　　　　 　</a:t>
                      </a:r>
                      <a:r>
                        <a:rPr lang="en-US" altLang="ja-JP" sz="1100" u="none" dirty="0">
                          <a:solidFill>
                            <a:schemeClr val="tx1"/>
                          </a:solidFill>
                          <a:latin typeface="Meiryo UI" panose="020B0604030504040204" pitchFamily="50" charset="-128"/>
                          <a:ea typeface="Meiryo UI" panose="020B0604030504040204" pitchFamily="50" charset="-128"/>
                        </a:rPr>
                        <a:t>2,821</a:t>
                      </a:r>
                      <a:r>
                        <a:rPr lang="ja-JP" altLang="en-US" sz="1100" u="none" dirty="0">
                          <a:solidFill>
                            <a:schemeClr val="tx1"/>
                          </a:solidFill>
                          <a:latin typeface="Meiryo UI" panose="020B0604030504040204" pitchFamily="50" charset="-128"/>
                          <a:ea typeface="Meiryo UI" panose="020B0604030504040204" pitchFamily="50" charset="-128"/>
                        </a:rPr>
                        <a:t>人</a:t>
                      </a:r>
                      <a:endParaRPr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技能実習　　　　　　　　</a:t>
                      </a:r>
                      <a:r>
                        <a:rPr kumimoji="1" lang="ja-JP" altLang="en-US" sz="1100" u="none" baseline="0"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20,838</a:t>
                      </a:r>
                      <a:r>
                        <a:rPr kumimoji="1" lang="ja-JP" altLang="en-US" sz="1100" u="none" dirty="0">
                          <a:solidFill>
                            <a:schemeClr val="tx1"/>
                          </a:solidFill>
                          <a:latin typeface="Meiryo UI" panose="020B0604030504040204" pitchFamily="50" charset="-128"/>
                          <a:ea typeface="Meiryo UI" panose="020B0604030504040204" pitchFamily="50" charset="-128"/>
                        </a:rPr>
                        <a:t>人 </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u="none" dirty="0">
                          <a:solidFill>
                            <a:schemeClr val="tx1"/>
                          </a:solidFill>
                          <a:latin typeface="Meiryo UI" panose="020B0604030504040204" pitchFamily="50" charset="-128"/>
                          <a:ea typeface="Meiryo UI" panose="020B0604030504040204" pitchFamily="50" charset="-128"/>
                        </a:rPr>
                        <a:t> 　　　　資格外活動　　　　　　　</a:t>
                      </a:r>
                      <a:r>
                        <a:rPr kumimoji="1" lang="en-US" altLang="ja-JP" sz="1100" u="none" dirty="0">
                          <a:solidFill>
                            <a:schemeClr val="tx1"/>
                          </a:solidFill>
                          <a:latin typeface="Meiryo UI" panose="020B0604030504040204" pitchFamily="50" charset="-128"/>
                          <a:ea typeface="Meiryo UI" panose="020B0604030504040204" pitchFamily="50" charset="-128"/>
                        </a:rPr>
                        <a:t>31,220</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         身分に基づく在留資格　</a:t>
                      </a:r>
                      <a:r>
                        <a:rPr lang="en-US" altLang="ja-JP" sz="1100" u="none" dirty="0">
                          <a:solidFill>
                            <a:schemeClr val="tx1"/>
                          </a:solidFill>
                          <a:latin typeface="Meiryo UI" panose="020B0604030504040204" pitchFamily="50" charset="-128"/>
                          <a:ea typeface="Meiryo UI" panose="020B0604030504040204" pitchFamily="50" charset="-128"/>
                        </a:rPr>
                        <a:t>24,684</a:t>
                      </a:r>
                      <a:r>
                        <a:rPr lang="ja-JP" altLang="en-US" sz="1100" u="none" dirty="0">
                          <a:solidFill>
                            <a:schemeClr val="tx1"/>
                          </a:solidFill>
                          <a:latin typeface="Meiryo UI" panose="020B0604030504040204" pitchFamily="50" charset="-128"/>
                          <a:ea typeface="Meiryo UI" panose="020B0604030504040204" pitchFamily="50" charset="-128"/>
                        </a:rPr>
                        <a:t>人</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厚生労働省統計調査</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2019.10.31</a:t>
                      </a:r>
                      <a:r>
                        <a:rPr kumimoji="1" lang="ja-JP" altLang="en-US" sz="1100" dirty="0">
                          <a:solidFill>
                            <a:schemeClr val="tx1"/>
                          </a:solidFill>
                          <a:latin typeface="Meiryo UI" panose="020B0604030504040204" pitchFamily="50" charset="-128"/>
                          <a:ea typeface="Meiryo UI" panose="020B0604030504040204" pitchFamily="50" charset="-128"/>
                        </a:rPr>
                        <a:t>時点）</a:t>
                      </a:r>
                    </a:p>
                    <a:p>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5595885"/>
                  </a:ext>
                </a:extLst>
              </a:tr>
              <a:tr h="370840">
                <a:tc>
                  <a:txBody>
                    <a:bodyPr/>
                    <a:lstStyle/>
                    <a:p>
                      <a:r>
                        <a:rPr lang="ja-JP" altLang="en-US" sz="1100" u="none" dirty="0">
                          <a:solidFill>
                            <a:schemeClr val="tx1"/>
                          </a:solidFill>
                          <a:latin typeface="Meiryo UI" panose="020B0604030504040204" pitchFamily="50" charset="-128"/>
                          <a:ea typeface="Meiryo UI" panose="020B0604030504040204" pitchFamily="50" charset="-128"/>
                        </a:rPr>
                        <a:t>大阪で学ぶ留学生数</a:t>
                      </a:r>
                      <a:endParaRPr lang="en-US" altLang="ja-JP" sz="1100" u="none" dirty="0">
                        <a:solidFill>
                          <a:schemeClr val="tx1"/>
                        </a:solidFill>
                        <a:latin typeface="Meiryo UI" panose="020B0604030504040204" pitchFamily="50" charset="-128"/>
                        <a:ea typeface="Meiryo UI" panose="020B0604030504040204" pitchFamily="50" charset="-128"/>
                      </a:endParaRPr>
                    </a:p>
                    <a:p>
                      <a:r>
                        <a:rPr lang="ja-JP" altLang="en-US" sz="1100" u="none" dirty="0">
                          <a:solidFill>
                            <a:schemeClr val="tx1"/>
                          </a:solidFill>
                          <a:latin typeface="Meiryo UI" panose="020B0604030504040204" pitchFamily="50" charset="-128"/>
                          <a:ea typeface="Meiryo UI" panose="020B0604030504040204" pitchFamily="50" charset="-128"/>
                        </a:rPr>
                        <a:t>（大学・短大、高専・専修等、日本語教育機関の内訳を含む）</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26,257</a:t>
                      </a:r>
                      <a:r>
                        <a:rPr kumimoji="1" lang="ja-JP" altLang="en-US" sz="1100" u="none" dirty="0">
                          <a:solidFill>
                            <a:schemeClr val="tx1"/>
                          </a:solidFill>
                          <a:latin typeface="Meiryo UI" panose="020B0604030504040204" pitchFamily="50" charset="-128"/>
                          <a:ea typeface="Meiryo UI" panose="020B0604030504040204" pitchFamily="50" charset="-128"/>
                        </a:rPr>
                        <a:t>人</a:t>
                      </a:r>
                      <a:endParaRPr kumimoji="1" lang="en-US" altLang="ja-JP" sz="1100" u="none"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うち　　 大学・短大　           </a:t>
                      </a:r>
                      <a:r>
                        <a:rPr kumimoji="1" lang="en-US" altLang="ja-JP" sz="1100" dirty="0">
                          <a:solidFill>
                            <a:schemeClr val="tx1"/>
                          </a:solidFill>
                          <a:latin typeface="Meiryo UI" panose="020B0604030504040204" pitchFamily="50" charset="-128"/>
                          <a:ea typeface="Meiryo UI" panose="020B0604030504040204" pitchFamily="50" charset="-128"/>
                        </a:rPr>
                        <a:t>9,592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高専・専修等　        </a:t>
                      </a:r>
                      <a:r>
                        <a:rPr kumimoji="1" lang="en-US" altLang="ja-JP" sz="1100" dirty="0">
                          <a:solidFill>
                            <a:schemeClr val="tx1"/>
                          </a:solidFill>
                          <a:latin typeface="Meiryo UI" panose="020B0604030504040204" pitchFamily="50" charset="-128"/>
                          <a:ea typeface="Meiryo UI" panose="020B0604030504040204" pitchFamily="50" charset="-128"/>
                        </a:rPr>
                        <a:t>8,742</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zh-TW" altLang="en-US" sz="1100" dirty="0">
                          <a:solidFill>
                            <a:schemeClr val="tx1"/>
                          </a:solidFill>
                          <a:latin typeface="Meiryo UI" panose="020B0604030504040204" pitchFamily="50" charset="-128"/>
                          <a:ea typeface="Meiryo UI" panose="020B0604030504040204" pitchFamily="50" charset="-128"/>
                        </a:rPr>
                        <a:t>日本語教育機関</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7,923</a:t>
                      </a:r>
                      <a:r>
                        <a:rPr kumimoji="1" lang="ja-JP" altLang="en-US" sz="1100" dirty="0">
                          <a:solidFill>
                            <a:schemeClr val="tx1"/>
                          </a:solidFill>
                          <a:latin typeface="Meiryo UI" panose="020B0604030504040204" pitchFamily="50" charset="-128"/>
                          <a:ea typeface="Meiryo UI" panose="020B0604030504040204" pitchFamily="50" charset="-128"/>
                        </a:rPr>
                        <a:t>人</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外国人留学生在籍状況調査（</a:t>
                      </a:r>
                      <a:r>
                        <a:rPr kumimoji="1" lang="en-US" altLang="ja-JP" sz="1100" u="none" dirty="0">
                          <a:solidFill>
                            <a:schemeClr val="tx1"/>
                          </a:solidFill>
                          <a:latin typeface="Meiryo UI" panose="020B0604030504040204" pitchFamily="50" charset="-128"/>
                          <a:ea typeface="Meiryo UI" panose="020B0604030504040204" pitchFamily="50" charset="-128"/>
                        </a:rPr>
                        <a:t>JASSO</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en-US" altLang="ja-JP" sz="1100" u="none" dirty="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2019.5.1</a:t>
                      </a:r>
                      <a:r>
                        <a:rPr kumimoji="1" lang="ja-JP" altLang="en-US" sz="1100" dirty="0">
                          <a:solidFill>
                            <a:schemeClr val="tx1"/>
                          </a:solidFill>
                          <a:latin typeface="Meiryo UI" panose="020B0604030504040204" pitchFamily="50" charset="-128"/>
                          <a:ea typeface="Meiryo UI" panose="020B0604030504040204" pitchFamily="50" charset="-128"/>
                        </a:rPr>
                        <a:t>時点）</a:t>
                      </a:r>
                    </a:p>
                  </a:txBody>
                  <a:tcPr anchor="ctr"/>
                </a:tc>
                <a:extLst>
                  <a:ext uri="{0D108BD9-81ED-4DB2-BD59-A6C34878D82A}">
                    <a16:rowId xmlns:a16="http://schemas.microsoft.com/office/drawing/2014/main" val="590981329"/>
                  </a:ext>
                </a:extLst>
              </a:tr>
              <a:tr h="370840">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）による外国企業の誘致件数</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en-US" altLang="ja-JP" sz="1100" u="none" dirty="0">
                          <a:solidFill>
                            <a:schemeClr val="tx1"/>
                          </a:solidFill>
                          <a:latin typeface="Meiryo UI" panose="020B0604030504040204" pitchFamily="50" charset="-128"/>
                          <a:ea typeface="Meiryo UI" panose="020B0604030504040204" pitchFamily="50" charset="-128"/>
                        </a:rPr>
                        <a:t>2019</a:t>
                      </a:r>
                      <a:r>
                        <a:rPr kumimoji="1" lang="ja-JP" altLang="en-US" sz="1100" u="none" dirty="0">
                          <a:solidFill>
                            <a:schemeClr val="tx1"/>
                          </a:solidFill>
                          <a:latin typeface="Meiryo UI" panose="020B0604030504040204" pitchFamily="50" charset="-128"/>
                          <a:ea typeface="Meiryo UI" panose="020B0604030504040204" pitchFamily="50" charset="-128"/>
                        </a:rPr>
                        <a:t>）　　</a:t>
                      </a:r>
                      <a:r>
                        <a:rPr kumimoji="1" lang="en-US" altLang="ja-JP" sz="1100" u="none" dirty="0">
                          <a:solidFill>
                            <a:schemeClr val="tx1"/>
                          </a:solidFill>
                          <a:latin typeface="Meiryo UI" panose="020B0604030504040204" pitchFamily="50" charset="-128"/>
                          <a:ea typeface="Meiryo UI" panose="020B0604030504040204" pitchFamily="50" charset="-128"/>
                        </a:rPr>
                        <a:t>35</a:t>
                      </a:r>
                      <a:r>
                        <a:rPr kumimoji="1" lang="ja-JP" altLang="en-US" sz="1100" u="none">
                          <a:solidFill>
                            <a:schemeClr val="tx1"/>
                          </a:solidFill>
                          <a:latin typeface="Meiryo UI" panose="020B0604030504040204" pitchFamily="50" charset="-128"/>
                          <a:ea typeface="Meiryo UI" panose="020B0604030504040204" pitchFamily="50" charset="-128"/>
                        </a:rPr>
                        <a:t>件</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lang="ja-JP" altLang="en-US" sz="1100" dirty="0">
                          <a:solidFill>
                            <a:schemeClr val="tx1"/>
                          </a:solidFill>
                          <a:latin typeface="Meiryo UI" panose="020B0604030504040204" pitchFamily="50" charset="-128"/>
                          <a:ea typeface="Meiryo UI" panose="020B0604030504040204" pitchFamily="50" charset="-128"/>
                        </a:rPr>
                        <a:t>大阪外国企業誘致センター（</a:t>
                      </a:r>
                      <a:r>
                        <a:rPr lang="en-US" altLang="ja-JP" sz="1100" dirty="0">
                          <a:solidFill>
                            <a:schemeClr val="tx1"/>
                          </a:solidFill>
                          <a:latin typeface="Meiryo UI" panose="020B0604030504040204" pitchFamily="50" charset="-128"/>
                          <a:ea typeface="Meiryo UI" panose="020B0604030504040204" pitchFamily="50" charset="-128"/>
                        </a:rPr>
                        <a:t>O-BIC</a:t>
                      </a:r>
                      <a:r>
                        <a:rPr lang="ja-JP" altLang="en-US" sz="1100" dirty="0">
                          <a:solidFill>
                            <a:schemeClr val="tx1"/>
                          </a:solidFill>
                          <a:latin typeface="Meiryo UI" panose="020B0604030504040204" pitchFamily="50" charset="-128"/>
                          <a:ea typeface="Meiryo UI" panose="020B0604030504040204" pitchFamily="50" charset="-128"/>
                        </a:rPr>
                        <a:t>）</a:t>
                      </a:r>
                      <a:endParaRPr kumimoji="1" lang="ja-JP" altLang="en-US" sz="1100" u="none"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18594248"/>
                  </a:ext>
                </a:extLst>
              </a:tr>
            </a:tbl>
          </a:graphicData>
        </a:graphic>
      </p:graphicFrame>
    </p:spTree>
    <p:extLst>
      <p:ext uri="{BB962C8B-B14F-4D97-AF65-F5344CB8AC3E}">
        <p14:creationId xmlns:p14="http://schemas.microsoft.com/office/powerpoint/2010/main" val="22810814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20</a:t>
            </a:r>
            <a:endParaRPr kumimoji="1" lang="ja-JP" altLang="en-US" dirty="0"/>
          </a:p>
        </p:txBody>
      </p:sp>
      <p:sp>
        <p:nvSpPr>
          <p:cNvPr id="7" name="Text Box 2"/>
          <p:cNvSpPr txBox="1">
            <a:spLocks noChangeArrowheads="1"/>
          </p:cNvSpPr>
          <p:nvPr/>
        </p:nvSpPr>
        <p:spPr bwMode="auto">
          <a:xfrm>
            <a:off x="3281363" y="2891178"/>
            <a:ext cx="3400052" cy="1078819"/>
          </a:xfrm>
          <a:prstGeom prst="rect">
            <a:avLst/>
          </a:prstGeom>
          <a:noFill/>
          <a:ln>
            <a:noFill/>
            <a:headEnd/>
            <a:tailEnd/>
          </a:ln>
        </p:spPr>
        <p:style>
          <a:lnRef idx="2">
            <a:schemeClr val="dk1"/>
          </a:lnRef>
          <a:fillRef idx="1">
            <a:schemeClr val="lt1"/>
          </a:fillRef>
          <a:effectRef idx="0">
            <a:schemeClr val="dk1"/>
          </a:effectRef>
          <a:fontRef idx="minor">
            <a:schemeClr val="dk1"/>
          </a:fontRef>
        </p:style>
        <p:txBody>
          <a:bodyPr wrap="square" lIns="74295" tIns="36000" rIns="74295" bIns="889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600" dirty="0">
                <a:solidFill>
                  <a:schemeClr val="tx1"/>
                </a:solidFill>
                <a:latin typeface="Meiryo UI" panose="020B0604030504040204" pitchFamily="50" charset="-128"/>
                <a:ea typeface="Meiryo UI" panose="020B0604030504040204" pitchFamily="50" charset="-128"/>
                <a:cs typeface="ＭＳ Ｐゴシック" charset="-128"/>
              </a:rPr>
              <a:t>重点事業例とスケジュールイメージ</a:t>
            </a:r>
            <a:endParaRPr lang="en-US" altLang="ja-JP" sz="1600" dirty="0">
              <a:solidFill>
                <a:schemeClr val="tx1"/>
              </a:solidFill>
              <a:latin typeface="Meiryo UI" panose="020B0604030504040204" pitchFamily="50" charset="-128"/>
              <a:ea typeface="Meiryo UI" panose="020B0604030504040204" pitchFamily="50" charset="-128"/>
              <a:cs typeface="ＭＳ Ｐゴシック" charset="-128"/>
            </a:endParaRPr>
          </a:p>
          <a:p>
            <a:pPr algn="ctr"/>
            <a:endParaRPr lang="en-US" altLang="ja-JP" sz="1600" dirty="0">
              <a:solidFill>
                <a:schemeClr val="tx1"/>
              </a:solidFill>
              <a:latin typeface="Meiryo UI" panose="020B0604030504040204" pitchFamily="50" charset="-128"/>
              <a:ea typeface="Meiryo UI" panose="020B0604030504040204" pitchFamily="50" charset="-128"/>
              <a:cs typeface="ＭＳ Ｐゴシック" charset="-128"/>
            </a:endParaRPr>
          </a:p>
          <a:p>
            <a:pPr algn="ctr"/>
            <a:r>
              <a:rPr lang="ja-JP" altLang="en-US" sz="1600" dirty="0">
                <a:solidFill>
                  <a:schemeClr val="tx1"/>
                </a:solidFill>
                <a:latin typeface="Meiryo UI" panose="020B0604030504040204" pitchFamily="50" charset="-128"/>
                <a:ea typeface="Meiryo UI" panose="020B0604030504040204" pitchFamily="50" charset="-128"/>
                <a:cs typeface="ＭＳ Ｐゴシック" charset="-128"/>
              </a:rPr>
              <a:t>＜調整中＞</a:t>
            </a:r>
            <a:endParaRPr lang="en-US" altLang="ja-JP" sz="1600" dirty="0">
              <a:solidFill>
                <a:schemeClr val="tx1"/>
              </a:solidFill>
              <a:latin typeface="Meiryo UI" panose="020B0604030504040204" pitchFamily="50" charset="-128"/>
              <a:ea typeface="Meiryo UI" panose="020B0604030504040204" pitchFamily="50" charset="-128"/>
              <a:cs typeface="ＭＳ Ｐゴシック" charset="-128"/>
            </a:endParaRPr>
          </a:p>
        </p:txBody>
      </p:sp>
      <p:sp>
        <p:nvSpPr>
          <p:cNvPr id="9" name="タイトル 1"/>
          <p:cNvSpPr>
            <a:spLocks noGrp="1"/>
          </p:cNvSpPr>
          <p:nvPr>
            <p:ph type="title" idx="4294967295"/>
          </p:nvPr>
        </p:nvSpPr>
        <p:spPr>
          <a:xfrm>
            <a:off x="273050" y="188913"/>
            <a:ext cx="9359900" cy="315912"/>
          </a:xfrm>
          <a:ln/>
        </p:spPr>
        <p:style>
          <a:lnRef idx="1">
            <a:schemeClr val="accent3"/>
          </a:lnRef>
          <a:fillRef idx="2">
            <a:schemeClr val="accent3"/>
          </a:fillRef>
          <a:effectRef idx="1">
            <a:schemeClr val="accent3"/>
          </a:effectRef>
          <a:fontRef idx="minor">
            <a:schemeClr val="dk1"/>
          </a:fontRef>
        </p:style>
        <p:txBody>
          <a:bodyPr rtlCol="0">
            <a:noAutofit/>
          </a:bodyPr>
          <a:lstStyle/>
          <a:p>
            <a:pPr algn="l" eaLnBrk="1" fontAlgn="auto" hangingPunct="1">
              <a:spcAft>
                <a:spcPts val="0"/>
              </a:spcAft>
              <a:defRPr/>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参考資料</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重点事業例とスケジュールイメージ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p>
        </p:txBody>
      </p:sp>
    </p:spTree>
    <p:extLst>
      <p:ext uri="{BB962C8B-B14F-4D97-AF65-F5344CB8AC3E}">
        <p14:creationId xmlns:p14="http://schemas.microsoft.com/office/powerpoint/2010/main" val="2654801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93B6E2F9-54BB-4156-A87D-0769761B0998}"/>
              </a:ext>
            </a:extLst>
          </p:cNvPr>
          <p:cNvSpPr>
            <a:spLocks noGrp="1"/>
          </p:cNvSpPr>
          <p:nvPr>
            <p:ph type="ftr" sz="quarter" idx="11"/>
          </p:nvPr>
        </p:nvSpPr>
        <p:spPr/>
        <p:txBody>
          <a:bodyPr/>
          <a:lstStyle/>
          <a:p>
            <a:endParaRPr kumimoji="1" lang="ja-JP" altLang="en-US" dirty="0"/>
          </a:p>
        </p:txBody>
      </p:sp>
      <p:sp>
        <p:nvSpPr>
          <p:cNvPr id="5" name="スライド番号プレースホルダー 4">
            <a:extLst>
              <a:ext uri="{FF2B5EF4-FFF2-40B4-BE49-F238E27FC236}">
                <a16:creationId xmlns:a16="http://schemas.microsoft.com/office/drawing/2014/main" id="{BDFB94BA-0FFB-486F-A010-2EC40FEDBCDE}"/>
              </a:ext>
            </a:extLst>
          </p:cNvPr>
          <p:cNvSpPr>
            <a:spLocks noGrp="1"/>
          </p:cNvSpPr>
          <p:nvPr>
            <p:ph type="sldNum" sz="quarter" idx="12"/>
          </p:nvPr>
        </p:nvSpPr>
        <p:spPr/>
        <p:txBody>
          <a:bodyPr/>
          <a:lstStyle/>
          <a:p>
            <a:r>
              <a:rPr kumimoji="1" lang="en-US" altLang="ja-JP" dirty="0"/>
              <a:t>1</a:t>
            </a:r>
            <a:endParaRPr kumimoji="1" lang="ja-JP" altLang="en-US" dirty="0"/>
          </a:p>
        </p:txBody>
      </p:sp>
      <p:sp>
        <p:nvSpPr>
          <p:cNvPr id="6" name="正方形/長方形 5">
            <a:extLst>
              <a:ext uri="{FF2B5EF4-FFF2-40B4-BE49-F238E27FC236}">
                <a16:creationId xmlns:a16="http://schemas.microsoft.com/office/drawing/2014/main" id="{BACB90E7-0AF2-4F58-9BF2-9E95660927C2}"/>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lang="ja-JP" altLang="en-US" sz="2400" spc="300" dirty="0">
                <a:solidFill>
                  <a:schemeClr val="tx1"/>
                </a:solidFill>
                <a:latin typeface="Meiryo UI" panose="020B0604030504040204" pitchFamily="50" charset="-128"/>
                <a:ea typeface="Meiryo UI" panose="020B0604030504040204" pitchFamily="50" charset="-128"/>
              </a:rPr>
              <a:t>はじめに</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1C9463AF-5DFA-4326-8E62-223A28D89E9B}"/>
              </a:ext>
            </a:extLst>
          </p:cNvPr>
          <p:cNvSpPr>
            <a:spLocks noGrp="1"/>
          </p:cNvSpPr>
          <p:nvPr>
            <p:ph idx="1"/>
          </p:nvPr>
        </p:nvSpPr>
        <p:spPr>
          <a:xfrm>
            <a:off x="303571" y="908168"/>
            <a:ext cx="9298857" cy="5163032"/>
          </a:xfrm>
        </p:spPr>
        <p:txBody>
          <a:bodyPr>
            <a:noAutofit/>
          </a:bodyPr>
          <a:lstStyle/>
          <a:p>
            <a:pPr marL="187200" indent="-187200">
              <a:lnSpc>
                <a:spcPts val="2800"/>
              </a:lnSpc>
              <a:spcBef>
                <a:spcPts val="30"/>
              </a:spcBef>
              <a:buNone/>
            </a:pPr>
            <a:r>
              <a:rPr lang="en-US" altLang="ja-JP" sz="1400" b="1" dirty="0">
                <a:latin typeface="+mn-ea"/>
              </a:rPr>
              <a:t>【</a:t>
            </a:r>
            <a:r>
              <a:rPr lang="ja-JP" altLang="en-US" sz="1400" b="1" dirty="0">
                <a:latin typeface="Meiryo UI" panose="020B0604030504040204" pitchFamily="50" charset="-128"/>
                <a:ea typeface="Meiryo UI" panose="020B0604030504040204" pitchFamily="50" charset="-128"/>
              </a:rPr>
              <a:t>これまでの取組み</a:t>
            </a:r>
            <a:r>
              <a:rPr lang="en-US" altLang="ja-JP" sz="1400" b="1" dirty="0">
                <a:latin typeface="Meiryo UI" panose="020B0604030504040204" pitchFamily="50" charset="-128"/>
                <a:ea typeface="Meiryo UI" panose="020B0604030504040204" pitchFamily="50" charset="-128"/>
              </a:rPr>
              <a:t>】</a:t>
            </a: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a:t>
            </a:r>
            <a:r>
              <a:rPr lang="ja-JP" altLang="ja-JP" sz="1400" dirty="0">
                <a:latin typeface="Meiryo UI" panose="020B0604030504040204" pitchFamily="50" charset="-128"/>
                <a:ea typeface="Meiryo UI" panose="020B0604030504040204" pitchFamily="50" charset="-128"/>
              </a:rPr>
              <a:t>大阪府・市では、世界的な創造都市</a:t>
            </a:r>
            <a:r>
              <a:rPr lang="ja-JP" altLang="en-US" sz="1400" dirty="0">
                <a:latin typeface="Meiryo UI" panose="020B0604030504040204" pitchFamily="50" charset="-128"/>
                <a:ea typeface="Meiryo UI" panose="020B0604030504040204" pitchFamily="50" charset="-128"/>
              </a:rPr>
              <a:t>の実現</a:t>
            </a:r>
            <a:r>
              <a:rPr lang="ja-JP" altLang="ja-JP" sz="1400" dirty="0">
                <a:latin typeface="Meiryo UI" panose="020B0604030504040204" pitchFamily="50" charset="-128"/>
                <a:ea typeface="Meiryo UI" panose="020B0604030504040204" pitchFamily="50" charset="-128"/>
              </a:rPr>
              <a:t>に向けた観光・国際交流・文化・スポーツ各施策の</a:t>
            </a:r>
            <a:r>
              <a:rPr lang="ja-JP" altLang="en-US" sz="1400" dirty="0">
                <a:latin typeface="Meiryo UI" panose="020B0604030504040204" pitchFamily="50" charset="-128"/>
                <a:ea typeface="Meiryo UI" panose="020B0604030504040204" pitchFamily="50" charset="-128"/>
              </a:rPr>
              <a:t>上位概念となる</a:t>
            </a:r>
            <a:r>
              <a:rPr lang="ja-JP" altLang="ja-JP" sz="1400" dirty="0">
                <a:latin typeface="Meiryo UI" panose="020B0604030504040204" pitchFamily="50" charset="-128"/>
                <a:ea typeface="Meiryo UI" panose="020B0604030504040204" pitchFamily="50" charset="-128"/>
              </a:rPr>
              <a:t>共通の戦略として</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2012</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2015</a:t>
            </a:r>
            <a:r>
              <a:rPr lang="ja-JP" altLang="en-US" sz="1400" dirty="0">
                <a:latin typeface="Meiryo UI" panose="020B0604030504040204" pitchFamily="50" charset="-128"/>
                <a:ea typeface="Meiryo UI" panose="020B0604030504040204" pitchFamily="50" charset="-128"/>
              </a:rPr>
              <a:t>年度</a:t>
            </a:r>
            <a:r>
              <a:rPr lang="ja-JP"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」を策定し、</a:t>
            </a:r>
            <a:r>
              <a:rPr lang="ja-JP" altLang="en-US" sz="1400" u="sng" dirty="0">
                <a:latin typeface="Meiryo UI" panose="020B0604030504040204" pitchFamily="50" charset="-128"/>
                <a:ea typeface="Meiryo UI" panose="020B0604030504040204" pitchFamily="50" charset="-128"/>
              </a:rPr>
              <a:t>世界の都市間競争に打ち勝つ都市魅力の創造・発信などに取り組んできた。</a:t>
            </a:r>
            <a:endParaRPr lang="en-US" altLang="ja-JP" sz="1400" u="sng" dirty="0">
              <a:latin typeface="Meiryo UI" panose="020B0604030504040204" pitchFamily="50" charset="-128"/>
              <a:ea typeface="Meiryo UI" panose="020B0604030504040204" pitchFamily="50" charset="-128"/>
            </a:endParaRPr>
          </a:p>
          <a:p>
            <a:pPr marL="187200" indent="-187200">
              <a:lnSpc>
                <a:spcPts val="2800"/>
              </a:lnSpc>
              <a:spcBef>
                <a:spcPts val="30"/>
              </a:spcBef>
              <a:buNone/>
            </a:pPr>
            <a:r>
              <a:rPr lang="ja-JP" altLang="en-US" sz="1400" dirty="0">
                <a:latin typeface="Meiryo UI" panose="020B0604030504040204" pitchFamily="50" charset="-128"/>
                <a:ea typeface="Meiryo UI" panose="020B0604030504040204" pitchFamily="50" charset="-128"/>
              </a:rPr>
              <a:t>〇後継計画である「</a:t>
            </a:r>
            <a:r>
              <a:rPr lang="ja-JP" altLang="ja-JP" sz="1400" dirty="0">
                <a:latin typeface="Meiryo UI" panose="020B0604030504040204" pitchFamily="50" charset="-128"/>
                <a:ea typeface="Meiryo UI" panose="020B0604030504040204" pitchFamily="50" charset="-128"/>
              </a:rPr>
              <a:t>大阪都市魅力</a:t>
            </a:r>
            <a:r>
              <a:rPr lang="ja-JP" altLang="en-US" sz="1400" dirty="0">
                <a:latin typeface="Meiryo UI" panose="020B0604030504040204" pitchFamily="50" charset="-128"/>
                <a:ea typeface="Meiryo UI" panose="020B0604030504040204" pitchFamily="50" charset="-128"/>
              </a:rPr>
              <a:t>創造</a:t>
            </a:r>
            <a:r>
              <a:rPr lang="ja-JP" altLang="ja-JP" sz="1400" dirty="0">
                <a:latin typeface="Meiryo UI" panose="020B0604030504040204" pitchFamily="50" charset="-128"/>
                <a:ea typeface="Meiryo UI" panose="020B0604030504040204" pitchFamily="50" charset="-128"/>
              </a:rPr>
              <a:t>戦略</a:t>
            </a: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（計画期間：</a:t>
            </a:r>
            <a:r>
              <a:rPr lang="en-US" altLang="ja-JP" sz="1400" dirty="0">
                <a:latin typeface="Meiryo UI" panose="020B0604030504040204" pitchFamily="50" charset="-128"/>
                <a:ea typeface="Meiryo UI" panose="020B0604030504040204" pitchFamily="50" charset="-128"/>
              </a:rPr>
              <a:t>2016</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2020</a:t>
            </a:r>
            <a:r>
              <a:rPr lang="ja-JP" altLang="en-US" sz="1400" dirty="0">
                <a:latin typeface="Meiryo UI" panose="020B0604030504040204" pitchFamily="50" charset="-128"/>
                <a:ea typeface="Meiryo UI" panose="020B0604030504040204" pitchFamily="50" charset="-128"/>
              </a:rPr>
              <a:t>年度）」においては</a:t>
            </a:r>
            <a:r>
              <a:rPr lang="ja-JP" altLang="ja-JP" sz="1400" dirty="0">
                <a:latin typeface="Meiryo UI" panose="020B0604030504040204" pitchFamily="50" charset="-128"/>
                <a:ea typeface="Meiryo UI" panose="020B0604030504040204" pitchFamily="50" charset="-128"/>
              </a:rPr>
              <a:t>、 「世界的な創造都市、国際エンターテインメント都市へ加速」に向け</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10</a:t>
            </a:r>
            <a:r>
              <a:rPr lang="ja-JP" altLang="ja-JP" sz="1400" dirty="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めざ</a:t>
            </a:r>
            <a:r>
              <a:rPr lang="ja-JP" altLang="ja-JP" sz="1400" dirty="0">
                <a:latin typeface="Meiryo UI" panose="020B0604030504040204" pitchFamily="50" charset="-128"/>
                <a:ea typeface="Meiryo UI" panose="020B0604030504040204" pitchFamily="50" charset="-128"/>
              </a:rPr>
              <a:t>すべき都市像</a:t>
            </a:r>
            <a:r>
              <a:rPr lang="ja-JP" altLang="en-US" sz="1400" dirty="0">
                <a:latin typeface="Meiryo UI" panose="020B0604030504040204" pitchFamily="50" charset="-128"/>
                <a:ea typeface="Meiryo UI" panose="020B0604030504040204" pitchFamily="50" charset="-128"/>
              </a:rPr>
              <a:t>や各々の</a:t>
            </a:r>
            <a:r>
              <a:rPr lang="ja-JP" altLang="ja-JP" sz="1400" dirty="0">
                <a:latin typeface="Meiryo UI" panose="020B0604030504040204" pitchFamily="50" charset="-128"/>
                <a:ea typeface="Meiryo UI" panose="020B0604030504040204" pitchFamily="50" charset="-128"/>
              </a:rPr>
              <a:t>ＫＰＩを定め</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ＰＤＣＡサイクルを実行しながら各種プロジェクト</a:t>
            </a:r>
            <a:r>
              <a:rPr lang="ja-JP" altLang="en-US" sz="1400" dirty="0">
                <a:latin typeface="Meiryo UI" panose="020B0604030504040204" pitchFamily="50" charset="-128"/>
                <a:ea typeface="Meiryo UI" panose="020B0604030504040204" pitchFamily="50" charset="-128"/>
              </a:rPr>
              <a:t>を着実に推進し、</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ja-JP" altLang="en-US" sz="1400" dirty="0">
                <a:latin typeface="Meiryo UI" panose="020B0604030504040204" pitchFamily="50" charset="-128"/>
                <a:ea typeface="Meiryo UI" panose="020B0604030504040204" pitchFamily="50" charset="-128"/>
              </a:rPr>
              <a:t>の</a:t>
            </a:r>
            <a:r>
              <a:rPr lang="ja-JP" altLang="ja-JP" sz="1400" dirty="0">
                <a:latin typeface="Meiryo UI" panose="020B0604030504040204" pitchFamily="50" charset="-128"/>
                <a:ea typeface="Meiryo UI" panose="020B0604030504040204" pitchFamily="50" charset="-128"/>
              </a:rPr>
              <a:t>来阪外国人旅行者数</a:t>
            </a:r>
            <a:r>
              <a:rPr lang="ja-JP" altLang="en-US" sz="1400" dirty="0">
                <a:latin typeface="Meiryo UI" panose="020B0604030504040204" pitchFamily="50" charset="-128"/>
                <a:ea typeface="Meiryo UI" panose="020B0604030504040204" pitchFamily="50" charset="-128"/>
              </a:rPr>
              <a:t>は過去最高となる</a:t>
            </a:r>
            <a:r>
              <a:rPr lang="en-US" altLang="ja-JP" sz="1400" dirty="0">
                <a:latin typeface="Meiryo UI" panose="020B0604030504040204" pitchFamily="50" charset="-128"/>
                <a:ea typeface="Meiryo UI" panose="020B0604030504040204" pitchFamily="50" charset="-128"/>
              </a:rPr>
              <a:t>1,231</a:t>
            </a:r>
            <a:r>
              <a:rPr lang="ja-JP" altLang="ja-JP" sz="1400" dirty="0">
                <a:latin typeface="Meiryo UI" panose="020B0604030504040204" pitchFamily="50" charset="-128"/>
                <a:ea typeface="Meiryo UI" panose="020B0604030504040204" pitchFamily="50" charset="-128"/>
              </a:rPr>
              <a:t>万人を達成</a:t>
            </a:r>
            <a:r>
              <a:rPr lang="ja-JP" altLang="en-US" sz="1400" dirty="0">
                <a:latin typeface="Meiryo UI" panose="020B0604030504040204" pitchFamily="50" charset="-128"/>
                <a:ea typeface="Meiryo UI" panose="020B0604030504040204" pitchFamily="50" charset="-128"/>
              </a:rPr>
              <a:t>するなど、好調なインバウンド需要を取り込むことで、大阪の賑わいを創出してきた。</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また</a:t>
            </a:r>
            <a:r>
              <a:rPr lang="ja-JP" altLang="ja-JP"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年日本国際博覧会（大阪・関西万博）の開催決定をはじめ、</a:t>
            </a:r>
            <a:r>
              <a:rPr lang="en-US" altLang="ja-JP" sz="1400" dirty="0">
                <a:latin typeface="Meiryo UI" panose="020B0604030504040204" pitchFamily="50" charset="-128"/>
                <a:ea typeface="Meiryo UI" panose="020B0604030504040204" pitchFamily="50" charset="-128"/>
              </a:rPr>
              <a:t>G20</a:t>
            </a:r>
            <a:r>
              <a:rPr lang="ja-JP" altLang="ja-JP" sz="1400" dirty="0">
                <a:latin typeface="Meiryo UI" panose="020B0604030504040204" pitchFamily="50" charset="-128"/>
                <a:ea typeface="Meiryo UI" panose="020B0604030504040204" pitchFamily="50" charset="-128"/>
              </a:rPr>
              <a:t>大阪サミット（</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6</a:t>
            </a:r>
            <a:r>
              <a:rPr lang="ja-JP" altLang="ja-JP" sz="1400" dirty="0">
                <a:latin typeface="Meiryo UI" panose="020B0604030504040204" pitchFamily="50" charset="-128"/>
                <a:ea typeface="Meiryo UI" panose="020B0604030504040204" pitchFamily="50" charset="-128"/>
              </a:rPr>
              <a:t>月）の成功</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百舌鳥・古市古墳群の世界遺産</a:t>
            </a:r>
            <a:r>
              <a:rPr lang="ja-JP" altLang="en-US" sz="1400" dirty="0">
                <a:latin typeface="Meiryo UI" panose="020B0604030504040204" pitchFamily="50" charset="-128"/>
                <a:ea typeface="Meiryo UI" panose="020B0604030504040204" pitchFamily="50" charset="-128"/>
              </a:rPr>
              <a:t>登録の</a:t>
            </a:r>
            <a:r>
              <a:rPr lang="ja-JP" altLang="ja-JP" sz="1400" dirty="0">
                <a:latin typeface="Meiryo UI" panose="020B0604030504040204" pitchFamily="50" charset="-128"/>
                <a:ea typeface="Meiryo UI" panose="020B0604030504040204" pitchFamily="50" charset="-128"/>
              </a:rPr>
              <a:t>決定（</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7</a:t>
            </a:r>
            <a:r>
              <a:rPr lang="ja-JP" altLang="ja-JP" sz="1400" dirty="0">
                <a:latin typeface="Meiryo UI" panose="020B0604030504040204" pitchFamily="50" charset="-128"/>
                <a:ea typeface="Meiryo UI" panose="020B0604030504040204" pitchFamily="50" charset="-128"/>
              </a:rPr>
              <a:t>月）、ラグビーワールドカップ日本大会の開催（</a:t>
            </a:r>
            <a:r>
              <a:rPr lang="en-US" altLang="ja-JP" sz="1400" dirty="0">
                <a:latin typeface="Meiryo UI" panose="020B0604030504040204" pitchFamily="50" charset="-128"/>
                <a:ea typeface="Meiryo UI" panose="020B0604030504040204" pitchFamily="50" charset="-128"/>
              </a:rPr>
              <a:t>2019</a:t>
            </a:r>
            <a:r>
              <a:rPr lang="ja-JP" altLang="ja-JP"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ja-JP"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11</a:t>
            </a:r>
            <a:r>
              <a:rPr lang="ja-JP" altLang="ja-JP" sz="1400" dirty="0">
                <a:latin typeface="Meiryo UI" panose="020B0604030504040204" pitchFamily="50" charset="-128"/>
                <a:ea typeface="Meiryo UI" panose="020B0604030504040204" pitchFamily="50" charset="-128"/>
              </a:rPr>
              <a:t>月）など</a:t>
            </a:r>
            <a:r>
              <a:rPr lang="ja-JP" altLang="en-US" sz="1400" dirty="0">
                <a:latin typeface="Meiryo UI" panose="020B0604030504040204" pitchFamily="50" charset="-128"/>
                <a:ea typeface="Meiryo UI" panose="020B0604030504040204" pitchFamily="50" charset="-128"/>
              </a:rPr>
              <a:t>のビッグプロジェクトが進展し、国内外における大阪の</a:t>
            </a:r>
            <a:r>
              <a:rPr lang="ja-JP" altLang="ja-JP" sz="1400" dirty="0">
                <a:latin typeface="Meiryo UI" panose="020B0604030504040204" pitchFamily="50" charset="-128"/>
                <a:ea typeface="Meiryo UI" panose="020B0604030504040204" pitchFamily="50" charset="-128"/>
              </a:rPr>
              <a:t>存在感</a:t>
            </a:r>
            <a:r>
              <a:rPr lang="ja-JP" altLang="en-US" sz="1400" dirty="0">
                <a:latin typeface="Meiryo UI" panose="020B0604030504040204" pitchFamily="50" charset="-128"/>
                <a:ea typeface="Meiryo UI" panose="020B0604030504040204" pitchFamily="50" charset="-128"/>
              </a:rPr>
              <a:t>は確実に高まってきている。</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 typeface="Meiryo UI" panose="020B0604030504040204" pitchFamily="50" charset="-128"/>
              <a:buChar char="○"/>
            </a:pPr>
            <a:r>
              <a:rPr lang="ja-JP" altLang="en-US" sz="1400" dirty="0">
                <a:latin typeface="Meiryo UI" panose="020B0604030504040204" pitchFamily="50" charset="-128"/>
                <a:ea typeface="Meiryo UI" panose="020B0604030504040204" pitchFamily="50" charset="-128"/>
              </a:rPr>
              <a:t>この流れを</a:t>
            </a:r>
            <a:r>
              <a:rPr lang="ja-JP" altLang="en-US" sz="1400" u="sng" dirty="0">
                <a:latin typeface="Meiryo UI" panose="020B0604030504040204" pitchFamily="50" charset="-128"/>
                <a:ea typeface="Meiryo UI" panose="020B0604030504040204" pitchFamily="50" charset="-128"/>
              </a:rPr>
              <a:t>さらに</a:t>
            </a:r>
            <a:r>
              <a:rPr lang="ja-JP" altLang="en-US" sz="1400" dirty="0">
                <a:latin typeface="Meiryo UI" panose="020B0604030504040204" pitchFamily="50" charset="-128"/>
                <a:ea typeface="Meiryo UI" panose="020B0604030504040204" pitchFamily="50" charset="-128"/>
              </a:rPr>
              <a:t>加速させ、大阪を新たなステージへと飛躍させるため、大阪・関西万博に向けて</a:t>
            </a:r>
            <a:r>
              <a:rPr lang="ja-JP" altLang="en-US" sz="1400" u="sng" dirty="0">
                <a:latin typeface="Meiryo UI" panose="020B0604030504040204" pitchFamily="50" charset="-128"/>
                <a:ea typeface="Meiryo UI" panose="020B0604030504040204" pitchFamily="50" charset="-128"/>
              </a:rPr>
              <a:t>高まる発信力やインパクトを活かして、</a:t>
            </a:r>
            <a:r>
              <a:rPr lang="ja-JP" altLang="en-US" sz="1400" dirty="0">
                <a:latin typeface="Meiryo UI" panose="020B0604030504040204" pitchFamily="50" charset="-128"/>
                <a:ea typeface="Meiryo UI" panose="020B0604030504040204" pitchFamily="50" charset="-128"/>
              </a:rPr>
              <a:t>都市魅力のさらなる向上や世界への発信</a:t>
            </a:r>
            <a:r>
              <a:rPr lang="ja-JP" altLang="en-US" sz="1400" u="sng" dirty="0">
                <a:latin typeface="Meiryo UI" panose="020B0604030504040204" pitchFamily="50" charset="-128"/>
                <a:ea typeface="Meiryo UI" panose="020B0604030504040204" pitchFamily="50" charset="-128"/>
              </a:rPr>
              <a:t>をオール大阪で進めていく必要がある</a:t>
            </a:r>
            <a:r>
              <a:rPr lang="ja-JP" altLang="en-US" sz="1400" dirty="0">
                <a:latin typeface="Meiryo UI" panose="020B0604030504040204" pitchFamily="50" charset="-128"/>
                <a:ea typeface="Meiryo UI" panose="020B0604030504040204" pitchFamily="50" charset="-128"/>
              </a:rPr>
              <a:t>。</a:t>
            </a:r>
            <a:endParaRPr kumimoji="1" lang="ja-JP" altLang="en-US" sz="1800" dirty="0"/>
          </a:p>
        </p:txBody>
      </p:sp>
    </p:spTree>
    <p:extLst>
      <p:ext uri="{BB962C8B-B14F-4D97-AF65-F5344CB8AC3E}">
        <p14:creationId xmlns:p14="http://schemas.microsoft.com/office/powerpoint/2010/main" val="3961003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77150" y="6492875"/>
            <a:ext cx="2228850" cy="365125"/>
          </a:xfrm>
        </p:spPr>
        <p:txBody>
          <a:bodyPr/>
          <a:lstStyle/>
          <a:p>
            <a:r>
              <a:rPr kumimoji="1" lang="en-US" altLang="ja-JP" dirty="0"/>
              <a:t>2</a:t>
            </a:r>
            <a:endParaRPr kumimoji="1" lang="ja-JP" altLang="en-US" dirty="0"/>
          </a:p>
        </p:txBody>
      </p:sp>
      <p:sp>
        <p:nvSpPr>
          <p:cNvPr id="4" name="コンテンツ プレースホルダー 2">
            <a:extLst>
              <a:ext uri="{FF2B5EF4-FFF2-40B4-BE49-F238E27FC236}">
                <a16:creationId xmlns:a16="http://schemas.microsoft.com/office/drawing/2014/main" id="{69BAFCF7-A346-4336-B0B7-E7B783C1826F}"/>
              </a:ext>
            </a:extLst>
          </p:cNvPr>
          <p:cNvSpPr txBox="1">
            <a:spLocks/>
          </p:cNvSpPr>
          <p:nvPr/>
        </p:nvSpPr>
        <p:spPr>
          <a:xfrm>
            <a:off x="313806" y="434897"/>
            <a:ext cx="9175882" cy="6198131"/>
          </a:xfrm>
          <a:prstGeom prst="rect">
            <a:avLst/>
          </a:prstGeom>
          <a:noFill/>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187200" indent="-187200">
              <a:lnSpc>
                <a:spcPts val="2800"/>
              </a:lnSpc>
              <a:spcBef>
                <a:spcPts val="30"/>
              </a:spcBef>
              <a:buNone/>
            </a:pPr>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取り巻く環境の変化</a:t>
            </a:r>
            <a:r>
              <a:rPr lang="en-US" altLang="ja-JP" sz="1400" b="1" dirty="0">
                <a:latin typeface="Meiryo UI" panose="020B0604030504040204" pitchFamily="50" charset="-128"/>
                <a:ea typeface="Meiryo UI" panose="020B0604030504040204" pitchFamily="50" charset="-128"/>
              </a:rPr>
              <a:t>】</a:t>
            </a:r>
          </a:p>
          <a:p>
            <a:pPr marL="187200" indent="-187200">
              <a:lnSpc>
                <a:spcPts val="2800"/>
              </a:lnSpc>
              <a:spcBef>
                <a:spcPts val="30"/>
              </a:spcBef>
              <a:buFontTx/>
              <a:buChar char="○"/>
            </a:pPr>
            <a:r>
              <a:rPr lang="en-US" altLang="ja-JP" sz="1400" dirty="0">
                <a:latin typeface="Meiryo UI" panose="020B0604030504040204" pitchFamily="50" charset="-128"/>
                <a:ea typeface="Meiryo UI" panose="020B0604030504040204" pitchFamily="50" charset="-128"/>
              </a:rPr>
              <a:t>2020</a:t>
            </a:r>
            <a:r>
              <a:rPr lang="ja-JP" altLang="ja-JP" sz="1400" dirty="0">
                <a:latin typeface="Meiryo UI" panose="020B0604030504040204" pitchFamily="50" charset="-128"/>
                <a:ea typeface="Meiryo UI" panose="020B0604030504040204" pitchFamily="50" charset="-128"/>
              </a:rPr>
              <a:t>年、新型コロナ</a:t>
            </a:r>
            <a:r>
              <a:rPr lang="ja-JP" altLang="en-US" sz="1400" dirty="0">
                <a:latin typeface="Meiryo UI" panose="020B0604030504040204" pitchFamily="50" charset="-128"/>
                <a:ea typeface="Meiryo UI" panose="020B0604030504040204" pitchFamily="50" charset="-128"/>
              </a:rPr>
              <a:t>ウイルス感染症</a:t>
            </a:r>
            <a:r>
              <a:rPr lang="ja-JP" altLang="ja-JP" sz="1400" dirty="0">
                <a:latin typeface="Meiryo UI" panose="020B0604030504040204" pitchFamily="50" charset="-128"/>
                <a:ea typeface="Meiryo UI" panose="020B0604030504040204" pitchFamily="50" charset="-128"/>
              </a:rPr>
              <a:t>の世界的な</a:t>
            </a:r>
            <a:r>
              <a:rPr lang="ja-JP" altLang="en-US" sz="1400" dirty="0">
                <a:latin typeface="Meiryo UI" panose="020B0604030504040204" pitchFamily="50" charset="-128"/>
                <a:ea typeface="Meiryo UI" panose="020B0604030504040204" pitchFamily="50" charset="-128"/>
              </a:rPr>
              <a:t>感染</a:t>
            </a:r>
            <a:r>
              <a:rPr lang="ja-JP" altLang="ja-JP" sz="1400" dirty="0">
                <a:latin typeface="Meiryo UI" panose="020B0604030504040204" pitchFamily="50" charset="-128"/>
                <a:ea typeface="Meiryo UI" panose="020B0604030504040204" pitchFamily="50" charset="-128"/>
              </a:rPr>
              <a:t>拡大により、人の移動や集客が制限され</a:t>
            </a:r>
            <a:r>
              <a:rPr lang="ja-JP" altLang="en-US" sz="1400" dirty="0">
                <a:latin typeface="Meiryo UI" panose="020B0604030504040204" pitchFamily="50" charset="-128"/>
                <a:ea typeface="Meiryo UI" panose="020B0604030504040204" pitchFamily="50" charset="-128"/>
              </a:rPr>
              <a:t>、インバウンド需要がほぼ消失し、宿泊、飲食等を中心に売上が大幅に減少するなど、</a:t>
            </a:r>
            <a:r>
              <a:rPr lang="ja-JP" altLang="ja-JP" sz="1400" dirty="0">
                <a:latin typeface="Meiryo UI" panose="020B0604030504040204" pitchFamily="50" charset="-128"/>
                <a:ea typeface="Meiryo UI" panose="020B0604030504040204" pitchFamily="50" charset="-128"/>
              </a:rPr>
              <a:t>観光をはじめあらゆる分野において多大な影響を受け</a:t>
            </a:r>
            <a:r>
              <a:rPr lang="ja-JP" altLang="en-US" sz="1400" dirty="0">
                <a:latin typeface="Meiryo UI" panose="020B0604030504040204" pitchFamily="50" charset="-128"/>
                <a:ea typeface="Meiryo UI" panose="020B0604030504040204" pitchFamily="50" charset="-128"/>
              </a:rPr>
              <a:t>ている。</a:t>
            </a:r>
            <a:endParaRPr lang="en-US" altLang="ja-JP" sz="1400" dirty="0">
              <a:latin typeface="Meiryo UI" panose="020B0604030504040204" pitchFamily="50" charset="-128"/>
              <a:ea typeface="Meiryo UI" panose="020B0604030504040204" pitchFamily="50" charset="-128"/>
            </a:endParaRPr>
          </a:p>
          <a:p>
            <a:pPr marL="187200" indent="-187200">
              <a:lnSpc>
                <a:spcPts val="2800"/>
              </a:lnSpc>
              <a:spcBef>
                <a:spcPts val="30"/>
              </a:spcBef>
              <a:buFontTx/>
              <a:buChar char="○"/>
            </a:pP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新たな生活様式の浸透や消費行動、働き方が変化しているなか</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、観光分野においても地域の魅力再発見につながるマイクロツーリズムやアウトドア志向、旅の個人化・分散化、ワーケーションの進展による旅の長期化など、旅行者のニーズが変容しており、こうした</a:t>
            </a: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潮流を捉えた施策が求められている。</a:t>
            </a:r>
            <a:endParaRPr lang="en-US" altLang="ja-JP" sz="1400" u="sng"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800"/>
              </a:lnSpc>
              <a:spcBef>
                <a:spcPts val="30"/>
              </a:spcBef>
              <a:buFontTx/>
              <a:buChar char="○"/>
            </a:pP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コロナ禍という誰もが体験したことのない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事態</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を乗り越えるため</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、府民</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・市民</a:t>
            </a: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をはじめとするあらゆるステークホルダー</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と</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ともに大阪の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や</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賑わい</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を創って</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いくという</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考えのもと、数々の</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イノベーション</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を起こしてきた</a:t>
            </a: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進取の気風や創造性</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などを</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存分に</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発揮し</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400" dirty="0">
                <a:latin typeface="Meiryo UI" panose="020B0604030504040204" pitchFamily="50" charset="-128"/>
                <a:ea typeface="Meiryo UI" panose="020B0604030504040204" pitchFamily="50" charset="-128"/>
              </a:rPr>
              <a:t>前向きに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チャレンジ</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し続け</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ていく必要がある。</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800"/>
              </a:lnSpc>
              <a:spcBef>
                <a:spcPts val="30"/>
              </a:spcBef>
              <a:buFontTx/>
              <a:buChar char="○"/>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さらに新たな感染症や自然災害をはじめとする様々な</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危機事象等の発生は今後も想定され、それらに柔軟に対応し復活できる力、いわゆる</a:t>
            </a: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都市の「</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レジリエンス」を</a:t>
            </a: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高める</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ことが重要であり、しなやかで力強い大阪の実現に向けた取組みも</a:t>
            </a: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重要</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である。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800"/>
              </a:lnSpc>
              <a:spcBef>
                <a:spcPts val="30"/>
              </a:spcBef>
              <a:spcAft>
                <a:spcPts val="300"/>
              </a:spcAft>
              <a:buNone/>
            </a:pPr>
            <a:endPar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a:p>
            <a:pPr marL="187200" indent="-187200">
              <a:lnSpc>
                <a:spcPts val="2800"/>
              </a:lnSpc>
              <a:spcBef>
                <a:spcPts val="30"/>
              </a:spcBef>
              <a:spcAft>
                <a:spcPts val="300"/>
              </a:spcAft>
              <a:buNone/>
            </a:pP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本戦略の位置づけ</a:t>
            </a:r>
            <a:r>
              <a:rPr lang="en-US" altLang="ja-JP" sz="1400" b="1" kern="100" dirty="0">
                <a:latin typeface="Meiryo UI" panose="020B0604030504040204" pitchFamily="50" charset="-128"/>
                <a:ea typeface="Meiryo UI" panose="020B0604030504040204" pitchFamily="50" charset="-128"/>
                <a:cs typeface="Times New Roman" panose="02020603050405020304" pitchFamily="18" charset="0"/>
              </a:rPr>
              <a:t>】</a:t>
            </a:r>
          </a:p>
          <a:p>
            <a:pPr marL="187200" indent="-187200">
              <a:lnSpc>
                <a:spcPts val="2800"/>
              </a:lnSpc>
              <a:spcBef>
                <a:spcPts val="30"/>
              </a:spcBef>
              <a:buNone/>
            </a:pP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〇本戦略は、</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新型コロナ</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ウイルス感染症の</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影響</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・状況を踏</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まえ</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u="sng" kern="100" dirty="0">
                <a:latin typeface="Meiryo UI" panose="020B0604030504040204" pitchFamily="50" charset="-128"/>
                <a:ea typeface="Meiryo UI" panose="020B0604030504040204" pitchFamily="50" charset="-128"/>
                <a:cs typeface="Times New Roman" panose="02020603050405020304" pitchFamily="18" charset="0"/>
              </a:rPr>
              <a:t>観光需要の回復を担う国内旅行の促進や新たな潮流</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に対応した魅力の創出・</a:t>
            </a:r>
            <a:r>
              <a:rPr lang="ja-JP" altLang="en-US" sz="1400" u="sng" kern="100" dirty="0">
                <a:latin typeface="Meiryo UI" panose="020B0604030504040204" pitchFamily="50" charset="-128"/>
                <a:ea typeface="Meiryo UI" panose="020B0604030504040204" pitchFamily="50" charset="-128"/>
                <a:cs typeface="Times New Roman" panose="02020603050405020304" pitchFamily="18" charset="0"/>
              </a:rPr>
              <a:t>強化</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インバウンド回復後を見据えた基盤整備などを着実に推進するとともに、</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大阪・関西万博の開催</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さらには万博後に向けた</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新たな大阪の賑わい</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を創り出し、</a:t>
            </a:r>
            <a:r>
              <a:rPr lang="ja-JP" altLang="en-US" sz="1400" u="sng" kern="100" dirty="0">
                <a:latin typeface="Meiryo UI" panose="020B0604030504040204" pitchFamily="50" charset="-128"/>
                <a:ea typeface="Meiryo UI" panose="020B0604030504040204" pitchFamily="50" charset="-128"/>
                <a:cs typeface="Times New Roman" panose="02020603050405020304" pitchFamily="18" charset="0"/>
              </a:rPr>
              <a:t>活力</a:t>
            </a:r>
            <a:r>
              <a:rPr lang="ja-JP" altLang="ja-JP" sz="1400" u="sng"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en-US" sz="1400" u="sng" kern="100" dirty="0">
                <a:latin typeface="Meiryo UI" panose="020B0604030504040204" pitchFamily="50" charset="-128"/>
                <a:ea typeface="Meiryo UI" panose="020B0604030504040204" pitchFamily="50" charset="-128"/>
                <a:cs typeface="Times New Roman" panose="02020603050405020304" pitchFamily="18" charset="0"/>
              </a:rPr>
              <a:t>高めていく</a:t>
            </a:r>
            <a:r>
              <a:rPr lang="ja-JP" altLang="ja-JP" sz="1400" u="sng" kern="100" dirty="0">
                <a:latin typeface="Meiryo UI" panose="020B0604030504040204" pitchFamily="50" charset="-128"/>
                <a:ea typeface="Meiryo UI" panose="020B0604030504040204" pitchFamily="50" charset="-128"/>
                <a:cs typeface="Times New Roman" panose="02020603050405020304" pitchFamily="18" charset="0"/>
              </a:rPr>
              <a:t>ための</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施策の方向性を示すものである</a:t>
            </a:r>
            <a:r>
              <a:rPr lang="ja-JP" altLang="ja-JP" sz="14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4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ts val="2200"/>
              </a:lnSpc>
              <a:spcBef>
                <a:spcPts val="300"/>
              </a:spcBef>
              <a:buNone/>
            </a:pP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0" indent="0">
              <a:lnSpc>
                <a:spcPct val="150000"/>
              </a:lnSpc>
              <a:spcBef>
                <a:spcPts val="300"/>
              </a:spcBef>
              <a:buNone/>
            </a:pPr>
            <a:endParaRPr lang="en-US" altLang="ja-JP" sz="1400" kern="100"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33087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43880" y="4714834"/>
            <a:ext cx="9408939" cy="112321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スライド番号プレースホルダー 4"/>
          <p:cNvSpPr>
            <a:spLocks noGrp="1"/>
          </p:cNvSpPr>
          <p:nvPr>
            <p:ph type="sldNum" sz="quarter" idx="12"/>
          </p:nvPr>
        </p:nvSpPr>
        <p:spPr>
          <a:xfrm>
            <a:off x="7641452" y="6492875"/>
            <a:ext cx="2228850" cy="365125"/>
          </a:xfrm>
        </p:spPr>
        <p:txBody>
          <a:bodyPr/>
          <a:lstStyle/>
          <a:p>
            <a:r>
              <a:rPr kumimoji="1" lang="en-US" altLang="ja-JP" dirty="0"/>
              <a:t>3</a:t>
            </a:r>
            <a:endParaRPr kumimoji="1" lang="ja-JP" altLang="en-US" dirty="0"/>
          </a:p>
        </p:txBody>
      </p:sp>
      <p:sp>
        <p:nvSpPr>
          <p:cNvPr id="8" name="正方形/長方形 7"/>
          <p:cNvSpPr/>
          <p:nvPr/>
        </p:nvSpPr>
        <p:spPr>
          <a:xfrm>
            <a:off x="699395" y="1290485"/>
            <a:ext cx="8507208" cy="1076195"/>
          </a:xfrm>
          <a:prstGeom prst="rect">
            <a:avLst/>
          </a:prstGeom>
          <a:noFill/>
          <a:ln w="6350">
            <a:solidFill>
              <a:schemeClr val="dk1"/>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spcAft>
                <a:spcPts val="600"/>
              </a:spcAft>
            </a:pPr>
            <a:r>
              <a:rPr lang="ja-JP" altLang="en-US" sz="2800" b="1" u="sng" dirty="0">
                <a:solidFill>
                  <a:schemeClr val="tx1"/>
                </a:solidFill>
                <a:latin typeface="Meiryo UI" panose="020B0604030504040204" pitchFamily="50" charset="-128"/>
                <a:ea typeface="Meiryo UI" panose="020B0604030504040204" pitchFamily="50" charset="-128"/>
              </a:rPr>
              <a:t>魅力共創都市・大阪</a:t>
            </a:r>
            <a:endParaRPr lang="en-US" altLang="ja-JP" sz="2800" b="1" u="sng" dirty="0">
              <a:solidFill>
                <a:schemeClr val="tx1"/>
              </a:solidFill>
              <a:latin typeface="Meiryo UI" panose="020B0604030504040204" pitchFamily="50" charset="-128"/>
              <a:ea typeface="Meiryo UI" panose="020B0604030504040204" pitchFamily="50" charset="-128"/>
            </a:endParaRPr>
          </a:p>
          <a:p>
            <a:pPr algn="ctr"/>
            <a:r>
              <a:rPr lang="ja-JP" altLang="en-US" sz="2000" b="1" dirty="0">
                <a:solidFill>
                  <a:schemeClr val="tx1"/>
                </a:solidFill>
                <a:latin typeface="Meiryo UI" panose="020B0604030504040204" pitchFamily="50" charset="-128"/>
                <a:ea typeface="Meiryo UI" panose="020B0604030504040204" pitchFamily="50" charset="-128"/>
              </a:rPr>
              <a:t>～</a:t>
            </a:r>
            <a:r>
              <a:rPr lang="ja-JP" altLang="en-US" sz="2000" b="1" u="sng" dirty="0">
                <a:solidFill>
                  <a:schemeClr val="tx1"/>
                </a:solidFill>
                <a:latin typeface="Meiryo UI" panose="020B0604030504040204" pitchFamily="50" charset="-128"/>
                <a:ea typeface="Meiryo UI" panose="020B0604030504040204" pitchFamily="50" charset="-128"/>
              </a:rPr>
              <a:t>新たな時代を切り拓き</a:t>
            </a:r>
            <a:r>
              <a:rPr lang="ja-JP" altLang="en-US" sz="2000" b="1" dirty="0">
                <a:solidFill>
                  <a:schemeClr val="tx1"/>
                </a:solidFill>
                <a:latin typeface="Meiryo UI" panose="020B0604030504040204" pitchFamily="50" charset="-128"/>
                <a:ea typeface="Meiryo UI" panose="020B0604030504040204" pitchFamily="50" charset="-128"/>
              </a:rPr>
              <a:t>、さらに前へ～</a:t>
            </a:r>
          </a:p>
        </p:txBody>
      </p:sp>
      <p:sp>
        <p:nvSpPr>
          <p:cNvPr id="3" name="正方形/長方形 2"/>
          <p:cNvSpPr/>
          <p:nvPr/>
        </p:nvSpPr>
        <p:spPr>
          <a:xfrm>
            <a:off x="778444" y="2430587"/>
            <a:ext cx="8339809" cy="1231241"/>
          </a:xfrm>
          <a:prstGeom prst="rect">
            <a:avLst/>
          </a:prstGeom>
          <a:noFill/>
          <a:ln>
            <a:noFill/>
            <a:prstDash val="sysDot"/>
          </a:ln>
        </p:spPr>
        <p:style>
          <a:lnRef idx="2">
            <a:schemeClr val="dk1"/>
          </a:lnRef>
          <a:fillRef idx="1">
            <a:schemeClr val="lt1"/>
          </a:fillRef>
          <a:effectRef idx="0">
            <a:schemeClr val="dk1"/>
          </a:effectRef>
          <a:fontRef idx="minor">
            <a:schemeClr val="dk1"/>
          </a:fontRef>
        </p:style>
        <p:txBody>
          <a:bodyPr lIns="252000" rIns="252000" rtlCol="0" anchor="ctr"/>
          <a:lstStyle/>
          <a:p>
            <a:pPr>
              <a:lnSpc>
                <a:spcPts val="2500"/>
              </a:lnSpc>
            </a:pPr>
            <a:r>
              <a:rPr lang="ja-JP" altLang="en-US" sz="1400" u="sng" dirty="0">
                <a:solidFill>
                  <a:schemeClr val="tx1"/>
                </a:solidFill>
                <a:latin typeface="Meiryo UI" panose="020B0604030504040204" pitchFamily="50" charset="-128"/>
                <a:ea typeface="Meiryo UI" panose="020B0604030504040204" pitchFamily="50" charset="-128"/>
              </a:rPr>
              <a:t>難局の先にある新たな時代を切り拓くため、</a:t>
            </a:r>
            <a:r>
              <a:rPr lang="ja-JP" altLang="en-US" sz="1400" dirty="0">
                <a:solidFill>
                  <a:schemeClr val="tx1"/>
                </a:solidFill>
                <a:latin typeface="Meiryo UI" panose="020B0604030504040204" pitchFamily="50" charset="-128"/>
                <a:ea typeface="Meiryo UI" panose="020B0604030504040204" pitchFamily="50" charset="-128"/>
              </a:rPr>
              <a:t>住民・企業をはじめ、あらゆるステークホルダーとともに、</a:t>
            </a:r>
            <a:r>
              <a:rPr kumimoji="1" lang="ja-JP" altLang="en-US" sz="1400" dirty="0">
                <a:solidFill>
                  <a:schemeClr val="tx1"/>
                </a:solidFill>
                <a:latin typeface="Meiryo UI" panose="020B0604030504040204" pitchFamily="50" charset="-128"/>
                <a:ea typeface="Meiryo UI" panose="020B0604030504040204" pitchFamily="50" charset="-128"/>
              </a:rPr>
              <a:t>大阪が持つ豊かな歴史・文化</a:t>
            </a:r>
            <a:r>
              <a:rPr lang="ja-JP" altLang="en-US" sz="1400" dirty="0">
                <a:solidFill>
                  <a:schemeClr val="tx1"/>
                </a:solidFill>
                <a:latin typeface="Meiryo UI" panose="020B0604030504040204" pitchFamily="50" charset="-128"/>
                <a:ea typeface="Meiryo UI" panose="020B0604030504040204" pitchFamily="50" charset="-128"/>
              </a:rPr>
              <a:t>や</a:t>
            </a:r>
            <a:r>
              <a:rPr kumimoji="1" lang="ja-JP" altLang="en-US" sz="1400" u="sng" dirty="0">
                <a:solidFill>
                  <a:schemeClr val="tx1"/>
                </a:solidFill>
                <a:latin typeface="Meiryo UI" panose="020B0604030504040204" pitchFamily="50" charset="-128"/>
                <a:ea typeface="Meiryo UI" panose="020B0604030504040204" pitchFamily="50" charset="-128"/>
              </a:rPr>
              <a:t>人々の多様な魅力</a:t>
            </a:r>
            <a:r>
              <a:rPr kumimoji="1" lang="ja-JP" altLang="en-US" sz="1400" dirty="0">
                <a:solidFill>
                  <a:schemeClr val="tx1"/>
                </a:solidFill>
                <a:latin typeface="Meiryo UI" panose="020B0604030504040204" pitchFamily="50" charset="-128"/>
                <a:ea typeface="Meiryo UI" panose="020B0604030504040204" pitchFamily="50" charset="-128"/>
              </a:rPr>
              <a:t>、都市のポテンシャルを</a:t>
            </a:r>
            <a:r>
              <a:rPr kumimoji="1" lang="ja-JP" altLang="en-US" sz="1400" u="sng" dirty="0">
                <a:solidFill>
                  <a:schemeClr val="tx1"/>
                </a:solidFill>
                <a:latin typeface="Meiryo UI" panose="020B0604030504040204" pitchFamily="50" charset="-128"/>
                <a:ea typeface="Meiryo UI" panose="020B0604030504040204" pitchFamily="50" charset="-128"/>
              </a:rPr>
              <a:t>生かし</a:t>
            </a:r>
            <a:r>
              <a:rPr lang="ja-JP" altLang="en-US" sz="1400" dirty="0">
                <a:solidFill>
                  <a:schemeClr val="tx1"/>
                </a:solidFill>
                <a:latin typeface="Meiryo UI" panose="020B0604030504040204" pitchFamily="50" charset="-128"/>
                <a:ea typeface="Meiryo UI" panose="020B0604030504040204" pitchFamily="50" charset="-128"/>
              </a:rPr>
              <a:t>、</a:t>
            </a:r>
            <a:r>
              <a:rPr lang="ja-JP" altLang="en-US" sz="1400" u="sng" dirty="0">
                <a:solidFill>
                  <a:schemeClr val="tx1"/>
                </a:solidFill>
                <a:latin typeface="Meiryo UI" panose="020B0604030504040204" pitchFamily="50" charset="-128"/>
                <a:ea typeface="Meiryo UI" panose="020B0604030504040204" pitchFamily="50" charset="-128"/>
              </a:rPr>
              <a:t>チャレンジしつづけ</a:t>
            </a:r>
            <a:r>
              <a:rPr lang="ja-JP" altLang="en-US" sz="1400" dirty="0">
                <a:solidFill>
                  <a:schemeClr val="tx1"/>
                </a:solidFill>
                <a:latin typeface="Meiryo UI" panose="020B0604030504040204" pitchFamily="50" charset="-128"/>
                <a:ea typeface="Meiryo UI" panose="020B0604030504040204" pitchFamily="50" charset="-128"/>
              </a:rPr>
              <a:t>ることにより、</a:t>
            </a:r>
            <a:r>
              <a:rPr lang="ja-JP" altLang="en-US" sz="1400" u="sng" dirty="0">
                <a:solidFill>
                  <a:schemeClr val="tx1"/>
                </a:solidFill>
                <a:latin typeface="Meiryo UI" panose="020B0604030504040204" pitchFamily="50" charset="-128"/>
                <a:ea typeface="Meiryo UI" panose="020B0604030504040204" pitchFamily="50" charset="-128"/>
              </a:rPr>
              <a:t>大阪を元気にし、</a:t>
            </a:r>
            <a:r>
              <a:rPr lang="ja-JP" altLang="en-US" sz="1400" dirty="0">
                <a:solidFill>
                  <a:schemeClr val="tx1"/>
                </a:solidFill>
                <a:latin typeface="Meiryo UI" panose="020B0604030504040204" pitchFamily="50" charset="-128"/>
                <a:ea typeface="Meiryo UI" panose="020B0604030504040204" pitchFamily="50" charset="-128"/>
              </a:rPr>
              <a:t>府民・市民が誇りや</a:t>
            </a:r>
            <a:r>
              <a:rPr lang="ja-JP" altLang="en-US" sz="1400" u="sng" dirty="0">
                <a:solidFill>
                  <a:schemeClr val="tx1"/>
                </a:solidFill>
                <a:latin typeface="Meiryo UI" panose="020B0604030504040204" pitchFamily="50" charset="-128"/>
                <a:ea typeface="Meiryo UI" panose="020B0604030504040204" pitchFamily="50" charset="-128"/>
              </a:rPr>
              <a:t>愛着を感じることのできる、世界に誇る魅力あふれる都市を創り上げる</a:t>
            </a:r>
            <a:r>
              <a:rPr lang="ja-JP" altLang="en-US" sz="1400" dirty="0">
                <a:solidFill>
                  <a:schemeClr val="tx1"/>
                </a:solidFill>
                <a:latin typeface="Meiryo UI" panose="020B0604030504040204" pitchFamily="50" charset="-128"/>
                <a:ea typeface="Meiryo UI" panose="020B0604030504040204" pitchFamily="50" charset="-128"/>
              </a:rPr>
              <a:t>ことを</a:t>
            </a:r>
            <a:r>
              <a:rPr kumimoji="1" lang="ja-JP" altLang="en-US" sz="1400" dirty="0">
                <a:solidFill>
                  <a:schemeClr val="tx1"/>
                </a:solidFill>
                <a:latin typeface="Meiryo UI" panose="020B0604030504040204" pitchFamily="50" charset="-128"/>
                <a:ea typeface="Meiryo UI" panose="020B0604030504040204" pitchFamily="50" charset="-128"/>
              </a:rPr>
              <a:t>めざす。</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A70C2DE4-2272-4F09-B364-8E0629977E28}"/>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めざす姿と基本的な考え方</a:t>
            </a:r>
          </a:p>
        </p:txBody>
      </p:sp>
      <p:sp>
        <p:nvSpPr>
          <p:cNvPr id="9" name="角丸四角形 1">
            <a:extLst>
              <a:ext uri="{FF2B5EF4-FFF2-40B4-BE49-F238E27FC236}">
                <a16:creationId xmlns:a16="http://schemas.microsoft.com/office/drawing/2014/main" id="{3FDF27AD-75C2-44FE-A462-61A462E559F3}"/>
              </a:ext>
            </a:extLst>
          </p:cNvPr>
          <p:cNvSpPr/>
          <p:nvPr/>
        </p:nvSpPr>
        <p:spPr>
          <a:xfrm>
            <a:off x="391760" y="4862641"/>
            <a:ext cx="2875837" cy="827595"/>
          </a:xfrm>
          <a:prstGeom prst="roundRect">
            <a:avLst/>
          </a:prstGeom>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lstStyle/>
          <a:p>
            <a:pPr algn="ctr"/>
            <a:r>
              <a:rPr lang="ja-JP" altLang="ja-JP" sz="1600" b="1" spc="200" dirty="0">
                <a:solidFill>
                  <a:schemeClr val="tx1"/>
                </a:solidFill>
                <a:latin typeface="Meiryo UI" panose="020B0604030504040204" pitchFamily="50" charset="-128"/>
                <a:ea typeface="Meiryo UI" panose="020B0604030504040204" pitchFamily="50" charset="-128"/>
              </a:rPr>
              <a:t>大阪・関西万博</a:t>
            </a:r>
            <a:r>
              <a:rPr lang="ja-JP" altLang="en-US" sz="1600" b="1" spc="200" dirty="0">
                <a:solidFill>
                  <a:schemeClr val="tx1"/>
                </a:solidFill>
                <a:latin typeface="Meiryo UI" panose="020B0604030504040204" pitchFamily="50" charset="-128"/>
                <a:ea typeface="Meiryo UI" panose="020B0604030504040204" pitchFamily="50" charset="-128"/>
              </a:rPr>
              <a:t>の</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spc="200" dirty="0">
                <a:solidFill>
                  <a:schemeClr val="tx1"/>
                </a:solidFill>
                <a:latin typeface="Meiryo UI" panose="020B0604030504040204" pitchFamily="50" charset="-128"/>
                <a:ea typeface="Meiryo UI" panose="020B0604030504040204" pitchFamily="50" charset="-128"/>
              </a:rPr>
              <a:t>インパクトを生かした</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ja-JP" sz="1600" b="1" spc="200" dirty="0">
                <a:solidFill>
                  <a:schemeClr val="tx1"/>
                </a:solidFill>
                <a:latin typeface="Meiryo UI" panose="020B0604030504040204" pitchFamily="50" charset="-128"/>
                <a:ea typeface="Meiryo UI" panose="020B0604030504040204" pitchFamily="50" charset="-128"/>
              </a:rPr>
              <a:t>都市魅力の創造</a:t>
            </a:r>
            <a:r>
              <a:rPr lang="ja-JP" altLang="en-US" sz="1600" b="1" spc="200" dirty="0">
                <a:solidFill>
                  <a:schemeClr val="tx1"/>
                </a:solidFill>
                <a:latin typeface="Meiryo UI" panose="020B0604030504040204" pitchFamily="50" charset="-128"/>
                <a:ea typeface="Meiryo UI" panose="020B0604030504040204" pitchFamily="50" charset="-128"/>
              </a:rPr>
              <a:t>・発信</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0" name="角丸四角形 1">
            <a:extLst>
              <a:ext uri="{FF2B5EF4-FFF2-40B4-BE49-F238E27FC236}">
                <a16:creationId xmlns:a16="http://schemas.microsoft.com/office/drawing/2014/main" id="{B44C73E0-FBF6-4ACD-88E7-239442A26760}"/>
              </a:ext>
            </a:extLst>
          </p:cNvPr>
          <p:cNvSpPr/>
          <p:nvPr/>
        </p:nvSpPr>
        <p:spPr>
          <a:xfrm>
            <a:off x="3510431" y="4862641"/>
            <a:ext cx="2875837" cy="827596"/>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安全・安心で</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持続可能な魅力ある</a:t>
            </a:r>
            <a:endParaRPr lang="en-US" altLang="ja-JP"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ctr"/>
            <a:r>
              <a:rPr lang="ja-JP" altLang="en-US" sz="1600" b="1" kern="100" spc="2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都市の実現</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1" name="角丸四角形 1">
            <a:extLst>
              <a:ext uri="{FF2B5EF4-FFF2-40B4-BE49-F238E27FC236}">
                <a16:creationId xmlns:a16="http://schemas.microsoft.com/office/drawing/2014/main" id="{3FDF27AD-75C2-44FE-A462-61A462E559F3}"/>
              </a:ext>
            </a:extLst>
          </p:cNvPr>
          <p:cNvSpPr/>
          <p:nvPr/>
        </p:nvSpPr>
        <p:spPr>
          <a:xfrm>
            <a:off x="6629102" y="4862641"/>
            <a:ext cx="2875837" cy="827595"/>
          </a:xfrm>
          <a:prstGeom prst="roundRect">
            <a:avLst/>
          </a:prstGeom>
          <a:solidFill>
            <a:schemeClr val="bg1"/>
          </a:solidFill>
          <a:ln>
            <a:no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r>
              <a:rPr lang="ja-JP" altLang="en-US" sz="1600" b="1" spc="200" dirty="0">
                <a:solidFill>
                  <a:schemeClr val="tx1"/>
                </a:solidFill>
                <a:latin typeface="Meiryo UI" panose="020B0604030504040204" pitchFamily="50" charset="-128"/>
                <a:ea typeface="Meiryo UI" panose="020B0604030504040204" pitchFamily="50" charset="-128"/>
              </a:rPr>
              <a:t>多様な主体が連携し、</a:t>
            </a:r>
            <a:endParaRPr lang="en-US" altLang="ja-JP" sz="1600" b="1" spc="200" dirty="0">
              <a:solidFill>
                <a:schemeClr val="tx1"/>
              </a:solidFill>
              <a:latin typeface="Meiryo UI" panose="020B0604030504040204" pitchFamily="50" charset="-128"/>
              <a:ea typeface="Meiryo UI" panose="020B0604030504040204" pitchFamily="50" charset="-128"/>
            </a:endParaRPr>
          </a:p>
          <a:p>
            <a:pPr algn="ctr"/>
            <a:r>
              <a:rPr lang="ja-JP" altLang="en-US" sz="1600" b="1" u="sng" spc="200" dirty="0">
                <a:solidFill>
                  <a:schemeClr val="tx1"/>
                </a:solidFill>
                <a:latin typeface="Meiryo UI" panose="020B0604030504040204" pitchFamily="50" charset="-128"/>
                <a:ea typeface="Meiryo UI" panose="020B0604030504040204" pitchFamily="50" charset="-128"/>
              </a:rPr>
              <a:t>大阪</a:t>
            </a:r>
            <a:r>
              <a:rPr lang="ja-JP" altLang="en-US" sz="1600" b="1" spc="200" dirty="0">
                <a:solidFill>
                  <a:schemeClr val="tx1"/>
                </a:solidFill>
                <a:latin typeface="Meiryo UI" panose="020B0604030504040204" pitchFamily="50" charset="-128"/>
                <a:ea typeface="Meiryo UI" panose="020B0604030504040204" pitchFamily="50" charset="-128"/>
              </a:rPr>
              <a:t>全体を活性化</a:t>
            </a:r>
            <a:endParaRPr lang="en-US" altLang="ja-JP" sz="1600" b="1" spc="200" dirty="0">
              <a:solidFill>
                <a:schemeClr val="tx1"/>
              </a:solidFill>
              <a:latin typeface="Meiryo UI" panose="020B0604030504040204" pitchFamily="50" charset="-128"/>
              <a:ea typeface="Meiryo UI" panose="020B0604030504040204" pitchFamily="50" charset="-128"/>
            </a:endParaRPr>
          </a:p>
        </p:txBody>
      </p:sp>
      <p:sp>
        <p:nvSpPr>
          <p:cNvPr id="12" name="角丸四角形 1">
            <a:extLst>
              <a:ext uri="{FF2B5EF4-FFF2-40B4-BE49-F238E27FC236}">
                <a16:creationId xmlns:a16="http://schemas.microsoft.com/office/drawing/2014/main" id="{3FDF27AD-75C2-44FE-A462-61A462E559F3}"/>
              </a:ext>
            </a:extLst>
          </p:cNvPr>
          <p:cNvSpPr/>
          <p:nvPr/>
        </p:nvSpPr>
        <p:spPr>
          <a:xfrm>
            <a:off x="243878" y="6154219"/>
            <a:ext cx="9408939" cy="239760"/>
          </a:xfrm>
          <a:prstGeom prst="roundRect">
            <a:avLst/>
          </a:prstGeom>
          <a:solidFill>
            <a:schemeClr val="tx1">
              <a:lumMod val="50000"/>
              <a:lumOff val="50000"/>
            </a:schemeClr>
          </a:solidFill>
          <a:ln/>
        </p:spPr>
        <p:style>
          <a:lnRef idx="1">
            <a:schemeClr val="accent1"/>
          </a:lnRef>
          <a:fillRef idx="2">
            <a:schemeClr val="accent1"/>
          </a:fillRef>
          <a:effectRef idx="1">
            <a:schemeClr val="accent1"/>
          </a:effectRef>
          <a:fontRef idx="minor">
            <a:schemeClr val="dk1"/>
          </a:fontRef>
        </p:style>
        <p:txBody>
          <a:bodyPr lIns="36000" tIns="36000" rIns="36000" bIns="36000" rtlCol="0" anchor="ctr"/>
          <a:lstStyle/>
          <a:p>
            <a:pPr algn="ctr">
              <a:lnSpc>
                <a:spcPts val="1800"/>
              </a:lnSpc>
            </a:pPr>
            <a:r>
              <a:rPr lang="ja-JP" altLang="en-US" sz="1300" b="1" spc="200" dirty="0">
                <a:solidFill>
                  <a:schemeClr val="bg1"/>
                </a:solidFill>
                <a:latin typeface="Meiryo UI" panose="020B0604030504040204" pitchFamily="50" charset="-128"/>
                <a:ea typeface="Meiryo UI" panose="020B0604030504040204" pitchFamily="50" charset="-128"/>
              </a:rPr>
              <a:t>持続可能な開発目標（</a:t>
            </a:r>
            <a:r>
              <a:rPr lang="en-US" altLang="ja-JP" sz="1300" b="1" spc="200" dirty="0">
                <a:solidFill>
                  <a:schemeClr val="bg1"/>
                </a:solidFill>
                <a:latin typeface="Meiryo UI" panose="020B0604030504040204" pitchFamily="50" charset="-128"/>
                <a:ea typeface="Meiryo UI" panose="020B0604030504040204" pitchFamily="50" charset="-128"/>
              </a:rPr>
              <a:t>SDGs</a:t>
            </a:r>
            <a:r>
              <a:rPr lang="ja-JP" altLang="en-US" sz="1300" b="1" spc="200" dirty="0">
                <a:solidFill>
                  <a:schemeClr val="bg1"/>
                </a:solidFill>
                <a:latin typeface="Meiryo UI" panose="020B0604030504040204" pitchFamily="50" charset="-128"/>
                <a:ea typeface="Meiryo UI" panose="020B0604030504040204" pitchFamily="50" charset="-128"/>
              </a:rPr>
              <a:t>）達成への貢献</a:t>
            </a:r>
            <a:endParaRPr lang="en-US" altLang="ja-JP" sz="1300" b="1" spc="200" dirty="0">
              <a:solidFill>
                <a:schemeClr val="bg1"/>
              </a:solidFill>
              <a:latin typeface="Meiryo UI" panose="020B0604030504040204" pitchFamily="50" charset="-128"/>
              <a:ea typeface="Meiryo UI" panose="020B0604030504040204" pitchFamily="50" charset="-128"/>
            </a:endParaRPr>
          </a:p>
        </p:txBody>
      </p:sp>
      <p:sp>
        <p:nvSpPr>
          <p:cNvPr id="14" name="二等辺三角形 13"/>
          <p:cNvSpPr/>
          <p:nvPr/>
        </p:nvSpPr>
        <p:spPr>
          <a:xfrm>
            <a:off x="4374901" y="5878465"/>
            <a:ext cx="1146896" cy="216183"/>
          </a:xfrm>
          <a:prstGeom prst="triangl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コンテンツ プレースホルダー 2">
            <a:extLst>
              <a:ext uri="{FF2B5EF4-FFF2-40B4-BE49-F238E27FC236}">
                <a16:creationId xmlns:a16="http://schemas.microsoft.com/office/drawing/2014/main" id="{B5F4195F-2457-40CC-8D2C-DBD4F90FDBE4}"/>
              </a:ext>
            </a:extLst>
          </p:cNvPr>
          <p:cNvSpPr>
            <a:spLocks noGrp="1"/>
          </p:cNvSpPr>
          <p:nvPr>
            <p:ph idx="1"/>
          </p:nvPr>
        </p:nvSpPr>
        <p:spPr>
          <a:xfrm>
            <a:off x="391760" y="4167305"/>
            <a:ext cx="9266750" cy="492928"/>
          </a:xfrm>
        </p:spPr>
        <p:txBody>
          <a:bodyPr>
            <a:noAutofit/>
          </a:bodyPr>
          <a:lstStyle/>
          <a:p>
            <a:pPr marL="0" indent="0">
              <a:lnSpc>
                <a:spcPct val="100000"/>
              </a:lnSpc>
              <a:spcBef>
                <a:spcPts val="0"/>
              </a:spcBef>
              <a:buNone/>
            </a:pPr>
            <a:r>
              <a:rPr lang="ja-JP" altLang="en-US" sz="1400" u="sng" dirty="0">
                <a:latin typeface="Meiryo UI" panose="020B0604030504040204" pitchFamily="50" charset="-128"/>
                <a:ea typeface="Meiryo UI" panose="020B0604030504040204" pitchFamily="50" charset="-128"/>
              </a:rPr>
              <a:t>本戦略では、次の３つの基本的な考え方のもと、</a:t>
            </a:r>
            <a:r>
              <a:rPr lang="en-US" altLang="ja-JP" sz="1400" u="sng" dirty="0">
                <a:latin typeface="Meiryo UI" panose="020B0604030504040204" pitchFamily="50" charset="-128"/>
                <a:ea typeface="Meiryo UI" panose="020B0604030504040204" pitchFamily="50" charset="-128"/>
              </a:rPr>
              <a:t>10</a:t>
            </a:r>
            <a:r>
              <a:rPr lang="ja-JP" altLang="en-US" sz="1400" u="sng" dirty="0">
                <a:latin typeface="Meiryo UI" panose="020B0604030504040204" pitchFamily="50" charset="-128"/>
                <a:ea typeface="Meiryo UI" panose="020B0604030504040204" pitchFamily="50" charset="-128"/>
              </a:rPr>
              <a:t>のめざすべき都市像を定め各種施策を推進する。</a:t>
            </a:r>
            <a:r>
              <a:rPr lang="en-US" altLang="ja-JP" sz="1400" u="sng" dirty="0">
                <a:latin typeface="Meiryo UI" panose="020B0604030504040204" pitchFamily="50" charset="-128"/>
                <a:ea typeface="Meiryo UI" panose="020B0604030504040204" pitchFamily="50" charset="-128"/>
              </a:rPr>
              <a:t/>
            </a:r>
            <a:br>
              <a:rPr lang="en-US" altLang="ja-JP" sz="1400" u="sng" dirty="0">
                <a:latin typeface="Meiryo UI" panose="020B0604030504040204" pitchFamily="50" charset="-128"/>
                <a:ea typeface="Meiryo UI" panose="020B0604030504040204" pitchFamily="50" charset="-128"/>
              </a:rPr>
            </a:br>
            <a:r>
              <a:rPr lang="ja-JP" altLang="en-US" sz="1400" u="sng" dirty="0">
                <a:latin typeface="Meiryo UI" panose="020B0604030504040204" pitchFamily="50" charset="-128"/>
                <a:ea typeface="Meiryo UI" panose="020B0604030504040204" pitchFamily="50" charset="-128"/>
              </a:rPr>
              <a:t>また、本戦略に基づく各種施策について、持続可能な開発目標（</a:t>
            </a:r>
            <a:r>
              <a:rPr lang="en-US" altLang="ja-JP" sz="1400" u="sng" dirty="0">
                <a:latin typeface="Meiryo UI" panose="020B0604030504040204" pitchFamily="50" charset="-128"/>
                <a:ea typeface="Meiryo UI" panose="020B0604030504040204" pitchFamily="50" charset="-128"/>
              </a:rPr>
              <a:t>SDGs</a:t>
            </a:r>
            <a:r>
              <a:rPr lang="ja-JP" altLang="en-US" sz="1400" u="sng" dirty="0">
                <a:latin typeface="Meiryo UI" panose="020B0604030504040204" pitchFamily="50" charset="-128"/>
                <a:ea typeface="Meiryo UI" panose="020B0604030504040204" pitchFamily="50" charset="-128"/>
              </a:rPr>
              <a:t>）の達成に貢献する視点をもって推進していく。</a:t>
            </a:r>
            <a:endParaRPr lang="ja-JP" altLang="ja-JP" sz="1400" u="sng"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en-US" altLang="ja-JP" sz="1400" dirty="0">
                <a:latin typeface="+mn-ea"/>
              </a:rPr>
              <a:t/>
            </a:r>
            <a:br>
              <a:rPr lang="en-US" altLang="ja-JP" sz="1400" dirty="0">
                <a:latin typeface="+mn-ea"/>
              </a:rPr>
            </a:br>
            <a:endParaRPr lang="en-US" altLang="ja-JP" sz="1400" dirty="0">
              <a:latin typeface="+mn-ea"/>
            </a:endParaRPr>
          </a:p>
        </p:txBody>
      </p:sp>
      <p:sp>
        <p:nvSpPr>
          <p:cNvPr id="18" name="正方形/長方形 17"/>
          <p:cNvSpPr/>
          <p:nvPr/>
        </p:nvSpPr>
        <p:spPr>
          <a:xfrm>
            <a:off x="129711" y="825100"/>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めざ</a:t>
            </a:r>
            <a:r>
              <a:rPr kumimoji="1" lang="ja-JP" altLang="en-US" sz="1400" dirty="0">
                <a:solidFill>
                  <a:schemeClr val="tx1"/>
                </a:solidFill>
                <a:latin typeface="Meiryo UI" panose="020B0604030504040204" pitchFamily="50" charset="-128"/>
                <a:ea typeface="Meiryo UI" panose="020B0604030504040204" pitchFamily="50" charset="-128"/>
              </a:rPr>
              <a:t>す</a:t>
            </a:r>
            <a:r>
              <a:rPr kumimoji="1" lang="ja-JP" altLang="en-US" sz="1400" dirty="0">
                <a:latin typeface="Meiryo UI" panose="020B0604030504040204" pitchFamily="50" charset="-128"/>
                <a:ea typeface="Meiryo UI" panose="020B0604030504040204" pitchFamily="50" charset="-128"/>
              </a:rPr>
              <a:t>姿</a:t>
            </a:r>
            <a:endParaRPr kumimoji="1" lang="ja-JP" altLang="en-US" sz="1200" dirty="0">
              <a:latin typeface="Meiryo UI" panose="020B0604030504040204" pitchFamily="50" charset="-128"/>
              <a:ea typeface="Meiryo UI" panose="020B0604030504040204" pitchFamily="50" charset="-128"/>
            </a:endParaRPr>
          </a:p>
        </p:txBody>
      </p:sp>
      <p:sp>
        <p:nvSpPr>
          <p:cNvPr id="19" name="正方形/長方形 18"/>
          <p:cNvSpPr/>
          <p:nvPr/>
        </p:nvSpPr>
        <p:spPr>
          <a:xfrm>
            <a:off x="129711" y="3813213"/>
            <a:ext cx="1510830" cy="345688"/>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基本的な考え方</a:t>
            </a:r>
            <a:endParaRPr kumimoji="1" lang="ja-JP" altLang="en-US"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1760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0669" y="1056033"/>
            <a:ext cx="8910047" cy="1597958"/>
          </a:xfrm>
        </p:spPr>
        <p:txBody>
          <a:bodyPr>
            <a:noAutofit/>
          </a:bodyPr>
          <a:lstStyle/>
          <a:p>
            <a:pPr marL="0" indent="0" algn="just">
              <a:lnSpc>
                <a:spcPct val="140000"/>
              </a:lnSpc>
              <a:spcBef>
                <a:spcPts val="600"/>
              </a:spcBef>
              <a:buNone/>
            </a:pP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2025</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月に</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開催が予定されている大阪・関西万博は、大阪・関西の魅力を世界に発信</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する</a:t>
            </a:r>
            <a:r>
              <a:rPr lang="ja-JP" altLang="en-US" sz="1600" u="sng" kern="100" dirty="0">
                <a:effectLst/>
                <a:latin typeface="Meiryo UI" panose="020B0604030504040204" pitchFamily="50" charset="-128"/>
                <a:ea typeface="Meiryo UI" panose="020B0604030504040204" pitchFamily="50" charset="-128"/>
                <a:cs typeface="Times New Roman" panose="02020603050405020304" pitchFamily="18" charset="0"/>
              </a:rPr>
              <a:t>絶好の</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チャンスであり、大阪の再生・成長に向けた推進力となる</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ビッグ</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イベント</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である</a:t>
            </a:r>
            <a:r>
              <a:rPr lang="ja-JP"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600" kern="100" dirty="0">
                <a:effectLst/>
                <a:latin typeface="Meiryo UI" panose="020B0604030504040204" pitchFamily="50" charset="-128"/>
                <a:ea typeface="Meiryo UI" panose="020B0604030504040204" pitchFamily="50" charset="-128"/>
                <a:cs typeface="Times New Roman" panose="02020603050405020304" pitchFamily="18" charset="0"/>
              </a:rPr>
              <a:t>2,800</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万人</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を見込む来場者</a:t>
            </a:r>
            <a:r>
              <a:rPr lang="ja-JP" altLang="en-US" sz="1600" kern="100" dirty="0">
                <a:effectLst/>
                <a:latin typeface="Meiryo UI" panose="020B0604030504040204" pitchFamily="50" charset="-128"/>
                <a:ea typeface="Meiryo UI" panose="020B0604030504040204" pitchFamily="50" charset="-128"/>
                <a:cs typeface="Times New Roman" panose="02020603050405020304" pitchFamily="18" charset="0"/>
              </a:rPr>
              <a:t>が大阪の魅力を堪能できるよう、</a:t>
            </a:r>
            <a:r>
              <a:rPr lang="en-US" altLang="ja-JP" sz="1600" u="sng" kern="100" dirty="0">
                <a:effectLst/>
                <a:latin typeface="Meiryo UI" panose="020B0604030504040204" pitchFamily="50" charset="-128"/>
                <a:ea typeface="Meiryo UI" panose="020B0604030504040204" pitchFamily="50" charset="-128"/>
                <a:cs typeface="Times New Roman" panose="02020603050405020304" pitchFamily="18" charset="0"/>
              </a:rPr>
              <a:t>ICT</a:t>
            </a:r>
            <a:r>
              <a:rPr lang="ja-JP" altLang="en-US" sz="1600" u="sng" kern="100" dirty="0">
                <a:effectLst/>
                <a:latin typeface="Meiryo UI" panose="020B0604030504040204" pitchFamily="50" charset="-128"/>
                <a:ea typeface="Meiryo UI" panose="020B0604030504040204" pitchFamily="50" charset="-128"/>
                <a:cs typeface="Times New Roman" panose="02020603050405020304" pitchFamily="18" charset="0"/>
              </a:rPr>
              <a:t>なども活用しながら</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新たな</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都市魅力</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を創出するとともに、</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大阪・関西</a:t>
            </a:r>
            <a:r>
              <a:rPr lang="ja-JP" altLang="ja-JP" sz="1600" u="sng" kern="100" dirty="0">
                <a:latin typeface="Meiryo UI" panose="020B0604030504040204" pitchFamily="50" charset="-128"/>
                <a:ea typeface="Meiryo UI" panose="020B0604030504040204" pitchFamily="50" charset="-128"/>
                <a:cs typeface="Times New Roman" panose="02020603050405020304" pitchFamily="18" charset="0"/>
              </a:rPr>
              <a:t>万博</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の開催により、さらに高まる大阪の知名度を生かして強力に発信していく。</a:t>
            </a:r>
            <a:endParaRPr lang="en-US" altLang="ja-JP" sz="1600" strike="dblStrike"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lang="en-US" altLang="ja-JP" dirty="0"/>
              <a:t>4</a:t>
            </a:r>
            <a:endParaRPr kumimoji="1" lang="ja-JP" altLang="en-US" dirty="0"/>
          </a:p>
        </p:txBody>
      </p:sp>
      <p:sp>
        <p:nvSpPr>
          <p:cNvPr id="10" name="コンテンツ プレースホルダー 2">
            <a:extLst>
              <a:ext uri="{FF2B5EF4-FFF2-40B4-BE49-F238E27FC236}">
                <a16:creationId xmlns:a16="http://schemas.microsoft.com/office/drawing/2014/main" id="{AFB65132-7BB8-4B17-8CCD-F0026B44F5A3}"/>
              </a:ext>
            </a:extLst>
          </p:cNvPr>
          <p:cNvSpPr txBox="1">
            <a:spLocks/>
          </p:cNvSpPr>
          <p:nvPr/>
        </p:nvSpPr>
        <p:spPr>
          <a:xfrm>
            <a:off x="560669" y="3740997"/>
            <a:ext cx="8910047" cy="2823788"/>
          </a:xfrm>
          <a:prstGeom prst="rect">
            <a:avLst/>
          </a:prstGeom>
        </p:spPr>
        <p:txBody>
          <a:bodyPr vert="horz" lIns="91440" tIns="45720" rIns="91440" bIns="45720" rtlCol="0">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just">
              <a:lnSpc>
                <a:spcPct val="140000"/>
              </a:lnSpc>
              <a:spcBef>
                <a:spcPts val="60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自然災害</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あらゆる危機</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的事態に直面しても、柔軟かつ機動的に対応し、その影響を最小限にとどめ、復活できる力（レジリエンス）が</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都市ブランドとして</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評価される時代を迎えている。都市魅力の分野においても、レジリエンスの視点は重要であり、その基礎となる安全・安心</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に滞在できる</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都市を実現していくため、</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ウィズコロナに対応した非接触などの</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受入環境整備や情報発信など</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をはじめ</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各種施策を推進していく</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a:p>
            <a:pPr marL="0" indent="0" algn="just">
              <a:lnSpc>
                <a:spcPct val="140000"/>
              </a:lnSpc>
              <a:spcBef>
                <a:spcPts val="0"/>
              </a:spcBef>
              <a:buFont typeface="Arial" panose="020B0604020202020204" pitchFamily="34" charset="0"/>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また、新型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コロナ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ウイルス感染拡大防止の観点から、人の移動や集客が制限される中、オンラインの活用などによる新たな事業展開が進められており、こうした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新たな手法や価値観等に</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よる都市魅力を創出する。</a:t>
            </a:r>
            <a:endParaRPr lang="en-US" altLang="ja-JP" sz="16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角丸四角形 1">
            <a:extLst>
              <a:ext uri="{FF2B5EF4-FFF2-40B4-BE49-F238E27FC236}">
                <a16:creationId xmlns:a16="http://schemas.microsoft.com/office/drawing/2014/main" id="{3FDF27AD-75C2-44FE-A462-61A462E559F3}"/>
              </a:ext>
            </a:extLst>
          </p:cNvPr>
          <p:cNvSpPr/>
          <p:nvPr/>
        </p:nvSpPr>
        <p:spPr>
          <a:xfrm>
            <a:off x="439142" y="599607"/>
            <a:ext cx="6711166" cy="335619"/>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a:t>
            </a:r>
            <a:r>
              <a:rPr lang="ja-JP" altLang="ja-JP" sz="1600" b="1" spc="200" dirty="0">
                <a:solidFill>
                  <a:schemeClr val="bg1"/>
                </a:solidFill>
                <a:latin typeface="Meiryo UI" panose="020B0604030504040204" pitchFamily="50" charset="-128"/>
                <a:ea typeface="Meiryo UI" panose="020B0604030504040204" pitchFamily="50" charset="-128"/>
              </a:rPr>
              <a:t>大阪・関西万博</a:t>
            </a:r>
            <a:r>
              <a:rPr lang="ja-JP" altLang="en-US" sz="1600" b="1" spc="200" dirty="0">
                <a:solidFill>
                  <a:schemeClr val="bg1"/>
                </a:solidFill>
                <a:latin typeface="Meiryo UI" panose="020B0604030504040204" pitchFamily="50" charset="-128"/>
                <a:ea typeface="Meiryo UI" panose="020B0604030504040204" pitchFamily="50" charset="-128"/>
              </a:rPr>
              <a:t>のインパクトを生かした</a:t>
            </a:r>
            <a:r>
              <a:rPr lang="ja-JP" altLang="ja-JP" sz="1600" b="1" spc="200" dirty="0">
                <a:solidFill>
                  <a:schemeClr val="bg1"/>
                </a:solidFill>
                <a:latin typeface="Meiryo UI" panose="020B0604030504040204" pitchFamily="50" charset="-128"/>
                <a:ea typeface="Meiryo UI" panose="020B0604030504040204" pitchFamily="50" charset="-128"/>
              </a:rPr>
              <a:t>都市魅力の創造</a:t>
            </a:r>
            <a:r>
              <a:rPr lang="ja-JP" altLang="en-US" sz="1600" b="1" spc="200" dirty="0">
                <a:solidFill>
                  <a:schemeClr val="bg1"/>
                </a:solidFill>
                <a:latin typeface="Meiryo UI" panose="020B0604030504040204" pitchFamily="50" charset="-128"/>
                <a:ea typeface="Meiryo UI" panose="020B0604030504040204" pitchFamily="50" charset="-128"/>
              </a:rPr>
              <a:t>・発信</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8" name="角丸四角形 1">
            <a:extLst>
              <a:ext uri="{FF2B5EF4-FFF2-40B4-BE49-F238E27FC236}">
                <a16:creationId xmlns:a16="http://schemas.microsoft.com/office/drawing/2014/main" id="{B44C73E0-FBF6-4ACD-88E7-239442A26760}"/>
              </a:ext>
            </a:extLst>
          </p:cNvPr>
          <p:cNvSpPr/>
          <p:nvPr/>
        </p:nvSpPr>
        <p:spPr>
          <a:xfrm>
            <a:off x="439142" y="3296565"/>
            <a:ext cx="6711166" cy="312786"/>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kern="100" spc="2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 安全・安心で持続可能な魅力ある都市の実現</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095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97976" y="831916"/>
            <a:ext cx="8915847" cy="1750443"/>
          </a:xfrm>
        </p:spPr>
        <p:txBody>
          <a:bodyPr>
            <a:noAutofit/>
          </a:bodyPr>
          <a:lstStyle/>
          <a:p>
            <a:pPr marL="0" indent="0" algn="just">
              <a:lnSpc>
                <a:spcPct val="140000"/>
              </a:lnSpc>
              <a:spcAft>
                <a:spcPts val="0"/>
              </a:spcAft>
              <a:buNone/>
            </a:pP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都市</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魅力の創出は</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行政・経済界</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・地域</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団体など様々な主体がその担い手となり、</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それぞれの強み</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を最大限に発揮</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していくことが必要である。施策の推進にあたり、行政として、</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民間の活力を最大限に引き出すとともに</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、多様な主体を繋ぐ役割や、総合プロデュース、旗振り役を担い、</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府内市町村や</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大阪観光局</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をはじめとする</a:t>
            </a:r>
            <a:r>
              <a:rPr lang="ja-JP" altLang="en-US" sz="1600" u="sng" kern="100" dirty="0">
                <a:latin typeface="Meiryo UI" panose="020B0604030504040204" pitchFamily="50" charset="-128"/>
                <a:ea typeface="Meiryo UI" panose="020B0604030504040204" pitchFamily="50" charset="-128"/>
                <a:cs typeface="Times New Roman" panose="02020603050405020304" pitchFamily="18" charset="0"/>
              </a:rPr>
              <a:t>各主体と</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一体となって都市魅力の向上に向けた取組みを展開</a:t>
            </a:r>
            <a:r>
              <a:rPr lang="ja-JP" altLang="en-US" sz="1600" kern="100" dirty="0">
                <a:latin typeface="Meiryo UI" panose="020B0604030504040204" pitchFamily="50" charset="-128"/>
                <a:ea typeface="Meiryo UI" panose="020B0604030504040204" pitchFamily="50" charset="-128"/>
                <a:cs typeface="Times New Roman" panose="02020603050405020304" pitchFamily="18" charset="0"/>
              </a:rPr>
              <a:t>し、大阪全体の活性化を図る</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600" kern="100" dirty="0">
              <a:effectLst/>
              <a:latin typeface="+mn-ea"/>
              <a:cs typeface="Times New Roman" panose="02020603050405020304" pitchFamily="18" charset="0"/>
            </a:endParaRPr>
          </a:p>
        </p:txBody>
      </p:sp>
      <p:sp>
        <p:nvSpPr>
          <p:cNvPr id="5" name="スライド番号プレースホルダー 4"/>
          <p:cNvSpPr>
            <a:spLocks noGrp="1"/>
          </p:cNvSpPr>
          <p:nvPr>
            <p:ph type="sldNum" sz="quarter" idx="12"/>
          </p:nvPr>
        </p:nvSpPr>
        <p:spPr>
          <a:xfrm>
            <a:off x="7564524" y="6492875"/>
            <a:ext cx="2228850" cy="365125"/>
          </a:xfrm>
        </p:spPr>
        <p:txBody>
          <a:bodyPr/>
          <a:lstStyle/>
          <a:p>
            <a:r>
              <a:rPr kumimoji="1" lang="en-US" altLang="ja-JP" dirty="0"/>
              <a:t>5</a:t>
            </a:r>
            <a:endParaRPr kumimoji="1" lang="ja-JP" altLang="en-US" dirty="0"/>
          </a:p>
        </p:txBody>
      </p:sp>
      <p:sp>
        <p:nvSpPr>
          <p:cNvPr id="14" name="角丸四角形 1">
            <a:extLst>
              <a:ext uri="{FF2B5EF4-FFF2-40B4-BE49-F238E27FC236}">
                <a16:creationId xmlns:a16="http://schemas.microsoft.com/office/drawing/2014/main" id="{3FDF27AD-75C2-44FE-A462-61A462E559F3}"/>
              </a:ext>
            </a:extLst>
          </p:cNvPr>
          <p:cNvSpPr/>
          <p:nvPr/>
        </p:nvSpPr>
        <p:spPr>
          <a:xfrm>
            <a:off x="497976" y="477450"/>
            <a:ext cx="6485008" cy="336012"/>
          </a:xfrm>
          <a:prstGeom prst="roundRect">
            <a:avLst/>
          </a:prstGeom>
          <a:solidFill>
            <a:schemeClr val="bg2">
              <a:lumMod val="75000"/>
            </a:schemeClr>
          </a:solidFill>
          <a:ln>
            <a:noFill/>
          </a:ln>
        </p:spPr>
        <p:style>
          <a:lnRef idx="1">
            <a:schemeClr val="accent1"/>
          </a:lnRef>
          <a:fillRef idx="2">
            <a:schemeClr val="accent1"/>
          </a:fillRef>
          <a:effectRef idx="1">
            <a:schemeClr val="accent1"/>
          </a:effectRef>
          <a:fontRef idx="minor">
            <a:schemeClr val="dk1"/>
          </a:fontRef>
        </p:style>
        <p:txBody>
          <a:bodyPr lIns="252000" tIns="36000" rIns="72000" bIns="36000" rtlCol="0" anchor="ctr"/>
          <a:lstStyle/>
          <a:p>
            <a:r>
              <a:rPr lang="ja-JP" altLang="en-US" sz="1600" b="1" spc="200" dirty="0">
                <a:solidFill>
                  <a:schemeClr val="bg1"/>
                </a:solidFill>
                <a:latin typeface="Meiryo UI" panose="020B0604030504040204" pitchFamily="50" charset="-128"/>
                <a:ea typeface="Meiryo UI" panose="020B0604030504040204" pitchFamily="50" charset="-128"/>
              </a:rPr>
              <a:t>▶ 多様な主体が連携し、大阪全体を活性化</a:t>
            </a:r>
            <a:endParaRPr lang="en-US" altLang="ja-JP" sz="1600" b="1" spc="200"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667807" y="2778125"/>
            <a:ext cx="8576184" cy="754380"/>
          </a:xfrm>
          <a:prstGeom prst="rect">
            <a:avLst/>
          </a:prstGeom>
          <a:ln w="6350">
            <a:prstDash val="sysDot"/>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latin typeface="Meiryo UI" panose="020B0604030504040204" pitchFamily="50" charset="-128"/>
                <a:ea typeface="Meiryo UI" panose="020B0604030504040204" pitchFamily="50" charset="-128"/>
              </a:rPr>
              <a:t>　</a:t>
            </a:r>
            <a:r>
              <a:rPr kumimoji="1" lang="ja-JP" altLang="en-US" sz="1100" u="sng" dirty="0">
                <a:latin typeface="Meiryo UI" panose="020B0604030504040204" pitchFamily="50" charset="-128"/>
                <a:ea typeface="Meiryo UI" panose="020B0604030504040204" pitchFamily="50" charset="-128"/>
              </a:rPr>
              <a:t>第</a:t>
            </a:r>
            <a:r>
              <a:rPr kumimoji="1" lang="en-US" altLang="ja-JP" sz="1100" u="sng" dirty="0">
                <a:latin typeface="Meiryo UI" panose="020B0604030504040204" pitchFamily="50" charset="-128"/>
                <a:ea typeface="Meiryo UI" panose="020B0604030504040204" pitchFamily="50" charset="-128"/>
              </a:rPr>
              <a:t>20</a:t>
            </a:r>
            <a:r>
              <a:rPr kumimoji="1" lang="ja-JP" altLang="en-US" sz="1100" u="sng" dirty="0">
                <a:latin typeface="Meiryo UI" panose="020B0604030504040204" pitchFamily="50" charset="-128"/>
                <a:ea typeface="Meiryo UI" panose="020B0604030504040204" pitchFamily="50" charset="-128"/>
              </a:rPr>
              <a:t>回副首都推進本部会議（</a:t>
            </a:r>
            <a:r>
              <a:rPr kumimoji="1" lang="en-US" altLang="ja-JP" sz="1100" u="sng" dirty="0">
                <a:latin typeface="Meiryo UI" panose="020B0604030504040204" pitchFamily="50" charset="-128"/>
                <a:ea typeface="Meiryo UI" panose="020B0604030504040204" pitchFamily="50" charset="-128"/>
              </a:rPr>
              <a:t>2020</a:t>
            </a:r>
            <a:r>
              <a:rPr kumimoji="1" lang="ja-JP" altLang="en-US" sz="1100" u="sng" dirty="0">
                <a:latin typeface="Meiryo UI" panose="020B0604030504040204" pitchFamily="50" charset="-128"/>
                <a:ea typeface="Meiryo UI" panose="020B0604030504040204" pitchFamily="50" charset="-128"/>
              </a:rPr>
              <a:t>年１月</a:t>
            </a:r>
            <a:r>
              <a:rPr kumimoji="1" lang="en-US" altLang="ja-JP" sz="1100" u="sng" dirty="0">
                <a:latin typeface="Meiryo UI" panose="020B0604030504040204" pitchFamily="50" charset="-128"/>
                <a:ea typeface="Meiryo UI" panose="020B0604030504040204" pitchFamily="50" charset="-128"/>
              </a:rPr>
              <a:t>22</a:t>
            </a:r>
            <a:r>
              <a:rPr kumimoji="1" lang="ja-JP" altLang="en-US" sz="1100" u="sng" dirty="0">
                <a:latin typeface="Meiryo UI" panose="020B0604030504040204" pitchFamily="50" charset="-128"/>
                <a:ea typeface="Meiryo UI" panose="020B0604030504040204" pitchFamily="50" charset="-128"/>
              </a:rPr>
              <a:t>日</a:t>
            </a:r>
            <a:r>
              <a:rPr kumimoji="1" lang="ja-JP" altLang="en-US" sz="1100" u="sng" dirty="0">
                <a:solidFill>
                  <a:schemeClr val="tx1"/>
                </a:solidFill>
                <a:latin typeface="Meiryo UI" panose="020B0604030504040204" pitchFamily="50" charset="-128"/>
                <a:ea typeface="Meiryo UI" panose="020B0604030504040204" pitchFamily="50" charset="-128"/>
              </a:rPr>
              <a:t>）における合意に基づき、大阪府・大阪市・堺市は、本戦略における観光施策の方向性を共有し、連携して関連施策を推進することにより、更なる誘客や府域周遊の促進など事業効果を相乗的に高め、大阪全体としてのメリットにつなげる「新しい好循環」を実現する。</a:t>
            </a:r>
          </a:p>
        </p:txBody>
      </p:sp>
      <p:grpSp>
        <p:nvGrpSpPr>
          <p:cNvPr id="25" name="グループ化 24"/>
          <p:cNvGrpSpPr/>
          <p:nvPr/>
        </p:nvGrpSpPr>
        <p:grpSpPr>
          <a:xfrm>
            <a:off x="667807" y="4516244"/>
            <a:ext cx="8576184" cy="1932292"/>
            <a:chOff x="667807" y="3617965"/>
            <a:chExt cx="8576184" cy="1830177"/>
          </a:xfrm>
        </p:grpSpPr>
        <p:sp>
          <p:nvSpPr>
            <p:cNvPr id="26" name="正方形/長方形 25">
              <a:extLst>
                <a:ext uri="{FF2B5EF4-FFF2-40B4-BE49-F238E27FC236}">
                  <a16:creationId xmlns:a16="http://schemas.microsoft.com/office/drawing/2014/main" id="{3B305EC6-6134-436D-87C9-10EFF508689E}"/>
                </a:ext>
              </a:extLst>
            </p:cNvPr>
            <p:cNvSpPr/>
            <p:nvPr/>
          </p:nvSpPr>
          <p:spPr>
            <a:xfrm>
              <a:off x="667807" y="3617965"/>
              <a:ext cx="8576184" cy="1830177"/>
            </a:xfrm>
            <a:prstGeom prst="rect">
              <a:avLst/>
            </a:prstGeom>
            <a:noFill/>
            <a:ln>
              <a:solidFill>
                <a:schemeClr val="tx1"/>
              </a:solidFill>
              <a:prstDash val="sysDot"/>
            </a:ln>
          </p:spPr>
          <p:style>
            <a:lnRef idx="2">
              <a:schemeClr val="dk1"/>
            </a:lnRef>
            <a:fillRef idx="1">
              <a:schemeClr val="lt1"/>
            </a:fillRef>
            <a:effectRef idx="0">
              <a:schemeClr val="dk1"/>
            </a:effectRef>
            <a:fontRef idx="minor">
              <a:schemeClr val="dk1"/>
            </a:fontRef>
          </p:style>
          <p:txBody>
            <a:bodyPr rtlCol="0" anchor="ctr"/>
            <a:lstStyle/>
            <a:p>
              <a:pPr>
                <a:lnSpc>
                  <a:spcPct val="140000"/>
                </a:lnSpc>
              </a:pPr>
              <a:r>
                <a:rPr kumimoji="1" lang="ja-JP" altLang="en-US" sz="1600" b="1" dirty="0">
                  <a:latin typeface="Meiryo UI" panose="020B0604030504040204" pitchFamily="50" charset="-128"/>
                  <a:ea typeface="Meiryo UI" panose="020B0604030504040204" pitchFamily="50" charset="-128"/>
                </a:rPr>
                <a:t>　</a:t>
              </a:r>
              <a:r>
                <a:rPr kumimoji="1" lang="ja-JP" altLang="en-US" sz="1300" b="1" dirty="0">
                  <a:latin typeface="Meiryo UI" panose="020B0604030504040204" pitchFamily="50" charset="-128"/>
                  <a:ea typeface="Meiryo UI" panose="020B0604030504040204" pitchFamily="50" charset="-128"/>
                </a:rPr>
                <a:t>　　　　</a:t>
              </a:r>
              <a:endParaRPr kumimoji="1" lang="en-US" altLang="ja-JP" sz="1300" b="1" dirty="0">
                <a:latin typeface="Meiryo UI" panose="020B0604030504040204" pitchFamily="50" charset="-128"/>
                <a:ea typeface="Meiryo UI" panose="020B0604030504040204" pitchFamily="50" charset="-128"/>
              </a:endParaRPr>
            </a:p>
            <a:p>
              <a:pPr>
                <a:lnSpc>
                  <a:spcPct val="140000"/>
                </a:lnSpc>
              </a:pPr>
              <a:endParaRPr kumimoji="1" lang="en-US" altLang="ja-JP" sz="1300" b="1" dirty="0">
                <a:latin typeface="Meiryo UI" panose="020B0604030504040204" pitchFamily="50" charset="-128"/>
                <a:ea typeface="Meiryo UI" panose="020B0604030504040204" pitchFamily="50" charset="-128"/>
              </a:endParaRPr>
            </a:p>
            <a:p>
              <a:pPr>
                <a:lnSpc>
                  <a:spcPct val="140000"/>
                </a:lnSpc>
              </a:pP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ct val="140000"/>
                </a:lnSpc>
              </a:pP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は</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2030</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年を年限とする国際目標であり、誰一人取り残さない持続可能な社会の実現のため、</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17</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の目標</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と</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169</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のターゲットが定められている。大阪は、万博の開催都市として</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先進都市」を</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めざ</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し</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、様々なステークホルダーとの連携のもと取組みを進めている。</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本戦略</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に基づく施策についても、関係機関等と連携しながら、</a:t>
              </a:r>
              <a:r>
                <a:rPr lang="en-US" altLang="ja-JP" sz="1300" kern="100" dirty="0">
                  <a:latin typeface="Meiryo UI" panose="020B0604030504040204" pitchFamily="50" charset="-128"/>
                  <a:ea typeface="Meiryo UI" panose="020B0604030504040204" pitchFamily="50" charset="-128"/>
                  <a:cs typeface="Times New Roman" panose="02020603050405020304" pitchFamily="18" charset="0"/>
                </a:rPr>
                <a:t>SDGs</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の観点</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を</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踏まえた</a:t>
              </a:r>
              <a:r>
                <a:rPr lang="ja-JP" altLang="en-US" sz="1300" kern="100" dirty="0">
                  <a:latin typeface="Meiryo UI" panose="020B0604030504040204" pitchFamily="50" charset="-128"/>
                  <a:ea typeface="Meiryo UI" panose="020B0604030504040204" pitchFamily="50" charset="-128"/>
                  <a:cs typeface="Times New Roman" panose="02020603050405020304" pitchFamily="18" charset="0"/>
                </a:rPr>
                <a:t>取組み</a:t>
              </a:r>
              <a:r>
                <a:rPr lang="ja-JP" altLang="ja-JP" sz="1300" kern="100" dirty="0">
                  <a:latin typeface="Meiryo UI" panose="020B0604030504040204" pitchFamily="50" charset="-128"/>
                  <a:ea typeface="Meiryo UI" panose="020B0604030504040204" pitchFamily="50" charset="-128"/>
                  <a:cs typeface="Times New Roman" panose="02020603050405020304" pitchFamily="18" charset="0"/>
                </a:rPr>
                <a:t>を進めていく。</a:t>
              </a:r>
              <a:endParaRPr lang="en-US" altLang="ja-JP" sz="13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27" name="図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10808" y="3780089"/>
              <a:ext cx="583664" cy="583664"/>
            </a:xfrm>
            <a:prstGeom prst="rect">
              <a:avLst/>
            </a:prstGeom>
            <a:ln>
              <a:solidFill>
                <a:schemeClr val="tx1"/>
              </a:solidFill>
              <a:prstDash val="sysDot"/>
            </a:ln>
          </p:spPr>
        </p:pic>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0326" y="3780089"/>
              <a:ext cx="589581" cy="589580"/>
            </a:xfrm>
            <a:prstGeom prst="rect">
              <a:avLst/>
            </a:prstGeom>
            <a:ln>
              <a:solidFill>
                <a:schemeClr val="tx1"/>
              </a:solidFill>
              <a:prstDash val="sysDot"/>
            </a:ln>
          </p:spPr>
        </p:pic>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95761" y="3780089"/>
              <a:ext cx="589580" cy="589580"/>
            </a:xfrm>
            <a:prstGeom prst="rect">
              <a:avLst/>
            </a:prstGeom>
            <a:ln>
              <a:solidFill>
                <a:schemeClr val="tx1"/>
              </a:solidFill>
              <a:prstDash val="sysDot"/>
            </a:ln>
          </p:spPr>
        </p:pic>
        <p:pic>
          <p:nvPicPr>
            <p:cNvPr id="30" name="図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9988" y="3780089"/>
              <a:ext cx="589581" cy="589580"/>
            </a:xfrm>
            <a:prstGeom prst="rect">
              <a:avLst/>
            </a:prstGeom>
            <a:ln>
              <a:solidFill>
                <a:schemeClr val="tx1"/>
              </a:solidFill>
              <a:prstDash val="sysDot"/>
            </a:ln>
          </p:spPr>
        </p:pic>
        <p:pic>
          <p:nvPicPr>
            <p:cNvPr id="31" name="図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825423" y="3780089"/>
              <a:ext cx="583933" cy="583933"/>
            </a:xfrm>
            <a:prstGeom prst="rect">
              <a:avLst/>
            </a:prstGeom>
            <a:ln>
              <a:solidFill>
                <a:schemeClr val="tx1"/>
              </a:solidFill>
              <a:prstDash val="sysDot"/>
            </a:ln>
          </p:spPr>
        </p:pic>
        <p:pic>
          <p:nvPicPr>
            <p:cNvPr id="32" name="図 3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65210" y="3780089"/>
              <a:ext cx="589579" cy="589580"/>
            </a:xfrm>
            <a:prstGeom prst="rect">
              <a:avLst/>
            </a:prstGeom>
            <a:ln>
              <a:solidFill>
                <a:schemeClr val="tx1"/>
              </a:solidFill>
              <a:prstDash val="sysDot"/>
            </a:ln>
          </p:spPr>
        </p:pic>
        <p:pic>
          <p:nvPicPr>
            <p:cNvPr id="33" name="図 32"/>
            <p:cNvPicPr>
              <a:picLocks noChangeAspect="1"/>
            </p:cNvPicPr>
            <p:nvPr/>
          </p:nvPicPr>
          <p:blipFill>
            <a:blip r:embed="rId8"/>
            <a:stretch>
              <a:fillRect/>
            </a:stretch>
          </p:blipFill>
          <p:spPr>
            <a:xfrm>
              <a:off x="6541195" y="3780089"/>
              <a:ext cx="582939" cy="589580"/>
            </a:xfrm>
            <a:prstGeom prst="rect">
              <a:avLst/>
            </a:prstGeom>
            <a:ln>
              <a:solidFill>
                <a:schemeClr val="tx1"/>
              </a:solidFill>
              <a:prstDash val="sysDot"/>
            </a:ln>
          </p:spPr>
        </p:pic>
      </p:grpSp>
      <p:sp>
        <p:nvSpPr>
          <p:cNvPr id="34" name="テキスト ボックス 33"/>
          <p:cNvSpPr txBox="1"/>
          <p:nvPr/>
        </p:nvSpPr>
        <p:spPr>
          <a:xfrm>
            <a:off x="673067" y="4826252"/>
            <a:ext cx="2286000" cy="338554"/>
          </a:xfrm>
          <a:prstGeom prst="rect">
            <a:avLst/>
          </a:prstGeom>
          <a:noFill/>
        </p:spPr>
        <p:txBody>
          <a:bodyPr wrap="square" rtlCol="0">
            <a:spAutoFit/>
          </a:bodyPr>
          <a:lstStyle/>
          <a:p>
            <a:r>
              <a:rPr lang="ja-JP" altLang="en-US" sz="1600" b="1" u="sng" dirty="0">
                <a:latin typeface="Meiryo UI" panose="020B0604030504040204" pitchFamily="50" charset="-128"/>
                <a:ea typeface="Meiryo UI" panose="020B0604030504040204" pitchFamily="50" charset="-128"/>
              </a:rPr>
              <a:t>■　</a:t>
            </a:r>
            <a:r>
              <a:rPr lang="en-US" altLang="ja-JP" sz="1600" b="1" u="sng" dirty="0">
                <a:latin typeface="Meiryo UI" panose="020B0604030504040204" pitchFamily="50" charset="-128"/>
                <a:ea typeface="Meiryo UI" panose="020B0604030504040204" pitchFamily="50" charset="-128"/>
              </a:rPr>
              <a:t>SDG</a:t>
            </a:r>
            <a:r>
              <a:rPr lang="ja-JP" altLang="en-US" sz="1600" b="1" u="sng" dirty="0" err="1">
                <a:latin typeface="Meiryo UI" panose="020B0604030504040204" pitchFamily="50" charset="-128"/>
                <a:ea typeface="Meiryo UI" panose="020B0604030504040204" pitchFamily="50" charset="-128"/>
              </a:rPr>
              <a:t>ｓ</a:t>
            </a:r>
            <a:r>
              <a:rPr lang="ja-JP" altLang="en-US" sz="1600" b="1" u="sng" dirty="0">
                <a:latin typeface="Meiryo UI" panose="020B0604030504040204" pitchFamily="50" charset="-128"/>
                <a:ea typeface="Meiryo UI" panose="020B0604030504040204" pitchFamily="50" charset="-128"/>
              </a:rPr>
              <a:t>の取組み</a:t>
            </a:r>
            <a:endParaRPr kumimoji="1" lang="ja-JP" altLang="en-US" sz="1600" dirty="0"/>
          </a:p>
        </p:txBody>
      </p:sp>
    </p:spTree>
    <p:extLst>
      <p:ext uri="{BB962C8B-B14F-4D97-AF65-F5344CB8AC3E}">
        <p14:creationId xmlns:p14="http://schemas.microsoft.com/office/powerpoint/2010/main" val="829686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677150" y="6545404"/>
            <a:ext cx="2228850" cy="365125"/>
          </a:xfrm>
        </p:spPr>
        <p:txBody>
          <a:bodyPr/>
          <a:lstStyle/>
          <a:p>
            <a:r>
              <a:rPr lang="en-US" altLang="ja-JP" dirty="0"/>
              <a:t>6</a:t>
            </a:r>
            <a:endParaRPr kumimoji="1" lang="ja-JP" altLang="en-US" dirty="0"/>
          </a:p>
        </p:txBody>
      </p:sp>
      <p:graphicFrame>
        <p:nvGraphicFramePr>
          <p:cNvPr id="11" name="表 10"/>
          <p:cNvGraphicFramePr>
            <a:graphicFrameLocks noGrp="1"/>
          </p:cNvGraphicFramePr>
          <p:nvPr>
            <p:extLst>
              <p:ext uri="{D42A27DB-BD31-4B8C-83A1-F6EECF244321}">
                <p14:modId xmlns:p14="http://schemas.microsoft.com/office/powerpoint/2010/main" val="1624863289"/>
              </p:ext>
            </p:extLst>
          </p:nvPr>
        </p:nvGraphicFramePr>
        <p:xfrm>
          <a:off x="316928" y="1161325"/>
          <a:ext cx="9202468" cy="5433435"/>
        </p:xfrm>
        <a:graphic>
          <a:graphicData uri="http://schemas.openxmlformats.org/drawingml/2006/table">
            <a:tbl>
              <a:tblPr firstRow="1" firstCol="1" bandRow="1">
                <a:tableStyleId>{69CF1AB2-1976-4502-BF36-3FF5EA218861}</a:tableStyleId>
              </a:tblPr>
              <a:tblGrid>
                <a:gridCol w="368581">
                  <a:extLst>
                    <a:ext uri="{9D8B030D-6E8A-4147-A177-3AD203B41FA5}">
                      <a16:colId xmlns:a16="http://schemas.microsoft.com/office/drawing/2014/main" val="1034898150"/>
                    </a:ext>
                  </a:extLst>
                </a:gridCol>
                <a:gridCol w="2973761">
                  <a:extLst>
                    <a:ext uri="{9D8B030D-6E8A-4147-A177-3AD203B41FA5}">
                      <a16:colId xmlns:a16="http://schemas.microsoft.com/office/drawing/2014/main" val="3427753982"/>
                    </a:ext>
                  </a:extLst>
                </a:gridCol>
                <a:gridCol w="5860126">
                  <a:extLst>
                    <a:ext uri="{9D8B030D-6E8A-4147-A177-3AD203B41FA5}">
                      <a16:colId xmlns:a16="http://schemas.microsoft.com/office/drawing/2014/main" val="1183637121"/>
                    </a:ext>
                  </a:extLst>
                </a:gridCol>
              </a:tblGrid>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１</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安全で安心して</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en-US" altLang="ja-JP" sz="1500" b="1" u="sng" kern="100" dirty="0">
                          <a:solidFill>
                            <a:schemeClr val="tx1"/>
                          </a:solidFill>
                          <a:effectLst/>
                          <a:latin typeface="Meiryo UI" panose="020B0604030504040204" pitchFamily="50" charset="-128"/>
                          <a:ea typeface="Meiryo UI" panose="020B0604030504040204" pitchFamily="50" charset="-128"/>
                        </a:rPr>
                        <a:t>24</a:t>
                      </a:r>
                      <a:r>
                        <a:rPr lang="ja-JP" altLang="en-US" sz="1500" b="1" u="sng" kern="100" dirty="0">
                          <a:solidFill>
                            <a:schemeClr val="tx1"/>
                          </a:solidFill>
                          <a:effectLst/>
                          <a:latin typeface="Meiryo UI" panose="020B0604030504040204" pitchFamily="50" charset="-128"/>
                          <a:ea typeface="Meiryo UI" panose="020B0604030504040204" pitchFamily="50" charset="-128"/>
                        </a:rPr>
                        <a:t>時間</a:t>
                      </a:r>
                      <a:r>
                        <a:rPr lang="ja-JP" altLang="en-US" sz="1500" b="1" kern="100" dirty="0">
                          <a:solidFill>
                            <a:schemeClr val="tx1"/>
                          </a:solidFill>
                          <a:effectLst/>
                          <a:latin typeface="Meiryo UI" panose="020B0604030504040204" pitchFamily="50" charset="-128"/>
                          <a:ea typeface="Meiryo UI" panose="020B0604030504040204" pitchFamily="50" charset="-128"/>
                        </a:rPr>
                        <a:t>快適に</a:t>
                      </a:r>
                      <a:r>
                        <a:rPr lang="ja-JP" sz="1500" b="1" kern="100" dirty="0">
                          <a:solidFill>
                            <a:schemeClr val="tx1"/>
                          </a:solidFill>
                          <a:effectLst/>
                          <a:latin typeface="Meiryo UI" panose="020B0604030504040204" pitchFamily="50" charset="-128"/>
                          <a:ea typeface="Meiryo UI" panose="020B0604030504040204" pitchFamily="50" charset="-128"/>
                        </a:rPr>
                        <a:t>滞在できる都市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lvl="0" indent="0" algn="l">
                        <a:lnSpc>
                          <a:spcPts val="1300"/>
                        </a:lnSpc>
                        <a:spcAft>
                          <a:spcPts val="0"/>
                        </a:spcAft>
                      </a:pPr>
                      <a:r>
                        <a:rPr lang="ja-JP" altLang="en-US" sz="1200" b="0" u="sng" kern="100" dirty="0">
                          <a:solidFill>
                            <a:schemeClr val="tx1"/>
                          </a:solidFill>
                          <a:effectLst/>
                          <a:latin typeface="Meiryo UI" panose="020B0604030504040204" pitchFamily="50" charset="-128"/>
                          <a:ea typeface="Meiryo UI" panose="020B0604030504040204" pitchFamily="50" charset="-128"/>
                        </a:rPr>
                        <a:t>大阪を訪れる</a:t>
                      </a:r>
                      <a:r>
                        <a:rPr lang="ja-JP" altLang="en-US" sz="1200" b="0" u="none" kern="100" dirty="0">
                          <a:solidFill>
                            <a:schemeClr val="tx1"/>
                          </a:solidFill>
                          <a:effectLst/>
                          <a:latin typeface="Meiryo UI" panose="020B0604030504040204" pitchFamily="50" charset="-128"/>
                          <a:ea typeface="Meiryo UI" panose="020B0604030504040204" pitchFamily="50" charset="-128"/>
                        </a:rPr>
                        <a:t>人々が</a:t>
                      </a:r>
                      <a:r>
                        <a:rPr lang="ja-JP" altLang="en-US" sz="1200" b="0" u="sng" kern="100" dirty="0">
                          <a:solidFill>
                            <a:schemeClr val="tx1"/>
                          </a:solidFill>
                          <a:effectLst/>
                          <a:latin typeface="Meiryo UI" panose="020B0604030504040204" pitchFamily="50" charset="-128"/>
                          <a:ea typeface="Meiryo UI" panose="020B0604030504040204" pitchFamily="50" charset="-128"/>
                        </a:rPr>
                        <a:t>昼夜を問わず快適に、</a:t>
                      </a:r>
                      <a:r>
                        <a:rPr lang="ja-JP" altLang="en-US" sz="1200" b="0" u="none" kern="100" dirty="0">
                          <a:solidFill>
                            <a:schemeClr val="tx1"/>
                          </a:solidFill>
                          <a:effectLst/>
                          <a:latin typeface="Meiryo UI" panose="020B0604030504040204" pitchFamily="50" charset="-128"/>
                          <a:ea typeface="Meiryo UI" panose="020B0604030504040204" pitchFamily="50" charset="-128"/>
                        </a:rPr>
                        <a:t>安全で安心して</a:t>
                      </a:r>
                      <a:r>
                        <a:rPr lang="ja-JP" altLang="en-US" sz="1200" b="0" u="sng" kern="100" dirty="0">
                          <a:solidFill>
                            <a:schemeClr val="tx1"/>
                          </a:solidFill>
                          <a:effectLst/>
                          <a:latin typeface="Meiryo UI" panose="020B0604030504040204" pitchFamily="50" charset="-128"/>
                          <a:ea typeface="Meiryo UI" panose="020B0604030504040204" pitchFamily="50" charset="-128"/>
                        </a:rPr>
                        <a:t>滞在できる</a:t>
                      </a:r>
                      <a:r>
                        <a:rPr lang="ja-JP" altLang="en-US" sz="1200" b="0" u="none" kern="100" dirty="0">
                          <a:solidFill>
                            <a:schemeClr val="tx1"/>
                          </a:solidFill>
                          <a:effectLst/>
                          <a:latin typeface="Meiryo UI" panose="020B0604030504040204" pitchFamily="50" charset="-128"/>
                          <a:ea typeface="Meiryo UI" panose="020B0604030504040204" pitchFamily="50" charset="-128"/>
                        </a:rPr>
                        <a:t>都市をめざす。</a:t>
                      </a:r>
                    </a:p>
                  </a:txBody>
                  <a:tcPr marL="37820" marR="37820" marT="0" marB="0" anchor="ctr"/>
                </a:tc>
                <a:extLst>
                  <a:ext uri="{0D108BD9-81ED-4DB2-BD59-A6C34878D82A}">
                    <a16:rowId xmlns:a16="http://schemas.microsoft.com/office/drawing/2014/main" val="2021061701"/>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大阪ならではの</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賑わいを創出する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l" defTabSz="914400" rtl="0" eaLnBrk="1" fontAlgn="auto" latinLnBrk="0" hangingPunct="1">
                        <a:lnSpc>
                          <a:spcPts val="1300"/>
                        </a:lnSpc>
                        <a:spcBef>
                          <a:spcPts val="0"/>
                        </a:spcBef>
                        <a:spcAft>
                          <a:spcPts val="0"/>
                        </a:spcAft>
                        <a:buClrTx/>
                        <a:buSzTx/>
                        <a:buFontTx/>
                        <a:buNone/>
                        <a:tabLst/>
                        <a:defRPr/>
                      </a:pPr>
                      <a:r>
                        <a:rPr lang="ja-JP" altLang="en-US" sz="1200" u="sng" kern="100" dirty="0">
                          <a:solidFill>
                            <a:schemeClr val="tx1"/>
                          </a:solidFill>
                          <a:effectLst/>
                          <a:latin typeface="Meiryo UI" panose="020B0604030504040204" pitchFamily="50" charset="-128"/>
                          <a:ea typeface="Meiryo UI" panose="020B0604030504040204" pitchFamily="50" charset="-128"/>
                        </a:rPr>
                        <a:t>大阪の人々が誇りや愛着を感じ自慢できる、大阪ならではの賑わいを創出する</a:t>
                      </a:r>
                      <a:r>
                        <a:rPr lang="ja-JP" altLang="ja-JP" sz="1200" u="sng" kern="100" dirty="0">
                          <a:solidFill>
                            <a:schemeClr val="tx1"/>
                          </a:solidFill>
                          <a:effectLst/>
                          <a:latin typeface="Meiryo UI" panose="020B0604030504040204" pitchFamily="50" charset="-128"/>
                          <a:ea typeface="Meiryo UI" panose="020B0604030504040204" pitchFamily="50" charset="-128"/>
                        </a:rPr>
                        <a:t>都市を</a:t>
                      </a:r>
                      <a:r>
                        <a:rPr lang="ja-JP" altLang="en-US" sz="1200" u="sng" kern="100" dirty="0">
                          <a:solidFill>
                            <a:schemeClr val="tx1"/>
                          </a:solidFill>
                          <a:effectLst/>
                          <a:latin typeface="Meiryo UI" panose="020B0604030504040204" pitchFamily="50" charset="-128"/>
                          <a:ea typeface="Meiryo UI" panose="020B0604030504040204" pitchFamily="50" charset="-128"/>
                        </a:rPr>
                        <a:t>めざす。</a:t>
                      </a:r>
                      <a:endParaRPr lang="ja-JP" altLang="ja-JP" sz="1200" u="sng"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27660542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多様な楽しみ方ができる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周遊・</a:t>
                      </a:r>
                      <a:r>
                        <a:rPr lang="ja-JP" altLang="en-US" sz="1500" b="1" kern="100" dirty="0">
                          <a:solidFill>
                            <a:schemeClr val="tx1"/>
                          </a:solidFill>
                          <a:effectLst/>
                          <a:latin typeface="Meiryo UI" panose="020B0604030504040204" pitchFamily="50" charset="-128"/>
                          <a:ea typeface="Meiryo UI" panose="020B0604030504040204" pitchFamily="50" charset="-128"/>
                        </a:rPr>
                        <a:t>観光</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ja-JP" sz="1200" u="none" kern="100" dirty="0">
                          <a:solidFill>
                            <a:schemeClr val="tx1"/>
                          </a:solidFill>
                          <a:effectLst/>
                          <a:latin typeface="Meiryo UI" panose="020B0604030504040204" pitchFamily="50" charset="-128"/>
                          <a:ea typeface="Meiryo UI" panose="020B0604030504040204" pitchFamily="50" charset="-128"/>
                        </a:rPr>
                        <a:t>国内外を問わず幅広い</a:t>
                      </a:r>
                      <a:r>
                        <a:rPr lang="ja-JP" altLang="en-US" sz="1200" u="none" kern="100" baseline="0" dirty="0">
                          <a:solidFill>
                            <a:schemeClr val="tx1"/>
                          </a:solidFill>
                          <a:effectLst/>
                          <a:latin typeface="Meiryo UI" panose="020B0604030504040204" pitchFamily="50" charset="-128"/>
                          <a:ea typeface="Meiryo UI" panose="020B0604030504040204" pitchFamily="50" charset="-128"/>
                        </a:rPr>
                        <a:t>国・</a:t>
                      </a:r>
                      <a:r>
                        <a:rPr lang="ja-JP" altLang="ja-JP" sz="1200" u="none" kern="100" dirty="0">
                          <a:solidFill>
                            <a:schemeClr val="tx1"/>
                          </a:solidFill>
                          <a:effectLst/>
                          <a:latin typeface="Meiryo UI" panose="020B0604030504040204" pitchFamily="50" charset="-128"/>
                          <a:ea typeface="Meiryo UI" panose="020B0604030504040204" pitchFamily="50" charset="-128"/>
                        </a:rPr>
                        <a:t>地域から</a:t>
                      </a:r>
                      <a:r>
                        <a:rPr lang="ja-JP" altLang="en-US" sz="1200" u="none" kern="100" dirty="0">
                          <a:solidFill>
                            <a:schemeClr val="tx1"/>
                          </a:solidFill>
                          <a:effectLst/>
                          <a:latin typeface="Meiryo UI" panose="020B0604030504040204" pitchFamily="50" charset="-128"/>
                          <a:ea typeface="Meiryo UI" panose="020B0604030504040204" pitchFamily="50" charset="-128"/>
                        </a:rPr>
                        <a:t>多彩な人々が訪れ、集い</a:t>
                      </a:r>
                      <a:r>
                        <a:rPr lang="ja-JP" altLang="ja-JP" sz="1200" u="none" kern="100" dirty="0">
                          <a:solidFill>
                            <a:schemeClr val="tx1"/>
                          </a:solidFill>
                          <a:effectLst/>
                          <a:latin typeface="Meiryo UI" panose="020B0604030504040204" pitchFamily="50" charset="-128"/>
                          <a:ea typeface="Meiryo UI" panose="020B0604030504040204" pitchFamily="50" charset="-128"/>
                        </a:rPr>
                        <a:t>、府内各地を周遊し多様な</a:t>
                      </a:r>
                      <a:r>
                        <a:rPr lang="ja-JP" altLang="en-US" sz="1200" u="sng" kern="100" dirty="0">
                          <a:solidFill>
                            <a:schemeClr val="tx1"/>
                          </a:solidFill>
                          <a:effectLst/>
                          <a:latin typeface="Meiryo UI" panose="020B0604030504040204" pitchFamily="50" charset="-128"/>
                          <a:ea typeface="Meiryo UI" panose="020B0604030504040204" pitchFamily="50" charset="-128"/>
                        </a:rPr>
                        <a:t>楽しみ方</a:t>
                      </a:r>
                      <a:r>
                        <a:rPr lang="ja-JP" altLang="ja-JP" sz="1200" u="none" kern="100" dirty="0">
                          <a:solidFill>
                            <a:schemeClr val="tx1"/>
                          </a:solidFill>
                          <a:effectLst/>
                          <a:latin typeface="Meiryo UI" panose="020B0604030504040204" pitchFamily="50" charset="-128"/>
                          <a:ea typeface="Meiryo UI" panose="020B0604030504040204" pitchFamily="50" charset="-128"/>
                        </a:rPr>
                        <a:t>ができる都市を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315625383"/>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世界水準の</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ＭＩＣＥ都市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en-US" sz="1200" u="none" kern="100" dirty="0">
                          <a:solidFill>
                            <a:schemeClr val="tx1"/>
                          </a:solidFill>
                          <a:effectLst/>
                          <a:latin typeface="Meiryo UI" panose="020B0604030504040204" pitchFamily="50" charset="-128"/>
                          <a:ea typeface="Meiryo UI" panose="020B0604030504040204" pitchFamily="50" charset="-128"/>
                        </a:rPr>
                        <a:t>IR</a:t>
                      </a:r>
                      <a:r>
                        <a:rPr lang="ja-JP" sz="1200" u="none" kern="100" dirty="0">
                          <a:solidFill>
                            <a:schemeClr val="tx1"/>
                          </a:solidFill>
                          <a:effectLst/>
                          <a:latin typeface="Meiryo UI" panose="020B0604030504040204" pitchFamily="50" charset="-128"/>
                          <a:ea typeface="Meiryo UI" panose="020B0604030504040204" pitchFamily="50" charset="-128"/>
                        </a:rPr>
                        <a:t>誘致に伴う世界水準の</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施設の整備を見据え、</a:t>
                      </a:r>
                      <a:r>
                        <a:rPr lang="ja-JP" altLang="en-US" sz="1200" u="none" kern="100" dirty="0">
                          <a:solidFill>
                            <a:schemeClr val="tx1"/>
                          </a:solidFill>
                          <a:effectLst/>
                          <a:latin typeface="Meiryo UI" panose="020B0604030504040204" pitchFamily="50" charset="-128"/>
                          <a:ea typeface="Meiryo UI" panose="020B0604030504040204" pitchFamily="50" charset="-128"/>
                        </a:rPr>
                        <a:t>国内外の都市に伍する</a:t>
                      </a:r>
                      <a:r>
                        <a:rPr lang="ja-JP" sz="1200" u="none" kern="100" dirty="0">
                          <a:solidFill>
                            <a:schemeClr val="tx1"/>
                          </a:solidFill>
                          <a:effectLst/>
                          <a:latin typeface="Meiryo UI" panose="020B0604030504040204" pitchFamily="50" charset="-128"/>
                          <a:ea typeface="Meiryo UI" panose="020B0604030504040204" pitchFamily="50" charset="-128"/>
                        </a:rPr>
                        <a:t>競争力を備えた</a:t>
                      </a:r>
                      <a:r>
                        <a:rPr lang="en-US" sz="1200" u="none" kern="100" dirty="0">
                          <a:solidFill>
                            <a:schemeClr val="tx1"/>
                          </a:solidFill>
                          <a:effectLst/>
                          <a:latin typeface="Meiryo UI" panose="020B0604030504040204" pitchFamily="50" charset="-128"/>
                          <a:ea typeface="Meiryo UI" panose="020B0604030504040204" pitchFamily="50" charset="-128"/>
                        </a:rPr>
                        <a:t>MICE</a:t>
                      </a:r>
                      <a:r>
                        <a:rPr lang="ja-JP" sz="1200" u="none" kern="100" dirty="0">
                          <a:solidFill>
                            <a:schemeClr val="tx1"/>
                          </a:solidFill>
                          <a:effectLst/>
                          <a:latin typeface="Meiryo UI" panose="020B0604030504040204" pitchFamily="50" charset="-128"/>
                          <a:ea typeface="Meiryo UI" panose="020B0604030504040204" pitchFamily="50" charset="-128"/>
                        </a:rPr>
                        <a:t>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844233874"/>
                  </a:ext>
                </a:extLst>
              </a:tr>
              <a:tr h="629307">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５</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rPr>
                        <a:t>大阪が誇る</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u="none" kern="100" dirty="0">
                          <a:solidFill>
                            <a:schemeClr val="tx1"/>
                          </a:solidFill>
                          <a:effectLst/>
                          <a:latin typeface="Meiryo UI" panose="020B0604030504040204" pitchFamily="50" charset="-128"/>
                          <a:ea typeface="Meiryo UI" panose="020B0604030504040204" pitchFamily="50" charset="-128"/>
                        </a:rPr>
                        <a:t>文化力を活用した魅力あふれる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国内外から芸術家等が集い、様々な文化芸術が交流し、新たなつながりや創造が促進されることにより、大阪の文化力や都市の魅力のさらなる向上につながる都市をめざす。</a:t>
                      </a:r>
                    </a:p>
                  </a:txBody>
                  <a:tcPr marL="37820" marR="37820" marT="0" marB="0" anchor="ctr"/>
                </a:tc>
                <a:extLst>
                  <a:ext uri="{0D108BD9-81ED-4DB2-BD59-A6C34878D82A}">
                    <a16:rowId xmlns:a16="http://schemas.microsoft.com/office/drawing/2014/main" val="3814659054"/>
                  </a:ext>
                </a:extLst>
              </a:tr>
              <a:tr h="533792">
                <a:tc>
                  <a:txBody>
                    <a:bodyPr/>
                    <a:lstStyle/>
                    <a:p>
                      <a:pPr algn="ctr">
                        <a:lnSpc>
                          <a:spcPts val="1300"/>
                        </a:lnSpc>
                        <a:spcAft>
                          <a:spcPts val="0"/>
                        </a:spcAft>
                      </a:pPr>
                      <a:r>
                        <a:rPr lang="ja-JP" altLang="en-US"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６</a:t>
                      </a:r>
                      <a:endParaRPr 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100" dirty="0">
                          <a:solidFill>
                            <a:schemeClr val="tx1"/>
                          </a:solidFill>
                          <a:effectLst/>
                          <a:latin typeface="Meiryo UI" panose="020B0604030504040204" pitchFamily="50" charset="-128"/>
                          <a:ea typeface="Meiryo UI" panose="020B0604030504040204" pitchFamily="50" charset="-128"/>
                        </a:rPr>
                        <a:t>あらゆる人々が</a:t>
                      </a:r>
                      <a:endParaRPr lang="en-US" altLang="ja-JP" sz="1200" b="0" u="none"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100" dirty="0">
                          <a:solidFill>
                            <a:schemeClr val="tx1"/>
                          </a:solidFill>
                          <a:effectLst/>
                          <a:latin typeface="Meiryo UI" panose="020B0604030504040204" pitchFamily="50" charset="-128"/>
                          <a:ea typeface="Meiryo UI" panose="020B0604030504040204" pitchFamily="50" charset="-128"/>
                        </a:rPr>
                        <a:t>文化を</a:t>
                      </a:r>
                      <a:r>
                        <a:rPr lang="ja-JP" altLang="en-US" sz="1500" b="1" u="none" kern="100" dirty="0">
                          <a:solidFill>
                            <a:schemeClr val="tx1"/>
                          </a:solidFill>
                          <a:effectLst/>
                          <a:latin typeface="Meiryo UI" panose="020B0604030504040204" pitchFamily="50" charset="-128"/>
                          <a:ea typeface="Meiryo UI" panose="020B0604030504040204" pitchFamily="50" charset="-128"/>
                        </a:rPr>
                        <a:t>享受できる</a:t>
                      </a:r>
                      <a:r>
                        <a:rPr lang="ja-JP" sz="1500" b="1" u="none" kern="100" dirty="0">
                          <a:solidFill>
                            <a:schemeClr val="tx1"/>
                          </a:solidFill>
                          <a:effectLst/>
                          <a:latin typeface="Meiryo UI" panose="020B0604030504040204" pitchFamily="50" charset="-128"/>
                          <a:ea typeface="Meiryo UI" panose="020B0604030504040204" pitchFamily="50" charset="-128"/>
                        </a:rPr>
                        <a:t>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just">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府民・市民の自主性、創造性が発揮されることはもとより、あらゆる人々が等しく、文化芸術を鑑賞、参加、創造できるような環境が整備され、次世代へと継承されている都市をめざす。</a:t>
                      </a:r>
                    </a:p>
                  </a:txBody>
                  <a:tcPr marL="37820" marR="37820" marT="0" marB="0" anchor="ctr"/>
                </a:tc>
                <a:extLst>
                  <a:ext uri="{0D108BD9-81ED-4DB2-BD59-A6C34878D82A}">
                    <a16:rowId xmlns:a16="http://schemas.microsoft.com/office/drawing/2014/main" val="1676574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７</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u="none" kern="0" dirty="0">
                          <a:solidFill>
                            <a:schemeClr val="tx1"/>
                          </a:solidFill>
                          <a:effectLst/>
                          <a:latin typeface="Meiryo UI" panose="020B0604030504040204" pitchFamily="50" charset="-128"/>
                          <a:ea typeface="Meiryo UI" panose="020B0604030504040204" pitchFamily="50" charset="-128"/>
                        </a:rPr>
                        <a:t>世界に誇れる</a:t>
                      </a:r>
                      <a:endParaRPr lang="en-US" altLang="ja-JP" sz="1200" b="0" u="none" kern="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u="none" kern="0" dirty="0">
                          <a:solidFill>
                            <a:schemeClr val="tx1"/>
                          </a:solidFill>
                          <a:effectLst/>
                          <a:latin typeface="Meiryo UI" panose="020B0604030504040204" pitchFamily="50" charset="-128"/>
                          <a:ea typeface="Meiryo UI" panose="020B0604030504040204" pitchFamily="50" charset="-128"/>
                        </a:rPr>
                        <a:t>スポーツ推進都市</a:t>
                      </a:r>
                      <a:endParaRPr lang="ja-JP" sz="15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世界的なトップアスリートのパフォーマンスを「</a:t>
                      </a:r>
                      <a:r>
                        <a:rPr lang="ja-JP" altLang="en-US" sz="1200" u="sng" kern="100" dirty="0">
                          <a:solidFill>
                            <a:schemeClr val="tx1"/>
                          </a:solidFill>
                          <a:effectLst/>
                          <a:latin typeface="Meiryo UI" panose="020B0604030504040204" pitchFamily="50" charset="-128"/>
                          <a:ea typeface="Meiryo UI" panose="020B0604030504040204" pitchFamily="50" charset="-128"/>
                        </a:rPr>
                        <a:t>み</a:t>
                      </a:r>
                      <a:r>
                        <a:rPr lang="ja-JP" sz="1200" u="sng" kern="100" dirty="0">
                          <a:solidFill>
                            <a:schemeClr val="tx1"/>
                          </a:solidFill>
                          <a:effectLst/>
                          <a:latin typeface="Meiryo UI" panose="020B0604030504040204" pitchFamily="50" charset="-128"/>
                          <a:ea typeface="Meiryo UI" panose="020B0604030504040204" pitchFamily="50" charset="-128"/>
                        </a:rPr>
                        <a:t>る</a:t>
                      </a:r>
                      <a:r>
                        <a:rPr lang="ja-JP" sz="1200" u="none" kern="100" dirty="0">
                          <a:solidFill>
                            <a:schemeClr val="tx1"/>
                          </a:solidFill>
                          <a:effectLst/>
                          <a:latin typeface="Meiryo UI" panose="020B0604030504040204" pitchFamily="50" charset="-128"/>
                          <a:ea typeface="Meiryo UI" panose="020B0604030504040204" pitchFamily="50" charset="-128"/>
                        </a:rPr>
                        <a:t>」機会を創出し、夢</a:t>
                      </a:r>
                      <a:r>
                        <a:rPr lang="ja-JP" altLang="en-US" sz="1200" u="none" kern="100" dirty="0">
                          <a:solidFill>
                            <a:schemeClr val="tx1"/>
                          </a:solidFill>
                          <a:effectLst/>
                          <a:latin typeface="Meiryo UI" panose="020B0604030504040204" pitchFamily="50" charset="-128"/>
                          <a:ea typeface="Meiryo UI" panose="020B0604030504040204" pitchFamily="50" charset="-128"/>
                        </a:rPr>
                        <a:t>や</a:t>
                      </a:r>
                      <a:r>
                        <a:rPr lang="ja-JP" sz="1200" u="none" kern="100" dirty="0">
                          <a:solidFill>
                            <a:schemeClr val="tx1"/>
                          </a:solidFill>
                          <a:effectLst/>
                          <a:latin typeface="Meiryo UI" panose="020B0604030504040204" pitchFamily="50" charset="-128"/>
                          <a:ea typeface="Meiryo UI" panose="020B0604030504040204" pitchFamily="50" charset="-128"/>
                        </a:rPr>
                        <a:t>希望、活力をうみだすとともに、スポーツの魅力を活用した</a:t>
                      </a:r>
                      <a:r>
                        <a:rPr lang="ja-JP" altLang="en-US" sz="1200" u="none" kern="100" dirty="0">
                          <a:solidFill>
                            <a:schemeClr val="tx1"/>
                          </a:solidFill>
                          <a:effectLst/>
                          <a:latin typeface="Meiryo UI" panose="020B0604030504040204" pitchFamily="50" charset="-128"/>
                          <a:ea typeface="Meiryo UI" panose="020B0604030504040204" pitchFamily="50" charset="-128"/>
                        </a:rPr>
                        <a:t>様々な形の</a:t>
                      </a:r>
                      <a:r>
                        <a:rPr lang="ja-JP" sz="1200" u="none" kern="100" dirty="0">
                          <a:solidFill>
                            <a:schemeClr val="tx1"/>
                          </a:solidFill>
                          <a:effectLst/>
                          <a:latin typeface="Meiryo UI" panose="020B0604030504040204" pitchFamily="50" charset="-128"/>
                          <a:ea typeface="Meiryo UI" panose="020B0604030504040204" pitchFamily="50" charset="-128"/>
                        </a:rPr>
                        <a:t>スポーツツーリズム</a:t>
                      </a:r>
                      <a:r>
                        <a:rPr lang="ja-JP" altLang="en-US" sz="1200" u="none" kern="100" dirty="0">
                          <a:solidFill>
                            <a:schemeClr val="tx1"/>
                          </a:solidFill>
                          <a:effectLst/>
                          <a:latin typeface="Meiryo UI" panose="020B0604030504040204" pitchFamily="50" charset="-128"/>
                          <a:ea typeface="Meiryo UI" panose="020B0604030504040204" pitchFamily="50" charset="-128"/>
                        </a:rPr>
                        <a:t>の</a:t>
                      </a:r>
                      <a:r>
                        <a:rPr lang="ja-JP" sz="1200" u="none" kern="100" dirty="0">
                          <a:solidFill>
                            <a:schemeClr val="tx1"/>
                          </a:solidFill>
                          <a:effectLst/>
                          <a:latin typeface="Meiryo UI" panose="020B0604030504040204" pitchFamily="50" charset="-128"/>
                          <a:ea typeface="Meiryo UI" panose="020B0604030504040204" pitchFamily="50" charset="-128"/>
                        </a:rPr>
                        <a:t>推進</a:t>
                      </a:r>
                      <a:r>
                        <a:rPr lang="ja-JP" altLang="en-US" sz="1200" u="none" kern="100" dirty="0">
                          <a:solidFill>
                            <a:schemeClr val="tx1"/>
                          </a:solidFill>
                          <a:effectLst/>
                          <a:latin typeface="Meiryo UI" panose="020B0604030504040204" pitchFamily="50" charset="-128"/>
                          <a:ea typeface="Meiryo UI" panose="020B0604030504040204" pitchFamily="50" charset="-128"/>
                        </a:rPr>
                        <a:t>等により</a:t>
                      </a:r>
                      <a:r>
                        <a:rPr lang="ja-JP" sz="1200" u="none" kern="100" dirty="0">
                          <a:solidFill>
                            <a:schemeClr val="tx1"/>
                          </a:solidFill>
                          <a:effectLst/>
                          <a:latin typeface="Meiryo UI" panose="020B0604030504040204" pitchFamily="50" charset="-128"/>
                          <a:ea typeface="Meiryo UI" panose="020B0604030504040204" pitchFamily="50" charset="-128"/>
                        </a:rPr>
                        <a:t>、世界に誇れるスポーツ推進都市を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727259644"/>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８</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sz="1200" b="0" kern="100" dirty="0">
                          <a:solidFill>
                            <a:schemeClr val="tx1"/>
                          </a:solidFill>
                          <a:effectLst/>
                          <a:latin typeface="Meiryo UI" panose="020B0604030504040204" pitchFamily="50" charset="-128"/>
                          <a:ea typeface="Meiryo UI" panose="020B0604030504040204" pitchFamily="50" charset="-128"/>
                        </a:rPr>
                        <a:t>健康と生きがいを創出する</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スポーツに親しめる都市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altLang="en-US" sz="1200" u="none" kern="100" dirty="0">
                          <a:solidFill>
                            <a:schemeClr val="tx1"/>
                          </a:solidFill>
                          <a:effectLst/>
                          <a:latin typeface="Meiryo UI" panose="020B0604030504040204" pitchFamily="50" charset="-128"/>
                          <a:ea typeface="Meiryo UI" panose="020B0604030504040204" pitchFamily="50" charset="-128"/>
                        </a:rPr>
                        <a:t>大阪・関西万博に向けた「</a:t>
                      </a:r>
                      <a:r>
                        <a:rPr lang="en-US" altLang="ja-JP" sz="1200" u="none" kern="100" dirty="0">
                          <a:solidFill>
                            <a:schemeClr val="tx1"/>
                          </a:solidFill>
                          <a:effectLst/>
                          <a:latin typeface="Meiryo UI" panose="020B0604030504040204" pitchFamily="50" charset="-128"/>
                          <a:ea typeface="Meiryo UI" panose="020B0604030504040204" pitchFamily="50" charset="-128"/>
                        </a:rPr>
                        <a:t>10</a:t>
                      </a:r>
                      <a:r>
                        <a:rPr lang="ja-JP" altLang="en-US" sz="1200" u="none" kern="100" dirty="0">
                          <a:solidFill>
                            <a:schemeClr val="tx1"/>
                          </a:solidFill>
                          <a:effectLst/>
                          <a:latin typeface="Meiryo UI" panose="020B0604030504040204" pitchFamily="50" charset="-128"/>
                          <a:ea typeface="Meiryo UI" panose="020B0604030504040204" pitchFamily="50" charset="-128"/>
                        </a:rPr>
                        <a:t>歳若返り」を見据え、</a:t>
                      </a:r>
                      <a:r>
                        <a:rPr lang="ja-JP" altLang="ja-JP" sz="1200" u="none" kern="100" dirty="0">
                          <a:solidFill>
                            <a:schemeClr val="tx1"/>
                          </a:solidFill>
                          <a:effectLst/>
                          <a:latin typeface="Meiryo UI" panose="020B0604030504040204" pitchFamily="50" charset="-128"/>
                          <a:ea typeface="Meiryo UI" panose="020B0604030504040204" pitchFamily="50" charset="-128"/>
                        </a:rPr>
                        <a:t>年間を通じて様々なスポーツを「する」「ささえる」健康で活力のある都市を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2660730965"/>
                  </a:ext>
                </a:extLst>
              </a:tr>
              <a:tr h="533792">
                <a:tc>
                  <a:txBody>
                    <a:bodyPr/>
                    <a:lstStyle/>
                    <a:p>
                      <a:pPr algn="ctr">
                        <a:lnSpc>
                          <a:spcPts val="13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９</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大阪の成長を担う</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altLang="en-US" sz="1500" b="1" kern="100" dirty="0">
                          <a:solidFill>
                            <a:schemeClr val="tx1"/>
                          </a:solidFill>
                          <a:effectLst/>
                          <a:latin typeface="Meiryo UI" panose="020B0604030504040204" pitchFamily="50" charset="-128"/>
                          <a:ea typeface="Meiryo UI" panose="020B0604030504040204" pitchFamily="50" charset="-128"/>
                        </a:rPr>
                        <a:t>グローバル人材が活躍する</a:t>
                      </a:r>
                      <a:r>
                        <a:rPr lang="ja-JP" sz="1500" b="1" kern="100" dirty="0">
                          <a:solidFill>
                            <a:schemeClr val="tx1"/>
                          </a:solidFill>
                          <a:effectLst/>
                          <a:latin typeface="Meiryo UI" panose="020B0604030504040204" pitchFamily="50" charset="-128"/>
                          <a:ea typeface="Meiryo UI" panose="020B0604030504040204" pitchFamily="50" charset="-128"/>
                        </a:rPr>
                        <a:t>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marR="0" lvl="0" indent="0" algn="just" defTabSz="914400" rtl="0" eaLnBrk="1" fontAlgn="auto" latinLnBrk="0" hangingPunct="1">
                        <a:lnSpc>
                          <a:spcPts val="1300"/>
                        </a:lnSpc>
                        <a:spcBef>
                          <a:spcPts val="0"/>
                        </a:spcBef>
                        <a:spcAft>
                          <a:spcPts val="0"/>
                        </a:spcAft>
                        <a:buClrTx/>
                        <a:buSzTx/>
                        <a:buFontTx/>
                        <a:buNone/>
                        <a:tabLst/>
                        <a:defRPr/>
                      </a:pPr>
                      <a:r>
                        <a:rPr lang="ja-JP" altLang="en-US" sz="1200" u="none" kern="100" dirty="0">
                          <a:solidFill>
                            <a:schemeClr val="tx1"/>
                          </a:solidFill>
                          <a:effectLst/>
                          <a:latin typeface="Meiryo UI" panose="020B0604030504040204" pitchFamily="50" charset="-128"/>
                          <a:ea typeface="Meiryo UI" panose="020B0604030504040204" pitchFamily="50" charset="-128"/>
                        </a:rPr>
                        <a:t>大阪の成長・発展につながる</a:t>
                      </a:r>
                      <a:r>
                        <a:rPr lang="ja-JP" altLang="ja-JP" sz="1200" u="none" kern="100" dirty="0">
                          <a:solidFill>
                            <a:schemeClr val="tx1"/>
                          </a:solidFill>
                          <a:effectLst/>
                          <a:latin typeface="Meiryo UI" panose="020B0604030504040204" pitchFamily="50" charset="-128"/>
                          <a:ea typeface="Meiryo UI" panose="020B0604030504040204" pitchFamily="50" charset="-128"/>
                        </a:rPr>
                        <a:t>国内外の</a:t>
                      </a:r>
                      <a:r>
                        <a:rPr lang="ja-JP" altLang="en-US" sz="1200" u="none" kern="100" dirty="0">
                          <a:solidFill>
                            <a:schemeClr val="tx1"/>
                          </a:solidFill>
                          <a:effectLst/>
                          <a:latin typeface="Meiryo UI" panose="020B0604030504040204" pitchFamily="50" charset="-128"/>
                          <a:ea typeface="Meiryo UI" panose="020B0604030504040204" pitchFamily="50" charset="-128"/>
                        </a:rPr>
                        <a:t>高度人材が育成され、活躍できる</a:t>
                      </a:r>
                      <a:r>
                        <a:rPr lang="ja-JP" altLang="ja-JP" sz="1200" u="none" kern="100" dirty="0">
                          <a:solidFill>
                            <a:schemeClr val="tx1"/>
                          </a:solidFill>
                          <a:effectLst/>
                          <a:latin typeface="Meiryo UI" panose="020B0604030504040204" pitchFamily="50" charset="-128"/>
                          <a:ea typeface="Meiryo UI" panose="020B0604030504040204" pitchFamily="50" charset="-128"/>
                        </a:rPr>
                        <a:t>国際都市を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altLang="ja-JP" sz="1200" u="none" kern="100" dirty="0">
                          <a:solidFill>
                            <a:schemeClr val="tx1"/>
                          </a:solidFill>
                          <a:effectLst/>
                          <a:latin typeface="Meiryo UI" panose="020B0604030504040204" pitchFamily="50" charset="-128"/>
                          <a:ea typeface="Meiryo UI" panose="020B0604030504040204" pitchFamily="50" charset="-128"/>
                        </a:rPr>
                        <a:t>す</a:t>
                      </a:r>
                      <a:r>
                        <a:rPr lang="ja-JP" altLang="en-US" sz="1200" u="none" kern="100" dirty="0">
                          <a:solidFill>
                            <a:schemeClr val="tx1"/>
                          </a:solidFill>
                          <a:effectLst/>
                          <a:latin typeface="Meiryo UI" panose="020B0604030504040204" pitchFamily="50" charset="-128"/>
                          <a:ea typeface="Meiryo UI" panose="020B0604030504040204" pitchFamily="50" charset="-128"/>
                        </a:rPr>
                        <a:t>。</a:t>
                      </a:r>
                      <a:endParaRPr lang="ja-JP" alt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1190160804"/>
                  </a:ext>
                </a:extLst>
              </a:tr>
              <a:tr h="533792">
                <a:tc>
                  <a:txBody>
                    <a:bodyPr/>
                    <a:lstStyle/>
                    <a:p>
                      <a:pPr algn="ctr">
                        <a:lnSpc>
                          <a:spcPts val="1300"/>
                        </a:lnSpc>
                        <a:spcAft>
                          <a:spcPts val="0"/>
                        </a:spcAft>
                      </a:pPr>
                      <a:r>
                        <a:rPr lang="en-US" alt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10</a:t>
                      </a:r>
                      <a:endParaRPr lang="ja-JP" sz="12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36000" algn="ctr">
                        <a:lnSpc>
                          <a:spcPct val="100000"/>
                        </a:lnSpc>
                        <a:spcAft>
                          <a:spcPts val="0"/>
                        </a:spcAft>
                      </a:pPr>
                      <a:r>
                        <a:rPr lang="ja-JP" altLang="en-US" sz="1200" b="0" kern="100" dirty="0">
                          <a:solidFill>
                            <a:schemeClr val="tx1"/>
                          </a:solidFill>
                          <a:effectLst/>
                          <a:latin typeface="Meiryo UI" panose="020B0604030504040204" pitchFamily="50" charset="-128"/>
                          <a:ea typeface="Meiryo UI" panose="020B0604030504040204" pitchFamily="50" charset="-128"/>
                        </a:rPr>
                        <a:t>出会いが新しい価値を生む</a:t>
                      </a:r>
                      <a:endParaRPr lang="en-US" altLang="ja-JP" sz="1200" b="0" kern="100" dirty="0">
                        <a:solidFill>
                          <a:schemeClr val="tx1"/>
                        </a:solidFill>
                        <a:effectLst/>
                        <a:latin typeface="Meiryo UI" panose="020B0604030504040204" pitchFamily="50" charset="-128"/>
                        <a:ea typeface="Meiryo UI" panose="020B0604030504040204" pitchFamily="50" charset="-128"/>
                      </a:endParaRPr>
                    </a:p>
                    <a:p>
                      <a:pPr marL="36000" algn="ctr">
                        <a:lnSpc>
                          <a:spcPct val="100000"/>
                        </a:lnSpc>
                        <a:spcAft>
                          <a:spcPts val="0"/>
                        </a:spcAft>
                      </a:pPr>
                      <a:r>
                        <a:rPr lang="ja-JP" sz="1500" b="1" kern="100" dirty="0">
                          <a:solidFill>
                            <a:schemeClr val="tx1"/>
                          </a:solidFill>
                          <a:effectLst/>
                          <a:latin typeface="Meiryo UI" panose="020B0604030504040204" pitchFamily="50" charset="-128"/>
                          <a:ea typeface="Meiryo UI" panose="020B0604030504040204" pitchFamily="50" charset="-128"/>
                        </a:rPr>
                        <a:t>多様性都市</a:t>
                      </a:r>
                      <a:endParaRPr lang="ja-JP" sz="15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tc>
                  <a:txBody>
                    <a:bodyPr/>
                    <a:lstStyle/>
                    <a:p>
                      <a:pPr marL="72000" indent="0" algn="l">
                        <a:lnSpc>
                          <a:spcPts val="1300"/>
                        </a:lnSpc>
                        <a:spcAft>
                          <a:spcPts val="0"/>
                        </a:spcAft>
                      </a:pPr>
                      <a:r>
                        <a:rPr lang="ja-JP" sz="1200" u="none" kern="100" dirty="0">
                          <a:solidFill>
                            <a:schemeClr val="tx1"/>
                          </a:solidFill>
                          <a:effectLst/>
                          <a:latin typeface="Meiryo UI" panose="020B0604030504040204" pitchFamily="50" charset="-128"/>
                          <a:ea typeface="Meiryo UI" panose="020B0604030504040204" pitchFamily="50" charset="-128"/>
                        </a:rPr>
                        <a:t>外国人が安心・快適に</a:t>
                      </a:r>
                      <a:r>
                        <a:rPr lang="ja-JP" altLang="en-US" sz="1200" u="none" kern="100" dirty="0">
                          <a:solidFill>
                            <a:schemeClr val="tx1"/>
                          </a:solidFill>
                          <a:effectLst/>
                          <a:latin typeface="Meiryo UI" panose="020B0604030504040204" pitchFamily="50" charset="-128"/>
                          <a:ea typeface="Meiryo UI" panose="020B0604030504040204" pitchFamily="50" charset="-128"/>
                        </a:rPr>
                        <a:t>暮らせる</a:t>
                      </a:r>
                      <a:r>
                        <a:rPr lang="ja-JP" sz="1200" u="none" kern="100" dirty="0">
                          <a:solidFill>
                            <a:schemeClr val="tx1"/>
                          </a:solidFill>
                          <a:effectLst/>
                          <a:latin typeface="Meiryo UI" panose="020B0604030504040204" pitchFamily="50" charset="-128"/>
                          <a:ea typeface="Meiryo UI" panose="020B0604030504040204" pitchFamily="50" charset="-128"/>
                        </a:rPr>
                        <a:t>環境を整え</a:t>
                      </a:r>
                      <a:r>
                        <a:rPr lang="ja-JP" altLang="en-US" sz="1200" u="none" kern="100" dirty="0">
                          <a:solidFill>
                            <a:schemeClr val="tx1"/>
                          </a:solidFill>
                          <a:effectLst/>
                          <a:latin typeface="Meiryo UI" panose="020B0604030504040204" pitchFamily="50" charset="-128"/>
                          <a:ea typeface="Meiryo UI" panose="020B0604030504040204" pitchFamily="50" charset="-128"/>
                        </a:rPr>
                        <a:t>ることで</a:t>
                      </a:r>
                      <a:r>
                        <a:rPr lang="ja-JP" sz="1200" u="none" kern="100" dirty="0">
                          <a:solidFill>
                            <a:schemeClr val="tx1"/>
                          </a:solidFill>
                          <a:effectLst/>
                          <a:latin typeface="Meiryo UI" panose="020B0604030504040204" pitchFamily="50" charset="-128"/>
                          <a:ea typeface="Meiryo UI" panose="020B0604030504040204" pitchFamily="50" charset="-128"/>
                        </a:rPr>
                        <a:t>、多様な人材</a:t>
                      </a:r>
                      <a:r>
                        <a:rPr lang="ja-JP" altLang="en-US" sz="1200" u="none" kern="100" dirty="0">
                          <a:solidFill>
                            <a:schemeClr val="tx1"/>
                          </a:solidFill>
                          <a:effectLst/>
                          <a:latin typeface="Meiryo UI" panose="020B0604030504040204" pitchFamily="50" charset="-128"/>
                          <a:ea typeface="Meiryo UI" panose="020B0604030504040204" pitchFamily="50" charset="-128"/>
                        </a:rPr>
                        <a:t>や企業</a:t>
                      </a:r>
                      <a:r>
                        <a:rPr lang="ja-JP" sz="1200" u="none" kern="100" dirty="0">
                          <a:solidFill>
                            <a:schemeClr val="tx1"/>
                          </a:solidFill>
                          <a:effectLst/>
                          <a:latin typeface="Meiryo UI" panose="020B0604030504040204" pitchFamily="50" charset="-128"/>
                          <a:ea typeface="Meiryo UI" panose="020B0604030504040204" pitchFamily="50" charset="-128"/>
                        </a:rPr>
                        <a:t>を</a:t>
                      </a:r>
                      <a:r>
                        <a:rPr lang="ja-JP" altLang="en-US" sz="1200" u="none" kern="100" dirty="0">
                          <a:solidFill>
                            <a:schemeClr val="tx1"/>
                          </a:solidFill>
                          <a:effectLst/>
                          <a:latin typeface="Meiryo UI" panose="020B0604030504040204" pitchFamily="50" charset="-128"/>
                          <a:ea typeface="Meiryo UI" panose="020B0604030504040204" pitchFamily="50" charset="-128"/>
                        </a:rPr>
                        <a:t>惹きつけ</a:t>
                      </a:r>
                      <a:r>
                        <a:rPr lang="ja-JP" sz="1200" u="none" kern="100" dirty="0">
                          <a:solidFill>
                            <a:schemeClr val="tx1"/>
                          </a:solidFill>
                          <a:effectLst/>
                          <a:latin typeface="Meiryo UI" panose="020B0604030504040204" pitchFamily="50" charset="-128"/>
                          <a:ea typeface="Meiryo UI" panose="020B0604030504040204" pitchFamily="50" charset="-128"/>
                        </a:rPr>
                        <a:t>、新しい価値を生み出す都市を</a:t>
                      </a:r>
                      <a:r>
                        <a:rPr lang="ja-JP" altLang="en-US" sz="1200" u="none" kern="100" dirty="0">
                          <a:solidFill>
                            <a:schemeClr val="tx1"/>
                          </a:solidFill>
                          <a:effectLst/>
                          <a:latin typeface="Meiryo UI" panose="020B0604030504040204" pitchFamily="50" charset="-128"/>
                          <a:ea typeface="Meiryo UI" panose="020B0604030504040204" pitchFamily="50" charset="-128"/>
                        </a:rPr>
                        <a:t>めざ</a:t>
                      </a:r>
                      <a:r>
                        <a:rPr lang="ja-JP" sz="1200" u="none" kern="100" dirty="0">
                          <a:solidFill>
                            <a:schemeClr val="tx1"/>
                          </a:solidFill>
                          <a:effectLst/>
                          <a:latin typeface="Meiryo UI" panose="020B0604030504040204" pitchFamily="50" charset="-128"/>
                          <a:ea typeface="Meiryo UI" panose="020B0604030504040204" pitchFamily="50" charset="-128"/>
                        </a:rPr>
                        <a:t>す。</a:t>
                      </a:r>
                      <a:endParaRPr lang="ja-JP" sz="12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7820" marR="37820" marT="0" marB="0" anchor="ctr"/>
                </a:tc>
                <a:extLst>
                  <a:ext uri="{0D108BD9-81ED-4DB2-BD59-A6C34878D82A}">
                    <a16:rowId xmlns:a16="http://schemas.microsoft.com/office/drawing/2014/main" val="768916008"/>
                  </a:ext>
                </a:extLst>
              </a:tr>
            </a:tbl>
          </a:graphicData>
        </a:graphic>
      </p:graphicFrame>
      <p:sp>
        <p:nvSpPr>
          <p:cNvPr id="6" name="正方形/長方形 5"/>
          <p:cNvSpPr/>
          <p:nvPr/>
        </p:nvSpPr>
        <p:spPr>
          <a:xfrm>
            <a:off x="159658" y="550995"/>
            <a:ext cx="9584766" cy="632994"/>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300" u="sng" dirty="0">
                <a:solidFill>
                  <a:schemeClr val="tx1"/>
                </a:solidFill>
                <a:latin typeface="Meiryo UI" panose="020B0604030504040204" pitchFamily="50" charset="-128"/>
                <a:ea typeface="Meiryo UI" panose="020B0604030504040204" pitchFamily="50" charset="-128"/>
              </a:rPr>
              <a:t>都市の賑わいや活力を創出し、高めていくため１０の</a:t>
            </a:r>
            <a:r>
              <a:rPr kumimoji="1" lang="ja-JP" altLang="en-US" sz="1300" dirty="0">
                <a:solidFill>
                  <a:schemeClr val="tx1"/>
                </a:solidFill>
                <a:latin typeface="Meiryo UI" panose="020B0604030504040204" pitchFamily="50" charset="-128"/>
                <a:ea typeface="Meiryo UI" panose="020B0604030504040204" pitchFamily="50" charset="-128"/>
              </a:rPr>
              <a:t>めざすべき都市像を設定し、その実現に向けてベクトルをあわせて施策の実施に取り組む</a:t>
            </a:r>
            <a:r>
              <a:rPr kumimoji="1" lang="ja-JP" altLang="en-US" sz="1300" dirty="0">
                <a:solidFill>
                  <a:schemeClr val="tx1"/>
                </a:solidFill>
                <a:latin typeface="+mn-ea"/>
              </a:rPr>
              <a:t>。</a:t>
            </a:r>
          </a:p>
        </p:txBody>
      </p:sp>
      <p:sp>
        <p:nvSpPr>
          <p:cNvPr id="8" name="正方形/長方形 7">
            <a:extLst>
              <a:ext uri="{FF2B5EF4-FFF2-40B4-BE49-F238E27FC236}">
                <a16:creationId xmlns:a16="http://schemas.microsoft.com/office/drawing/2014/main" id="{0082E7B5-F170-4F3A-849A-EFD65B8A6530}"/>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めざすべき都市像</a:t>
            </a:r>
            <a:endParaRPr kumimoji="1" lang="ja-JP" altLang="en-US" sz="26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02995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7640079" y="6480518"/>
            <a:ext cx="2228850" cy="365125"/>
          </a:xfrm>
        </p:spPr>
        <p:txBody>
          <a:bodyPr/>
          <a:lstStyle/>
          <a:p>
            <a:r>
              <a:rPr kumimoji="1" lang="en-US" altLang="ja-JP" dirty="0"/>
              <a:t>7</a:t>
            </a: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2481904069"/>
              </p:ext>
            </p:extLst>
          </p:nvPr>
        </p:nvGraphicFramePr>
        <p:xfrm>
          <a:off x="297360" y="796842"/>
          <a:ext cx="4572000" cy="5796000"/>
        </p:xfrm>
        <a:graphic>
          <a:graphicData uri="http://schemas.openxmlformats.org/drawingml/2006/table">
            <a:tbl>
              <a:tblPr firstRow="1" bandRow="1">
                <a:tableStyleId>{5A111915-BE36-4E01-A7E5-04B1672EAD32}</a:tableStyleId>
              </a:tblPr>
              <a:tblGrid>
                <a:gridCol w="4572000">
                  <a:extLst>
                    <a:ext uri="{9D8B030D-6E8A-4147-A177-3AD203B41FA5}">
                      <a16:colId xmlns:a16="http://schemas.microsoft.com/office/drawing/2014/main" val="2172647723"/>
                    </a:ext>
                  </a:extLst>
                </a:gridCol>
              </a:tblGrid>
              <a:tr h="475236">
                <a:tc>
                  <a:txBody>
                    <a:bodyPr/>
                    <a:lstStyle/>
                    <a:p>
                      <a:r>
                        <a:rPr kumimoji="1" lang="ja-JP" altLang="en-US" sz="1200" dirty="0">
                          <a:latin typeface="Meiryo UI" panose="020B0604030504040204" pitchFamily="50" charset="-128"/>
                          <a:ea typeface="Meiryo UI" panose="020B0604030504040204" pitchFamily="50" charset="-128"/>
                        </a:rPr>
                        <a:t>１　安全で安心</a:t>
                      </a:r>
                      <a:r>
                        <a:rPr kumimoji="1" lang="ja-JP" altLang="en-US" sz="1200" dirty="0">
                          <a:solidFill>
                            <a:schemeClr val="bg1"/>
                          </a:solidFill>
                          <a:latin typeface="Meiryo UI" panose="020B0604030504040204" pitchFamily="50" charset="-128"/>
                          <a:ea typeface="Meiryo UI" panose="020B0604030504040204" pitchFamily="50" charset="-128"/>
                        </a:rPr>
                        <a:t>して</a:t>
                      </a:r>
                      <a:r>
                        <a:rPr kumimoji="1" lang="en-US" altLang="ja-JP" sz="1200" u="sng" dirty="0">
                          <a:solidFill>
                            <a:schemeClr val="bg1"/>
                          </a:solidFill>
                          <a:latin typeface="Meiryo UI" panose="020B0604030504040204" pitchFamily="50" charset="-128"/>
                          <a:ea typeface="Meiryo UI" panose="020B0604030504040204" pitchFamily="50" charset="-128"/>
                        </a:rPr>
                        <a:t>24</a:t>
                      </a:r>
                      <a:r>
                        <a:rPr kumimoji="1" lang="ja-JP" altLang="en-US" sz="1200" u="sng" dirty="0">
                          <a:solidFill>
                            <a:schemeClr val="bg1"/>
                          </a:solidFill>
                          <a:latin typeface="Meiryo UI" panose="020B0604030504040204" pitchFamily="50" charset="-128"/>
                          <a:ea typeface="Meiryo UI" panose="020B0604030504040204" pitchFamily="50" charset="-128"/>
                        </a:rPr>
                        <a:t>時間</a:t>
                      </a:r>
                      <a:r>
                        <a:rPr kumimoji="1" lang="ja-JP" altLang="en-US" sz="1200" dirty="0">
                          <a:latin typeface="Meiryo UI" panose="020B0604030504040204" pitchFamily="50" charset="-128"/>
                          <a:ea typeface="Meiryo UI" panose="020B0604030504040204" pitchFamily="50" charset="-128"/>
                        </a:rPr>
                        <a:t>快適に滞在できる都市</a:t>
                      </a:r>
                    </a:p>
                  </a:txBody>
                  <a:tcPr marL="74295" marR="74295" marT="37148" marB="37148" anchor="ctr"/>
                </a:tc>
                <a:extLst>
                  <a:ext uri="{0D108BD9-81ED-4DB2-BD59-A6C34878D82A}">
                    <a16:rowId xmlns:a16="http://schemas.microsoft.com/office/drawing/2014/main" val="3867636356"/>
                  </a:ext>
                </a:extLst>
              </a:tr>
              <a:tr h="5320764">
                <a:tc>
                  <a:txBody>
                    <a:bodyPr/>
                    <a:lstStyle/>
                    <a:p>
                      <a:pPr>
                        <a:lnSpc>
                          <a:spcPts val="1800"/>
                        </a:lnSpc>
                      </a:pPr>
                      <a:endParaRPr kumimoji="1" lang="en-US" altLang="ja-JP" sz="1100" dirty="0">
                        <a:latin typeface="Meiryo UI" panose="020B0604030504040204" pitchFamily="50" charset="-128"/>
                        <a:ea typeface="Meiryo UI" panose="020B0604030504040204" pitchFamily="50" charset="-128"/>
                      </a:endParaRPr>
                    </a:p>
                    <a:p>
                      <a:pPr>
                        <a:lnSpc>
                          <a:spcPts val="1800"/>
                        </a:lnSpc>
                      </a:pPr>
                      <a:r>
                        <a:rPr kumimoji="1" lang="ja-JP" altLang="en-US" sz="1100" dirty="0">
                          <a:latin typeface="Meiryo UI" panose="020B0604030504040204" pitchFamily="50" charset="-128"/>
                          <a:ea typeface="Meiryo UI" panose="020B0604030504040204" pitchFamily="50" charset="-128"/>
                        </a:rPr>
                        <a:t>① 旅行者の安全・安心の確保</a:t>
                      </a:r>
                      <a:endParaRPr kumimoji="1" lang="en-US" altLang="ja-JP" sz="1100" dirty="0">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dirty="0">
                          <a:latin typeface="Meiryo UI" panose="020B0604030504040204" pitchFamily="50" charset="-128"/>
                          <a:ea typeface="Meiryo UI" panose="020B0604030504040204" pitchFamily="50" charset="-128"/>
                        </a:rPr>
                        <a:t>災害等に関する情報発信</a:t>
                      </a:r>
                      <a:endParaRPr kumimoji="1" lang="en-US" altLang="ja-JP" sz="1100" dirty="0">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世界基準の情報発信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観光施設、宿泊施設等におけるスムーズな避難誘導</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災害等緊急時の相談対応の充実</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sng" dirty="0">
                          <a:solidFill>
                            <a:schemeClr val="tx1"/>
                          </a:solidFill>
                          <a:latin typeface="Meiryo UI" panose="020B0604030504040204" pitchFamily="50" charset="-128"/>
                          <a:ea typeface="Meiryo UI" panose="020B0604030504040204" pitchFamily="50" charset="-128"/>
                        </a:rPr>
                        <a:t>利便性向上に向けた取組みの推進</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a:solidFill>
                            <a:schemeClr val="tx1"/>
                          </a:solidFill>
                          <a:latin typeface="Meiryo UI" panose="020B0604030504040204" pitchFamily="50" charset="-128"/>
                          <a:ea typeface="Meiryo UI" panose="020B0604030504040204" pitchFamily="50" charset="-128"/>
                        </a:rPr>
                        <a:t>②ニューノーマルに適応した観光客受入環境の充実、ＩＣＴの活用・強化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感染対策の充実・強化（感染対策等認証制度の推進、顔認証技術の活用など）</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800"/>
                        </a:lnSpc>
                        <a:spcBef>
                          <a:spcPts val="0"/>
                        </a:spcBef>
                        <a:spcAft>
                          <a:spcPts val="0"/>
                        </a:spcAft>
                        <a:buClrTx/>
                        <a:buSzTx/>
                        <a:buFont typeface="Arial" panose="020B0604020202020204" pitchFamily="34" charset="0"/>
                        <a:buChar char="•"/>
                        <a:tabLst/>
                        <a:defRPr/>
                      </a:pPr>
                      <a:r>
                        <a:rPr kumimoji="1" lang="en-US" altLang="ja-JP" sz="1100" u="none" dirty="0">
                          <a:solidFill>
                            <a:schemeClr val="tx1"/>
                          </a:solidFill>
                          <a:latin typeface="Meiryo UI" panose="020B0604030504040204" pitchFamily="50" charset="-128"/>
                          <a:ea typeface="Meiryo UI" panose="020B0604030504040204" pitchFamily="50" charset="-128"/>
                        </a:rPr>
                        <a:t>ICT</a:t>
                      </a:r>
                      <a:r>
                        <a:rPr kumimoji="1" lang="ja-JP" altLang="en-US" sz="1100" u="none" dirty="0">
                          <a:solidFill>
                            <a:schemeClr val="tx1"/>
                          </a:solidFill>
                          <a:latin typeface="Meiryo UI" panose="020B0604030504040204" pitchFamily="50" charset="-128"/>
                          <a:ea typeface="Meiryo UI" panose="020B0604030504040204" pitchFamily="50" charset="-128"/>
                        </a:rPr>
                        <a:t>の活用・強化（スマートモビリティ</a:t>
                      </a:r>
                      <a:r>
                        <a:rPr kumimoji="1" lang="en-US" altLang="ja-JP" sz="1100" u="none" dirty="0">
                          <a:solidFill>
                            <a:schemeClr val="tx1"/>
                          </a:solidFill>
                          <a:latin typeface="Meiryo UI" panose="020B0604030504040204" pitchFamily="50" charset="-128"/>
                          <a:ea typeface="Meiryo UI" panose="020B0604030504040204" pitchFamily="50" charset="-128"/>
                        </a:rPr>
                        <a:t>/Maas</a:t>
                      </a:r>
                      <a:r>
                        <a:rPr kumimoji="1" lang="ja-JP" altLang="en-US" sz="1100" u="none" dirty="0">
                          <a:solidFill>
                            <a:schemeClr val="tx1"/>
                          </a:solidFill>
                          <a:latin typeface="Meiryo UI" panose="020B0604030504040204" pitchFamily="50" charset="-128"/>
                          <a:ea typeface="Meiryo UI" panose="020B0604030504040204" pitchFamily="50" charset="-128"/>
                        </a:rPr>
                        <a:t>の推進、キャッシュレス推進、オンライン活用など）</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観光等の案内機能の充実、多言語対応強化</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8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都市公園の滞在快適性向上・魅力向上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宿泊施設、観光施設等の受入環境</a:t>
                      </a:r>
                      <a:r>
                        <a:rPr kumimoji="1" lang="ja-JP" altLang="en-US" sz="1100" u="none" strike="noStrike" dirty="0">
                          <a:solidFill>
                            <a:schemeClr val="tx1"/>
                          </a:solidFill>
                          <a:latin typeface="Meiryo UI" panose="020B0604030504040204" pitchFamily="50" charset="-128"/>
                          <a:ea typeface="Meiryo UI" panose="020B0604030504040204" pitchFamily="50" charset="-128"/>
                        </a:rPr>
                        <a:t>の充実</a:t>
                      </a:r>
                      <a:endParaRPr kumimoji="1" lang="en-US" altLang="ja-JP" sz="1100" u="none" strike="noStrike" dirty="0">
                        <a:solidFill>
                          <a:schemeClr val="tx1"/>
                        </a:solidFill>
                        <a:latin typeface="Meiryo UI" panose="020B0604030504040204" pitchFamily="50" charset="-128"/>
                        <a:ea typeface="Meiryo UI" panose="020B0604030504040204" pitchFamily="50" charset="-128"/>
                      </a:endParaRPr>
                    </a:p>
                    <a:p>
                      <a:pPr>
                        <a:lnSpc>
                          <a:spcPts val="1800"/>
                        </a:lnSpc>
                      </a:pPr>
                      <a:r>
                        <a:rPr kumimoji="1" lang="ja-JP" altLang="en-US" sz="1100" u="none" dirty="0">
                          <a:solidFill>
                            <a:schemeClr val="tx1"/>
                          </a:solidFill>
                          <a:latin typeface="Meiryo UI" panose="020B0604030504040204" pitchFamily="50" charset="-128"/>
                          <a:ea typeface="Meiryo UI" panose="020B0604030504040204" pitchFamily="50" charset="-128"/>
                        </a:rPr>
                        <a:t>③ 持続可能な観光都市の推進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8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観光客・地域住民の双方に配慮した観光地域づくりの推進</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800"/>
                        </a:lnSpc>
                        <a:spcBef>
                          <a:spcPts val="0"/>
                        </a:spcBef>
                        <a:spcAft>
                          <a:spcPts val="0"/>
                        </a:spcAft>
                        <a:buClrTx/>
                        <a:buSzTx/>
                        <a:buFont typeface="Arial" panose="020B0604020202020204" pitchFamily="34" charset="0"/>
                        <a:buChar char="•"/>
                        <a:tabLst/>
                        <a:defRPr/>
                      </a:pPr>
                      <a:r>
                        <a:rPr kumimoji="1" lang="ja-JP" altLang="en-US" sz="1100" u="sng" dirty="0">
                          <a:solidFill>
                            <a:schemeClr val="tx1"/>
                          </a:solidFill>
                          <a:latin typeface="Meiryo UI" panose="020B0604030504040204" pitchFamily="50" charset="-128"/>
                          <a:ea typeface="Meiryo UI" panose="020B0604030504040204" pitchFamily="50" charset="-128"/>
                        </a:rPr>
                        <a:t>企業、地域商業者等と一体となったおもてなし機運醸成の取組み推進</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8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観光地域づくり法人（</a:t>
                      </a:r>
                      <a:r>
                        <a:rPr kumimoji="1" lang="en-US" altLang="ja-JP" sz="1100" u="none" dirty="0">
                          <a:solidFill>
                            <a:schemeClr val="tx1"/>
                          </a:solidFill>
                          <a:latin typeface="Meiryo UI" panose="020B0604030504040204" pitchFamily="50" charset="-128"/>
                          <a:ea typeface="Meiryo UI" panose="020B0604030504040204" pitchFamily="50" charset="-128"/>
                        </a:rPr>
                        <a:t>DMO</a:t>
                      </a:r>
                      <a:r>
                        <a:rPr kumimoji="1" lang="ja-JP" altLang="en-US" sz="1100" u="none" dirty="0">
                          <a:solidFill>
                            <a:schemeClr val="tx1"/>
                          </a:solidFill>
                          <a:latin typeface="Meiryo UI" panose="020B0604030504040204" pitchFamily="50" charset="-128"/>
                          <a:ea typeface="Meiryo UI" panose="020B0604030504040204" pitchFamily="50" charset="-128"/>
                        </a:rPr>
                        <a:t>）の推進、専門人材の育成・</a:t>
                      </a:r>
                      <a:r>
                        <a:rPr kumimoji="1" lang="ja-JP" altLang="en-US" sz="1100" u="sng" dirty="0">
                          <a:solidFill>
                            <a:schemeClr val="tx1"/>
                          </a:solidFill>
                          <a:latin typeface="Meiryo UI" panose="020B0604030504040204" pitchFamily="50" charset="-128"/>
                          <a:ea typeface="Meiryo UI" panose="020B0604030504040204" pitchFamily="50" charset="-128"/>
                        </a:rPr>
                        <a:t>活用</a:t>
                      </a:r>
                      <a:endParaRPr kumimoji="1" lang="en-US" altLang="ja-JP" sz="1100" u="sng"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8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官民連携による大阪版</a:t>
                      </a:r>
                      <a:r>
                        <a:rPr kumimoji="1" lang="en-US" altLang="ja-JP" sz="1100" u="none" dirty="0">
                          <a:solidFill>
                            <a:schemeClr val="tx1"/>
                          </a:solidFill>
                          <a:latin typeface="Meiryo UI" panose="020B0604030504040204" pitchFamily="50" charset="-128"/>
                          <a:ea typeface="Meiryo UI" panose="020B0604030504040204" pitchFamily="50" charset="-128"/>
                        </a:rPr>
                        <a:t>TID</a:t>
                      </a:r>
                      <a:r>
                        <a:rPr kumimoji="1" lang="ja-JP" altLang="en-US" sz="1100" u="none" dirty="0">
                          <a:solidFill>
                            <a:schemeClr val="tx1"/>
                          </a:solidFill>
                          <a:latin typeface="Meiryo UI" panose="020B0604030504040204" pitchFamily="50" charset="-128"/>
                          <a:ea typeface="Meiryo UI" panose="020B0604030504040204" pitchFamily="50" charset="-128"/>
                        </a:rPr>
                        <a:t>制度の導入検討</a:t>
                      </a:r>
                    </a:p>
                  </a:txBody>
                  <a:tcPr marL="74295" marR="74295" marT="37148" marB="37148"/>
                </a:tc>
                <a:extLst>
                  <a:ext uri="{0D108BD9-81ED-4DB2-BD59-A6C34878D82A}">
                    <a16:rowId xmlns:a16="http://schemas.microsoft.com/office/drawing/2014/main" val="56909176"/>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721147892"/>
              </p:ext>
            </p:extLst>
          </p:nvPr>
        </p:nvGraphicFramePr>
        <p:xfrm>
          <a:off x="5082567" y="796842"/>
          <a:ext cx="4573155" cy="5796000"/>
        </p:xfrm>
        <a:graphic>
          <a:graphicData uri="http://schemas.openxmlformats.org/drawingml/2006/table">
            <a:tbl>
              <a:tblPr firstRow="1" bandRow="1">
                <a:tableStyleId>{5A111915-BE36-4E01-A7E5-04B1672EAD32}</a:tableStyleId>
              </a:tblPr>
              <a:tblGrid>
                <a:gridCol w="4573155">
                  <a:extLst>
                    <a:ext uri="{9D8B030D-6E8A-4147-A177-3AD203B41FA5}">
                      <a16:colId xmlns:a16="http://schemas.microsoft.com/office/drawing/2014/main" val="2172647723"/>
                    </a:ext>
                  </a:extLst>
                </a:gridCol>
              </a:tblGrid>
              <a:tr h="475842">
                <a:tc>
                  <a:txBody>
                    <a:bodyPr/>
                    <a:lstStyle/>
                    <a:p>
                      <a:r>
                        <a:rPr kumimoji="1" lang="ja-JP" altLang="en-US" sz="1200" dirty="0">
                          <a:latin typeface="Meiryo UI" panose="020B0604030504040204" pitchFamily="50" charset="-128"/>
                          <a:ea typeface="Meiryo UI" panose="020B0604030504040204" pitchFamily="50" charset="-128"/>
                        </a:rPr>
                        <a:t>２</a:t>
                      </a:r>
                      <a:r>
                        <a:rPr kumimoji="1" lang="ja-JP" altLang="en-US" sz="1200" dirty="0">
                          <a:solidFill>
                            <a:schemeClr val="bg1"/>
                          </a:solidFill>
                          <a:latin typeface="Meiryo UI" panose="020B0604030504040204" pitchFamily="50" charset="-128"/>
                          <a:ea typeface="Meiryo UI" panose="020B0604030504040204" pitchFamily="50" charset="-128"/>
                        </a:rPr>
                        <a:t>　大阪ならではの賑わいを創出する都市</a:t>
                      </a:r>
                    </a:p>
                  </a:txBody>
                  <a:tcPr marL="74295" marR="74295" marT="37148" marB="37148" anchor="ctr"/>
                </a:tc>
                <a:extLst>
                  <a:ext uri="{0D108BD9-81ED-4DB2-BD59-A6C34878D82A}">
                    <a16:rowId xmlns:a16="http://schemas.microsoft.com/office/drawing/2014/main" val="3867636356"/>
                  </a:ext>
                </a:extLst>
              </a:tr>
              <a:tr h="5320158">
                <a:tc>
                  <a:txBody>
                    <a:bodyPr/>
                    <a:lstStyle/>
                    <a:p>
                      <a:pPr>
                        <a:lnSpc>
                          <a:spcPts val="1600"/>
                        </a:lnSpc>
                      </a:pPr>
                      <a:endParaRPr kumimoji="1" lang="en-US" altLang="ja-JP" sz="110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dirty="0">
                          <a:solidFill>
                            <a:schemeClr val="tx1"/>
                          </a:solidFill>
                          <a:latin typeface="Meiryo UI" panose="020B0604030504040204" pitchFamily="50" charset="-128"/>
                          <a:ea typeface="Meiryo UI" panose="020B0604030504040204" pitchFamily="50" charset="-128"/>
                        </a:rPr>
                        <a:t>① 世界第一級の文化・観光拠点</a:t>
                      </a:r>
                      <a:r>
                        <a:rPr kumimoji="1" lang="ja-JP" altLang="en-US" sz="1100" u="none" dirty="0">
                          <a:solidFill>
                            <a:schemeClr val="tx1"/>
                          </a:solidFill>
                          <a:latin typeface="Meiryo UI" panose="020B0604030504040204" pitchFamily="50" charset="-128"/>
                          <a:ea typeface="Meiryo UI" panose="020B0604030504040204" pitchFamily="50" charset="-128"/>
                        </a:rPr>
                        <a:t>の形成</a:t>
                      </a:r>
                      <a:r>
                        <a:rPr kumimoji="1" lang="ja-JP" altLang="en-US" sz="1100" dirty="0">
                          <a:solidFill>
                            <a:schemeClr val="tx1"/>
                          </a:solidFill>
                          <a:latin typeface="Meiryo UI" panose="020B0604030504040204" pitchFamily="50" charset="-128"/>
                          <a:ea typeface="Meiryo UI" panose="020B0604030504040204" pitchFamily="50" charset="-128"/>
                        </a:rPr>
                        <a:t>・発信</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大阪・関西万博を契機とした世界に向けた大阪の魅力発信</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ＩＲを契機とした夢洲における国際観光拠点の形成</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世界遺産百舌鳥・古市古墳群エリアの賑わいづくり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600"/>
                        </a:lnSpc>
                        <a:spcBef>
                          <a:spcPts val="0"/>
                        </a:spcBef>
                        <a:spcAft>
                          <a:spcPts val="0"/>
                        </a:spcAft>
                        <a:buClrTx/>
                        <a:buSzTx/>
                        <a:buFont typeface="Arial" panose="020B0604020202020204" pitchFamily="34" charset="0"/>
                        <a:buChar char="•"/>
                        <a:tabLst/>
                        <a:defRPr/>
                      </a:pPr>
                      <a:r>
                        <a:rPr kumimoji="1" lang="ja-JP" altLang="en-US" sz="1100" u="none" dirty="0">
                          <a:solidFill>
                            <a:schemeClr val="tx1"/>
                          </a:solidFill>
                          <a:latin typeface="Meiryo UI" panose="020B0604030504040204" pitchFamily="50" charset="-128"/>
                          <a:ea typeface="Meiryo UI" panose="020B0604030504040204" pitchFamily="50" charset="-128"/>
                        </a:rPr>
                        <a:t>大阪市内の重点エリア（大阪城・大手前・森之宮地区、中之島地区、御堂筋地区、天王寺・阿倍野地区、新今宮地区、築港・ベイエリア地区）、</a:t>
                      </a:r>
                      <a:r>
                        <a:rPr kumimoji="1" lang="ja-JP" altLang="en-US" sz="1100" u="none" kern="1200" dirty="0">
                          <a:solidFill>
                            <a:schemeClr val="tx1"/>
                          </a:solidFill>
                          <a:latin typeface="Meiryo UI" panose="020B0604030504040204" pitchFamily="50" charset="-128"/>
                          <a:ea typeface="Meiryo UI" panose="020B0604030504040204" pitchFamily="50" charset="-128"/>
                        </a:rPr>
                        <a:t>大阪駅周辺地区（うめきた</a:t>
                      </a:r>
                      <a:r>
                        <a:rPr kumimoji="1" lang="en-US" altLang="ja-JP" sz="1100" u="none" kern="1200" dirty="0">
                          <a:solidFill>
                            <a:schemeClr val="tx1"/>
                          </a:solidFill>
                          <a:latin typeface="Meiryo UI" panose="020B0604030504040204" pitchFamily="50" charset="-128"/>
                          <a:ea typeface="Meiryo UI" panose="020B0604030504040204" pitchFamily="50" charset="-128"/>
                        </a:rPr>
                        <a:t>2</a:t>
                      </a:r>
                      <a:r>
                        <a:rPr kumimoji="1" lang="ja-JP" altLang="en-US" sz="1100" u="none" kern="1200" dirty="0">
                          <a:solidFill>
                            <a:schemeClr val="tx1"/>
                          </a:solidFill>
                          <a:latin typeface="Meiryo UI" panose="020B0604030504040204" pitchFamily="50" charset="-128"/>
                          <a:ea typeface="Meiryo UI" panose="020B0604030504040204" pitchFamily="50" charset="-128"/>
                        </a:rPr>
                        <a:t>期など）</a:t>
                      </a:r>
                      <a:r>
                        <a:rPr kumimoji="1" lang="ja-JP" altLang="en-US" sz="1100" u="none" dirty="0">
                          <a:solidFill>
                            <a:schemeClr val="tx1"/>
                          </a:solidFill>
                          <a:latin typeface="Meiryo UI" panose="020B0604030504040204" pitchFamily="50" charset="-128"/>
                          <a:ea typeface="Meiryo UI" panose="020B0604030504040204" pitchFamily="50" charset="-128"/>
                        </a:rPr>
                        <a:t>、難波周辺地区等の魅力向上</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u="none" dirty="0">
                          <a:solidFill>
                            <a:schemeClr val="tx1"/>
                          </a:solidFill>
                          <a:latin typeface="Meiryo UI" panose="020B0604030504040204" pitchFamily="50" charset="-128"/>
                          <a:ea typeface="Meiryo UI" panose="020B0604030504040204" pitchFamily="50" charset="-128"/>
                        </a:rPr>
                        <a:t>水都大阪（水の回廊のさらなる活性化等）、光のまちづくりの推進（</a:t>
                      </a:r>
                      <a:r>
                        <a:rPr kumimoji="1" lang="ja-JP" altLang="en-US" sz="1100" u="sng" dirty="0">
                          <a:solidFill>
                            <a:schemeClr val="tx1"/>
                          </a:solidFill>
                          <a:latin typeface="Meiryo UI" panose="020B0604030504040204" pitchFamily="50" charset="-128"/>
                          <a:ea typeface="Meiryo UI" panose="020B0604030504040204" pitchFamily="50" charset="-128"/>
                        </a:rPr>
                        <a:t>大阪・光の饗宴等</a:t>
                      </a:r>
                      <a:r>
                        <a:rPr kumimoji="1" lang="ja-JP" altLang="en-US" sz="1100" u="none" dirty="0">
                          <a:solidFill>
                            <a:schemeClr val="tx1"/>
                          </a:solidFill>
                          <a:latin typeface="Meiryo UI" panose="020B0604030504040204" pitchFamily="50" charset="-128"/>
                          <a:ea typeface="Meiryo UI" panose="020B0604030504040204" pitchFamily="50" charset="-128"/>
                        </a:rPr>
                        <a:t>）</a:t>
                      </a:r>
                      <a:endParaRPr kumimoji="1" lang="en-US" altLang="ja-JP" sz="1100" u="none" dirty="0">
                        <a:solidFill>
                          <a:schemeClr val="tx1"/>
                        </a:solidFill>
                        <a:latin typeface="Meiryo UI" panose="020B0604030504040204" pitchFamily="50" charset="-128"/>
                        <a:ea typeface="Meiryo UI" panose="020B0604030504040204" pitchFamily="50" charset="-128"/>
                      </a:endParaRPr>
                    </a:p>
                    <a:p>
                      <a:pPr marL="360000" marR="0" lvl="0" indent="-171450" algn="l" defTabSz="742950" rtl="0" eaLnBrk="1" fontAlgn="auto" latinLnBrk="0" hangingPunct="1">
                        <a:lnSpc>
                          <a:spcPts val="1600"/>
                        </a:lnSpc>
                        <a:spcBef>
                          <a:spcPts val="0"/>
                        </a:spcBef>
                        <a:spcAft>
                          <a:spcPts val="0"/>
                        </a:spcAft>
                        <a:buClrTx/>
                        <a:buSzTx/>
                        <a:buFont typeface="Arial" panose="020B0604020202020204" pitchFamily="34" charset="0"/>
                        <a:buChar char="•"/>
                        <a:tabLst/>
                        <a:defRPr/>
                      </a:pPr>
                      <a:r>
                        <a:rPr kumimoji="1" lang="ja-JP" altLang="en-US" sz="1100" b="0" u="sng" dirty="0">
                          <a:solidFill>
                            <a:schemeClr val="tx1"/>
                          </a:solidFill>
                          <a:latin typeface="Meiryo UI" panose="020B0604030504040204" pitchFamily="50" charset="-128"/>
                          <a:ea typeface="Meiryo UI" panose="020B0604030504040204" pitchFamily="50" charset="-128"/>
                        </a:rPr>
                        <a:t>万博記念公園の魅力向上（新たなビジョンの策定と推進、大規模アリーナを中核とした大阪・関西を代表する新たなスポーツ・文化の拠点づくり）</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sng" dirty="0">
                          <a:solidFill>
                            <a:schemeClr val="tx1"/>
                          </a:solidFill>
                          <a:latin typeface="Meiryo UI" panose="020B0604030504040204" pitchFamily="50" charset="-128"/>
                          <a:ea typeface="Meiryo UI" panose="020B0604030504040204" pitchFamily="50" charset="-128"/>
                        </a:rPr>
                        <a:t>② </a:t>
                      </a:r>
                      <a:r>
                        <a:rPr kumimoji="1" lang="ja-JP" altLang="en-US" sz="1100" b="0" u="none" dirty="0">
                          <a:solidFill>
                            <a:schemeClr val="tx1"/>
                          </a:solidFill>
                          <a:latin typeface="Meiryo UI" panose="020B0604030504040204" pitchFamily="50" charset="-128"/>
                          <a:ea typeface="Meiryo UI" panose="020B0604030504040204" pitchFamily="50" charset="-128"/>
                        </a:rPr>
                        <a:t>大阪の強みを生かした魅力創出・発信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100" b="0" u="none" dirty="0">
                          <a:solidFill>
                            <a:schemeClr val="tx1"/>
                          </a:solidFill>
                          <a:latin typeface="Meiryo UI" panose="020B0604030504040204" pitchFamily="50" charset="-128"/>
                          <a:ea typeface="Meiryo UI" panose="020B0604030504040204" pitchFamily="50" charset="-128"/>
                        </a:rPr>
                        <a:t>　　</a:t>
                      </a:r>
                      <a:r>
                        <a:rPr kumimoji="1" lang="ja-JP" altLang="en-US" sz="1100" b="1" u="none" dirty="0">
                          <a:solidFill>
                            <a:schemeClr val="tx1"/>
                          </a:solidFill>
                          <a:latin typeface="Meiryo UI" panose="020B0604030504040204" pitchFamily="50" charset="-128"/>
                          <a:ea typeface="Meiryo UI" panose="020B0604030504040204" pitchFamily="50" charset="-128"/>
                        </a:rPr>
                        <a:t>・</a:t>
                      </a:r>
                      <a:r>
                        <a:rPr kumimoji="1" lang="ja-JP" altLang="en-US" sz="1100" b="0" u="none" dirty="0">
                          <a:solidFill>
                            <a:schemeClr val="tx1"/>
                          </a:solidFill>
                          <a:latin typeface="Meiryo UI" panose="020B0604030504040204" pitchFamily="50" charset="-128"/>
                          <a:ea typeface="Meiryo UI" panose="020B0604030504040204" pitchFamily="50" charset="-128"/>
                        </a:rPr>
                        <a:t>　</a:t>
                      </a:r>
                      <a:r>
                        <a:rPr kumimoji="1" lang="ja-JP" altLang="en-US" sz="1100" b="0" u="sng" dirty="0">
                          <a:solidFill>
                            <a:schemeClr val="tx1"/>
                          </a:solidFill>
                          <a:latin typeface="Meiryo UI" panose="020B0604030504040204" pitchFamily="50" charset="-128"/>
                          <a:ea typeface="Meiryo UI" panose="020B0604030504040204" pitchFamily="50" charset="-128"/>
                        </a:rPr>
                        <a:t>世界の人々を惹きつけるキラーコンテンツの創出</a:t>
                      </a:r>
                      <a:endParaRPr kumimoji="1" lang="en-US" altLang="ja-JP" sz="1100" b="0" u="sng"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大規模集客施設やエンターテインメントなどを活用した魅力発信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大阪の食の魅力の創出・発信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大阪が誇るスポーツ資源を生かしたスポーツツーリズムの推進（関連：都市像７②）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伝統的な祭りや大阪の歴史・文化資源を生かした地域魅力の発信</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万博・ＩＲのインパクトを活用した大阪広域ベイエリアの活性化</a:t>
                      </a:r>
                      <a:endParaRPr kumimoji="1" lang="en-US" altLang="ja-JP" sz="1100" b="0" u="none" dirty="0">
                        <a:solidFill>
                          <a:schemeClr val="tx1"/>
                        </a:solidFill>
                        <a:latin typeface="Meiryo UI" panose="020B0604030504040204" pitchFamily="50" charset="-128"/>
                        <a:ea typeface="Meiryo UI" panose="020B0604030504040204" pitchFamily="50" charset="-128"/>
                      </a:endParaRPr>
                    </a:p>
                    <a:p>
                      <a:pPr marL="360000" indent="-171450">
                        <a:lnSpc>
                          <a:spcPts val="1600"/>
                        </a:lnSpc>
                        <a:buFont typeface="Arial" panose="020B0604020202020204" pitchFamily="34" charset="0"/>
                        <a:buChar char="•"/>
                      </a:pPr>
                      <a:r>
                        <a:rPr kumimoji="1" lang="ja-JP" altLang="en-US" sz="1100" b="0" u="none" dirty="0">
                          <a:solidFill>
                            <a:schemeClr val="tx1"/>
                          </a:solidFill>
                          <a:latin typeface="Meiryo UI" panose="020B0604030504040204" pitchFamily="50" charset="-128"/>
                          <a:ea typeface="Meiryo UI" panose="020B0604030504040204" pitchFamily="50" charset="-128"/>
                        </a:rPr>
                        <a:t>歴史的な建築物や街並みなどを活用した魅力的な景観演出の推進</a:t>
                      </a:r>
                      <a:endParaRPr kumimoji="1" lang="en-US" altLang="ja-JP" sz="1100" b="0" u="none" dirty="0">
                        <a:solidFill>
                          <a:schemeClr val="tx1"/>
                        </a:solidFill>
                        <a:latin typeface="Meiryo UI" panose="020B0604030504040204" pitchFamily="50" charset="-128"/>
                        <a:ea typeface="Meiryo UI" panose="020B0604030504040204" pitchFamily="50" charset="-128"/>
                      </a:endParaRPr>
                    </a:p>
                  </a:txBody>
                  <a:tcPr marL="74295" marR="74295" marT="37148" marB="37148"/>
                </a:tc>
                <a:extLst>
                  <a:ext uri="{0D108BD9-81ED-4DB2-BD59-A6C34878D82A}">
                    <a16:rowId xmlns:a16="http://schemas.microsoft.com/office/drawing/2014/main" val="56909176"/>
                  </a:ext>
                </a:extLst>
              </a:tr>
            </a:tbl>
          </a:graphicData>
        </a:graphic>
      </p:graphicFrame>
      <p:sp>
        <p:nvSpPr>
          <p:cNvPr id="9" name="正方形/長方形 8">
            <a:extLst>
              <a:ext uri="{FF2B5EF4-FFF2-40B4-BE49-F238E27FC236}">
                <a16:creationId xmlns:a16="http://schemas.microsoft.com/office/drawing/2014/main" id="{8808B3D0-DDAE-457D-A13D-0AF063A20E85}"/>
              </a:ext>
            </a:extLst>
          </p:cNvPr>
          <p:cNvSpPr/>
          <p:nvPr/>
        </p:nvSpPr>
        <p:spPr>
          <a:xfrm>
            <a:off x="0" y="0"/>
            <a:ext cx="9906000" cy="623017"/>
          </a:xfrm>
          <a:prstGeom prst="rect">
            <a:avLst/>
          </a:prstGeom>
          <a:gradFill flip="none" rotWithShape="1">
            <a:gsLst>
              <a:gs pos="0">
                <a:srgbClr val="0070C0">
                  <a:tint val="66000"/>
                  <a:satMod val="160000"/>
                </a:srgbClr>
              </a:gs>
              <a:gs pos="50000">
                <a:srgbClr val="0070C0">
                  <a:tint val="44500"/>
                  <a:satMod val="160000"/>
                </a:srgbClr>
              </a:gs>
              <a:gs pos="100000">
                <a:srgbClr val="0070C0">
                  <a:tint val="23500"/>
                  <a:satMod val="160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200" dirty="0"/>
              <a:t>　</a:t>
            </a:r>
            <a:r>
              <a:rPr kumimoji="1" lang="ja-JP" altLang="en-US" sz="2400" spc="300" dirty="0">
                <a:solidFill>
                  <a:schemeClr val="tx1"/>
                </a:solidFill>
                <a:latin typeface="Meiryo UI" panose="020B0604030504040204" pitchFamily="50" charset="-128"/>
                <a:ea typeface="Meiryo UI" panose="020B0604030504040204" pitchFamily="50" charset="-128"/>
              </a:rPr>
              <a:t>めざすべき都市</a:t>
            </a:r>
            <a:r>
              <a:rPr kumimoji="1" lang="ja-JP" altLang="en-US" sz="2400" dirty="0">
                <a:solidFill>
                  <a:schemeClr val="tx1"/>
                </a:solidFill>
                <a:latin typeface="Meiryo UI" panose="020B0604030504040204" pitchFamily="50" charset="-128"/>
                <a:ea typeface="Meiryo UI" panose="020B0604030504040204" pitchFamily="50" charset="-128"/>
              </a:rPr>
              <a:t>像ごとの施策項目および主な施策</a:t>
            </a:r>
            <a:endParaRPr kumimoji="1" lang="ja-JP" altLang="en-US" sz="2400" spc="3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332547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7437</Words>
  <Application>Microsoft Office PowerPoint</Application>
  <PresentationFormat>A4 210 x 297 mm</PresentationFormat>
  <Paragraphs>521</Paragraphs>
  <Slides>22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22</vt:i4>
      </vt:variant>
    </vt:vector>
  </HeadingPairs>
  <TitlesOfParts>
    <vt:vector size="31" baseType="lpstr">
      <vt:lpstr>Meiryo UI</vt:lpstr>
      <vt:lpstr>ＭＳ Ｐゴシック</vt:lpstr>
      <vt:lpstr>游ゴシック</vt:lpstr>
      <vt:lpstr>游ゴシック Light</vt:lpstr>
      <vt:lpstr>游明朝</vt:lpstr>
      <vt:lpstr>Arial</vt:lpstr>
      <vt:lpstr>Times New Roman</vt:lpstr>
      <vt:lpstr>Wingdings</vt:lpstr>
      <vt:lpstr>Office テーマ</vt:lpstr>
      <vt:lpstr>大阪都市魅力創造戦略２０２５ 　（事務局案）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【参考資料】　　重点事業例とスケジュールイメージ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1</cp:revision>
  <dcterms:modified xsi:type="dcterms:W3CDTF">2021-01-26T07:22:23Z</dcterms:modified>
</cp:coreProperties>
</file>