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sldIdLst>
    <p:sldId id="269" r:id="rId2"/>
    <p:sldId id="274" r:id="rId3"/>
    <p:sldId id="314" r:id="rId4"/>
    <p:sldId id="353" r:id="rId5"/>
    <p:sldId id="347" r:id="rId6"/>
    <p:sldId id="299" r:id="rId7"/>
    <p:sldId id="354" r:id="rId8"/>
    <p:sldId id="273" r:id="rId9"/>
    <p:sldId id="329" r:id="rId10"/>
    <p:sldId id="328" r:id="rId11"/>
    <p:sldId id="264" r:id="rId12"/>
    <p:sldId id="295" r:id="rId13"/>
    <p:sldId id="303" r:id="rId14"/>
    <p:sldId id="356" r:id="rId15"/>
    <p:sldId id="355" r:id="rId16"/>
    <p:sldId id="340" r:id="rId17"/>
    <p:sldId id="360" r:id="rId18"/>
    <p:sldId id="361" r:id="rId19"/>
    <p:sldId id="362" r:id="rId20"/>
    <p:sldId id="365" r:id="rId21"/>
    <p:sldId id="367" r:id="rId22"/>
    <p:sldId id="368" r:id="rId23"/>
    <p:sldId id="369" r:id="rId24"/>
    <p:sldId id="370" r:id="rId25"/>
    <p:sldId id="371" r:id="rId26"/>
    <p:sldId id="372" r:id="rId27"/>
    <p:sldId id="373" r:id="rId28"/>
    <p:sldId id="377" r:id="rId29"/>
    <p:sldId id="378" r:id="rId30"/>
    <p:sldId id="379" r:id="rId31"/>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小牟禮　まゆみ" initials="小牟禮　まゆみ"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61" autoAdjust="0"/>
    <p:restoredTop sz="93606" autoAdjust="0"/>
  </p:normalViewPr>
  <p:slideViewPr>
    <p:cSldViewPr snapToGrid="0">
      <p:cViewPr>
        <p:scale>
          <a:sx n="148" d="100"/>
          <a:sy n="148" d="100"/>
        </p:scale>
        <p:origin x="-1482" y="-1542"/>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&#65279;<?xml version="1.0" encoding="utf-8" standalone="yes"?>
<Relationships xmlns="http://schemas.openxmlformats.org/package/2006/relationships">
  <Relationship Id="rId13" Type="http://schemas.openxmlformats.org/officeDocument/2006/relationships/slide" Target="slides/slide12.xml" />
  <Relationship Id="rId18" Type="http://schemas.openxmlformats.org/officeDocument/2006/relationships/slide" Target="slides/slide17.xml" />
  <Relationship Id="rId26" Type="http://schemas.openxmlformats.org/officeDocument/2006/relationships/slide" Target="slides/slide25.xml" />
  <Relationship Id="rId21" Type="http://schemas.openxmlformats.org/officeDocument/2006/relationships/slide" Target="slides/slide20.xml" />
  <Relationship Id="rId34" Type="http://schemas.openxmlformats.org/officeDocument/2006/relationships/presProps" Target="presProps.xml" />
  <Relationship Id="rId7" Type="http://schemas.openxmlformats.org/officeDocument/2006/relationships/slide" Target="slides/slide6.xml" />
  <Relationship Id="rId12" Type="http://schemas.openxmlformats.org/officeDocument/2006/relationships/slide" Target="slides/slide11.xml" />
  <Relationship Id="rId17" Type="http://schemas.openxmlformats.org/officeDocument/2006/relationships/slide" Target="slides/slide16.xml" />
  <Relationship Id="rId25" Type="http://schemas.openxmlformats.org/officeDocument/2006/relationships/slide" Target="slides/slide24.xml" />
  <Relationship Id="rId33" Type="http://schemas.openxmlformats.org/officeDocument/2006/relationships/commentAuthors" Target="commentAuthors.xml" />
  <Relationship Id="rId2" Type="http://schemas.openxmlformats.org/officeDocument/2006/relationships/slide" Target="slides/slide1.xml" />
  <Relationship Id="rId16" Type="http://schemas.openxmlformats.org/officeDocument/2006/relationships/slide" Target="slides/slide15.xml" />
  <Relationship Id="rId20" Type="http://schemas.openxmlformats.org/officeDocument/2006/relationships/slide" Target="slides/slide19.xml" />
  <Relationship Id="rId29" Type="http://schemas.openxmlformats.org/officeDocument/2006/relationships/slide" Target="slides/slide28.xml" />
  <Relationship Id="rId1" Type="http://schemas.openxmlformats.org/officeDocument/2006/relationships/slideMaster" Target="slideMasters/slideMaster1.xml" />
  <Relationship Id="rId6" Type="http://schemas.openxmlformats.org/officeDocument/2006/relationships/slide" Target="slides/slide5.xml" />
  <Relationship Id="rId11" Type="http://schemas.openxmlformats.org/officeDocument/2006/relationships/slide" Target="slides/slide10.xml" />
  <Relationship Id="rId24" Type="http://schemas.openxmlformats.org/officeDocument/2006/relationships/slide" Target="slides/slide23.xml" />
  <Relationship Id="rId32" Type="http://schemas.openxmlformats.org/officeDocument/2006/relationships/notesMaster" Target="notesMasters/notesMaster1.xml" />
  <Relationship Id="rId37" Type="http://schemas.openxmlformats.org/officeDocument/2006/relationships/tableStyles" Target="tableStyles.xml" />
  <Relationship Id="rId5" Type="http://schemas.openxmlformats.org/officeDocument/2006/relationships/slide" Target="slides/slide4.xml" />
  <Relationship Id="rId15" Type="http://schemas.openxmlformats.org/officeDocument/2006/relationships/slide" Target="slides/slide14.xml" />
  <Relationship Id="rId23" Type="http://schemas.openxmlformats.org/officeDocument/2006/relationships/slide" Target="slides/slide22.xml" />
  <Relationship Id="rId28" Type="http://schemas.openxmlformats.org/officeDocument/2006/relationships/slide" Target="slides/slide27.xml" />
  <Relationship Id="rId36" Type="http://schemas.openxmlformats.org/officeDocument/2006/relationships/theme" Target="theme/theme1.xml" />
  <Relationship Id="rId10" Type="http://schemas.openxmlformats.org/officeDocument/2006/relationships/slide" Target="slides/slide9.xml" />
  <Relationship Id="rId19" Type="http://schemas.openxmlformats.org/officeDocument/2006/relationships/slide" Target="slides/slide18.xml" />
  <Relationship Id="rId31" Type="http://schemas.openxmlformats.org/officeDocument/2006/relationships/slide" Target="slides/slide30.xml" />
  <Relationship Id="rId4" Type="http://schemas.openxmlformats.org/officeDocument/2006/relationships/slide" Target="slides/slide3.xml" />
  <Relationship Id="rId9" Type="http://schemas.openxmlformats.org/officeDocument/2006/relationships/slide" Target="slides/slide8.xml" />
  <Relationship Id="rId14" Type="http://schemas.openxmlformats.org/officeDocument/2006/relationships/slide" Target="slides/slide13.xml" />
  <Relationship Id="rId22" Type="http://schemas.openxmlformats.org/officeDocument/2006/relationships/slide" Target="slides/slide21.xml" />
  <Relationship Id="rId27" Type="http://schemas.openxmlformats.org/officeDocument/2006/relationships/slide" Target="slides/slide26.xml" />
  <Relationship Id="rId30" Type="http://schemas.openxmlformats.org/officeDocument/2006/relationships/slide" Target="slides/slide29.xml" />
  <Relationship Id="rId35" Type="http://schemas.openxmlformats.org/officeDocument/2006/relationships/viewProps" Target="viewProps.xml" />
  <Relationship Id="rId8" Type="http://schemas.openxmlformats.org/officeDocument/2006/relationships/slide" Target="slides/slide7.xml" />
  <Relationship Id="rId3" Type="http://schemas.openxmlformats.org/officeDocument/2006/relationships/slide" Target="slides/slide2.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3" y="2"/>
            <a:ext cx="2950375" cy="498966"/>
          </a:xfrm>
          <a:prstGeom prst="rect">
            <a:avLst/>
          </a:prstGeom>
        </p:spPr>
        <p:txBody>
          <a:bodyPr vert="horz" lIns="92065" tIns="46031" rIns="92065" bIns="4603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4" y="2"/>
            <a:ext cx="2950374" cy="498966"/>
          </a:xfrm>
          <a:prstGeom prst="rect">
            <a:avLst/>
          </a:prstGeom>
        </p:spPr>
        <p:txBody>
          <a:bodyPr vert="horz" lIns="92065" tIns="46031" rIns="92065" bIns="46031" rtlCol="0"/>
          <a:lstStyle>
            <a:lvl1pPr algn="r">
              <a:defRPr sz="1200"/>
            </a:lvl1pPr>
          </a:lstStyle>
          <a:p>
            <a:fld id="{523AE329-372B-4162-BAC9-6F9FDE4CC399}" type="datetimeFigureOut">
              <a:rPr kumimoji="1" lang="ja-JP" altLang="en-US" smtClean="0"/>
              <a:t>2021/3/25</a:t>
            </a:fld>
            <a:endParaRPr kumimoji="1" lang="ja-JP" altLang="en-US"/>
          </a:p>
        </p:txBody>
      </p:sp>
      <p:sp>
        <p:nvSpPr>
          <p:cNvPr id="4" name="スライド イメージ プレースホルダー 3"/>
          <p:cNvSpPr>
            <a:spLocks noGrp="1" noRot="1" noChangeAspect="1"/>
          </p:cNvSpPr>
          <p:nvPr>
            <p:ph type="sldImg" idx="2"/>
          </p:nvPr>
        </p:nvSpPr>
        <p:spPr>
          <a:xfrm>
            <a:off x="982663" y="1243013"/>
            <a:ext cx="4841875" cy="3352800"/>
          </a:xfrm>
          <a:prstGeom prst="rect">
            <a:avLst/>
          </a:prstGeom>
          <a:noFill/>
          <a:ln w="12700">
            <a:solidFill>
              <a:prstClr val="black"/>
            </a:solidFill>
          </a:ln>
        </p:spPr>
        <p:txBody>
          <a:bodyPr vert="horz" lIns="92065" tIns="46031" rIns="92065" bIns="46031" rtlCol="0" anchor="ctr"/>
          <a:lstStyle/>
          <a:p>
            <a:endParaRPr lang="ja-JP" altLang="en-US"/>
          </a:p>
        </p:txBody>
      </p:sp>
      <p:sp>
        <p:nvSpPr>
          <p:cNvPr id="5" name="ノート プレースホルダー 4"/>
          <p:cNvSpPr>
            <a:spLocks noGrp="1"/>
          </p:cNvSpPr>
          <p:nvPr>
            <p:ph type="body" sz="quarter" idx="3"/>
          </p:nvPr>
        </p:nvSpPr>
        <p:spPr>
          <a:xfrm>
            <a:off x="680253" y="4783357"/>
            <a:ext cx="5446722" cy="3913364"/>
          </a:xfrm>
          <a:prstGeom prst="rect">
            <a:avLst/>
          </a:prstGeom>
        </p:spPr>
        <p:txBody>
          <a:bodyPr vert="horz" lIns="92065" tIns="46031" rIns="92065" bIns="4603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3" y="9440373"/>
            <a:ext cx="2950375" cy="498966"/>
          </a:xfrm>
          <a:prstGeom prst="rect">
            <a:avLst/>
          </a:prstGeom>
        </p:spPr>
        <p:txBody>
          <a:bodyPr vert="horz" lIns="92065" tIns="46031" rIns="92065" bIns="4603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4" y="9440373"/>
            <a:ext cx="2950374" cy="498966"/>
          </a:xfrm>
          <a:prstGeom prst="rect">
            <a:avLst/>
          </a:prstGeom>
        </p:spPr>
        <p:txBody>
          <a:bodyPr vert="horz" lIns="92065" tIns="46031" rIns="92065" bIns="46031" rtlCol="0" anchor="b"/>
          <a:lstStyle>
            <a:lvl1pPr algn="r">
              <a:defRPr sz="1200"/>
            </a:lvl1pPr>
          </a:lstStyle>
          <a:p>
            <a:fld id="{81ED0B5A-CCD4-4F00-B248-AA2719C9F2DB}" type="slidenum">
              <a:rPr kumimoji="1" lang="ja-JP" altLang="en-US" smtClean="0"/>
              <a:t>‹#›</a:t>
            </a:fld>
            <a:endParaRPr kumimoji="1" lang="ja-JP" altLang="en-US"/>
          </a:p>
        </p:txBody>
      </p:sp>
    </p:spTree>
    <p:extLst>
      <p:ext uri="{BB962C8B-B14F-4D97-AF65-F5344CB8AC3E}">
        <p14:creationId xmlns:p14="http://schemas.microsoft.com/office/powerpoint/2010/main" val="20316576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1C82D3A-4208-4212-A74D-32DAD64E3485}" type="datetime1">
              <a:rPr kumimoji="1" lang="ja-JP" altLang="en-US" smtClean="0"/>
              <a:t>2021/3/25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691367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20D4786-77A4-4BA9-936E-DD650294EAE8}" type="datetime1">
              <a:rPr kumimoji="1" lang="ja-JP" altLang="en-US" smtClean="0"/>
              <a:t>2021/3/25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18139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7E21BAB-682E-4A4D-8321-00CD8A7BDC42}" type="datetime1">
              <a:rPr kumimoji="1" lang="ja-JP" altLang="en-US" smtClean="0"/>
              <a:t>2021/3/25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496789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B59481E-B313-4F20-A2E8-11D9F4B4CB48}" type="datetime1">
              <a:rPr kumimoji="1" lang="ja-JP" altLang="en-US" smtClean="0"/>
              <a:t>2021/3/25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784855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E416369-CF3E-4F1C-A19A-8978E6AD951E}" type="datetime1">
              <a:rPr kumimoji="1" lang="ja-JP" altLang="en-US" smtClean="0"/>
              <a:t>2021/3/25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2428419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80AEDD0-51D9-4421-A458-838C5D72BB4E}" type="datetime1">
              <a:rPr kumimoji="1" lang="ja-JP" altLang="en-US" smtClean="0"/>
              <a:t>2021/3/25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800048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042F927-9378-470B-AC0A-1D3D2D68AE7F}" type="datetime1">
              <a:rPr kumimoji="1" lang="ja-JP" altLang="en-US" smtClean="0"/>
              <a:t>2021/3/25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100632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9577DA0-EC61-4280-ABDC-F87F095F9BEF}" type="datetime1">
              <a:rPr kumimoji="1" lang="ja-JP" altLang="en-US" smtClean="0"/>
              <a:t>2021/3/25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59177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EAF1A61-DA82-46C9-8CFC-551C053C1762}" type="datetime1">
              <a:rPr kumimoji="1" lang="ja-JP" altLang="en-US" smtClean="0"/>
              <a:t>2021/3/25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359927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50A97CA-1CE7-493C-9A05-BAD93B4CDD13}" type="datetime1">
              <a:rPr kumimoji="1" lang="ja-JP" altLang="en-US" smtClean="0"/>
              <a:t>2021/3/25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620666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E29175B-9FC2-47A7-97CB-E18391A622D4}" type="datetime1">
              <a:rPr kumimoji="1" lang="ja-JP" altLang="en-US" smtClean="0"/>
              <a:t>2021/3/25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287813036"/>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2ABC8EB5-F7D1-477B-BBA1-B9DFA4F01DA3}" type="datetime1">
              <a:rPr kumimoji="1" lang="ja-JP" altLang="en-US" smtClean="0"/>
              <a:t>2021/3/25</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2402714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0.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9.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0.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22.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23.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24.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25.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26.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27.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2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9.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0.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8" Type="http://schemas.openxmlformats.org/officeDocument/2006/relationships/image" Target="../media/image7.png" />
  <Relationship Id="rId3" Type="http://schemas.openxmlformats.org/officeDocument/2006/relationships/image" Target="../media/image2.png" />
  <Relationship Id="rId7" Type="http://schemas.openxmlformats.org/officeDocument/2006/relationships/image" Target="../media/image6.png" />
  <Relationship Id="rId2" Type="http://schemas.openxmlformats.org/officeDocument/2006/relationships/image" Target="../media/image1.png" />
  <Relationship Id="rId1" Type="http://schemas.openxmlformats.org/officeDocument/2006/relationships/slideLayout" Target="../slideLayouts/slideLayout2.xml" />
  <Relationship Id="rId6" Type="http://schemas.openxmlformats.org/officeDocument/2006/relationships/image" Target="../media/image5.png" />
  <Relationship Id="rId5" Type="http://schemas.openxmlformats.org/officeDocument/2006/relationships/image" Target="../media/image4.png" />
  <Relationship Id="rId4" Type="http://schemas.openxmlformats.org/officeDocument/2006/relationships/image" Target="../media/image3.png" />
</Relationships>
</file>

<file path=ppt/slides/_rels/slide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9.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2127019"/>
            <a:ext cx="8543925" cy="1325563"/>
          </a:xfrm>
          <a:noFill/>
          <a:ln>
            <a:noFill/>
          </a:ln>
        </p:spPr>
        <p:txBody>
          <a:bodyPr>
            <a:normAutofit fontScale="90000"/>
          </a:bodyPr>
          <a:lstStyle/>
          <a:p>
            <a:pPr algn="ctr">
              <a:lnSpc>
                <a:spcPct val="150000"/>
              </a:lnSpc>
            </a:pPr>
            <a:r>
              <a:rPr kumimoji="1" lang="ja-JP" altLang="en-US" sz="2800" dirty="0">
                <a:latin typeface="Meiryo UI" panose="020B0604030504040204" pitchFamily="50" charset="-128"/>
                <a:ea typeface="Meiryo UI" panose="020B0604030504040204" pitchFamily="50" charset="-128"/>
              </a:rPr>
              <a:t>大阪都市魅力創造戦略</a:t>
            </a:r>
            <a:r>
              <a:rPr kumimoji="1" lang="ja-JP" altLang="en-US" sz="2800" dirty="0" smtClean="0">
                <a:latin typeface="Meiryo UI" panose="020B0604030504040204" pitchFamily="50" charset="-128"/>
                <a:ea typeface="Meiryo UI" panose="020B0604030504040204" pitchFamily="50" charset="-128"/>
              </a:rPr>
              <a:t>２０２５</a:t>
            </a:r>
            <a:r>
              <a:rPr kumimoji="1" lang="en-US" altLang="ja-JP" sz="2800" dirty="0" smtClean="0">
                <a:latin typeface="Meiryo UI" panose="020B0604030504040204" pitchFamily="50" charset="-128"/>
                <a:ea typeface="Meiryo UI" panose="020B0604030504040204" pitchFamily="50" charset="-128"/>
              </a:rPr>
              <a:t/>
            </a:r>
            <a:br>
              <a:rPr kumimoji="1" lang="en-US" altLang="ja-JP" sz="2800" dirty="0" smtClean="0">
                <a:latin typeface="Meiryo UI" panose="020B0604030504040204" pitchFamily="50" charset="-128"/>
                <a:ea typeface="Meiryo UI" panose="020B0604030504040204" pitchFamily="50" charset="-128"/>
              </a:rPr>
            </a:br>
            <a:r>
              <a:rPr lang="ja-JP" altLang="en-US" sz="2800" dirty="0" smtClean="0">
                <a:latin typeface="Meiryo UI" panose="020B0604030504040204" pitchFamily="50" charset="-128"/>
                <a:ea typeface="Meiryo UI" panose="020B0604030504040204" pitchFamily="50" charset="-128"/>
              </a:rPr>
              <a:t>（案）</a:t>
            </a:r>
            <a:endParaRPr kumimoji="1" lang="ja-JP" altLang="en-US" sz="2800" dirty="0">
              <a:latin typeface="Meiryo UI" panose="020B0604030504040204" pitchFamily="50" charset="-128"/>
              <a:ea typeface="Meiryo UI" panose="020B0604030504040204" pitchFamily="50" charset="-128"/>
            </a:endParaRPr>
          </a:p>
        </p:txBody>
      </p:sp>
      <p:sp>
        <p:nvSpPr>
          <p:cNvPr id="6" name="タイトル 1"/>
          <p:cNvSpPr txBox="1">
            <a:spLocks/>
          </p:cNvSpPr>
          <p:nvPr/>
        </p:nvSpPr>
        <p:spPr>
          <a:xfrm>
            <a:off x="681038" y="4520814"/>
            <a:ext cx="8543925" cy="1325563"/>
          </a:xfrm>
          <a:prstGeom prst="rect">
            <a:avLst/>
          </a:prstGeom>
          <a:noFill/>
          <a:ln>
            <a:noFill/>
          </a:ln>
        </p:spPr>
        <p:txBody>
          <a:bodyPr vert="horz" lIns="91440" tIns="45720" rIns="91440" bIns="45720" rtlCol="0" anchor="ctr">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pPr algn="ctr"/>
            <a:r>
              <a:rPr lang="ja-JP" altLang="en-US" sz="1800" dirty="0">
                <a:latin typeface="Meiryo UI" panose="020B0604030504040204" pitchFamily="50" charset="-128"/>
                <a:ea typeface="Meiryo UI" panose="020B0604030504040204" pitchFamily="50" charset="-128"/>
              </a:rPr>
              <a:t>令和３年３月</a:t>
            </a:r>
            <a:endParaRPr lang="en-US" altLang="ja-JP" sz="1800" dirty="0">
              <a:latin typeface="Meiryo UI" panose="020B0604030504040204" pitchFamily="50" charset="-128"/>
              <a:ea typeface="Meiryo UI" panose="020B0604030504040204" pitchFamily="50" charset="-128"/>
            </a:endParaRPr>
          </a:p>
          <a:p>
            <a:pPr algn="ctr"/>
            <a:endParaRPr lang="en-US" altLang="ja-JP" sz="1800" dirty="0">
              <a:latin typeface="Meiryo UI" panose="020B0604030504040204" pitchFamily="50" charset="-128"/>
              <a:ea typeface="Meiryo UI" panose="020B0604030504040204" pitchFamily="50" charset="-128"/>
            </a:endParaRPr>
          </a:p>
          <a:p>
            <a:pPr algn="ctr"/>
            <a:r>
              <a:rPr lang="ja-JP" altLang="en-US" sz="1800" dirty="0">
                <a:latin typeface="Meiryo UI" panose="020B0604030504040204" pitchFamily="50" charset="-128"/>
                <a:ea typeface="Meiryo UI" panose="020B0604030504040204" pitchFamily="50" charset="-128"/>
              </a:rPr>
              <a:t>大阪府・大阪市</a:t>
            </a:r>
          </a:p>
        </p:txBody>
      </p:sp>
      <p:sp>
        <p:nvSpPr>
          <p:cNvPr id="4" name="正方形/長方形 3"/>
          <p:cNvSpPr/>
          <p:nvPr/>
        </p:nvSpPr>
        <p:spPr>
          <a:xfrm>
            <a:off x="8880579" y="184661"/>
            <a:ext cx="688768" cy="427512"/>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kumimoji="1" lang="ja-JP" altLang="en-US" sz="1200" b="1" dirty="0" smtClean="0">
                <a:latin typeface="ＭＳ Ｐゴシック" panose="020B0600070205080204" pitchFamily="50" charset="-128"/>
                <a:ea typeface="ＭＳ Ｐゴシック" panose="020B0600070205080204" pitchFamily="50" charset="-128"/>
              </a:rPr>
              <a:t>資料２</a:t>
            </a:r>
            <a:endParaRPr kumimoji="1" lang="ja-JP" altLang="en-US" b="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575257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568752" y="6492875"/>
            <a:ext cx="2228850" cy="365125"/>
          </a:xfrm>
        </p:spPr>
        <p:txBody>
          <a:bodyPr/>
          <a:lstStyle/>
          <a:p>
            <a:r>
              <a:rPr lang="en-US" altLang="ja-JP" dirty="0"/>
              <a:t>8</a:t>
            </a:r>
            <a:endParaRPr kumimoji="1" lang="ja-JP" altLang="en-US" dirty="0"/>
          </a:p>
        </p:txBody>
      </p:sp>
      <p:graphicFrame>
        <p:nvGraphicFramePr>
          <p:cNvPr id="2" name="表 1"/>
          <p:cNvGraphicFramePr>
            <a:graphicFrameLocks noGrp="1"/>
          </p:cNvGraphicFramePr>
          <p:nvPr>
            <p:extLst>
              <p:ext uri="{D42A27DB-BD31-4B8C-83A1-F6EECF244321}">
                <p14:modId xmlns:p14="http://schemas.microsoft.com/office/powerpoint/2010/main" val="1363764749"/>
              </p:ext>
            </p:extLst>
          </p:nvPr>
        </p:nvGraphicFramePr>
        <p:xfrm>
          <a:off x="5082567" y="412829"/>
          <a:ext cx="4572000" cy="6190066"/>
        </p:xfrm>
        <a:graphic>
          <a:graphicData uri="http://schemas.openxmlformats.org/drawingml/2006/table">
            <a:tbl>
              <a:tblPr firstRow="1" bandRow="1">
                <a:tableStyleId>{5A111915-BE36-4E01-A7E5-04B1672EAD32}</a:tableStyleId>
              </a:tblPr>
              <a:tblGrid>
                <a:gridCol w="4572000">
                  <a:extLst>
                    <a:ext uri="{9D8B030D-6E8A-4147-A177-3AD203B41FA5}">
                      <a16:colId xmlns:a16="http://schemas.microsoft.com/office/drawing/2014/main" val="2795821293"/>
                    </a:ext>
                  </a:extLst>
                </a:gridCol>
              </a:tblGrid>
              <a:tr h="466066">
                <a:tc>
                  <a:txBody>
                    <a:bodyPr/>
                    <a:lstStyle/>
                    <a:p>
                      <a:r>
                        <a:rPr kumimoji="1" lang="ja-JP" altLang="en-US" sz="1200" dirty="0">
                          <a:latin typeface="Meiryo UI" panose="020B0604030504040204" pitchFamily="50" charset="-128"/>
                          <a:ea typeface="Meiryo UI" panose="020B0604030504040204" pitchFamily="50" charset="-128"/>
                        </a:rPr>
                        <a:t>４　世界水準の</a:t>
                      </a:r>
                      <a:r>
                        <a:rPr kumimoji="1" lang="en-US" altLang="ja-JP" sz="1200" dirty="0">
                          <a:latin typeface="Meiryo UI" panose="020B0604030504040204" pitchFamily="50" charset="-128"/>
                          <a:ea typeface="Meiryo UI" panose="020B0604030504040204" pitchFamily="50" charset="-128"/>
                        </a:rPr>
                        <a:t>MICE</a:t>
                      </a:r>
                      <a:r>
                        <a:rPr kumimoji="1" lang="ja-JP" altLang="en-US" sz="1200" dirty="0">
                          <a:latin typeface="Meiryo UI" panose="020B0604030504040204" pitchFamily="50" charset="-128"/>
                          <a:ea typeface="Meiryo UI" panose="020B0604030504040204" pitchFamily="50" charset="-128"/>
                        </a:rPr>
                        <a:t>都市</a:t>
                      </a:r>
                    </a:p>
                  </a:txBody>
                  <a:tcPr marL="74295" marR="74295" marT="37148" marB="37148" anchor="ctr"/>
                </a:tc>
                <a:extLst>
                  <a:ext uri="{0D108BD9-81ED-4DB2-BD59-A6C34878D82A}">
                    <a16:rowId xmlns:a16="http://schemas.microsoft.com/office/drawing/2014/main" val="3093583887"/>
                  </a:ext>
                </a:extLst>
              </a:tr>
              <a:tr h="5724000">
                <a:tc>
                  <a:txBody>
                    <a:bodyPr/>
                    <a:lstStyle/>
                    <a:p>
                      <a:pPr>
                        <a:lnSpc>
                          <a:spcPts val="1700"/>
                        </a:lnSpc>
                      </a:pPr>
                      <a:endParaRPr kumimoji="1" lang="en-US" altLang="ja-JP" sz="1100" dirty="0"/>
                    </a:p>
                    <a:p>
                      <a:pPr>
                        <a:lnSpc>
                          <a:spcPts val="1700"/>
                        </a:lnSpc>
                      </a:pPr>
                      <a:r>
                        <a:rPr kumimoji="1" lang="ja-JP" altLang="en-US" sz="1100" b="1" dirty="0">
                          <a:latin typeface="Meiryo UI" panose="020B0604030504040204" pitchFamily="50" charset="-128"/>
                          <a:ea typeface="Meiryo UI" panose="020B0604030504040204" pitchFamily="50" charset="-128"/>
                        </a:rPr>
                        <a:t>① </a:t>
                      </a:r>
                      <a:r>
                        <a:rPr kumimoji="1" lang="ja-JP" altLang="en-US" sz="1100" b="1" u="none" dirty="0">
                          <a:solidFill>
                            <a:schemeClr val="tx1"/>
                          </a:solidFill>
                          <a:latin typeface="Meiryo UI" panose="020B0604030504040204" pitchFamily="50" charset="-128"/>
                          <a:ea typeface="Meiryo UI" panose="020B0604030504040204" pitchFamily="50" charset="-128"/>
                        </a:rPr>
                        <a:t>ＭＩＣＥ戦略の策定</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国内外の</a:t>
                      </a:r>
                      <a:r>
                        <a:rPr kumimoji="1" lang="en-US" altLang="ja-JP" sz="1100" u="none" dirty="0">
                          <a:solidFill>
                            <a:schemeClr val="tx1"/>
                          </a:solidFill>
                          <a:latin typeface="Meiryo UI" panose="020B0604030504040204" pitchFamily="50" charset="-128"/>
                          <a:ea typeface="Meiryo UI" panose="020B0604030504040204" pitchFamily="50" charset="-128"/>
                        </a:rPr>
                        <a:t>MICE</a:t>
                      </a:r>
                      <a:r>
                        <a:rPr kumimoji="1" lang="ja-JP" altLang="en-US" sz="1100" u="none" dirty="0">
                          <a:solidFill>
                            <a:schemeClr val="tx1"/>
                          </a:solidFill>
                          <a:latin typeface="Meiryo UI" panose="020B0604030504040204" pitchFamily="50" charset="-128"/>
                          <a:ea typeface="Meiryo UI" panose="020B0604030504040204" pitchFamily="50" charset="-128"/>
                        </a:rPr>
                        <a:t>誘致に向けた調査・研究</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府・市・経済界が一体となった、ニューノーマルに対応した新たなＭＩＣＥ戦略の策定</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② ＭＩＣＥ誘致の推進</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関係機関等が連携し、官民が一体となった誘致活動の推進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ターゲット等を明確にした新たな戦略に基づく誘致活動の展開</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lang="en-US" altLang="ja-JP" sz="1100" u="none" dirty="0">
                          <a:solidFill>
                            <a:schemeClr val="tx1"/>
                          </a:solidFill>
                          <a:latin typeface="Meiryo UI" panose="020B0604030504040204" pitchFamily="50" charset="-128"/>
                          <a:ea typeface="Meiryo UI" panose="020B0604030504040204" pitchFamily="50" charset="-128"/>
                        </a:rPr>
                        <a:t>Web</a:t>
                      </a:r>
                      <a:r>
                        <a:rPr lang="ja-JP" altLang="en-US" sz="1100" u="none" dirty="0">
                          <a:solidFill>
                            <a:schemeClr val="tx1"/>
                          </a:solidFill>
                          <a:latin typeface="Meiryo UI" panose="020B0604030504040204" pitchFamily="50" charset="-128"/>
                          <a:ea typeface="Meiryo UI" panose="020B0604030504040204" pitchFamily="50" charset="-128"/>
                        </a:rPr>
                        <a:t>等を活用した新たな展示会等の支援</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アフターコンベンションの充実・強化</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ユニークベニューの開発、利用促進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ＩＲを見据えた</a:t>
                      </a:r>
                      <a:r>
                        <a:rPr kumimoji="1" lang="en-US" altLang="ja-JP" sz="1100" u="none" dirty="0">
                          <a:solidFill>
                            <a:schemeClr val="tx1"/>
                          </a:solidFill>
                          <a:latin typeface="Meiryo UI" panose="020B0604030504040204" pitchFamily="50" charset="-128"/>
                          <a:ea typeface="Meiryo UI" panose="020B0604030504040204" pitchFamily="50" charset="-128"/>
                        </a:rPr>
                        <a:t>MICE</a:t>
                      </a:r>
                      <a:r>
                        <a:rPr kumimoji="1" lang="ja-JP" altLang="en-US" sz="1100" u="none" dirty="0">
                          <a:solidFill>
                            <a:schemeClr val="tx1"/>
                          </a:solidFill>
                          <a:latin typeface="Meiryo UI" panose="020B0604030504040204" pitchFamily="50" charset="-128"/>
                          <a:ea typeface="Meiryo UI" panose="020B0604030504040204" pitchFamily="50" charset="-128"/>
                        </a:rPr>
                        <a:t>受入体制の充実</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府内</a:t>
                      </a:r>
                      <a:r>
                        <a:rPr kumimoji="1" lang="en-US" altLang="ja-JP" sz="1100" u="none" dirty="0">
                          <a:solidFill>
                            <a:schemeClr val="tx1"/>
                          </a:solidFill>
                          <a:latin typeface="Meiryo UI" panose="020B0604030504040204" pitchFamily="50" charset="-128"/>
                          <a:ea typeface="Meiryo UI" panose="020B0604030504040204" pitchFamily="50" charset="-128"/>
                        </a:rPr>
                        <a:t>MICE</a:t>
                      </a:r>
                      <a:r>
                        <a:rPr kumimoji="1" lang="ja-JP" altLang="en-US" sz="1100" u="none" dirty="0">
                          <a:solidFill>
                            <a:schemeClr val="tx1"/>
                          </a:solidFill>
                          <a:latin typeface="Meiryo UI" panose="020B0604030504040204" pitchFamily="50" charset="-128"/>
                          <a:ea typeface="Meiryo UI" panose="020B0604030504040204" pitchFamily="50" charset="-128"/>
                        </a:rPr>
                        <a:t>関連施設の連携促進</a:t>
                      </a:r>
                      <a:endParaRPr kumimoji="1" lang="en-US" altLang="ja-JP" sz="1100" u="none" strike="sngStrike" baseline="0"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③専門人材の育成</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en-US" altLang="ja-JP" sz="1100" u="none" dirty="0">
                          <a:solidFill>
                            <a:schemeClr val="tx1"/>
                          </a:solidFill>
                          <a:latin typeface="Meiryo UI" panose="020B0604030504040204" pitchFamily="50" charset="-128"/>
                          <a:ea typeface="Meiryo UI" panose="020B0604030504040204" pitchFamily="50" charset="-128"/>
                        </a:rPr>
                        <a:t>MICE</a:t>
                      </a:r>
                      <a:r>
                        <a:rPr kumimoji="1" lang="ja-JP" altLang="en-US" sz="1100" u="none" dirty="0">
                          <a:solidFill>
                            <a:schemeClr val="tx1"/>
                          </a:solidFill>
                          <a:latin typeface="Meiryo UI" panose="020B0604030504040204" pitchFamily="50" charset="-128"/>
                          <a:ea typeface="Meiryo UI" panose="020B0604030504040204" pitchFamily="50" charset="-128"/>
                        </a:rPr>
                        <a:t>関連人材の育成</a:t>
                      </a:r>
                      <a:endParaRPr kumimoji="1" lang="en-US" altLang="ja-JP" sz="1100" u="none" dirty="0"/>
                    </a:p>
                  </a:txBody>
                  <a:tcPr marL="74295" marR="74295" marT="37148" marB="37148"/>
                </a:tc>
                <a:extLst>
                  <a:ext uri="{0D108BD9-81ED-4DB2-BD59-A6C34878D82A}">
                    <a16:rowId xmlns:a16="http://schemas.microsoft.com/office/drawing/2014/main" val="3408233061"/>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1200150146"/>
              </p:ext>
            </p:extLst>
          </p:nvPr>
        </p:nvGraphicFramePr>
        <p:xfrm>
          <a:off x="297360" y="412829"/>
          <a:ext cx="4572000" cy="6192000"/>
        </p:xfrm>
        <a:graphic>
          <a:graphicData uri="http://schemas.openxmlformats.org/drawingml/2006/table">
            <a:tbl>
              <a:tblPr firstRow="1" bandRow="1">
                <a:tableStyleId>{5A111915-BE36-4E01-A7E5-04B1672EAD32}</a:tableStyleId>
              </a:tblPr>
              <a:tblGrid>
                <a:gridCol w="4572000">
                  <a:extLst>
                    <a:ext uri="{9D8B030D-6E8A-4147-A177-3AD203B41FA5}">
                      <a16:colId xmlns:a16="http://schemas.microsoft.com/office/drawing/2014/main" val="2172647723"/>
                    </a:ext>
                  </a:extLst>
                </a:gridCol>
              </a:tblGrid>
              <a:tr h="468000">
                <a:tc>
                  <a:txBody>
                    <a:bodyPr/>
                    <a:lstStyle/>
                    <a:p>
                      <a:r>
                        <a:rPr kumimoji="1" lang="ja-JP" altLang="en-US" sz="1200" dirty="0">
                          <a:latin typeface="Meiryo UI" panose="020B0604030504040204" pitchFamily="50" charset="-128"/>
                          <a:ea typeface="Meiryo UI" panose="020B0604030504040204" pitchFamily="50" charset="-128"/>
                        </a:rPr>
                        <a:t>３　多様な楽しみ方ができる周遊・観光都市</a:t>
                      </a:r>
                    </a:p>
                  </a:txBody>
                  <a:tcPr marL="74295" marR="74295" marT="37148" marB="37148" anchor="ctr"/>
                </a:tc>
                <a:extLst>
                  <a:ext uri="{0D108BD9-81ED-4DB2-BD59-A6C34878D82A}">
                    <a16:rowId xmlns:a16="http://schemas.microsoft.com/office/drawing/2014/main" val="3867636356"/>
                  </a:ext>
                </a:extLst>
              </a:tr>
              <a:tr h="5724000">
                <a:tc>
                  <a:txBody>
                    <a:bodyPr/>
                    <a:lstStyle/>
                    <a:p>
                      <a:pPr>
                        <a:lnSpc>
                          <a:spcPts val="1400"/>
                        </a:lnSpc>
                      </a:pPr>
                      <a:r>
                        <a:rPr kumimoji="1" lang="ja-JP" altLang="en-US" sz="1100" b="1" u="none" dirty="0">
                          <a:latin typeface="Meiryo UI" panose="020B0604030504040204" pitchFamily="50" charset="-128"/>
                          <a:ea typeface="Meiryo UI" panose="020B0604030504040204" pitchFamily="50" charset="-128"/>
                        </a:rPr>
                        <a:t>① 国内観光の推進</a:t>
                      </a:r>
                      <a:endParaRPr kumimoji="1" lang="en-US" altLang="ja-JP" sz="1100" b="1" u="none" dirty="0">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国内プロモーションの強化・推進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spcAft>
                          <a:spcPts val="3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マイクロツーリズムの定着・拡大に向けた取組み</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b="1" u="none" dirty="0">
                          <a:solidFill>
                            <a:schemeClr val="tx1"/>
                          </a:solidFill>
                          <a:latin typeface="Meiryo UI" panose="020B0604030504040204" pitchFamily="50" charset="-128"/>
                          <a:ea typeface="Meiryo UI" panose="020B0604030504040204" pitchFamily="50" charset="-128"/>
                        </a:rPr>
                        <a:t>②欧米豪をはじめ幅広い国・地域からの誘客促進</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海外プロモーションの強化とニーズに対応した魅力づくり</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spcAft>
                          <a:spcPts val="3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生活習慣や文化の違い等に配慮した受入環境整備（</a:t>
                      </a:r>
                      <a:r>
                        <a:rPr kumimoji="1" lang="en-US" altLang="ja-JP" sz="1100" u="none" dirty="0">
                          <a:solidFill>
                            <a:schemeClr val="tx1"/>
                          </a:solidFill>
                          <a:latin typeface="Meiryo UI" panose="020B0604030504040204" pitchFamily="50" charset="-128"/>
                          <a:ea typeface="Meiryo UI" panose="020B0604030504040204" pitchFamily="50" charset="-128"/>
                        </a:rPr>
                        <a:t>LGBTQ</a:t>
                      </a:r>
                      <a:r>
                        <a:rPr kumimoji="1" lang="ja-JP" altLang="en-US" sz="1100" u="none" dirty="0" err="1">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フードバリアフリー等）</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b="1" u="none" dirty="0">
                          <a:solidFill>
                            <a:schemeClr val="tx1"/>
                          </a:solidFill>
                          <a:latin typeface="Meiryo UI" panose="020B0604030504040204" pitchFamily="50" charset="-128"/>
                          <a:ea typeface="Meiryo UI" panose="020B0604030504040204" pitchFamily="50" charset="-128"/>
                        </a:rPr>
                        <a:t>③ 周遊性を高めるコンテンツの磨き上げ</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世界遺産百舌鳥・古市古墳群や万博記念公園をはじめとする府内の魅力的なコンテンツの発信、デジタル化の推進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テクノロジーを駆使した新型エンタメ・街の演出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広域周遊コースの発信・誘客促進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地域資源を活用し</a:t>
                      </a:r>
                      <a:r>
                        <a:rPr kumimoji="1" lang="ja-JP" altLang="en-US" sz="1100" b="0" u="none" dirty="0">
                          <a:solidFill>
                            <a:schemeClr val="tx1"/>
                          </a:solidFill>
                          <a:latin typeface="Meiryo UI" panose="020B0604030504040204" pitchFamily="50" charset="-128"/>
                          <a:ea typeface="Meiryo UI" panose="020B0604030504040204" pitchFamily="50" charset="-128"/>
                        </a:rPr>
                        <a:t>魅力を深く体感・体験できる</a:t>
                      </a:r>
                      <a:r>
                        <a:rPr kumimoji="1" lang="ja-JP" altLang="en-US" sz="1100" u="none" dirty="0">
                          <a:solidFill>
                            <a:schemeClr val="tx1"/>
                          </a:solidFill>
                          <a:latin typeface="Meiryo UI" panose="020B0604030504040204" pitchFamily="50" charset="-128"/>
                          <a:ea typeface="Meiryo UI" panose="020B0604030504040204" pitchFamily="50" charset="-128"/>
                        </a:rPr>
                        <a:t>着地型観光の促進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4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大阪のプロスポーツチーム・トップアスリート等と連携した都市魅力の発信、観光振興につなげるための取組みの推進（関連：都市像７②）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spcAft>
                          <a:spcPts val="3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自転車で周遊できるサイクルロードの整備・活用</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400"/>
                        </a:lnSpc>
                        <a:spcBef>
                          <a:spcPts val="0"/>
                        </a:spcBef>
                        <a:spcAft>
                          <a:spcPts val="0"/>
                        </a:spcAft>
                        <a:buClrTx/>
                        <a:buSzTx/>
                        <a:buFontTx/>
                        <a:buNone/>
                        <a:tabLst/>
                        <a:defRPr/>
                      </a:pPr>
                      <a:r>
                        <a:rPr kumimoji="1" lang="ja-JP" altLang="en-US" sz="1100" b="1" u="none" dirty="0">
                          <a:solidFill>
                            <a:schemeClr val="tx1"/>
                          </a:solidFill>
                          <a:latin typeface="Meiryo UI" panose="020B0604030504040204" pitchFamily="50" charset="-128"/>
                          <a:ea typeface="Meiryo UI" panose="020B0604030504040204" pitchFamily="50" charset="-128"/>
                        </a:rPr>
                        <a:t>④ 自然を生かした都市魅力の創出</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手軽に行ける大阪の自然を生かしたツーリズムの推進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spcAft>
                          <a:spcPts val="3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都市公園の魅力向上　</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b="1" u="none" dirty="0">
                          <a:solidFill>
                            <a:schemeClr val="tx1"/>
                          </a:solidFill>
                          <a:latin typeface="Meiryo UI" panose="020B0604030504040204" pitchFamily="50" charset="-128"/>
                          <a:ea typeface="Meiryo UI" panose="020B0604030504040204" pitchFamily="50" charset="-128"/>
                        </a:rPr>
                        <a:t>⑤ 旅行者ニーズに配慮した多様なサービスの提供</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ナイトカルチャーの充実</a:t>
                      </a:r>
                      <a:r>
                        <a:rPr kumimoji="1" lang="ja-JP" altLang="en-US" sz="1100" b="0" u="none" dirty="0">
                          <a:solidFill>
                            <a:srgbClr val="0070C0"/>
                          </a:solidFill>
                          <a:latin typeface="Meiryo UI" panose="020B0604030504040204" pitchFamily="50" charset="-128"/>
                          <a:ea typeface="Meiryo UI" panose="020B0604030504040204" pitchFamily="50" charset="-128"/>
                        </a:rPr>
                        <a:t>・</a:t>
                      </a:r>
                      <a:r>
                        <a:rPr kumimoji="1" lang="ja-JP" altLang="en-US" sz="1100" b="0" u="none" dirty="0">
                          <a:solidFill>
                            <a:schemeClr val="tx1"/>
                          </a:solidFill>
                          <a:latin typeface="Meiryo UI" panose="020B0604030504040204" pitchFamily="50" charset="-128"/>
                          <a:ea typeface="Meiryo UI" panose="020B0604030504040204" pitchFamily="50" charset="-128"/>
                        </a:rPr>
                        <a:t>強化</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spcAft>
                          <a:spcPts val="300"/>
                        </a:spcAft>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富裕層の受入拡大に向けた環境整備、ウェルネスや特別感・上質感のある体験など多様なニーズに対応した魅力づくり　</a:t>
                      </a:r>
                    </a:p>
                    <a:p>
                      <a:pPr>
                        <a:lnSpc>
                          <a:spcPts val="1400"/>
                        </a:lnSpc>
                      </a:pPr>
                      <a:r>
                        <a:rPr kumimoji="1" lang="ja-JP" altLang="en-US" sz="1100" b="1" u="none" dirty="0">
                          <a:solidFill>
                            <a:schemeClr val="tx1"/>
                          </a:solidFill>
                          <a:latin typeface="Meiryo UI" panose="020B0604030504040204" pitchFamily="50" charset="-128"/>
                          <a:ea typeface="Meiryo UI" panose="020B0604030504040204" pitchFamily="50" charset="-128"/>
                        </a:rPr>
                        <a:t>⑥ 効果的なプロモーションの強化</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spcAft>
                          <a:spcPts val="3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国内外の観光客ニーズ分析等マーケティングの強化、ニーズやターゲットに応じた戦略的プロモーションの実施</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b="1" u="none" dirty="0">
                          <a:solidFill>
                            <a:schemeClr val="tx1"/>
                          </a:solidFill>
                          <a:latin typeface="Meiryo UI" panose="020B0604030504040204" pitchFamily="50" charset="-128"/>
                          <a:ea typeface="Meiryo UI" panose="020B0604030504040204" pitchFamily="50" charset="-128"/>
                        </a:rPr>
                        <a:t>⑦ </a:t>
                      </a:r>
                      <a:r>
                        <a:rPr kumimoji="1" lang="ja-JP" altLang="en-US" sz="1100" b="1" u="none" strike="noStrike" baseline="0" dirty="0">
                          <a:solidFill>
                            <a:schemeClr val="tx1"/>
                          </a:solidFill>
                          <a:latin typeface="Meiryo UI" panose="020B0604030504040204" pitchFamily="50" charset="-128"/>
                          <a:ea typeface="Meiryo UI" panose="020B0604030504040204" pitchFamily="50" charset="-128"/>
                        </a:rPr>
                        <a:t>観光を支える人材等の育成</a:t>
                      </a:r>
                      <a:endParaRPr kumimoji="1" lang="en-US" altLang="ja-JP" sz="1100" b="1" u="none" strike="noStrike" baseline="0"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観光地域づくり法人（</a:t>
                      </a:r>
                      <a:r>
                        <a:rPr kumimoji="1" lang="en-US" altLang="ja-JP" sz="1100" u="none" dirty="0">
                          <a:solidFill>
                            <a:schemeClr val="tx1"/>
                          </a:solidFill>
                          <a:latin typeface="Meiryo UI" panose="020B0604030504040204" pitchFamily="50" charset="-128"/>
                          <a:ea typeface="Meiryo UI" panose="020B0604030504040204" pitchFamily="50" charset="-128"/>
                        </a:rPr>
                        <a:t>DMO</a:t>
                      </a:r>
                      <a:r>
                        <a:rPr kumimoji="1" lang="ja-JP" altLang="en-US" sz="1100" u="none" dirty="0">
                          <a:solidFill>
                            <a:schemeClr val="tx1"/>
                          </a:solidFill>
                          <a:latin typeface="Meiryo UI" panose="020B0604030504040204" pitchFamily="50" charset="-128"/>
                          <a:ea typeface="Meiryo UI" panose="020B0604030504040204" pitchFamily="50" charset="-128"/>
                        </a:rPr>
                        <a:t>）の推進、専門人材の育成・活用（関連：都市像１③）　</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ホスピタリティの向上、人材の育成</a:t>
                      </a:r>
                      <a:endParaRPr kumimoji="1" lang="en-US" altLang="ja-JP" sz="1100" u="none" dirty="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56909176"/>
                  </a:ext>
                </a:extLst>
              </a:tr>
            </a:tbl>
          </a:graphicData>
        </a:graphic>
      </p:graphicFrame>
    </p:spTree>
    <p:extLst>
      <p:ext uri="{BB962C8B-B14F-4D97-AF65-F5344CB8AC3E}">
        <p14:creationId xmlns:p14="http://schemas.microsoft.com/office/powerpoint/2010/main" val="3863602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1123928294"/>
              </p:ext>
            </p:extLst>
          </p:nvPr>
        </p:nvGraphicFramePr>
        <p:xfrm>
          <a:off x="297360" y="606336"/>
          <a:ext cx="4572000" cy="5794082"/>
        </p:xfrm>
        <a:graphic>
          <a:graphicData uri="http://schemas.openxmlformats.org/drawingml/2006/table">
            <a:tbl>
              <a:tblPr firstRow="1" bandRow="1">
                <a:tableStyleId>{5A111915-BE36-4E01-A7E5-04B1672EAD32}</a:tableStyleId>
              </a:tblPr>
              <a:tblGrid>
                <a:gridCol w="4572000">
                  <a:extLst>
                    <a:ext uri="{9D8B030D-6E8A-4147-A177-3AD203B41FA5}">
                      <a16:colId xmlns:a16="http://schemas.microsoft.com/office/drawing/2014/main" val="2172647723"/>
                    </a:ext>
                  </a:extLst>
                </a:gridCol>
              </a:tblGrid>
              <a:tr h="46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bg1"/>
                          </a:solidFill>
                          <a:latin typeface="Meiryo UI" panose="020B0604030504040204" pitchFamily="50" charset="-128"/>
                          <a:ea typeface="Meiryo UI" panose="020B0604030504040204" pitchFamily="50" charset="-128"/>
                        </a:rPr>
                        <a:t>５　</a:t>
                      </a:r>
                      <a:r>
                        <a:rPr lang="ja-JP" altLang="en-US" sz="1200" u="none" kern="100" dirty="0">
                          <a:solidFill>
                            <a:schemeClr val="bg1"/>
                          </a:solidFill>
                          <a:effectLst/>
                          <a:latin typeface="Meiryo UI" panose="020B0604030504040204" pitchFamily="50" charset="-128"/>
                          <a:ea typeface="Meiryo UI" panose="020B0604030504040204" pitchFamily="50" charset="-128"/>
                        </a:rPr>
                        <a:t>大阪が誇る文化力を活用した魅力あふれる</a:t>
                      </a:r>
                      <a:r>
                        <a:rPr lang="ja-JP" altLang="ja-JP" sz="1200" u="none" kern="100" dirty="0">
                          <a:solidFill>
                            <a:schemeClr val="bg1"/>
                          </a:solidFill>
                          <a:effectLst/>
                          <a:latin typeface="Meiryo UI" panose="020B0604030504040204" pitchFamily="50" charset="-128"/>
                          <a:ea typeface="Meiryo UI" panose="020B0604030504040204" pitchFamily="50" charset="-128"/>
                        </a:rPr>
                        <a:t>都市</a:t>
                      </a:r>
                      <a:endParaRPr lang="ja-JP" altLang="ja-JP" sz="1200" u="none"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4295" marR="74295" marT="37148" marB="37148" anchor="ctr"/>
                </a:tc>
                <a:extLst>
                  <a:ext uri="{0D108BD9-81ED-4DB2-BD59-A6C34878D82A}">
                    <a16:rowId xmlns:a16="http://schemas.microsoft.com/office/drawing/2014/main" val="3867636356"/>
                  </a:ext>
                </a:extLst>
              </a:tr>
              <a:tr h="5326082">
                <a:tc>
                  <a:txBody>
                    <a:bodyPr/>
                    <a:lstStyle/>
                    <a:p>
                      <a:pPr>
                        <a:lnSpc>
                          <a:spcPts val="1700"/>
                        </a:lnSpc>
                      </a:pPr>
                      <a:endParaRPr kumimoji="1" lang="en-US" altLang="ja-JP" sz="1100" u="sng" dirty="0">
                        <a:solidFill>
                          <a:schemeClr val="tx1"/>
                        </a:solidFill>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①多彩な大阪文化を活用した都市魅力の向上や文化観光の推進</a:t>
                      </a:r>
                      <a:endParaRPr kumimoji="1" lang="en-US" altLang="ja-JP" sz="1100" b="1" u="none" strike="sngStrik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上方伝統芸能や上方演芸をはじめ、府内の様々な文化資源等を活用した都市魅力の向上</a:t>
                      </a:r>
                      <a:endParaRPr kumimoji="1" lang="en-US" altLang="ja-JP" sz="1100" u="none" strike="sngStrik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博物館や美術館などにおける文化についての理解を深める機会の拡大など、文化観光の推進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歴史と文化が集積するエリアからの芸術文化の情報発信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大阪中之島美術館の開館及び大阪市立美術館のリニューアルによる都市魅力の向上</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大規模アリーナを中核とした大阪・関西を代表する新たなスポーツ・文化の拠点づくり（関連：都市像２①）</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②新たな文化の創造・国内外への発信、他文化への理解や交流の促進</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en-US" altLang="ja-JP" sz="1100" u="none" dirty="0">
                          <a:solidFill>
                            <a:schemeClr val="tx1"/>
                          </a:solidFill>
                          <a:latin typeface="Meiryo UI" panose="020B0604030504040204" pitchFamily="50" charset="-128"/>
                          <a:ea typeface="Meiryo UI" panose="020B0604030504040204" pitchFamily="50" charset="-128"/>
                        </a:rPr>
                        <a:t>AI</a:t>
                      </a:r>
                      <a:r>
                        <a:rPr kumimoji="1" lang="ja-JP" altLang="en-US" sz="1100" u="none" dirty="0" err="1">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VR</a:t>
                      </a:r>
                      <a:r>
                        <a:rPr kumimoji="1" lang="ja-JP" altLang="en-US" sz="1100" u="none" dirty="0" err="1">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AR</a:t>
                      </a:r>
                      <a:r>
                        <a:rPr kumimoji="1" lang="ja-JP" altLang="en-US" sz="1100" u="none" dirty="0">
                          <a:solidFill>
                            <a:schemeClr val="tx1"/>
                          </a:solidFill>
                          <a:latin typeface="Meiryo UI" panose="020B0604030504040204" pitchFamily="50" charset="-128"/>
                          <a:ea typeface="Meiryo UI" panose="020B0604030504040204" pitchFamily="50" charset="-128"/>
                        </a:rPr>
                        <a:t>など最先端技術を取り入れた新しい取組みの推進や、「新しい生活様式」を踏まえた</a:t>
                      </a:r>
                      <a:r>
                        <a:rPr kumimoji="1" lang="en-US" altLang="ja-JP" sz="1100" u="none" dirty="0">
                          <a:solidFill>
                            <a:schemeClr val="tx1"/>
                          </a:solidFill>
                          <a:latin typeface="Meiryo UI" panose="020B0604030504040204" pitchFamily="50" charset="-128"/>
                          <a:ea typeface="Meiryo UI" panose="020B0604030504040204" pitchFamily="50" charset="-128"/>
                        </a:rPr>
                        <a:t>ICT</a:t>
                      </a:r>
                      <a:r>
                        <a:rPr kumimoji="1" lang="ja-JP" altLang="en-US" sz="1100" u="none" dirty="0">
                          <a:solidFill>
                            <a:schemeClr val="tx1"/>
                          </a:solidFill>
                          <a:latin typeface="Meiryo UI" panose="020B0604030504040204" pitchFamily="50" charset="-128"/>
                          <a:ea typeface="Meiryo UI" panose="020B0604030504040204" pitchFamily="50" charset="-128"/>
                        </a:rPr>
                        <a:t>技術を活用した文化芸術活動の普及</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大阪と国内外の様々な文化や歴史、言語、習慣などが交流する機会の創出による他文化理解、異文化交流の促進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③　文化芸術を創造し、支える人材の育成・支援</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持続可能な文化芸術の振興に向けた担い手の育成・支援</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他分野の質を高めるような文化芸術活動に対する支援の充実</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新型コロナウイルス感染症の感染状況を踏まえた長期的・継続的な支援</a:t>
                      </a:r>
                      <a:endParaRPr kumimoji="1" lang="ja-JP" altLang="en-US" sz="1100" u="none" dirty="0">
                        <a:solidFill>
                          <a:srgbClr val="FF0000"/>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sp>
        <p:nvSpPr>
          <p:cNvPr id="3" name="スライド番号プレースホルダー 2"/>
          <p:cNvSpPr>
            <a:spLocks noGrp="1"/>
          </p:cNvSpPr>
          <p:nvPr>
            <p:ph type="sldNum" sz="quarter" idx="12"/>
          </p:nvPr>
        </p:nvSpPr>
        <p:spPr>
          <a:xfrm>
            <a:off x="7615365" y="6477129"/>
            <a:ext cx="2228850" cy="365125"/>
          </a:xfrm>
        </p:spPr>
        <p:txBody>
          <a:bodyPr/>
          <a:lstStyle/>
          <a:p>
            <a:r>
              <a:rPr kumimoji="1" lang="en-US" altLang="ja-JP" dirty="0"/>
              <a:t>9</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1317823022"/>
              </p:ext>
            </p:extLst>
          </p:nvPr>
        </p:nvGraphicFramePr>
        <p:xfrm>
          <a:off x="5081412" y="604418"/>
          <a:ext cx="4573155" cy="5796000"/>
        </p:xfrm>
        <a:graphic>
          <a:graphicData uri="http://schemas.openxmlformats.org/drawingml/2006/table">
            <a:tbl>
              <a:tblPr firstRow="1" bandRow="1">
                <a:tableStyleId>{5A111915-BE36-4E01-A7E5-04B1672EAD32}</a:tableStyleId>
              </a:tblPr>
              <a:tblGrid>
                <a:gridCol w="4573155">
                  <a:extLst>
                    <a:ext uri="{9D8B030D-6E8A-4147-A177-3AD203B41FA5}">
                      <a16:colId xmlns:a16="http://schemas.microsoft.com/office/drawing/2014/main" val="2172647723"/>
                    </a:ext>
                  </a:extLst>
                </a:gridCol>
              </a:tblGrid>
              <a:tr h="4690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bg1"/>
                          </a:solidFill>
                          <a:latin typeface="Meiryo UI" panose="020B0604030504040204" pitchFamily="50" charset="-128"/>
                          <a:ea typeface="Meiryo UI" panose="020B0604030504040204" pitchFamily="50" charset="-128"/>
                        </a:rPr>
                        <a:t>６　</a:t>
                      </a:r>
                      <a:r>
                        <a:rPr lang="ja-JP" altLang="ja-JP" sz="1200" u="none" kern="100" dirty="0">
                          <a:solidFill>
                            <a:schemeClr val="bg1"/>
                          </a:solidFill>
                          <a:effectLst/>
                          <a:latin typeface="Meiryo UI" panose="020B0604030504040204" pitchFamily="50" charset="-128"/>
                          <a:ea typeface="Meiryo UI" panose="020B0604030504040204" pitchFamily="50" charset="-128"/>
                        </a:rPr>
                        <a:t>あらゆる人々が文化を享受できる都市</a:t>
                      </a:r>
                      <a:endParaRPr lang="ja-JP" altLang="ja-JP" sz="1200" u="none"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4295" marR="74295" marT="37148" marB="37148" anchor="ctr"/>
                </a:tc>
                <a:extLst>
                  <a:ext uri="{0D108BD9-81ED-4DB2-BD59-A6C34878D82A}">
                    <a16:rowId xmlns:a16="http://schemas.microsoft.com/office/drawing/2014/main" val="3867636356"/>
                  </a:ext>
                </a:extLst>
              </a:tr>
              <a:tr h="5326918">
                <a:tc>
                  <a:txBody>
                    <a:bodyPr/>
                    <a:lstStyle/>
                    <a:p>
                      <a:pPr>
                        <a:lnSpc>
                          <a:spcPts val="1700"/>
                        </a:lnSpc>
                      </a:pPr>
                      <a:endParaRPr kumimoji="1" lang="en-US" altLang="ja-JP" sz="1100" u="sng"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①　文化芸術を鑑賞する機会等の充実</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marR="0" lvl="0" indent="-171450" algn="l" defTabSz="91440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strike="noStrike" dirty="0">
                          <a:solidFill>
                            <a:schemeClr val="tx1"/>
                          </a:solidFill>
                          <a:latin typeface="Meiryo UI" panose="020B0604030504040204" pitchFamily="50" charset="-128"/>
                          <a:ea typeface="Meiryo UI" panose="020B0604030504040204" pitchFamily="50" charset="-128"/>
                        </a:rPr>
                        <a:t>あらゆる人々が</a:t>
                      </a:r>
                      <a:r>
                        <a:rPr kumimoji="1" lang="ja-JP" altLang="en-US" sz="1100" u="none" dirty="0">
                          <a:solidFill>
                            <a:schemeClr val="tx1"/>
                          </a:solidFill>
                          <a:latin typeface="Meiryo UI" panose="020B0604030504040204" pitchFamily="50" charset="-128"/>
                          <a:ea typeface="Meiryo UI" panose="020B0604030504040204" pitchFamily="50" charset="-128"/>
                        </a:rPr>
                        <a:t>文化芸術を鑑賞、参加、創造できる機会のさらなる充実</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914400" rtl="0" eaLnBrk="1" fontAlgn="auto" latinLnBrk="0" hangingPunct="1">
                        <a:lnSpc>
                          <a:spcPts val="1700"/>
                        </a:lnSpc>
                        <a:spcBef>
                          <a:spcPts val="0"/>
                        </a:spcBef>
                        <a:spcAft>
                          <a:spcPts val="60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博物館・美術館施設を活用した、良質で多様な芸術文化に触れる機会の創出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②　文化芸術拠点の充実や機能強化</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府立江之子島文化芸術創造センター（</a:t>
                      </a:r>
                      <a:r>
                        <a:rPr kumimoji="1" lang="en-US" altLang="ja-JP" sz="1100" u="none" dirty="0" err="1">
                          <a:solidFill>
                            <a:schemeClr val="tx1"/>
                          </a:solidFill>
                          <a:latin typeface="Meiryo UI" panose="020B0604030504040204" pitchFamily="50" charset="-128"/>
                          <a:ea typeface="Meiryo UI" panose="020B0604030504040204" pitchFamily="50" charset="-128"/>
                        </a:rPr>
                        <a:t>enoco</a:t>
                      </a:r>
                      <a:r>
                        <a:rPr kumimoji="1" lang="ja-JP" altLang="en-US" sz="1100" u="none" dirty="0">
                          <a:solidFill>
                            <a:schemeClr val="tx1"/>
                          </a:solidFill>
                          <a:latin typeface="Meiryo UI" panose="020B0604030504040204" pitchFamily="50" charset="-128"/>
                          <a:ea typeface="Meiryo UI" panose="020B0604030504040204" pitchFamily="50" charset="-128"/>
                        </a:rPr>
                        <a:t>）の機能強化</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府立上方演芸資料館（ワッハ上方）の運営を通じた上方演芸の保存及び振興、親しむ場の提供</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大規模アリーナを中核とした大阪・関西を代表する新たなスポーツ・文化の拠点づくり（関連：都市像２①）</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③　文化関係施設のネットワーク化と市町村連携</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marR="0" lvl="0" indent="-171450" algn="l" defTabSz="91440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府内にある文化関係施設におけるネットワークの構築</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府内市町村が文化芸術に関する情報の共有などを図る機会の創出、市町村相互の連携強化</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④　文化資源の保存、活用、継承</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文化財・史跡の保存・活用を通じた文化芸術の社会的価値の醸成</a:t>
                      </a: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spTree>
    <p:extLst>
      <p:ext uri="{BB962C8B-B14F-4D97-AF65-F5344CB8AC3E}">
        <p14:creationId xmlns:p14="http://schemas.microsoft.com/office/powerpoint/2010/main" val="4150306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615365" y="6477129"/>
            <a:ext cx="2228850" cy="365125"/>
          </a:xfrm>
        </p:spPr>
        <p:txBody>
          <a:bodyPr/>
          <a:lstStyle/>
          <a:p>
            <a:r>
              <a:rPr kumimoji="1" lang="en-US" altLang="ja-JP" dirty="0"/>
              <a:t>10</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2684435462"/>
              </p:ext>
            </p:extLst>
          </p:nvPr>
        </p:nvGraphicFramePr>
        <p:xfrm>
          <a:off x="296205" y="604418"/>
          <a:ext cx="4573155" cy="5796000"/>
        </p:xfrm>
        <a:graphic>
          <a:graphicData uri="http://schemas.openxmlformats.org/drawingml/2006/table">
            <a:tbl>
              <a:tblPr firstRow="1" bandRow="1">
                <a:tableStyleId>{5A111915-BE36-4E01-A7E5-04B1672EAD32}</a:tableStyleId>
              </a:tblPr>
              <a:tblGrid>
                <a:gridCol w="4573155">
                  <a:extLst>
                    <a:ext uri="{9D8B030D-6E8A-4147-A177-3AD203B41FA5}">
                      <a16:colId xmlns:a16="http://schemas.microsoft.com/office/drawing/2014/main" val="2172647723"/>
                    </a:ext>
                  </a:extLst>
                </a:gridCol>
              </a:tblGrid>
              <a:tr h="468290">
                <a:tc>
                  <a:txBody>
                    <a:bodyPr/>
                    <a:lstStyle/>
                    <a:p>
                      <a:r>
                        <a:rPr kumimoji="1" lang="ja-JP" altLang="en-US" sz="1200" dirty="0">
                          <a:latin typeface="Meiryo UI" panose="020B0604030504040204" pitchFamily="50" charset="-128"/>
                          <a:ea typeface="Meiryo UI" panose="020B0604030504040204" pitchFamily="50" charset="-128"/>
                        </a:rPr>
                        <a:t>７　世界に誇れるスポーツ推進都市</a:t>
                      </a:r>
                    </a:p>
                  </a:txBody>
                  <a:tcPr marL="74295" marR="74295" marT="37148" marB="37148" anchor="ctr"/>
                </a:tc>
                <a:extLst>
                  <a:ext uri="{0D108BD9-81ED-4DB2-BD59-A6C34878D82A}">
                    <a16:rowId xmlns:a16="http://schemas.microsoft.com/office/drawing/2014/main" val="3867636356"/>
                  </a:ext>
                </a:extLst>
              </a:tr>
              <a:tr h="5327710">
                <a:tc>
                  <a:txBody>
                    <a:bodyPr/>
                    <a:lstStyle/>
                    <a:p>
                      <a:pPr>
                        <a:lnSpc>
                          <a:spcPts val="1700"/>
                        </a:lnSpc>
                      </a:pPr>
                      <a:endParaRPr kumimoji="1" lang="en-US" altLang="ja-JP" sz="1100" dirty="0">
                        <a:latin typeface="Meiryo UI" panose="020B0604030504040204" pitchFamily="50" charset="-128"/>
                        <a:ea typeface="Meiryo UI" panose="020B0604030504040204" pitchFamily="50" charset="-128"/>
                      </a:endParaRPr>
                    </a:p>
                    <a:p>
                      <a:pPr>
                        <a:lnSpc>
                          <a:spcPts val="1700"/>
                        </a:lnSpc>
                      </a:pPr>
                      <a:r>
                        <a:rPr kumimoji="1" lang="ja-JP" altLang="en-US" sz="1100" b="1" dirty="0">
                          <a:latin typeface="Meiryo UI" panose="020B0604030504040204" pitchFamily="50" charset="-128"/>
                          <a:ea typeface="Meiryo UI" panose="020B0604030504040204" pitchFamily="50" charset="-128"/>
                        </a:rPr>
                        <a:t>① </a:t>
                      </a:r>
                      <a:r>
                        <a:rPr kumimoji="1" lang="ja-JP" altLang="en-US" sz="1100" b="1" dirty="0">
                          <a:solidFill>
                            <a:schemeClr val="tx1"/>
                          </a:solidFill>
                          <a:latin typeface="Meiryo UI" panose="020B0604030504040204" pitchFamily="50" charset="-128"/>
                          <a:ea typeface="Meiryo UI" panose="020B0604030504040204" pitchFamily="50" charset="-128"/>
                        </a:rPr>
                        <a:t>国際的なスポーツイベントの開催</a:t>
                      </a:r>
                      <a:endParaRPr kumimoji="1" lang="en-US" altLang="ja-JP" sz="1100" b="1"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集客力のある競技大会を誘致し、トップアスリートのパフォーマンスを「みる」機会の提供</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オリンピック・パラリンピック、ワールドマスターズゲームズ</a:t>
                      </a:r>
                      <a:r>
                        <a:rPr kumimoji="1" lang="en-US" altLang="ja-JP" sz="1100" u="none" dirty="0">
                          <a:solidFill>
                            <a:schemeClr val="tx1"/>
                          </a:solidFill>
                          <a:latin typeface="Meiryo UI" panose="020B0604030504040204" pitchFamily="50" charset="-128"/>
                          <a:ea typeface="Meiryo UI" panose="020B0604030504040204" pitchFamily="50" charset="-128"/>
                        </a:rPr>
                        <a:t>2021</a:t>
                      </a:r>
                      <a:r>
                        <a:rPr kumimoji="1" lang="ja-JP" altLang="en-US" sz="1100" u="none" dirty="0">
                          <a:solidFill>
                            <a:schemeClr val="tx1"/>
                          </a:solidFill>
                          <a:latin typeface="Meiryo UI" panose="020B0604030504040204" pitchFamily="50" charset="-128"/>
                          <a:ea typeface="Meiryo UI" panose="020B0604030504040204" pitchFamily="50" charset="-128"/>
                        </a:rPr>
                        <a:t>関西等に向けた機運醸成イベント等の展開</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大規模アリーナを中核とした大阪・関西を代表する新たなスポーツ・文化の拠点づくり（関連：都市像２①）</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②</a:t>
                      </a:r>
                      <a:r>
                        <a:rPr kumimoji="1" lang="ja-JP" altLang="en-US" sz="1100" b="1" u="none" baseline="0" dirty="0">
                          <a:solidFill>
                            <a:schemeClr val="tx1"/>
                          </a:solidFill>
                          <a:latin typeface="Meiryo UI" panose="020B0604030504040204" pitchFamily="50" charset="-128"/>
                          <a:ea typeface="Meiryo UI" panose="020B0604030504040204" pitchFamily="50" charset="-128"/>
                        </a:rPr>
                        <a:t> </a:t>
                      </a:r>
                      <a:r>
                        <a:rPr kumimoji="1" lang="ja-JP" altLang="en-US" sz="1100" b="1" u="none" dirty="0">
                          <a:solidFill>
                            <a:schemeClr val="tx1"/>
                          </a:solidFill>
                          <a:latin typeface="Meiryo UI" panose="020B0604030504040204" pitchFamily="50" charset="-128"/>
                          <a:ea typeface="Meiryo UI" panose="020B0604030504040204" pitchFamily="50" charset="-128"/>
                        </a:rPr>
                        <a:t>大阪が誇るスポーツ資源を生かしたスポーツツーリズムの推進</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大阪マラソンのさらなる進化</a:t>
                      </a:r>
                      <a:r>
                        <a:rPr kumimoji="1" lang="ja-JP" altLang="en-US" sz="1100" u="none" dirty="0">
                          <a:solidFill>
                            <a:srgbClr val="0070C0"/>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発展</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大阪のブランド力を活用したスポーツイベントの誘致・開催</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大阪のプロスポーツチーム・トップアスリート等と連携した都市魅力の発信、観光振興につなげるための取組みの推進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スポーツツーリズム推進のための情報発信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手軽に行ける大阪の自然を生かしたツーリズムの推進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188550" indent="0">
                        <a:lnSpc>
                          <a:spcPts val="1700"/>
                        </a:lnSpc>
                        <a:spcAft>
                          <a:spcPts val="600"/>
                        </a:spcAft>
                        <a:buFont typeface="Arial" panose="020B0604020202020204" pitchFamily="34" charset="0"/>
                        <a:buNone/>
                      </a:pPr>
                      <a:r>
                        <a:rPr kumimoji="1" lang="ja-JP" altLang="en-US" sz="1100" u="none" dirty="0">
                          <a:solidFill>
                            <a:schemeClr val="tx1"/>
                          </a:solidFill>
                          <a:latin typeface="Meiryo UI" panose="020B0604030504040204" pitchFamily="50" charset="-128"/>
                          <a:ea typeface="Meiryo UI" panose="020B0604030504040204" pitchFamily="50" charset="-128"/>
                        </a:rPr>
                        <a:t>　　（関連：都市像３④）</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③ 大規模スポーツイベント開催を契機としたレガシーの形成</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オリンピック・パラリンピックを契機とした次世代の育成　</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オリンピック・パラリンピック、ワールドマスターズゲームズ</a:t>
                      </a:r>
                      <a:r>
                        <a:rPr kumimoji="1" lang="en-US" altLang="ja-JP" sz="1100" u="none" dirty="0">
                          <a:solidFill>
                            <a:schemeClr val="tx1"/>
                          </a:solidFill>
                          <a:latin typeface="Meiryo UI" panose="020B0604030504040204" pitchFamily="50" charset="-128"/>
                          <a:ea typeface="Meiryo UI" panose="020B0604030504040204" pitchFamily="50" charset="-128"/>
                        </a:rPr>
                        <a:t>2021</a:t>
                      </a:r>
                      <a:r>
                        <a:rPr kumimoji="1" lang="ja-JP" altLang="en-US" sz="1100" u="none" dirty="0">
                          <a:solidFill>
                            <a:schemeClr val="tx1"/>
                          </a:solidFill>
                          <a:latin typeface="Meiryo UI" panose="020B0604030504040204" pitchFamily="50" charset="-128"/>
                          <a:ea typeface="Meiryo UI" panose="020B0604030504040204" pitchFamily="50" charset="-128"/>
                        </a:rPr>
                        <a:t>関西等を契機としたスポーツツーリズムの推進</a:t>
                      </a:r>
                    </a:p>
                  </a:txBody>
                  <a:tcPr marL="74295" marR="74295" marT="37148" marB="37148"/>
                </a:tc>
                <a:extLst>
                  <a:ext uri="{0D108BD9-81ED-4DB2-BD59-A6C34878D82A}">
                    <a16:rowId xmlns:a16="http://schemas.microsoft.com/office/drawing/2014/main" val="56909176"/>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888249297"/>
              </p:ext>
            </p:extLst>
          </p:nvPr>
        </p:nvGraphicFramePr>
        <p:xfrm>
          <a:off x="5081412" y="604418"/>
          <a:ext cx="4573155" cy="5796000"/>
        </p:xfrm>
        <a:graphic>
          <a:graphicData uri="http://schemas.openxmlformats.org/drawingml/2006/table">
            <a:tbl>
              <a:tblPr firstRow="1" bandRow="1">
                <a:tableStyleId>{5A111915-BE36-4E01-A7E5-04B1672EAD32}</a:tableStyleId>
              </a:tblPr>
              <a:tblGrid>
                <a:gridCol w="4573155">
                  <a:extLst>
                    <a:ext uri="{9D8B030D-6E8A-4147-A177-3AD203B41FA5}">
                      <a16:colId xmlns:a16="http://schemas.microsoft.com/office/drawing/2014/main" val="2172647723"/>
                    </a:ext>
                  </a:extLst>
                </a:gridCol>
              </a:tblGrid>
              <a:tr h="468456">
                <a:tc>
                  <a:txBody>
                    <a:bodyPr/>
                    <a:lstStyle/>
                    <a:p>
                      <a:r>
                        <a:rPr kumimoji="1" lang="ja-JP" altLang="en-US" sz="1200" dirty="0">
                          <a:latin typeface="Meiryo UI" panose="020B0604030504040204" pitchFamily="50" charset="-128"/>
                          <a:ea typeface="Meiryo UI" panose="020B0604030504040204" pitchFamily="50" charset="-128"/>
                        </a:rPr>
                        <a:t>８　健康と生きがいを創出するスポーツに親しめる都市</a:t>
                      </a:r>
                    </a:p>
                  </a:txBody>
                  <a:tcPr marL="74295" marR="74295" marT="37148" marB="37148" anchor="ctr"/>
                </a:tc>
                <a:extLst>
                  <a:ext uri="{0D108BD9-81ED-4DB2-BD59-A6C34878D82A}">
                    <a16:rowId xmlns:a16="http://schemas.microsoft.com/office/drawing/2014/main" val="3867636356"/>
                  </a:ext>
                </a:extLst>
              </a:tr>
              <a:tr h="5327544">
                <a:tc>
                  <a:txBody>
                    <a:bodyPr/>
                    <a:lstStyle/>
                    <a:p>
                      <a:pPr>
                        <a:lnSpc>
                          <a:spcPts val="1700"/>
                        </a:lnSpc>
                      </a:pPr>
                      <a:endParaRPr kumimoji="1" lang="en-US" altLang="ja-JP" sz="1100" dirty="0">
                        <a:latin typeface="Meiryo UI" panose="020B0604030504040204" pitchFamily="50" charset="-128"/>
                        <a:ea typeface="Meiryo UI" panose="020B0604030504040204" pitchFamily="50" charset="-128"/>
                      </a:endParaRPr>
                    </a:p>
                    <a:p>
                      <a:pPr>
                        <a:lnSpc>
                          <a:spcPts val="1700"/>
                        </a:lnSpc>
                      </a:pPr>
                      <a:r>
                        <a:rPr kumimoji="1" lang="ja-JP" altLang="en-US" sz="1100" b="1" dirty="0">
                          <a:solidFill>
                            <a:schemeClr val="tx1"/>
                          </a:solidFill>
                          <a:latin typeface="Meiryo UI" panose="020B0604030504040204" pitchFamily="50" charset="-128"/>
                          <a:ea typeface="Meiryo UI" panose="020B0604030504040204" pitchFamily="50" charset="-128"/>
                        </a:rPr>
                        <a:t>① スポーツを「する」機会、「ささえる」力の拡充</a:t>
                      </a:r>
                      <a:endParaRPr kumimoji="1" lang="en-US" altLang="ja-JP" sz="1100" b="1"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誰もが気軽にスポーツに取り組める機会の提供</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トップアスリートの指導力などを活用した子どもたちの運動やスポーツに対する興味・関心の向上</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スポーツを支える人材の育成</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大阪マラソンのさらなる進化・発展（関連：都市像７②）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大阪のプロスポーツチーム・トップアスリート等と連携した都市魅力の発信、観光振興につなげるための取組みの推進</a:t>
                      </a:r>
                      <a:r>
                        <a:rPr kumimoji="1" lang="en-US" altLang="ja-JP" sz="1100" u="none" dirty="0">
                          <a:solidFill>
                            <a:schemeClr val="tx1"/>
                          </a:solidFill>
                          <a:latin typeface="Meiryo UI" panose="020B0604030504040204" pitchFamily="50" charset="-128"/>
                          <a:ea typeface="Meiryo UI" panose="020B0604030504040204" pitchFamily="50" charset="-128"/>
                        </a:rPr>
                        <a:t/>
                      </a:r>
                      <a:br>
                        <a:rPr kumimoji="1" lang="en-US" altLang="ja-JP" sz="1100" u="none" dirty="0">
                          <a:solidFill>
                            <a:schemeClr val="tx1"/>
                          </a:solidFill>
                          <a:latin typeface="Meiryo UI" panose="020B0604030504040204" pitchFamily="50" charset="-128"/>
                          <a:ea typeface="Meiryo UI" panose="020B0604030504040204" pitchFamily="50" charset="-128"/>
                        </a:rPr>
                      </a:br>
                      <a:r>
                        <a:rPr kumimoji="1" lang="ja-JP" altLang="en-US" sz="1100" u="none" dirty="0">
                          <a:solidFill>
                            <a:schemeClr val="tx1"/>
                          </a:solidFill>
                          <a:latin typeface="Meiryo UI" panose="020B0604030504040204" pitchFamily="50" charset="-128"/>
                          <a:ea typeface="Meiryo UI" panose="020B0604030504040204" pitchFamily="50" charset="-128"/>
                        </a:rPr>
                        <a:t>（関連：都市像７②）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60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ワールドマスターズゲームズ</a:t>
                      </a:r>
                      <a:r>
                        <a:rPr kumimoji="1" lang="en-US" altLang="ja-JP" sz="1100" u="none" dirty="0">
                          <a:solidFill>
                            <a:schemeClr val="tx1"/>
                          </a:solidFill>
                          <a:latin typeface="Meiryo UI" panose="020B0604030504040204" pitchFamily="50" charset="-128"/>
                          <a:ea typeface="Meiryo UI" panose="020B0604030504040204" pitchFamily="50" charset="-128"/>
                        </a:rPr>
                        <a:t>2021</a:t>
                      </a:r>
                      <a:r>
                        <a:rPr kumimoji="1" lang="ja-JP" altLang="en-US" sz="1100" u="none" dirty="0">
                          <a:solidFill>
                            <a:schemeClr val="tx1"/>
                          </a:solidFill>
                          <a:latin typeface="Meiryo UI" panose="020B0604030504040204" pitchFamily="50" charset="-128"/>
                          <a:ea typeface="Meiryo UI" panose="020B0604030504040204" pitchFamily="50" charset="-128"/>
                        </a:rPr>
                        <a:t>関西等を契機とした生涯スポーツの推進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② スポーツを通じた健康増進</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身近なコミュニティにおける気軽なスポーツ実践の場の拡充</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企業・大学等と連携した事業の展開及びスポーツ健康科学の推進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新しい生活様式を踏まえた体力づくり等の健康増進　</a:t>
                      </a:r>
                    </a:p>
                  </a:txBody>
                  <a:tcPr marL="74295" marR="74295" marT="37148" marB="37148"/>
                </a:tc>
                <a:extLst>
                  <a:ext uri="{0D108BD9-81ED-4DB2-BD59-A6C34878D82A}">
                    <a16:rowId xmlns:a16="http://schemas.microsoft.com/office/drawing/2014/main" val="56909176"/>
                  </a:ext>
                </a:extLst>
              </a:tr>
            </a:tbl>
          </a:graphicData>
        </a:graphic>
      </p:graphicFrame>
    </p:spTree>
    <p:extLst>
      <p:ext uri="{BB962C8B-B14F-4D97-AF65-F5344CB8AC3E}">
        <p14:creationId xmlns:p14="http://schemas.microsoft.com/office/powerpoint/2010/main" val="1513504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4018239558"/>
              </p:ext>
            </p:extLst>
          </p:nvPr>
        </p:nvGraphicFramePr>
        <p:xfrm>
          <a:off x="296205" y="604418"/>
          <a:ext cx="4573155" cy="5796000"/>
        </p:xfrm>
        <a:graphic>
          <a:graphicData uri="http://schemas.openxmlformats.org/drawingml/2006/table">
            <a:tbl>
              <a:tblPr firstRow="1" bandRow="1">
                <a:tableStyleId>{5A111915-BE36-4E01-A7E5-04B1672EAD32}</a:tableStyleId>
              </a:tblPr>
              <a:tblGrid>
                <a:gridCol w="4573155">
                  <a:extLst>
                    <a:ext uri="{9D8B030D-6E8A-4147-A177-3AD203B41FA5}">
                      <a16:colId xmlns:a16="http://schemas.microsoft.com/office/drawing/2014/main" val="2172647723"/>
                    </a:ext>
                  </a:extLst>
                </a:gridCol>
              </a:tblGrid>
              <a:tr h="4681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bg1"/>
                          </a:solidFill>
                          <a:latin typeface="Meiryo UI" panose="020B0604030504040204" pitchFamily="50" charset="-128"/>
                          <a:ea typeface="Meiryo UI" panose="020B0604030504040204" pitchFamily="50" charset="-128"/>
                        </a:rPr>
                        <a:t>９　</a:t>
                      </a:r>
                      <a:r>
                        <a:rPr kumimoji="1" lang="ja-JP" altLang="en-US" sz="1200" dirty="0">
                          <a:latin typeface="Meiryo UI" panose="020B0604030504040204" pitchFamily="50" charset="-128"/>
                          <a:ea typeface="Meiryo UI" panose="020B0604030504040204" pitchFamily="50" charset="-128"/>
                        </a:rPr>
                        <a:t>大阪の成長を担うグローバル人材が活躍する都市</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4295" marR="74295" marT="37148" marB="37148" anchor="ctr"/>
                </a:tc>
                <a:extLst>
                  <a:ext uri="{0D108BD9-81ED-4DB2-BD59-A6C34878D82A}">
                    <a16:rowId xmlns:a16="http://schemas.microsoft.com/office/drawing/2014/main" val="3867636356"/>
                  </a:ext>
                </a:extLst>
              </a:tr>
              <a:tr h="5327817">
                <a:tc>
                  <a:txBody>
                    <a:bodyPr/>
                    <a:lstStyle/>
                    <a:p>
                      <a:pPr>
                        <a:lnSpc>
                          <a:spcPts val="1700"/>
                        </a:lnSpc>
                      </a:pPr>
                      <a:endParaRPr kumimoji="1" lang="en-US" altLang="ja-JP" sz="1100" dirty="0">
                        <a:latin typeface="Meiryo UI" panose="020B0604030504040204" pitchFamily="50" charset="-128"/>
                        <a:ea typeface="Meiryo UI" panose="020B0604030504040204" pitchFamily="50" charset="-128"/>
                      </a:endParaRPr>
                    </a:p>
                    <a:p>
                      <a:pPr>
                        <a:lnSpc>
                          <a:spcPts val="1700"/>
                        </a:lnSpc>
                      </a:pPr>
                      <a:r>
                        <a:rPr kumimoji="1" lang="ja-JP" altLang="en-US" sz="1100" b="1" dirty="0">
                          <a:latin typeface="Meiryo UI" panose="020B0604030504040204" pitchFamily="50" charset="-128"/>
                          <a:ea typeface="Meiryo UI" panose="020B0604030504040204" pitchFamily="50" charset="-128"/>
                        </a:rPr>
                        <a:t>① </a:t>
                      </a:r>
                      <a:r>
                        <a:rPr kumimoji="1" lang="ja-JP" altLang="en-US" sz="1100" b="1" dirty="0">
                          <a:solidFill>
                            <a:schemeClr val="tx1"/>
                          </a:solidFill>
                          <a:latin typeface="Meiryo UI" panose="020B0604030504040204" pitchFamily="50" charset="-128"/>
                          <a:ea typeface="Meiryo UI" panose="020B0604030504040204" pitchFamily="50" charset="-128"/>
                        </a:rPr>
                        <a:t>グローバル人材育成</a:t>
                      </a:r>
                      <a:endParaRPr kumimoji="1" lang="en-US" altLang="ja-JP" sz="1100" b="1"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国際的な感覚とコミュニケーション力を有するグローバル人材の育成</a:t>
                      </a:r>
                    </a:p>
                    <a:p>
                      <a:pPr marL="360000" marR="0" lvl="0" indent="-171450" algn="l" defTabSz="91440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海外の大学への進学支援等によるグローバル人材の育成及び大阪での</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188550" marR="0" lvl="0" indent="0" algn="l" defTabSz="914400" rtl="0" eaLnBrk="1" fontAlgn="auto" latinLnBrk="0" hangingPunct="1">
                        <a:lnSpc>
                          <a:spcPts val="1700"/>
                        </a:lnSpc>
                        <a:spcBef>
                          <a:spcPts val="0"/>
                        </a:spcBef>
                        <a:spcAft>
                          <a:spcPts val="600"/>
                        </a:spcAft>
                        <a:buClrTx/>
                        <a:buSzTx/>
                        <a:buFont typeface="Arial" panose="020B0604020202020204" pitchFamily="34" charset="0"/>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　　活躍支援</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100" b="1" u="none" dirty="0">
                          <a:solidFill>
                            <a:schemeClr val="tx1"/>
                          </a:solidFill>
                          <a:latin typeface="Meiryo UI" panose="020B0604030504040204" pitchFamily="50" charset="-128"/>
                          <a:ea typeface="Meiryo UI" panose="020B0604030504040204" pitchFamily="50" charset="-128"/>
                        </a:rPr>
                        <a:t>②</a:t>
                      </a:r>
                      <a:r>
                        <a:rPr kumimoji="1" lang="ja-JP" altLang="en-US" sz="1100" b="1" u="none" baseline="0" dirty="0">
                          <a:solidFill>
                            <a:schemeClr val="tx1"/>
                          </a:solidFill>
                          <a:latin typeface="Meiryo UI" panose="020B0604030504040204" pitchFamily="50" charset="-128"/>
                          <a:ea typeface="Meiryo UI" panose="020B0604030504040204" pitchFamily="50" charset="-128"/>
                        </a:rPr>
                        <a:t> </a:t>
                      </a:r>
                      <a:r>
                        <a:rPr kumimoji="1" lang="ja-JP" altLang="en-US" sz="1100" b="1" u="none" dirty="0">
                          <a:solidFill>
                            <a:schemeClr val="tx1"/>
                          </a:solidFill>
                          <a:latin typeface="Meiryo UI" panose="020B0604030504040204" pitchFamily="50" charset="-128"/>
                          <a:ea typeface="Meiryo UI" panose="020B0604030504040204" pitchFamily="50" charset="-128"/>
                        </a:rPr>
                        <a:t>高度外国人材の育成、活躍・定着支援</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marR="0" lvl="0" indent="-171450" algn="l" defTabSz="91440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大学・企業と連携した大阪企業への就職支援</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外国人留学生のビジネス日本語能力の向上・啓発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外国人留学生の地域での活躍機会の創出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外国人</a:t>
                      </a:r>
                      <a:r>
                        <a:rPr kumimoji="1" lang="ja-JP" altLang="en-US" sz="1100" u="none" baseline="0" dirty="0">
                          <a:solidFill>
                            <a:schemeClr val="tx1"/>
                          </a:solidFill>
                          <a:latin typeface="Meiryo UI" panose="020B0604030504040204" pitchFamily="50" charset="-128"/>
                          <a:ea typeface="Meiryo UI" panose="020B0604030504040204" pitchFamily="50" charset="-128"/>
                        </a:rPr>
                        <a:t>留学生等</a:t>
                      </a:r>
                      <a:r>
                        <a:rPr kumimoji="1" lang="ja-JP" altLang="en-US" sz="1100" u="none" dirty="0">
                          <a:solidFill>
                            <a:schemeClr val="tx1"/>
                          </a:solidFill>
                          <a:latin typeface="Meiryo UI" panose="020B0604030504040204" pitchFamily="50" charset="-128"/>
                          <a:ea typeface="Meiryo UI" panose="020B0604030504040204" pitchFamily="50" charset="-128"/>
                        </a:rPr>
                        <a:t>の起業支援</a:t>
                      </a: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3077469478"/>
              </p:ext>
            </p:extLst>
          </p:nvPr>
        </p:nvGraphicFramePr>
        <p:xfrm>
          <a:off x="5081412" y="604418"/>
          <a:ext cx="4573155" cy="5796000"/>
        </p:xfrm>
        <a:graphic>
          <a:graphicData uri="http://schemas.openxmlformats.org/drawingml/2006/table">
            <a:tbl>
              <a:tblPr firstRow="1" bandRow="1">
                <a:tableStyleId>{5A111915-BE36-4E01-A7E5-04B1672EAD32}</a:tableStyleId>
              </a:tblPr>
              <a:tblGrid>
                <a:gridCol w="4573155">
                  <a:extLst>
                    <a:ext uri="{9D8B030D-6E8A-4147-A177-3AD203B41FA5}">
                      <a16:colId xmlns:a16="http://schemas.microsoft.com/office/drawing/2014/main" val="2172647723"/>
                    </a:ext>
                  </a:extLst>
                </a:gridCol>
              </a:tblGrid>
              <a:tr h="4681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bg1"/>
                          </a:solidFill>
                          <a:latin typeface="Meiryo UI" panose="020B0604030504040204" pitchFamily="50" charset="-128"/>
                          <a:ea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rPr>
                        <a:t>　出会いが新しい価値を生む多様性都市</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4295" marR="74295" marT="37148" marB="37148" anchor="ctr"/>
                </a:tc>
                <a:extLst>
                  <a:ext uri="{0D108BD9-81ED-4DB2-BD59-A6C34878D82A}">
                    <a16:rowId xmlns:a16="http://schemas.microsoft.com/office/drawing/2014/main" val="3867636356"/>
                  </a:ext>
                </a:extLst>
              </a:tr>
              <a:tr h="5327805">
                <a:tc>
                  <a:txBody>
                    <a:bodyPr/>
                    <a:lstStyle/>
                    <a:p>
                      <a:pPr>
                        <a:lnSpc>
                          <a:spcPts val="1700"/>
                        </a:lnSpc>
                      </a:pPr>
                      <a:endParaRPr kumimoji="1" lang="en-US" altLang="ja-JP" sz="1100" dirty="0">
                        <a:latin typeface="Meiryo UI" panose="020B0604030504040204" pitchFamily="50" charset="-128"/>
                        <a:ea typeface="Meiryo UI" panose="020B0604030504040204" pitchFamily="50" charset="-128"/>
                      </a:endParaRPr>
                    </a:p>
                    <a:p>
                      <a:pPr>
                        <a:lnSpc>
                          <a:spcPts val="1700"/>
                        </a:lnSpc>
                      </a:pPr>
                      <a:r>
                        <a:rPr kumimoji="1" lang="ja-JP" altLang="en-US" sz="1100" b="1" dirty="0">
                          <a:latin typeface="Meiryo UI" panose="020B0604030504040204" pitchFamily="50" charset="-128"/>
                          <a:ea typeface="Meiryo UI" panose="020B0604030504040204" pitchFamily="50" charset="-128"/>
                        </a:rPr>
                        <a:t>① </a:t>
                      </a:r>
                      <a:r>
                        <a:rPr kumimoji="1" lang="ja-JP" altLang="en-US" sz="1100" b="1" dirty="0">
                          <a:solidFill>
                            <a:schemeClr val="tx1"/>
                          </a:solidFill>
                          <a:latin typeface="Meiryo UI" panose="020B0604030504040204" pitchFamily="50" charset="-128"/>
                          <a:ea typeface="Meiryo UI" panose="020B0604030504040204" pitchFamily="50" charset="-128"/>
                        </a:rPr>
                        <a:t>在住外国人が安全・安心</a:t>
                      </a:r>
                      <a:r>
                        <a:rPr kumimoji="1" lang="ja-JP" altLang="en-US" sz="1100" b="1" u="none" dirty="0">
                          <a:solidFill>
                            <a:schemeClr val="tx1"/>
                          </a:solidFill>
                          <a:latin typeface="Meiryo UI" panose="020B0604030504040204" pitchFamily="50" charset="-128"/>
                          <a:ea typeface="Meiryo UI" panose="020B0604030504040204" pitchFamily="50" charset="-128"/>
                        </a:rPr>
                        <a:t>に暮らせる環境づくり</a:t>
                      </a:r>
                      <a:endParaRPr kumimoji="1" lang="en-US" altLang="ja-JP" sz="1100" b="1" u="none" strike="sngStrik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外国人多言語相談・やさしい日本語を含めた情報発信の充実</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災害時における多言語支援の強化</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多</a:t>
                      </a:r>
                      <a:r>
                        <a:rPr kumimoji="1" lang="ja-JP" altLang="en-US" sz="1100" u="none" strike="noStrike" dirty="0">
                          <a:solidFill>
                            <a:schemeClr val="tx1"/>
                          </a:solidFill>
                          <a:latin typeface="Meiryo UI" panose="020B0604030504040204" pitchFamily="50" charset="-128"/>
                          <a:ea typeface="Meiryo UI" panose="020B0604030504040204" pitchFamily="50" charset="-128"/>
                        </a:rPr>
                        <a:t>文化理解の促進</a:t>
                      </a:r>
                      <a:endParaRPr kumimoji="1" lang="en-US" altLang="ja-JP" sz="1100" u="none" strike="noStrik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dirty="0">
                          <a:solidFill>
                            <a:schemeClr val="tx1"/>
                          </a:solidFill>
                          <a:latin typeface="Meiryo UI" panose="020B0604030504040204" pitchFamily="50" charset="-128"/>
                          <a:ea typeface="Meiryo UI" panose="020B0604030504040204" pitchFamily="50" charset="-128"/>
                        </a:rPr>
                        <a:t>② 国際</a:t>
                      </a:r>
                      <a:r>
                        <a:rPr kumimoji="1" lang="ja-JP" altLang="en-US" sz="1100" b="1" u="none" dirty="0">
                          <a:solidFill>
                            <a:schemeClr val="tx1"/>
                          </a:solidFill>
                          <a:latin typeface="Meiryo UI" panose="020B0604030504040204" pitchFamily="50" charset="-128"/>
                          <a:ea typeface="Meiryo UI" panose="020B0604030504040204" pitchFamily="50" charset="-128"/>
                        </a:rPr>
                        <a:t>競争力を有するビジネス拠点としての大阪の魅力向上</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成長分野での産業振興やイノベーション創出の推進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中小企業の国際ビジネス交流の促進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baseline="0" dirty="0">
                          <a:solidFill>
                            <a:schemeClr val="tx1"/>
                          </a:solidFill>
                          <a:latin typeface="Meiryo UI" panose="020B0604030504040204" pitchFamily="50" charset="-128"/>
                          <a:ea typeface="Meiryo UI" panose="020B0604030504040204" pitchFamily="50" charset="-128"/>
                        </a:rPr>
                        <a:t>外国人留学生等</a:t>
                      </a:r>
                      <a:r>
                        <a:rPr kumimoji="1" lang="ja-JP" altLang="en-US" sz="1100" u="none" dirty="0">
                          <a:solidFill>
                            <a:schemeClr val="tx1"/>
                          </a:solidFill>
                          <a:latin typeface="Meiryo UI" panose="020B0604030504040204" pitchFamily="50" charset="-128"/>
                          <a:ea typeface="Meiryo UI" panose="020B0604030504040204" pitchFamily="50" charset="-128"/>
                        </a:rPr>
                        <a:t>の起業支援（関連：都市像９②）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外国企業等の誘致、定着促進（外国人駐在員等への生活支援等）</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③ 大阪の活力を生かした都市外交の推進</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大阪の魅力や強みの効果的</a:t>
                      </a:r>
                      <a:r>
                        <a:rPr kumimoji="1" lang="ja-JP" altLang="en-US" sz="1100" dirty="0">
                          <a:solidFill>
                            <a:schemeClr val="tx1"/>
                          </a:solidFill>
                          <a:latin typeface="Meiryo UI" panose="020B0604030504040204" pitchFamily="50" charset="-128"/>
                          <a:ea typeface="Meiryo UI" panose="020B0604030504040204" pitchFamily="50" charset="-128"/>
                        </a:rPr>
                        <a:t>な海外への発信</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都市間ネットワーク・外交ノウハウを相互に活用した交流推進</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総領事館とのネットワークを生かした情報発信の強化</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地域特性を生かした国際協力</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成長著しいアジアとの交流や先端産業分野での欧米等との交流の促進を通じた相互利益の実現</a:t>
                      </a:r>
                    </a:p>
                  </a:txBody>
                  <a:tcPr marL="74295" marR="74295" marT="37148" marB="37148"/>
                </a:tc>
                <a:extLst>
                  <a:ext uri="{0D108BD9-81ED-4DB2-BD59-A6C34878D82A}">
                    <a16:rowId xmlns:a16="http://schemas.microsoft.com/office/drawing/2014/main" val="56909176"/>
                  </a:ext>
                </a:extLst>
              </a:tr>
            </a:tbl>
          </a:graphicData>
        </a:graphic>
      </p:graphicFrame>
      <p:sp>
        <p:nvSpPr>
          <p:cNvPr id="3" name="スライド番号プレースホルダー 2"/>
          <p:cNvSpPr>
            <a:spLocks noGrp="1"/>
          </p:cNvSpPr>
          <p:nvPr>
            <p:ph type="sldNum" sz="quarter" idx="12"/>
          </p:nvPr>
        </p:nvSpPr>
        <p:spPr>
          <a:xfrm>
            <a:off x="7627722" y="6463041"/>
            <a:ext cx="2228850" cy="365125"/>
          </a:xfrm>
        </p:spPr>
        <p:txBody>
          <a:bodyPr/>
          <a:lstStyle/>
          <a:p>
            <a:r>
              <a:rPr kumimoji="1" lang="en-US" altLang="ja-JP" dirty="0"/>
              <a:t>11</a:t>
            </a:r>
            <a:endParaRPr kumimoji="1" lang="ja-JP" altLang="en-US" dirty="0"/>
          </a:p>
        </p:txBody>
      </p:sp>
    </p:spTree>
    <p:extLst>
      <p:ext uri="{BB962C8B-B14F-4D97-AF65-F5344CB8AC3E}">
        <p14:creationId xmlns:p14="http://schemas.microsoft.com/office/powerpoint/2010/main" val="2821760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34841" y="6503670"/>
            <a:ext cx="2228850" cy="365125"/>
          </a:xfrm>
        </p:spPr>
        <p:txBody>
          <a:bodyPr/>
          <a:lstStyle/>
          <a:p>
            <a:r>
              <a:rPr kumimoji="1" lang="en-US" altLang="ja-JP" dirty="0"/>
              <a:t>12</a:t>
            </a:r>
            <a:endParaRPr kumimoji="1" lang="ja-JP" altLang="en-US" dirty="0"/>
          </a:p>
        </p:txBody>
      </p:sp>
      <p:sp>
        <p:nvSpPr>
          <p:cNvPr id="9" name="正方形/長方形 8">
            <a:extLst>
              <a:ext uri="{FF2B5EF4-FFF2-40B4-BE49-F238E27FC236}">
                <a16:creationId xmlns:a16="http://schemas.microsoft.com/office/drawing/2014/main" id="{A911D2B4-EC96-4437-A6A6-DB489B2B5AD5}"/>
              </a:ext>
            </a:extLst>
          </p:cNvPr>
          <p:cNvSpPr/>
          <p:nvPr/>
        </p:nvSpPr>
        <p:spPr>
          <a:xfrm>
            <a:off x="0" y="-25758"/>
            <a:ext cx="9906000" cy="467055"/>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t>　</a:t>
            </a:r>
            <a:r>
              <a:rPr kumimoji="1" lang="ja-JP" altLang="en-US" sz="2400" spc="300" dirty="0">
                <a:solidFill>
                  <a:schemeClr val="tx1"/>
                </a:solidFill>
                <a:latin typeface="Meiryo UI" panose="020B0604030504040204" pitchFamily="50" charset="-128"/>
                <a:ea typeface="Meiryo UI" panose="020B0604030504040204" pitchFamily="50" charset="-128"/>
              </a:rPr>
              <a:t>重点取組み</a:t>
            </a:r>
          </a:p>
        </p:txBody>
      </p:sp>
      <p:sp>
        <p:nvSpPr>
          <p:cNvPr id="6" name="正方形/長方形 5"/>
          <p:cNvSpPr/>
          <p:nvPr/>
        </p:nvSpPr>
        <p:spPr>
          <a:xfrm>
            <a:off x="409180" y="441297"/>
            <a:ext cx="9089329" cy="55291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nSpc>
                <a:spcPts val="1600"/>
              </a:lnSpc>
            </a:pPr>
            <a:r>
              <a:rPr lang="ja-JP" altLang="en-US" sz="1400" dirty="0">
                <a:solidFill>
                  <a:schemeClr val="tx1"/>
                </a:solidFill>
                <a:latin typeface="Meiryo UI" panose="020B0604030504040204" pitchFamily="50" charset="-128"/>
                <a:ea typeface="Meiryo UI" panose="020B0604030504040204" pitchFamily="50" charset="-128"/>
              </a:rPr>
              <a:t>大阪・関西万博を見据えた魅力づくり、新型コロナウイルス感染症による影響、都市魅力創造に向けたこれまでの取組みにより</a:t>
            </a:r>
            <a:endParaRPr lang="en-US" altLang="ja-JP" sz="14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400" dirty="0">
                <a:solidFill>
                  <a:schemeClr val="tx1"/>
                </a:solidFill>
                <a:latin typeface="Meiryo UI" panose="020B0604030504040204" pitchFamily="50" charset="-128"/>
                <a:ea typeface="Meiryo UI" panose="020B0604030504040204" pitchFamily="50" charset="-128"/>
              </a:rPr>
              <a:t>明らかになった課題への対応などの観点から、</a:t>
            </a:r>
            <a:r>
              <a:rPr kumimoji="1" lang="ja-JP" altLang="en-US" sz="1400" dirty="0">
                <a:solidFill>
                  <a:schemeClr val="tx1"/>
                </a:solidFill>
                <a:latin typeface="Meiryo UI" panose="020B0604030504040204" pitchFamily="50" charset="-128"/>
                <a:ea typeface="Meiryo UI" panose="020B0604030504040204" pitchFamily="50" charset="-128"/>
              </a:rPr>
              <a:t>本戦略においては次の</a:t>
            </a:r>
            <a:r>
              <a:rPr lang="ja-JP" altLang="en-US" sz="1400" dirty="0">
                <a:solidFill>
                  <a:schemeClr val="tx1"/>
                </a:solidFill>
                <a:latin typeface="Meiryo UI" panose="020B0604030504040204" pitchFamily="50" charset="-128"/>
                <a:ea typeface="Meiryo UI" panose="020B0604030504040204" pitchFamily="50" charset="-128"/>
              </a:rPr>
              <a:t>項目を</a:t>
            </a:r>
            <a:r>
              <a:rPr kumimoji="1" lang="ja-JP" altLang="en-US" sz="1400" dirty="0">
                <a:solidFill>
                  <a:schemeClr val="tx1"/>
                </a:solidFill>
                <a:latin typeface="Meiryo UI" panose="020B0604030504040204" pitchFamily="50" charset="-128"/>
                <a:ea typeface="Meiryo UI" panose="020B0604030504040204" pitchFamily="50" charset="-128"/>
              </a:rPr>
              <a:t>重点的に取り組む</a:t>
            </a:r>
            <a:r>
              <a:rPr lang="ja-JP" altLang="en-US" sz="1400" dirty="0">
                <a:solidFill>
                  <a:schemeClr val="tx1"/>
                </a:solidFill>
                <a:latin typeface="Meiryo UI" panose="020B0604030504040204" pitchFamily="50" charset="-128"/>
                <a:ea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8" name="正方形/長方形 7"/>
          <p:cNvSpPr/>
          <p:nvPr/>
        </p:nvSpPr>
        <p:spPr>
          <a:xfrm>
            <a:off x="878414" y="5682326"/>
            <a:ext cx="8620095" cy="847470"/>
          </a:xfrm>
          <a:prstGeom prst="rect">
            <a:avLst/>
          </a:prstGeom>
          <a:noFill/>
          <a:ln w="22225">
            <a:solidFill>
              <a:schemeClr val="tx1"/>
            </a:solidFill>
          </a:ln>
        </p:spPr>
        <p:style>
          <a:lnRef idx="2">
            <a:schemeClr val="dk1"/>
          </a:lnRef>
          <a:fillRef idx="1">
            <a:schemeClr val="lt1"/>
          </a:fillRef>
          <a:effectRef idx="0">
            <a:schemeClr val="dk1"/>
          </a:effectRef>
          <a:fontRef idx="minor">
            <a:schemeClr val="dk1"/>
          </a:fontRef>
        </p:style>
        <p:txBody>
          <a:bodyPr tIns="72000" bIns="36000" rtlCol="0" anchor="ctr"/>
          <a:lstStyle/>
          <a:p>
            <a:pPr>
              <a:lnSpc>
                <a:spcPts val="2000"/>
              </a:lnSpc>
            </a:pPr>
            <a:r>
              <a:rPr lang="ja-JP" altLang="en-US" sz="1600" dirty="0">
                <a:solidFill>
                  <a:schemeClr val="tx1"/>
                </a:solidFill>
                <a:latin typeface="Meiryo UI" panose="020B0604030504040204" pitchFamily="50" charset="-128"/>
                <a:ea typeface="Meiryo UI" panose="020B0604030504040204" pitchFamily="50" charset="-128"/>
              </a:rPr>
              <a:t>▶　食、歴史、文化芸術、エンタメなど大阪の強みを生かした新しい時代に相応しい価値や魅力の創出</a:t>
            </a:r>
            <a:endParaRPr lang="en-US" altLang="ja-JP" sz="1600" dirty="0">
              <a:solidFill>
                <a:schemeClr val="tx1"/>
              </a:solidFill>
              <a:latin typeface="Meiryo UI" panose="020B0604030504040204" pitchFamily="50" charset="-128"/>
              <a:ea typeface="Meiryo UI" panose="020B0604030504040204" pitchFamily="50" charset="-128"/>
            </a:endParaRPr>
          </a:p>
          <a:p>
            <a:pPr>
              <a:lnSpc>
                <a:spcPts val="2000"/>
              </a:lnSpc>
            </a:pPr>
            <a:r>
              <a:rPr lang="ja-JP" altLang="en-US" sz="1600" dirty="0">
                <a:solidFill>
                  <a:schemeClr val="tx1"/>
                </a:solidFill>
                <a:latin typeface="Meiryo UI" panose="020B0604030504040204" pitchFamily="50" charset="-128"/>
                <a:ea typeface="Meiryo UI" panose="020B0604030504040204" pitchFamily="50" charset="-128"/>
              </a:rPr>
              <a:t>▶　マイクロツーリズムを起点とする国内からの誘客強化　　</a:t>
            </a:r>
            <a:endParaRPr lang="en-US" altLang="ja-JP" sz="1600" dirty="0">
              <a:solidFill>
                <a:schemeClr val="tx1"/>
              </a:solidFill>
              <a:latin typeface="Meiryo UI" panose="020B0604030504040204" pitchFamily="50" charset="-128"/>
              <a:ea typeface="Meiryo UI" panose="020B0604030504040204" pitchFamily="50" charset="-128"/>
            </a:endParaRPr>
          </a:p>
          <a:p>
            <a:pPr>
              <a:lnSpc>
                <a:spcPts val="2000"/>
              </a:lnSpc>
            </a:pPr>
            <a:r>
              <a:rPr lang="ja-JP" altLang="en-US" sz="1600" dirty="0">
                <a:solidFill>
                  <a:schemeClr val="tx1"/>
                </a:solidFill>
                <a:latin typeface="Meiryo UI" panose="020B0604030504040204" pitchFamily="50" charset="-128"/>
                <a:ea typeface="Meiryo UI" panose="020B0604030504040204" pitchFamily="50" charset="-128"/>
              </a:rPr>
              <a:t>▶　来阪外国人の</a:t>
            </a:r>
            <a:r>
              <a:rPr lang="en-US" altLang="ja-JP" sz="1600" dirty="0">
                <a:solidFill>
                  <a:schemeClr val="tx1"/>
                </a:solidFill>
                <a:latin typeface="Meiryo UI" panose="020B0604030504040204" pitchFamily="50" charset="-128"/>
                <a:ea typeface="Meiryo UI" panose="020B0604030504040204" pitchFamily="50" charset="-128"/>
              </a:rPr>
              <a:t>75</a:t>
            </a:r>
            <a:r>
              <a:rPr lang="ja-JP" altLang="en-US" sz="1600" dirty="0">
                <a:solidFill>
                  <a:schemeClr val="tx1"/>
                </a:solidFill>
                <a:latin typeface="Meiryo UI" panose="020B0604030504040204" pitchFamily="50" charset="-128"/>
                <a:ea typeface="Meiryo UI" panose="020B0604030504040204" pitchFamily="50" charset="-128"/>
              </a:rPr>
              <a:t>％を占める東アジアからの旅行者をコロナ前の水準に戻すための施策展開</a:t>
            </a:r>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306539" y="5022652"/>
            <a:ext cx="1798269" cy="324000"/>
          </a:xfrm>
          <a:prstGeom prst="rect">
            <a:avLst/>
          </a:prstGeom>
          <a:solidFill>
            <a:schemeClr val="accent1">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最優先取組み</a:t>
            </a:r>
          </a:p>
        </p:txBody>
      </p:sp>
      <p:sp>
        <p:nvSpPr>
          <p:cNvPr id="11" name="正方形/長方形 10"/>
          <p:cNvSpPr/>
          <p:nvPr/>
        </p:nvSpPr>
        <p:spPr>
          <a:xfrm>
            <a:off x="403008" y="5321505"/>
            <a:ext cx="9083894" cy="39964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nSpc>
                <a:spcPts val="1800"/>
              </a:lnSpc>
            </a:pPr>
            <a:r>
              <a:rPr lang="ja-JP" altLang="en-US" sz="1400" dirty="0">
                <a:latin typeface="Meiryo UI" panose="020B0604030504040204" pitchFamily="50" charset="-128"/>
                <a:ea typeface="Meiryo UI" panose="020B0604030504040204" pitchFamily="50" charset="-128"/>
              </a:rPr>
              <a:t>　新型コロナウイルス感染症により多大な影響を受けた大阪の賑わいを取り戻すため、まずは、下記について</a:t>
            </a:r>
            <a:r>
              <a:rPr lang="ja-JP" altLang="en-US" sz="1400" dirty="0">
                <a:solidFill>
                  <a:schemeClr val="tx1"/>
                </a:solidFill>
                <a:latin typeface="Meiryo UI" panose="020B0604030504040204" pitchFamily="50" charset="-128"/>
                <a:ea typeface="Meiryo UI" panose="020B0604030504040204" pitchFamily="50" charset="-128"/>
              </a:rPr>
              <a:t>優先的に</a:t>
            </a:r>
            <a:r>
              <a:rPr lang="ja-JP" altLang="en-US" sz="1400" dirty="0">
                <a:latin typeface="Meiryo UI" panose="020B0604030504040204" pitchFamily="50" charset="-128"/>
                <a:ea typeface="Meiryo UI" panose="020B0604030504040204" pitchFamily="50" charset="-128"/>
              </a:rPr>
              <a:t>取り組む。</a:t>
            </a:r>
            <a:endParaRPr lang="ja-JP" altLang="en-US" sz="1400" dirty="0">
              <a:solidFill>
                <a:schemeClr val="tx1"/>
              </a:solidFill>
              <a:latin typeface="Meiryo UI" panose="020B0604030504040204" pitchFamily="50" charset="-128"/>
              <a:ea typeface="Meiryo UI" panose="020B0604030504040204" pitchFamily="50" charset="-128"/>
            </a:endParaRPr>
          </a:p>
        </p:txBody>
      </p:sp>
      <p:graphicFrame>
        <p:nvGraphicFramePr>
          <p:cNvPr id="25" name="表 24"/>
          <p:cNvGraphicFramePr>
            <a:graphicFrameLocks noGrp="1"/>
          </p:cNvGraphicFramePr>
          <p:nvPr>
            <p:extLst>
              <p:ext uri="{D42A27DB-BD31-4B8C-83A1-F6EECF244321}">
                <p14:modId xmlns:p14="http://schemas.microsoft.com/office/powerpoint/2010/main" val="3346885059"/>
              </p:ext>
            </p:extLst>
          </p:nvPr>
        </p:nvGraphicFramePr>
        <p:xfrm>
          <a:off x="167970" y="1019491"/>
          <a:ext cx="4546209" cy="1470519"/>
        </p:xfrm>
        <a:graphic>
          <a:graphicData uri="http://schemas.openxmlformats.org/drawingml/2006/table">
            <a:tbl>
              <a:tblPr firstCol="1">
                <a:tableStyleId>{5C22544A-7EE6-4342-B048-85BDC9FD1C3A}</a:tableStyleId>
              </a:tblPr>
              <a:tblGrid>
                <a:gridCol w="4546209">
                  <a:extLst>
                    <a:ext uri="{9D8B030D-6E8A-4147-A177-3AD203B41FA5}">
                      <a16:colId xmlns:a16="http://schemas.microsoft.com/office/drawing/2014/main" val="20000"/>
                    </a:ext>
                  </a:extLst>
                </a:gridCol>
              </a:tblGrid>
              <a:tr h="363079">
                <a:tc>
                  <a:txBody>
                    <a:bodyPr/>
                    <a:lstStyle/>
                    <a:p>
                      <a:pPr algn="ctr"/>
                      <a:r>
                        <a:rPr kumimoji="1" lang="ja-JP" altLang="en-US" sz="1400" dirty="0">
                          <a:latin typeface="Arial" panose="020B0604020202020204" pitchFamily="34" charset="0"/>
                          <a:ea typeface="Meiryo UI" panose="020B0604030504040204" pitchFamily="50" charset="-128"/>
                          <a:cs typeface="Arial" panose="020B0604020202020204" pitchFamily="34" charset="0"/>
                        </a:rPr>
                        <a:t>世界第一級の文化・観光拠点の進化・発信</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10000"/>
                  </a:ext>
                </a:extLst>
              </a:tr>
              <a:tr h="681953">
                <a:tc>
                  <a:txBody>
                    <a:bodyPr/>
                    <a:lstStyle/>
                    <a:p>
                      <a:pPr marL="0" marR="0" lvl="0" indent="0" algn="l" defTabSz="742950" rtl="0" eaLnBrk="1" fontAlgn="auto" latinLnBrk="0" hangingPunct="1">
                        <a:lnSpc>
                          <a:spcPts val="1600"/>
                        </a:lnSpc>
                        <a:spcBef>
                          <a:spcPts val="0"/>
                        </a:spcBef>
                        <a:spcAft>
                          <a:spcPts val="0"/>
                        </a:spcAft>
                        <a:buClrTx/>
                        <a:buSzTx/>
                        <a:buFontTx/>
                        <a:buNone/>
                        <a:tabLst/>
                        <a:defRPr/>
                      </a:pP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a:t>
                      </a: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大阪・関西万博を契機とした世界に向けた大阪の魅力発信</a:t>
                      </a:r>
                    </a:p>
                    <a:p>
                      <a:pPr algn="l">
                        <a:lnSpc>
                          <a:spcPts val="1600"/>
                        </a:lnSpc>
                        <a:spcAft>
                          <a:spcPts val="0"/>
                        </a:spcAft>
                      </a:pP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a:t>
                      </a: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水都大阪、百舌鳥・古市古墳群、万博記念公園</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、大阪市内重点エリ</a:t>
                      </a:r>
                      <a:endPar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algn="l">
                        <a:lnSpc>
                          <a:spcPts val="1600"/>
                        </a:lnSpc>
                        <a:spcAft>
                          <a:spcPts val="0"/>
                        </a:spcAft>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ア</a:t>
                      </a: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等の魅力強化</a:t>
                      </a:r>
                    </a:p>
                    <a:p>
                      <a:pPr algn="l">
                        <a:lnSpc>
                          <a:spcPts val="1600"/>
                        </a:lnSpc>
                        <a:spcAft>
                          <a:spcPts val="0"/>
                        </a:spcAft>
                      </a:pP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a:t>
                      </a:r>
                      <a:r>
                        <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IR</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誘致、</a:t>
                      </a: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大阪中之島美術館開館や大阪市立美術館リニューアル</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a:t>
                      </a:r>
                      <a:endPar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algn="l">
                        <a:lnSpc>
                          <a:spcPts val="1600"/>
                        </a:lnSpc>
                        <a:spcAft>
                          <a:spcPts val="0"/>
                        </a:spcAft>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うめきた</a:t>
                      </a:r>
                      <a:r>
                        <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2</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期まちづくりの着実な推進　</a:t>
                      </a: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など</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213443"/>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1934665063"/>
              </p:ext>
            </p:extLst>
          </p:nvPr>
        </p:nvGraphicFramePr>
        <p:xfrm>
          <a:off x="167970" y="2443430"/>
          <a:ext cx="4546800" cy="1264915"/>
        </p:xfrm>
        <a:graphic>
          <a:graphicData uri="http://schemas.openxmlformats.org/drawingml/2006/table">
            <a:tbl>
              <a:tblPr firstCol="1">
                <a:tableStyleId>{5C22544A-7EE6-4342-B048-85BDC9FD1C3A}</a:tableStyleId>
              </a:tblPr>
              <a:tblGrid>
                <a:gridCol w="4546800">
                  <a:extLst>
                    <a:ext uri="{9D8B030D-6E8A-4147-A177-3AD203B41FA5}">
                      <a16:colId xmlns:a16="http://schemas.microsoft.com/office/drawing/2014/main" val="802061351"/>
                    </a:ext>
                  </a:extLst>
                </a:gridCol>
              </a:tblGrid>
              <a:tr h="360675">
                <a:tc>
                  <a:txBody>
                    <a:bodyPr/>
                    <a:lstStyle/>
                    <a:p>
                      <a:pPr marL="0" marR="0" indent="0" algn="ctr" defTabSz="742950" rtl="0" eaLnBrk="1" fontAlgn="auto" latinLnBrk="0" hangingPunct="1">
                        <a:lnSpc>
                          <a:spcPct val="100000"/>
                        </a:lnSpc>
                        <a:spcBef>
                          <a:spcPts val="0"/>
                        </a:spcBef>
                        <a:spcAft>
                          <a:spcPts val="0"/>
                        </a:spcAft>
                        <a:buClrTx/>
                        <a:buSzTx/>
                        <a:buFontTx/>
                        <a:buNone/>
                        <a:tabLst/>
                        <a:defRPr/>
                      </a:pPr>
                      <a:r>
                        <a:rPr lang="ja-JP" altLang="en-US" sz="1400" b="1" dirty="0">
                          <a:solidFill>
                            <a:schemeClr val="bg1"/>
                          </a:solidFill>
                          <a:latin typeface="Arial" panose="020B0604020202020204" pitchFamily="34" charset="0"/>
                          <a:ea typeface="Meiryo UI" panose="020B0604030504040204" pitchFamily="50" charset="-128"/>
                          <a:cs typeface="Arial" panose="020B0604020202020204" pitchFamily="34" charset="0"/>
                        </a:rPr>
                        <a:t>大阪の強みを生かした魅力創出・発信</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1483635745"/>
                  </a:ext>
                </a:extLst>
              </a:tr>
              <a:tr h="240290">
                <a:tc>
                  <a:txBody>
                    <a:bodyPr/>
                    <a:lstStyle/>
                    <a:p>
                      <a:pPr algn="just">
                        <a:lnSpc>
                          <a:spcPts val="1600"/>
                        </a:lnSpc>
                        <a:spcAft>
                          <a:spcPts val="0"/>
                        </a:spcAft>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食、歴史、文化芸術、エンタメなど大阪の強みを生かした魅力の</a:t>
                      </a:r>
                      <a:endPar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algn="just">
                        <a:lnSpc>
                          <a:spcPts val="1600"/>
                        </a:lnSpc>
                        <a:spcAft>
                          <a:spcPts val="0"/>
                        </a:spcAft>
                      </a:pPr>
                      <a:r>
                        <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磨き上げ・発信</a:t>
                      </a:r>
                      <a:endPar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marL="0" marR="0" lvl="0" indent="0" algn="just" defTabSz="742950" rtl="0" eaLnBrk="1" fontAlgn="auto" latinLnBrk="0" hangingPunct="1">
                        <a:lnSpc>
                          <a:spcPts val="1600"/>
                        </a:lnSpc>
                        <a:spcBef>
                          <a:spcPts val="0"/>
                        </a:spcBef>
                        <a:spcAft>
                          <a:spcPts val="0"/>
                        </a:spcAft>
                        <a:buClrTx/>
                        <a:buSzTx/>
                        <a:buFontTx/>
                        <a:buNone/>
                        <a:tabLst/>
                        <a:defRPr/>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博物館や美術館の文化資源の鑑賞・体験など文化観光の推進</a:t>
                      </a:r>
                      <a:endPar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marL="0" marR="0" lvl="0" indent="0" algn="just" defTabSz="742950" rtl="0" eaLnBrk="1" fontAlgn="auto" latinLnBrk="0" hangingPunct="1">
                        <a:lnSpc>
                          <a:spcPts val="1600"/>
                        </a:lnSpc>
                        <a:spcBef>
                          <a:spcPts val="0"/>
                        </a:spcBef>
                        <a:spcAft>
                          <a:spcPts val="0"/>
                        </a:spcAft>
                        <a:buClrTx/>
                        <a:buSzTx/>
                        <a:buFontTx/>
                        <a:buNone/>
                        <a:tabLst/>
                        <a:defRPr/>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プロスポーツチーム・トップアスリート等と連携した魅力発信　など</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2509926"/>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1951039337"/>
              </p:ext>
            </p:extLst>
          </p:nvPr>
        </p:nvGraphicFramePr>
        <p:xfrm>
          <a:off x="167970" y="3683510"/>
          <a:ext cx="4546209" cy="645230"/>
        </p:xfrm>
        <a:graphic>
          <a:graphicData uri="http://schemas.openxmlformats.org/drawingml/2006/table">
            <a:tbl>
              <a:tblPr firstCol="1">
                <a:tableStyleId>{5C22544A-7EE6-4342-B048-85BDC9FD1C3A}</a:tableStyleId>
              </a:tblPr>
              <a:tblGrid>
                <a:gridCol w="4546209">
                  <a:extLst>
                    <a:ext uri="{9D8B030D-6E8A-4147-A177-3AD203B41FA5}">
                      <a16:colId xmlns:a16="http://schemas.microsoft.com/office/drawing/2014/main" val="222981108"/>
                    </a:ext>
                  </a:extLst>
                </a:gridCol>
              </a:tblGrid>
              <a:tr h="350590">
                <a:tc>
                  <a:txBody>
                    <a:bodyPr/>
                    <a:lstStyle/>
                    <a:p>
                      <a:pPr marL="0" marR="0" indent="0" algn="ctr" defTabSz="742950" rtl="0" eaLnBrk="1" fontAlgn="auto" latinLnBrk="0" hangingPunct="1">
                        <a:lnSpc>
                          <a:spcPct val="100000"/>
                        </a:lnSpc>
                        <a:spcBef>
                          <a:spcPts val="0"/>
                        </a:spcBef>
                        <a:spcAft>
                          <a:spcPts val="0"/>
                        </a:spcAft>
                        <a:buClrTx/>
                        <a:buSzTx/>
                        <a:buFontTx/>
                        <a:buNone/>
                        <a:tabLst/>
                        <a:defRPr/>
                      </a:pPr>
                      <a:r>
                        <a:rPr lang="ja-JP" altLang="en-US" sz="1400" b="1" dirty="0">
                          <a:solidFill>
                            <a:schemeClr val="bg1"/>
                          </a:solidFill>
                          <a:latin typeface="Arial" panose="020B0604020202020204" pitchFamily="34" charset="0"/>
                          <a:ea typeface="Meiryo UI" panose="020B0604030504040204" pitchFamily="50" charset="-128"/>
                          <a:cs typeface="Arial" panose="020B0604020202020204" pitchFamily="34" charset="0"/>
                        </a:rPr>
                        <a:t>さらなる観光誘客に向けた取組み</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3341231585"/>
                  </a:ext>
                </a:extLst>
              </a:tr>
              <a:tr h="193374">
                <a:tc>
                  <a:txBody>
                    <a:bodyPr/>
                    <a:lstStyle/>
                    <a:p>
                      <a:pPr algn="just">
                        <a:lnSpc>
                          <a:spcPts val="1600"/>
                        </a:lnSpc>
                        <a:spcAft>
                          <a:spcPts val="0"/>
                        </a:spcAft>
                      </a:pPr>
                      <a:endPar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85054813"/>
                  </a:ext>
                </a:extLst>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val="1951476539"/>
              </p:ext>
            </p:extLst>
          </p:nvPr>
        </p:nvGraphicFramePr>
        <p:xfrm>
          <a:off x="5160160" y="1032298"/>
          <a:ext cx="4546209" cy="649987"/>
        </p:xfrm>
        <a:graphic>
          <a:graphicData uri="http://schemas.openxmlformats.org/drawingml/2006/table">
            <a:tbl>
              <a:tblPr firstCol="1">
                <a:tableStyleId>{5C22544A-7EE6-4342-B048-85BDC9FD1C3A}</a:tableStyleId>
              </a:tblPr>
              <a:tblGrid>
                <a:gridCol w="4546209">
                  <a:extLst>
                    <a:ext uri="{9D8B030D-6E8A-4147-A177-3AD203B41FA5}">
                      <a16:colId xmlns:a16="http://schemas.microsoft.com/office/drawing/2014/main" val="48823946"/>
                    </a:ext>
                  </a:extLst>
                </a:gridCol>
              </a:tblGrid>
              <a:tr h="355347">
                <a:tc>
                  <a:txBody>
                    <a:bodyPr/>
                    <a:lstStyle/>
                    <a:p>
                      <a:pPr marL="0" marR="0" indent="0" algn="ctr" defTabSz="742950" rtl="0" eaLnBrk="1" fontAlgn="auto" latinLnBrk="0" hangingPunct="1">
                        <a:lnSpc>
                          <a:spcPct val="100000"/>
                        </a:lnSpc>
                        <a:spcBef>
                          <a:spcPts val="0"/>
                        </a:spcBef>
                        <a:spcAft>
                          <a:spcPts val="0"/>
                        </a:spcAft>
                        <a:buClrTx/>
                        <a:buSzTx/>
                        <a:buFontTx/>
                        <a:buNone/>
                        <a:tabLst/>
                        <a:defRPr/>
                      </a:pPr>
                      <a:r>
                        <a:rPr lang="ja-JP" altLang="en-US" sz="1400" b="1" dirty="0">
                          <a:solidFill>
                            <a:schemeClr val="bg1"/>
                          </a:solidFill>
                          <a:latin typeface="Arial" panose="020B0604020202020204" pitchFamily="34" charset="0"/>
                          <a:ea typeface="Meiryo UI" panose="020B0604030504040204" pitchFamily="50" charset="-128"/>
                          <a:cs typeface="Arial" panose="020B0604020202020204" pitchFamily="34" charset="0"/>
                        </a:rPr>
                        <a:t>戦略的なＭＩＣＥ誘致の推進</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2192112577"/>
                  </a:ext>
                </a:extLst>
              </a:tr>
              <a:tr h="245646">
                <a:tc>
                  <a:txBody>
                    <a:bodyPr/>
                    <a:lstStyle/>
                    <a:p>
                      <a:pPr algn="just">
                        <a:lnSpc>
                          <a:spcPts val="1600"/>
                        </a:lnSpc>
                        <a:spcAft>
                          <a:spcPts val="0"/>
                        </a:spcAft>
                      </a:pPr>
                      <a:endPar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00572903"/>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3963939078"/>
              </p:ext>
            </p:extLst>
          </p:nvPr>
        </p:nvGraphicFramePr>
        <p:xfrm>
          <a:off x="5160160" y="2169660"/>
          <a:ext cx="4546209" cy="859462"/>
        </p:xfrm>
        <a:graphic>
          <a:graphicData uri="http://schemas.openxmlformats.org/drawingml/2006/table">
            <a:tbl>
              <a:tblPr firstCol="1">
                <a:tableStyleId>{5C22544A-7EE6-4342-B048-85BDC9FD1C3A}</a:tableStyleId>
              </a:tblPr>
              <a:tblGrid>
                <a:gridCol w="4546209">
                  <a:extLst>
                    <a:ext uri="{9D8B030D-6E8A-4147-A177-3AD203B41FA5}">
                      <a16:colId xmlns:a16="http://schemas.microsoft.com/office/drawing/2014/main" val="534559803"/>
                    </a:ext>
                  </a:extLst>
                </a:gridCol>
              </a:tblGrid>
              <a:tr h="361622">
                <a:tc>
                  <a:txBody>
                    <a:bodyPr/>
                    <a:lstStyle/>
                    <a:p>
                      <a:pPr marL="0" marR="0" indent="0" algn="ctr" defTabSz="742950" rtl="0" eaLnBrk="1" fontAlgn="auto" latinLnBrk="0" hangingPunct="1">
                        <a:lnSpc>
                          <a:spcPct val="100000"/>
                        </a:lnSpc>
                        <a:spcBef>
                          <a:spcPts val="0"/>
                        </a:spcBef>
                        <a:spcAft>
                          <a:spcPts val="0"/>
                        </a:spcAft>
                        <a:buClrTx/>
                        <a:buSzTx/>
                        <a:buFontTx/>
                        <a:buNone/>
                        <a:tabLst/>
                        <a:defRPr/>
                      </a:pPr>
                      <a:r>
                        <a:rPr lang="ja-JP" altLang="en-US" sz="1400" b="1" dirty="0">
                          <a:solidFill>
                            <a:schemeClr val="bg1"/>
                          </a:solidFill>
                          <a:latin typeface="Arial" panose="020B0604020202020204" pitchFamily="34" charset="0"/>
                          <a:ea typeface="Meiryo UI" panose="020B0604030504040204" pitchFamily="50" charset="-128"/>
                          <a:cs typeface="Arial" panose="020B0604020202020204" pitchFamily="34" charset="0"/>
                        </a:rPr>
                        <a:t>文化・芸術を通じた都市ブランドの形成</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2929492184"/>
                  </a:ext>
                </a:extLst>
              </a:tr>
              <a:tr h="0">
                <a:tc>
                  <a:txBody>
                    <a:bodyPr/>
                    <a:lstStyle/>
                    <a:p>
                      <a:pPr marL="0" marR="0" indent="0" algn="l" defTabSz="742950" rtl="0" eaLnBrk="1" fontAlgn="auto" latinLnBrk="0" hangingPunct="1">
                        <a:lnSpc>
                          <a:spcPts val="1600"/>
                        </a:lnSpc>
                        <a:spcBef>
                          <a:spcPts val="0"/>
                        </a:spcBef>
                        <a:spcAft>
                          <a:spcPts val="0"/>
                        </a:spcAft>
                        <a:buClrTx/>
                        <a:buSzTx/>
                        <a:buFontTx/>
                        <a:buNone/>
                        <a:tabLst/>
                        <a:defRPr/>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文化芸術活動の回復や賑わい創出の取組み</a:t>
                      </a:r>
                      <a:endPar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marL="0" marR="0" indent="0" algn="l" defTabSz="742950" rtl="0" eaLnBrk="1" fontAlgn="auto" latinLnBrk="0" hangingPunct="1">
                        <a:lnSpc>
                          <a:spcPts val="1600"/>
                        </a:lnSpc>
                        <a:spcBef>
                          <a:spcPts val="0"/>
                        </a:spcBef>
                        <a:spcAft>
                          <a:spcPts val="0"/>
                        </a:spcAft>
                        <a:buClrTx/>
                        <a:buSzTx/>
                        <a:buFontTx/>
                        <a:buNone/>
                        <a:tabLst/>
                        <a:defRPr/>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文化芸術の担い手や支える人材の育成、鑑賞機会の創出　など</a:t>
                      </a:r>
                      <a:endPar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8137851"/>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722857282"/>
              </p:ext>
            </p:extLst>
          </p:nvPr>
        </p:nvGraphicFramePr>
        <p:xfrm>
          <a:off x="5160160" y="3113821"/>
          <a:ext cx="4546209" cy="847085"/>
        </p:xfrm>
        <a:graphic>
          <a:graphicData uri="http://schemas.openxmlformats.org/drawingml/2006/table">
            <a:tbl>
              <a:tblPr firstCol="1">
                <a:tableStyleId>{5C22544A-7EE6-4342-B048-85BDC9FD1C3A}</a:tableStyleId>
              </a:tblPr>
              <a:tblGrid>
                <a:gridCol w="4546209">
                  <a:extLst>
                    <a:ext uri="{9D8B030D-6E8A-4147-A177-3AD203B41FA5}">
                      <a16:colId xmlns:a16="http://schemas.microsoft.com/office/drawing/2014/main" val="1282002466"/>
                    </a:ext>
                  </a:extLst>
                </a:gridCol>
              </a:tblGrid>
              <a:tr h="349245">
                <a:tc>
                  <a:txBody>
                    <a:bodyPr/>
                    <a:lstStyle/>
                    <a:p>
                      <a:pPr marL="0" marR="0" indent="0" algn="ctr" defTabSz="742950" rtl="0" eaLnBrk="1" fontAlgn="auto" latinLnBrk="0" hangingPunct="1">
                        <a:lnSpc>
                          <a:spcPct val="100000"/>
                        </a:lnSpc>
                        <a:spcBef>
                          <a:spcPts val="0"/>
                        </a:spcBef>
                        <a:spcAft>
                          <a:spcPts val="0"/>
                        </a:spcAft>
                        <a:buClrTx/>
                        <a:buSzTx/>
                        <a:buFontTx/>
                        <a:buNone/>
                        <a:tabLst/>
                        <a:defRPr/>
                      </a:pPr>
                      <a:r>
                        <a:rPr lang="ja-JP" altLang="en-US" sz="1400" b="1" dirty="0">
                          <a:solidFill>
                            <a:schemeClr val="bg1"/>
                          </a:solidFill>
                          <a:latin typeface="Arial" panose="020B0604020202020204" pitchFamily="34" charset="0"/>
                          <a:ea typeface="Meiryo UI" panose="020B0604030504040204" pitchFamily="50" charset="-128"/>
                          <a:cs typeface="Arial" panose="020B0604020202020204" pitchFamily="34" charset="0"/>
                        </a:rPr>
                        <a:t>スポーツツーリズムの推進</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3295384719"/>
                  </a:ext>
                </a:extLst>
              </a:tr>
              <a:tr h="192872">
                <a:tc>
                  <a:txBody>
                    <a:bodyPr/>
                    <a:lstStyle/>
                    <a:p>
                      <a:pPr algn="just">
                        <a:lnSpc>
                          <a:spcPts val="1600"/>
                        </a:lnSpc>
                        <a:spcAft>
                          <a:spcPts val="0"/>
                        </a:spcAft>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a:t>
                      </a:r>
                      <a:r>
                        <a:rPr lang="ja-JP" altLang="en-US" sz="1200" b="0" kern="100" baseline="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在阪スポーツチームとの連携等によるスポーツツーリズムの推進</a:t>
                      </a:r>
                      <a:endPar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algn="just">
                        <a:lnSpc>
                          <a:spcPts val="1600"/>
                        </a:lnSpc>
                        <a:spcAft>
                          <a:spcPts val="0"/>
                        </a:spcAft>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大規模スポーツイベントの開催　など</a:t>
                      </a:r>
                      <a:endPar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23881662"/>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3812800470"/>
              </p:ext>
            </p:extLst>
          </p:nvPr>
        </p:nvGraphicFramePr>
        <p:xfrm>
          <a:off x="5160160" y="4060060"/>
          <a:ext cx="4546209" cy="856871"/>
        </p:xfrm>
        <a:graphic>
          <a:graphicData uri="http://schemas.openxmlformats.org/drawingml/2006/table">
            <a:tbl>
              <a:tblPr firstCol="1">
                <a:tableStyleId>{5C22544A-7EE6-4342-B048-85BDC9FD1C3A}</a:tableStyleId>
              </a:tblPr>
              <a:tblGrid>
                <a:gridCol w="4546209">
                  <a:extLst>
                    <a:ext uri="{9D8B030D-6E8A-4147-A177-3AD203B41FA5}">
                      <a16:colId xmlns:a16="http://schemas.microsoft.com/office/drawing/2014/main" val="3572503180"/>
                    </a:ext>
                  </a:extLst>
                </a:gridCol>
              </a:tblGrid>
              <a:tr h="359031">
                <a:tc>
                  <a:txBody>
                    <a:bodyPr/>
                    <a:lstStyle/>
                    <a:p>
                      <a:pPr marL="0" marR="0" indent="0" algn="ctr" defTabSz="742950" rtl="0" eaLnBrk="1" fontAlgn="auto" latinLnBrk="0" hangingPunct="1">
                        <a:lnSpc>
                          <a:spcPct val="100000"/>
                        </a:lnSpc>
                        <a:spcBef>
                          <a:spcPts val="0"/>
                        </a:spcBef>
                        <a:spcAft>
                          <a:spcPts val="0"/>
                        </a:spcAft>
                        <a:buClrTx/>
                        <a:buSzTx/>
                        <a:buFontTx/>
                        <a:buNone/>
                        <a:tabLst/>
                        <a:defRPr/>
                      </a:pPr>
                      <a:r>
                        <a:rPr lang="ja-JP" altLang="en-US" sz="1350" b="1" dirty="0">
                          <a:solidFill>
                            <a:schemeClr val="bg1"/>
                          </a:solidFill>
                          <a:latin typeface="Arial" panose="020B0604020202020204" pitchFamily="34" charset="0"/>
                          <a:ea typeface="Meiryo UI" panose="020B0604030504040204" pitchFamily="50" charset="-128"/>
                          <a:cs typeface="Arial" panose="020B0604020202020204" pitchFamily="34" charset="0"/>
                        </a:rPr>
                        <a:t>大阪の成長・発展につながる国内外の高度人材の活躍推進</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2834119727"/>
                  </a:ext>
                </a:extLst>
              </a:tr>
              <a:tr h="127298">
                <a:tc>
                  <a:txBody>
                    <a:bodyPr/>
                    <a:lstStyle/>
                    <a:p>
                      <a:pPr marL="0" marR="0" indent="0" algn="l" defTabSz="742950" rtl="0" eaLnBrk="1" fontAlgn="auto" latinLnBrk="0" hangingPunct="1">
                        <a:lnSpc>
                          <a:spcPts val="1600"/>
                        </a:lnSpc>
                        <a:spcBef>
                          <a:spcPts val="0"/>
                        </a:spcBef>
                        <a:spcAft>
                          <a:spcPts val="0"/>
                        </a:spcAft>
                        <a:buClrTx/>
                        <a:buSzTx/>
                        <a:buFontTx/>
                        <a:buNone/>
                        <a:tabLst/>
                        <a:defRPr/>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海外進学支援等によるグローバル人材育成、活躍促進</a:t>
                      </a:r>
                      <a:endPar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marL="0" marR="0" indent="0" algn="l" defTabSz="742950" rtl="0" eaLnBrk="1" fontAlgn="auto" latinLnBrk="0" hangingPunct="1">
                        <a:lnSpc>
                          <a:spcPts val="1600"/>
                        </a:lnSpc>
                        <a:spcBef>
                          <a:spcPts val="0"/>
                        </a:spcBef>
                        <a:spcAft>
                          <a:spcPts val="0"/>
                        </a:spcAft>
                        <a:buClrTx/>
                        <a:buSzTx/>
                        <a:buFontTx/>
                        <a:buNone/>
                        <a:tabLst/>
                        <a:defRPr/>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外国人留学生の就職支援　など</a:t>
                      </a:r>
                      <a:endPar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0132544"/>
                  </a:ext>
                </a:extLst>
              </a:tr>
            </a:tbl>
          </a:graphicData>
        </a:graphic>
      </p:graphicFrame>
      <p:sp>
        <p:nvSpPr>
          <p:cNvPr id="14" name="角丸四角形 13"/>
          <p:cNvSpPr/>
          <p:nvPr/>
        </p:nvSpPr>
        <p:spPr>
          <a:xfrm>
            <a:off x="37675" y="943428"/>
            <a:ext cx="9814560" cy="3992123"/>
          </a:xfrm>
          <a:prstGeom prst="roundRect">
            <a:avLst>
              <a:gd name="adj" fmla="val 2447"/>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167970" y="3993307"/>
            <a:ext cx="4953000" cy="913070"/>
          </a:xfrm>
          <a:prstGeom prst="rect">
            <a:avLst/>
          </a:prstGeom>
        </p:spPr>
        <p:txBody>
          <a:bodyPr>
            <a:spAutoFit/>
          </a:bodyPr>
          <a:lstStyle/>
          <a:p>
            <a:pPr algn="just" defTabSz="742950">
              <a:lnSpc>
                <a:spcPts val="1600"/>
              </a:lnSpc>
            </a:pPr>
            <a:r>
              <a:rPr lang="ja-JP" altLang="ja-JP"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a:t>
            </a:r>
            <a:r>
              <a:rPr lang="ja-JP" altLang="en-US"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 </a:t>
            </a:r>
            <a:r>
              <a:rPr lang="en-US" altLang="ja-JP"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AI</a:t>
            </a:r>
            <a:r>
              <a:rPr lang="ja-JP" altLang="ja-JP" sz="1200" kern="100" dirty="0" err="1">
                <a:solidFill>
                  <a:prstClr val="black"/>
                </a:solidFill>
                <a:latin typeface="Arial" panose="020B0604020202020204" pitchFamily="34" charset="0"/>
                <a:ea typeface="Meiryo UI" panose="020B0604030504040204" pitchFamily="50" charset="-128"/>
                <a:cs typeface="Arial" panose="020B0604020202020204" pitchFamily="34" charset="0"/>
              </a:rPr>
              <a:t>、</a:t>
            </a:r>
            <a:r>
              <a:rPr lang="en-US" altLang="ja-JP"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ICT</a:t>
            </a:r>
            <a:r>
              <a:rPr lang="ja-JP" altLang="ja-JP"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等を活用した新たな観光コンテンツの開発・発信や受入環境整備</a:t>
            </a:r>
          </a:p>
          <a:p>
            <a:pPr lvl="0" algn="just" defTabSz="742950">
              <a:lnSpc>
                <a:spcPts val="1600"/>
              </a:lnSpc>
            </a:pPr>
            <a:r>
              <a:rPr lang="ja-JP" altLang="en-US"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 国内観光の需要喚起、マイクロツーリズム</a:t>
            </a:r>
            <a:r>
              <a:rPr lang="ja-JP" altLang="en-US" sz="1200" kern="100" dirty="0">
                <a:latin typeface="Arial" panose="020B0604020202020204" pitchFamily="34" charset="0"/>
                <a:ea typeface="Meiryo UI" panose="020B0604030504040204" pitchFamily="50" charset="-128"/>
                <a:cs typeface="Arial" panose="020B0604020202020204" pitchFamily="34" charset="0"/>
              </a:rPr>
              <a:t>・府域周遊の促</a:t>
            </a:r>
            <a:r>
              <a:rPr lang="ja-JP" altLang="en-US"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進</a:t>
            </a:r>
          </a:p>
          <a:p>
            <a:pPr lvl="0" algn="just" defTabSz="742950">
              <a:lnSpc>
                <a:spcPts val="1600"/>
              </a:lnSpc>
            </a:pPr>
            <a:r>
              <a:rPr lang="ja-JP" altLang="en-US"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 欧米豪をはじめ幅広い国・地域からの誘客、プロモーション展開</a:t>
            </a:r>
            <a:endParaRPr lang="en-US" altLang="ja-JP" sz="1200" kern="100" dirty="0">
              <a:solidFill>
                <a:prstClr val="black"/>
              </a:solidFill>
              <a:latin typeface="Arial" panose="020B0604020202020204" pitchFamily="34" charset="0"/>
              <a:ea typeface="Meiryo UI" panose="020B0604030504040204" pitchFamily="50" charset="-128"/>
              <a:cs typeface="Arial" panose="020B0604020202020204" pitchFamily="34" charset="0"/>
            </a:endParaRPr>
          </a:p>
          <a:p>
            <a:pPr lvl="0" algn="just" defTabSz="742950">
              <a:lnSpc>
                <a:spcPts val="1600"/>
              </a:lnSpc>
            </a:pPr>
            <a:r>
              <a:rPr lang="ja-JP" altLang="en-US"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 </a:t>
            </a:r>
            <a:r>
              <a:rPr lang="ja-JP" altLang="en-US" sz="1200" kern="100" dirty="0">
                <a:latin typeface="Arial" panose="020B0604020202020204" pitchFamily="34" charset="0"/>
                <a:ea typeface="Meiryo UI" panose="020B0604030504040204" pitchFamily="50" charset="-128"/>
                <a:cs typeface="Arial" panose="020B0604020202020204" pitchFamily="34" charset="0"/>
              </a:rPr>
              <a:t>ウェルネス</a:t>
            </a:r>
            <a:r>
              <a:rPr lang="ja-JP" altLang="en-US"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や特別感・上質感ある体験などの多様なニーズへの対応　など</a:t>
            </a:r>
          </a:p>
        </p:txBody>
      </p:sp>
      <p:sp>
        <p:nvSpPr>
          <p:cNvPr id="16" name="正方形/長方形 15"/>
          <p:cNvSpPr/>
          <p:nvPr/>
        </p:nvSpPr>
        <p:spPr>
          <a:xfrm>
            <a:off x="5160160" y="1399318"/>
            <a:ext cx="4953000" cy="707886"/>
          </a:xfrm>
          <a:prstGeom prst="rect">
            <a:avLst/>
          </a:prstGeom>
        </p:spPr>
        <p:txBody>
          <a:bodyPr>
            <a:spAutoFit/>
          </a:bodyPr>
          <a:lstStyle/>
          <a:p>
            <a:pPr lvl="0" algn="just" defTabSz="742950">
              <a:lnSpc>
                <a:spcPts val="1600"/>
              </a:lnSpc>
            </a:pPr>
            <a:r>
              <a:rPr lang="ja-JP" altLang="en-US"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 ガイドラインの順守を前提とした</a:t>
            </a:r>
            <a:r>
              <a:rPr lang="en-US" altLang="ja-JP"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MICE</a:t>
            </a:r>
            <a:r>
              <a:rPr lang="ja-JP" altLang="en-US"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開催支援</a:t>
            </a:r>
            <a:endParaRPr lang="en-US" altLang="ja-JP" sz="1200" kern="100" dirty="0">
              <a:solidFill>
                <a:prstClr val="black"/>
              </a:solidFill>
              <a:latin typeface="Arial" panose="020B0604020202020204" pitchFamily="34" charset="0"/>
              <a:ea typeface="Meiryo UI" panose="020B0604030504040204" pitchFamily="50" charset="-128"/>
              <a:cs typeface="Arial" panose="020B0604020202020204" pitchFamily="34" charset="0"/>
            </a:endParaRPr>
          </a:p>
          <a:p>
            <a:pPr lvl="0" algn="just" defTabSz="742950">
              <a:lnSpc>
                <a:spcPts val="1600"/>
              </a:lnSpc>
            </a:pPr>
            <a:r>
              <a:rPr lang="ja-JP" altLang="en-US"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 </a:t>
            </a:r>
            <a:r>
              <a:rPr lang="en-US" altLang="ja-JP"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WEB</a:t>
            </a:r>
            <a:r>
              <a:rPr lang="ja-JP" altLang="en-US"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等を活用した新たな展示会等の支援</a:t>
            </a:r>
          </a:p>
          <a:p>
            <a:pPr lvl="0" algn="just" defTabSz="742950">
              <a:lnSpc>
                <a:spcPts val="1600"/>
              </a:lnSpc>
            </a:pPr>
            <a:r>
              <a:rPr lang="ja-JP" altLang="en-US"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 ニューノーマルに対応した新たな</a:t>
            </a:r>
            <a:r>
              <a:rPr lang="en-US" altLang="ja-JP"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MICE</a:t>
            </a:r>
            <a:r>
              <a:rPr lang="ja-JP" altLang="en-US"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戦略の策定、官民一体の誘致 など</a:t>
            </a:r>
          </a:p>
        </p:txBody>
      </p:sp>
    </p:spTree>
    <p:extLst>
      <p:ext uri="{BB962C8B-B14F-4D97-AF65-F5344CB8AC3E}">
        <p14:creationId xmlns:p14="http://schemas.microsoft.com/office/powerpoint/2010/main" val="4229122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576880" y="6479919"/>
            <a:ext cx="2228850" cy="365125"/>
          </a:xfrm>
        </p:spPr>
        <p:txBody>
          <a:bodyPr/>
          <a:lstStyle/>
          <a:p>
            <a:r>
              <a:rPr kumimoji="1" lang="en-US" altLang="ja-JP" dirty="0"/>
              <a:t>13</a:t>
            </a:r>
            <a:endParaRPr kumimoji="1" lang="ja-JP" altLang="en-US" dirty="0"/>
          </a:p>
        </p:txBody>
      </p:sp>
      <p:sp>
        <p:nvSpPr>
          <p:cNvPr id="2" name="角丸四角形 1"/>
          <p:cNvSpPr/>
          <p:nvPr/>
        </p:nvSpPr>
        <p:spPr>
          <a:xfrm>
            <a:off x="531471" y="2091087"/>
            <a:ext cx="8843057" cy="3794707"/>
          </a:xfrm>
          <a:prstGeom prst="roundRect">
            <a:avLst>
              <a:gd name="adj" fmla="val 7408"/>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dirty="0"/>
          </a:p>
        </p:txBody>
      </p:sp>
      <p:sp>
        <p:nvSpPr>
          <p:cNvPr id="3" name="正方形/長方形 2"/>
          <p:cNvSpPr/>
          <p:nvPr/>
        </p:nvSpPr>
        <p:spPr>
          <a:xfrm>
            <a:off x="705007" y="2339270"/>
            <a:ext cx="8264763" cy="3298339"/>
          </a:xfrm>
          <a:prstGeom prst="rect">
            <a:avLst/>
          </a:prstGeom>
        </p:spPr>
        <p:txBody>
          <a:bodyPr wrap="square">
            <a:spAutoFit/>
          </a:bodyPr>
          <a:lstStyle/>
          <a:p>
            <a:pPr marL="54173">
              <a:lnSpc>
                <a:spcPts val="2500"/>
              </a:lnSpc>
            </a:pPr>
            <a:r>
              <a:rPr lang="ja-JP" altLang="en-US" sz="1600" b="1"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　</a:t>
            </a:r>
            <a:r>
              <a:rPr lang="ja-JP" altLang="en-US" sz="1600" b="1" u="sng"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フェーズ１（ウィズコロナ）　</a:t>
            </a:r>
            <a:endParaRPr lang="en-US" altLang="ja-JP" sz="1600" b="1" u="sng"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endParaRPr>
          </a:p>
          <a:p>
            <a:pPr marL="54173">
              <a:lnSpc>
                <a:spcPts val="2500"/>
              </a:lnSpc>
            </a:pPr>
            <a:r>
              <a:rPr lang="ja-JP" altLang="en-US" sz="1600" b="1"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　</a:t>
            </a:r>
            <a:r>
              <a:rPr lang="ja-JP" altLang="en-US" sz="1600" b="1" u="sng"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緊急対策期／反転攻勢準備期</a:t>
            </a:r>
            <a:endParaRPr lang="en-US" altLang="ja-JP" sz="1200" kern="100" dirty="0">
              <a:solidFill>
                <a:srgbClr val="FF0000"/>
              </a:solidFill>
              <a:latin typeface="游明朝" panose="02020400000000000000" pitchFamily="18" charset="-128"/>
              <a:ea typeface="Meiryo UI" panose="020B0604030504040204" pitchFamily="50" charset="-128"/>
              <a:cs typeface="Times New Roman" panose="02020603050405020304" pitchFamily="18" charset="0"/>
            </a:endParaRPr>
          </a:p>
          <a:p>
            <a:pPr marL="285750" indent="-285750">
              <a:lnSpc>
                <a:spcPts val="2500"/>
              </a:lnSpc>
              <a:buFont typeface="Wingdings" panose="05000000000000000000" pitchFamily="2" charset="2"/>
              <a:buChar char="u"/>
            </a:pPr>
            <a:r>
              <a:rPr lang="ja-JP" altLang="en-US" sz="1600" kern="100" dirty="0">
                <a:ea typeface="Meiryo UI" panose="020B0604030504040204" pitchFamily="50" charset="-128"/>
                <a:cs typeface="Times New Roman" panose="02020603050405020304" pitchFamily="18" charset="0"/>
              </a:rPr>
              <a:t>感染防止対策を最大限に講じつつ、国内の観光需要の喚起等に向けた取組みを推進</a:t>
            </a:r>
            <a:endParaRPr lang="en-US" altLang="ja-JP" sz="1600" kern="100" dirty="0">
              <a:ea typeface="Meiryo UI" panose="020B0604030504040204" pitchFamily="50" charset="-128"/>
              <a:cs typeface="Times New Roman" panose="02020603050405020304" pitchFamily="18" charset="0"/>
            </a:endParaRPr>
          </a:p>
          <a:p>
            <a:pPr marL="285750" indent="-285750">
              <a:lnSpc>
                <a:spcPts val="2500"/>
              </a:lnSpc>
              <a:buFont typeface="Wingdings" panose="05000000000000000000" pitchFamily="2" charset="2"/>
              <a:buChar char="u"/>
            </a:pPr>
            <a:r>
              <a:rPr lang="ja-JP" altLang="en-US" sz="1600" kern="100" dirty="0">
                <a:ea typeface="Meiryo UI" panose="020B0604030504040204" pitchFamily="50" charset="-128"/>
                <a:cs typeface="Times New Roman" panose="02020603050405020304" pitchFamily="18" charset="0"/>
              </a:rPr>
              <a:t>ウィズコロナに対応した新たな都市魅力の創出、反転攻勢（インバウンド回復時）に向けた準備、基礎固め、受入環境整備等を着実に実施</a:t>
            </a:r>
            <a:endParaRPr lang="ja-JP" altLang="ja-JP" sz="1600" kern="100" dirty="0">
              <a:ea typeface="游明朝" panose="02020400000000000000" pitchFamily="18" charset="-128"/>
              <a:cs typeface="Times New Roman" panose="02020603050405020304" pitchFamily="18" charset="0"/>
            </a:endParaRPr>
          </a:p>
          <a:p>
            <a:pPr marL="54173">
              <a:lnSpc>
                <a:spcPts val="2500"/>
              </a:lnSpc>
            </a:pPr>
            <a:r>
              <a:rPr lang="ja-JP" altLang="en-US" sz="1600" kern="100" dirty="0">
                <a:latin typeface="游明朝" panose="02020400000000000000" pitchFamily="18" charset="-128"/>
                <a:ea typeface="Meiryo UI" panose="020B0604030504040204" pitchFamily="50" charset="-128"/>
                <a:cs typeface="Times New Roman" panose="02020603050405020304" pitchFamily="18" charset="0"/>
              </a:rPr>
              <a:t> </a:t>
            </a:r>
            <a:endParaRPr lang="ja-JP" altLang="en-US" sz="1600" kern="100" dirty="0">
              <a:latin typeface="游明朝" panose="02020400000000000000" pitchFamily="18" charset="-128"/>
              <a:ea typeface="游明朝" panose="02020400000000000000" pitchFamily="18" charset="-128"/>
              <a:cs typeface="Times New Roman" panose="02020603050405020304" pitchFamily="18" charset="0"/>
            </a:endParaRPr>
          </a:p>
          <a:p>
            <a:pPr marL="54173">
              <a:lnSpc>
                <a:spcPts val="2500"/>
              </a:lnSpc>
            </a:pPr>
            <a:r>
              <a:rPr lang="ja-JP" altLang="en-US" sz="1600" b="1"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 　</a:t>
            </a:r>
            <a:r>
              <a:rPr lang="ja-JP" altLang="en-US" sz="1600" b="1" u="sng"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フェーズ２（ポストコロナ）　</a:t>
            </a:r>
            <a:endParaRPr lang="en-US" altLang="ja-JP" sz="1600" b="1" u="sng"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endParaRPr>
          </a:p>
          <a:p>
            <a:pPr marL="54173">
              <a:lnSpc>
                <a:spcPts val="2500"/>
              </a:lnSpc>
            </a:pPr>
            <a:r>
              <a:rPr lang="ja-JP" altLang="en-US" sz="1600" b="1"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　</a:t>
            </a:r>
            <a:r>
              <a:rPr lang="ja-JP" altLang="en-US" sz="1600" b="1" u="sng"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反転攻勢期</a:t>
            </a:r>
            <a:endParaRPr lang="en-US" altLang="ja-JP" sz="1200" u="sng" kern="100" dirty="0">
              <a:solidFill>
                <a:srgbClr val="FF0000"/>
              </a:solidFill>
              <a:highlight>
                <a:srgbClr val="D3D3D3"/>
              </a:highlight>
              <a:latin typeface="游明朝" panose="02020400000000000000" pitchFamily="18" charset="-128"/>
              <a:ea typeface="Meiryo UI" panose="020B0604030504040204" pitchFamily="50" charset="-128"/>
              <a:cs typeface="Times New Roman" panose="02020603050405020304" pitchFamily="18" charset="0"/>
            </a:endParaRPr>
          </a:p>
          <a:p>
            <a:pPr marL="285750" indent="-285750" defTabSz="742950">
              <a:lnSpc>
                <a:spcPts val="2500"/>
              </a:lnSpc>
              <a:buFont typeface="Wingdings" panose="05000000000000000000" pitchFamily="2" charset="2"/>
              <a:buChar char="u"/>
            </a:pPr>
            <a:r>
              <a:rPr lang="ja-JP" altLang="en-US" sz="1600" dirty="0">
                <a:latin typeface="Meiryo UI" panose="020B0604030504040204" pitchFamily="50" charset="-128"/>
                <a:ea typeface="Meiryo UI" panose="020B0604030504040204" pitchFamily="50" charset="-128"/>
              </a:rPr>
              <a:t>ウィズコロナ期における取組みを土台に、国内に加え、インバウンドも対象とした誘客を促進するなど、</a:t>
            </a:r>
            <a:r>
              <a:rPr lang="en-US" altLang="ja-JP" sz="1600" dirty="0">
                <a:latin typeface="Meiryo UI" panose="020B0604030504040204" pitchFamily="50" charset="-128"/>
                <a:ea typeface="Meiryo UI" panose="020B0604030504040204" pitchFamily="50" charset="-128"/>
              </a:rPr>
              <a:t>2025</a:t>
            </a:r>
            <a:r>
              <a:rPr lang="ja-JP" altLang="en-US" sz="1600" dirty="0">
                <a:latin typeface="Meiryo UI" panose="020B0604030504040204" pitchFamily="50" charset="-128"/>
                <a:ea typeface="Meiryo UI" panose="020B0604030504040204" pitchFamily="50" charset="-128"/>
              </a:rPr>
              <a:t>年に向け取組みを加速度的に推進し、大阪の賑わいを創出</a:t>
            </a:r>
            <a:endParaRPr lang="en-US" altLang="ja-JP" sz="1600" dirty="0">
              <a:solidFill>
                <a:srgbClr val="FF0000"/>
              </a:solidFill>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255C209A-1B44-4176-B4A1-9EEF1B7771C5}"/>
              </a:ext>
            </a:extLst>
          </p:cNvPr>
          <p:cNvSpPr/>
          <p:nvPr/>
        </p:nvSpPr>
        <p:spPr>
          <a:xfrm>
            <a:off x="0" y="0"/>
            <a:ext cx="9906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t>　</a:t>
            </a:r>
            <a:r>
              <a:rPr lang="ja-JP" altLang="en-US" sz="2400" spc="300" dirty="0">
                <a:solidFill>
                  <a:schemeClr val="tx1"/>
                </a:solidFill>
                <a:latin typeface="Meiryo UI" panose="020B0604030504040204" pitchFamily="50" charset="-128"/>
                <a:ea typeface="Meiryo UI" panose="020B0604030504040204" pitchFamily="50" charset="-128"/>
              </a:rPr>
              <a:t>フェーズに応じた取組み推進の考え方</a:t>
            </a:r>
            <a:endParaRPr kumimoji="1" lang="ja-JP" altLang="en-US" sz="2400" spc="300" dirty="0">
              <a:solidFill>
                <a:schemeClr val="tx1"/>
              </a:solidFill>
              <a:latin typeface="Meiryo UI" panose="020B0604030504040204" pitchFamily="50" charset="-128"/>
              <a:ea typeface="Meiryo UI" panose="020B0604030504040204" pitchFamily="50" charset="-128"/>
            </a:endParaRPr>
          </a:p>
        </p:txBody>
      </p:sp>
      <p:sp>
        <p:nvSpPr>
          <p:cNvPr id="7" name="正方形/長方形 6"/>
          <p:cNvSpPr/>
          <p:nvPr/>
        </p:nvSpPr>
        <p:spPr>
          <a:xfrm>
            <a:off x="444929" y="1015933"/>
            <a:ext cx="8913402" cy="682238"/>
          </a:xfrm>
          <a:prstGeom prst="rect">
            <a:avLst/>
          </a:prstGeom>
        </p:spPr>
        <p:txBody>
          <a:bodyPr wrap="square">
            <a:spAutoFit/>
          </a:bodyPr>
          <a:lstStyle/>
          <a:p>
            <a:pPr>
              <a:lnSpc>
                <a:spcPts val="2300"/>
              </a:lnSpc>
            </a:pPr>
            <a:r>
              <a:rPr lang="ja-JP" altLang="en-US" sz="160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600" dirty="0">
                <a:latin typeface="Meiryo UI" panose="020B0604030504040204" pitchFamily="50" charset="-128"/>
                <a:ea typeface="Meiryo UI" panose="020B0604030504040204" pitchFamily="50" charset="-128"/>
              </a:rPr>
              <a:t>本戦略に基づく取組みは、新型コロナウイルスによる社会への影響に鑑み、計画期間中においてフェーズ１、</a:t>
            </a:r>
            <a:endParaRPr lang="en-US" altLang="ja-JP" sz="1600" dirty="0">
              <a:latin typeface="Meiryo UI" panose="020B0604030504040204" pitchFamily="50" charset="-128"/>
              <a:ea typeface="Meiryo UI" panose="020B0604030504040204" pitchFamily="50" charset="-128"/>
            </a:endParaRPr>
          </a:p>
          <a:p>
            <a:pPr>
              <a:lnSpc>
                <a:spcPts val="2300"/>
              </a:lnSpc>
            </a:pPr>
            <a:r>
              <a:rPr lang="ja-JP" altLang="en-US" sz="1600" dirty="0">
                <a:latin typeface="Meiryo UI" panose="020B0604030504040204" pitchFamily="50" charset="-128"/>
                <a:ea typeface="Meiryo UI" panose="020B0604030504040204" pitchFamily="50" charset="-128"/>
              </a:rPr>
              <a:t>フェーズ２という段階に分けて、状況に応じ推進していく。</a:t>
            </a:r>
            <a:endParaRPr lang="en-US" altLang="ja-JP"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2436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8A6B50EF-065B-462C-A4DC-0B3B74893B16}"/>
              </a:ext>
            </a:extLst>
          </p:cNvPr>
          <p:cNvSpPr/>
          <p:nvPr/>
        </p:nvSpPr>
        <p:spPr>
          <a:xfrm>
            <a:off x="0" y="0"/>
            <a:ext cx="9906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t>　</a:t>
            </a:r>
            <a:r>
              <a:rPr kumimoji="1" lang="ja-JP" altLang="en-US" sz="2400" spc="300" dirty="0">
                <a:solidFill>
                  <a:schemeClr val="tx1"/>
                </a:solidFill>
                <a:latin typeface="Meiryo UI" panose="020B0604030504040204" pitchFamily="50" charset="-128"/>
                <a:ea typeface="Meiryo UI" panose="020B0604030504040204" pitchFamily="50" charset="-128"/>
              </a:rPr>
              <a:t>戦略の</a:t>
            </a:r>
            <a:r>
              <a:rPr lang="ja-JP" altLang="en-US" sz="2400" spc="300" dirty="0">
                <a:solidFill>
                  <a:schemeClr val="tx1"/>
                </a:solidFill>
                <a:latin typeface="Meiryo UI" panose="020B0604030504040204" pitchFamily="50" charset="-128"/>
                <a:ea typeface="Meiryo UI" panose="020B0604030504040204" pitchFamily="50" charset="-128"/>
              </a:rPr>
              <a:t>進捗管理</a:t>
            </a:r>
            <a:endParaRPr kumimoji="1" lang="ja-JP" altLang="en-US" sz="2400" spc="300" dirty="0">
              <a:solidFill>
                <a:schemeClr val="tx1"/>
              </a:solidFill>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a:xfrm>
            <a:off x="8008268" y="6502301"/>
            <a:ext cx="1810941" cy="296664"/>
          </a:xfrm>
        </p:spPr>
        <p:txBody>
          <a:bodyPr/>
          <a:lstStyle/>
          <a:p>
            <a:r>
              <a:rPr kumimoji="1" lang="en-US" altLang="ja-JP" dirty="0"/>
              <a:t>14</a:t>
            </a:r>
            <a:endParaRPr kumimoji="1" lang="ja-JP" altLang="en-US" dirty="0"/>
          </a:p>
        </p:txBody>
      </p:sp>
      <p:sp>
        <p:nvSpPr>
          <p:cNvPr id="10" name="テキスト ボックス 55"/>
          <p:cNvSpPr txBox="1">
            <a:spLocks noChangeArrowheads="1"/>
          </p:cNvSpPr>
          <p:nvPr/>
        </p:nvSpPr>
        <p:spPr bwMode="auto">
          <a:xfrm>
            <a:off x="474121" y="780983"/>
            <a:ext cx="9208855" cy="1745935"/>
          </a:xfrm>
          <a:prstGeom prst="rect">
            <a:avLst/>
          </a:prstGeom>
          <a:noFill/>
          <a:ln w="9525">
            <a:noFill/>
            <a:miter lim="800000"/>
            <a:headEnd/>
            <a:tailEnd/>
          </a:ln>
        </p:spPr>
        <p:txBody>
          <a:bodyPr wrap="square" lIns="52650" tIns="26325" rIns="52650" bIns="26325">
            <a:spAutoFit/>
          </a:bodyPr>
          <a:lstStyle/>
          <a:p>
            <a:pPr marL="171450" indent="-171450">
              <a:lnSpc>
                <a:spcPts val="2000"/>
              </a:lnSpc>
              <a:buFont typeface="Meiryo UI" panose="020B0604030504040204" pitchFamily="50" charset="-128"/>
              <a:buChar char="○"/>
            </a:pPr>
            <a:r>
              <a:rPr lang="ja-JP" altLang="en-US" sz="1400" dirty="0">
                <a:latin typeface="Meiryo UI" panose="020B0604030504040204" pitchFamily="50" charset="-128"/>
                <a:ea typeface="Meiryo UI" panose="020B0604030504040204" pitchFamily="50" charset="-128"/>
              </a:rPr>
              <a:t>　戦略に掲げるめざす姿や</a:t>
            </a:r>
            <a:r>
              <a:rPr lang="en-US" altLang="ja-JP" sz="1400" dirty="0">
                <a:latin typeface="Meiryo UI" panose="020B0604030504040204" pitchFamily="50" charset="-128"/>
                <a:ea typeface="Meiryo UI" panose="020B0604030504040204" pitchFamily="50" charset="-128"/>
              </a:rPr>
              <a:t>10</a:t>
            </a:r>
            <a:r>
              <a:rPr lang="ja-JP" altLang="en-US" sz="1400" dirty="0">
                <a:latin typeface="Meiryo UI" panose="020B0604030504040204" pitchFamily="50" charset="-128"/>
                <a:ea typeface="Meiryo UI" panose="020B0604030504040204" pitchFamily="50" charset="-128"/>
              </a:rPr>
              <a:t>の都市像の実現に向け、各種施策を着実に推進するとともに、本戦略の進捗を管理するため、</a:t>
            </a:r>
            <a:endParaRPr lang="en-US" altLang="ja-JP" sz="1400" dirty="0">
              <a:latin typeface="Meiryo UI" panose="020B0604030504040204" pitchFamily="50" charset="-128"/>
              <a:ea typeface="Meiryo UI" panose="020B0604030504040204" pitchFamily="50" charset="-128"/>
            </a:endParaRPr>
          </a:p>
          <a:p>
            <a:pPr>
              <a:lnSpc>
                <a:spcPts val="2000"/>
              </a:lnSpc>
            </a:pPr>
            <a:r>
              <a:rPr lang="en-US" altLang="ja-JP" sz="1400"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大阪府市都市魅力戦略推進会議において年度ごとに評価・検証を行う。</a:t>
            </a:r>
            <a:endParaRPr lang="en-US" altLang="ja-JP" sz="1400" dirty="0">
              <a:latin typeface="Meiryo UI" panose="020B0604030504040204" pitchFamily="50" charset="-128"/>
              <a:ea typeface="Meiryo UI" panose="020B0604030504040204" pitchFamily="50" charset="-128"/>
            </a:endParaRPr>
          </a:p>
          <a:p>
            <a:pPr marL="171450" indent="-171450">
              <a:lnSpc>
                <a:spcPts val="2000"/>
              </a:lnSpc>
              <a:spcBef>
                <a:spcPts val="600"/>
              </a:spcBef>
              <a:buFont typeface="Meiryo UI" panose="020B0604030504040204" pitchFamily="50" charset="-128"/>
              <a:buChar char="○"/>
            </a:pPr>
            <a:r>
              <a:rPr lang="ja-JP" altLang="en-US" sz="1400" dirty="0">
                <a:latin typeface="Meiryo UI" panose="020B0604030504040204" pitchFamily="50" charset="-128"/>
                <a:ea typeface="Meiryo UI" panose="020B0604030504040204" pitchFamily="50" charset="-128"/>
              </a:rPr>
              <a:t>　戦略の実効性や進捗度等を把握するための指標を設定し、指標全体の数値や内容、個々の施策の達成状況、社会経済情勢等を総合的に判断し、適切な状況の把握に努める。</a:t>
            </a:r>
            <a:endParaRPr lang="en-US" altLang="ja-JP" sz="1400" strike="sngStrike" dirty="0">
              <a:latin typeface="Meiryo UI" panose="020B0604030504040204" pitchFamily="50" charset="-128"/>
              <a:ea typeface="Meiryo UI" panose="020B0604030504040204" pitchFamily="50" charset="-128"/>
            </a:endParaRPr>
          </a:p>
          <a:p>
            <a:pPr marL="171450" indent="-171450">
              <a:lnSpc>
                <a:spcPts val="2000"/>
              </a:lnSpc>
              <a:spcBef>
                <a:spcPts val="600"/>
              </a:spcBef>
              <a:buFont typeface="Meiryo UI" panose="020B0604030504040204" pitchFamily="50" charset="-128"/>
              <a:buChar char="○"/>
            </a:pPr>
            <a:r>
              <a:rPr lang="ja-JP" altLang="en-US" sz="1400" dirty="0">
                <a:latin typeface="Meiryo UI" panose="020B0604030504040204" pitchFamily="50" charset="-128"/>
                <a:ea typeface="Meiryo UI" panose="020B0604030504040204" pitchFamily="50" charset="-128"/>
              </a:rPr>
              <a:t>　新型コロナウイルスの感染状況などの変化に対応するため、戦略の評価・検証を踏まえ、具体的な取組内容等について適宜、追加・変更等を行うとともに、必要に応じ進捗管理の手法を含め戦略を柔軟に見直す。</a:t>
            </a:r>
            <a:endParaRPr lang="en-US" altLang="ja-JP" sz="1400" b="1" dirty="0">
              <a:latin typeface="Meiryo UI" pitchFamily="50" charset="-128"/>
              <a:ea typeface="Meiryo UI" pitchFamily="50" charset="-128"/>
            </a:endParaRPr>
          </a:p>
        </p:txBody>
      </p:sp>
      <p:sp>
        <p:nvSpPr>
          <p:cNvPr id="12" name="テキスト ボックス 55">
            <a:extLst>
              <a:ext uri="{FF2B5EF4-FFF2-40B4-BE49-F238E27FC236}">
                <a16:creationId xmlns:a16="http://schemas.microsoft.com/office/drawing/2014/main" id="{C91BA731-EE5B-4669-B951-1C8F833F17C5}"/>
              </a:ext>
            </a:extLst>
          </p:cNvPr>
          <p:cNvSpPr txBox="1">
            <a:spLocks noChangeArrowheads="1"/>
          </p:cNvSpPr>
          <p:nvPr/>
        </p:nvSpPr>
        <p:spPr bwMode="auto">
          <a:xfrm>
            <a:off x="474121" y="3199176"/>
            <a:ext cx="9208855" cy="1220150"/>
          </a:xfrm>
          <a:prstGeom prst="rect">
            <a:avLst/>
          </a:prstGeom>
          <a:noFill/>
          <a:ln w="9525">
            <a:noFill/>
            <a:miter lim="800000"/>
            <a:headEnd/>
            <a:tailEnd/>
          </a:ln>
        </p:spPr>
        <p:txBody>
          <a:bodyPr wrap="square" lIns="52650" tIns="26325" rIns="52650" bIns="26325">
            <a:spAutoFit/>
          </a:bodyPr>
          <a:lstStyle/>
          <a:p>
            <a:pPr>
              <a:lnSpc>
                <a:spcPts val="1700"/>
              </a:lnSpc>
              <a:spcAft>
                <a:spcPts val="600"/>
              </a:spcAft>
            </a:pPr>
            <a:r>
              <a:rPr lang="ja-JP" altLang="en-US" sz="1600" dirty="0">
                <a:latin typeface="Meiryo UI" panose="020B0604030504040204" pitchFamily="50" charset="-128"/>
                <a:ea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rPr>
              <a:t>戦略の数値目標として、 「内外からの誘客」に関し、「大阪の再生・成長に向けた新戦略（</a:t>
            </a:r>
            <a:r>
              <a:rPr lang="en-US" altLang="ja-JP" sz="1300" dirty="0">
                <a:latin typeface="Meiryo UI" panose="020B0604030504040204" pitchFamily="50" charset="-128"/>
                <a:ea typeface="Meiryo UI" panose="020B0604030504040204" pitchFamily="50" charset="-128"/>
              </a:rPr>
              <a:t>2020</a:t>
            </a:r>
            <a:r>
              <a:rPr lang="ja-JP" altLang="en-US" sz="1300" dirty="0">
                <a:latin typeface="Meiryo UI" panose="020B0604030504040204" pitchFamily="50" charset="-128"/>
                <a:ea typeface="Meiryo UI" panose="020B0604030504040204" pitchFamily="50" charset="-128"/>
              </a:rPr>
              <a:t>年</a:t>
            </a:r>
            <a:r>
              <a:rPr lang="en-US" altLang="ja-JP" sz="1300" dirty="0">
                <a:latin typeface="Meiryo UI" panose="020B0604030504040204" pitchFamily="50" charset="-128"/>
                <a:ea typeface="Meiryo UI" panose="020B0604030504040204" pitchFamily="50" charset="-128"/>
              </a:rPr>
              <a:t>12</a:t>
            </a:r>
            <a:r>
              <a:rPr lang="ja-JP" altLang="en-US" sz="1300" dirty="0">
                <a:latin typeface="Meiryo UI" panose="020B0604030504040204" pitchFamily="50" charset="-128"/>
                <a:ea typeface="Meiryo UI" panose="020B0604030504040204" pitchFamily="50" charset="-128"/>
              </a:rPr>
              <a:t>月）」と整合を図りつつ次のとおり設定する。</a:t>
            </a:r>
            <a:r>
              <a:rPr lang="ja-JP" altLang="en-US" sz="1300" dirty="0">
                <a:latin typeface="Arial" panose="020B0604020202020204" pitchFamily="34" charset="0"/>
                <a:ea typeface="Meiryo UI" panose="020B0604030504040204" pitchFamily="50" charset="-128"/>
                <a:cs typeface="Arial" panose="020B0604020202020204" pitchFamily="34" charset="0"/>
              </a:rPr>
              <a:t>なお、これらは、感染症の状況による変動要因が大きいため、当面の間、新型コロナウイルス感染症発生前の水準（</a:t>
            </a:r>
            <a:r>
              <a:rPr lang="en-US" altLang="ja-JP" sz="1300" dirty="0">
                <a:latin typeface="Arial" panose="020B0604020202020204" pitchFamily="34" charset="0"/>
                <a:ea typeface="Meiryo UI" panose="020B0604030504040204" pitchFamily="50" charset="-128"/>
                <a:cs typeface="Arial" panose="020B0604020202020204" pitchFamily="34" charset="0"/>
              </a:rPr>
              <a:t>2019</a:t>
            </a:r>
            <a:r>
              <a:rPr lang="ja-JP" altLang="en-US" sz="1300" dirty="0">
                <a:latin typeface="Arial" panose="020B0604020202020204" pitchFamily="34" charset="0"/>
                <a:ea typeface="Meiryo UI" panose="020B0604030504040204" pitchFamily="50" charset="-128"/>
                <a:cs typeface="Arial" panose="020B0604020202020204" pitchFamily="34" charset="0"/>
              </a:rPr>
              <a:t>年実績）を上回ることを目標とする。</a:t>
            </a:r>
            <a:endParaRPr lang="en-US" altLang="ja-JP" sz="1300" dirty="0">
              <a:latin typeface="Arial" panose="020B0604020202020204" pitchFamily="34" charset="0"/>
              <a:ea typeface="Meiryo UI" panose="020B0604030504040204" pitchFamily="50" charset="-128"/>
              <a:cs typeface="Arial" panose="020B0604020202020204" pitchFamily="34" charset="0"/>
            </a:endParaRPr>
          </a:p>
          <a:p>
            <a:pPr>
              <a:lnSpc>
                <a:spcPts val="1700"/>
              </a:lnSpc>
            </a:pPr>
            <a:r>
              <a:rPr lang="ja-JP" altLang="en-US" sz="1300" dirty="0">
                <a:latin typeface="Arial" panose="020B0604020202020204" pitchFamily="34" charset="0"/>
                <a:ea typeface="Meiryo UI" panose="020B0604030504040204" pitchFamily="50" charset="-128"/>
                <a:cs typeface="Arial" panose="020B0604020202020204" pitchFamily="34" charset="0"/>
              </a:rPr>
              <a:t>　</a:t>
            </a:r>
            <a:r>
              <a:rPr lang="en-US" altLang="ja-JP" sz="1300" dirty="0">
                <a:latin typeface="Arial" panose="020B0604020202020204" pitchFamily="34" charset="0"/>
                <a:ea typeface="Meiryo UI" panose="020B0604030504040204" pitchFamily="50" charset="-128"/>
                <a:cs typeface="Arial" panose="020B0604020202020204" pitchFamily="34" charset="0"/>
              </a:rPr>
              <a:t>※   </a:t>
            </a:r>
            <a:r>
              <a:rPr lang="ja-JP" altLang="en-US" sz="1300" dirty="0">
                <a:latin typeface="Arial" panose="020B0604020202020204" pitchFamily="34" charset="0"/>
                <a:ea typeface="Meiryo UI" panose="020B0604030504040204" pitchFamily="50" charset="-128"/>
                <a:cs typeface="Arial" panose="020B0604020202020204" pitchFamily="34" charset="0"/>
              </a:rPr>
              <a:t>先行きが見通しづらい状況を踏まえ社会経済情勢等の変化に応じて、目標値、達成をめざす時期等について、適宜、追加・修正を行</a:t>
            </a:r>
            <a:endParaRPr lang="en-US" altLang="ja-JP" sz="1300" dirty="0">
              <a:latin typeface="Arial" panose="020B0604020202020204" pitchFamily="34" charset="0"/>
              <a:ea typeface="Meiryo UI" panose="020B0604030504040204" pitchFamily="50" charset="-128"/>
              <a:cs typeface="Arial" panose="020B0604020202020204" pitchFamily="34" charset="0"/>
            </a:endParaRPr>
          </a:p>
          <a:p>
            <a:pPr>
              <a:lnSpc>
                <a:spcPts val="1700"/>
              </a:lnSpc>
            </a:pPr>
            <a:r>
              <a:rPr lang="ja-JP" altLang="en-US" sz="1300" dirty="0">
                <a:latin typeface="Arial" panose="020B0604020202020204" pitchFamily="34" charset="0"/>
                <a:ea typeface="Meiryo UI" panose="020B0604030504040204" pitchFamily="50" charset="-128"/>
                <a:cs typeface="Arial" panose="020B0604020202020204" pitchFamily="34" charset="0"/>
              </a:rPr>
              <a:t>　　　うなど、必要に応じて柔軟に見直しを行っていく。</a:t>
            </a:r>
            <a:endParaRPr lang="en-US" altLang="ja-JP" sz="1400"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5919572B-41D0-4F72-A375-39D0070836D8}"/>
              </a:ext>
            </a:extLst>
          </p:cNvPr>
          <p:cNvSpPr/>
          <p:nvPr/>
        </p:nvSpPr>
        <p:spPr>
          <a:xfrm>
            <a:off x="358786" y="2734711"/>
            <a:ext cx="3162344" cy="41227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内外からの誘客に関する</a:t>
            </a:r>
            <a:r>
              <a:rPr kumimoji="1" lang="ja-JP" altLang="en-US" sz="1600" b="1" dirty="0">
                <a:latin typeface="Meiryo UI" panose="020B0604030504040204" pitchFamily="50" charset="-128"/>
                <a:ea typeface="Meiryo UI" panose="020B0604030504040204" pitchFamily="50" charset="-128"/>
              </a:rPr>
              <a:t>数値目標</a:t>
            </a:r>
            <a:endParaRPr kumimoji="1" lang="ja-JP" altLang="en-US" sz="1600" b="1" spc="200" dirty="0">
              <a:latin typeface="Meiryo UI" panose="020B0604030504040204" pitchFamily="50" charset="-128"/>
              <a:ea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386527229"/>
              </p:ext>
            </p:extLst>
          </p:nvPr>
        </p:nvGraphicFramePr>
        <p:xfrm>
          <a:off x="1220236" y="4416055"/>
          <a:ext cx="7465527" cy="1087691"/>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615346986"/>
                    </a:ext>
                  </a:extLst>
                </a:gridCol>
                <a:gridCol w="2083034">
                  <a:extLst>
                    <a:ext uri="{9D8B030D-6E8A-4147-A177-3AD203B41FA5}">
                      <a16:colId xmlns:a16="http://schemas.microsoft.com/office/drawing/2014/main" val="3188119071"/>
                    </a:ext>
                  </a:extLst>
                </a:gridCol>
                <a:gridCol w="3096493">
                  <a:extLst>
                    <a:ext uri="{9D8B030D-6E8A-4147-A177-3AD203B41FA5}">
                      <a16:colId xmlns:a16="http://schemas.microsoft.com/office/drawing/2014/main" val="1262620834"/>
                    </a:ext>
                  </a:extLst>
                </a:gridCol>
              </a:tblGrid>
              <a:tr h="314335">
                <a:tc>
                  <a:txBody>
                    <a:bodyPr/>
                    <a:lstStyle/>
                    <a:p>
                      <a:pPr algn="ctr"/>
                      <a:r>
                        <a:rPr kumimoji="1" lang="ja-JP" altLang="en-US" sz="1200" b="1" dirty="0">
                          <a:latin typeface="Arial" panose="020B0604020202020204" pitchFamily="34" charset="0"/>
                          <a:ea typeface="Meiryo UI" panose="020B0604030504040204" pitchFamily="50" charset="-128"/>
                          <a:cs typeface="Arial" panose="020B0604020202020204" pitchFamily="34" charset="0"/>
                        </a:rPr>
                        <a:t>指標</a:t>
                      </a:r>
                    </a:p>
                  </a:txBody>
                  <a:tcPr anchor="ctr"/>
                </a:tc>
                <a:tc>
                  <a:txBody>
                    <a:bodyPr/>
                    <a:lstStyle/>
                    <a:p>
                      <a:pPr algn="ctr"/>
                      <a:r>
                        <a:rPr kumimoji="1" lang="ja-JP" altLang="en-US" sz="1200" b="1" dirty="0">
                          <a:latin typeface="Arial" panose="020B0604020202020204" pitchFamily="34" charset="0"/>
                          <a:ea typeface="Meiryo UI" panose="020B0604030504040204" pitchFamily="50" charset="-128"/>
                          <a:cs typeface="Arial" panose="020B0604020202020204" pitchFamily="34" charset="0"/>
                        </a:rPr>
                        <a:t>目標値</a:t>
                      </a:r>
                      <a:r>
                        <a:rPr kumimoji="1" lang="en-US" altLang="ja-JP" sz="1200" b="1" dirty="0">
                          <a:latin typeface="Arial" panose="020B0604020202020204" pitchFamily="34" charset="0"/>
                          <a:ea typeface="Meiryo UI" panose="020B0604030504040204" pitchFamily="50" charset="-128"/>
                          <a:cs typeface="Arial" panose="020B0604020202020204" pitchFamily="34" charset="0"/>
                        </a:rPr>
                        <a:t>(</a:t>
                      </a:r>
                      <a:r>
                        <a:rPr kumimoji="1" lang="en-US" altLang="ja-JP" sz="1200" b="1" dirty="0">
                          <a:solidFill>
                            <a:schemeClr val="bg1"/>
                          </a:solidFill>
                          <a:latin typeface="Arial" panose="020B0604020202020204" pitchFamily="34" charset="0"/>
                          <a:ea typeface="Meiryo UI" panose="020B0604030504040204" pitchFamily="50" charset="-128"/>
                          <a:cs typeface="Arial" panose="020B0604020202020204" pitchFamily="34" charset="0"/>
                        </a:rPr>
                        <a:t>2019</a:t>
                      </a:r>
                      <a:r>
                        <a:rPr kumimoji="1" lang="ja-JP" altLang="en-US" sz="1200" b="1" dirty="0">
                          <a:solidFill>
                            <a:schemeClr val="bg1"/>
                          </a:solidFill>
                          <a:latin typeface="Arial" panose="020B0604020202020204" pitchFamily="34" charset="0"/>
                          <a:ea typeface="Meiryo UI" panose="020B0604030504040204" pitchFamily="50" charset="-128"/>
                          <a:cs typeface="Arial" panose="020B0604020202020204" pitchFamily="34" charset="0"/>
                        </a:rPr>
                        <a:t>年実績）</a:t>
                      </a:r>
                      <a:endParaRPr kumimoji="1" lang="en-US" altLang="ja-JP" sz="1200" b="1" dirty="0">
                        <a:solidFill>
                          <a:schemeClr val="bg1"/>
                        </a:solidFill>
                        <a:latin typeface="Arial" panose="020B0604020202020204" pitchFamily="34" charset="0"/>
                        <a:ea typeface="Meiryo UI" panose="020B0604030504040204" pitchFamily="50" charset="-128"/>
                        <a:cs typeface="Arial" panose="020B0604020202020204" pitchFamily="34" charset="0"/>
                      </a:endParaRPr>
                    </a:p>
                  </a:txBody>
                  <a:tcPr anchor="ctr"/>
                </a:tc>
                <a:tc>
                  <a:txBody>
                    <a:bodyPr/>
                    <a:lstStyle/>
                    <a:p>
                      <a:pPr algn="ctr"/>
                      <a:r>
                        <a:rPr kumimoji="1" lang="ja-JP" altLang="en-US" sz="1200" b="1" dirty="0">
                          <a:solidFill>
                            <a:schemeClr val="bg1"/>
                          </a:solidFill>
                          <a:latin typeface="Arial" panose="020B0604020202020204" pitchFamily="34" charset="0"/>
                          <a:ea typeface="Meiryo UI" panose="020B0604030504040204" pitchFamily="50" charset="-128"/>
                          <a:cs typeface="Arial" panose="020B0604020202020204" pitchFamily="34" charset="0"/>
                        </a:rPr>
                        <a:t>達成をめざす時期</a:t>
                      </a:r>
                    </a:p>
                  </a:txBody>
                  <a:tcPr anchor="ctr"/>
                </a:tc>
                <a:extLst>
                  <a:ext uri="{0D108BD9-81ED-4DB2-BD59-A6C34878D82A}">
                    <a16:rowId xmlns:a16="http://schemas.microsoft.com/office/drawing/2014/main" val="2658360947"/>
                  </a:ext>
                </a:extLst>
              </a:tr>
              <a:tr h="386678">
                <a:tc>
                  <a:txBody>
                    <a:bodyPr/>
                    <a:lstStyle/>
                    <a:p>
                      <a:pPr algn="ctr"/>
                      <a:r>
                        <a:rPr kumimoji="1" lang="ja-JP" altLang="en-US" sz="1200" b="1" dirty="0">
                          <a:latin typeface="Arial" panose="020B0604020202020204" pitchFamily="34" charset="0"/>
                          <a:ea typeface="Meiryo UI" panose="020B0604030504040204" pitchFamily="50" charset="-128"/>
                          <a:cs typeface="Arial" panose="020B0604020202020204" pitchFamily="34" charset="0"/>
                        </a:rPr>
                        <a:t>日本人延べ宿泊</a:t>
                      </a:r>
                      <a:r>
                        <a:rPr kumimoji="1" lang="ja-JP" altLang="en-US" sz="1200" b="1" dirty="0">
                          <a:solidFill>
                            <a:schemeClr val="tx1"/>
                          </a:solidFill>
                          <a:latin typeface="Arial" panose="020B0604020202020204" pitchFamily="34" charset="0"/>
                          <a:ea typeface="Meiryo UI" panose="020B0604030504040204" pitchFamily="50" charset="-128"/>
                          <a:cs typeface="Arial" panose="020B0604020202020204" pitchFamily="34" charset="0"/>
                        </a:rPr>
                        <a:t>者数</a:t>
                      </a:r>
                      <a:r>
                        <a:rPr kumimoji="1" lang="en-US" altLang="ja-JP" sz="1200" b="1" dirty="0">
                          <a:latin typeface="Arial" panose="020B0604020202020204" pitchFamily="34" charset="0"/>
                          <a:ea typeface="Meiryo UI" panose="020B0604030504040204" pitchFamily="50" charset="-128"/>
                          <a:cs typeface="Arial" panose="020B0604020202020204" pitchFamily="34" charset="0"/>
                        </a:rPr>
                        <a:t>〔</a:t>
                      </a:r>
                      <a:r>
                        <a:rPr kumimoji="1" lang="ja-JP" altLang="en-US" sz="1200" b="1" dirty="0">
                          <a:latin typeface="Arial" panose="020B0604020202020204" pitchFamily="34" charset="0"/>
                          <a:ea typeface="Meiryo UI" panose="020B0604030504040204" pitchFamily="50" charset="-128"/>
                          <a:cs typeface="Arial" panose="020B0604020202020204" pitchFamily="34" charset="0"/>
                        </a:rPr>
                        <a:t>大阪</a:t>
                      </a:r>
                      <a:r>
                        <a:rPr kumimoji="1" lang="en-US" altLang="ja-JP" sz="1200" b="1" dirty="0">
                          <a:latin typeface="Arial" panose="020B0604020202020204" pitchFamily="34" charset="0"/>
                          <a:ea typeface="Meiryo UI" panose="020B0604030504040204" pitchFamily="50" charset="-128"/>
                          <a:cs typeface="Arial" panose="020B0604020202020204" pitchFamily="34" charset="0"/>
                        </a:rPr>
                        <a:t>〕</a:t>
                      </a:r>
                      <a:endParaRPr kumimoji="1" lang="ja-JP" altLang="en-US" sz="1200" dirty="0">
                        <a:latin typeface="Arial" panose="020B0604020202020204" pitchFamily="34" charset="0"/>
                        <a:ea typeface="Meiryo UI" panose="020B0604030504040204" pitchFamily="50" charset="-128"/>
                        <a:cs typeface="Arial" panose="020B0604020202020204" pitchFamily="34" charset="0"/>
                      </a:endParaRPr>
                    </a:p>
                  </a:txBody>
                  <a:tcPr anchor="ct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en-US" altLang="ja-JP" sz="1200" b="1" dirty="0">
                          <a:latin typeface="Arial" panose="020B0604020202020204" pitchFamily="34" charset="0"/>
                          <a:ea typeface="Meiryo UI" panose="020B0604030504040204" pitchFamily="50" charset="-128"/>
                          <a:cs typeface="Arial" panose="020B0604020202020204" pitchFamily="34" charset="0"/>
                        </a:rPr>
                        <a:t>2,950</a:t>
                      </a:r>
                      <a:r>
                        <a:rPr kumimoji="1" lang="ja-JP" altLang="en-US" sz="1200" b="1" dirty="0">
                          <a:latin typeface="Arial" panose="020B0604020202020204" pitchFamily="34" charset="0"/>
                          <a:ea typeface="Meiryo UI" panose="020B0604030504040204" pitchFamily="50" charset="-128"/>
                          <a:cs typeface="Arial" panose="020B0604020202020204" pitchFamily="34" charset="0"/>
                        </a:rPr>
                        <a:t>万人泊</a:t>
                      </a:r>
                      <a:endParaRPr kumimoji="1" lang="ja-JP" altLang="en-US" sz="1200" b="1" dirty="0">
                        <a:solidFill>
                          <a:srgbClr val="FF0000"/>
                        </a:solidFill>
                        <a:latin typeface="Arial" panose="020B0604020202020204" pitchFamily="34" charset="0"/>
                        <a:ea typeface="Meiryo UI" panose="020B0604030504040204" pitchFamily="50" charset="-128"/>
                        <a:cs typeface="Arial" panose="020B0604020202020204" pitchFamily="34" charset="0"/>
                      </a:endParaRPr>
                    </a:p>
                  </a:txBody>
                  <a:tcPr anchor="ctr"/>
                </a:tc>
                <a:tc>
                  <a:txBody>
                    <a:bodyPr/>
                    <a:lstStyle/>
                    <a:p>
                      <a:pPr marL="0" marR="0" lvl="0" indent="0" algn="ctr" defTabSz="742950" rtl="0" eaLnBrk="1" fontAlgn="auto" latinLnBrk="0" hangingPunct="1">
                        <a:lnSpc>
                          <a:spcPct val="100000"/>
                        </a:lnSpc>
                        <a:spcBef>
                          <a:spcPts val="0"/>
                        </a:spcBef>
                        <a:spcAft>
                          <a:spcPts val="300"/>
                        </a:spcAft>
                        <a:buClrTx/>
                        <a:buSzTx/>
                        <a:buFontTx/>
                        <a:buNone/>
                        <a:tabLst/>
                        <a:defRPr/>
                      </a:pPr>
                      <a:r>
                        <a:rPr kumimoji="1" lang="en-US" altLang="ja-JP" sz="1200" b="1" dirty="0">
                          <a:solidFill>
                            <a:schemeClr val="tx1"/>
                          </a:solidFill>
                          <a:latin typeface="Arial" panose="020B0604020202020204" pitchFamily="34" charset="0"/>
                          <a:ea typeface="Meiryo UI" panose="020B0604030504040204" pitchFamily="50" charset="-128"/>
                          <a:cs typeface="Arial" panose="020B0604020202020204" pitchFamily="34" charset="0"/>
                        </a:rPr>
                        <a:t>2022</a:t>
                      </a:r>
                      <a:r>
                        <a:rPr kumimoji="1" lang="ja-JP" altLang="en-US" sz="1200" b="1" dirty="0">
                          <a:solidFill>
                            <a:schemeClr val="tx1"/>
                          </a:solidFill>
                          <a:latin typeface="Arial" panose="020B0604020202020204" pitchFamily="34" charset="0"/>
                          <a:ea typeface="Meiryo UI" panose="020B0604030504040204" pitchFamily="50" charset="-128"/>
                          <a:cs typeface="Arial" panose="020B0604020202020204" pitchFamily="34" charset="0"/>
                        </a:rPr>
                        <a:t>年</a:t>
                      </a:r>
                    </a:p>
                  </a:txBody>
                  <a:tcPr anchor="ctr"/>
                </a:tc>
                <a:extLst>
                  <a:ext uri="{0D108BD9-81ED-4DB2-BD59-A6C34878D82A}">
                    <a16:rowId xmlns:a16="http://schemas.microsoft.com/office/drawing/2014/main" val="2286221614"/>
                  </a:ext>
                </a:extLst>
              </a:tr>
              <a:tr h="386678">
                <a:tc>
                  <a:txBody>
                    <a:bodyPr/>
                    <a:lstStyle/>
                    <a:p>
                      <a:pPr algn="ctr"/>
                      <a:r>
                        <a:rPr kumimoji="1" lang="ja-JP" altLang="en-US" sz="1200" b="1" dirty="0">
                          <a:latin typeface="Arial" panose="020B0604020202020204" pitchFamily="34" charset="0"/>
                          <a:ea typeface="Meiryo UI" panose="020B0604030504040204" pitchFamily="50" charset="-128"/>
                          <a:cs typeface="Arial" panose="020B0604020202020204" pitchFamily="34" charset="0"/>
                        </a:rPr>
                        <a:t>来阪外国人旅行者数</a:t>
                      </a:r>
                      <a:endParaRPr kumimoji="1" lang="ja-JP" altLang="en-US" sz="1200" dirty="0">
                        <a:latin typeface="Arial" panose="020B0604020202020204" pitchFamily="34" charset="0"/>
                        <a:ea typeface="Meiryo UI" panose="020B0604030504040204" pitchFamily="50" charset="-128"/>
                        <a:cs typeface="Arial" panose="020B0604020202020204" pitchFamily="34" charset="0"/>
                      </a:endParaRPr>
                    </a:p>
                  </a:txBody>
                  <a:tcPr anchor="ct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en-US" altLang="ja-JP" sz="1200" b="1" dirty="0">
                          <a:latin typeface="Arial" panose="020B0604020202020204" pitchFamily="34" charset="0"/>
                          <a:ea typeface="Meiryo UI" panose="020B0604030504040204" pitchFamily="50" charset="-128"/>
                          <a:cs typeface="Arial" panose="020B0604020202020204" pitchFamily="34" charset="0"/>
                        </a:rPr>
                        <a:t>        1,152.5</a:t>
                      </a:r>
                      <a:r>
                        <a:rPr lang="ja-JP" altLang="en-US" sz="1200" b="1" dirty="0">
                          <a:latin typeface="Arial" panose="020B0604020202020204" pitchFamily="34" charset="0"/>
                          <a:ea typeface="Meiryo UI" panose="020B0604030504040204" pitchFamily="50" charset="-128"/>
                          <a:cs typeface="Arial" panose="020B0604020202020204" pitchFamily="34" charset="0"/>
                        </a:rPr>
                        <a:t>万人（</a:t>
                      </a:r>
                      <a:r>
                        <a:rPr lang="en-US" altLang="ja-JP" sz="1200" b="1" dirty="0">
                          <a:latin typeface="Arial" panose="020B0604020202020204" pitchFamily="34" charset="0"/>
                          <a:ea typeface="Meiryo UI" panose="020B0604030504040204" pitchFamily="50" charset="-128"/>
                          <a:cs typeface="Arial" panose="020B0604020202020204" pitchFamily="34" charset="0"/>
                        </a:rPr>
                        <a:t>※</a:t>
                      </a:r>
                      <a:r>
                        <a:rPr lang="ja-JP" altLang="en-US" sz="1200" b="1" dirty="0">
                          <a:latin typeface="Arial" panose="020B0604020202020204" pitchFamily="34" charset="0"/>
                          <a:ea typeface="Meiryo UI" panose="020B0604030504040204" pitchFamily="50" charset="-128"/>
                          <a:cs typeface="Arial" panose="020B0604020202020204" pitchFamily="34" charset="0"/>
                        </a:rPr>
                        <a:t>１）　</a:t>
                      </a:r>
                      <a:endParaRPr kumimoji="1" lang="ja-JP" altLang="en-US" sz="1200" b="1" dirty="0">
                        <a:latin typeface="Arial" panose="020B0604020202020204" pitchFamily="34" charset="0"/>
                        <a:ea typeface="Meiryo UI" panose="020B0604030504040204" pitchFamily="50" charset="-128"/>
                        <a:cs typeface="Arial" panose="020B0604020202020204" pitchFamily="34" charset="0"/>
                      </a:endParaRPr>
                    </a:p>
                  </a:txBody>
                  <a:tcPr anchor="ctr"/>
                </a:tc>
                <a:tc>
                  <a:txBody>
                    <a:bodyPr/>
                    <a:lstStyle/>
                    <a:p>
                      <a:pPr marL="0" marR="0" lvl="0" indent="0" algn="ctr" defTabSz="742950" rtl="0" eaLnBrk="1" fontAlgn="auto" latinLnBrk="0" hangingPunct="1">
                        <a:lnSpc>
                          <a:spcPct val="100000"/>
                        </a:lnSpc>
                        <a:spcBef>
                          <a:spcPts val="0"/>
                        </a:spcBef>
                        <a:spcAft>
                          <a:spcPts val="300"/>
                        </a:spcAft>
                        <a:buClrTx/>
                        <a:buSzTx/>
                        <a:buFontTx/>
                        <a:buNone/>
                        <a:tabLst/>
                        <a:defRPr/>
                      </a:pPr>
                      <a:r>
                        <a:rPr kumimoji="1" lang="ja-JP" altLang="en-US" sz="1200" b="1" dirty="0">
                          <a:solidFill>
                            <a:srgbClr val="00B050"/>
                          </a:solidFill>
                          <a:latin typeface="Arial" panose="020B0604020202020204" pitchFamily="34" charset="0"/>
                          <a:ea typeface="Meiryo UI" panose="020B0604030504040204" pitchFamily="50" charset="-128"/>
                          <a:cs typeface="Arial" panose="020B0604020202020204" pitchFamily="34" charset="0"/>
                        </a:rPr>
                        <a:t>　　　</a:t>
                      </a:r>
                      <a:r>
                        <a:rPr kumimoji="1" lang="ja-JP" altLang="en-US" sz="1200" b="1" dirty="0">
                          <a:solidFill>
                            <a:schemeClr val="tx1"/>
                          </a:solidFill>
                          <a:latin typeface="Arial" panose="020B0604020202020204" pitchFamily="34" charset="0"/>
                          <a:ea typeface="Meiryo UI" panose="020B0604030504040204" pitchFamily="50" charset="-128"/>
                          <a:cs typeface="Arial" panose="020B0604020202020204" pitchFamily="34" charset="0"/>
                        </a:rPr>
                        <a:t>入国規制解除から２年後（</a:t>
                      </a:r>
                      <a:r>
                        <a:rPr kumimoji="1" lang="en-US" altLang="ja-JP" sz="1200" b="1"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ja-JP" altLang="en-US" sz="1200" b="1" dirty="0">
                          <a:solidFill>
                            <a:schemeClr val="tx1"/>
                          </a:solidFill>
                          <a:latin typeface="Arial" panose="020B0604020202020204" pitchFamily="34" charset="0"/>
                          <a:ea typeface="Meiryo UI" panose="020B0604030504040204" pitchFamily="50" charset="-128"/>
                          <a:cs typeface="Arial" panose="020B0604020202020204" pitchFamily="34" charset="0"/>
                        </a:rPr>
                        <a:t>２）</a:t>
                      </a:r>
                      <a:r>
                        <a:rPr kumimoji="1" lang="ja-JP" altLang="en-US" sz="1200" b="1" dirty="0">
                          <a:solidFill>
                            <a:srgbClr val="00B050"/>
                          </a:solidFill>
                          <a:latin typeface="Arial" panose="020B0604020202020204" pitchFamily="34" charset="0"/>
                          <a:ea typeface="Meiryo UI" panose="020B0604030504040204" pitchFamily="50" charset="-128"/>
                          <a:cs typeface="Arial" panose="020B0604020202020204" pitchFamily="34" charset="0"/>
                        </a:rPr>
                        <a:t>　　　　</a:t>
                      </a:r>
                    </a:p>
                  </a:txBody>
                  <a:tcPr anchor="ctr"/>
                </a:tc>
                <a:extLst>
                  <a:ext uri="{0D108BD9-81ED-4DB2-BD59-A6C34878D82A}">
                    <a16:rowId xmlns:a16="http://schemas.microsoft.com/office/drawing/2014/main" val="1164150173"/>
                  </a:ext>
                </a:extLst>
              </a:tr>
            </a:tbl>
          </a:graphicData>
        </a:graphic>
      </p:graphicFrame>
      <p:sp>
        <p:nvSpPr>
          <p:cNvPr id="14" name="正方形/長方形 13"/>
          <p:cNvSpPr/>
          <p:nvPr/>
        </p:nvSpPr>
        <p:spPr>
          <a:xfrm>
            <a:off x="496915" y="5525757"/>
            <a:ext cx="8912168" cy="1124876"/>
          </a:xfrm>
          <a:prstGeom prst="rect">
            <a:avLst/>
          </a:prstGeom>
          <a:noFill/>
          <a:ln w="6350">
            <a:noFill/>
          </a:ln>
        </p:spPr>
        <p:style>
          <a:lnRef idx="2">
            <a:schemeClr val="dk1"/>
          </a:lnRef>
          <a:fillRef idx="1">
            <a:schemeClr val="lt1"/>
          </a:fillRef>
          <a:effectRef idx="0">
            <a:schemeClr val="dk1"/>
          </a:effectRef>
          <a:fontRef idx="minor">
            <a:schemeClr val="dk1"/>
          </a:fontRef>
        </p:style>
        <p:txBody>
          <a:bodyPr rtlCol="0" anchor="ctr"/>
          <a:lstStyle/>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１　「来阪外国人旅行者数</a:t>
            </a:r>
            <a:r>
              <a:rPr lang="ja-JP" altLang="en-US"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について、従来は「訪日外客数（</a:t>
            </a:r>
            <a:r>
              <a:rPr kumimoji="1" lang="en-US" altLang="ja-JP" sz="1100" dirty="0">
                <a:latin typeface="Meiryo UI" panose="020B0604030504040204" pitchFamily="50" charset="-128"/>
                <a:ea typeface="Meiryo UI" panose="020B0604030504040204" pitchFamily="50" charset="-128"/>
              </a:rPr>
              <a:t>JNTO</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訪問率（訪日外国人消費動向調査）」に基づき算出していたところ、</a:t>
            </a:r>
            <a:r>
              <a:rPr kumimoji="1" lang="en-US" altLang="ja-JP" sz="1100" dirty="0">
                <a:latin typeface="Meiryo UI" panose="020B0604030504040204" pitchFamily="50" charset="-128"/>
                <a:ea typeface="Meiryo UI" panose="020B0604030504040204" pitchFamily="50" charset="-128"/>
              </a:rPr>
              <a:t>2018</a:t>
            </a:r>
            <a:r>
              <a:rPr kumimoji="1" lang="ja-JP" altLang="en-US" sz="1100" dirty="0">
                <a:latin typeface="Meiryo UI" panose="020B0604030504040204" pitchFamily="50" charset="-128"/>
                <a:ea typeface="Meiryo UI" panose="020B0604030504040204" pitchFamily="50" charset="-128"/>
              </a:rPr>
              <a:t>年</a:t>
            </a:r>
            <a:endParaRPr kumimoji="1"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より、観光庁</a:t>
            </a:r>
            <a:r>
              <a:rPr lang="ja-JP" altLang="en-US" sz="1100" dirty="0">
                <a:latin typeface="Meiryo UI" panose="020B0604030504040204" pitchFamily="50" charset="-128"/>
                <a:ea typeface="Meiryo UI" panose="020B0604030504040204" pitchFamily="50" charset="-128"/>
              </a:rPr>
              <a:t>において</a:t>
            </a:r>
            <a:r>
              <a:rPr kumimoji="1" lang="ja-JP" altLang="en-US" sz="1100" dirty="0">
                <a:latin typeface="Meiryo UI" panose="020B0604030504040204" pitchFamily="50" charset="-128"/>
                <a:ea typeface="Meiryo UI" panose="020B0604030504040204" pitchFamily="50" charset="-128"/>
              </a:rPr>
              <a:t>全国値との整合性</a:t>
            </a:r>
            <a:r>
              <a:rPr lang="ja-JP" altLang="en-US" sz="1100" dirty="0">
                <a:latin typeface="Meiryo UI" panose="020B0604030504040204" pitchFamily="50" charset="-128"/>
                <a:ea typeface="Meiryo UI" panose="020B0604030504040204" pitchFamily="50" charset="-128"/>
              </a:rPr>
              <a:t>を有し</a:t>
            </a:r>
            <a:r>
              <a:rPr kumimoji="1" lang="ja-JP" altLang="en-US" sz="1100" dirty="0">
                <a:latin typeface="Meiryo UI" panose="020B0604030504040204" pitchFamily="50" charset="-128"/>
                <a:ea typeface="Meiryo UI" panose="020B0604030504040204" pitchFamily="50" charset="-128"/>
              </a:rPr>
              <a:t>地域間比較が可能</a:t>
            </a:r>
            <a:r>
              <a:rPr lang="ja-JP" altLang="en-US" sz="1100" dirty="0">
                <a:latin typeface="Meiryo UI" panose="020B0604030504040204" pitchFamily="50" charset="-128"/>
                <a:ea typeface="Meiryo UI" panose="020B0604030504040204" pitchFamily="50" charset="-128"/>
              </a:rPr>
              <a:t>な「訪日外国人消費動向調査（都道府県別集計</a:t>
            </a:r>
            <a:r>
              <a:rPr kumimoji="1" lang="ja-JP" altLang="en-US"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」が公表されたため</a:t>
            </a:r>
            <a:r>
              <a:rPr kumimoji="1" lang="ja-JP" altLang="en-US" sz="1100" dirty="0">
                <a:latin typeface="Meiryo UI" panose="020B0604030504040204" pitchFamily="50" charset="-128"/>
                <a:ea typeface="Meiryo UI" panose="020B0604030504040204" pitchFamily="50" charset="-128"/>
              </a:rPr>
              <a:t>、当該統計に</a:t>
            </a:r>
            <a:endParaRPr kumimoji="1"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よる把握を行う。</a:t>
            </a:r>
            <a:endParaRPr kumimoji="1" lang="en-US" altLang="ja-JP" sz="1100" dirty="0">
              <a:latin typeface="Meiryo UI" panose="020B0604030504040204" pitchFamily="50" charset="-128"/>
              <a:ea typeface="Meiryo UI" panose="020B0604030504040204" pitchFamily="50" charset="-128"/>
            </a:endParaRPr>
          </a:p>
          <a:p>
            <a:endParaRPr lang="en-US" altLang="ja-JP" sz="1100" dirty="0">
              <a:solidFill>
                <a:srgbClr val="FF0000"/>
              </a:solidFill>
              <a:latin typeface="Meiryo UI" panose="020B0604030504040204" pitchFamily="50" charset="-128"/>
              <a:ea typeface="Meiryo UI" panose="020B0604030504040204" pitchFamily="50" charset="-128"/>
            </a:endParaRPr>
          </a:p>
          <a:p>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２　</a:t>
            </a:r>
            <a:r>
              <a:rPr lang="ja-JP" altLang="ja-JP" sz="1100" dirty="0">
                <a:solidFill>
                  <a:schemeClr val="tx1"/>
                </a:solidFill>
                <a:latin typeface="Meiryo UI" panose="020B0604030504040204" pitchFamily="50" charset="-128"/>
                <a:ea typeface="Meiryo UI" panose="020B0604030504040204" pitchFamily="50" charset="-128"/>
              </a:rPr>
              <a:t>入国規制措置が</a:t>
            </a:r>
            <a:r>
              <a:rPr lang="ja-JP" altLang="en-US" sz="1100" dirty="0">
                <a:solidFill>
                  <a:schemeClr val="tx1"/>
                </a:solidFill>
                <a:latin typeface="Meiryo UI" panose="020B0604030504040204" pitchFamily="50" charset="-128"/>
                <a:ea typeface="Meiryo UI" panose="020B0604030504040204" pitchFamily="50" charset="-128"/>
              </a:rPr>
              <a:t>概ね</a:t>
            </a:r>
            <a:r>
              <a:rPr lang="ja-JP" altLang="ja-JP" sz="1100" dirty="0">
                <a:solidFill>
                  <a:schemeClr val="tx1"/>
                </a:solidFill>
                <a:latin typeface="Meiryo UI" panose="020B0604030504040204" pitchFamily="50" charset="-128"/>
                <a:ea typeface="Meiryo UI" panose="020B0604030504040204" pitchFamily="50" charset="-128"/>
              </a:rPr>
              <a:t>解除され、国際的な人の往来</a:t>
            </a:r>
            <a:r>
              <a:rPr lang="ja-JP" altLang="en-US" sz="1100" dirty="0">
                <a:solidFill>
                  <a:schemeClr val="tx1"/>
                </a:solidFill>
                <a:latin typeface="Meiryo UI" panose="020B0604030504040204" pitchFamily="50" charset="-128"/>
                <a:ea typeface="Meiryo UI" panose="020B0604030504040204" pitchFamily="50" charset="-128"/>
              </a:rPr>
              <a:t>について</a:t>
            </a:r>
            <a:r>
              <a:rPr lang="ja-JP" altLang="ja-JP" sz="1100" dirty="0">
                <a:solidFill>
                  <a:schemeClr val="tx1"/>
                </a:solidFill>
                <a:latin typeface="Meiryo UI" panose="020B0604030504040204" pitchFamily="50" charset="-128"/>
                <a:ea typeface="Meiryo UI" panose="020B0604030504040204" pitchFamily="50" charset="-128"/>
              </a:rPr>
              <a:t>感染症拡大前の状況を取り戻した後</a:t>
            </a:r>
            <a:r>
              <a:rPr lang="en-US" altLang="ja-JP" sz="1100" dirty="0">
                <a:solidFill>
                  <a:schemeClr val="tx1"/>
                </a:solidFill>
                <a:latin typeface="Meiryo UI" panose="020B0604030504040204" pitchFamily="50" charset="-128"/>
                <a:ea typeface="Meiryo UI" panose="020B0604030504040204" pitchFamily="50" charset="-128"/>
              </a:rPr>
              <a:t>2</a:t>
            </a:r>
            <a:r>
              <a:rPr lang="ja-JP" altLang="ja-JP" sz="1100" dirty="0">
                <a:solidFill>
                  <a:schemeClr val="tx1"/>
                </a:solidFill>
                <a:latin typeface="Meiryo UI" panose="020B0604030504040204" pitchFamily="50" charset="-128"/>
                <a:ea typeface="Meiryo UI" panose="020B0604030504040204" pitchFamily="50" charset="-128"/>
              </a:rPr>
              <a:t>年</a:t>
            </a:r>
            <a:r>
              <a:rPr lang="ja-JP" altLang="en-US" sz="1100" dirty="0">
                <a:solidFill>
                  <a:schemeClr val="tx1"/>
                </a:solidFill>
                <a:latin typeface="Meiryo UI" panose="020B0604030504040204" pitchFamily="50" charset="-128"/>
                <a:ea typeface="Meiryo UI" panose="020B0604030504040204" pitchFamily="50" charset="-128"/>
              </a:rPr>
              <a:t>を想定</a:t>
            </a:r>
            <a:r>
              <a:rPr lang="ja-JP" altLang="ja-JP" sz="1100" dirty="0">
                <a:solidFill>
                  <a:schemeClr val="tx1"/>
                </a:solidFill>
                <a:latin typeface="Meiryo UI" panose="020B0604030504040204" pitchFamily="50" charset="-128"/>
                <a:ea typeface="Meiryo UI" panose="020B0604030504040204" pitchFamily="50" charset="-128"/>
              </a:rPr>
              <a:t>。具体</a:t>
            </a:r>
            <a:r>
              <a:rPr lang="ja-JP" altLang="en-US" sz="1100" dirty="0">
                <a:solidFill>
                  <a:schemeClr val="tx1"/>
                </a:solidFill>
                <a:latin typeface="Meiryo UI" panose="020B0604030504040204" pitchFamily="50" charset="-128"/>
                <a:ea typeface="Meiryo UI" panose="020B0604030504040204" pitchFamily="50" charset="-128"/>
              </a:rPr>
              <a:t>の時期</a:t>
            </a:r>
            <a:r>
              <a:rPr lang="ja-JP" altLang="ja-JP" sz="1100" dirty="0">
                <a:solidFill>
                  <a:schemeClr val="tx1"/>
                </a:solidFill>
                <a:latin typeface="Meiryo UI" panose="020B0604030504040204" pitchFamily="50" charset="-128"/>
                <a:ea typeface="Meiryo UI" panose="020B0604030504040204" pitchFamily="50" charset="-128"/>
              </a:rPr>
              <a:t>は改めて設定。</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850298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8008268" y="6502301"/>
            <a:ext cx="1810941" cy="296664"/>
          </a:xfrm>
        </p:spPr>
        <p:txBody>
          <a:bodyPr/>
          <a:lstStyle/>
          <a:p>
            <a:r>
              <a:rPr kumimoji="1" lang="en-US" altLang="ja-JP" dirty="0"/>
              <a:t>15</a:t>
            </a:r>
            <a:endParaRPr kumimoji="1" lang="ja-JP" altLang="en-US" dirty="0"/>
          </a:p>
        </p:txBody>
      </p:sp>
      <p:sp>
        <p:nvSpPr>
          <p:cNvPr id="7" name="正方形/長方形 6">
            <a:extLst>
              <a:ext uri="{FF2B5EF4-FFF2-40B4-BE49-F238E27FC236}">
                <a16:creationId xmlns:a16="http://schemas.microsoft.com/office/drawing/2014/main" id="{5919572B-41D0-4F72-A375-39D0070836D8}"/>
              </a:ext>
            </a:extLst>
          </p:cNvPr>
          <p:cNvSpPr/>
          <p:nvPr/>
        </p:nvSpPr>
        <p:spPr>
          <a:xfrm>
            <a:off x="444908" y="129183"/>
            <a:ext cx="4419843" cy="309310"/>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ja-JP" altLang="en-US" sz="1600" dirty="0">
                <a:latin typeface="Meiryo UI" panose="020B0604030504040204" pitchFamily="50" charset="-128"/>
                <a:ea typeface="Meiryo UI" panose="020B0604030504040204" pitchFamily="50" charset="-128"/>
              </a:rPr>
              <a:t>　</a:t>
            </a:r>
            <a:r>
              <a:rPr lang="ja-JP" altLang="en-US" sz="1600" b="1" spc="200" dirty="0">
                <a:latin typeface="Meiryo UI" panose="020B0604030504040204" pitchFamily="50" charset="-128"/>
                <a:ea typeface="Meiryo UI" panose="020B0604030504040204" pitchFamily="50" charset="-128"/>
              </a:rPr>
              <a:t>参考</a:t>
            </a:r>
            <a:r>
              <a:rPr kumimoji="1" lang="ja-JP" altLang="en-US" sz="1600" b="1" spc="200" dirty="0">
                <a:latin typeface="Meiryo UI" panose="020B0604030504040204" pitchFamily="50" charset="-128"/>
                <a:ea typeface="Meiryo UI" panose="020B0604030504040204" pitchFamily="50" charset="-128"/>
              </a:rPr>
              <a:t>指標</a:t>
            </a:r>
          </a:p>
        </p:txBody>
      </p:sp>
      <p:graphicFrame>
        <p:nvGraphicFramePr>
          <p:cNvPr id="8" name="表 7"/>
          <p:cNvGraphicFramePr>
            <a:graphicFrameLocks noGrp="1"/>
          </p:cNvGraphicFramePr>
          <p:nvPr>
            <p:extLst>
              <p:ext uri="{D42A27DB-BD31-4B8C-83A1-F6EECF244321}">
                <p14:modId xmlns:p14="http://schemas.microsoft.com/office/powerpoint/2010/main" val="1175809190"/>
              </p:ext>
            </p:extLst>
          </p:nvPr>
        </p:nvGraphicFramePr>
        <p:xfrm>
          <a:off x="607271" y="1201983"/>
          <a:ext cx="9000369" cy="4802652"/>
        </p:xfrm>
        <a:graphic>
          <a:graphicData uri="http://schemas.openxmlformats.org/drawingml/2006/table">
            <a:tbl>
              <a:tblPr firstRow="1" bandRow="1">
                <a:tableStyleId>{BC89EF96-8CEA-46FF-86C4-4CE0E7609802}</a:tableStyleId>
              </a:tblPr>
              <a:tblGrid>
                <a:gridCol w="2908661">
                  <a:extLst>
                    <a:ext uri="{9D8B030D-6E8A-4147-A177-3AD203B41FA5}">
                      <a16:colId xmlns:a16="http://schemas.microsoft.com/office/drawing/2014/main" val="1259228249"/>
                    </a:ext>
                  </a:extLst>
                </a:gridCol>
                <a:gridCol w="2938656">
                  <a:extLst>
                    <a:ext uri="{9D8B030D-6E8A-4147-A177-3AD203B41FA5}">
                      <a16:colId xmlns:a16="http://schemas.microsoft.com/office/drawing/2014/main" val="3649650674"/>
                    </a:ext>
                  </a:extLst>
                </a:gridCol>
                <a:gridCol w="3153052">
                  <a:extLst>
                    <a:ext uri="{9D8B030D-6E8A-4147-A177-3AD203B41FA5}">
                      <a16:colId xmlns:a16="http://schemas.microsoft.com/office/drawing/2014/main" val="4190660185"/>
                    </a:ext>
                  </a:extLst>
                </a:gridCol>
              </a:tblGrid>
              <a:tr h="295015">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参考値</a:t>
                      </a: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出　典</a:t>
                      </a:r>
                    </a:p>
                  </a:txBody>
                  <a:tcPr/>
                </a:tc>
                <a:extLst>
                  <a:ext uri="{0D108BD9-81ED-4DB2-BD59-A6C34878D82A}">
                    <a16:rowId xmlns:a16="http://schemas.microsoft.com/office/drawing/2014/main" val="3781359562"/>
                  </a:ext>
                </a:extLst>
              </a:tr>
              <a:tr h="453247">
                <a:tc>
                  <a:txBody>
                    <a:bodyPr/>
                    <a:lstStyle/>
                    <a:p>
                      <a:r>
                        <a:rPr lang="ja-JP" altLang="en-US" sz="1100" u="none" dirty="0">
                          <a:latin typeface="Meiryo UI" panose="020B0604030504040204" pitchFamily="50" charset="-128"/>
                          <a:ea typeface="Meiryo UI" panose="020B0604030504040204" pitchFamily="50" charset="-128"/>
                        </a:rPr>
                        <a:t>日本人訪問者数</a:t>
                      </a:r>
                      <a:endParaRPr kumimoji="1" lang="ja-JP" altLang="en-US" sz="1100" u="none" strike="sngStrike" dirty="0">
                        <a:solidFill>
                          <a:srgbClr val="0000FF"/>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latin typeface="Meiryo UI" panose="020B0604030504040204" pitchFamily="50" charset="-128"/>
                          <a:ea typeface="Meiryo UI" panose="020B0604030504040204" pitchFamily="50" charset="-128"/>
                        </a:rPr>
                        <a:t>2019</a:t>
                      </a:r>
                      <a:r>
                        <a:rPr kumimoji="1" lang="ja-JP" altLang="en-US" sz="1100" u="none" dirty="0">
                          <a:latin typeface="Meiryo UI" panose="020B0604030504040204" pitchFamily="50" charset="-128"/>
                          <a:ea typeface="Meiryo UI" panose="020B0604030504040204" pitchFamily="50" charset="-128"/>
                        </a:rPr>
                        <a:t>年）   </a:t>
                      </a:r>
                      <a:r>
                        <a:rPr kumimoji="1" lang="en-US" altLang="ja-JP" sz="1100" u="none" dirty="0">
                          <a:latin typeface="Meiryo UI" panose="020B0604030504040204" pitchFamily="50" charset="-128"/>
                          <a:ea typeface="Meiryo UI" panose="020B0604030504040204" pitchFamily="50" charset="-128"/>
                        </a:rPr>
                        <a:t>5,438</a:t>
                      </a:r>
                      <a:r>
                        <a:rPr kumimoji="1" lang="ja-JP" altLang="en-US" sz="1100" u="none" dirty="0">
                          <a:latin typeface="Meiryo UI" panose="020B0604030504040204" pitchFamily="50" charset="-128"/>
                          <a:ea typeface="Meiryo UI" panose="020B0604030504040204" pitchFamily="50" charset="-128"/>
                        </a:rPr>
                        <a:t>万人</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旅行・観光消費動向調査（観光庁）　</a:t>
                      </a:r>
                      <a:endParaRPr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zh-TW" sz="1100" u="none" dirty="0">
                          <a:solidFill>
                            <a:schemeClr val="tx1"/>
                          </a:solidFill>
                          <a:latin typeface="Meiryo UI" panose="020B0604030504040204" pitchFamily="50" charset="-128"/>
                          <a:ea typeface="Meiryo UI" panose="020B0604030504040204" pitchFamily="50" charset="-128"/>
                        </a:rPr>
                        <a:t>【</a:t>
                      </a:r>
                      <a:r>
                        <a:rPr lang="zh-TW" altLang="en-US" sz="1100" u="none" dirty="0">
                          <a:solidFill>
                            <a:schemeClr val="tx1"/>
                          </a:solidFill>
                          <a:latin typeface="Meiryo UI" panose="020B0604030504040204" pitchFamily="50" charset="-128"/>
                          <a:ea typeface="Meiryo UI" panose="020B0604030504040204" pitchFamily="50" charset="-128"/>
                        </a:rPr>
                        <a:t>参考表</a:t>
                      </a:r>
                      <a:r>
                        <a:rPr lang="en-US" altLang="zh-TW" sz="1100" u="none" dirty="0">
                          <a:solidFill>
                            <a:schemeClr val="tx1"/>
                          </a:solidFill>
                          <a:latin typeface="Meiryo UI" panose="020B0604030504040204" pitchFamily="50" charset="-128"/>
                          <a:ea typeface="Meiryo UI" panose="020B0604030504040204" pitchFamily="50" charset="-128"/>
                        </a:rPr>
                        <a:t>】 </a:t>
                      </a:r>
                      <a:r>
                        <a:rPr lang="zh-TW" altLang="en-US" sz="1100" u="none" dirty="0">
                          <a:solidFill>
                            <a:schemeClr val="tx1"/>
                          </a:solidFill>
                          <a:latin typeface="Meiryo UI" panose="020B0604030504040204" pitchFamily="50" charset="-128"/>
                          <a:ea typeface="Meiryo UI" panose="020B0604030504040204" pitchFamily="50" charset="-128"/>
                        </a:rPr>
                        <a:t>都道府県別集計</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609164933"/>
                  </a:ext>
                </a:extLst>
              </a:tr>
              <a:tr h="987431">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国籍別来阪外国人訪問率</a:t>
                      </a:r>
                      <a:endParaRPr lang="en-US" altLang="ja-JP" sz="1100" u="none" strike="sngStrik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solidFill>
                            <a:schemeClr val="tx1"/>
                          </a:solidFill>
                          <a:latin typeface="Meiryo UI" panose="020B0604030504040204" pitchFamily="50" charset="-128"/>
                          <a:ea typeface="Meiryo UI" panose="020B0604030504040204" pitchFamily="50" charset="-128"/>
                        </a:rPr>
                        <a:t>2019</a:t>
                      </a:r>
                      <a:r>
                        <a:rPr kumimoji="1" lang="ja-JP" altLang="en-US" sz="1100" u="none" dirty="0">
                          <a:solidFill>
                            <a:schemeClr val="tx1"/>
                          </a:solidFill>
                          <a:latin typeface="Meiryo UI" panose="020B0604030504040204" pitchFamily="50" charset="-128"/>
                          <a:ea typeface="Meiryo UI" panose="020B0604030504040204" pitchFamily="50" charset="-128"/>
                        </a:rPr>
                        <a:t>年）韓国</a:t>
                      </a:r>
                      <a:r>
                        <a:rPr kumimoji="1" lang="en-US" altLang="ja-JP" sz="1100" u="none" dirty="0">
                          <a:solidFill>
                            <a:schemeClr val="tx1"/>
                          </a:solidFill>
                          <a:latin typeface="Meiryo UI" panose="020B0604030504040204" pitchFamily="50" charset="-128"/>
                          <a:ea typeface="Meiryo UI" panose="020B0604030504040204" pitchFamily="50" charset="-128"/>
                        </a:rPr>
                        <a:t>28.8%</a:t>
                      </a:r>
                      <a:r>
                        <a:rPr kumimoji="1" lang="ja-JP" altLang="en-US" sz="1100" u="none" dirty="0" err="1">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台湾</a:t>
                      </a:r>
                      <a:r>
                        <a:rPr kumimoji="1" lang="en-US" altLang="ja-JP" sz="1100" u="none" dirty="0">
                          <a:solidFill>
                            <a:schemeClr val="tx1"/>
                          </a:solidFill>
                          <a:latin typeface="Meiryo UI" panose="020B0604030504040204" pitchFamily="50" charset="-128"/>
                          <a:ea typeface="Meiryo UI" panose="020B0604030504040204" pitchFamily="50" charset="-128"/>
                        </a:rPr>
                        <a:t>26.1%</a:t>
                      </a:r>
                      <a:r>
                        <a:rPr kumimoji="1" lang="ja-JP" altLang="en-US" sz="1100" u="none" dirty="0" err="1">
                          <a:solidFill>
                            <a:schemeClr val="tx1"/>
                          </a:solidFill>
                          <a:latin typeface="Meiryo UI" panose="020B0604030504040204" pitchFamily="50" charset="-128"/>
                          <a:ea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　　　　　　 中国</a:t>
                      </a:r>
                      <a:r>
                        <a:rPr kumimoji="1" lang="en-US" altLang="ja-JP" sz="1100" u="none" dirty="0">
                          <a:solidFill>
                            <a:schemeClr val="tx1"/>
                          </a:solidFill>
                          <a:latin typeface="Meiryo UI" panose="020B0604030504040204" pitchFamily="50" charset="-128"/>
                          <a:ea typeface="Meiryo UI" panose="020B0604030504040204" pitchFamily="50" charset="-128"/>
                        </a:rPr>
                        <a:t>58.8%</a:t>
                      </a:r>
                      <a:r>
                        <a:rPr kumimoji="1" lang="ja-JP" altLang="en-US" sz="1100" u="none" dirty="0" err="1">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香港</a:t>
                      </a:r>
                      <a:r>
                        <a:rPr kumimoji="1" lang="en-US" altLang="ja-JP" sz="1100" u="none" dirty="0">
                          <a:solidFill>
                            <a:schemeClr val="tx1"/>
                          </a:solidFill>
                          <a:latin typeface="Meiryo UI" panose="020B0604030504040204" pitchFamily="50" charset="-128"/>
                          <a:ea typeface="Meiryo UI" panose="020B0604030504040204" pitchFamily="50" charset="-128"/>
                        </a:rPr>
                        <a:t>31.4</a:t>
                      </a:r>
                      <a:r>
                        <a:rPr kumimoji="1" lang="ja-JP" altLang="en-US" sz="1100" u="none" dirty="0">
                          <a:solidFill>
                            <a:schemeClr val="tx1"/>
                          </a:solidFill>
                          <a:latin typeface="Meiryo UI" panose="020B0604030504040204" pitchFamily="50" charset="-128"/>
                          <a:ea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　　　　　   タイ</a:t>
                      </a:r>
                      <a:r>
                        <a:rPr kumimoji="1" lang="en-US" altLang="ja-JP" sz="1100" u="none" dirty="0">
                          <a:solidFill>
                            <a:schemeClr val="tx1"/>
                          </a:solidFill>
                          <a:latin typeface="Meiryo UI" panose="020B0604030504040204" pitchFamily="50" charset="-128"/>
                          <a:ea typeface="Meiryo UI" panose="020B0604030504040204" pitchFamily="50" charset="-128"/>
                        </a:rPr>
                        <a:t>28.4</a:t>
                      </a:r>
                      <a:r>
                        <a:rPr kumimoji="1" lang="ja-JP" altLang="en-US" sz="1100" u="none" dirty="0">
                          <a:solidFill>
                            <a:schemeClr val="tx1"/>
                          </a:solidFill>
                          <a:latin typeface="Meiryo UI" panose="020B0604030504040204" pitchFamily="50" charset="-128"/>
                          <a:ea typeface="Meiryo UI" panose="020B0604030504040204" pitchFamily="50" charset="-128"/>
                        </a:rPr>
                        <a:t>％、インド</a:t>
                      </a:r>
                      <a:r>
                        <a:rPr kumimoji="1" lang="en-US" altLang="ja-JP" sz="1100" u="none" dirty="0">
                          <a:solidFill>
                            <a:schemeClr val="tx1"/>
                          </a:solidFill>
                          <a:latin typeface="Meiryo UI" panose="020B0604030504040204" pitchFamily="50" charset="-128"/>
                          <a:ea typeface="Meiryo UI" panose="020B0604030504040204" pitchFamily="50" charset="-128"/>
                        </a:rPr>
                        <a:t>23.2</a:t>
                      </a:r>
                      <a:r>
                        <a:rPr kumimoji="1" lang="ja-JP" altLang="en-US" sz="1100" u="none" dirty="0">
                          <a:solidFill>
                            <a:schemeClr val="tx1"/>
                          </a:solidFill>
                          <a:latin typeface="Meiryo UI" panose="020B0604030504040204" pitchFamily="50" charset="-128"/>
                          <a:ea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　　　　　   英国</a:t>
                      </a:r>
                      <a:r>
                        <a:rPr kumimoji="1" lang="en-US" altLang="ja-JP" sz="1100" u="none" dirty="0">
                          <a:solidFill>
                            <a:schemeClr val="tx1"/>
                          </a:solidFill>
                          <a:latin typeface="Meiryo UI" panose="020B0604030504040204" pitchFamily="50" charset="-128"/>
                          <a:ea typeface="Meiryo UI" panose="020B0604030504040204" pitchFamily="50" charset="-128"/>
                        </a:rPr>
                        <a:t>32.8%</a:t>
                      </a:r>
                      <a:r>
                        <a:rPr kumimoji="1" lang="ja-JP" altLang="en-US" sz="1100" u="none" dirty="0" err="1">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米国</a:t>
                      </a:r>
                      <a:r>
                        <a:rPr kumimoji="1" lang="en-US" altLang="ja-JP" sz="1100" u="none" dirty="0">
                          <a:solidFill>
                            <a:schemeClr val="tx1"/>
                          </a:solidFill>
                          <a:latin typeface="Meiryo UI" panose="020B0604030504040204" pitchFamily="50" charset="-128"/>
                          <a:ea typeface="Meiryo UI" panose="020B0604030504040204" pitchFamily="50" charset="-128"/>
                        </a:rPr>
                        <a:t>28.3</a:t>
                      </a:r>
                      <a:r>
                        <a:rPr kumimoji="1" lang="ja-JP" altLang="en-US" sz="1100" u="none" dirty="0">
                          <a:solidFill>
                            <a:schemeClr val="tx1"/>
                          </a:solidFill>
                          <a:latin typeface="Meiryo UI" panose="020B0604030504040204" pitchFamily="50" charset="-128"/>
                          <a:ea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　　　　　   カナダ</a:t>
                      </a:r>
                      <a:r>
                        <a:rPr kumimoji="1" lang="en-US" altLang="ja-JP" sz="1100" u="none" dirty="0">
                          <a:solidFill>
                            <a:schemeClr val="tx1"/>
                          </a:solidFill>
                          <a:latin typeface="Meiryo UI" panose="020B0604030504040204" pitchFamily="50" charset="-128"/>
                          <a:ea typeface="Meiryo UI" panose="020B0604030504040204" pitchFamily="50" charset="-128"/>
                        </a:rPr>
                        <a:t>41.6</a:t>
                      </a:r>
                      <a:r>
                        <a:rPr kumimoji="1" lang="ja-JP" altLang="en-US" sz="1100" u="none" dirty="0">
                          <a:solidFill>
                            <a:schemeClr val="tx1"/>
                          </a:solidFill>
                          <a:latin typeface="Meiryo UI" panose="020B0604030504040204" pitchFamily="50" charset="-128"/>
                          <a:ea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　　　　　   オーストラリア</a:t>
                      </a:r>
                      <a:r>
                        <a:rPr kumimoji="1" lang="en-US" altLang="ja-JP" sz="1100" u="none" dirty="0">
                          <a:solidFill>
                            <a:schemeClr val="tx1"/>
                          </a:solidFill>
                          <a:latin typeface="Meiryo UI" panose="020B0604030504040204" pitchFamily="50" charset="-128"/>
                          <a:ea typeface="Meiryo UI" panose="020B0604030504040204" pitchFamily="50" charset="-128"/>
                        </a:rPr>
                        <a:t>45.0</a:t>
                      </a:r>
                      <a:r>
                        <a:rPr kumimoji="1" lang="ja-JP" altLang="en-US" sz="1100" u="none" dirty="0">
                          <a:solidFill>
                            <a:schemeClr val="tx1"/>
                          </a:solidFill>
                          <a:latin typeface="Meiryo UI" panose="020B0604030504040204" pitchFamily="50" charset="-128"/>
                          <a:ea typeface="Meiryo UI" panose="020B0604030504040204" pitchFamily="50" charset="-128"/>
                        </a:rPr>
                        <a:t>％　など　</a:t>
                      </a:r>
                    </a:p>
                  </a:txBody>
                  <a:tcPr anchor="ctr"/>
                </a:tc>
                <a:tc>
                  <a:txBody>
                    <a:bodyPr/>
                    <a:lstStyle/>
                    <a:p>
                      <a:r>
                        <a:rPr kumimoji="1" lang="ja-JP" altLang="en-US" sz="1100" u="none" dirty="0">
                          <a:solidFill>
                            <a:schemeClr val="tx1"/>
                          </a:solidFill>
                          <a:latin typeface="Meiryo UI" panose="020B0604030504040204" pitchFamily="50" charset="-128"/>
                          <a:ea typeface="Meiryo UI" panose="020B0604030504040204" pitchFamily="50" charset="-128"/>
                        </a:rPr>
                        <a:t>訪日外国人消費動向調査（観光庁）</a:t>
                      </a: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808839626"/>
                  </a:ext>
                </a:extLst>
              </a:tr>
              <a:tr h="393893">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延べ宿泊者数</a:t>
                      </a:r>
                      <a:endParaRPr kumimoji="1" lang="ja-JP" altLang="en-US" sz="1100" u="none" strike="sngStrik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solidFill>
                            <a:schemeClr val="tx1"/>
                          </a:solidFill>
                          <a:latin typeface="Meiryo UI" panose="020B0604030504040204" pitchFamily="50" charset="-128"/>
                          <a:ea typeface="Meiryo UI" panose="020B0604030504040204" pitchFamily="50" charset="-128"/>
                        </a:rPr>
                        <a:t>2019</a:t>
                      </a:r>
                      <a:r>
                        <a:rPr kumimoji="1" lang="ja-JP" altLang="en-US" sz="1100" u="none" dirty="0">
                          <a:solidFill>
                            <a:schemeClr val="tx1"/>
                          </a:solidFill>
                          <a:latin typeface="Meiryo UI" panose="020B0604030504040204" pitchFamily="50" charset="-128"/>
                          <a:ea typeface="Meiryo UI" panose="020B0604030504040204" pitchFamily="50" charset="-128"/>
                        </a:rPr>
                        <a:t>年）    </a:t>
                      </a:r>
                      <a:r>
                        <a:rPr kumimoji="1" lang="en-US" altLang="ja-JP" sz="1100" u="none" dirty="0">
                          <a:solidFill>
                            <a:schemeClr val="tx1"/>
                          </a:solidFill>
                          <a:latin typeface="Meiryo UI" panose="020B0604030504040204" pitchFamily="50" charset="-128"/>
                          <a:ea typeface="Meiryo UI" panose="020B0604030504040204" pitchFamily="50" charset="-128"/>
                        </a:rPr>
                        <a:t>4,743</a:t>
                      </a:r>
                      <a:r>
                        <a:rPr kumimoji="1" lang="ja-JP" altLang="en-US" sz="1100" u="none" dirty="0">
                          <a:solidFill>
                            <a:schemeClr val="tx1"/>
                          </a:solidFill>
                          <a:latin typeface="Meiryo UI" panose="020B0604030504040204" pitchFamily="50" charset="-128"/>
                          <a:ea typeface="Meiryo UI" panose="020B0604030504040204" pitchFamily="50" charset="-128"/>
                        </a:rPr>
                        <a:t>万人泊</a:t>
                      </a:r>
                    </a:p>
                  </a:txBody>
                  <a:tcPr anchor="ctr"/>
                </a:tc>
                <a:tc>
                  <a:txBody>
                    <a:bodyPr/>
                    <a:lstStyle/>
                    <a:p>
                      <a:r>
                        <a:rPr lang="zh-TW" altLang="en-US" sz="1100" u="none" dirty="0">
                          <a:solidFill>
                            <a:schemeClr val="tx1"/>
                          </a:solidFill>
                          <a:latin typeface="Meiryo UI" panose="020B0604030504040204" pitchFamily="50" charset="-128"/>
                          <a:ea typeface="Meiryo UI" panose="020B0604030504040204" pitchFamily="50" charset="-128"/>
                        </a:rPr>
                        <a:t>宿泊旅行統計調査</a:t>
                      </a:r>
                      <a:r>
                        <a:rPr lang="ja-JP" altLang="en-US" sz="1100" u="none" dirty="0">
                          <a:solidFill>
                            <a:schemeClr val="tx1"/>
                          </a:solidFill>
                          <a:latin typeface="Meiryo UI" panose="020B0604030504040204" pitchFamily="50" charset="-128"/>
                          <a:ea typeface="Meiryo UI" panose="020B0604030504040204" pitchFamily="50" charset="-128"/>
                        </a:rPr>
                        <a:t>（観光庁）</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99716327"/>
                  </a:ext>
                </a:extLst>
              </a:tr>
              <a:tr h="393893">
                <a:tc>
                  <a:txBody>
                    <a:bodyPr/>
                    <a:lstStyle/>
                    <a:p>
                      <a:r>
                        <a:rPr lang="ja-JP" altLang="en-US" sz="1100" u="none" dirty="0">
                          <a:solidFill>
                            <a:schemeClr val="tx1"/>
                          </a:solidFill>
                          <a:latin typeface="Meiryo UI" panose="020B0604030504040204" pitchFamily="50" charset="-128"/>
                          <a:ea typeface="Meiryo UI" panose="020B0604030504040204" pitchFamily="50" charset="-128"/>
                        </a:rPr>
                        <a:t>来阪外国人消費単価</a:t>
                      </a:r>
                      <a:endParaRPr kumimoji="1" lang="ja-JP" altLang="en-US" sz="1100" u="none" strike="sngStrik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solidFill>
                            <a:schemeClr val="tx1"/>
                          </a:solidFill>
                          <a:latin typeface="Meiryo UI" panose="020B0604030504040204" pitchFamily="50" charset="-128"/>
                          <a:ea typeface="Meiryo UI" panose="020B0604030504040204" pitchFamily="50" charset="-128"/>
                        </a:rPr>
                        <a:t>2019</a:t>
                      </a:r>
                      <a:r>
                        <a:rPr kumimoji="1" lang="ja-JP" altLang="en-US" sz="1100" u="none" dirty="0">
                          <a:solidFill>
                            <a:schemeClr val="tx1"/>
                          </a:solidFill>
                          <a:latin typeface="Meiryo UI" panose="020B0604030504040204" pitchFamily="50" charset="-128"/>
                          <a:ea typeface="Meiryo UI" panose="020B0604030504040204" pitchFamily="50" charset="-128"/>
                        </a:rPr>
                        <a:t>年）  　</a:t>
                      </a:r>
                      <a:r>
                        <a:rPr kumimoji="1" lang="en-US" altLang="ja-JP" sz="1100" u="none" dirty="0">
                          <a:solidFill>
                            <a:schemeClr val="tx1"/>
                          </a:solidFill>
                          <a:latin typeface="Meiryo UI" panose="020B0604030504040204" pitchFamily="50" charset="-128"/>
                          <a:ea typeface="Meiryo UI" panose="020B0604030504040204" pitchFamily="50" charset="-128"/>
                        </a:rPr>
                        <a:t>127,292</a:t>
                      </a:r>
                      <a:r>
                        <a:rPr kumimoji="1" lang="ja-JP" altLang="en-US" sz="1100" u="none" dirty="0">
                          <a:solidFill>
                            <a:schemeClr val="tx1"/>
                          </a:solidFill>
                          <a:latin typeface="Meiryo UI" panose="020B0604030504040204" pitchFamily="50" charset="-128"/>
                          <a:ea typeface="Meiryo UI" panose="020B0604030504040204" pitchFamily="50" charset="-128"/>
                        </a:rPr>
                        <a:t>円</a:t>
                      </a:r>
                    </a:p>
                  </a:txBody>
                  <a:tcPr anchor="ctr"/>
                </a:tc>
                <a:tc>
                  <a:txBody>
                    <a:bodyPr/>
                    <a:lstStyle/>
                    <a:p>
                      <a:r>
                        <a:rPr lang="ja-JP" altLang="en-US" sz="1100" u="none" dirty="0">
                          <a:solidFill>
                            <a:schemeClr val="tx1"/>
                          </a:solidFill>
                          <a:latin typeface="Meiryo UI" panose="020B0604030504040204" pitchFamily="50" charset="-128"/>
                          <a:ea typeface="Meiryo UI" panose="020B0604030504040204" pitchFamily="50" charset="-128"/>
                        </a:rPr>
                        <a:t>来阪インバウンド消費額調査（大阪観光局）</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285683091"/>
                  </a:ext>
                </a:extLst>
              </a:tr>
              <a:tr h="453247">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strike="noStrike" dirty="0">
                          <a:solidFill>
                            <a:schemeClr val="tx1"/>
                          </a:solidFill>
                          <a:latin typeface="Meiryo UI" panose="020B0604030504040204" pitchFamily="50" charset="-128"/>
                          <a:ea typeface="Meiryo UI" panose="020B0604030504040204" pitchFamily="50" charset="-128"/>
                        </a:rPr>
                        <a:t>来阪日本人消費単価</a:t>
                      </a:r>
                      <a:endParaRPr kumimoji="1" lang="ja-JP" altLang="en-US" sz="1100" u="none" strike="noStrik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solidFill>
                            <a:schemeClr val="tx1"/>
                          </a:solidFill>
                          <a:latin typeface="Meiryo UI" panose="020B0604030504040204" pitchFamily="50" charset="-128"/>
                          <a:ea typeface="Meiryo UI" panose="020B0604030504040204" pitchFamily="50" charset="-128"/>
                        </a:rPr>
                        <a:t>2019</a:t>
                      </a:r>
                      <a:r>
                        <a:rPr kumimoji="1" lang="ja-JP" altLang="en-US" sz="1100" u="none" dirty="0">
                          <a:solidFill>
                            <a:schemeClr val="tx1"/>
                          </a:solidFill>
                          <a:latin typeface="Meiryo UI" panose="020B0604030504040204" pitchFamily="50" charset="-128"/>
                          <a:ea typeface="Meiryo UI" panose="020B0604030504040204" pitchFamily="50" charset="-128"/>
                        </a:rPr>
                        <a:t>年）     </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全目的</a:t>
                      </a:r>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19,000</a:t>
                      </a:r>
                      <a:r>
                        <a:rPr kumimoji="1" lang="ja-JP" altLang="en-US" sz="1100" u="none" dirty="0">
                          <a:solidFill>
                            <a:schemeClr val="tx1"/>
                          </a:solidFill>
                          <a:latin typeface="Meiryo UI" panose="020B0604030504040204" pitchFamily="50" charset="-128"/>
                          <a:ea typeface="Meiryo UI" panose="020B0604030504040204" pitchFamily="50" charset="-128"/>
                        </a:rPr>
                        <a:t>円</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観光・レクリエーション目的</a:t>
                      </a:r>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21,000</a:t>
                      </a:r>
                      <a:r>
                        <a:rPr kumimoji="1" lang="ja-JP" altLang="en-US" sz="1100" u="none" dirty="0">
                          <a:solidFill>
                            <a:schemeClr val="tx1"/>
                          </a:solidFill>
                          <a:latin typeface="Meiryo UI" panose="020B0604030504040204" pitchFamily="50" charset="-128"/>
                          <a:ea typeface="Meiryo UI" panose="020B0604030504040204" pitchFamily="50" charset="-128"/>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旅行・観光消費動向調査（観光庁）</a:t>
                      </a:r>
                      <a:endParaRPr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100" u="none" dirty="0">
                          <a:solidFill>
                            <a:schemeClr val="tx1"/>
                          </a:solidFill>
                          <a:latin typeface="Meiryo UI" panose="020B0604030504040204" pitchFamily="50" charset="-128"/>
                          <a:ea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rPr>
                        <a:t>参考表</a:t>
                      </a:r>
                      <a:r>
                        <a:rPr lang="en-US" altLang="ja-JP" sz="1100" u="none" dirty="0">
                          <a:solidFill>
                            <a:schemeClr val="tx1"/>
                          </a:solidFill>
                          <a:latin typeface="Meiryo UI" panose="020B0604030504040204" pitchFamily="50" charset="-128"/>
                          <a:ea typeface="Meiryo UI" panose="020B0604030504040204" pitchFamily="50" charset="-128"/>
                        </a:rPr>
                        <a:t>】 </a:t>
                      </a:r>
                      <a:r>
                        <a:rPr lang="zh-TW" altLang="en-US" sz="1100" u="none" dirty="0">
                          <a:solidFill>
                            <a:schemeClr val="tx1"/>
                          </a:solidFill>
                          <a:latin typeface="Meiryo UI" panose="020B0604030504040204" pitchFamily="50" charset="-128"/>
                          <a:ea typeface="Meiryo UI" panose="020B0604030504040204" pitchFamily="50" charset="-128"/>
                        </a:rPr>
                        <a:t>都道府県別集計</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15595885"/>
                  </a:ext>
                </a:extLst>
              </a:tr>
              <a:tr h="453247">
                <a:tc>
                  <a:txBody>
                    <a:bodyPr/>
                    <a:lstStyle/>
                    <a:p>
                      <a:r>
                        <a:rPr lang="ja-JP" altLang="en-US" sz="1100" u="none" dirty="0">
                          <a:solidFill>
                            <a:schemeClr val="tx1"/>
                          </a:solidFill>
                          <a:latin typeface="Meiryo UI" panose="020B0604030504040204" pitchFamily="50" charset="-128"/>
                          <a:ea typeface="Meiryo UI" panose="020B0604030504040204" pitchFamily="50" charset="-128"/>
                        </a:rPr>
                        <a:t>国際会議開催件数（</a:t>
                      </a:r>
                      <a:r>
                        <a:rPr lang="en-US" altLang="ja-JP" sz="1100" u="none" dirty="0">
                          <a:solidFill>
                            <a:schemeClr val="tx1"/>
                          </a:solidFill>
                          <a:latin typeface="Meiryo UI" panose="020B0604030504040204" pitchFamily="50" charset="-128"/>
                          <a:ea typeface="Meiryo UI" panose="020B0604030504040204" pitchFamily="50" charset="-128"/>
                        </a:rPr>
                        <a:t>JNTO</a:t>
                      </a:r>
                      <a:r>
                        <a:rPr lang="ja-JP" altLang="en-US" sz="1100" u="none" dirty="0">
                          <a:solidFill>
                            <a:schemeClr val="tx1"/>
                          </a:solidFill>
                          <a:latin typeface="Meiryo UI" panose="020B0604030504040204" pitchFamily="50" charset="-128"/>
                          <a:ea typeface="Meiryo UI" panose="020B0604030504040204" pitchFamily="50" charset="-128"/>
                        </a:rPr>
                        <a:t>基準）</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solidFill>
                            <a:schemeClr val="tx1"/>
                          </a:solidFill>
                          <a:latin typeface="Meiryo UI" panose="020B0604030504040204" pitchFamily="50" charset="-128"/>
                          <a:ea typeface="Meiryo UI" panose="020B0604030504040204" pitchFamily="50" charset="-128"/>
                        </a:rPr>
                        <a:t>2019</a:t>
                      </a:r>
                      <a:r>
                        <a:rPr kumimoji="1" lang="ja-JP" altLang="en-US" sz="1100" u="none" dirty="0">
                          <a:solidFill>
                            <a:schemeClr val="tx1"/>
                          </a:solidFill>
                          <a:latin typeface="Meiryo UI" panose="020B0604030504040204" pitchFamily="50" charset="-128"/>
                          <a:ea typeface="Meiryo UI" panose="020B0604030504040204" pitchFamily="50" charset="-128"/>
                        </a:rPr>
                        <a:t>年）    </a:t>
                      </a:r>
                      <a:r>
                        <a:rPr kumimoji="1" lang="en-US" altLang="ja-JP" sz="1100" u="none" dirty="0">
                          <a:solidFill>
                            <a:schemeClr val="tx1"/>
                          </a:solidFill>
                          <a:latin typeface="Meiryo UI" panose="020B0604030504040204" pitchFamily="50" charset="-128"/>
                          <a:ea typeface="Meiryo UI" panose="020B0604030504040204" pitchFamily="50" charset="-128"/>
                        </a:rPr>
                        <a:t>300</a:t>
                      </a:r>
                      <a:r>
                        <a:rPr kumimoji="1" lang="ja-JP" altLang="en-US" sz="1100" u="none" dirty="0">
                          <a:solidFill>
                            <a:schemeClr val="tx1"/>
                          </a:solidFill>
                          <a:latin typeface="Meiryo UI" panose="020B0604030504040204" pitchFamily="50" charset="-128"/>
                          <a:ea typeface="Meiryo UI" panose="020B0604030504040204" pitchFamily="50" charset="-128"/>
                        </a:rPr>
                        <a:t>件</a:t>
                      </a:r>
                    </a:p>
                  </a:txBody>
                  <a:tcPr anchor="ctr"/>
                </a:tc>
                <a:tc>
                  <a:txBody>
                    <a:bodyPr/>
                    <a:lstStyle/>
                    <a:p>
                      <a:r>
                        <a:rPr lang="ja-JP" altLang="en-US" sz="1100" u="none" dirty="0">
                          <a:solidFill>
                            <a:schemeClr val="tx1"/>
                          </a:solidFill>
                          <a:latin typeface="Meiryo UI" panose="020B0604030504040204" pitchFamily="50" charset="-128"/>
                          <a:ea typeface="Meiryo UI" panose="020B0604030504040204" pitchFamily="50" charset="-128"/>
                        </a:rPr>
                        <a:t>国際会議統計（日本政府観光局（</a:t>
                      </a:r>
                      <a:r>
                        <a:rPr lang="en-US" altLang="ja-JP" sz="1100" u="none" dirty="0">
                          <a:solidFill>
                            <a:schemeClr val="tx1"/>
                          </a:solidFill>
                          <a:latin typeface="Meiryo UI" panose="020B0604030504040204" pitchFamily="50" charset="-128"/>
                          <a:ea typeface="Meiryo UI" panose="020B0604030504040204" pitchFamily="50" charset="-128"/>
                        </a:rPr>
                        <a:t>JNTO</a:t>
                      </a:r>
                      <a:r>
                        <a:rPr lang="ja-JP" altLang="en-US" sz="1100" u="none" dirty="0">
                          <a:solidFill>
                            <a:schemeClr val="tx1"/>
                          </a:solidFill>
                          <a:latin typeface="Meiryo UI" panose="020B0604030504040204" pitchFamily="50" charset="-128"/>
                          <a:ea typeface="Meiryo UI" panose="020B0604030504040204" pitchFamily="50" charset="-128"/>
                        </a:rPr>
                        <a:t>））　</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590981329"/>
                  </a:ext>
                </a:extLst>
              </a:tr>
              <a:tr h="631308">
                <a:tc>
                  <a:txBody>
                    <a:bodyPr/>
                    <a:lstStyle/>
                    <a:p>
                      <a:r>
                        <a:rPr lang="ja-JP" altLang="en-US" sz="1100" u="none" dirty="0">
                          <a:solidFill>
                            <a:schemeClr val="tx1"/>
                          </a:solidFill>
                          <a:latin typeface="Meiryo UI" panose="020B0604030504040204" pitchFamily="50" charset="-128"/>
                          <a:ea typeface="Meiryo UI" panose="020B0604030504040204" pitchFamily="50" charset="-128"/>
                        </a:rPr>
                        <a:t>世界の都市総合ランキング</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r>
                        <a:rPr lang="en-US" altLang="ja-JP" sz="1100" u="none" dirty="0">
                          <a:solidFill>
                            <a:schemeClr val="tx1"/>
                          </a:solidFill>
                          <a:latin typeface="Meiryo UI" panose="020B0604030504040204" pitchFamily="50" charset="-128"/>
                          <a:ea typeface="Meiryo UI" panose="020B0604030504040204" pitchFamily="50" charset="-128"/>
                        </a:rPr>
                        <a:t>2020</a:t>
                      </a:r>
                      <a:r>
                        <a:rPr lang="ja-JP" altLang="en-US" sz="1100" u="none" dirty="0">
                          <a:solidFill>
                            <a:schemeClr val="tx1"/>
                          </a:solidFill>
                          <a:latin typeface="Meiryo UI" panose="020B0604030504040204" pitchFamily="50" charset="-128"/>
                          <a:ea typeface="Meiryo UI" panose="020B0604030504040204" pitchFamily="50" charset="-128"/>
                        </a:rPr>
                        <a:t>年）         </a:t>
                      </a:r>
                      <a:endParaRPr lang="en-US" altLang="ja-JP" sz="1100" u="none" dirty="0">
                        <a:solidFill>
                          <a:schemeClr val="tx1"/>
                        </a:solidFill>
                        <a:latin typeface="Meiryo UI" panose="020B0604030504040204" pitchFamily="50" charset="-128"/>
                        <a:ea typeface="Meiryo UI" panose="020B0604030504040204" pitchFamily="50" charset="-128"/>
                      </a:endParaRPr>
                    </a:p>
                    <a:p>
                      <a:pPr algn="l"/>
                      <a:r>
                        <a:rPr lang="en-US" altLang="ja-JP" sz="1100" u="none" dirty="0">
                          <a:solidFill>
                            <a:schemeClr val="tx1"/>
                          </a:solidFill>
                          <a:latin typeface="Meiryo UI" panose="020B0604030504040204" pitchFamily="50" charset="-128"/>
                          <a:ea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rPr>
                        <a:t>総合</a:t>
                      </a:r>
                      <a:r>
                        <a:rPr lang="en-US" altLang="ja-JP" sz="1100" u="none" dirty="0">
                          <a:solidFill>
                            <a:schemeClr val="tx1"/>
                          </a:solidFill>
                          <a:latin typeface="Meiryo UI" panose="020B0604030504040204" pitchFamily="50" charset="-128"/>
                          <a:ea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rPr>
                        <a:t>　　　　　　　　　</a:t>
                      </a:r>
                      <a:r>
                        <a:rPr lang="ja-JP" altLang="en-US" sz="1100" u="none" baseline="0" dirty="0">
                          <a:solidFill>
                            <a:schemeClr val="tx1"/>
                          </a:solidFill>
                          <a:latin typeface="Meiryo UI" panose="020B0604030504040204" pitchFamily="50" charset="-128"/>
                          <a:ea typeface="Meiryo UI" panose="020B0604030504040204" pitchFamily="50" charset="-128"/>
                        </a:rPr>
                        <a:t> </a:t>
                      </a:r>
                      <a:r>
                        <a:rPr lang="en-US" altLang="ja-JP" sz="1100" u="none" dirty="0">
                          <a:solidFill>
                            <a:schemeClr val="tx1"/>
                          </a:solidFill>
                          <a:latin typeface="Meiryo UI" panose="020B0604030504040204" pitchFamily="50" charset="-128"/>
                          <a:ea typeface="Meiryo UI" panose="020B0604030504040204" pitchFamily="50" charset="-128"/>
                        </a:rPr>
                        <a:t>33</a:t>
                      </a:r>
                      <a:r>
                        <a:rPr lang="ja-JP" altLang="en-US" sz="1100" u="none" dirty="0">
                          <a:solidFill>
                            <a:schemeClr val="tx1"/>
                          </a:solidFill>
                          <a:latin typeface="Meiryo UI" panose="020B0604030504040204" pitchFamily="50" charset="-128"/>
                          <a:ea typeface="Meiryo UI" panose="020B0604030504040204" pitchFamily="50" charset="-128"/>
                        </a:rPr>
                        <a:t>位</a:t>
                      </a:r>
                      <a:endParaRPr lang="en-US" altLang="ja-JP" sz="1100" u="none" dirty="0">
                        <a:solidFill>
                          <a:schemeClr val="tx1"/>
                        </a:solidFill>
                        <a:latin typeface="Meiryo UI" panose="020B0604030504040204" pitchFamily="50" charset="-128"/>
                        <a:ea typeface="Meiryo UI" panose="020B0604030504040204" pitchFamily="50" charset="-128"/>
                      </a:endParaRPr>
                    </a:p>
                    <a:p>
                      <a:pPr algn="l"/>
                      <a:r>
                        <a:rPr lang="en-US" altLang="ja-JP" sz="1100" u="none" dirty="0">
                          <a:solidFill>
                            <a:schemeClr val="tx1"/>
                          </a:solidFill>
                          <a:latin typeface="Meiryo UI" panose="020B0604030504040204" pitchFamily="50" charset="-128"/>
                          <a:ea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rPr>
                        <a:t>文化・交流分野</a:t>
                      </a:r>
                      <a:r>
                        <a:rPr lang="en-US" altLang="ja-JP" sz="1100" u="none" dirty="0">
                          <a:solidFill>
                            <a:schemeClr val="tx1"/>
                          </a:solidFill>
                          <a:latin typeface="Meiryo UI" panose="020B0604030504040204" pitchFamily="50" charset="-128"/>
                          <a:ea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rPr>
                        <a:t>     </a:t>
                      </a:r>
                      <a:r>
                        <a:rPr lang="en-US" altLang="ja-JP" sz="1100" u="none" dirty="0">
                          <a:solidFill>
                            <a:schemeClr val="tx1"/>
                          </a:solidFill>
                          <a:latin typeface="Meiryo UI" panose="020B0604030504040204" pitchFamily="50" charset="-128"/>
                          <a:ea typeface="Meiryo UI" panose="020B0604030504040204" pitchFamily="50" charset="-128"/>
                        </a:rPr>
                        <a:t>21</a:t>
                      </a:r>
                      <a:r>
                        <a:rPr lang="ja-JP" altLang="en-US" sz="1100" u="none" dirty="0">
                          <a:solidFill>
                            <a:schemeClr val="tx1"/>
                          </a:solidFill>
                          <a:latin typeface="Meiryo UI" panose="020B0604030504040204" pitchFamily="50" charset="-128"/>
                          <a:ea typeface="Meiryo UI" panose="020B0604030504040204" pitchFamily="50" charset="-128"/>
                        </a:rPr>
                        <a:t>位</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100" u="none" dirty="0">
                          <a:solidFill>
                            <a:schemeClr val="tx1"/>
                          </a:solidFill>
                          <a:latin typeface="Meiryo UI" panose="020B0604030504040204" pitchFamily="50" charset="-128"/>
                          <a:ea typeface="Meiryo UI" panose="020B0604030504040204" pitchFamily="50" charset="-128"/>
                        </a:rPr>
                        <a:t>世界の都市総合ランキング</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（（一財）森記念財団　都市戦略研究所）</a:t>
                      </a:r>
                    </a:p>
                  </a:txBody>
                  <a:tcPr anchor="ctr"/>
                </a:tc>
                <a:extLst>
                  <a:ext uri="{0D108BD9-81ED-4DB2-BD59-A6C34878D82A}">
                    <a16:rowId xmlns:a16="http://schemas.microsoft.com/office/drawing/2014/main" val="3876676478"/>
                  </a:ext>
                </a:extLst>
              </a:tr>
              <a:tr h="490409">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自分の住んでいる地域に愛着を感じている府民の割合</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solidFill>
                            <a:schemeClr val="tx1"/>
                          </a:solidFill>
                          <a:latin typeface="Meiryo UI" panose="020B0604030504040204" pitchFamily="50" charset="-128"/>
                          <a:ea typeface="Meiryo UI" panose="020B0604030504040204" pitchFamily="50" charset="-128"/>
                        </a:rPr>
                        <a:t>2019</a:t>
                      </a:r>
                      <a:r>
                        <a:rPr kumimoji="1" lang="ja-JP" altLang="en-US" sz="1100" u="none" dirty="0">
                          <a:solidFill>
                            <a:schemeClr val="tx1"/>
                          </a:solidFill>
                          <a:latin typeface="Meiryo UI" panose="020B0604030504040204" pitchFamily="50" charset="-128"/>
                          <a:ea typeface="Meiryo UI" panose="020B0604030504040204" pitchFamily="50" charset="-128"/>
                        </a:rPr>
                        <a:t>年度）</a:t>
                      </a:r>
                      <a:r>
                        <a:rPr kumimoji="1" lang="en-US" altLang="ja-JP" sz="1100" u="none" dirty="0">
                          <a:solidFill>
                            <a:schemeClr val="tx1"/>
                          </a:solidFill>
                          <a:latin typeface="Meiryo UI" panose="020B0604030504040204" pitchFamily="50" charset="-128"/>
                          <a:ea typeface="Meiryo UI" panose="020B0604030504040204" pitchFamily="50" charset="-128"/>
                        </a:rPr>
                        <a:t>72.6</a:t>
                      </a:r>
                      <a:r>
                        <a:rPr kumimoji="1" lang="ja-JP" altLang="en-US" sz="1100" u="none" dirty="0">
                          <a:solidFill>
                            <a:schemeClr val="tx1"/>
                          </a:solidFill>
                          <a:latin typeface="Meiryo UI" panose="020B0604030504040204" pitchFamily="50" charset="-128"/>
                          <a:ea typeface="Meiryo UI" panose="020B0604030504040204" pitchFamily="50" charset="-128"/>
                        </a:rPr>
                        <a:t>％</a:t>
                      </a:r>
                    </a:p>
                  </a:txBody>
                  <a:tcPr anchor="ctr"/>
                </a:tc>
                <a:tc>
                  <a:txBody>
                    <a:bodyPr/>
                    <a:lstStyle/>
                    <a:p>
                      <a:r>
                        <a:rPr kumimoji="1" lang="ja-JP" altLang="en-US" sz="1100" u="none" dirty="0">
                          <a:solidFill>
                            <a:schemeClr val="tx1"/>
                          </a:solidFill>
                          <a:latin typeface="Meiryo UI" panose="020B0604030504040204" pitchFamily="50" charset="-128"/>
                          <a:ea typeface="Meiryo UI" panose="020B0604030504040204" pitchFamily="50" charset="-128"/>
                        </a:rPr>
                        <a:t>将来ビジョン・大阪（全国・大阪府）に関する調査</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（大阪府）</a:t>
                      </a:r>
                    </a:p>
                  </a:txBody>
                  <a:tcPr anchor="ctr"/>
                </a:tc>
                <a:extLst>
                  <a:ext uri="{0D108BD9-81ED-4DB2-BD59-A6C34878D82A}">
                    <a16:rowId xmlns:a16="http://schemas.microsoft.com/office/drawing/2014/main" val="391496055"/>
                  </a:ext>
                </a:extLst>
              </a:tr>
            </a:tbl>
          </a:graphicData>
        </a:graphic>
      </p:graphicFrame>
      <p:sp>
        <p:nvSpPr>
          <p:cNvPr id="6" name="正方形/長方形 5"/>
          <p:cNvSpPr/>
          <p:nvPr/>
        </p:nvSpPr>
        <p:spPr>
          <a:xfrm>
            <a:off x="607271" y="467788"/>
            <a:ext cx="8882718" cy="6947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Arial" panose="020B0604020202020204" pitchFamily="34" charset="0"/>
                <a:ea typeface="Meiryo UI" panose="020B0604030504040204" pitchFamily="50" charset="-128"/>
                <a:cs typeface="Arial" panose="020B0604020202020204" pitchFamily="34" charset="0"/>
              </a:rPr>
              <a:t>戦略の実効性や進捗度等を適切に把握し、</a:t>
            </a:r>
            <a:r>
              <a:rPr lang="ja-JP" altLang="en-US" sz="1400" dirty="0">
                <a:solidFill>
                  <a:schemeClr val="tx1"/>
                </a:solidFill>
                <a:latin typeface="Arial" panose="020B0604020202020204" pitchFamily="34" charset="0"/>
                <a:ea typeface="Meiryo UI" panose="020B0604030504040204" pitchFamily="50" charset="-128"/>
                <a:cs typeface="Arial" panose="020B0604020202020204" pitchFamily="34" charset="0"/>
              </a:rPr>
              <a:t>大阪府市都市魅力戦略推進会議での評価・検証に資するため、大阪にかかる</a:t>
            </a:r>
            <a:r>
              <a:rPr kumimoji="1" lang="ja-JP" altLang="en-US" sz="1400" dirty="0">
                <a:solidFill>
                  <a:schemeClr val="tx1"/>
                </a:solidFill>
                <a:latin typeface="Arial" panose="020B0604020202020204" pitchFamily="34" charset="0"/>
                <a:ea typeface="Meiryo UI" panose="020B0604030504040204" pitchFamily="50" charset="-128"/>
                <a:cs typeface="Arial" panose="020B0604020202020204" pitchFamily="34" charset="0"/>
              </a:rPr>
              <a:t>指標を設定しモニタリングを行う。</a:t>
            </a:r>
          </a:p>
        </p:txBody>
      </p:sp>
    </p:spTree>
    <p:extLst>
      <p:ext uri="{BB962C8B-B14F-4D97-AF65-F5344CB8AC3E}">
        <p14:creationId xmlns:p14="http://schemas.microsoft.com/office/powerpoint/2010/main" val="12789245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952512" y="6423538"/>
            <a:ext cx="1810941" cy="296664"/>
          </a:xfrm>
        </p:spPr>
        <p:txBody>
          <a:bodyPr/>
          <a:lstStyle/>
          <a:p>
            <a:r>
              <a:rPr kumimoji="1" lang="en-US" altLang="ja-JP" dirty="0"/>
              <a:t>16</a:t>
            </a:r>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1096471906"/>
              </p:ext>
            </p:extLst>
          </p:nvPr>
        </p:nvGraphicFramePr>
        <p:xfrm>
          <a:off x="478483" y="511497"/>
          <a:ext cx="9024105" cy="5541074"/>
        </p:xfrm>
        <a:graphic>
          <a:graphicData uri="http://schemas.openxmlformats.org/drawingml/2006/table">
            <a:tbl>
              <a:tblPr firstRow="1" bandRow="1">
                <a:tableStyleId>{BC89EF96-8CEA-46FF-86C4-4CE0E7609802}</a:tableStyleId>
              </a:tblPr>
              <a:tblGrid>
                <a:gridCol w="2988714">
                  <a:extLst>
                    <a:ext uri="{9D8B030D-6E8A-4147-A177-3AD203B41FA5}">
                      <a16:colId xmlns:a16="http://schemas.microsoft.com/office/drawing/2014/main" val="1259228249"/>
                    </a:ext>
                  </a:extLst>
                </a:gridCol>
                <a:gridCol w="3005143">
                  <a:extLst>
                    <a:ext uri="{9D8B030D-6E8A-4147-A177-3AD203B41FA5}">
                      <a16:colId xmlns:a16="http://schemas.microsoft.com/office/drawing/2014/main" val="3649650674"/>
                    </a:ext>
                  </a:extLst>
                </a:gridCol>
                <a:gridCol w="3030248">
                  <a:extLst>
                    <a:ext uri="{9D8B030D-6E8A-4147-A177-3AD203B41FA5}">
                      <a16:colId xmlns:a16="http://schemas.microsoft.com/office/drawing/2014/main" val="4190660185"/>
                    </a:ext>
                  </a:extLst>
                </a:gridCol>
              </a:tblGrid>
              <a:tr h="277749">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t>参考値</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t>出　典</a:t>
                      </a:r>
                      <a:endParaRPr kumimoji="1" lang="ja-JP" altLang="en-US"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81359562"/>
                  </a:ext>
                </a:extLst>
              </a:tr>
              <a:tr h="37084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Meiryo UI" panose="020B0604030504040204" pitchFamily="50" charset="-128"/>
                          <a:ea typeface="Meiryo UI" panose="020B0604030504040204" pitchFamily="50" charset="-128"/>
                        </a:rPr>
                        <a:t>劇場、音楽堂等（府内の国公立施設）における多言語化の割合</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「対応している」「一部のみ対応している」の合計）</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2019</a:t>
                      </a:r>
                      <a:r>
                        <a:rPr kumimoji="1" lang="ja-JP" altLang="en-US" sz="1100" dirty="0">
                          <a:solidFill>
                            <a:schemeClr val="tx1"/>
                          </a:solidFill>
                          <a:latin typeface="Meiryo UI" panose="020B0604030504040204" pitchFamily="50" charset="-128"/>
                          <a:ea typeface="Meiryo UI" panose="020B0604030504040204" pitchFamily="50" charset="-128"/>
                        </a:rPr>
                        <a:t>年度）</a:t>
                      </a:r>
                      <a:r>
                        <a:rPr kumimoji="1" lang="en-US" altLang="ja-JP" sz="1100" dirty="0">
                          <a:solidFill>
                            <a:schemeClr val="tx1"/>
                          </a:solidFill>
                          <a:latin typeface="Meiryo UI" panose="020B0604030504040204" pitchFamily="50" charset="-128"/>
                          <a:ea typeface="Meiryo UI" panose="020B0604030504040204" pitchFamily="50" charset="-128"/>
                        </a:rPr>
                        <a:t>    26.4%</a:t>
                      </a:r>
                    </a:p>
                  </a:txBody>
                  <a:tcPr anchor="ctr"/>
                </a:tc>
                <a:tc>
                  <a:txBody>
                    <a:bodyPr/>
                    <a:lstStyle/>
                    <a:p>
                      <a:r>
                        <a:rPr kumimoji="1" lang="ja-JP" altLang="en-US" sz="1100" u="none" dirty="0">
                          <a:solidFill>
                            <a:schemeClr val="tx1"/>
                          </a:solidFill>
                          <a:latin typeface="Meiryo UI" panose="020B0604030504040204" pitchFamily="50" charset="-128"/>
                          <a:ea typeface="Meiryo UI" panose="020B0604030504040204" pitchFamily="50" charset="-128"/>
                        </a:rPr>
                        <a:t>劇場、音楽堂等の活動状況に関する調査</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（文化庁）</a:t>
                      </a:r>
                    </a:p>
                  </a:txBody>
                  <a:tcPr anchor="ctr"/>
                </a:tc>
                <a:extLst>
                  <a:ext uri="{0D108BD9-81ED-4DB2-BD59-A6C34878D82A}">
                    <a16:rowId xmlns:a16="http://schemas.microsoft.com/office/drawing/2014/main" val="2808839626"/>
                  </a:ext>
                </a:extLst>
              </a:tr>
              <a:tr h="37084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大阪が楽しいまちだと思っている人の割合（全国）</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100" u="none" dirty="0">
                          <a:solidFill>
                            <a:schemeClr val="tx1"/>
                          </a:solidFill>
                          <a:latin typeface="Meiryo UI" panose="020B0604030504040204" pitchFamily="50" charset="-128"/>
                          <a:ea typeface="Meiryo UI" panose="020B0604030504040204" pitchFamily="50" charset="-128"/>
                        </a:rPr>
                        <a:t>2019</a:t>
                      </a:r>
                      <a:r>
                        <a:rPr kumimoji="1" lang="ja-JP" altLang="en-US" sz="1100" u="none" dirty="0">
                          <a:solidFill>
                            <a:schemeClr val="tx1"/>
                          </a:solidFill>
                          <a:latin typeface="Meiryo UI" panose="020B0604030504040204" pitchFamily="50" charset="-128"/>
                          <a:ea typeface="Meiryo UI" panose="020B0604030504040204" pitchFamily="50" charset="-128"/>
                        </a:rPr>
                        <a:t>年度）    </a:t>
                      </a:r>
                      <a:r>
                        <a:rPr kumimoji="1" lang="en-US" altLang="ja-JP" sz="1100" dirty="0">
                          <a:solidFill>
                            <a:schemeClr val="tx1"/>
                          </a:solidFill>
                          <a:latin typeface="Meiryo UI" panose="020B0604030504040204" pitchFamily="50" charset="-128"/>
                          <a:ea typeface="Meiryo UI" panose="020B0604030504040204" pitchFamily="50" charset="-128"/>
                        </a:rPr>
                        <a:t>43.3</a:t>
                      </a:r>
                      <a:r>
                        <a:rPr kumimoji="1" lang="ja-JP" altLang="en-US" sz="1100" dirty="0">
                          <a:solidFill>
                            <a:schemeClr val="tx1"/>
                          </a:solidFill>
                          <a:latin typeface="Meiryo UI" panose="020B0604030504040204" pitchFamily="50" charset="-128"/>
                          <a:ea typeface="Meiryo UI" panose="020B0604030504040204" pitchFamily="50" charset="-128"/>
                        </a:rPr>
                        <a:t>％</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100" u="none" dirty="0">
                          <a:solidFill>
                            <a:schemeClr val="tx1"/>
                          </a:solidFill>
                          <a:latin typeface="Meiryo UI" panose="020B0604030504040204" pitchFamily="50" charset="-128"/>
                          <a:ea typeface="Meiryo UI" panose="020B0604030504040204" pitchFamily="50" charset="-128"/>
                        </a:rPr>
                        <a:t>将来ビジョン・大阪（全国・大阪府）に関する調査</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（大阪府）</a:t>
                      </a:r>
                    </a:p>
                  </a:txBody>
                  <a:tcPr anchor="ctr"/>
                </a:tc>
                <a:extLst>
                  <a:ext uri="{0D108BD9-81ED-4DB2-BD59-A6C34878D82A}">
                    <a16:rowId xmlns:a16="http://schemas.microsoft.com/office/drawing/2014/main" val="3099716327"/>
                  </a:ext>
                </a:extLst>
              </a:tr>
              <a:tr h="370840">
                <a:tc>
                  <a:txBody>
                    <a:bodyPr/>
                    <a:lstStyle/>
                    <a:p>
                      <a:r>
                        <a:rPr lang="ja-JP" altLang="en-US" sz="1100" dirty="0">
                          <a:solidFill>
                            <a:schemeClr val="tx1"/>
                          </a:solidFill>
                          <a:latin typeface="Meiryo UI" panose="020B0604030504040204" pitchFamily="50" charset="-128"/>
                          <a:ea typeface="Meiryo UI" panose="020B0604030504040204" pitchFamily="50" charset="-128"/>
                        </a:rPr>
                        <a:t>舞台芸術・芸能公演数</a:t>
                      </a:r>
                      <a:endParaRPr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地方公共団体が設置する劇場、音楽堂等で、座席数</a:t>
                      </a:r>
                      <a:r>
                        <a:rPr kumimoji="1" lang="en-US" altLang="ja-JP" sz="1100" dirty="0">
                          <a:solidFill>
                            <a:schemeClr val="tx1"/>
                          </a:solidFill>
                          <a:latin typeface="Meiryo UI" panose="020B0604030504040204" pitchFamily="50" charset="-128"/>
                          <a:ea typeface="Meiryo UI" panose="020B0604030504040204" pitchFamily="50" charset="-128"/>
                        </a:rPr>
                        <a:t>300</a:t>
                      </a:r>
                      <a:r>
                        <a:rPr kumimoji="1" lang="ja-JP" altLang="en-US" sz="1100" dirty="0">
                          <a:solidFill>
                            <a:schemeClr val="tx1"/>
                          </a:solidFill>
                          <a:latin typeface="Meiryo UI" panose="020B0604030504040204" pitchFamily="50" charset="-128"/>
                          <a:ea typeface="Meiryo UI" panose="020B0604030504040204" pitchFamily="50" charset="-128"/>
                        </a:rPr>
                        <a:t>以上のホールを有するものが主催又は共催するもの）</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2017</a:t>
                      </a:r>
                      <a:r>
                        <a:rPr kumimoji="1" lang="ja-JP" altLang="en-US" sz="1100" dirty="0">
                          <a:solidFill>
                            <a:schemeClr val="tx1"/>
                          </a:solidFill>
                          <a:latin typeface="Meiryo UI" panose="020B0604030504040204" pitchFamily="50" charset="-128"/>
                          <a:ea typeface="Meiryo UI" panose="020B0604030504040204" pitchFamily="50" charset="-128"/>
                        </a:rPr>
                        <a:t>年度）  　</a:t>
                      </a:r>
                      <a:r>
                        <a:rPr kumimoji="1" lang="en-US" altLang="ja-JP" sz="1100" dirty="0">
                          <a:solidFill>
                            <a:schemeClr val="tx1"/>
                          </a:solidFill>
                          <a:latin typeface="Meiryo UI" panose="020B0604030504040204" pitchFamily="50" charset="-128"/>
                          <a:ea typeface="Meiryo UI" panose="020B0604030504040204" pitchFamily="50" charset="-128"/>
                        </a:rPr>
                        <a:t>743</a:t>
                      </a:r>
                      <a:r>
                        <a:rPr kumimoji="1" lang="ja-JP" altLang="en-US" sz="1100" dirty="0">
                          <a:solidFill>
                            <a:schemeClr val="tx1"/>
                          </a:solidFill>
                          <a:latin typeface="Meiryo UI" panose="020B0604030504040204" pitchFamily="50" charset="-128"/>
                          <a:ea typeface="Meiryo UI" panose="020B0604030504040204" pitchFamily="50" charset="-128"/>
                        </a:rPr>
                        <a:t>件</a:t>
                      </a:r>
                    </a:p>
                  </a:txBody>
                  <a:tcPr anchor="ctr"/>
                </a:tc>
                <a:tc>
                  <a:txBody>
                    <a:bodyPr/>
                    <a:lstStyle/>
                    <a:p>
                      <a:r>
                        <a:rPr kumimoji="1" lang="ja-JP" altLang="en-US" sz="1100" u="none" dirty="0">
                          <a:solidFill>
                            <a:schemeClr val="tx1"/>
                          </a:solidFill>
                          <a:latin typeface="Meiryo UI" panose="020B0604030504040204" pitchFamily="50" charset="-128"/>
                          <a:ea typeface="Meiryo UI" panose="020B0604030504040204" pitchFamily="50" charset="-128"/>
                        </a:rPr>
                        <a:t>平成</a:t>
                      </a:r>
                      <a:r>
                        <a:rPr kumimoji="1" lang="en-US" altLang="ja-JP" sz="1100" u="none" dirty="0">
                          <a:solidFill>
                            <a:schemeClr val="tx1"/>
                          </a:solidFill>
                          <a:latin typeface="Meiryo UI" panose="020B0604030504040204" pitchFamily="50" charset="-128"/>
                          <a:ea typeface="Meiryo UI" panose="020B0604030504040204" pitchFamily="50" charset="-128"/>
                        </a:rPr>
                        <a:t>30</a:t>
                      </a:r>
                      <a:r>
                        <a:rPr kumimoji="1" lang="ja-JP" altLang="en-US" sz="1100" u="none" dirty="0">
                          <a:solidFill>
                            <a:schemeClr val="tx1"/>
                          </a:solidFill>
                          <a:latin typeface="Meiryo UI" panose="020B0604030504040204" pitchFamily="50" charset="-128"/>
                          <a:ea typeface="Meiryo UI" panose="020B0604030504040204" pitchFamily="50" charset="-128"/>
                        </a:rPr>
                        <a:t>年度社会教育調査</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（文部科学省）</a:t>
                      </a:r>
                    </a:p>
                  </a:txBody>
                  <a:tcPr anchor="ctr"/>
                </a:tc>
                <a:extLst>
                  <a:ext uri="{0D108BD9-81ED-4DB2-BD59-A6C34878D82A}">
                    <a16:rowId xmlns:a16="http://schemas.microsoft.com/office/drawing/2014/main" val="1285683091"/>
                  </a:ext>
                </a:extLst>
              </a:tr>
              <a:tr h="37084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大阪にゆかりのあるプロスポーツ７チームの年間主催試合観客者数合計　</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100" u="none" dirty="0">
                          <a:solidFill>
                            <a:schemeClr val="tx1"/>
                          </a:solidFill>
                          <a:latin typeface="Meiryo UI" panose="020B0604030504040204" pitchFamily="50" charset="-128"/>
                          <a:ea typeface="Meiryo UI" panose="020B0604030504040204" pitchFamily="50" charset="-128"/>
                        </a:rPr>
                        <a:t>2019</a:t>
                      </a:r>
                      <a:r>
                        <a:rPr lang="ja-JP" altLang="en-US" sz="1100" u="none" dirty="0">
                          <a:solidFill>
                            <a:schemeClr val="tx1"/>
                          </a:solidFill>
                          <a:latin typeface="Meiryo UI" panose="020B0604030504040204" pitchFamily="50" charset="-128"/>
                          <a:ea typeface="Meiryo UI" panose="020B0604030504040204" pitchFamily="50" charset="-128"/>
                        </a:rPr>
                        <a:t>年）    　 </a:t>
                      </a:r>
                      <a:r>
                        <a:rPr lang="en-US" altLang="ja-JP" sz="1100" u="none" dirty="0">
                          <a:solidFill>
                            <a:schemeClr val="tx1"/>
                          </a:solidFill>
                          <a:latin typeface="Meiryo UI" panose="020B0604030504040204" pitchFamily="50" charset="-128"/>
                          <a:ea typeface="Meiryo UI" panose="020B0604030504040204" pitchFamily="50" charset="-128"/>
                        </a:rPr>
                        <a:t>3,030,617</a:t>
                      </a:r>
                      <a:r>
                        <a:rPr lang="ja-JP" altLang="en-US" sz="1100" u="none" dirty="0">
                          <a:solidFill>
                            <a:schemeClr val="tx1"/>
                          </a:solidFill>
                          <a:latin typeface="Meiryo UI" panose="020B0604030504040204" pitchFamily="50" charset="-128"/>
                          <a:ea typeface="Meiryo UI" panose="020B0604030504040204" pitchFamily="50" charset="-128"/>
                        </a:rPr>
                        <a:t>人</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lang="ja-JP" altLang="en-US" sz="1100" u="none" dirty="0">
                          <a:solidFill>
                            <a:schemeClr val="tx1"/>
                          </a:solidFill>
                          <a:latin typeface="Meiryo UI" panose="020B0604030504040204" pitchFamily="50" charset="-128"/>
                          <a:ea typeface="Meiryo UI" panose="020B0604030504040204" pitchFamily="50" charset="-128"/>
                        </a:rPr>
                        <a:t>各チーム公表資料</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15595885"/>
                  </a:ext>
                </a:extLst>
              </a:tr>
              <a:tr h="353372">
                <a:tc>
                  <a:txBody>
                    <a:bodyPr/>
                    <a:lstStyle/>
                    <a:p>
                      <a:r>
                        <a:rPr lang="ja-JP" altLang="en-US" sz="1100" u="none" dirty="0">
                          <a:solidFill>
                            <a:schemeClr val="tx1"/>
                          </a:solidFill>
                          <a:latin typeface="Meiryo UI" panose="020B0604030504040204" pitchFamily="50" charset="-128"/>
                          <a:ea typeface="Meiryo UI" panose="020B0604030504040204" pitchFamily="50" charset="-128"/>
                        </a:rPr>
                        <a:t>大阪マラソンの外国人エントリー数</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lang="en-US" altLang="ja-JP" sz="1100" u="none" dirty="0">
                          <a:solidFill>
                            <a:schemeClr val="tx1"/>
                          </a:solidFill>
                          <a:latin typeface="Meiryo UI" panose="020B0604030504040204" pitchFamily="50" charset="-128"/>
                          <a:ea typeface="Meiryo UI" panose="020B0604030504040204" pitchFamily="50" charset="-128"/>
                        </a:rPr>
                        <a:t>2019</a:t>
                      </a:r>
                      <a:r>
                        <a:rPr lang="ja-JP" altLang="en-US" sz="1100" u="none" dirty="0">
                          <a:solidFill>
                            <a:schemeClr val="tx1"/>
                          </a:solidFill>
                          <a:latin typeface="Meiryo UI" panose="020B0604030504040204" pitchFamily="50" charset="-128"/>
                          <a:ea typeface="Meiryo UI" panose="020B0604030504040204" pitchFamily="50" charset="-128"/>
                        </a:rPr>
                        <a:t>年度）     </a:t>
                      </a:r>
                      <a:r>
                        <a:rPr lang="en-US" altLang="ja-JP" sz="1100" u="none" dirty="0">
                          <a:solidFill>
                            <a:schemeClr val="tx1"/>
                          </a:solidFill>
                          <a:latin typeface="Meiryo UI" panose="020B0604030504040204" pitchFamily="50" charset="-128"/>
                          <a:ea typeface="Meiryo UI" panose="020B0604030504040204" pitchFamily="50" charset="-128"/>
                        </a:rPr>
                        <a:t>15,082</a:t>
                      </a:r>
                      <a:r>
                        <a:rPr lang="ja-JP" altLang="en-US" sz="1100" u="none" dirty="0">
                          <a:solidFill>
                            <a:schemeClr val="tx1"/>
                          </a:solidFill>
                          <a:latin typeface="Meiryo UI" panose="020B0604030504040204" pitchFamily="50" charset="-128"/>
                          <a:ea typeface="Meiryo UI" panose="020B0604030504040204" pitchFamily="50" charset="-128"/>
                        </a:rPr>
                        <a:t>人</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第９回大阪マラソン実績</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18594248"/>
                  </a:ext>
                </a:extLst>
              </a:tr>
              <a:tr h="370840">
                <a:tc>
                  <a:txBody>
                    <a:bodyPr/>
                    <a:lstStyle/>
                    <a:p>
                      <a:r>
                        <a:rPr lang="ja-JP" altLang="en-US" sz="1100" u="none" dirty="0">
                          <a:solidFill>
                            <a:schemeClr val="tx1"/>
                          </a:solidFill>
                          <a:latin typeface="Meiryo UI" panose="020B0604030504040204" pitchFamily="50" charset="-128"/>
                          <a:ea typeface="Meiryo UI" panose="020B0604030504040204" pitchFamily="50" charset="-128"/>
                        </a:rPr>
                        <a:t>成人の週１回以上のスポーツ実施率</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lang="en-US" altLang="ja-JP" sz="1100" u="none" dirty="0">
                          <a:solidFill>
                            <a:schemeClr val="tx1"/>
                          </a:solidFill>
                          <a:latin typeface="Meiryo UI" panose="020B0604030504040204" pitchFamily="50" charset="-128"/>
                          <a:ea typeface="Meiryo UI" panose="020B0604030504040204" pitchFamily="50" charset="-128"/>
                        </a:rPr>
                        <a:t>2019</a:t>
                      </a:r>
                      <a:r>
                        <a:rPr lang="ja-JP" altLang="en-US" sz="1100" u="none" dirty="0">
                          <a:solidFill>
                            <a:schemeClr val="tx1"/>
                          </a:solidFill>
                          <a:latin typeface="Meiryo UI" panose="020B0604030504040204" pitchFamily="50" charset="-128"/>
                          <a:ea typeface="Meiryo UI" panose="020B0604030504040204" pitchFamily="50" charset="-128"/>
                        </a:rPr>
                        <a:t>年度）     </a:t>
                      </a:r>
                      <a:r>
                        <a:rPr lang="en-US" altLang="ja-JP" sz="1100" u="none" dirty="0">
                          <a:solidFill>
                            <a:schemeClr val="tx1"/>
                          </a:solidFill>
                          <a:latin typeface="Meiryo UI" panose="020B0604030504040204" pitchFamily="50" charset="-128"/>
                          <a:ea typeface="Meiryo UI" panose="020B0604030504040204" pitchFamily="50" charset="-128"/>
                        </a:rPr>
                        <a:t>56.2%</a:t>
                      </a:r>
                      <a:r>
                        <a:rPr lang="ja-JP" altLang="en-US" sz="1100" u="none" dirty="0">
                          <a:solidFill>
                            <a:schemeClr val="tx1"/>
                          </a:solidFill>
                          <a:latin typeface="Meiryo UI" panose="020B0604030504040204" pitchFamily="50" charset="-128"/>
                          <a:ea typeface="Meiryo UI" panose="020B0604030504040204" pitchFamily="50" charset="-128"/>
                        </a:rPr>
                        <a:t>　</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スポーツの実施状況等に関する世論調査</a:t>
                      </a:r>
                      <a:endParaRPr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（スポーツ庁）</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23283998"/>
                  </a:ext>
                </a:extLst>
              </a:tr>
              <a:tr h="490353">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ja-JP" sz="1100" u="none" kern="1200" dirty="0">
                          <a:solidFill>
                            <a:schemeClr val="tx1"/>
                          </a:solidFill>
                          <a:effectLst/>
                          <a:latin typeface="Meiryo UI" panose="020B0604030504040204" pitchFamily="50" charset="-128"/>
                          <a:ea typeface="Meiryo UI" panose="020B0604030504040204" pitchFamily="50" charset="-128"/>
                          <a:cs typeface="+mn-cs"/>
                        </a:rPr>
                        <a:t>大阪はスポーツが盛んなまちだと思っている府民の割合</a:t>
                      </a:r>
                      <a:r>
                        <a:rPr kumimoji="1" lang="ja-JP" altLang="en-US" sz="1100" u="none" kern="1200" dirty="0">
                          <a:solidFill>
                            <a:schemeClr val="tx1"/>
                          </a:solidFill>
                          <a:effectLst/>
                          <a:latin typeface="Meiryo UI" panose="020B0604030504040204" pitchFamily="50" charset="-128"/>
                          <a:ea typeface="Meiryo UI" panose="020B0604030504040204" pitchFamily="50" charset="-128"/>
                          <a:cs typeface="+mn-cs"/>
                        </a:rPr>
                        <a:t>（府民）</a:t>
                      </a:r>
                      <a:endParaRPr lang="en-US" altLang="ja-JP" sz="9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solidFill>
                            <a:schemeClr val="tx1"/>
                          </a:solidFill>
                          <a:latin typeface="Meiryo UI" panose="020B0604030504040204" pitchFamily="50" charset="-128"/>
                          <a:ea typeface="Meiryo UI" panose="020B0604030504040204" pitchFamily="50" charset="-128"/>
                        </a:rPr>
                        <a:t>2019</a:t>
                      </a:r>
                      <a:r>
                        <a:rPr kumimoji="1" lang="ja-JP" altLang="en-US" sz="1100" u="none" dirty="0">
                          <a:solidFill>
                            <a:schemeClr val="tx1"/>
                          </a:solidFill>
                          <a:latin typeface="Meiryo UI" panose="020B0604030504040204" pitchFamily="50" charset="-128"/>
                          <a:ea typeface="Meiryo UI" panose="020B0604030504040204" pitchFamily="50" charset="-128"/>
                        </a:rPr>
                        <a:t>年度）</a:t>
                      </a:r>
                      <a:r>
                        <a:rPr kumimoji="1" lang="en-US" altLang="ja-JP" sz="1100" u="none" dirty="0">
                          <a:solidFill>
                            <a:schemeClr val="tx1"/>
                          </a:solidFill>
                          <a:latin typeface="Meiryo UI" panose="020B0604030504040204" pitchFamily="50" charset="-128"/>
                          <a:ea typeface="Meiryo UI" panose="020B0604030504040204" pitchFamily="50" charset="-128"/>
                        </a:rPr>
                        <a:t>     45.1</a:t>
                      </a:r>
                      <a:r>
                        <a:rPr kumimoji="1" lang="ja-JP" altLang="en-US" sz="1100" u="none" dirty="0">
                          <a:solidFill>
                            <a:schemeClr val="tx1"/>
                          </a:solidFill>
                          <a:latin typeface="Meiryo UI" panose="020B0604030504040204" pitchFamily="50" charset="-128"/>
                          <a:ea typeface="Meiryo UI" panose="020B0604030504040204" pitchFamily="50" charset="-128"/>
                        </a:rPr>
                        <a:t>％</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将来ビジョン・大阪（全国・大阪府）に関する調査</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（大阪府）</a:t>
                      </a:r>
                    </a:p>
                  </a:txBody>
                  <a:tcPr anchor="ctr"/>
                </a:tc>
                <a:extLst>
                  <a:ext uri="{0D108BD9-81ED-4DB2-BD59-A6C34878D82A}">
                    <a16:rowId xmlns:a16="http://schemas.microsoft.com/office/drawing/2014/main" val="3876676478"/>
                  </a:ext>
                </a:extLst>
              </a:tr>
              <a:tr h="370840">
                <a:tc>
                  <a:txBody>
                    <a:bodyPr/>
                    <a:lstStyle/>
                    <a:p>
                      <a:pPr>
                        <a:lnSpc>
                          <a:spcPct val="150000"/>
                        </a:lnSpc>
                      </a:pPr>
                      <a:r>
                        <a:rPr lang="ja-JP" altLang="en-US" sz="1100" u="none" dirty="0">
                          <a:solidFill>
                            <a:schemeClr val="tx1"/>
                          </a:solidFill>
                          <a:latin typeface="Meiryo UI" panose="020B0604030504040204" pitchFamily="50" charset="-128"/>
                          <a:ea typeface="Meiryo UI" panose="020B0604030504040204" pitchFamily="50" charset="-128"/>
                        </a:rPr>
                        <a:t>海外留学する高校生数</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solidFill>
                            <a:schemeClr val="tx1"/>
                          </a:solidFill>
                          <a:latin typeface="Meiryo UI" panose="020B0604030504040204" pitchFamily="50" charset="-128"/>
                          <a:ea typeface="Meiryo UI" panose="020B0604030504040204" pitchFamily="50" charset="-128"/>
                        </a:rPr>
                        <a:t>2017</a:t>
                      </a:r>
                      <a:r>
                        <a:rPr kumimoji="1" lang="ja-JP" altLang="en-US" sz="1100" u="none" dirty="0">
                          <a:solidFill>
                            <a:schemeClr val="tx1"/>
                          </a:solidFill>
                          <a:latin typeface="Meiryo UI" panose="020B0604030504040204" pitchFamily="50" charset="-128"/>
                          <a:ea typeface="Meiryo UI" panose="020B0604030504040204" pitchFamily="50" charset="-128"/>
                        </a:rPr>
                        <a:t>年度）     </a:t>
                      </a:r>
                      <a:r>
                        <a:rPr kumimoji="1" lang="en-US" altLang="ja-JP" sz="1100" u="none" dirty="0">
                          <a:solidFill>
                            <a:schemeClr val="tx1"/>
                          </a:solidFill>
                          <a:latin typeface="Meiryo UI" panose="020B0604030504040204" pitchFamily="50" charset="-128"/>
                          <a:ea typeface="Meiryo UI" panose="020B0604030504040204" pitchFamily="50" charset="-128"/>
                        </a:rPr>
                        <a:t>455</a:t>
                      </a:r>
                      <a:r>
                        <a:rPr kumimoji="1" lang="ja-JP" altLang="en-US" sz="1100" u="none" dirty="0">
                          <a:solidFill>
                            <a:schemeClr val="tx1"/>
                          </a:solidFill>
                          <a:latin typeface="Meiryo UI" panose="020B0604030504040204" pitchFamily="50" charset="-128"/>
                          <a:ea typeface="Meiryo UI" panose="020B0604030504040204" pitchFamily="50" charset="-128"/>
                        </a:rPr>
                        <a:t>人　</a:t>
                      </a:r>
                    </a:p>
                  </a:txBody>
                  <a:tcPr anchor="ctr"/>
                </a:tc>
                <a:tc>
                  <a:txBody>
                    <a:bodyPr/>
                    <a:lstStyle/>
                    <a:p>
                      <a:r>
                        <a:rPr kumimoji="1" lang="ja-JP" altLang="en-US" sz="1100" u="none" dirty="0">
                          <a:solidFill>
                            <a:schemeClr val="tx1"/>
                          </a:solidFill>
                          <a:latin typeface="Meiryo UI" panose="020B0604030504040204" pitchFamily="50" charset="-128"/>
                          <a:ea typeface="Meiryo UI" panose="020B0604030504040204" pitchFamily="50" charset="-128"/>
                        </a:rPr>
                        <a:t>高等学校等における国際交流等の状況について</a:t>
                      </a:r>
                    </a:p>
                    <a:p>
                      <a:r>
                        <a:rPr kumimoji="1" lang="ja-JP" altLang="en-US" sz="1100" u="none" dirty="0">
                          <a:solidFill>
                            <a:schemeClr val="tx1"/>
                          </a:solidFill>
                          <a:latin typeface="Meiryo UI" panose="020B0604030504040204" pitchFamily="50" charset="-128"/>
                          <a:ea typeface="Meiryo UI" panose="020B0604030504040204" pitchFamily="50" charset="-128"/>
                        </a:rPr>
                        <a:t>（文部科学省）</a:t>
                      </a:r>
                      <a:endParaRPr kumimoji="1" lang="en-US" altLang="ja-JP" sz="1100" u="none" strike="sngStrik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1496055"/>
                  </a:ext>
                </a:extLst>
              </a:tr>
              <a:tr h="37084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海外留学する大学生数（大阪府内の大学）</a:t>
                      </a:r>
                      <a:endParaRPr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100" u="none" dirty="0">
                          <a:solidFill>
                            <a:schemeClr val="tx1"/>
                          </a:solidFill>
                          <a:latin typeface="Meiryo UI" panose="020B0604030504040204" pitchFamily="50" charset="-128"/>
                          <a:ea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rPr>
                        <a:t>３か月以上の留学</a:t>
                      </a:r>
                      <a:endParaRPr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endParaRPr lang="en-US" altLang="ja-JP" sz="1100" u="sng"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2018</a:t>
                      </a:r>
                      <a:r>
                        <a:rPr kumimoji="1" lang="ja-JP" altLang="en-US" sz="1100" dirty="0">
                          <a:solidFill>
                            <a:schemeClr val="tx1"/>
                          </a:solidFill>
                          <a:latin typeface="Meiryo UI" panose="020B0604030504040204" pitchFamily="50" charset="-128"/>
                          <a:ea typeface="Meiryo UI" panose="020B0604030504040204" pitchFamily="50" charset="-128"/>
                        </a:rPr>
                        <a:t>年度</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3,660</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（うち協定等に基づく留学</a:t>
                      </a:r>
                      <a:r>
                        <a:rPr kumimoji="1" lang="en-US" altLang="ja-JP" sz="1100" dirty="0">
                          <a:solidFill>
                            <a:schemeClr val="tx1"/>
                          </a:solidFill>
                          <a:latin typeface="Meiryo UI" panose="020B0604030504040204" pitchFamily="50" charset="-128"/>
                          <a:ea typeface="Meiryo UI" panose="020B0604030504040204" pitchFamily="50" charset="-128"/>
                        </a:rPr>
                        <a:t>3,045</a:t>
                      </a:r>
                      <a:r>
                        <a:rPr kumimoji="1" lang="ja-JP" altLang="en-US" sz="1100" dirty="0">
                          <a:solidFill>
                            <a:schemeClr val="tx1"/>
                          </a:solidFill>
                          <a:latin typeface="Meiryo UI" panose="020B0604030504040204" pitchFamily="50" charset="-128"/>
                          <a:ea typeface="Meiryo UI" panose="020B0604030504040204" pitchFamily="50" charset="-128"/>
                        </a:rPr>
                        <a:t>人）</a:t>
                      </a:r>
                    </a:p>
                  </a:txBody>
                  <a:tcPr anchor="ctr"/>
                </a:tc>
                <a:tc>
                  <a:txBody>
                    <a:bodyPr/>
                    <a:lstStyle/>
                    <a:p>
                      <a:r>
                        <a:rPr lang="ja-JP" altLang="en-US" sz="1100" u="none" dirty="0">
                          <a:solidFill>
                            <a:schemeClr val="tx1"/>
                          </a:solidFill>
                          <a:latin typeface="Meiryo UI" panose="020B0604030504040204" pitchFamily="50" charset="-128"/>
                          <a:ea typeface="Meiryo UI" panose="020B0604030504040204" pitchFamily="50" charset="-128"/>
                        </a:rPr>
                        <a:t>日本人学生留学状況調査</a:t>
                      </a:r>
                      <a:endParaRPr lang="en-US" altLang="ja-JP" sz="1100" u="none" dirty="0">
                        <a:solidFill>
                          <a:schemeClr val="tx1"/>
                        </a:solidFill>
                        <a:latin typeface="Meiryo UI" panose="020B0604030504040204" pitchFamily="50" charset="-128"/>
                        <a:ea typeface="Meiryo UI" panose="020B0604030504040204" pitchFamily="50" charset="-128"/>
                      </a:endParaRPr>
                    </a:p>
                    <a:p>
                      <a:r>
                        <a:rPr lang="ja-JP" altLang="en-US" sz="1100" u="none" dirty="0">
                          <a:solidFill>
                            <a:schemeClr val="tx1"/>
                          </a:solidFill>
                          <a:latin typeface="Meiryo UI" panose="020B0604030504040204" pitchFamily="50" charset="-128"/>
                          <a:ea typeface="Meiryo UI" panose="020B0604030504040204" pitchFamily="50" charset="-128"/>
                        </a:rPr>
                        <a:t>（</a:t>
                      </a:r>
                      <a:r>
                        <a:rPr lang="zh-CN" altLang="en-US" sz="1100" u="none" dirty="0">
                          <a:solidFill>
                            <a:schemeClr val="tx1"/>
                          </a:solidFill>
                          <a:latin typeface="Meiryo UI" panose="020B0604030504040204" pitchFamily="50" charset="-128"/>
                          <a:ea typeface="Meiryo UI" panose="020B0604030504040204" pitchFamily="50" charset="-128"/>
                        </a:rPr>
                        <a:t>独立行政法人</a:t>
                      </a:r>
                      <a:r>
                        <a:rPr lang="ja-JP" altLang="en-US" sz="1100" u="none" dirty="0">
                          <a:solidFill>
                            <a:schemeClr val="tx1"/>
                          </a:solidFill>
                          <a:latin typeface="Meiryo UI" panose="020B0604030504040204" pitchFamily="50" charset="-128"/>
                          <a:ea typeface="Meiryo UI" panose="020B0604030504040204" pitchFamily="50" charset="-128"/>
                        </a:rPr>
                        <a:t>日本学生支援機構（</a:t>
                      </a:r>
                      <a:r>
                        <a:rPr lang="en-US" altLang="ja-JP" sz="1100" u="none" dirty="0">
                          <a:solidFill>
                            <a:schemeClr val="tx1"/>
                          </a:solidFill>
                          <a:latin typeface="Meiryo UI" panose="020B0604030504040204" pitchFamily="50" charset="-128"/>
                          <a:ea typeface="Meiryo UI" panose="020B0604030504040204" pitchFamily="50" charset="-128"/>
                        </a:rPr>
                        <a:t>JASSO</a:t>
                      </a:r>
                      <a:r>
                        <a:rPr lang="ja-JP" altLang="en-US" sz="1100" u="none" dirty="0">
                          <a:solidFill>
                            <a:schemeClr val="tx1"/>
                          </a:solidFill>
                          <a:latin typeface="Meiryo UI" panose="020B0604030504040204" pitchFamily="50" charset="-128"/>
                          <a:ea typeface="Meiryo UI" panose="020B0604030504040204" pitchFamily="50" charset="-128"/>
                        </a:rPr>
                        <a:t>））</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932778016"/>
                  </a:ext>
                </a:extLst>
              </a:tr>
              <a:tr h="37084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府内高校生の英語力</a:t>
                      </a:r>
                      <a:endParaRPr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100" u="none" dirty="0">
                          <a:solidFill>
                            <a:schemeClr val="tx1"/>
                          </a:solidFill>
                          <a:latin typeface="Meiryo UI" panose="020B0604030504040204" pitchFamily="50" charset="-128"/>
                          <a:ea typeface="Meiryo UI" panose="020B0604030504040204" pitchFamily="50" charset="-128"/>
                        </a:rPr>
                        <a:t> CEFR A2</a:t>
                      </a:r>
                      <a:r>
                        <a:rPr lang="ja-JP" altLang="en-US" sz="1100" u="none" dirty="0">
                          <a:solidFill>
                            <a:schemeClr val="tx1"/>
                          </a:solidFill>
                          <a:latin typeface="Meiryo UI" panose="020B0604030504040204" pitchFamily="50" charset="-128"/>
                          <a:ea typeface="Meiryo UI" panose="020B0604030504040204" pitchFamily="50" charset="-128"/>
                        </a:rPr>
                        <a:t>レベル相当以上の英語力を取得または有すると思われる生徒数の割合（公立高等学校　第３学年）</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2019</a:t>
                      </a:r>
                      <a:r>
                        <a:rPr kumimoji="1" lang="ja-JP" altLang="en-US" sz="1100" dirty="0">
                          <a:solidFill>
                            <a:schemeClr val="tx1"/>
                          </a:solidFill>
                          <a:latin typeface="Meiryo UI" panose="020B0604030504040204" pitchFamily="50" charset="-128"/>
                          <a:ea typeface="Meiryo UI" panose="020B0604030504040204" pitchFamily="50" charset="-128"/>
                        </a:rPr>
                        <a:t>年）　　　　 </a:t>
                      </a:r>
                      <a:r>
                        <a:rPr kumimoji="1" lang="en-US" altLang="ja-JP" sz="1100" dirty="0">
                          <a:solidFill>
                            <a:schemeClr val="tx1"/>
                          </a:solidFill>
                          <a:latin typeface="Meiryo UI" panose="020B0604030504040204" pitchFamily="50" charset="-128"/>
                          <a:ea typeface="Meiryo UI" panose="020B0604030504040204" pitchFamily="50" charset="-128"/>
                        </a:rPr>
                        <a:t>43.7</a:t>
                      </a:r>
                      <a:r>
                        <a:rPr kumimoji="1" lang="ja-JP" altLang="en-US" sz="1100" dirty="0">
                          <a:solidFill>
                            <a:schemeClr val="tx1"/>
                          </a:solidFill>
                          <a:latin typeface="Meiryo UI" panose="020B0604030504040204" pitchFamily="50" charset="-128"/>
                          <a:ea typeface="Meiryo UI" panose="020B0604030504040204" pitchFamily="50" charset="-128"/>
                        </a:rPr>
                        <a:t>％</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u="none" baseline="0"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※2019.12.1</a:t>
                      </a:r>
                      <a:r>
                        <a:rPr kumimoji="1" lang="ja-JP" altLang="en-US" sz="1100" u="none" dirty="0">
                          <a:solidFill>
                            <a:schemeClr val="tx1"/>
                          </a:solidFill>
                          <a:latin typeface="Meiryo UI" panose="020B0604030504040204" pitchFamily="50" charset="-128"/>
                          <a:ea typeface="Meiryo UI" panose="020B0604030504040204" pitchFamily="50" charset="-128"/>
                        </a:rPr>
                        <a:t>時点</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zh-TW" altLang="en-US" sz="1100" u="none" dirty="0">
                          <a:solidFill>
                            <a:schemeClr val="tx1"/>
                          </a:solidFill>
                          <a:latin typeface="Meiryo UI" panose="020B0604030504040204" pitchFamily="50" charset="-128"/>
                          <a:ea typeface="Meiryo UI" panose="020B0604030504040204" pitchFamily="50" charset="-128"/>
                        </a:rPr>
                        <a:t>英語教育実施状況調査</a:t>
                      </a:r>
                      <a:endParaRPr lang="en-US" altLang="zh-TW"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（文部科学省）</a:t>
                      </a:r>
                      <a:endParaRPr lang="en-US" altLang="zh-TW"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766868121"/>
                  </a:ext>
                </a:extLst>
              </a:tr>
            </a:tbl>
          </a:graphicData>
        </a:graphic>
      </p:graphicFrame>
    </p:spTree>
    <p:extLst>
      <p:ext uri="{BB962C8B-B14F-4D97-AF65-F5344CB8AC3E}">
        <p14:creationId xmlns:p14="http://schemas.microsoft.com/office/powerpoint/2010/main" val="242057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952512" y="6423538"/>
            <a:ext cx="1810941" cy="296664"/>
          </a:xfrm>
        </p:spPr>
        <p:txBody>
          <a:bodyPr/>
          <a:lstStyle/>
          <a:p>
            <a:r>
              <a:rPr kumimoji="1" lang="en-US" altLang="ja-JP" dirty="0"/>
              <a:t>17</a:t>
            </a:r>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758255364"/>
              </p:ext>
            </p:extLst>
          </p:nvPr>
        </p:nvGraphicFramePr>
        <p:xfrm>
          <a:off x="478482" y="833182"/>
          <a:ext cx="9042035" cy="4849749"/>
        </p:xfrm>
        <a:graphic>
          <a:graphicData uri="http://schemas.openxmlformats.org/drawingml/2006/table">
            <a:tbl>
              <a:tblPr firstRow="1" bandRow="1">
                <a:tableStyleId>{BC89EF96-8CEA-46FF-86C4-4CE0E7609802}</a:tableStyleId>
              </a:tblPr>
              <a:tblGrid>
                <a:gridCol w="3000979">
                  <a:extLst>
                    <a:ext uri="{9D8B030D-6E8A-4147-A177-3AD203B41FA5}">
                      <a16:colId xmlns:a16="http://schemas.microsoft.com/office/drawing/2014/main" val="1259228249"/>
                    </a:ext>
                  </a:extLst>
                </a:gridCol>
                <a:gridCol w="3014544">
                  <a:extLst>
                    <a:ext uri="{9D8B030D-6E8A-4147-A177-3AD203B41FA5}">
                      <a16:colId xmlns:a16="http://schemas.microsoft.com/office/drawing/2014/main" val="3649650674"/>
                    </a:ext>
                  </a:extLst>
                </a:gridCol>
                <a:gridCol w="3026512">
                  <a:extLst>
                    <a:ext uri="{9D8B030D-6E8A-4147-A177-3AD203B41FA5}">
                      <a16:colId xmlns:a16="http://schemas.microsoft.com/office/drawing/2014/main" val="4190660185"/>
                    </a:ext>
                  </a:extLst>
                </a:gridCol>
              </a:tblGrid>
              <a:tr h="277749">
                <a:tc>
                  <a:txBody>
                    <a:bodyPr/>
                    <a:lstStyle/>
                    <a:p>
                      <a:pPr algn="ctr"/>
                      <a:r>
                        <a:rPr kumimoji="1" lang="en-US" altLang="ja-JP" sz="1100" dirty="0">
                          <a:latin typeface="Meiryo UI" panose="020B0604030504040204" pitchFamily="50" charset="-128"/>
                          <a:ea typeface="Meiryo UI" panose="020B0604030504040204" pitchFamily="50" charset="-128"/>
                        </a:rPr>
                        <a:t> </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t>参考値</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t>出　典</a:t>
                      </a:r>
                      <a:endParaRPr kumimoji="1" lang="ja-JP" altLang="en-US"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81359562"/>
                  </a:ext>
                </a:extLst>
              </a:tr>
              <a:tr h="37084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府内在留高度外国人材数（在留資格別含む）</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2020</a:t>
                      </a:r>
                      <a:r>
                        <a:rPr kumimoji="1" lang="ja-JP" altLang="en-US" sz="1100" dirty="0">
                          <a:solidFill>
                            <a:schemeClr val="tx1"/>
                          </a:solidFill>
                          <a:latin typeface="Meiryo UI" panose="020B0604030504040204" pitchFamily="50" charset="-128"/>
                          <a:ea typeface="Meiryo UI" panose="020B0604030504040204" pitchFamily="50" charset="-128"/>
                        </a:rPr>
                        <a:t>年）　</a:t>
                      </a:r>
                      <a:r>
                        <a:rPr kumimoji="1" lang="en-US" altLang="ja-JP" sz="1100" dirty="0">
                          <a:solidFill>
                            <a:schemeClr val="tx1"/>
                          </a:solidFill>
                          <a:latin typeface="Meiryo UI" panose="020B0604030504040204" pitchFamily="50" charset="-128"/>
                          <a:ea typeface="Meiryo UI" panose="020B0604030504040204" pitchFamily="50" charset="-128"/>
                        </a:rPr>
                        <a:t>32,232</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うち　　 高度専門職　    　　　　　</a:t>
                      </a:r>
                      <a:r>
                        <a:rPr kumimoji="1" lang="en-US" altLang="ja-JP" sz="1100" dirty="0">
                          <a:solidFill>
                            <a:schemeClr val="tx1"/>
                          </a:solidFill>
                          <a:latin typeface="Meiryo UI" panose="020B0604030504040204" pitchFamily="50" charset="-128"/>
                          <a:ea typeface="Meiryo UI" panose="020B0604030504040204" pitchFamily="50" charset="-128"/>
                        </a:rPr>
                        <a:t>677</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経営・管理　　 　　　　　</a:t>
                      </a:r>
                      <a:r>
                        <a:rPr kumimoji="1" lang="en-US" altLang="ja-JP" sz="1100" dirty="0">
                          <a:solidFill>
                            <a:schemeClr val="tx1"/>
                          </a:solidFill>
                          <a:latin typeface="Meiryo UI" panose="020B0604030504040204" pitchFamily="50" charset="-128"/>
                          <a:ea typeface="Meiryo UI" panose="020B0604030504040204" pitchFamily="50" charset="-128"/>
                        </a:rPr>
                        <a:t>2,830</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技術・人文知識・国際業務　　　　　　　　　　　　　　　　　　</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25,641</a:t>
                      </a:r>
                      <a:r>
                        <a:rPr kumimoji="1" lang="ja-JP" altLang="en-US" sz="1100" dirty="0">
                          <a:solidFill>
                            <a:schemeClr val="tx1"/>
                          </a:solidFill>
                          <a:latin typeface="Meiryo UI" panose="020B0604030504040204" pitchFamily="50" charset="-128"/>
                          <a:ea typeface="Meiryo UI" panose="020B0604030504040204" pitchFamily="50" charset="-128"/>
                        </a:rPr>
                        <a:t>人　等</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※2020.6.30</a:t>
                      </a:r>
                      <a:r>
                        <a:rPr kumimoji="1" lang="ja-JP" altLang="en-US" sz="1100" dirty="0">
                          <a:solidFill>
                            <a:schemeClr val="tx1"/>
                          </a:solidFill>
                          <a:latin typeface="Meiryo UI" panose="020B0604030504040204" pitchFamily="50" charset="-128"/>
                          <a:ea typeface="Meiryo UI" panose="020B0604030504040204" pitchFamily="50" charset="-128"/>
                        </a:rPr>
                        <a:t>時点　</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100" u="none" dirty="0">
                          <a:solidFill>
                            <a:schemeClr val="tx1"/>
                          </a:solidFill>
                          <a:latin typeface="Meiryo UI" panose="020B0604030504040204" pitchFamily="50" charset="-128"/>
                          <a:ea typeface="Meiryo UI" panose="020B0604030504040204" pitchFamily="50" charset="-128"/>
                        </a:rPr>
                        <a:t>在留外国人統計　</a:t>
                      </a:r>
                      <a:r>
                        <a:rPr kumimoji="1" lang="ja-JP" altLang="en-US" sz="1100" u="none" strike="noStrike" dirty="0">
                          <a:solidFill>
                            <a:schemeClr val="tx1"/>
                          </a:solidFill>
                          <a:latin typeface="Meiryo UI" panose="020B0604030504040204" pitchFamily="50" charset="-128"/>
                          <a:ea typeface="Meiryo UI" panose="020B0604030504040204" pitchFamily="50" charset="-128"/>
                        </a:rPr>
                        <a:t>都道府県別在留資格別在留外国人数</a:t>
                      </a:r>
                      <a:endParaRPr kumimoji="1" lang="en-US" altLang="ja-JP" sz="1100" u="none" strike="noStrik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（法務省）</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099344184"/>
                  </a:ext>
                </a:extLst>
              </a:tr>
              <a:tr h="37084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留学生が就職する全国の日本企業等のうち、大阪の企業が占める割合</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solidFill>
                            <a:schemeClr val="tx1"/>
                          </a:solidFill>
                          <a:latin typeface="Meiryo UI" panose="020B0604030504040204" pitchFamily="50" charset="-128"/>
                          <a:ea typeface="Meiryo UI" panose="020B0604030504040204" pitchFamily="50" charset="-128"/>
                        </a:rPr>
                        <a:t>2018</a:t>
                      </a:r>
                      <a:r>
                        <a:rPr kumimoji="1" lang="ja-JP" altLang="en-US" sz="1100" u="none" dirty="0">
                          <a:solidFill>
                            <a:schemeClr val="tx1"/>
                          </a:solidFill>
                          <a:latin typeface="Meiryo UI" panose="020B0604030504040204" pitchFamily="50" charset="-128"/>
                          <a:ea typeface="Meiryo UI" panose="020B0604030504040204" pitchFamily="50" charset="-128"/>
                        </a:rPr>
                        <a:t>年）　 </a:t>
                      </a:r>
                      <a:r>
                        <a:rPr kumimoji="1" lang="en-US" altLang="ja-JP" sz="1100" u="none" dirty="0">
                          <a:solidFill>
                            <a:schemeClr val="tx1"/>
                          </a:solidFill>
                          <a:latin typeface="Meiryo UI" panose="020B0604030504040204" pitchFamily="50" charset="-128"/>
                          <a:ea typeface="Meiryo UI" panose="020B0604030504040204" pitchFamily="50" charset="-128"/>
                        </a:rPr>
                        <a:t>10.0</a:t>
                      </a:r>
                      <a:r>
                        <a:rPr kumimoji="1" lang="ja-JP" altLang="en-US" sz="1100" u="none" dirty="0">
                          <a:solidFill>
                            <a:schemeClr val="tx1"/>
                          </a:solidFill>
                          <a:latin typeface="Meiryo UI" panose="020B0604030504040204" pitchFamily="50" charset="-128"/>
                          <a:ea typeface="Meiryo UI" panose="020B0604030504040204" pitchFamily="50" charset="-128"/>
                        </a:rPr>
                        <a:t>％</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留学生の日本企業等への就職状況について</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zh-CN" altLang="en-US" sz="1100" u="none" dirty="0">
                          <a:solidFill>
                            <a:schemeClr val="tx1"/>
                          </a:solidFill>
                          <a:latin typeface="Meiryo UI" panose="020B0604030504040204" pitchFamily="50" charset="-128"/>
                          <a:ea typeface="Meiryo UI" panose="020B0604030504040204" pitchFamily="50" charset="-128"/>
                        </a:rPr>
                        <a:t>出入国在留管理庁</a:t>
                      </a:r>
                      <a:r>
                        <a:rPr kumimoji="1" lang="ja-JP" altLang="en-US" sz="1100" u="none" dirty="0">
                          <a:solidFill>
                            <a:schemeClr val="tx1"/>
                          </a:solidFill>
                          <a:latin typeface="Meiryo UI" panose="020B0604030504040204" pitchFamily="50" charset="-128"/>
                          <a:ea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285683091"/>
                  </a:ext>
                </a:extLst>
              </a:tr>
              <a:tr h="378582">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府内外国人のビジネス日本語（</a:t>
                      </a:r>
                      <a:r>
                        <a:rPr lang="en-US" altLang="ja-JP" sz="1100" u="none" dirty="0">
                          <a:solidFill>
                            <a:schemeClr val="tx1"/>
                          </a:solidFill>
                          <a:latin typeface="Meiryo UI" panose="020B0604030504040204" pitchFamily="50" charset="-128"/>
                          <a:ea typeface="Meiryo UI" panose="020B0604030504040204" pitchFamily="50" charset="-128"/>
                        </a:rPr>
                        <a:t>J2</a:t>
                      </a:r>
                      <a:r>
                        <a:rPr lang="ja-JP" altLang="en-US" sz="1100" u="none" dirty="0">
                          <a:solidFill>
                            <a:schemeClr val="tx1"/>
                          </a:solidFill>
                          <a:latin typeface="Meiryo UI" panose="020B0604030504040204" pitchFamily="50" charset="-128"/>
                          <a:ea typeface="Meiryo UI" panose="020B0604030504040204" pitchFamily="50" charset="-128"/>
                        </a:rPr>
                        <a:t>以上）</a:t>
                      </a:r>
                      <a:endParaRPr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取得者数</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2019</a:t>
                      </a:r>
                      <a:r>
                        <a:rPr kumimoji="1" lang="ja-JP" altLang="en-US" sz="1100" dirty="0">
                          <a:solidFill>
                            <a:schemeClr val="tx1"/>
                          </a:solidFill>
                          <a:latin typeface="Meiryo UI" panose="020B0604030504040204" pitchFamily="50" charset="-128"/>
                          <a:ea typeface="Meiryo UI" panose="020B0604030504040204" pitchFamily="50" charset="-128"/>
                        </a:rPr>
                        <a:t>年度）</a:t>
                      </a:r>
                      <a:r>
                        <a:rPr kumimoji="1" lang="en-US" altLang="ja-JP" sz="1100" dirty="0">
                          <a:solidFill>
                            <a:schemeClr val="tx1"/>
                          </a:solidFill>
                          <a:latin typeface="Meiryo UI" panose="020B0604030504040204" pitchFamily="50" charset="-128"/>
                          <a:ea typeface="Meiryo UI" panose="020B0604030504040204" pitchFamily="50" charset="-128"/>
                        </a:rPr>
                        <a:t>190</a:t>
                      </a:r>
                      <a:r>
                        <a:rPr kumimoji="1" lang="ja-JP" altLang="en-US" sz="1100" dirty="0">
                          <a:solidFill>
                            <a:schemeClr val="tx1"/>
                          </a:solidFill>
                          <a:latin typeface="Meiryo UI" panose="020B0604030504040204" pitchFamily="50" charset="-128"/>
                          <a:ea typeface="Meiryo UI" panose="020B0604030504040204" pitchFamily="50" charset="-128"/>
                        </a:rPr>
                        <a:t>人</a:t>
                      </a:r>
                    </a:p>
                  </a:txBody>
                  <a:tcPr anchor="ct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BJT</a:t>
                      </a:r>
                      <a:r>
                        <a:rPr kumimoji="1" lang="ja-JP" altLang="en-US" sz="1100" dirty="0">
                          <a:solidFill>
                            <a:schemeClr val="tx1"/>
                          </a:solidFill>
                          <a:latin typeface="Meiryo UI" panose="020B0604030504040204" pitchFamily="50" charset="-128"/>
                          <a:ea typeface="Meiryo UI" panose="020B0604030504040204" pitchFamily="50" charset="-128"/>
                        </a:rPr>
                        <a:t>ビジネス日本語能力テスト</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（（公財）日本漢字能力検定協会）</a:t>
                      </a:r>
                    </a:p>
                  </a:txBody>
                  <a:tcPr anchor="ctr"/>
                </a:tc>
                <a:extLst>
                  <a:ext uri="{0D108BD9-81ED-4DB2-BD59-A6C34878D82A}">
                    <a16:rowId xmlns:a16="http://schemas.microsoft.com/office/drawing/2014/main" val="3162407634"/>
                  </a:ext>
                </a:extLst>
              </a:tr>
              <a:tr h="686506">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大阪で働く外国人労働者数</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（専門的・技術的分野の在留資格、特定技能、特定活動、技能実習、資格外活動、身分に基づく在留資格の内訳含む）</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100" u="none" dirty="0">
                          <a:solidFill>
                            <a:schemeClr val="tx1"/>
                          </a:solidFill>
                          <a:latin typeface="Meiryo UI" panose="020B0604030504040204" pitchFamily="50" charset="-128"/>
                          <a:ea typeface="Meiryo UI" panose="020B0604030504040204" pitchFamily="50" charset="-128"/>
                        </a:rPr>
                        <a:t>2019</a:t>
                      </a:r>
                      <a:r>
                        <a:rPr kumimoji="1" lang="ja-JP" altLang="en-US" sz="1100" u="none" dirty="0">
                          <a:solidFill>
                            <a:schemeClr val="tx1"/>
                          </a:solidFill>
                          <a:latin typeface="Meiryo UI" panose="020B0604030504040204" pitchFamily="50" charset="-128"/>
                          <a:ea typeface="Meiryo UI" panose="020B0604030504040204" pitchFamily="50" charset="-128"/>
                        </a:rPr>
                        <a:t>年）　</a:t>
                      </a:r>
                      <a:r>
                        <a:rPr kumimoji="1" lang="en-US" altLang="ja-JP" sz="1100" u="none" dirty="0">
                          <a:solidFill>
                            <a:schemeClr val="tx1"/>
                          </a:solidFill>
                          <a:latin typeface="Meiryo UI" panose="020B0604030504040204" pitchFamily="50" charset="-128"/>
                          <a:ea typeface="Meiryo UI" panose="020B0604030504040204" pitchFamily="50" charset="-128"/>
                        </a:rPr>
                        <a:t>105,379</a:t>
                      </a:r>
                      <a:r>
                        <a:rPr kumimoji="1" lang="ja-JP" altLang="en-US" sz="1100" u="none" dirty="0">
                          <a:solidFill>
                            <a:schemeClr val="tx1"/>
                          </a:solidFill>
                          <a:latin typeface="Meiryo UI" panose="020B0604030504040204" pitchFamily="50" charset="-128"/>
                          <a:ea typeface="Meiryo UI" panose="020B0604030504040204" pitchFamily="50" charset="-128"/>
                        </a:rPr>
                        <a:t>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baseline="0" dirty="0">
                          <a:solidFill>
                            <a:schemeClr val="tx1"/>
                          </a:solidFill>
                          <a:latin typeface="Meiryo UI" panose="020B0604030504040204" pitchFamily="50" charset="-128"/>
                          <a:ea typeface="Meiryo UI" panose="020B0604030504040204" pitchFamily="50" charset="-128"/>
                        </a:rPr>
                        <a:t>  　うち　専門的・技術的分野　 </a:t>
                      </a:r>
                      <a:r>
                        <a:rPr kumimoji="1" lang="en-US" altLang="ja-JP" sz="1100" baseline="0" dirty="0">
                          <a:solidFill>
                            <a:schemeClr val="tx1"/>
                          </a:solidFill>
                          <a:latin typeface="Meiryo UI" panose="020B0604030504040204" pitchFamily="50" charset="-128"/>
                          <a:ea typeface="Meiryo UI" panose="020B0604030504040204" pitchFamily="50" charset="-128"/>
                        </a:rPr>
                        <a:t>25,816</a:t>
                      </a:r>
                      <a:r>
                        <a:rPr kumimoji="1" lang="ja-JP" altLang="en-US" sz="1100" baseline="0" dirty="0">
                          <a:solidFill>
                            <a:schemeClr val="tx1"/>
                          </a:solidFill>
                          <a:latin typeface="Meiryo UI" panose="020B0604030504040204" pitchFamily="50" charset="-128"/>
                          <a:ea typeface="Meiryo UI" panose="020B0604030504040204" pitchFamily="50" charset="-128"/>
                        </a:rPr>
                        <a:t>人</a:t>
                      </a:r>
                      <a:endParaRPr kumimoji="1" lang="en-US" altLang="ja-JP" sz="1100" baseline="0" dirty="0">
                        <a:solidFill>
                          <a:schemeClr val="tx1"/>
                        </a:solidFill>
                        <a:latin typeface="Meiryo UI" panose="020B0604030504040204" pitchFamily="50" charset="-128"/>
                        <a:ea typeface="Meiryo UI" panose="020B0604030504040204" pitchFamily="50" charset="-128"/>
                      </a:endParaRPr>
                    </a:p>
                    <a:p>
                      <a:r>
                        <a:rPr lang="ja-JP" altLang="en-US" sz="1100" u="none" dirty="0">
                          <a:solidFill>
                            <a:schemeClr val="tx1"/>
                          </a:solidFill>
                          <a:latin typeface="Meiryo UI" panose="020B0604030504040204" pitchFamily="50" charset="-128"/>
                          <a:ea typeface="Meiryo UI" panose="020B0604030504040204" pitchFamily="50" charset="-128"/>
                        </a:rPr>
                        <a:t>　　　　　 特定活動　　　　　　　　 　</a:t>
                      </a:r>
                      <a:r>
                        <a:rPr lang="en-US" altLang="ja-JP" sz="1100" u="none" dirty="0">
                          <a:solidFill>
                            <a:schemeClr val="tx1"/>
                          </a:solidFill>
                          <a:latin typeface="Meiryo UI" panose="020B0604030504040204" pitchFamily="50" charset="-128"/>
                          <a:ea typeface="Meiryo UI" panose="020B0604030504040204" pitchFamily="50" charset="-128"/>
                        </a:rPr>
                        <a:t>2,821</a:t>
                      </a:r>
                      <a:r>
                        <a:rPr lang="ja-JP" altLang="en-US" sz="1100" u="none" dirty="0">
                          <a:solidFill>
                            <a:schemeClr val="tx1"/>
                          </a:solidFill>
                          <a:latin typeface="Meiryo UI" panose="020B0604030504040204" pitchFamily="50" charset="-128"/>
                          <a:ea typeface="Meiryo UI" panose="020B0604030504040204" pitchFamily="50" charset="-128"/>
                        </a:rPr>
                        <a:t>人</a:t>
                      </a:r>
                      <a:endParaRPr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 　　　　　技能実習　　　　　　　　</a:t>
                      </a:r>
                      <a:r>
                        <a:rPr kumimoji="1" lang="ja-JP" altLang="en-US" sz="1100" u="none" baseline="0"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20,838</a:t>
                      </a:r>
                      <a:r>
                        <a:rPr kumimoji="1" lang="ja-JP" altLang="en-US" sz="1100" u="none" dirty="0">
                          <a:solidFill>
                            <a:schemeClr val="tx1"/>
                          </a:solidFill>
                          <a:latin typeface="Meiryo UI" panose="020B0604030504040204" pitchFamily="50" charset="-128"/>
                          <a:ea typeface="Meiryo UI" panose="020B0604030504040204" pitchFamily="50" charset="-128"/>
                        </a:rPr>
                        <a:t>人 </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 　　　　　資格外活動　　　　　　　</a:t>
                      </a:r>
                      <a:r>
                        <a:rPr kumimoji="1" lang="en-US" altLang="ja-JP" sz="1100" u="none" dirty="0">
                          <a:solidFill>
                            <a:schemeClr val="tx1"/>
                          </a:solidFill>
                          <a:latin typeface="Meiryo UI" panose="020B0604030504040204" pitchFamily="50" charset="-128"/>
                          <a:ea typeface="Meiryo UI" panose="020B0604030504040204" pitchFamily="50" charset="-128"/>
                        </a:rPr>
                        <a:t>31,220</a:t>
                      </a:r>
                      <a:r>
                        <a:rPr kumimoji="1" lang="ja-JP" altLang="en-US" sz="1100" u="none" dirty="0">
                          <a:solidFill>
                            <a:schemeClr val="tx1"/>
                          </a:solidFill>
                          <a:latin typeface="Meiryo UI" panose="020B0604030504040204" pitchFamily="50" charset="-128"/>
                          <a:ea typeface="Meiryo UI" panose="020B0604030504040204" pitchFamily="50" charset="-128"/>
                        </a:rPr>
                        <a:t>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lang="ja-JP" altLang="en-US" sz="1100" u="none" dirty="0">
                          <a:solidFill>
                            <a:schemeClr val="tx1"/>
                          </a:solidFill>
                          <a:latin typeface="Meiryo UI" panose="020B0604030504040204" pitchFamily="50" charset="-128"/>
                          <a:ea typeface="Meiryo UI" panose="020B0604030504040204" pitchFamily="50" charset="-128"/>
                        </a:rPr>
                        <a:t>    　     身分に基づく在留資格　</a:t>
                      </a:r>
                      <a:r>
                        <a:rPr lang="en-US" altLang="ja-JP" sz="1100" u="none" dirty="0">
                          <a:solidFill>
                            <a:schemeClr val="tx1"/>
                          </a:solidFill>
                          <a:latin typeface="Meiryo UI" panose="020B0604030504040204" pitchFamily="50" charset="-128"/>
                          <a:ea typeface="Meiryo UI" panose="020B0604030504040204" pitchFamily="50" charset="-128"/>
                        </a:rPr>
                        <a:t>24,684</a:t>
                      </a:r>
                      <a:r>
                        <a:rPr lang="ja-JP" altLang="en-US" sz="1100" u="none" dirty="0">
                          <a:solidFill>
                            <a:schemeClr val="tx1"/>
                          </a:solidFill>
                          <a:latin typeface="Meiryo UI" panose="020B0604030504040204" pitchFamily="50" charset="-128"/>
                          <a:ea typeface="Meiryo UI" panose="020B0604030504040204" pitchFamily="50" charset="-128"/>
                        </a:rPr>
                        <a:t>人</a:t>
                      </a:r>
                      <a:endParaRPr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2019.10.31</a:t>
                      </a:r>
                      <a:r>
                        <a:rPr kumimoji="1" lang="ja-JP" altLang="en-US" sz="1100" dirty="0">
                          <a:solidFill>
                            <a:schemeClr val="tx1"/>
                          </a:solidFill>
                          <a:latin typeface="Meiryo UI" panose="020B0604030504040204" pitchFamily="50" charset="-128"/>
                          <a:ea typeface="Meiryo UI" panose="020B0604030504040204" pitchFamily="50" charset="-128"/>
                        </a:rPr>
                        <a:t>時点</a:t>
                      </a: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100" u="none" dirty="0">
                          <a:solidFill>
                            <a:schemeClr val="tx1"/>
                          </a:solidFill>
                          <a:latin typeface="Meiryo UI" panose="020B0604030504040204" pitchFamily="50" charset="-128"/>
                          <a:ea typeface="Meiryo UI" panose="020B0604030504040204" pitchFamily="50" charset="-128"/>
                        </a:rPr>
                        <a:t>「外国人雇用状況」の届出状況について</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（厚生労働省）</a:t>
                      </a:r>
                      <a:endParaRPr kumimoji="1" lang="ja-JP" altLang="en-US" sz="1100" strike="sngStrik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15595885"/>
                  </a:ext>
                </a:extLst>
              </a:tr>
              <a:tr h="370840">
                <a:tc>
                  <a:txBody>
                    <a:bodyPr/>
                    <a:lstStyle/>
                    <a:p>
                      <a:r>
                        <a:rPr lang="ja-JP" altLang="en-US" sz="1100" u="none" dirty="0">
                          <a:solidFill>
                            <a:schemeClr val="tx1"/>
                          </a:solidFill>
                          <a:latin typeface="Meiryo UI" panose="020B0604030504040204" pitchFamily="50" charset="-128"/>
                          <a:ea typeface="Meiryo UI" panose="020B0604030504040204" pitchFamily="50" charset="-128"/>
                        </a:rPr>
                        <a:t>大阪で学ぶ留学生数</a:t>
                      </a:r>
                      <a:endParaRPr lang="en-US" altLang="ja-JP" sz="1100" u="none" dirty="0">
                        <a:solidFill>
                          <a:schemeClr val="tx1"/>
                        </a:solidFill>
                        <a:latin typeface="Meiryo UI" panose="020B0604030504040204" pitchFamily="50" charset="-128"/>
                        <a:ea typeface="Meiryo UI" panose="020B0604030504040204" pitchFamily="50" charset="-128"/>
                      </a:endParaRPr>
                    </a:p>
                    <a:p>
                      <a:r>
                        <a:rPr lang="ja-JP" altLang="en-US" sz="1100" u="none" dirty="0">
                          <a:solidFill>
                            <a:schemeClr val="tx1"/>
                          </a:solidFill>
                          <a:latin typeface="Meiryo UI" panose="020B0604030504040204" pitchFamily="50" charset="-128"/>
                          <a:ea typeface="Meiryo UI" panose="020B0604030504040204" pitchFamily="50" charset="-128"/>
                        </a:rPr>
                        <a:t>（大学・短大、高専・専修等、日本語教育機関の内訳を含む）</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solidFill>
                            <a:schemeClr val="tx1"/>
                          </a:solidFill>
                          <a:latin typeface="Meiryo UI" panose="020B0604030504040204" pitchFamily="50" charset="-128"/>
                          <a:ea typeface="Meiryo UI" panose="020B0604030504040204" pitchFamily="50" charset="-128"/>
                        </a:rPr>
                        <a:t>2019</a:t>
                      </a:r>
                      <a:r>
                        <a:rPr kumimoji="1" lang="ja-JP" altLang="en-US" sz="1100" u="none" dirty="0">
                          <a:solidFill>
                            <a:schemeClr val="tx1"/>
                          </a:solidFill>
                          <a:latin typeface="Meiryo UI" panose="020B0604030504040204" pitchFamily="50" charset="-128"/>
                          <a:ea typeface="Meiryo UI" panose="020B0604030504040204" pitchFamily="50" charset="-128"/>
                        </a:rPr>
                        <a:t>年）　　</a:t>
                      </a:r>
                      <a:r>
                        <a:rPr kumimoji="1" lang="en-US" altLang="ja-JP" sz="1100" u="none" dirty="0">
                          <a:solidFill>
                            <a:schemeClr val="tx1"/>
                          </a:solidFill>
                          <a:latin typeface="Meiryo UI" panose="020B0604030504040204" pitchFamily="50" charset="-128"/>
                          <a:ea typeface="Meiryo UI" panose="020B0604030504040204" pitchFamily="50" charset="-128"/>
                        </a:rPr>
                        <a:t>26,257</a:t>
                      </a:r>
                      <a:r>
                        <a:rPr kumimoji="1" lang="ja-JP" altLang="en-US" sz="1100" u="none" dirty="0">
                          <a:solidFill>
                            <a:schemeClr val="tx1"/>
                          </a:solidFill>
                          <a:latin typeface="Meiryo UI" panose="020B0604030504040204" pitchFamily="50" charset="-128"/>
                          <a:ea typeface="Meiryo UI" panose="020B0604030504040204" pitchFamily="50" charset="-128"/>
                        </a:rPr>
                        <a:t>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うち　　 大学・短大　           </a:t>
                      </a:r>
                      <a:r>
                        <a:rPr kumimoji="1" lang="en-US" altLang="ja-JP" sz="1100" dirty="0">
                          <a:solidFill>
                            <a:schemeClr val="tx1"/>
                          </a:solidFill>
                          <a:latin typeface="Meiryo UI" panose="020B0604030504040204" pitchFamily="50" charset="-128"/>
                          <a:ea typeface="Meiryo UI" panose="020B0604030504040204" pitchFamily="50" charset="-128"/>
                        </a:rPr>
                        <a:t>9,592</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高専・専修等　        </a:t>
                      </a:r>
                      <a:r>
                        <a:rPr kumimoji="1" lang="en-US" altLang="ja-JP" sz="1100" dirty="0">
                          <a:solidFill>
                            <a:schemeClr val="tx1"/>
                          </a:solidFill>
                          <a:latin typeface="Meiryo UI" panose="020B0604030504040204" pitchFamily="50" charset="-128"/>
                          <a:ea typeface="Meiryo UI" panose="020B0604030504040204" pitchFamily="50" charset="-128"/>
                        </a:rPr>
                        <a:t>8,742</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zh-TW" altLang="en-US" sz="1100" dirty="0">
                          <a:solidFill>
                            <a:schemeClr val="tx1"/>
                          </a:solidFill>
                          <a:latin typeface="Meiryo UI" panose="020B0604030504040204" pitchFamily="50" charset="-128"/>
                          <a:ea typeface="Meiryo UI" panose="020B0604030504040204" pitchFamily="50" charset="-128"/>
                        </a:rPr>
                        <a:t>日本語教育機関</a:t>
                      </a: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7,923</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2019.5.1</a:t>
                      </a:r>
                      <a:r>
                        <a:rPr kumimoji="1" lang="ja-JP" altLang="en-US" sz="1100" dirty="0">
                          <a:solidFill>
                            <a:schemeClr val="tx1"/>
                          </a:solidFill>
                          <a:latin typeface="Meiryo UI" panose="020B0604030504040204" pitchFamily="50" charset="-128"/>
                          <a:ea typeface="Meiryo UI" panose="020B0604030504040204" pitchFamily="50" charset="-128"/>
                        </a:rPr>
                        <a:t>時点</a:t>
                      </a:r>
                      <a:r>
                        <a:rPr kumimoji="1" lang="ja-JP" altLang="en-US" sz="1100" u="none" dirty="0">
                          <a:solidFill>
                            <a:schemeClr val="tx1"/>
                          </a:solidFill>
                          <a:latin typeface="Meiryo UI" panose="020B0604030504040204" pitchFamily="50" charset="-128"/>
                          <a:ea typeface="Meiryo UI" panose="020B0604030504040204" pitchFamily="50" charset="-128"/>
                        </a:rPr>
                        <a:t> </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外国人留学生在籍状況調査</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a:t>
                      </a:r>
                      <a:r>
                        <a:rPr lang="zh-CN" altLang="en-US" sz="1100" u="none" dirty="0">
                          <a:solidFill>
                            <a:schemeClr val="tx1"/>
                          </a:solidFill>
                          <a:latin typeface="Meiryo UI" panose="020B0604030504040204" pitchFamily="50" charset="-128"/>
                          <a:ea typeface="Meiryo UI" panose="020B0604030504040204" pitchFamily="50" charset="-128"/>
                        </a:rPr>
                        <a:t>独立行政法人</a:t>
                      </a:r>
                      <a:r>
                        <a:rPr lang="ja-JP" altLang="en-US" sz="1100" u="none" dirty="0">
                          <a:solidFill>
                            <a:schemeClr val="tx1"/>
                          </a:solidFill>
                          <a:latin typeface="Meiryo UI" panose="020B0604030504040204" pitchFamily="50" charset="-128"/>
                          <a:ea typeface="Meiryo UI" panose="020B0604030504040204" pitchFamily="50" charset="-128"/>
                        </a:rPr>
                        <a:t>日本学生支援機構（</a:t>
                      </a:r>
                      <a:r>
                        <a:rPr lang="en-US" altLang="ja-JP" sz="1100" u="none" dirty="0">
                          <a:solidFill>
                            <a:schemeClr val="tx1"/>
                          </a:solidFill>
                          <a:latin typeface="Meiryo UI" panose="020B0604030504040204" pitchFamily="50" charset="-128"/>
                          <a:ea typeface="Meiryo UI" panose="020B0604030504040204" pitchFamily="50" charset="-128"/>
                        </a:rPr>
                        <a:t>JASSO</a:t>
                      </a:r>
                      <a:r>
                        <a:rPr lang="ja-JP" altLang="en-US" sz="1100" u="none" dirty="0">
                          <a:solidFill>
                            <a:schemeClr val="tx1"/>
                          </a:solidFill>
                          <a:latin typeface="Meiryo UI" panose="020B0604030504040204" pitchFamily="50" charset="-128"/>
                          <a:ea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590981329"/>
                  </a:ext>
                </a:extLst>
              </a:tr>
              <a:tr h="370840">
                <a:tc>
                  <a:txBody>
                    <a:bodyPr/>
                    <a:lstStyle/>
                    <a:p>
                      <a:r>
                        <a:rPr lang="ja-JP" altLang="en-US" sz="1100" dirty="0">
                          <a:solidFill>
                            <a:schemeClr val="tx1"/>
                          </a:solidFill>
                          <a:latin typeface="Meiryo UI" panose="020B0604030504040204" pitchFamily="50" charset="-128"/>
                          <a:ea typeface="Meiryo UI" panose="020B0604030504040204" pitchFamily="50" charset="-128"/>
                        </a:rPr>
                        <a:t>大阪外国企業誘致センター（</a:t>
                      </a:r>
                      <a:r>
                        <a:rPr lang="en-US" altLang="ja-JP" sz="1100" dirty="0">
                          <a:solidFill>
                            <a:schemeClr val="tx1"/>
                          </a:solidFill>
                          <a:latin typeface="Meiryo UI" panose="020B0604030504040204" pitchFamily="50" charset="-128"/>
                          <a:ea typeface="Meiryo UI" panose="020B0604030504040204" pitchFamily="50" charset="-128"/>
                        </a:rPr>
                        <a:t>O-BIC</a:t>
                      </a:r>
                      <a:r>
                        <a:rPr lang="ja-JP" altLang="en-US" sz="1100" dirty="0">
                          <a:solidFill>
                            <a:schemeClr val="tx1"/>
                          </a:solidFill>
                          <a:latin typeface="Meiryo UI" panose="020B0604030504040204" pitchFamily="50" charset="-128"/>
                          <a:ea typeface="Meiryo UI" panose="020B0604030504040204" pitchFamily="50" charset="-128"/>
                        </a:rPr>
                        <a:t>）による外国企業の誘致件数</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solidFill>
                            <a:schemeClr val="tx1"/>
                          </a:solidFill>
                          <a:latin typeface="Meiryo UI" panose="020B0604030504040204" pitchFamily="50" charset="-128"/>
                          <a:ea typeface="Meiryo UI" panose="020B0604030504040204" pitchFamily="50" charset="-128"/>
                        </a:rPr>
                        <a:t>2019</a:t>
                      </a:r>
                      <a:r>
                        <a:rPr kumimoji="1" lang="ja-JP" altLang="en-US" sz="1100" u="none" dirty="0">
                          <a:solidFill>
                            <a:schemeClr val="tx1"/>
                          </a:solidFill>
                          <a:latin typeface="Meiryo UI" panose="020B0604030504040204" pitchFamily="50" charset="-128"/>
                          <a:ea typeface="Meiryo UI" panose="020B0604030504040204" pitchFamily="50" charset="-128"/>
                        </a:rPr>
                        <a:t>年度）</a:t>
                      </a:r>
                      <a:r>
                        <a:rPr kumimoji="1" lang="en-US" altLang="ja-JP" sz="1100" u="none" dirty="0">
                          <a:solidFill>
                            <a:schemeClr val="tx1"/>
                          </a:solidFill>
                          <a:latin typeface="Meiryo UI" panose="020B0604030504040204" pitchFamily="50" charset="-128"/>
                          <a:ea typeface="Meiryo UI" panose="020B0604030504040204" pitchFamily="50" charset="-128"/>
                        </a:rPr>
                        <a:t>35</a:t>
                      </a:r>
                      <a:r>
                        <a:rPr kumimoji="1" lang="ja-JP" altLang="en-US" sz="1100" u="none" dirty="0">
                          <a:solidFill>
                            <a:schemeClr val="tx1"/>
                          </a:solidFill>
                          <a:latin typeface="Meiryo UI" panose="020B0604030504040204" pitchFamily="50" charset="-128"/>
                          <a:ea typeface="Meiryo UI" panose="020B0604030504040204" pitchFamily="50" charset="-128"/>
                        </a:rPr>
                        <a:t>件</a:t>
                      </a:r>
                    </a:p>
                  </a:txBody>
                  <a:tcPr anchor="ctr"/>
                </a:tc>
                <a:tc>
                  <a:txBody>
                    <a:bodyPr/>
                    <a:lstStyle/>
                    <a:p>
                      <a:r>
                        <a:rPr lang="ja-JP" altLang="en-US" sz="1100" dirty="0">
                          <a:solidFill>
                            <a:schemeClr val="tx1"/>
                          </a:solidFill>
                          <a:latin typeface="Meiryo UI" panose="020B0604030504040204" pitchFamily="50" charset="-128"/>
                          <a:ea typeface="Meiryo UI" panose="020B0604030504040204" pitchFamily="50" charset="-128"/>
                        </a:rPr>
                        <a:t>大阪外国企業誘致センター（</a:t>
                      </a:r>
                      <a:r>
                        <a:rPr lang="en-US" altLang="ja-JP" sz="1100" dirty="0">
                          <a:solidFill>
                            <a:schemeClr val="tx1"/>
                          </a:solidFill>
                          <a:latin typeface="Meiryo UI" panose="020B0604030504040204" pitchFamily="50" charset="-128"/>
                          <a:ea typeface="Meiryo UI" panose="020B0604030504040204" pitchFamily="50" charset="-128"/>
                        </a:rPr>
                        <a:t>O-BIC</a:t>
                      </a:r>
                      <a:r>
                        <a:rPr lang="ja-JP" altLang="en-US" sz="1100" dirty="0">
                          <a:solidFill>
                            <a:schemeClr val="tx1"/>
                          </a:solidFill>
                          <a:latin typeface="Meiryo UI" panose="020B0604030504040204" pitchFamily="50" charset="-128"/>
                          <a:ea typeface="Meiryo UI" panose="020B0604030504040204" pitchFamily="50" charset="-128"/>
                        </a:rPr>
                        <a:t>）公表</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18594248"/>
                  </a:ext>
                </a:extLst>
              </a:tr>
            </a:tbl>
          </a:graphicData>
        </a:graphic>
      </p:graphicFrame>
    </p:spTree>
    <p:extLst>
      <p:ext uri="{BB962C8B-B14F-4D97-AF65-F5344CB8AC3E}">
        <p14:creationId xmlns:p14="http://schemas.microsoft.com/office/powerpoint/2010/main" val="2636447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BACB90E7-0AF2-4F58-9BF2-9E95660927C2}"/>
              </a:ext>
            </a:extLst>
          </p:cNvPr>
          <p:cNvSpPr/>
          <p:nvPr/>
        </p:nvSpPr>
        <p:spPr>
          <a:xfrm>
            <a:off x="0" y="0"/>
            <a:ext cx="9906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t>　</a:t>
            </a:r>
            <a:r>
              <a:rPr lang="ja-JP" altLang="en-US" sz="2400" spc="300" dirty="0">
                <a:solidFill>
                  <a:schemeClr val="tx1"/>
                </a:solidFill>
                <a:latin typeface="Meiryo UI" panose="020B0604030504040204" pitchFamily="50" charset="-128"/>
                <a:ea typeface="Meiryo UI" panose="020B0604030504040204" pitchFamily="50" charset="-128"/>
              </a:rPr>
              <a:t>目次</a:t>
            </a:r>
            <a:endParaRPr kumimoji="1" lang="ja-JP" altLang="en-US" sz="2400" spc="300" dirty="0">
              <a:solidFill>
                <a:schemeClr val="tx1"/>
              </a:solidFill>
              <a:latin typeface="Meiryo UI" panose="020B0604030504040204" pitchFamily="50" charset="-128"/>
              <a:ea typeface="Meiryo UI" panose="020B0604030504040204" pitchFamily="50" charset="-128"/>
            </a:endParaRPr>
          </a:p>
        </p:txBody>
      </p:sp>
      <p:sp>
        <p:nvSpPr>
          <p:cNvPr id="3" name="正方形/長方形 2"/>
          <p:cNvSpPr/>
          <p:nvPr/>
        </p:nvSpPr>
        <p:spPr>
          <a:xfrm>
            <a:off x="885370" y="1219200"/>
            <a:ext cx="8389258" cy="4992029"/>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nSpc>
                <a:spcPts val="2500"/>
              </a:lnSpc>
            </a:pPr>
            <a:r>
              <a:rPr kumimoji="1" lang="ja-JP" altLang="en-US" sz="2000" dirty="0">
                <a:latin typeface="Meiryo UI" panose="020B0604030504040204" pitchFamily="50" charset="-128"/>
                <a:ea typeface="Meiryo UI" panose="020B0604030504040204" pitchFamily="50" charset="-128"/>
              </a:rPr>
              <a:t>はじめに</a:t>
            </a:r>
            <a:endParaRPr lang="en-US" altLang="ja-JP" sz="2000" dirty="0">
              <a:latin typeface="Meiryo UI" panose="020B0604030504040204" pitchFamily="50" charset="-128"/>
              <a:ea typeface="Meiryo UI" panose="020B0604030504040204" pitchFamily="50" charset="-128"/>
            </a:endParaRPr>
          </a:p>
          <a:p>
            <a:pPr>
              <a:lnSpc>
                <a:spcPts val="2500"/>
              </a:lnSpc>
            </a:pPr>
            <a:endParaRPr lang="en-US" altLang="ja-JP" sz="2000" dirty="0">
              <a:latin typeface="Meiryo UI" panose="020B0604030504040204" pitchFamily="50" charset="-128"/>
              <a:ea typeface="Meiryo UI" panose="020B0604030504040204" pitchFamily="50" charset="-128"/>
            </a:endParaRPr>
          </a:p>
          <a:p>
            <a:pPr>
              <a:lnSpc>
                <a:spcPts val="2500"/>
              </a:lnSpc>
            </a:pPr>
            <a:r>
              <a:rPr lang="ja-JP" altLang="en-US" sz="2000" dirty="0">
                <a:latin typeface="Meiryo UI" panose="020B0604030504040204" pitchFamily="50" charset="-128"/>
                <a:ea typeface="Meiryo UI" panose="020B0604030504040204" pitchFamily="50" charset="-128"/>
              </a:rPr>
              <a:t>めざす姿と基本的な考え方</a:t>
            </a:r>
            <a:endParaRPr lang="en-US" altLang="ja-JP" sz="2000" dirty="0">
              <a:latin typeface="Meiryo UI" panose="020B0604030504040204" pitchFamily="50" charset="-128"/>
              <a:ea typeface="Meiryo UI" panose="020B0604030504040204" pitchFamily="50" charset="-128"/>
            </a:endParaRPr>
          </a:p>
          <a:p>
            <a:pPr>
              <a:lnSpc>
                <a:spcPts val="2500"/>
              </a:lnSpc>
            </a:pPr>
            <a:endParaRPr lang="en-US" altLang="ja-JP" sz="2000" dirty="0">
              <a:latin typeface="Meiryo UI" panose="020B0604030504040204" pitchFamily="50" charset="-128"/>
              <a:ea typeface="Meiryo UI" panose="020B0604030504040204" pitchFamily="50" charset="-128"/>
            </a:endParaRPr>
          </a:p>
          <a:p>
            <a:pPr>
              <a:lnSpc>
                <a:spcPts val="2500"/>
              </a:lnSpc>
            </a:pPr>
            <a:r>
              <a:rPr lang="ja-JP" altLang="en-US" sz="2000" dirty="0">
                <a:latin typeface="Meiryo UI" panose="020B0604030504040204" pitchFamily="50" charset="-128"/>
                <a:ea typeface="Meiryo UI" panose="020B0604030504040204" pitchFamily="50" charset="-128"/>
              </a:rPr>
              <a:t>めざすべき都市像</a:t>
            </a:r>
            <a:endParaRPr lang="en-US" altLang="ja-JP" sz="2000" dirty="0">
              <a:latin typeface="Meiryo UI" panose="020B0604030504040204" pitchFamily="50" charset="-128"/>
              <a:ea typeface="Meiryo UI" panose="020B0604030504040204" pitchFamily="50" charset="-128"/>
            </a:endParaRPr>
          </a:p>
          <a:p>
            <a:pPr>
              <a:lnSpc>
                <a:spcPts val="2500"/>
              </a:lnSpc>
            </a:pPr>
            <a:endParaRPr lang="en-US" altLang="ja-JP" sz="2000" dirty="0">
              <a:latin typeface="Meiryo UI" panose="020B0604030504040204" pitchFamily="50" charset="-128"/>
              <a:ea typeface="Meiryo UI" panose="020B0604030504040204" pitchFamily="50" charset="-128"/>
            </a:endParaRPr>
          </a:p>
          <a:p>
            <a:pPr>
              <a:lnSpc>
                <a:spcPts val="2500"/>
              </a:lnSpc>
            </a:pPr>
            <a:r>
              <a:rPr kumimoji="1" lang="ja-JP" altLang="en-US" sz="2000" dirty="0">
                <a:latin typeface="Meiryo UI" panose="020B0604030504040204" pitchFamily="50" charset="-128"/>
                <a:ea typeface="Meiryo UI" panose="020B0604030504040204" pitchFamily="50" charset="-128"/>
              </a:rPr>
              <a:t>都市像ごとの施策項目及び主な施策</a:t>
            </a:r>
            <a:endParaRPr lang="en-US" altLang="ja-JP" sz="2000" dirty="0">
              <a:latin typeface="Meiryo UI" panose="020B0604030504040204" pitchFamily="50" charset="-128"/>
              <a:ea typeface="Meiryo UI" panose="020B0604030504040204" pitchFamily="50" charset="-128"/>
            </a:endParaRPr>
          </a:p>
          <a:p>
            <a:pPr>
              <a:lnSpc>
                <a:spcPts val="2500"/>
              </a:lnSpc>
            </a:pPr>
            <a:endParaRPr lang="en-US" altLang="ja-JP" sz="2000" dirty="0">
              <a:latin typeface="Meiryo UI" panose="020B0604030504040204" pitchFamily="50" charset="-128"/>
              <a:ea typeface="Meiryo UI" panose="020B0604030504040204" pitchFamily="50" charset="-128"/>
            </a:endParaRPr>
          </a:p>
          <a:p>
            <a:pPr>
              <a:lnSpc>
                <a:spcPts val="2500"/>
              </a:lnSpc>
            </a:pPr>
            <a:r>
              <a:rPr lang="ja-JP" altLang="en-US" sz="2000" dirty="0">
                <a:latin typeface="Meiryo UI" panose="020B0604030504040204" pitchFamily="50" charset="-128"/>
                <a:ea typeface="Meiryo UI" panose="020B0604030504040204" pitchFamily="50" charset="-128"/>
              </a:rPr>
              <a:t>重点取組み</a:t>
            </a:r>
            <a:endParaRPr kumimoji="1" lang="en-US" altLang="ja-JP" sz="2000" dirty="0">
              <a:latin typeface="Meiryo UI" panose="020B0604030504040204" pitchFamily="50" charset="-128"/>
              <a:ea typeface="Meiryo UI" panose="020B0604030504040204" pitchFamily="50" charset="-128"/>
            </a:endParaRPr>
          </a:p>
          <a:p>
            <a:pPr>
              <a:lnSpc>
                <a:spcPts val="2500"/>
              </a:lnSpc>
            </a:pPr>
            <a:endParaRPr lang="en-US" altLang="ja-JP" sz="2000" dirty="0">
              <a:latin typeface="Meiryo UI" panose="020B0604030504040204" pitchFamily="50" charset="-128"/>
              <a:ea typeface="Meiryo UI" panose="020B0604030504040204" pitchFamily="50" charset="-128"/>
            </a:endParaRPr>
          </a:p>
          <a:p>
            <a:pPr>
              <a:lnSpc>
                <a:spcPts val="2500"/>
              </a:lnSpc>
            </a:pPr>
            <a:r>
              <a:rPr lang="ja-JP" altLang="en-US" sz="2000" dirty="0">
                <a:latin typeface="Meiryo UI" panose="020B0604030504040204" pitchFamily="50" charset="-128"/>
                <a:ea typeface="Meiryo UI" panose="020B0604030504040204" pitchFamily="50" charset="-128"/>
              </a:rPr>
              <a:t>フェーズに応じた取組み推進の考え方</a:t>
            </a:r>
            <a:endParaRPr lang="en-US" altLang="ja-JP" sz="2000" dirty="0">
              <a:latin typeface="Meiryo UI" panose="020B0604030504040204" pitchFamily="50" charset="-128"/>
              <a:ea typeface="Meiryo UI" panose="020B0604030504040204" pitchFamily="50" charset="-128"/>
            </a:endParaRPr>
          </a:p>
          <a:p>
            <a:pPr>
              <a:lnSpc>
                <a:spcPts val="2500"/>
              </a:lnSpc>
            </a:pPr>
            <a:endParaRPr kumimoji="1" lang="en-US" altLang="ja-JP" sz="2000" dirty="0">
              <a:latin typeface="Meiryo UI" panose="020B0604030504040204" pitchFamily="50" charset="-128"/>
              <a:ea typeface="Meiryo UI" panose="020B0604030504040204" pitchFamily="50" charset="-128"/>
            </a:endParaRPr>
          </a:p>
          <a:p>
            <a:pPr>
              <a:lnSpc>
                <a:spcPts val="2500"/>
              </a:lnSpc>
            </a:pPr>
            <a:r>
              <a:rPr lang="ja-JP" altLang="en-US" sz="2000" dirty="0">
                <a:latin typeface="Meiryo UI" panose="020B0604030504040204" pitchFamily="50" charset="-128"/>
                <a:ea typeface="Meiryo UI" panose="020B0604030504040204" pitchFamily="50" charset="-128"/>
              </a:rPr>
              <a:t>戦略の進捗管理</a:t>
            </a:r>
            <a:endParaRPr kumimoji="1" lang="en-US" altLang="ja-JP" sz="2000" dirty="0">
              <a:latin typeface="Meiryo UI" panose="020B0604030504040204" pitchFamily="50" charset="-128"/>
              <a:ea typeface="Meiryo UI" panose="020B0604030504040204" pitchFamily="50" charset="-128"/>
            </a:endParaRPr>
          </a:p>
          <a:p>
            <a:pPr>
              <a:lnSpc>
                <a:spcPts val="2500"/>
              </a:lnSpc>
            </a:pPr>
            <a:endParaRPr lang="en-US" altLang="ja-JP" sz="2000" dirty="0">
              <a:latin typeface="Meiryo UI" panose="020B0604030504040204" pitchFamily="50" charset="-128"/>
              <a:ea typeface="Meiryo UI" panose="020B0604030504040204" pitchFamily="50" charset="-128"/>
            </a:endParaRPr>
          </a:p>
          <a:p>
            <a:pPr>
              <a:lnSpc>
                <a:spcPts val="2500"/>
              </a:lnSpc>
            </a:pPr>
            <a:r>
              <a:rPr lang="en-US" altLang="ja-JP" sz="2000" dirty="0">
                <a:solidFill>
                  <a:schemeClr val="tx1"/>
                </a:solidFill>
                <a:latin typeface="Meiryo UI" panose="020B0604030504040204" pitchFamily="50" charset="-128"/>
                <a:ea typeface="Meiryo UI" panose="020B0604030504040204" pitchFamily="50" charset="-128"/>
              </a:rPr>
              <a:t>【</a:t>
            </a:r>
            <a:r>
              <a:rPr lang="ja-JP" altLang="en-US" sz="2000" dirty="0">
                <a:solidFill>
                  <a:schemeClr val="tx1"/>
                </a:solidFill>
                <a:latin typeface="Meiryo UI" panose="020B0604030504040204" pitchFamily="50" charset="-128"/>
                <a:ea typeface="Meiryo UI" panose="020B0604030504040204" pitchFamily="50" charset="-128"/>
              </a:rPr>
              <a:t>参考資料</a:t>
            </a:r>
            <a:r>
              <a:rPr lang="en-US" altLang="ja-JP" sz="2000" dirty="0">
                <a:solidFill>
                  <a:schemeClr val="tx1"/>
                </a:solidFill>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18FFA96A-849C-439F-87A3-7266E5918A8D}"/>
              </a:ext>
            </a:extLst>
          </p:cNvPr>
          <p:cNvSpPr/>
          <p:nvPr/>
        </p:nvSpPr>
        <p:spPr>
          <a:xfrm>
            <a:off x="8103034" y="1219200"/>
            <a:ext cx="772742" cy="4992029"/>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r">
              <a:lnSpc>
                <a:spcPts val="2500"/>
              </a:lnSpc>
            </a:pPr>
            <a:r>
              <a:rPr lang="en-US" altLang="ja-JP" sz="2000" dirty="0">
                <a:solidFill>
                  <a:schemeClr val="tx1"/>
                </a:solidFill>
                <a:latin typeface="Meiryo UI" panose="020B0604030504040204" pitchFamily="50" charset="-128"/>
                <a:ea typeface="Meiryo UI" panose="020B0604030504040204" pitchFamily="50" charset="-128"/>
              </a:rPr>
              <a:t>1</a:t>
            </a:r>
          </a:p>
          <a:p>
            <a:pPr algn="r">
              <a:lnSpc>
                <a:spcPts val="2500"/>
              </a:lnSpc>
            </a:pPr>
            <a:endParaRPr lang="en-US" altLang="ja-JP" sz="2000" dirty="0">
              <a:solidFill>
                <a:schemeClr val="tx1"/>
              </a:solidFill>
              <a:latin typeface="Meiryo UI" panose="020B0604030504040204" pitchFamily="50" charset="-128"/>
              <a:ea typeface="Meiryo UI" panose="020B0604030504040204" pitchFamily="50" charset="-128"/>
            </a:endParaRPr>
          </a:p>
          <a:p>
            <a:pPr algn="r">
              <a:lnSpc>
                <a:spcPts val="2500"/>
              </a:lnSpc>
            </a:pPr>
            <a:r>
              <a:rPr lang="en-US" altLang="ja-JP" sz="2000" dirty="0">
                <a:solidFill>
                  <a:schemeClr val="tx1"/>
                </a:solidFill>
                <a:latin typeface="Meiryo UI" panose="020B0604030504040204" pitchFamily="50" charset="-128"/>
                <a:ea typeface="Meiryo UI" panose="020B0604030504040204" pitchFamily="50" charset="-128"/>
              </a:rPr>
              <a:t>3</a:t>
            </a:r>
          </a:p>
          <a:p>
            <a:pPr algn="r">
              <a:lnSpc>
                <a:spcPts val="2500"/>
              </a:lnSpc>
            </a:pPr>
            <a:endParaRPr lang="en-US" altLang="ja-JP" sz="2000" dirty="0">
              <a:solidFill>
                <a:schemeClr val="tx1"/>
              </a:solidFill>
              <a:latin typeface="Meiryo UI" panose="020B0604030504040204" pitchFamily="50" charset="-128"/>
              <a:ea typeface="Meiryo UI" panose="020B0604030504040204" pitchFamily="50" charset="-128"/>
            </a:endParaRPr>
          </a:p>
          <a:p>
            <a:pPr algn="r">
              <a:lnSpc>
                <a:spcPts val="2500"/>
              </a:lnSpc>
            </a:pPr>
            <a:r>
              <a:rPr lang="en-US" altLang="ja-JP" sz="2000" dirty="0">
                <a:solidFill>
                  <a:schemeClr val="tx1"/>
                </a:solidFill>
                <a:latin typeface="Meiryo UI" panose="020B0604030504040204" pitchFamily="50" charset="-128"/>
                <a:ea typeface="Meiryo UI" panose="020B0604030504040204" pitchFamily="50" charset="-128"/>
              </a:rPr>
              <a:t>6</a:t>
            </a:r>
          </a:p>
          <a:p>
            <a:pPr algn="r">
              <a:lnSpc>
                <a:spcPts val="2500"/>
              </a:lnSpc>
            </a:pPr>
            <a:endParaRPr lang="en-US" altLang="ja-JP" sz="2000" dirty="0">
              <a:solidFill>
                <a:schemeClr val="tx1"/>
              </a:solidFill>
              <a:latin typeface="Meiryo UI" panose="020B0604030504040204" pitchFamily="50" charset="-128"/>
              <a:ea typeface="Meiryo UI" panose="020B0604030504040204" pitchFamily="50" charset="-128"/>
            </a:endParaRPr>
          </a:p>
          <a:p>
            <a:pPr algn="r">
              <a:lnSpc>
                <a:spcPts val="2500"/>
              </a:lnSpc>
            </a:pPr>
            <a:r>
              <a:rPr kumimoji="1" lang="en-US" altLang="ja-JP" sz="2000" dirty="0">
                <a:solidFill>
                  <a:schemeClr val="tx1"/>
                </a:solidFill>
                <a:latin typeface="Meiryo UI" panose="020B0604030504040204" pitchFamily="50" charset="-128"/>
                <a:ea typeface="Meiryo UI" panose="020B0604030504040204" pitchFamily="50" charset="-128"/>
              </a:rPr>
              <a:t>7</a:t>
            </a:r>
            <a:endParaRPr lang="en-US" altLang="ja-JP" sz="2000" dirty="0">
              <a:solidFill>
                <a:schemeClr val="tx1"/>
              </a:solidFill>
              <a:latin typeface="Meiryo UI" panose="020B0604030504040204" pitchFamily="50" charset="-128"/>
              <a:ea typeface="Meiryo UI" panose="020B0604030504040204" pitchFamily="50" charset="-128"/>
            </a:endParaRPr>
          </a:p>
          <a:p>
            <a:pPr algn="r">
              <a:lnSpc>
                <a:spcPts val="2500"/>
              </a:lnSpc>
            </a:pPr>
            <a:endParaRPr lang="en-US" altLang="ja-JP" sz="2000" dirty="0">
              <a:solidFill>
                <a:schemeClr val="tx1"/>
              </a:solidFill>
              <a:latin typeface="Meiryo UI" panose="020B0604030504040204" pitchFamily="50" charset="-128"/>
              <a:ea typeface="Meiryo UI" panose="020B0604030504040204" pitchFamily="50" charset="-128"/>
            </a:endParaRPr>
          </a:p>
          <a:p>
            <a:pPr algn="r">
              <a:lnSpc>
                <a:spcPts val="2500"/>
              </a:lnSpc>
            </a:pPr>
            <a:r>
              <a:rPr lang="en-US" altLang="ja-JP" sz="2000" dirty="0">
                <a:solidFill>
                  <a:schemeClr val="tx1"/>
                </a:solidFill>
                <a:latin typeface="Meiryo UI" panose="020B0604030504040204" pitchFamily="50" charset="-128"/>
                <a:ea typeface="Meiryo UI" panose="020B0604030504040204" pitchFamily="50" charset="-128"/>
              </a:rPr>
              <a:t>12</a:t>
            </a:r>
            <a:endParaRPr kumimoji="1" lang="en-US" altLang="ja-JP" sz="2000" dirty="0">
              <a:solidFill>
                <a:schemeClr val="tx1"/>
              </a:solidFill>
              <a:latin typeface="Meiryo UI" panose="020B0604030504040204" pitchFamily="50" charset="-128"/>
              <a:ea typeface="Meiryo UI" panose="020B0604030504040204" pitchFamily="50" charset="-128"/>
            </a:endParaRPr>
          </a:p>
          <a:p>
            <a:pPr algn="r">
              <a:lnSpc>
                <a:spcPts val="2500"/>
              </a:lnSpc>
            </a:pPr>
            <a:endParaRPr lang="en-US" altLang="ja-JP" sz="2000" dirty="0">
              <a:solidFill>
                <a:schemeClr val="tx1"/>
              </a:solidFill>
              <a:latin typeface="Meiryo UI" panose="020B0604030504040204" pitchFamily="50" charset="-128"/>
              <a:ea typeface="Meiryo UI" panose="020B0604030504040204" pitchFamily="50" charset="-128"/>
            </a:endParaRPr>
          </a:p>
          <a:p>
            <a:pPr algn="r">
              <a:lnSpc>
                <a:spcPts val="2500"/>
              </a:lnSpc>
            </a:pPr>
            <a:r>
              <a:rPr lang="en-US" altLang="ja-JP" sz="2000" dirty="0">
                <a:solidFill>
                  <a:schemeClr val="tx1"/>
                </a:solidFill>
                <a:latin typeface="Meiryo UI" panose="020B0604030504040204" pitchFamily="50" charset="-128"/>
                <a:ea typeface="Meiryo UI" panose="020B0604030504040204" pitchFamily="50" charset="-128"/>
              </a:rPr>
              <a:t>13</a:t>
            </a:r>
          </a:p>
          <a:p>
            <a:pPr algn="r">
              <a:lnSpc>
                <a:spcPts val="2500"/>
              </a:lnSpc>
            </a:pPr>
            <a:endParaRPr kumimoji="1" lang="en-US" altLang="ja-JP" sz="2000" dirty="0">
              <a:solidFill>
                <a:schemeClr val="tx1"/>
              </a:solidFill>
              <a:latin typeface="Meiryo UI" panose="020B0604030504040204" pitchFamily="50" charset="-128"/>
              <a:ea typeface="Meiryo UI" panose="020B0604030504040204" pitchFamily="50" charset="-128"/>
            </a:endParaRPr>
          </a:p>
          <a:p>
            <a:pPr algn="r">
              <a:lnSpc>
                <a:spcPts val="2500"/>
              </a:lnSpc>
            </a:pPr>
            <a:r>
              <a:rPr lang="en-US" altLang="ja-JP" sz="2000" dirty="0">
                <a:solidFill>
                  <a:schemeClr val="tx1"/>
                </a:solidFill>
                <a:latin typeface="Meiryo UI" panose="020B0604030504040204" pitchFamily="50" charset="-128"/>
                <a:ea typeface="Meiryo UI" panose="020B0604030504040204" pitchFamily="50" charset="-128"/>
              </a:rPr>
              <a:t>14</a:t>
            </a:r>
            <a:endParaRPr kumimoji="1" lang="en-US" altLang="ja-JP" sz="2000" dirty="0">
              <a:solidFill>
                <a:schemeClr val="tx1"/>
              </a:solidFill>
              <a:latin typeface="Meiryo UI" panose="020B0604030504040204" pitchFamily="50" charset="-128"/>
              <a:ea typeface="Meiryo UI" panose="020B0604030504040204" pitchFamily="50" charset="-128"/>
            </a:endParaRPr>
          </a:p>
          <a:p>
            <a:pPr algn="r">
              <a:lnSpc>
                <a:spcPts val="2500"/>
              </a:lnSpc>
            </a:pPr>
            <a:endParaRPr lang="en-US" altLang="ja-JP" sz="2000" dirty="0">
              <a:solidFill>
                <a:schemeClr val="tx1"/>
              </a:solidFill>
              <a:latin typeface="Meiryo UI" panose="020B0604030504040204" pitchFamily="50" charset="-128"/>
              <a:ea typeface="Meiryo UI" panose="020B0604030504040204" pitchFamily="50" charset="-128"/>
            </a:endParaRPr>
          </a:p>
          <a:p>
            <a:pPr algn="r">
              <a:lnSpc>
                <a:spcPts val="2500"/>
              </a:lnSpc>
            </a:pPr>
            <a:r>
              <a:rPr lang="en-US" altLang="ja-JP" sz="2000" dirty="0">
                <a:solidFill>
                  <a:schemeClr val="tx1"/>
                </a:solidFill>
                <a:latin typeface="Meiryo UI" panose="020B0604030504040204" pitchFamily="50" charset="-128"/>
                <a:ea typeface="Meiryo UI" panose="020B0604030504040204" pitchFamily="50" charset="-128"/>
              </a:rPr>
              <a:t>18</a:t>
            </a:r>
            <a:endParaRPr kumimoji="1" lang="ja-JP" altLang="en-US" sz="20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469732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2438" y="2506662"/>
            <a:ext cx="8543925" cy="4351338"/>
          </a:xfrm>
        </p:spPr>
        <p:txBody>
          <a:bodyPr/>
          <a:lstStyle/>
          <a:p>
            <a:pPr marL="0" indent="0">
              <a:buNone/>
            </a:pPr>
            <a:r>
              <a:rPr kumimoji="1" lang="ja-JP" altLang="en-US" dirty="0">
                <a:latin typeface="Meiryo UI" panose="020B0604030504040204" pitchFamily="50" charset="-128"/>
                <a:ea typeface="Meiryo UI" panose="020B0604030504040204" pitchFamily="50" charset="-128"/>
              </a:rPr>
              <a:t>　　　　　　　　　　　　　　　　　　</a:t>
            </a:r>
            <a:r>
              <a:rPr kumimoji="1" lang="en-US" altLang="ja-JP" sz="2800" dirty="0">
                <a:latin typeface="Meiryo UI" panose="020B0604030504040204" pitchFamily="50" charset="-128"/>
                <a:ea typeface="Meiryo UI" panose="020B0604030504040204" pitchFamily="50" charset="-128"/>
              </a:rPr>
              <a:t>【</a:t>
            </a:r>
            <a:r>
              <a:rPr kumimoji="1" lang="ja-JP" altLang="en-US" sz="2800" dirty="0">
                <a:latin typeface="Meiryo UI" panose="020B0604030504040204" pitchFamily="50" charset="-128"/>
                <a:ea typeface="Meiryo UI" panose="020B0604030504040204" pitchFamily="50" charset="-128"/>
              </a:rPr>
              <a:t>参考資料</a:t>
            </a:r>
            <a:r>
              <a:rPr kumimoji="1" lang="en-US" altLang="ja-JP" sz="2800" dirty="0">
                <a:latin typeface="Meiryo UI" panose="020B0604030504040204" pitchFamily="50" charset="-128"/>
                <a:ea typeface="Meiryo UI" panose="020B0604030504040204" pitchFamily="50" charset="-128"/>
              </a:rPr>
              <a:t>】</a:t>
            </a:r>
            <a:endParaRPr kumimoji="1" lang="ja-JP" altLang="en-US" sz="2800"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a:xfrm>
            <a:off x="7531371" y="6492875"/>
            <a:ext cx="2228850" cy="365125"/>
          </a:xfrm>
        </p:spPr>
        <p:txBody>
          <a:bodyPr/>
          <a:lstStyle/>
          <a:p>
            <a:r>
              <a:rPr kumimoji="1" lang="en-US" altLang="ja-JP" dirty="0"/>
              <a:t>18</a:t>
            </a:r>
            <a:endParaRPr kumimoji="1" lang="ja-JP" altLang="en-US" dirty="0"/>
          </a:p>
        </p:txBody>
      </p:sp>
    </p:spTree>
    <p:extLst>
      <p:ext uri="{BB962C8B-B14F-4D97-AF65-F5344CB8AC3E}">
        <p14:creationId xmlns:p14="http://schemas.microsoft.com/office/powerpoint/2010/main" val="7994980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 name="表 265"/>
          <p:cNvGraphicFramePr>
            <a:graphicFrameLocks noGrp="1"/>
          </p:cNvGraphicFramePr>
          <p:nvPr>
            <p:extLst>
              <p:ext uri="{D42A27DB-BD31-4B8C-83A1-F6EECF244321}">
                <p14:modId xmlns:p14="http://schemas.microsoft.com/office/powerpoint/2010/main" val="2546341518"/>
              </p:ext>
            </p:extLst>
          </p:nvPr>
        </p:nvGraphicFramePr>
        <p:xfrm>
          <a:off x="64802" y="69272"/>
          <a:ext cx="9755999" cy="6132118"/>
        </p:xfrm>
        <a:graphic>
          <a:graphicData uri="http://schemas.openxmlformats.org/drawingml/2006/table">
            <a:tbl>
              <a:tblPr/>
              <a:tblGrid>
                <a:gridCol w="167555">
                  <a:extLst>
                    <a:ext uri="{9D8B030D-6E8A-4147-A177-3AD203B41FA5}">
                      <a16:colId xmlns:a16="http://schemas.microsoft.com/office/drawing/2014/main" val="20000"/>
                    </a:ext>
                  </a:extLst>
                </a:gridCol>
                <a:gridCol w="167555">
                  <a:extLst>
                    <a:ext uri="{9D8B030D-6E8A-4147-A177-3AD203B41FA5}">
                      <a16:colId xmlns:a16="http://schemas.microsoft.com/office/drawing/2014/main" val="20001"/>
                    </a:ext>
                  </a:extLst>
                </a:gridCol>
                <a:gridCol w="1674818">
                  <a:extLst>
                    <a:ext uri="{9D8B030D-6E8A-4147-A177-3AD203B41FA5}">
                      <a16:colId xmlns:a16="http://schemas.microsoft.com/office/drawing/2014/main" val="20002"/>
                    </a:ext>
                  </a:extLst>
                </a:gridCol>
                <a:gridCol w="2674004">
                  <a:extLst>
                    <a:ext uri="{9D8B030D-6E8A-4147-A177-3AD203B41FA5}">
                      <a16:colId xmlns:a16="http://schemas.microsoft.com/office/drawing/2014/main" val="20003"/>
                    </a:ext>
                  </a:extLst>
                </a:gridCol>
                <a:gridCol w="1579661">
                  <a:extLst>
                    <a:ext uri="{9D8B030D-6E8A-4147-A177-3AD203B41FA5}">
                      <a16:colId xmlns:a16="http://schemas.microsoft.com/office/drawing/2014/main" val="20004"/>
                    </a:ext>
                  </a:extLst>
                </a:gridCol>
                <a:gridCol w="1746203">
                  <a:extLst>
                    <a:ext uri="{9D8B030D-6E8A-4147-A177-3AD203B41FA5}">
                      <a16:colId xmlns:a16="http://schemas.microsoft.com/office/drawing/2014/main" val="20005"/>
                    </a:ext>
                  </a:extLst>
                </a:gridCol>
                <a:gridCol w="1746203">
                  <a:extLst>
                    <a:ext uri="{9D8B030D-6E8A-4147-A177-3AD203B41FA5}">
                      <a16:colId xmlns:a16="http://schemas.microsoft.com/office/drawing/2014/main" val="20006"/>
                    </a:ext>
                  </a:extLst>
                </a:gridCol>
              </a:tblGrid>
              <a:tr h="167880">
                <a:tc>
                  <a:txBody>
                    <a:bodyPr/>
                    <a:lstStyle/>
                    <a:p>
                      <a:pPr algn="l" fontAlgn="ct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extLst>
                  <a:ext uri="{0D108BD9-81ED-4DB2-BD59-A6C34878D82A}">
                    <a16:rowId xmlns:a16="http://schemas.microsoft.com/office/drawing/2014/main" val="10000"/>
                  </a:ext>
                </a:extLst>
              </a:tr>
              <a:tr h="360699">
                <a:tc gridSpan="4">
                  <a:txBody>
                    <a:bodyPr/>
                    <a:lstStyle/>
                    <a:p>
                      <a:pPr algn="l" fontAlgn="ct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重点事業は、年度ごとに効果を検証し、精査・見直し・追加等行う</a:t>
                      </a: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67880">
                <a:tc rowSpan="2" gridSpan="3">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施策名</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a:p>
                  </a:txBody>
                  <a:tcPr/>
                </a:tc>
                <a:tc rowSpan="2" hMerge="1">
                  <a:txBody>
                    <a:bodyPr/>
                    <a:lstStyle/>
                    <a:p>
                      <a:endParaRPr kumimoji="1" lang="ja-JP" altLang="en-US"/>
                    </a:p>
                  </a:txBody>
                  <a:tcPr/>
                </a:tc>
                <a:tc rowSpan="2">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概要</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取組主体</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フェーズごとの取組み</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3"/>
                  </a:ext>
                </a:extLst>
              </a:tr>
              <a:tr h="167880">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フェーズ１（ウィズコロナ）</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フェーズ２（ポストコロナ）</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90684">
                <a:tc gridSpan="7">
                  <a:txBody>
                    <a:bodyPr/>
                    <a:lstStyle/>
                    <a:p>
                      <a:pPr algn="l" fontAlgn="ctr"/>
                      <a:r>
                        <a:rPr lang="ja-JP" altLang="en-US" sz="600" b="1" i="0" u="none" strike="noStrike" dirty="0">
                          <a:solidFill>
                            <a:schemeClr val="tx1"/>
                          </a:solidFill>
                          <a:effectLst/>
                          <a:latin typeface="Meiryo UI" panose="020B0604030504040204" pitchFamily="50" charset="-128"/>
                          <a:ea typeface="Meiryo UI" panose="020B0604030504040204" pitchFamily="50" charset="-128"/>
                        </a:rPr>
                        <a:t>世界第一級の文化・観光拠点の進化・発信</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429052">
                <a:tc rowSpan="13">
                  <a:txBody>
                    <a:bodyPr/>
                    <a:lstStyle/>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rtl="0" fontAlgn="ctr"/>
                      <a:r>
                        <a:rPr lang="zh-TW" altLang="en-US" sz="600" b="0" i="0" u="none" strike="noStrike" dirty="0">
                          <a:solidFill>
                            <a:schemeClr val="tx1"/>
                          </a:solidFill>
                          <a:effectLst/>
                          <a:latin typeface="Meiryo UI" panose="020B0604030504040204" pitchFamily="50" charset="-128"/>
                          <a:ea typeface="Meiryo UI" panose="020B0604030504040204" pitchFamily="50" charset="-128"/>
                        </a:rPr>
                        <a:t>２０２５年日本国際博覧会推進事業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2025</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年日本国際博覧会（大阪・関西万博）の成功に向け、地元自治体として担うべき開催準備等を推進する。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大阪府・大阪市</a:t>
                      </a:r>
                      <a:endParaRPr lang="ja-JP" altLang="en-US" sz="600" b="0" i="0" u="none" strike="sngStrike" dirty="0">
                        <a:solidFill>
                          <a:schemeClr val="tx1"/>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643575">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rtl="0" fontAlgn="ctr"/>
                      <a:r>
                        <a:rPr lang="en-US" sz="600" b="0" i="0" u="none" strike="noStrike" dirty="0">
                          <a:solidFill>
                            <a:schemeClr val="tx1"/>
                          </a:solidFill>
                          <a:effectLst/>
                          <a:latin typeface="Meiryo UI" panose="020B0604030504040204" pitchFamily="50" charset="-128"/>
                          <a:ea typeface="Meiryo UI" panose="020B0604030504040204" pitchFamily="50" charset="-128"/>
                        </a:rPr>
                        <a:t>ＩＲ</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の推進</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夢洲において、大阪・関西の持続的な経済成長のエンジンとなる世界最高水準の成長型ＩＲの実現をめざす。</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大阪府・大阪市・</a:t>
                      </a:r>
                      <a:br>
                        <a:rPr lang="ja-JP" altLang="en-US" sz="600" b="0" i="0" u="none" strike="noStrike">
                          <a:solidFill>
                            <a:schemeClr val="tx1"/>
                          </a:solidFill>
                          <a:effectLst/>
                          <a:latin typeface="Meiryo UI" panose="020B0604030504040204" pitchFamily="50" charset="-128"/>
                          <a:ea typeface="Meiryo UI" panose="020B0604030504040204" pitchFamily="50" charset="-128"/>
                        </a:rPr>
                      </a:br>
                      <a:r>
                        <a:rPr lang="ja-JP" altLang="en-US" sz="600" b="0" i="0" u="none" strike="noStrike">
                          <a:solidFill>
                            <a:schemeClr val="tx1"/>
                          </a:solidFill>
                          <a:effectLst/>
                          <a:latin typeface="Meiryo UI" panose="020B0604030504040204" pitchFamily="50" charset="-128"/>
                          <a:ea typeface="Meiryo UI" panose="020B0604030504040204" pitchFamily="50" charset="-128"/>
                        </a:rPr>
                        <a:t>民間事業者</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429052">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百舌鳥・古市古墳群世界遺産保存活用事業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世界遺産「百舌鳥・古市古墳群」について、「世界遺産条約」に基づく義務を果たすため、資産の保護保存、活用の取組みや資産の価値と魅力を発信する取組みを、府、地元３市が一体となり進める。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大阪府・地元</a:t>
                      </a:r>
                      <a:r>
                        <a:rPr lang="en-US" altLang="ja-JP" sz="600" b="0" i="0" u="none" strike="noStrike">
                          <a:solidFill>
                            <a:schemeClr val="tx1"/>
                          </a:solidFill>
                          <a:effectLst/>
                          <a:latin typeface="Meiryo UI" panose="020B0604030504040204" pitchFamily="50" charset="-128"/>
                          <a:ea typeface="Meiryo UI" panose="020B0604030504040204" pitchFamily="50" charset="-128"/>
                        </a:rPr>
                        <a:t>3</a:t>
                      </a:r>
                      <a:r>
                        <a:rPr lang="ja-JP" altLang="en-US" sz="600" b="0" i="0" u="none" strike="noStrike">
                          <a:solidFill>
                            <a:schemeClr val="tx1"/>
                          </a:solidFill>
                          <a:effectLst/>
                          <a:latin typeface="Meiryo UI" panose="020B0604030504040204" pitchFamily="50" charset="-128"/>
                          <a:ea typeface="Meiryo UI" panose="020B0604030504040204" pitchFamily="50" charset="-128"/>
                        </a:rPr>
                        <a:t>市</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190684">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6">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大阪市内の重点エリア等の魅力向上（大阪城・大手前・森之宮地区）</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9"/>
                  </a:ext>
                </a:extLst>
              </a:tr>
              <a:tr h="429052">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rowSpan="4">
                  <a:txBody>
                    <a:bodyPr/>
                    <a:lstStyle/>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大阪城・大手前・森之宮地区の魅力向上（世界的観光拠点化：大阪城エリア観光拠点化事業）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2015</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年度に導入した大阪城公園</a:t>
                      </a: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PMO</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事業を推進し、民間活力を活用した公園の新たな魅力を創出する。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大阪市・民間事業者</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429052">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歴史拠点の創出（大阪城観光拠点化事業、難波宮跡公園整備事業）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初代大坂城の石垣を掘り起こし、公開施設の整備、特別史跡大坂城跡保存管理計画の推進、文化財の整備・活用を行う。</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大阪市</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429052">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難波宮跡公園のハード・ソフト両面からの魅力向上を行う。</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大阪府・大阪市</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429052">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大阪城東部地区のまちづくりの推進</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新大学を先導役にした、観光集客・健康医療・人材育成・居住機能等の集積により、多世代・多様な人が集い、交流する国際色あるまちの実現に向けたまちづくりを推進する。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大阪府・大阪市・</a:t>
                      </a:r>
                      <a:br>
                        <a:rPr lang="ja-JP" altLang="en-US" sz="600" b="0" i="0" u="none" strike="noStrike">
                          <a:solidFill>
                            <a:schemeClr val="tx1"/>
                          </a:solidFill>
                          <a:effectLst/>
                          <a:latin typeface="Meiryo UI" panose="020B0604030504040204" pitchFamily="50" charset="-128"/>
                          <a:ea typeface="Meiryo UI" panose="020B0604030504040204" pitchFamily="50" charset="-128"/>
                        </a:rPr>
                      </a:br>
                      <a:r>
                        <a:rPr lang="ja-JP" altLang="en-US" sz="600" b="0" i="0" u="none" strike="noStrike">
                          <a:solidFill>
                            <a:schemeClr val="tx1"/>
                          </a:solidFill>
                          <a:effectLst/>
                          <a:latin typeface="Meiryo UI" panose="020B0604030504040204" pitchFamily="50" charset="-128"/>
                          <a:ea typeface="Meiryo UI" panose="020B0604030504040204" pitchFamily="50" charset="-128"/>
                        </a:rPr>
                        <a:t>民間事業者等</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r h="190684">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6">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大阪市内の重点エリア等の魅力向上（中之島地区）</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4"/>
                  </a:ext>
                </a:extLst>
              </a:tr>
              <a:tr h="429052">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大阪中之島美術館の整備事業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大阪中之島美術館の整備等を行う。</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大阪市</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190684">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6">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大阪市内の重点エリア等の魅力向上（御堂筋地区）</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6"/>
                  </a:ext>
                </a:extLst>
              </a:tr>
              <a:tr h="429052">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zh-TW" altLang="en-US" sz="600" b="0" i="0" u="none" strike="noStrike">
                          <a:solidFill>
                            <a:schemeClr val="tx1"/>
                          </a:solidFill>
                          <a:effectLst/>
                          <a:latin typeface="Meiryo UI" panose="020B0604030504040204" pitchFamily="50" charset="-128"/>
                          <a:ea typeface="Meiryo UI" panose="020B0604030504040204" pitchFamily="50" charset="-128"/>
                        </a:rPr>
                        <a:t>御堂筋活性化事業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御堂筋の賑わい創出、憩いや交流など都市魅力の向上や活性化を行う。</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大阪市</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7"/>
                  </a:ext>
                </a:extLst>
              </a:tr>
              <a:tr h="429052">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御堂筋の空間再編</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御堂筋の道路空間再編（側道歩行者空間化）を行う。</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大阪市</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8"/>
                  </a:ext>
                </a:extLst>
              </a:tr>
            </a:tbl>
          </a:graphicData>
        </a:graphic>
      </p:graphicFrame>
      <p:sp>
        <p:nvSpPr>
          <p:cNvPr id="396" name="Text Box 2">
            <a:extLst>
              <a:ext uri="{FF2B5EF4-FFF2-40B4-BE49-F238E27FC236}">
                <a16:creationId xmlns:a16="http://schemas.microsoft.com/office/drawing/2014/main" id="{245A298C-83B1-48F8-821C-8AD25132897B}"/>
              </a:ext>
            </a:extLst>
          </p:cNvPr>
          <p:cNvSpPr txBox="1">
            <a:spLocks noChangeArrowheads="1"/>
          </p:cNvSpPr>
          <p:nvPr/>
        </p:nvSpPr>
        <p:spPr bwMode="auto">
          <a:xfrm>
            <a:off x="57149" y="47003"/>
            <a:ext cx="3724275" cy="252000"/>
          </a:xfrm>
          <a:prstGeom prst="rect">
            <a:avLst/>
          </a:prstGeom>
          <a:solidFill>
            <a:srgbClr val="0000FF"/>
          </a:solidFill>
          <a:ln w="28575">
            <a:solidFill>
              <a:schemeClr val="tx1"/>
            </a:solidFill>
            <a:miter lim="800000"/>
            <a:headEnd/>
            <a:tailEnd/>
          </a:ln>
        </p:spPr>
        <p:txBody>
          <a:bodyPr wrap="square" lIns="74295" tIns="36000" rIns="74295" bIns="8890" anchor="t"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b="1" u="none" dirty="0">
                <a:solidFill>
                  <a:schemeClr val="bg1"/>
                </a:solidFill>
                <a:latin typeface="Meiryo UI" panose="020B0604030504040204" pitchFamily="50" charset="-128"/>
                <a:ea typeface="Meiryo UI" panose="020B0604030504040204" pitchFamily="50" charset="-128"/>
                <a:cs typeface="ＭＳ Ｐゴシック" charset="-128"/>
              </a:rPr>
              <a:t>　</a:t>
            </a:r>
            <a:r>
              <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rPr>
              <a:t>【</a:t>
            </a:r>
            <a:r>
              <a:rPr lang="ja-JP" altLang="en-US" sz="1200" b="1" u="none" dirty="0">
                <a:solidFill>
                  <a:schemeClr val="bg1"/>
                </a:solidFill>
                <a:latin typeface="Meiryo UI" panose="020B0604030504040204" pitchFamily="50" charset="-128"/>
                <a:ea typeface="Meiryo UI" panose="020B0604030504040204" pitchFamily="50" charset="-128"/>
                <a:cs typeface="ＭＳ Ｐゴシック" charset="-128"/>
              </a:rPr>
              <a:t>参考資料</a:t>
            </a:r>
            <a:r>
              <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rPr>
              <a:t>】</a:t>
            </a:r>
            <a:r>
              <a:rPr lang="ja-JP" altLang="en-US" sz="1200" b="1" dirty="0">
                <a:solidFill>
                  <a:schemeClr val="bg1"/>
                </a:solidFill>
                <a:latin typeface="Meiryo UI" panose="020B0604030504040204" pitchFamily="50" charset="-128"/>
                <a:ea typeface="Meiryo UI" panose="020B0604030504040204" pitchFamily="50" charset="-128"/>
                <a:cs typeface="ＭＳ Ｐゴシック" charset="-128"/>
              </a:rPr>
              <a:t>重点事業例とフェーズごとの取組みイメージ</a:t>
            </a:r>
            <a:endPar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endParaRPr>
          </a:p>
        </p:txBody>
      </p:sp>
      <p:sp>
        <p:nvSpPr>
          <p:cNvPr id="263" name="ホームベース 262">
            <a:extLst>
              <a:ext uri="{FF2B5EF4-FFF2-40B4-BE49-F238E27FC236}">
                <a16:creationId xmlns:a16="http://schemas.microsoft.com/office/drawing/2014/main" id="{507711CA-84CD-4410-91A8-1F50A46FC2F6}"/>
              </a:ext>
            </a:extLst>
          </p:cNvPr>
          <p:cNvSpPr/>
          <p:nvPr/>
        </p:nvSpPr>
        <p:spPr>
          <a:xfrm>
            <a:off x="6355960" y="3703144"/>
            <a:ext cx="3420000" cy="360000"/>
          </a:xfrm>
          <a:prstGeom prst="homePlat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600" dirty="0">
                <a:solidFill>
                  <a:schemeClr val="tx1"/>
                </a:solidFill>
                <a:latin typeface="Meiryo UI" panose="020B0604030504040204" pitchFamily="50" charset="-128"/>
                <a:ea typeface="Meiryo UI" panose="020B0604030504040204" pitchFamily="50" charset="-128"/>
              </a:rPr>
              <a:t>・難波宮跡公園のハード・ソフト両面からの魅力向上</a:t>
            </a:r>
          </a:p>
        </p:txBody>
      </p:sp>
      <p:sp>
        <p:nvSpPr>
          <p:cNvPr id="264" name="ホームベース 263">
            <a:extLst>
              <a:ext uri="{FF2B5EF4-FFF2-40B4-BE49-F238E27FC236}">
                <a16:creationId xmlns:a16="http://schemas.microsoft.com/office/drawing/2014/main" id="{B5992898-4CD1-485C-A4E5-73D49E2BF700}"/>
              </a:ext>
            </a:extLst>
          </p:cNvPr>
          <p:cNvSpPr/>
          <p:nvPr/>
        </p:nvSpPr>
        <p:spPr>
          <a:xfrm>
            <a:off x="6355960" y="2223554"/>
            <a:ext cx="3420000" cy="180000"/>
          </a:xfrm>
          <a:prstGeom prst="homePlate">
            <a:avLst>
              <a:gd name="adj" fmla="val 121151"/>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600">
                <a:solidFill>
                  <a:schemeClr val="tx1"/>
                </a:solidFill>
                <a:effectLst/>
                <a:latin typeface="Meiryo UI" panose="020B0604030504040204" pitchFamily="50" charset="-128"/>
                <a:ea typeface="Meiryo UI" panose="020B0604030504040204" pitchFamily="50" charset="-128"/>
                <a:cs typeface="+mn-cs"/>
              </a:rPr>
              <a:t>・資産にかかるモニタリング（経過観察）等の継続実施</a:t>
            </a:r>
            <a:endParaRPr kumimoji="1" lang="en-US" altLang="ja-JP" sz="600">
              <a:solidFill>
                <a:schemeClr val="tx1"/>
              </a:solidFill>
              <a:effectLst/>
              <a:latin typeface="Meiryo UI" panose="020B0604030504040204" pitchFamily="50" charset="-128"/>
              <a:ea typeface="Meiryo UI" panose="020B0604030504040204" pitchFamily="50" charset="-128"/>
              <a:cs typeface="+mn-cs"/>
            </a:endParaRPr>
          </a:p>
        </p:txBody>
      </p:sp>
      <p:sp>
        <p:nvSpPr>
          <p:cNvPr id="265" name="ホームベース 264">
            <a:extLst>
              <a:ext uri="{FF2B5EF4-FFF2-40B4-BE49-F238E27FC236}">
                <a16:creationId xmlns:a16="http://schemas.microsoft.com/office/drawing/2014/main" id="{69924164-E98E-42F8-AE04-BBF3809F38EE}"/>
              </a:ext>
            </a:extLst>
          </p:cNvPr>
          <p:cNvSpPr/>
          <p:nvPr/>
        </p:nvSpPr>
        <p:spPr>
          <a:xfrm>
            <a:off x="6355960" y="5799126"/>
            <a:ext cx="3420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600"/>
              </a:lnSpc>
            </a:pPr>
            <a:r>
              <a:rPr kumimoji="1" lang="ja-JP" altLang="ja-JP" sz="600" dirty="0">
                <a:solidFill>
                  <a:schemeClr val="tx1"/>
                </a:solidFill>
                <a:effectLst/>
                <a:latin typeface="メイリオ" panose="020B0604030504040204" pitchFamily="50" charset="-128"/>
                <a:ea typeface="メイリオ" panose="020B0604030504040204" pitchFamily="50" charset="-128"/>
              </a:rPr>
              <a:t>・</a:t>
            </a:r>
            <a:r>
              <a:rPr kumimoji="1" lang="ja-JP" altLang="en-US" sz="600" dirty="0">
                <a:solidFill>
                  <a:schemeClr val="tx1"/>
                </a:solidFill>
                <a:effectLst/>
                <a:latin typeface="メイリオ" panose="020B0604030504040204" pitchFamily="50" charset="-128"/>
                <a:ea typeface="メイリオ" panose="020B0604030504040204" pitchFamily="50" charset="-128"/>
              </a:rPr>
              <a:t>御堂筋の道路空間再編（側道歩行者空間化）</a:t>
            </a:r>
            <a:r>
              <a:rPr kumimoji="1" lang="ja-JP" altLang="ja-JP" sz="600" dirty="0">
                <a:solidFill>
                  <a:schemeClr val="tx1"/>
                </a:solidFill>
                <a:effectLst/>
                <a:latin typeface="メイリオ" panose="020B0604030504040204" pitchFamily="50" charset="-128"/>
                <a:ea typeface="メイリオ" panose="020B0604030504040204" pitchFamily="50" charset="-128"/>
              </a:rPr>
              <a:t>向け基本設計、実施設計、工事等を実施</a:t>
            </a:r>
            <a:endParaRPr lang="ja-JP" altLang="ja-JP" sz="600" dirty="0">
              <a:solidFill>
                <a:schemeClr val="tx1"/>
              </a:solidFill>
              <a:effectLst/>
              <a:latin typeface="メイリオ" panose="020B0604030504040204" pitchFamily="50" charset="-128"/>
              <a:ea typeface="メイリオ" panose="020B0604030504040204" pitchFamily="50" charset="-128"/>
            </a:endParaRPr>
          </a:p>
        </p:txBody>
      </p:sp>
      <p:sp>
        <p:nvSpPr>
          <p:cNvPr id="267" name="ホームベース 266">
            <a:extLst>
              <a:ext uri="{FF2B5EF4-FFF2-40B4-BE49-F238E27FC236}">
                <a16:creationId xmlns:a16="http://schemas.microsoft.com/office/drawing/2014/main" id="{4A13BB46-FAB0-45FC-BF5A-FE3CF9FC0603}"/>
              </a:ext>
            </a:extLst>
          </p:cNvPr>
          <p:cNvSpPr/>
          <p:nvPr/>
        </p:nvSpPr>
        <p:spPr>
          <a:xfrm>
            <a:off x="6355960" y="5379310"/>
            <a:ext cx="3420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ja-JP" sz="600" dirty="0">
                <a:solidFill>
                  <a:schemeClr val="tx1"/>
                </a:solidFill>
                <a:effectLst/>
                <a:latin typeface="メイリオ" panose="020B0604030504040204" pitchFamily="50" charset="-128"/>
                <a:ea typeface="メイリオ" panose="020B0604030504040204" pitchFamily="50" charset="-128"/>
              </a:rPr>
              <a:t>・</a:t>
            </a:r>
            <a:r>
              <a:rPr kumimoji="1" lang="ja-JP" altLang="en-US" sz="600" dirty="0">
                <a:solidFill>
                  <a:schemeClr val="tx1"/>
                </a:solidFill>
                <a:effectLst/>
                <a:latin typeface="メイリオ" panose="020B0604030504040204" pitchFamily="50" charset="-128"/>
                <a:ea typeface="メイリオ" panose="020B0604030504040204" pitchFamily="50" charset="-128"/>
              </a:rPr>
              <a:t>御堂筋の賑わい創出、憩いや交流など都市魅力の向上や活性化の推進</a:t>
            </a:r>
            <a:endParaRPr lang="ja-JP" altLang="ja-JP" sz="600" dirty="0">
              <a:solidFill>
                <a:schemeClr val="tx1"/>
              </a:solidFill>
              <a:effectLst/>
              <a:latin typeface="メイリオ" panose="020B0604030504040204" pitchFamily="50" charset="-128"/>
              <a:ea typeface="メイリオ" panose="020B0604030504040204" pitchFamily="50" charset="-128"/>
            </a:endParaRPr>
          </a:p>
        </p:txBody>
      </p:sp>
      <p:sp>
        <p:nvSpPr>
          <p:cNvPr id="268" name="ホームベース 267">
            <a:extLst>
              <a:ext uri="{FF2B5EF4-FFF2-40B4-BE49-F238E27FC236}">
                <a16:creationId xmlns:a16="http://schemas.microsoft.com/office/drawing/2014/main" id="{76B1E829-DD40-4E57-B851-CDFBD408D365}"/>
              </a:ext>
            </a:extLst>
          </p:cNvPr>
          <p:cNvSpPr/>
          <p:nvPr/>
        </p:nvSpPr>
        <p:spPr>
          <a:xfrm>
            <a:off x="6355960" y="4749014"/>
            <a:ext cx="3420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ja-JP" sz="6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600" dirty="0">
                <a:solidFill>
                  <a:schemeClr val="tx1"/>
                </a:solidFill>
                <a:effectLst/>
                <a:latin typeface="Meiryo UI" panose="020B0604030504040204" pitchFamily="50" charset="-128"/>
                <a:ea typeface="Meiryo UI" panose="020B0604030504040204" pitchFamily="50" charset="-128"/>
                <a:cs typeface="+mn-cs"/>
              </a:rPr>
              <a:t>令和４</a:t>
            </a:r>
            <a:r>
              <a:rPr kumimoji="1" lang="ja-JP" altLang="ja-JP" sz="600" dirty="0">
                <a:solidFill>
                  <a:schemeClr val="tx1"/>
                </a:solidFill>
                <a:effectLst/>
                <a:latin typeface="Meiryo UI" panose="020B0604030504040204" pitchFamily="50" charset="-128"/>
                <a:ea typeface="Meiryo UI" panose="020B0604030504040204" pitchFamily="50" charset="-128"/>
                <a:cs typeface="+mn-cs"/>
              </a:rPr>
              <a:t>年</a:t>
            </a:r>
            <a:r>
              <a:rPr kumimoji="1" lang="ja-JP" altLang="en-US" sz="600" dirty="0">
                <a:solidFill>
                  <a:schemeClr val="tx1"/>
                </a:solidFill>
                <a:effectLst/>
                <a:latin typeface="Meiryo UI" panose="020B0604030504040204" pitchFamily="50" charset="-128"/>
                <a:ea typeface="Meiryo UI" panose="020B0604030504040204" pitchFamily="50" charset="-128"/>
                <a:cs typeface="+mn-cs"/>
              </a:rPr>
              <a:t>早春</a:t>
            </a:r>
            <a:r>
              <a:rPr kumimoji="1" lang="ja-JP" altLang="ja-JP" sz="600" dirty="0">
                <a:solidFill>
                  <a:schemeClr val="tx1"/>
                </a:solidFill>
                <a:effectLst/>
                <a:latin typeface="Meiryo UI" panose="020B0604030504040204" pitchFamily="50" charset="-128"/>
                <a:ea typeface="Meiryo UI" panose="020B0604030504040204" pitchFamily="50" charset="-128"/>
                <a:cs typeface="+mn-cs"/>
              </a:rPr>
              <a:t>の</a:t>
            </a:r>
            <a:r>
              <a:rPr kumimoji="1" lang="ja-JP" altLang="en-US" sz="600" dirty="0">
                <a:solidFill>
                  <a:schemeClr val="tx1"/>
                </a:solidFill>
                <a:effectLst/>
                <a:latin typeface="Meiryo UI" panose="020B0604030504040204" pitchFamily="50" charset="-128"/>
                <a:ea typeface="Meiryo UI" panose="020B0604030504040204" pitchFamily="50" charset="-128"/>
                <a:cs typeface="+mn-cs"/>
              </a:rPr>
              <a:t>開館</a:t>
            </a:r>
            <a:r>
              <a:rPr kumimoji="1" lang="ja-JP" altLang="ja-JP" sz="600" dirty="0">
                <a:solidFill>
                  <a:schemeClr val="tx1"/>
                </a:solidFill>
                <a:effectLst/>
                <a:latin typeface="Meiryo UI" panose="020B0604030504040204" pitchFamily="50" charset="-128"/>
                <a:ea typeface="Meiryo UI" panose="020B0604030504040204" pitchFamily="50" charset="-128"/>
                <a:cs typeface="+mn-cs"/>
              </a:rPr>
              <a:t>に向け</a:t>
            </a:r>
            <a:r>
              <a:rPr kumimoji="1" lang="ja-JP" altLang="en-US" sz="600" dirty="0">
                <a:solidFill>
                  <a:schemeClr val="tx1"/>
                </a:solidFill>
                <a:effectLst/>
                <a:latin typeface="Meiryo UI" panose="020B0604030504040204" pitchFamily="50" charset="-128"/>
                <a:ea typeface="Meiryo UI" panose="020B0604030504040204" pitchFamily="50" charset="-128"/>
                <a:cs typeface="+mn-cs"/>
              </a:rPr>
              <a:t>建設</a:t>
            </a:r>
            <a:r>
              <a:rPr kumimoji="1" lang="ja-JP" altLang="ja-JP" sz="600" dirty="0">
                <a:solidFill>
                  <a:schemeClr val="tx1"/>
                </a:solidFill>
                <a:effectLst/>
                <a:latin typeface="Meiryo UI" panose="020B0604030504040204" pitchFamily="50" charset="-128"/>
                <a:ea typeface="Meiryo UI" panose="020B0604030504040204" pitchFamily="50" charset="-128"/>
                <a:cs typeface="+mn-cs"/>
              </a:rPr>
              <a:t>工事</a:t>
            </a:r>
            <a:r>
              <a:rPr kumimoji="1" lang="ja-JP" altLang="en-US" sz="600" dirty="0">
                <a:solidFill>
                  <a:schemeClr val="tx1"/>
                </a:solidFill>
                <a:effectLst/>
                <a:latin typeface="Meiryo UI" panose="020B0604030504040204" pitchFamily="50" charset="-128"/>
                <a:ea typeface="Meiryo UI" panose="020B0604030504040204" pitchFamily="50" charset="-128"/>
                <a:cs typeface="+mn-cs"/>
              </a:rPr>
              <a:t>、開館準備業務</a:t>
            </a:r>
            <a:r>
              <a:rPr kumimoji="1" lang="ja-JP" altLang="ja-JP" sz="600" dirty="0">
                <a:solidFill>
                  <a:schemeClr val="tx1"/>
                </a:solidFill>
                <a:effectLst/>
                <a:latin typeface="Meiryo UI" panose="020B0604030504040204" pitchFamily="50" charset="-128"/>
                <a:ea typeface="Meiryo UI" panose="020B0604030504040204" pitchFamily="50" charset="-128"/>
                <a:cs typeface="+mn-cs"/>
              </a:rPr>
              <a:t>を</a:t>
            </a:r>
            <a:r>
              <a:rPr kumimoji="1" lang="ja-JP" altLang="en-US" sz="600" dirty="0">
                <a:solidFill>
                  <a:schemeClr val="tx1"/>
                </a:solidFill>
                <a:effectLst/>
                <a:latin typeface="Meiryo UI" panose="020B0604030504040204" pitchFamily="50" charset="-128"/>
                <a:ea typeface="Meiryo UI" panose="020B0604030504040204" pitchFamily="50" charset="-128"/>
                <a:cs typeface="+mn-cs"/>
              </a:rPr>
              <a:t>着実に</a:t>
            </a:r>
            <a:r>
              <a:rPr kumimoji="1" lang="ja-JP" altLang="ja-JP" sz="600" dirty="0">
                <a:solidFill>
                  <a:schemeClr val="tx1"/>
                </a:solidFill>
                <a:effectLst/>
                <a:latin typeface="Meiryo UI" panose="020B0604030504040204" pitchFamily="50" charset="-128"/>
                <a:ea typeface="Meiryo UI" panose="020B0604030504040204" pitchFamily="50" charset="-128"/>
                <a:cs typeface="+mn-cs"/>
              </a:rPr>
              <a:t>実施</a:t>
            </a:r>
            <a:endParaRPr kumimoji="1" lang="en-US" altLang="ja-JP" sz="600" dirty="0">
              <a:solidFill>
                <a:schemeClr val="tx1"/>
              </a:solidFill>
              <a:effectLst/>
              <a:latin typeface="Meiryo UI" panose="020B0604030504040204" pitchFamily="50" charset="-128"/>
              <a:ea typeface="Meiryo UI" panose="020B0604030504040204" pitchFamily="50" charset="-128"/>
              <a:cs typeface="+mn-cs"/>
            </a:endParaRPr>
          </a:p>
        </p:txBody>
      </p:sp>
      <p:sp>
        <p:nvSpPr>
          <p:cNvPr id="269" name="ホームベース 268">
            <a:extLst>
              <a:ext uri="{FF2B5EF4-FFF2-40B4-BE49-F238E27FC236}">
                <a16:creationId xmlns:a16="http://schemas.microsoft.com/office/drawing/2014/main" id="{07DE8D44-C13D-45DE-B05F-D98DB4240135}"/>
              </a:ext>
            </a:extLst>
          </p:cNvPr>
          <p:cNvSpPr/>
          <p:nvPr/>
        </p:nvSpPr>
        <p:spPr>
          <a:xfrm>
            <a:off x="6355960" y="3472862"/>
            <a:ext cx="3420000" cy="180000"/>
          </a:xfrm>
          <a:prstGeom prst="homePlate">
            <a:avLst>
              <a:gd name="adj" fmla="val 100800"/>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600">
                <a:solidFill>
                  <a:schemeClr val="tx1"/>
                </a:solidFill>
                <a:latin typeface="Meiryo UI" panose="020B0604030504040204" pitchFamily="50" charset="-128"/>
                <a:ea typeface="Meiryo UI" panose="020B0604030504040204" pitchFamily="50" charset="-128"/>
              </a:rPr>
              <a:t>・文化財の整備・活用計画策定</a:t>
            </a:r>
          </a:p>
        </p:txBody>
      </p:sp>
      <p:sp>
        <p:nvSpPr>
          <p:cNvPr id="270" name="ホームベース 269">
            <a:extLst>
              <a:ext uri="{FF2B5EF4-FFF2-40B4-BE49-F238E27FC236}">
                <a16:creationId xmlns:a16="http://schemas.microsoft.com/office/drawing/2014/main" id="{D9AC78F4-462A-454F-9151-D410447C3016}"/>
              </a:ext>
            </a:extLst>
          </p:cNvPr>
          <p:cNvSpPr/>
          <p:nvPr/>
        </p:nvSpPr>
        <p:spPr>
          <a:xfrm>
            <a:off x="6355960" y="3267760"/>
            <a:ext cx="3420000" cy="180000"/>
          </a:xfrm>
          <a:prstGeom prst="homePlate">
            <a:avLst>
              <a:gd name="adj" fmla="val 95156"/>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600">
                <a:solidFill>
                  <a:schemeClr val="tx1"/>
                </a:solidFill>
                <a:latin typeface="Meiryo UI" panose="020B0604030504040204" pitchFamily="50" charset="-128"/>
                <a:ea typeface="Meiryo UI" panose="020B0604030504040204" pitchFamily="50" charset="-128"/>
              </a:rPr>
              <a:t>・豊臣石垣公開施設の整備</a:t>
            </a:r>
          </a:p>
        </p:txBody>
      </p:sp>
      <p:sp>
        <p:nvSpPr>
          <p:cNvPr id="271" name="ホームベース 270">
            <a:extLst>
              <a:ext uri="{FF2B5EF4-FFF2-40B4-BE49-F238E27FC236}">
                <a16:creationId xmlns:a16="http://schemas.microsoft.com/office/drawing/2014/main" id="{00A21919-602A-4BC7-973A-F9AB363E25ED}"/>
              </a:ext>
            </a:extLst>
          </p:cNvPr>
          <p:cNvSpPr/>
          <p:nvPr/>
        </p:nvSpPr>
        <p:spPr>
          <a:xfrm>
            <a:off x="6355960" y="2848894"/>
            <a:ext cx="1692000" cy="360000"/>
          </a:xfrm>
          <a:prstGeom prst="homePlate">
            <a:avLst>
              <a:gd name="adj" fmla="val 51615"/>
            </a:avLst>
          </a:prstGeom>
          <a:solidFill>
            <a:schemeClr val="bg1"/>
          </a:solidFill>
          <a:ln w="6350" cap="flat" cmpd="sng" algn="ctr">
            <a:solidFill>
              <a:sysClr val="windowText" lastClr="000000"/>
            </a:solidFill>
            <a:prstDash val="solid"/>
          </a:ln>
          <a:effectLst/>
        </p:spPr>
        <p:txBody>
          <a:bodyPr lIns="36000" tIns="0" rIns="36000" bIns="0" rtlCol="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eaLnBrk="1" fontAlgn="auto" latinLnBrk="0" hangingPunct="1">
              <a:lnSpc>
                <a:spcPts val="700"/>
              </a:lnSpc>
              <a:spcBef>
                <a:spcPts val="0"/>
              </a:spcBef>
              <a:spcAft>
                <a:spcPts val="0"/>
              </a:spcAft>
              <a:buClrTx/>
              <a:buSzTx/>
              <a:buFontTx/>
              <a:buNone/>
              <a:tabLst/>
              <a:defRPr/>
            </a:pPr>
            <a:r>
              <a:rPr kumimoji="1" lang="ja-JP" altLang="en-US" sz="600" b="0" i="0"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・感染症対策を最大限に講じつつ、民間活力を活用した公園の新たな魅力創出に向け、</a:t>
            </a:r>
            <a:r>
              <a:rPr kumimoji="1" lang="en-US" altLang="ja-JP" sz="600" b="0" i="0"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PMO</a:t>
            </a:r>
            <a:r>
              <a:rPr kumimoji="1" lang="ja-JP" altLang="en-US" sz="600" b="0" i="0"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事業を展開・推進</a:t>
            </a:r>
          </a:p>
        </p:txBody>
      </p:sp>
      <p:sp>
        <p:nvSpPr>
          <p:cNvPr id="272" name="ホームベース 271">
            <a:extLst>
              <a:ext uri="{FF2B5EF4-FFF2-40B4-BE49-F238E27FC236}">
                <a16:creationId xmlns:a16="http://schemas.microsoft.com/office/drawing/2014/main" id="{058EECF8-3A61-4A60-AEDB-F02E461C38B1}"/>
              </a:ext>
            </a:extLst>
          </p:cNvPr>
          <p:cNvSpPr/>
          <p:nvPr/>
        </p:nvSpPr>
        <p:spPr>
          <a:xfrm>
            <a:off x="6355960" y="4133958"/>
            <a:ext cx="3420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a:solidFill>
                  <a:schemeClr val="tx1"/>
                </a:solidFill>
                <a:latin typeface="Meiryo UI" panose="020B0604030504040204" pitchFamily="50" charset="-128"/>
                <a:ea typeface="Meiryo UI" panose="020B0604030504040204" pitchFamily="50" charset="-128"/>
              </a:rPr>
              <a:t>・大学とともに成長するイノベーション・フィールドシティの形成</a:t>
            </a:r>
          </a:p>
        </p:txBody>
      </p:sp>
      <p:sp>
        <p:nvSpPr>
          <p:cNvPr id="273" name="ホームベース 272">
            <a:extLst>
              <a:ext uri="{FF2B5EF4-FFF2-40B4-BE49-F238E27FC236}">
                <a16:creationId xmlns:a16="http://schemas.microsoft.com/office/drawing/2014/main" id="{F00AE67F-B3DA-442E-865D-500C51F872CE}"/>
              </a:ext>
            </a:extLst>
          </p:cNvPr>
          <p:cNvSpPr/>
          <p:nvPr/>
        </p:nvSpPr>
        <p:spPr>
          <a:xfrm>
            <a:off x="6358765" y="1149427"/>
            <a:ext cx="3420000" cy="180000"/>
          </a:xfrm>
          <a:prstGeom prst="homePlate">
            <a:avLst>
              <a:gd name="adj" fmla="val 79633"/>
            </a:avLst>
          </a:prstGeom>
          <a:solidFill>
            <a:schemeClr val="bg1"/>
          </a:solidFill>
          <a:ln w="6350" cap="flat" cmpd="sng" algn="ctr">
            <a:solidFill>
              <a:sysClr val="windowText" lastClr="000000"/>
            </a:solidFill>
            <a:prstDash val="solid"/>
            <a:miter lim="800000"/>
          </a:ln>
          <a:effectLst/>
        </p:spPr>
        <p:txBody>
          <a:bodyPr lIns="36000" tIns="0" rIns="36000" bIns="0" rtlCol="0" anchor="ctr" anchorCtr="0">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defRPr/>
            </a:pPr>
            <a:r>
              <a:rPr kumimoji="1" lang="ja-JP" altLang="en-US" sz="600" b="0" i="0"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en-US" altLang="ja-JP" sz="600" kern="0" dirty="0">
                <a:latin typeface="Meiryo UI" panose="020B0604030504040204" pitchFamily="50" charset="-128"/>
                <a:ea typeface="Meiryo UI" panose="020B0604030504040204" pitchFamily="50" charset="-128"/>
              </a:rPr>
              <a:t>2025</a:t>
            </a:r>
            <a:r>
              <a:rPr lang="ja-JP" altLang="en-US" sz="600" kern="0" dirty="0">
                <a:latin typeface="Meiryo UI" panose="020B0604030504040204" pitchFamily="50" charset="-128"/>
                <a:ea typeface="Meiryo UI" panose="020B0604030504040204" pitchFamily="50" charset="-128"/>
              </a:rPr>
              <a:t>年日本国際</a:t>
            </a:r>
            <a:r>
              <a:rPr kumimoji="1" lang="ja-JP" altLang="en-US" sz="600" b="0" i="0"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n-cs"/>
              </a:rPr>
              <a:t>博覧会協会や国、経済界などと協力のうえ、開催に向けた準備を実施</a:t>
            </a:r>
            <a:endParaRPr kumimoji="0" lang="ja-JP" altLang="ja-JP" sz="600" b="0" i="0"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274" name="ホームベース 273">
            <a:extLst>
              <a:ext uri="{FF2B5EF4-FFF2-40B4-BE49-F238E27FC236}">
                <a16:creationId xmlns:a16="http://schemas.microsoft.com/office/drawing/2014/main" id="{E2C8B02F-B79B-49C6-8D1E-37C44CC02655}"/>
              </a:ext>
            </a:extLst>
          </p:cNvPr>
          <p:cNvSpPr/>
          <p:nvPr/>
        </p:nvSpPr>
        <p:spPr>
          <a:xfrm>
            <a:off x="8119960" y="2855264"/>
            <a:ext cx="1656000" cy="360000"/>
          </a:xfrm>
          <a:prstGeom prst="homePlate">
            <a:avLst>
              <a:gd name="adj" fmla="val 52422"/>
            </a:avLst>
          </a:prstGeom>
          <a:solidFill>
            <a:schemeClr val="bg1"/>
          </a:solidFill>
          <a:ln w="6350" cap="flat" cmpd="sng" algn="ctr">
            <a:solidFill>
              <a:sysClr val="windowText" lastClr="000000"/>
            </a:solidFill>
            <a:prstDash val="solid"/>
          </a:ln>
          <a:effectLst/>
        </p:spPr>
        <p:txBody>
          <a:bodyPr lIns="36000" tIns="0" rIns="36000" bIns="0" rtlCol="0" anchor="ctr" anchorCtr="0">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eaLnBrk="1" fontAlgn="auto" latinLnBrk="0" hangingPunct="1">
              <a:lnSpc>
                <a:spcPts val="700"/>
              </a:lnSpc>
              <a:spcBef>
                <a:spcPts val="0"/>
              </a:spcBef>
              <a:spcAft>
                <a:spcPts val="0"/>
              </a:spcAft>
              <a:buClrTx/>
              <a:buSzTx/>
              <a:buFontTx/>
              <a:buNone/>
              <a:tabLst/>
              <a:defRPr/>
            </a:pPr>
            <a:r>
              <a:rPr kumimoji="1" lang="ja-JP" altLang="en-US" sz="600" b="0" i="0"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・民間活力を活用した公園の新たな魅力創出に向け、</a:t>
            </a:r>
            <a:r>
              <a:rPr kumimoji="1" lang="en-US" altLang="ja-JP" sz="600" b="0" i="0"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PMO</a:t>
            </a:r>
            <a:r>
              <a:rPr kumimoji="1" lang="ja-JP" altLang="en-US" sz="600" b="0" i="0"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事業の展開・推進</a:t>
            </a:r>
          </a:p>
        </p:txBody>
      </p:sp>
      <p:sp>
        <p:nvSpPr>
          <p:cNvPr id="275" name="ホームベース 274">
            <a:extLst>
              <a:ext uri="{FF2B5EF4-FFF2-40B4-BE49-F238E27FC236}">
                <a16:creationId xmlns:a16="http://schemas.microsoft.com/office/drawing/2014/main" id="{12F58532-5479-4EEF-B8B2-586903249017}"/>
              </a:ext>
            </a:extLst>
          </p:cNvPr>
          <p:cNvSpPr/>
          <p:nvPr/>
        </p:nvSpPr>
        <p:spPr>
          <a:xfrm>
            <a:off x="6356490" y="1588308"/>
            <a:ext cx="3420000" cy="568367"/>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eaLnBrk="1" fontAlgn="base" latinLnBrk="0" hangingPunct="1">
              <a:lnSpc>
                <a:spcPts val="600"/>
              </a:lnSpc>
            </a:pPr>
            <a:r>
              <a:rPr kumimoji="1" lang="ja-JP" altLang="en-US" sz="600" b="0" i="0" baseline="0" dirty="0">
                <a:solidFill>
                  <a:schemeClr val="tx1"/>
                </a:solidFill>
                <a:effectLst/>
                <a:latin typeface="Meiryo UI" panose="020B0604030504040204" pitchFamily="50" charset="-128"/>
                <a:ea typeface="Meiryo UI" panose="020B0604030504040204" pitchFamily="50" charset="-128"/>
              </a:rPr>
              <a:t>・ＩＲ事業者の公募・選定</a:t>
            </a:r>
            <a:endParaRPr kumimoji="1" lang="en-US" altLang="ja-JP" sz="600" b="0" i="0" baseline="0" dirty="0">
              <a:solidFill>
                <a:schemeClr val="tx1"/>
              </a:solidFill>
              <a:effectLst/>
              <a:latin typeface="Meiryo UI" panose="020B0604030504040204" pitchFamily="50" charset="-128"/>
              <a:ea typeface="Meiryo UI" panose="020B0604030504040204" pitchFamily="50" charset="-128"/>
            </a:endParaRPr>
          </a:p>
          <a:p>
            <a:pPr rtl="0" eaLnBrk="1" fontAlgn="base" latinLnBrk="0" hangingPunct="1">
              <a:lnSpc>
                <a:spcPts val="600"/>
              </a:lnSpc>
            </a:pPr>
            <a:r>
              <a:rPr kumimoji="1" lang="ja-JP" altLang="en-US" sz="600" b="0" i="0" baseline="0" dirty="0">
                <a:solidFill>
                  <a:schemeClr val="tx1"/>
                </a:solidFill>
                <a:effectLst/>
                <a:latin typeface="Meiryo UI" panose="020B0604030504040204" pitchFamily="50" charset="-128"/>
                <a:ea typeface="Meiryo UI" panose="020B0604030504040204" pitchFamily="50" charset="-128"/>
              </a:rPr>
              <a:t>　　</a:t>
            </a:r>
            <a:r>
              <a:rPr kumimoji="1" lang="ja-JP" altLang="ja-JP" sz="600" b="0" i="0" baseline="0" dirty="0">
                <a:solidFill>
                  <a:schemeClr val="tx1"/>
                </a:solidFill>
                <a:effectLst/>
                <a:latin typeface="Meiryo UI" panose="020B0604030504040204" pitchFamily="50" charset="-128"/>
                <a:ea typeface="Meiryo UI" panose="020B0604030504040204" pitchFamily="50" charset="-128"/>
              </a:rPr>
              <a:t>２０１９年１２月から実施している事業者公募を着実に実施</a:t>
            </a:r>
            <a:endParaRPr lang="ja-JP" altLang="ja-JP" sz="600" b="0" dirty="0">
              <a:solidFill>
                <a:schemeClr val="tx1"/>
              </a:solidFill>
              <a:effectLst/>
              <a:latin typeface="Meiryo UI" panose="020B0604030504040204" pitchFamily="50" charset="-128"/>
              <a:ea typeface="Meiryo UI" panose="020B0604030504040204" pitchFamily="50" charset="-128"/>
            </a:endParaRPr>
          </a:p>
          <a:p>
            <a:pPr rtl="0" eaLnBrk="1" fontAlgn="base" latinLnBrk="0" hangingPunct="1">
              <a:lnSpc>
                <a:spcPts val="600"/>
              </a:lnSpc>
              <a:spcBef>
                <a:spcPts val="600"/>
              </a:spcBef>
            </a:pPr>
            <a:r>
              <a:rPr kumimoji="1" lang="ja-JP" altLang="en-US" sz="600" b="0" i="0" baseline="0" dirty="0">
                <a:solidFill>
                  <a:schemeClr val="tx1"/>
                </a:solidFill>
                <a:effectLst/>
                <a:latin typeface="Meiryo UI" panose="020B0604030504040204" pitchFamily="50" charset="-128"/>
                <a:ea typeface="Meiryo UI" panose="020B0604030504040204" pitchFamily="50" charset="-128"/>
              </a:rPr>
              <a:t>・国への区域認定申請</a:t>
            </a:r>
            <a:endParaRPr kumimoji="1" lang="en-US" altLang="ja-JP" sz="600" b="0" i="0" baseline="0" dirty="0">
              <a:solidFill>
                <a:schemeClr val="tx1"/>
              </a:solidFill>
              <a:effectLst/>
              <a:latin typeface="Meiryo UI" panose="020B0604030504040204" pitchFamily="50" charset="-128"/>
              <a:ea typeface="Meiryo UI" panose="020B0604030504040204" pitchFamily="50" charset="-128"/>
            </a:endParaRPr>
          </a:p>
          <a:p>
            <a:pPr rtl="0" eaLnBrk="1" fontAlgn="base" latinLnBrk="0" hangingPunct="1">
              <a:lnSpc>
                <a:spcPts val="600"/>
              </a:lnSpc>
            </a:pPr>
            <a:r>
              <a:rPr kumimoji="1" lang="ja-JP" altLang="en-US" sz="600" b="0" i="0" baseline="0" dirty="0">
                <a:solidFill>
                  <a:schemeClr val="tx1"/>
                </a:solidFill>
                <a:effectLst/>
                <a:latin typeface="Meiryo UI" panose="020B0604030504040204" pitchFamily="50" charset="-128"/>
                <a:ea typeface="Meiryo UI" panose="020B0604030504040204" pitchFamily="50" charset="-128"/>
              </a:rPr>
              <a:t>　　</a:t>
            </a:r>
            <a:r>
              <a:rPr kumimoji="1" lang="ja-JP" altLang="ja-JP" sz="600" b="0" i="0" baseline="0" dirty="0">
                <a:solidFill>
                  <a:schemeClr val="tx1"/>
                </a:solidFill>
                <a:effectLst/>
                <a:latin typeface="Meiryo UI" panose="020B0604030504040204" pitchFamily="50" charset="-128"/>
                <a:ea typeface="Meiryo UI" panose="020B0604030504040204" pitchFamily="50" charset="-128"/>
              </a:rPr>
              <a:t>選定後、事業者と共同で区域整備計画を策定し、議会の議決等を経て、国へ申請</a:t>
            </a:r>
            <a:endParaRPr kumimoji="1" lang="en-US" altLang="ja-JP" sz="600" b="0" i="0" baseline="0" dirty="0">
              <a:solidFill>
                <a:schemeClr val="tx1"/>
              </a:solidFill>
              <a:effectLst/>
              <a:latin typeface="Meiryo UI" panose="020B0604030504040204" pitchFamily="50" charset="-128"/>
              <a:ea typeface="Meiryo UI" panose="020B0604030504040204" pitchFamily="50" charset="-128"/>
            </a:endParaRPr>
          </a:p>
          <a:p>
            <a:pPr rtl="0" eaLnBrk="1" fontAlgn="base" latinLnBrk="0" hangingPunct="1">
              <a:lnSpc>
                <a:spcPts val="600"/>
              </a:lnSpc>
            </a:pPr>
            <a:r>
              <a:rPr kumimoji="1" lang="ja-JP" altLang="en-US" sz="600" b="0" i="0" baseline="0" dirty="0">
                <a:solidFill>
                  <a:schemeClr val="tx1"/>
                </a:solidFill>
                <a:effectLst/>
                <a:latin typeface="Meiryo UI" panose="020B0604030504040204" pitchFamily="50" charset="-128"/>
                <a:ea typeface="Meiryo UI" panose="020B0604030504040204" pitchFamily="50" charset="-128"/>
              </a:rPr>
              <a:t>　　</a:t>
            </a:r>
            <a:r>
              <a:rPr kumimoji="1" lang="ja-JP" altLang="ja-JP" sz="600" b="0" i="0" baseline="0" dirty="0">
                <a:solidFill>
                  <a:schemeClr val="tx1"/>
                </a:solidFill>
                <a:effectLst/>
                <a:latin typeface="Meiryo UI" panose="020B0604030504040204" pitchFamily="50" charset="-128"/>
                <a:ea typeface="Meiryo UI" panose="020B0604030504040204" pitchFamily="50" charset="-128"/>
              </a:rPr>
              <a:t>区域認定以降、事業者がＩＲ整備に着手</a:t>
            </a:r>
            <a:endParaRPr lang="ja-JP" altLang="ja-JP" sz="600" b="0" dirty="0">
              <a:solidFill>
                <a:schemeClr val="tx1"/>
              </a:solidFill>
              <a:effectLst/>
              <a:latin typeface="Meiryo UI" panose="020B0604030504040204" pitchFamily="50" charset="-128"/>
              <a:ea typeface="Meiryo UI" panose="020B0604030504040204" pitchFamily="50" charset="-128"/>
            </a:endParaRPr>
          </a:p>
        </p:txBody>
      </p:sp>
      <p:sp>
        <p:nvSpPr>
          <p:cNvPr id="276" name="ホームベース 275">
            <a:extLst>
              <a:ext uri="{FF2B5EF4-FFF2-40B4-BE49-F238E27FC236}">
                <a16:creationId xmlns:a16="http://schemas.microsoft.com/office/drawing/2014/main" id="{61D77AE7-9C69-40F6-BBD3-AECBB6EEC2E3}"/>
              </a:ext>
            </a:extLst>
          </p:cNvPr>
          <p:cNvSpPr/>
          <p:nvPr/>
        </p:nvSpPr>
        <p:spPr>
          <a:xfrm>
            <a:off x="6355960" y="2425157"/>
            <a:ext cx="3420000" cy="180000"/>
          </a:xfrm>
          <a:prstGeom prst="homePlate">
            <a:avLst>
              <a:gd name="adj" fmla="val 100454"/>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600">
                <a:solidFill>
                  <a:schemeClr val="tx1"/>
                </a:solidFill>
                <a:effectLst/>
                <a:latin typeface="Meiryo UI" panose="020B0604030504040204" pitchFamily="50" charset="-128"/>
                <a:ea typeface="Meiryo UI" panose="020B0604030504040204" pitchFamily="50" charset="-128"/>
              </a:rPr>
              <a:t>・資産の価値と魅力を国内外に広く発信</a:t>
            </a:r>
            <a:endParaRPr lang="ja-JP" altLang="ja-JP" sz="600">
              <a:solidFill>
                <a:schemeClr val="tx1"/>
              </a:solidFill>
              <a:effectLst/>
              <a:latin typeface="Meiryo UI" panose="020B0604030504040204" pitchFamily="50" charset="-128"/>
              <a:ea typeface="Meiryo UI" panose="020B0604030504040204" pitchFamily="50" charset="-128"/>
            </a:endParaRPr>
          </a:p>
        </p:txBody>
      </p:sp>
      <p:sp>
        <p:nvSpPr>
          <p:cNvPr id="17" name="ホームベース 16">
            <a:extLst>
              <a:ext uri="{FF2B5EF4-FFF2-40B4-BE49-F238E27FC236}">
                <a16:creationId xmlns:a16="http://schemas.microsoft.com/office/drawing/2014/main" id="{F00AE67F-B3DA-442E-865D-500C51F872CE}"/>
              </a:ext>
            </a:extLst>
          </p:cNvPr>
          <p:cNvSpPr/>
          <p:nvPr/>
        </p:nvSpPr>
        <p:spPr>
          <a:xfrm>
            <a:off x="6355960" y="1352273"/>
            <a:ext cx="3420000" cy="180000"/>
          </a:xfrm>
          <a:prstGeom prst="homePlate">
            <a:avLst>
              <a:gd name="adj" fmla="val 79633"/>
            </a:avLst>
          </a:prstGeom>
          <a:solidFill>
            <a:schemeClr val="bg1"/>
          </a:solidFill>
          <a:ln w="6350" cap="flat" cmpd="sng" algn="ctr">
            <a:solidFill>
              <a:sysClr val="windowText" lastClr="000000"/>
            </a:solidFill>
            <a:prstDash val="solid"/>
            <a:miter lim="800000"/>
          </a:ln>
          <a:effectLst/>
        </p:spPr>
        <p:txBody>
          <a:bodyPr lIns="36000" tIns="0" rIns="36000" bIns="0" rtlCol="0" anchor="ctr" anchorCtr="0">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600" b="0" i="0"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n-cs"/>
              </a:rPr>
              <a:t>・開催に向けた機運醸成</a:t>
            </a:r>
            <a:endParaRPr kumimoji="0" lang="ja-JP" altLang="ja-JP" sz="600" b="0" i="0"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18" name="スライド番号プレースホルダー 4"/>
          <p:cNvSpPr>
            <a:spLocks noGrp="1"/>
          </p:cNvSpPr>
          <p:nvPr>
            <p:ph type="sldNum" sz="quarter" idx="12"/>
          </p:nvPr>
        </p:nvSpPr>
        <p:spPr>
          <a:xfrm>
            <a:off x="7678692" y="6498020"/>
            <a:ext cx="2228850" cy="365125"/>
          </a:xfrm>
        </p:spPr>
        <p:txBody>
          <a:bodyPr/>
          <a:lstStyle/>
          <a:p>
            <a:r>
              <a:rPr kumimoji="1" lang="en-US" altLang="ja-JP" dirty="0"/>
              <a:t>1</a:t>
            </a:r>
            <a:r>
              <a:rPr lang="en-US" altLang="ja-JP" dirty="0"/>
              <a:t>9</a:t>
            </a:r>
            <a:endParaRPr kumimoji="1" lang="ja-JP" altLang="en-US" dirty="0"/>
          </a:p>
        </p:txBody>
      </p:sp>
    </p:spTree>
    <p:extLst>
      <p:ext uri="{BB962C8B-B14F-4D97-AF65-F5344CB8AC3E}">
        <p14:creationId xmlns:p14="http://schemas.microsoft.com/office/powerpoint/2010/main" val="32684288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 name="表 265"/>
          <p:cNvGraphicFramePr>
            <a:graphicFrameLocks noGrp="1"/>
          </p:cNvGraphicFramePr>
          <p:nvPr>
            <p:extLst>
              <p:ext uri="{D42A27DB-BD31-4B8C-83A1-F6EECF244321}">
                <p14:modId xmlns:p14="http://schemas.microsoft.com/office/powerpoint/2010/main" val="2358162792"/>
              </p:ext>
            </p:extLst>
          </p:nvPr>
        </p:nvGraphicFramePr>
        <p:xfrm>
          <a:off x="51923" y="69272"/>
          <a:ext cx="9755999" cy="6239194"/>
        </p:xfrm>
        <a:graphic>
          <a:graphicData uri="http://schemas.openxmlformats.org/drawingml/2006/table">
            <a:tbl>
              <a:tblPr/>
              <a:tblGrid>
                <a:gridCol w="167555">
                  <a:extLst>
                    <a:ext uri="{9D8B030D-6E8A-4147-A177-3AD203B41FA5}">
                      <a16:colId xmlns:a16="http://schemas.microsoft.com/office/drawing/2014/main" val="20000"/>
                    </a:ext>
                  </a:extLst>
                </a:gridCol>
                <a:gridCol w="167555">
                  <a:extLst>
                    <a:ext uri="{9D8B030D-6E8A-4147-A177-3AD203B41FA5}">
                      <a16:colId xmlns:a16="http://schemas.microsoft.com/office/drawing/2014/main" val="20001"/>
                    </a:ext>
                  </a:extLst>
                </a:gridCol>
                <a:gridCol w="1674818">
                  <a:extLst>
                    <a:ext uri="{9D8B030D-6E8A-4147-A177-3AD203B41FA5}">
                      <a16:colId xmlns:a16="http://schemas.microsoft.com/office/drawing/2014/main" val="20002"/>
                    </a:ext>
                  </a:extLst>
                </a:gridCol>
                <a:gridCol w="2674004">
                  <a:extLst>
                    <a:ext uri="{9D8B030D-6E8A-4147-A177-3AD203B41FA5}">
                      <a16:colId xmlns:a16="http://schemas.microsoft.com/office/drawing/2014/main" val="20003"/>
                    </a:ext>
                  </a:extLst>
                </a:gridCol>
                <a:gridCol w="1579661">
                  <a:extLst>
                    <a:ext uri="{9D8B030D-6E8A-4147-A177-3AD203B41FA5}">
                      <a16:colId xmlns:a16="http://schemas.microsoft.com/office/drawing/2014/main" val="20004"/>
                    </a:ext>
                  </a:extLst>
                </a:gridCol>
                <a:gridCol w="1746203">
                  <a:extLst>
                    <a:ext uri="{9D8B030D-6E8A-4147-A177-3AD203B41FA5}">
                      <a16:colId xmlns:a16="http://schemas.microsoft.com/office/drawing/2014/main" val="20005"/>
                    </a:ext>
                  </a:extLst>
                </a:gridCol>
                <a:gridCol w="1746203">
                  <a:extLst>
                    <a:ext uri="{9D8B030D-6E8A-4147-A177-3AD203B41FA5}">
                      <a16:colId xmlns:a16="http://schemas.microsoft.com/office/drawing/2014/main" val="20006"/>
                    </a:ext>
                  </a:extLst>
                </a:gridCol>
              </a:tblGrid>
              <a:tr h="167555">
                <a:tc>
                  <a:txBody>
                    <a:bodyPr/>
                    <a:lstStyle/>
                    <a:p>
                      <a:pPr algn="l" fontAlgn="ct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extLst>
                  <a:ext uri="{0D108BD9-81ED-4DB2-BD59-A6C34878D82A}">
                    <a16:rowId xmlns:a16="http://schemas.microsoft.com/office/drawing/2014/main" val="10000"/>
                  </a:ext>
                </a:extLst>
              </a:tr>
              <a:tr h="360000">
                <a:tc gridSpan="4">
                  <a:txBody>
                    <a:bodyPr/>
                    <a:lstStyle/>
                    <a:p>
                      <a:pPr algn="l" fontAlgn="ct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重点事業は、年度ごとに効果を検証し、精査・見直し・追加等行う</a:t>
                      </a: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67555">
                <a:tc rowSpan="2" gridSpan="3">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施策名</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a:p>
                  </a:txBody>
                  <a:tcPr/>
                </a:tc>
                <a:tc rowSpan="2" hMerge="1">
                  <a:txBody>
                    <a:bodyPr/>
                    <a:lstStyle/>
                    <a:p>
                      <a:endParaRPr kumimoji="1" lang="ja-JP" altLang="en-US"/>
                    </a:p>
                  </a:txBody>
                  <a:tcPr/>
                </a:tc>
                <a:tc rowSpan="2">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概要</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取組主体</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フェーズごとの取組み</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3"/>
                  </a:ext>
                </a:extLst>
              </a:tr>
              <a:tr h="167555">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フェーズ１（ウィズコロナ）</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フェーズ２（ポストコロナ）</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90315">
                <a:tc gridSpan="7">
                  <a:txBody>
                    <a:bodyPr/>
                    <a:lstStyle/>
                    <a:p>
                      <a:pPr algn="l" fontAlgn="ctr"/>
                      <a:r>
                        <a:rPr lang="ja-JP" altLang="en-US" sz="600" b="1" i="0" u="none" strike="noStrike" dirty="0">
                          <a:solidFill>
                            <a:schemeClr val="tx1"/>
                          </a:solidFill>
                          <a:effectLst/>
                          <a:latin typeface="Meiryo UI" panose="020B0604030504040204" pitchFamily="50" charset="-128"/>
                          <a:ea typeface="Meiryo UI" panose="020B0604030504040204" pitchFamily="50" charset="-128"/>
                        </a:rPr>
                        <a:t>世界第一級の文化・観光拠点の進化・発信</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190315">
                <a:tc rowSpan="14">
                  <a:txBody>
                    <a:bodyPr/>
                    <a:lstStyle/>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6">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大阪市内の重点エリア等の魅力向上（天王寺・阿倍野地区）</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r h="428221">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rowSpan="3">
                  <a:txBody>
                    <a:bodyPr/>
                    <a:lstStyle/>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大阪市立美術館の魅力向上</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美術館として必要な機能強化と利用者サービス向上のための抜本的改修を行う。</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大阪市</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428221">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天王寺公園・動物園の魅力向上（天王寺公園・動物園の魅力向上事業）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天王寺・阿倍野地区において、地区の核となる天王寺公園・動物園の官民連携等による魅力向上・活性化、ひいては天王寺・阿倍野地区全体の集客力・ブランド力の向上を図る。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大阪市・民間事業者</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428221">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l" rtl="0" fontAlgn="ct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天王寺動物園の老朽獣舎リニューアル工事を行う。</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大阪市</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190315">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6">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大阪市内の重点エリア等の魅力向上（新今宮地区）</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0"/>
                  </a:ext>
                </a:extLst>
              </a:tr>
              <a:tr h="428221">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新今宮エリアの賑わい創出・魅力発信（新今宮エリアブランド向上事業）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大阪ミナミの活性化をめざす民間事業者との連携のもと、大阪ミナミの新たな玄関口として「新今宮エリア」の歴史・文化・にぎわい等の魅力を発信し、「新今宮エリア」のブランディングを図る。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大阪市・民間事業者</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428221">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新今宮エリアの賑わい創出・魅力発信</a:t>
                      </a:r>
                      <a:br>
                        <a:rPr lang="ja-JP" altLang="en-US" sz="600" b="0" i="0" u="none" strike="noStrike" dirty="0">
                          <a:solidFill>
                            <a:schemeClr val="tx1"/>
                          </a:solidFill>
                          <a:effectLst/>
                          <a:latin typeface="Meiryo UI" panose="020B0604030504040204" pitchFamily="50" charset="-128"/>
                          <a:ea typeface="Meiryo UI" panose="020B0604030504040204" pitchFamily="50" charset="-128"/>
                        </a:rPr>
                      </a:b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（新今宮駅北側まちづくりビジョンに基づく取組みの推進）</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「新今宮駅北側まちづくりビジョン」に示すまちづくりの方向性に基づき、快適な歩行者空間の創出や玄関口にふさわしいおもてなし環境づくり等、官民連携による取組みを推進する。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大阪市・民間事業者</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190315">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6">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大阪市内の重点エリア等の魅力向上（築港・ベイエリア地区）</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3"/>
                  </a:ext>
                </a:extLst>
              </a:tr>
              <a:tr h="428221">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rowSpan="4">
                  <a:txBody>
                    <a:bodyPr/>
                    <a:lstStyle/>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天保山客船ターミナル整備</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老朽化・陳腐化が進む天保山客船ターミナルの建替えを行う。</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大阪府・大阪市</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r h="428221">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超大型クルーズ客船の係留に対応した天保山岸壁改良工事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世界最大級のクルーズ客船（</a:t>
                      </a:r>
                      <a:r>
                        <a:rPr lang="en-US" altLang="ja-JP" sz="600" b="0" i="0" u="none" strike="noStrike">
                          <a:solidFill>
                            <a:schemeClr val="tx1"/>
                          </a:solidFill>
                          <a:effectLst/>
                          <a:latin typeface="Meiryo UI" panose="020B0604030504040204" pitchFamily="50" charset="-128"/>
                          <a:ea typeface="Meiryo UI" panose="020B0604030504040204" pitchFamily="50" charset="-128"/>
                        </a:rPr>
                        <a:t>22</a:t>
                      </a:r>
                      <a:r>
                        <a:rPr lang="ja-JP" altLang="en-US" sz="600" b="0" i="0" u="none" strike="noStrike">
                          <a:solidFill>
                            <a:schemeClr val="tx1"/>
                          </a:solidFill>
                          <a:effectLst/>
                          <a:latin typeface="Meiryo UI" panose="020B0604030504040204" pitchFamily="50" charset="-128"/>
                          <a:ea typeface="Meiryo UI" panose="020B0604030504040204" pitchFamily="50" charset="-128"/>
                        </a:rPr>
                        <a:t>万総トン級）の係留が可能になるよう天保山岸壁の施設整備を行う。</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大阪市</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428221">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クルーズ客船関係車両整理場改良整備</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タクシー待機場として活用しているクルーズ客船関係車両整理場を、バス駐車場としても利用できるように改良整備を行う。</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大阪市</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6"/>
                  </a:ext>
                </a:extLst>
              </a:tr>
              <a:tr h="428221">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クルーズ客船の誘致・受入れ業務</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大阪港のクルーズポートとしてのステイタスの向上を目指し、港の「にぎわいと経済効果」をもたらす客船を誘致し、誘致した客船の乗員乗客に満足していただける受入れを実施する。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大阪市</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7"/>
                  </a:ext>
                </a:extLst>
              </a:tr>
              <a:tr h="190315">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6">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大阪市内の重点エリア等の魅力向上（大阪駅周辺地区）</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8"/>
                  </a:ext>
                </a:extLst>
              </a:tr>
              <a:tr h="570965">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うめきた</a:t>
                      </a: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2</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期みどりとイノベーションの融合拠点の形成</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世界の人々を惹きつける魅力を備えた「みどり」と世界をリードする「イノベーション」の融合拠点の実現に向けた取組みを行う。</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大阪府・大阪市・</a:t>
                      </a:r>
                      <a:br>
                        <a:rPr lang="ja-JP" altLang="en-US" sz="600" b="0" i="0" u="none" strike="noStrike" dirty="0">
                          <a:solidFill>
                            <a:schemeClr val="tx1"/>
                          </a:solidFill>
                          <a:effectLst/>
                          <a:latin typeface="Meiryo UI" panose="020B0604030504040204" pitchFamily="50" charset="-128"/>
                          <a:ea typeface="Meiryo UI" panose="020B0604030504040204" pitchFamily="50" charset="-128"/>
                        </a:rPr>
                      </a:b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経済団体・</a:t>
                      </a:r>
                      <a:br>
                        <a:rPr lang="ja-JP" altLang="en-US" sz="600" b="0" i="0" u="none" strike="noStrike" dirty="0">
                          <a:solidFill>
                            <a:schemeClr val="tx1"/>
                          </a:solidFill>
                          <a:effectLst/>
                          <a:latin typeface="Meiryo UI" panose="020B0604030504040204" pitchFamily="50" charset="-128"/>
                          <a:ea typeface="Meiryo UI" panose="020B0604030504040204" pitchFamily="50" charset="-128"/>
                        </a:rPr>
                      </a:b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民間事業者</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9"/>
                  </a:ext>
                </a:extLst>
              </a:tr>
            </a:tbl>
          </a:graphicData>
        </a:graphic>
      </p:graphicFrame>
      <p:sp>
        <p:nvSpPr>
          <p:cNvPr id="4" name="ホームベース 3">
            <a:extLst>
              <a:ext uri="{FF2B5EF4-FFF2-40B4-BE49-F238E27FC236}">
                <a16:creationId xmlns:a16="http://schemas.microsoft.com/office/drawing/2014/main" id="{63C23813-73A1-4380-940A-D49D317CFC96}"/>
              </a:ext>
            </a:extLst>
          </p:cNvPr>
          <p:cNvSpPr/>
          <p:nvPr/>
        </p:nvSpPr>
        <p:spPr>
          <a:xfrm>
            <a:off x="6359000" y="5770898"/>
            <a:ext cx="3420000" cy="144000"/>
          </a:xfrm>
          <a:prstGeom prst="homePlate">
            <a:avLst>
              <a:gd name="adj" fmla="val 95861"/>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ts val="600"/>
              </a:lnSpc>
              <a:spcBef>
                <a:spcPts val="0"/>
              </a:spcBef>
              <a:spcAft>
                <a:spcPts val="0"/>
              </a:spcAft>
              <a:buClrTx/>
              <a:buSzTx/>
              <a:buFontTx/>
              <a:buNone/>
              <a:tabLst/>
              <a:defRPr/>
            </a:pPr>
            <a:r>
              <a:rPr kumimoji="1" lang="ja-JP" altLang="en-US" sz="600" b="0" i="0"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・民間開発事業の推進及び</a:t>
            </a:r>
            <a:r>
              <a:rPr kumimoji="1" lang="en-US" altLang="ja-JP" sz="600" b="0" i="0"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2024</a:t>
            </a:r>
            <a:r>
              <a:rPr kumimoji="1" lang="ja-JP" altLang="en-US" sz="600" b="0" i="0"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年先行</a:t>
            </a:r>
            <a:r>
              <a:rPr kumimoji="1" lang="ja-JP" altLang="en-US" sz="600" b="0" i="0" strike="noStrike" kern="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rPr>
              <a:t>ま</a:t>
            </a:r>
            <a:r>
              <a:rPr kumimoji="1" lang="ja-JP" altLang="en-US" sz="600" b="0" i="0"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ちびらきの実現</a:t>
            </a:r>
            <a:endParaRPr kumimoji="0" lang="ja-JP" altLang="ja-JP" sz="600" b="0" i="0"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5" name="ホームベース 4">
            <a:extLst>
              <a:ext uri="{FF2B5EF4-FFF2-40B4-BE49-F238E27FC236}">
                <a16:creationId xmlns:a16="http://schemas.microsoft.com/office/drawing/2014/main" id="{805B06C8-187F-405E-A6EB-CB041EA73F58}"/>
              </a:ext>
            </a:extLst>
          </p:cNvPr>
          <p:cNvSpPr/>
          <p:nvPr/>
        </p:nvSpPr>
        <p:spPr>
          <a:xfrm>
            <a:off x="6366696" y="5160680"/>
            <a:ext cx="3420000" cy="144000"/>
          </a:xfrm>
          <a:prstGeom prst="homePlate">
            <a:avLst>
              <a:gd name="adj" fmla="val 113500"/>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chemeClr val="tx1"/>
                </a:solidFill>
                <a:latin typeface="Meiryo UI" panose="020B0604030504040204" pitchFamily="50" charset="-128"/>
                <a:ea typeface="Meiryo UI" panose="020B0604030504040204" pitchFamily="50" charset="-128"/>
              </a:rPr>
              <a:t>・オンラインツールの活用や国内外の船社訪問をはじめとする積極的な誘致活動</a:t>
            </a:r>
            <a:endParaRPr kumimoji="1" lang="en-US" altLang="ja-JP" sz="600" dirty="0">
              <a:solidFill>
                <a:schemeClr val="tx1"/>
              </a:solidFill>
              <a:latin typeface="Meiryo UI" panose="020B0604030504040204" pitchFamily="50" charset="-128"/>
              <a:ea typeface="Meiryo UI" panose="020B0604030504040204" pitchFamily="50" charset="-128"/>
            </a:endParaRPr>
          </a:p>
        </p:txBody>
      </p:sp>
      <p:sp>
        <p:nvSpPr>
          <p:cNvPr id="6" name="ホームベース 5">
            <a:extLst>
              <a:ext uri="{FF2B5EF4-FFF2-40B4-BE49-F238E27FC236}">
                <a16:creationId xmlns:a16="http://schemas.microsoft.com/office/drawing/2014/main" id="{358ADEE2-8658-4715-AB9D-1BFC7D455803}"/>
              </a:ext>
            </a:extLst>
          </p:cNvPr>
          <p:cNvSpPr/>
          <p:nvPr/>
        </p:nvSpPr>
        <p:spPr>
          <a:xfrm>
            <a:off x="6366696" y="4730096"/>
            <a:ext cx="3420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chemeClr val="tx1"/>
                </a:solidFill>
                <a:latin typeface="Meiryo UI" panose="020B0604030504040204" pitchFamily="50" charset="-128"/>
                <a:ea typeface="Meiryo UI" panose="020B0604030504040204" pitchFamily="50" charset="-128"/>
              </a:rPr>
              <a:t>・令和</a:t>
            </a:r>
            <a:r>
              <a:rPr kumimoji="1" lang="en-US" altLang="ja-JP" sz="600" dirty="0">
                <a:solidFill>
                  <a:schemeClr val="tx1"/>
                </a:solidFill>
                <a:latin typeface="Meiryo UI" panose="020B0604030504040204" pitchFamily="50" charset="-128"/>
                <a:ea typeface="Meiryo UI" panose="020B0604030504040204" pitchFamily="50" charset="-128"/>
              </a:rPr>
              <a:t>3</a:t>
            </a:r>
            <a:r>
              <a:rPr kumimoji="1" lang="ja-JP" altLang="en-US" sz="600" dirty="0">
                <a:solidFill>
                  <a:schemeClr val="tx1"/>
                </a:solidFill>
                <a:latin typeface="Meiryo UI" panose="020B0604030504040204" pitchFamily="50" charset="-128"/>
                <a:ea typeface="Meiryo UI" panose="020B0604030504040204" pitchFamily="50" charset="-128"/>
              </a:rPr>
              <a:t>年度中の供用開始に向け設計・工事を着実に実施</a:t>
            </a:r>
          </a:p>
        </p:txBody>
      </p:sp>
      <p:sp>
        <p:nvSpPr>
          <p:cNvPr id="7" name="ホームベース 6">
            <a:extLst>
              <a:ext uri="{FF2B5EF4-FFF2-40B4-BE49-F238E27FC236}">
                <a16:creationId xmlns:a16="http://schemas.microsoft.com/office/drawing/2014/main" id="{62444A5D-CE2D-4A37-82F4-0750940C527F}"/>
              </a:ext>
            </a:extLst>
          </p:cNvPr>
          <p:cNvSpPr/>
          <p:nvPr/>
        </p:nvSpPr>
        <p:spPr>
          <a:xfrm>
            <a:off x="6366696" y="4286052"/>
            <a:ext cx="3420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a:solidFill>
                  <a:schemeClr val="tx1"/>
                </a:solidFill>
                <a:latin typeface="Meiryo UI" panose="020B0604030504040204" pitchFamily="50" charset="-128"/>
                <a:ea typeface="Meiryo UI" panose="020B0604030504040204" pitchFamily="50" charset="-128"/>
              </a:rPr>
              <a:t>・令和</a:t>
            </a:r>
            <a:r>
              <a:rPr kumimoji="1" lang="en-US" altLang="ja-JP" sz="600">
                <a:solidFill>
                  <a:schemeClr val="tx1"/>
                </a:solidFill>
                <a:latin typeface="Meiryo UI" panose="020B0604030504040204" pitchFamily="50" charset="-128"/>
                <a:ea typeface="Meiryo UI" panose="020B0604030504040204" pitchFamily="50" charset="-128"/>
              </a:rPr>
              <a:t>4</a:t>
            </a:r>
            <a:r>
              <a:rPr kumimoji="1" lang="ja-JP" altLang="en-US" sz="600">
                <a:solidFill>
                  <a:schemeClr val="tx1"/>
                </a:solidFill>
                <a:latin typeface="Meiryo UI" panose="020B0604030504040204" pitchFamily="50" charset="-128"/>
                <a:ea typeface="Meiryo UI" panose="020B0604030504040204" pitchFamily="50" charset="-128"/>
              </a:rPr>
              <a:t>年度の供用開始に向け工事を着実に実施</a:t>
            </a:r>
          </a:p>
        </p:txBody>
      </p:sp>
      <p:sp>
        <p:nvSpPr>
          <p:cNvPr id="8" name="ホームベース 7">
            <a:extLst>
              <a:ext uri="{FF2B5EF4-FFF2-40B4-BE49-F238E27FC236}">
                <a16:creationId xmlns:a16="http://schemas.microsoft.com/office/drawing/2014/main" id="{D6486A8F-0F18-40BD-BE73-BFE7E80E10CF}"/>
              </a:ext>
            </a:extLst>
          </p:cNvPr>
          <p:cNvSpPr/>
          <p:nvPr/>
        </p:nvSpPr>
        <p:spPr>
          <a:xfrm>
            <a:off x="6359000" y="3869817"/>
            <a:ext cx="3420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kumimoji="1" lang="ja-JP" altLang="en-US" sz="600">
                <a:solidFill>
                  <a:schemeClr val="tx1"/>
                </a:solidFill>
                <a:effectLst/>
                <a:latin typeface="Meiryo UI" panose="020B0604030504040204" pitchFamily="50" charset="-128"/>
                <a:ea typeface="Meiryo UI" panose="020B0604030504040204" pitchFamily="50" charset="-128"/>
              </a:rPr>
              <a:t>・令和</a:t>
            </a:r>
            <a:r>
              <a:rPr kumimoji="1" lang="en-US" altLang="ja-JP" sz="600">
                <a:solidFill>
                  <a:schemeClr val="tx1"/>
                </a:solidFill>
                <a:effectLst/>
                <a:latin typeface="Meiryo UI" panose="020B0604030504040204" pitchFamily="50" charset="-128"/>
                <a:ea typeface="Meiryo UI" panose="020B0604030504040204" pitchFamily="50" charset="-128"/>
              </a:rPr>
              <a:t>6</a:t>
            </a:r>
            <a:r>
              <a:rPr kumimoji="1" lang="ja-JP" altLang="ja-JP" sz="600">
                <a:solidFill>
                  <a:schemeClr val="tx1"/>
                </a:solidFill>
                <a:effectLst/>
                <a:latin typeface="Meiryo UI" panose="020B0604030504040204" pitchFamily="50" charset="-128"/>
                <a:ea typeface="Meiryo UI" panose="020B0604030504040204" pitchFamily="50" charset="-128"/>
              </a:rPr>
              <a:t>年の</a:t>
            </a:r>
            <a:r>
              <a:rPr kumimoji="1" lang="ja-JP" altLang="en-US" sz="600">
                <a:solidFill>
                  <a:schemeClr val="tx1"/>
                </a:solidFill>
                <a:effectLst/>
                <a:latin typeface="Meiryo UI" panose="020B0604030504040204" pitchFamily="50" charset="-128"/>
                <a:ea typeface="Meiryo UI" panose="020B0604030504040204" pitchFamily="50" charset="-128"/>
              </a:rPr>
              <a:t>供用開始</a:t>
            </a:r>
            <a:r>
              <a:rPr kumimoji="1" lang="ja-JP" altLang="ja-JP" sz="600">
                <a:solidFill>
                  <a:schemeClr val="tx1"/>
                </a:solidFill>
                <a:effectLst/>
                <a:latin typeface="Meiryo UI" panose="020B0604030504040204" pitchFamily="50" charset="-128"/>
                <a:ea typeface="Meiryo UI" panose="020B0604030504040204" pitchFamily="50" charset="-128"/>
              </a:rPr>
              <a:t>に向け</a:t>
            </a:r>
            <a:r>
              <a:rPr kumimoji="1" lang="ja-JP" altLang="en-US" sz="600">
                <a:solidFill>
                  <a:schemeClr val="tx1"/>
                </a:solidFill>
                <a:effectLst/>
                <a:latin typeface="Meiryo UI" panose="020B0604030504040204" pitchFamily="50" charset="-128"/>
                <a:ea typeface="Meiryo UI" panose="020B0604030504040204" pitchFamily="50" charset="-128"/>
              </a:rPr>
              <a:t>設計・</a:t>
            </a:r>
            <a:r>
              <a:rPr kumimoji="1" lang="ja-JP" altLang="ja-JP" sz="600">
                <a:solidFill>
                  <a:schemeClr val="tx1"/>
                </a:solidFill>
                <a:effectLst/>
                <a:latin typeface="Meiryo UI" panose="020B0604030504040204" pitchFamily="50" charset="-128"/>
                <a:ea typeface="Meiryo UI" panose="020B0604030504040204" pitchFamily="50" charset="-128"/>
              </a:rPr>
              <a:t>工事を着実に実施</a:t>
            </a:r>
            <a:endParaRPr lang="ja-JP" altLang="ja-JP" sz="600">
              <a:solidFill>
                <a:schemeClr val="tx1"/>
              </a:solidFill>
              <a:effectLst/>
              <a:latin typeface="Meiryo UI" panose="020B0604030504040204" pitchFamily="50" charset="-128"/>
              <a:ea typeface="Meiryo UI" panose="020B0604030504040204" pitchFamily="50" charset="-128"/>
            </a:endParaRPr>
          </a:p>
        </p:txBody>
      </p:sp>
      <p:sp>
        <p:nvSpPr>
          <p:cNvPr id="9" name="ホームベース 8">
            <a:extLst>
              <a:ext uri="{FF2B5EF4-FFF2-40B4-BE49-F238E27FC236}">
                <a16:creationId xmlns:a16="http://schemas.microsoft.com/office/drawing/2014/main" id="{4B6270C0-5688-4D8E-9DE8-20E024AE5854}"/>
              </a:ext>
            </a:extLst>
          </p:cNvPr>
          <p:cNvSpPr/>
          <p:nvPr/>
        </p:nvSpPr>
        <p:spPr>
          <a:xfrm>
            <a:off x="6366696" y="3246664"/>
            <a:ext cx="3420000" cy="360000"/>
          </a:xfrm>
          <a:prstGeom prst="homePlate">
            <a:avLst/>
          </a:prstGeom>
          <a:solidFill>
            <a:schemeClr val="bg1"/>
          </a:solidFill>
          <a:ln w="6350">
            <a:solidFill>
              <a:schemeClr val="tx1"/>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chemeClr val="tx1"/>
                </a:solidFill>
                <a:latin typeface="Meiryo UI" panose="020B0604030504040204" pitchFamily="50" charset="-128"/>
                <a:ea typeface="Meiryo UI" panose="020B0604030504040204" pitchFamily="50" charset="-128"/>
              </a:rPr>
              <a:t>・まちづくりビジョンに基づく取組みの実施</a:t>
            </a:r>
          </a:p>
        </p:txBody>
      </p:sp>
      <p:sp>
        <p:nvSpPr>
          <p:cNvPr id="10" name="ホームベース 9">
            <a:extLst>
              <a:ext uri="{FF2B5EF4-FFF2-40B4-BE49-F238E27FC236}">
                <a16:creationId xmlns:a16="http://schemas.microsoft.com/office/drawing/2014/main" id="{54123CA9-9CE5-42A6-BDD9-0D9EFA23C678}"/>
              </a:ext>
            </a:extLst>
          </p:cNvPr>
          <p:cNvSpPr/>
          <p:nvPr/>
        </p:nvSpPr>
        <p:spPr>
          <a:xfrm>
            <a:off x="6366696" y="2196849"/>
            <a:ext cx="3420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600"/>
              </a:lnSpc>
            </a:pPr>
            <a:r>
              <a:rPr kumimoji="1" lang="ja-JP" altLang="ja-JP" sz="600" dirty="0">
                <a:solidFill>
                  <a:schemeClr val="tx1"/>
                </a:solidFill>
                <a:effectLst/>
                <a:latin typeface="Meiryo UI" panose="020B0604030504040204" pitchFamily="50" charset="-128"/>
                <a:ea typeface="Meiryo UI" panose="020B0604030504040204" pitchFamily="50" charset="-128"/>
              </a:rPr>
              <a:t>・</a:t>
            </a:r>
            <a:r>
              <a:rPr lang="ja-JP" altLang="ja-JP" sz="600" dirty="0">
                <a:solidFill>
                  <a:schemeClr val="tx1"/>
                </a:solidFill>
                <a:effectLst/>
                <a:latin typeface="Meiryo UI" panose="020B0604030504040204" pitchFamily="50" charset="-128"/>
                <a:ea typeface="Meiryo UI" panose="020B0604030504040204" pitchFamily="50" charset="-128"/>
              </a:rPr>
              <a:t>令和</a:t>
            </a:r>
            <a:r>
              <a:rPr lang="en-US" altLang="ja-JP" sz="600" dirty="0">
                <a:solidFill>
                  <a:schemeClr val="tx1"/>
                </a:solidFill>
                <a:effectLst/>
                <a:latin typeface="Meiryo UI" panose="020B0604030504040204" pitchFamily="50" charset="-128"/>
                <a:ea typeface="Meiryo UI" panose="020B0604030504040204" pitchFamily="50" charset="-128"/>
              </a:rPr>
              <a:t>3</a:t>
            </a:r>
            <a:r>
              <a:rPr lang="ja-JP" altLang="ja-JP" sz="600" dirty="0">
                <a:solidFill>
                  <a:schemeClr val="tx1"/>
                </a:solidFill>
                <a:effectLst/>
                <a:latin typeface="Meiryo UI" panose="020B0604030504040204" pitchFamily="50" charset="-128"/>
                <a:ea typeface="Meiryo UI" panose="020B0604030504040204" pitchFamily="50" charset="-128"/>
              </a:rPr>
              <a:t>年度</a:t>
            </a:r>
            <a:r>
              <a:rPr lang="en-US" altLang="ja-JP" sz="600" dirty="0">
                <a:solidFill>
                  <a:schemeClr val="tx1"/>
                </a:solidFill>
                <a:effectLst/>
                <a:latin typeface="Meiryo UI" panose="020B0604030504040204" pitchFamily="50" charset="-128"/>
                <a:ea typeface="Meiryo UI" panose="020B0604030504040204" pitchFamily="50" charset="-128"/>
              </a:rPr>
              <a:t>(</a:t>
            </a:r>
            <a:r>
              <a:rPr lang="ja-JP" altLang="ja-JP" sz="600" dirty="0">
                <a:solidFill>
                  <a:schemeClr val="tx1"/>
                </a:solidFill>
                <a:effectLst/>
                <a:latin typeface="Meiryo UI" panose="020B0604030504040204" pitchFamily="50" charset="-128"/>
                <a:ea typeface="Meiryo UI" panose="020B0604030504040204" pitchFamily="50" charset="-128"/>
              </a:rPr>
              <a:t>令和</a:t>
            </a:r>
            <a:r>
              <a:rPr lang="en-US" altLang="ja-JP" sz="600" dirty="0">
                <a:solidFill>
                  <a:schemeClr val="tx1"/>
                </a:solidFill>
                <a:effectLst/>
                <a:latin typeface="Meiryo UI" panose="020B0604030504040204" pitchFamily="50" charset="-128"/>
                <a:ea typeface="Meiryo UI" panose="020B0604030504040204" pitchFamily="50" charset="-128"/>
              </a:rPr>
              <a:t>4</a:t>
            </a:r>
            <a:r>
              <a:rPr lang="ja-JP" altLang="ja-JP" sz="600" dirty="0">
                <a:solidFill>
                  <a:schemeClr val="tx1"/>
                </a:solidFill>
                <a:effectLst/>
                <a:latin typeface="Meiryo UI" panose="020B0604030504040204" pitchFamily="50" charset="-128"/>
                <a:ea typeface="Meiryo UI" panose="020B0604030504040204" pitchFamily="50" charset="-128"/>
              </a:rPr>
              <a:t>年</a:t>
            </a:r>
            <a:r>
              <a:rPr lang="en-US" altLang="ja-JP" sz="600" dirty="0">
                <a:solidFill>
                  <a:schemeClr val="tx1"/>
                </a:solidFill>
                <a:effectLst/>
                <a:latin typeface="Meiryo UI" panose="020B0604030504040204" pitchFamily="50" charset="-128"/>
                <a:ea typeface="Meiryo UI" panose="020B0604030504040204" pitchFamily="50" charset="-128"/>
              </a:rPr>
              <a:t>1</a:t>
            </a:r>
            <a:r>
              <a:rPr lang="ja-JP" altLang="ja-JP" sz="600" dirty="0">
                <a:solidFill>
                  <a:schemeClr val="tx1"/>
                </a:solidFill>
                <a:effectLst/>
                <a:latin typeface="Meiryo UI" panose="020B0604030504040204" pitchFamily="50" charset="-128"/>
                <a:ea typeface="Meiryo UI" panose="020B0604030504040204" pitchFamily="50" charset="-128"/>
              </a:rPr>
              <a:t>月完成</a:t>
            </a:r>
            <a:r>
              <a:rPr lang="en-US" altLang="ja-JP" sz="600" dirty="0">
                <a:solidFill>
                  <a:schemeClr val="tx1"/>
                </a:solidFill>
                <a:effectLst/>
                <a:latin typeface="Meiryo UI" panose="020B0604030504040204" pitchFamily="50" charset="-128"/>
                <a:ea typeface="Meiryo UI" panose="020B0604030504040204" pitchFamily="50" charset="-128"/>
              </a:rPr>
              <a:t>)</a:t>
            </a:r>
            <a:r>
              <a:rPr lang="ja-JP" altLang="ja-JP" sz="600" dirty="0">
                <a:solidFill>
                  <a:schemeClr val="tx1"/>
                </a:solidFill>
                <a:effectLst/>
                <a:latin typeface="Meiryo UI" panose="020B0604030504040204" pitchFamily="50" charset="-128"/>
                <a:ea typeface="Meiryo UI" panose="020B0604030504040204" pitchFamily="50" charset="-128"/>
              </a:rPr>
              <a:t>「ふれあい家畜・小動物舎」及び令和</a:t>
            </a:r>
            <a:r>
              <a:rPr lang="en-US" altLang="ja-JP" sz="600" dirty="0">
                <a:solidFill>
                  <a:schemeClr val="tx1"/>
                </a:solidFill>
                <a:effectLst/>
                <a:latin typeface="Meiryo UI" panose="020B0604030504040204" pitchFamily="50" charset="-128"/>
                <a:ea typeface="Meiryo UI" panose="020B0604030504040204" pitchFamily="50" charset="-128"/>
              </a:rPr>
              <a:t>4</a:t>
            </a:r>
            <a:r>
              <a:rPr lang="ja-JP" altLang="ja-JP" sz="600" dirty="0">
                <a:solidFill>
                  <a:schemeClr val="tx1"/>
                </a:solidFill>
                <a:effectLst/>
                <a:latin typeface="Meiryo UI" panose="020B0604030504040204" pitchFamily="50" charset="-128"/>
                <a:ea typeface="Meiryo UI" panose="020B0604030504040204" pitchFamily="50" charset="-128"/>
              </a:rPr>
              <a:t>年度</a:t>
            </a:r>
            <a:r>
              <a:rPr lang="en-US" altLang="ja-JP" sz="600" dirty="0">
                <a:solidFill>
                  <a:schemeClr val="tx1"/>
                </a:solidFill>
                <a:effectLst/>
                <a:latin typeface="Meiryo UI" panose="020B0604030504040204" pitchFamily="50" charset="-128"/>
                <a:ea typeface="Meiryo UI" panose="020B0604030504040204" pitchFamily="50" charset="-128"/>
              </a:rPr>
              <a:t>(</a:t>
            </a:r>
            <a:r>
              <a:rPr lang="ja-JP" altLang="ja-JP" sz="600" dirty="0">
                <a:solidFill>
                  <a:schemeClr val="tx1"/>
                </a:solidFill>
                <a:effectLst/>
                <a:latin typeface="Meiryo UI" panose="020B0604030504040204" pitchFamily="50" charset="-128"/>
                <a:ea typeface="Meiryo UI" panose="020B0604030504040204" pitchFamily="50" charset="-128"/>
              </a:rPr>
              <a:t>令和</a:t>
            </a:r>
            <a:r>
              <a:rPr lang="en-US" altLang="ja-JP" sz="600" dirty="0">
                <a:solidFill>
                  <a:schemeClr val="tx1"/>
                </a:solidFill>
                <a:effectLst/>
                <a:latin typeface="Meiryo UI" panose="020B0604030504040204" pitchFamily="50" charset="-128"/>
                <a:ea typeface="Meiryo UI" panose="020B0604030504040204" pitchFamily="50" charset="-128"/>
              </a:rPr>
              <a:t>4</a:t>
            </a:r>
            <a:r>
              <a:rPr lang="ja-JP" altLang="ja-JP" sz="600" dirty="0">
                <a:solidFill>
                  <a:schemeClr val="tx1"/>
                </a:solidFill>
                <a:effectLst/>
                <a:latin typeface="Meiryo UI" panose="020B0604030504040204" pitchFamily="50" charset="-128"/>
                <a:ea typeface="Meiryo UI" panose="020B0604030504040204" pitchFamily="50" charset="-128"/>
              </a:rPr>
              <a:t>年</a:t>
            </a:r>
            <a:r>
              <a:rPr lang="en-US" altLang="ja-JP" sz="600" dirty="0">
                <a:solidFill>
                  <a:schemeClr val="tx1"/>
                </a:solidFill>
                <a:effectLst/>
                <a:latin typeface="Meiryo UI" panose="020B0604030504040204" pitchFamily="50" charset="-128"/>
                <a:ea typeface="Meiryo UI" panose="020B0604030504040204" pitchFamily="50" charset="-128"/>
              </a:rPr>
              <a:t>12</a:t>
            </a:r>
            <a:r>
              <a:rPr lang="ja-JP" altLang="ja-JP" sz="600" dirty="0">
                <a:solidFill>
                  <a:schemeClr val="tx1"/>
                </a:solidFill>
                <a:effectLst/>
                <a:latin typeface="Meiryo UI" panose="020B0604030504040204" pitchFamily="50" charset="-128"/>
                <a:ea typeface="Meiryo UI" panose="020B0604030504040204" pitchFamily="50" charset="-128"/>
              </a:rPr>
              <a:t>月完成</a:t>
            </a:r>
            <a:r>
              <a:rPr lang="en-US" altLang="ja-JP" sz="600" dirty="0">
                <a:solidFill>
                  <a:schemeClr val="tx1"/>
                </a:solidFill>
                <a:effectLst/>
                <a:latin typeface="Meiryo UI" panose="020B0604030504040204" pitchFamily="50" charset="-128"/>
                <a:ea typeface="Meiryo UI" panose="020B0604030504040204" pitchFamily="50" charset="-128"/>
              </a:rPr>
              <a:t>)</a:t>
            </a:r>
            <a:r>
              <a:rPr lang="ja-JP" altLang="ja-JP" sz="600" dirty="0">
                <a:solidFill>
                  <a:schemeClr val="tx1"/>
                </a:solidFill>
                <a:effectLst/>
                <a:latin typeface="Meiryo UI" panose="020B0604030504040204" pitchFamily="50" charset="-128"/>
                <a:ea typeface="Meiryo UI" panose="020B0604030504040204" pitchFamily="50" charset="-128"/>
              </a:rPr>
              <a:t>「ペンギン・アシカ舎」</a:t>
            </a:r>
            <a:r>
              <a:rPr lang="ja-JP" altLang="en-US" sz="600" dirty="0">
                <a:solidFill>
                  <a:schemeClr val="tx1"/>
                </a:solidFill>
                <a:effectLst/>
                <a:latin typeface="Meiryo UI" panose="020B0604030504040204" pitchFamily="50" charset="-128"/>
                <a:ea typeface="Meiryo UI" panose="020B0604030504040204" pitchFamily="50" charset="-128"/>
              </a:rPr>
              <a:t>各施設の</a:t>
            </a:r>
            <a:r>
              <a:rPr lang="ja-JP" altLang="ja-JP" sz="600" dirty="0">
                <a:solidFill>
                  <a:schemeClr val="tx1"/>
                </a:solidFill>
                <a:effectLst/>
                <a:latin typeface="Meiryo UI" panose="020B0604030504040204" pitchFamily="50" charset="-128"/>
                <a:ea typeface="Meiryo UI" panose="020B0604030504040204" pitchFamily="50" charset="-128"/>
              </a:rPr>
              <a:t>完成</a:t>
            </a:r>
            <a:r>
              <a:rPr kumimoji="1" lang="ja-JP" altLang="en-US" sz="600" dirty="0">
                <a:solidFill>
                  <a:schemeClr val="tx1"/>
                </a:solidFill>
                <a:effectLst/>
                <a:latin typeface="Meiryo UI" panose="020B0604030504040204" pitchFamily="50" charset="-128"/>
                <a:ea typeface="Meiryo UI" panose="020B0604030504040204" pitchFamily="50" charset="-128"/>
              </a:rPr>
              <a:t>・馴致後の</a:t>
            </a:r>
            <a:r>
              <a:rPr kumimoji="1" lang="ja-JP" altLang="ja-JP" sz="600" dirty="0">
                <a:solidFill>
                  <a:schemeClr val="tx1"/>
                </a:solidFill>
                <a:effectLst/>
                <a:latin typeface="Meiryo UI" panose="020B0604030504040204" pitchFamily="50" charset="-128"/>
                <a:ea typeface="Meiryo UI" panose="020B0604030504040204" pitchFamily="50" charset="-128"/>
              </a:rPr>
              <a:t>開館に向け基本設計、実施設計、工事等を着実に実施</a:t>
            </a:r>
            <a:endParaRPr lang="ja-JP" altLang="ja-JP" sz="600" dirty="0">
              <a:solidFill>
                <a:schemeClr val="tx1"/>
              </a:solidFill>
              <a:effectLst/>
              <a:latin typeface="Meiryo UI" panose="020B0604030504040204" pitchFamily="50" charset="-128"/>
              <a:ea typeface="Meiryo UI" panose="020B0604030504040204" pitchFamily="50" charset="-128"/>
            </a:endParaRPr>
          </a:p>
        </p:txBody>
      </p:sp>
      <p:sp>
        <p:nvSpPr>
          <p:cNvPr id="11" name="ホームベース 10">
            <a:extLst>
              <a:ext uri="{FF2B5EF4-FFF2-40B4-BE49-F238E27FC236}">
                <a16:creationId xmlns:a16="http://schemas.microsoft.com/office/drawing/2014/main" id="{A9468787-692F-48D3-A750-10C3152AEA8A}"/>
              </a:ext>
            </a:extLst>
          </p:cNvPr>
          <p:cNvSpPr/>
          <p:nvPr/>
        </p:nvSpPr>
        <p:spPr>
          <a:xfrm>
            <a:off x="6366948" y="1336333"/>
            <a:ext cx="3420000" cy="360000"/>
          </a:xfrm>
          <a:prstGeom prst="homePlate">
            <a:avLst/>
          </a:prstGeom>
          <a:solidFill>
            <a:schemeClr val="bg1"/>
          </a:solidFill>
          <a:ln w="6350" cap="flat" cmpd="sng" algn="ctr">
            <a:solidFill>
              <a:sysClr val="windowText" lastClr="000000"/>
            </a:solidFill>
            <a:prstDash val="solid"/>
            <a:miter lim="800000"/>
          </a:ln>
          <a:effectLst/>
        </p:spPr>
        <p:txBody>
          <a:bodyPr lIns="36000" tIns="0" rIns="36000" bIns="0" rtlCol="0" anchor="ctr" anchorCtr="0">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ja-JP" sz="600" b="0" i="0" strike="noStrike" kern="0" cap="none" spc="0" normalizeH="0" baseline="0" noProof="0">
                <a:ln>
                  <a:noFill/>
                </a:ln>
                <a:effectLst/>
                <a:uLnTx/>
                <a:uFillTx/>
                <a:latin typeface="Meiryo UI" panose="020B0604030504040204" pitchFamily="50" charset="-128"/>
                <a:ea typeface="Meiryo UI" panose="020B0604030504040204" pitchFamily="50" charset="-128"/>
              </a:rPr>
              <a:t>・</a:t>
            </a:r>
            <a:r>
              <a:rPr kumimoji="1" lang="ja-JP" altLang="en-US" sz="600" b="0" i="0" strike="noStrike" kern="0" cap="none" spc="0" normalizeH="0" baseline="0" noProof="0">
                <a:ln>
                  <a:noFill/>
                </a:ln>
                <a:effectLst/>
                <a:uLnTx/>
                <a:uFillTx/>
                <a:latin typeface="Meiryo UI" panose="020B0604030504040204" pitchFamily="50" charset="-128"/>
                <a:ea typeface="Meiryo UI" panose="020B0604030504040204" pitchFamily="50" charset="-128"/>
              </a:rPr>
              <a:t>令和６</a:t>
            </a:r>
            <a:r>
              <a:rPr kumimoji="1" lang="ja-JP" altLang="ja-JP" sz="600" b="0" i="0" strike="noStrike" kern="0" cap="none" spc="0" normalizeH="0" baseline="0" noProof="0">
                <a:ln>
                  <a:noFill/>
                </a:ln>
                <a:effectLst/>
                <a:uLnTx/>
                <a:uFillTx/>
                <a:latin typeface="Meiryo UI" panose="020B0604030504040204" pitchFamily="50" charset="-128"/>
                <a:ea typeface="Meiryo UI" panose="020B0604030504040204" pitchFamily="50" charset="-128"/>
              </a:rPr>
              <a:t>年度中の</a:t>
            </a:r>
            <a:r>
              <a:rPr kumimoji="1" lang="ja-JP" altLang="en-US" sz="600" b="0" i="0" strike="noStrike" kern="0" cap="none" spc="0" normalizeH="0" baseline="0" noProof="0">
                <a:ln>
                  <a:noFill/>
                </a:ln>
                <a:effectLst/>
                <a:uLnTx/>
                <a:uFillTx/>
                <a:latin typeface="Meiryo UI" panose="020B0604030504040204" pitchFamily="50" charset="-128"/>
                <a:ea typeface="Meiryo UI" panose="020B0604030504040204" pitchFamily="50" charset="-128"/>
              </a:rPr>
              <a:t>リニューアルオープン</a:t>
            </a:r>
            <a:r>
              <a:rPr kumimoji="1" lang="ja-JP" altLang="ja-JP" sz="600" b="0" i="0" strike="noStrike" kern="0" cap="none" spc="0" normalizeH="0" baseline="0" noProof="0">
                <a:ln>
                  <a:noFill/>
                </a:ln>
                <a:effectLst/>
                <a:uLnTx/>
                <a:uFillTx/>
                <a:latin typeface="Meiryo UI" panose="020B0604030504040204" pitchFamily="50" charset="-128"/>
                <a:ea typeface="Meiryo UI" panose="020B0604030504040204" pitchFamily="50" charset="-128"/>
              </a:rPr>
              <a:t>に向け実施設計、工事等を着実に実施</a:t>
            </a:r>
            <a:endParaRPr kumimoji="0" lang="ja-JP" altLang="ja-JP" sz="600" b="0" i="0" strike="noStrike" kern="0" cap="none" spc="0" normalizeH="0" baseline="0" noProof="0">
              <a:ln>
                <a:noFill/>
              </a:ln>
              <a:effectLst/>
              <a:uLnTx/>
              <a:uFillTx/>
              <a:latin typeface="Meiryo UI" panose="020B0604030504040204" pitchFamily="50" charset="-128"/>
              <a:ea typeface="Meiryo UI" panose="020B0604030504040204" pitchFamily="50" charset="-128"/>
            </a:endParaRPr>
          </a:p>
        </p:txBody>
      </p:sp>
      <p:sp>
        <p:nvSpPr>
          <p:cNvPr id="12" name="ホームベース 11">
            <a:extLst>
              <a:ext uri="{FF2B5EF4-FFF2-40B4-BE49-F238E27FC236}">
                <a16:creationId xmlns:a16="http://schemas.microsoft.com/office/drawing/2014/main" id="{10F68058-C7B5-4E48-8A36-9BA123D25AB9}"/>
              </a:ext>
            </a:extLst>
          </p:cNvPr>
          <p:cNvSpPr/>
          <p:nvPr/>
        </p:nvSpPr>
        <p:spPr>
          <a:xfrm>
            <a:off x="6359000" y="5950130"/>
            <a:ext cx="3420000" cy="144000"/>
          </a:xfrm>
          <a:prstGeom prst="homePlate">
            <a:avLst>
              <a:gd name="adj" fmla="val 102917"/>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ts val="600"/>
              </a:lnSpc>
              <a:spcBef>
                <a:spcPts val="0"/>
              </a:spcBef>
              <a:spcAft>
                <a:spcPts val="0"/>
              </a:spcAft>
              <a:buClrTx/>
              <a:buSzTx/>
              <a:buFontTx/>
              <a:buNone/>
              <a:tabLst/>
              <a:defRPr/>
            </a:pPr>
            <a:r>
              <a:rPr kumimoji="1" lang="ja-JP" altLang="en-US" sz="600" b="0" i="0"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・基盤整備事業の推進</a:t>
            </a:r>
            <a:endParaRPr kumimoji="0" lang="ja-JP" altLang="ja-JP" sz="600" b="0" i="0"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13" name="ホームベース 12">
            <a:extLst>
              <a:ext uri="{FF2B5EF4-FFF2-40B4-BE49-F238E27FC236}">
                <a16:creationId xmlns:a16="http://schemas.microsoft.com/office/drawing/2014/main" id="{55CED1D5-A1F8-4ECC-8F5E-3D719A57F913}"/>
              </a:ext>
            </a:extLst>
          </p:cNvPr>
          <p:cNvSpPr/>
          <p:nvPr/>
        </p:nvSpPr>
        <p:spPr>
          <a:xfrm>
            <a:off x="6359000" y="6129362"/>
            <a:ext cx="3420000" cy="144000"/>
          </a:xfrm>
          <a:prstGeom prst="homePlate">
            <a:avLst>
              <a:gd name="adj" fmla="val 92333"/>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ts val="600"/>
              </a:lnSpc>
              <a:spcBef>
                <a:spcPts val="0"/>
              </a:spcBef>
              <a:spcAft>
                <a:spcPts val="0"/>
              </a:spcAft>
              <a:buClrTx/>
              <a:buSzTx/>
              <a:buFontTx/>
              <a:buNone/>
              <a:tabLst/>
              <a:defRPr/>
            </a:pPr>
            <a:r>
              <a:rPr kumimoji="1" lang="ja-JP" altLang="en-US" sz="600" b="0" i="0"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・中核機能の実現に向けた官民連携による検討・取組</a:t>
            </a:r>
            <a:r>
              <a:rPr kumimoji="1" lang="ja-JP" altLang="en-US" sz="600" b="0"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み</a:t>
            </a:r>
            <a:r>
              <a:rPr kumimoji="1" lang="ja-JP" altLang="en-US" sz="600" b="0" i="0"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の推進</a:t>
            </a:r>
            <a:endParaRPr kumimoji="0" lang="ja-JP" altLang="ja-JP" sz="600" b="0" i="0"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14" name="ホームベース 13">
            <a:extLst>
              <a:ext uri="{FF2B5EF4-FFF2-40B4-BE49-F238E27FC236}">
                <a16:creationId xmlns:a16="http://schemas.microsoft.com/office/drawing/2014/main" id="{18BBE284-E513-496B-B288-35DC3963613C}"/>
              </a:ext>
            </a:extLst>
          </p:cNvPr>
          <p:cNvSpPr/>
          <p:nvPr/>
        </p:nvSpPr>
        <p:spPr>
          <a:xfrm>
            <a:off x="6366696" y="5361096"/>
            <a:ext cx="1656000" cy="144000"/>
          </a:xfrm>
          <a:prstGeom prst="homePlate">
            <a:avLst>
              <a:gd name="adj" fmla="val 81750"/>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chemeClr val="tx1"/>
                </a:solidFill>
                <a:latin typeface="Meiryo UI" panose="020B0604030504040204" pitchFamily="50" charset="-128"/>
                <a:ea typeface="Meiryo UI" panose="020B0604030504040204" pitchFamily="50" charset="-128"/>
              </a:rPr>
              <a:t>・感染症対策を徹底した安心・安全の受入れ</a:t>
            </a:r>
          </a:p>
        </p:txBody>
      </p:sp>
      <p:sp>
        <p:nvSpPr>
          <p:cNvPr id="15" name="ホームベース 14">
            <a:extLst>
              <a:ext uri="{FF2B5EF4-FFF2-40B4-BE49-F238E27FC236}">
                <a16:creationId xmlns:a16="http://schemas.microsoft.com/office/drawing/2014/main" id="{A9AA92E2-6987-4664-8E8F-B36AFE03E50D}"/>
              </a:ext>
            </a:extLst>
          </p:cNvPr>
          <p:cNvSpPr/>
          <p:nvPr/>
        </p:nvSpPr>
        <p:spPr>
          <a:xfrm>
            <a:off x="8110918" y="5361096"/>
            <a:ext cx="1656000" cy="144000"/>
          </a:xfrm>
          <a:prstGeom prst="homePlate">
            <a:avLst>
              <a:gd name="adj" fmla="val 106444"/>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chemeClr val="tx1"/>
                </a:solidFill>
                <a:latin typeface="Meiryo UI" panose="020B0604030504040204" pitchFamily="50" charset="-128"/>
                <a:ea typeface="Meiryo UI" panose="020B0604030504040204" pitchFamily="50" charset="-128"/>
              </a:rPr>
              <a:t>・通常の受入れ</a:t>
            </a:r>
          </a:p>
        </p:txBody>
      </p:sp>
      <p:sp>
        <p:nvSpPr>
          <p:cNvPr id="16" name="ホームベース 15">
            <a:extLst>
              <a:ext uri="{FF2B5EF4-FFF2-40B4-BE49-F238E27FC236}">
                <a16:creationId xmlns:a16="http://schemas.microsoft.com/office/drawing/2014/main" id="{41BBC160-8B99-41DE-8673-DEDD9319E6E9}"/>
              </a:ext>
            </a:extLst>
          </p:cNvPr>
          <p:cNvSpPr/>
          <p:nvPr/>
        </p:nvSpPr>
        <p:spPr>
          <a:xfrm>
            <a:off x="6366696" y="2818698"/>
            <a:ext cx="1656000" cy="360000"/>
          </a:xfrm>
          <a:prstGeom prst="homePlate">
            <a:avLst/>
          </a:prstGeom>
          <a:solidFill>
            <a:schemeClr val="bg1"/>
          </a:solidFill>
          <a:ln w="6350">
            <a:solidFill>
              <a:schemeClr val="tx1"/>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chemeClr val="tx1"/>
                </a:solidFill>
                <a:latin typeface="Meiryo UI" panose="020B0604030504040204" pitchFamily="50" charset="-128"/>
                <a:ea typeface="Meiryo UI" panose="020B0604030504040204" pitchFamily="50" charset="-128"/>
              </a:rPr>
              <a:t>・エリアブランド確立に向けた官民連携によるプロモーション活動</a:t>
            </a:r>
          </a:p>
        </p:txBody>
      </p:sp>
      <p:sp>
        <p:nvSpPr>
          <p:cNvPr id="17" name="ホームベース 16">
            <a:extLst>
              <a:ext uri="{FF2B5EF4-FFF2-40B4-BE49-F238E27FC236}">
                <a16:creationId xmlns:a16="http://schemas.microsoft.com/office/drawing/2014/main" id="{DB5E4355-903F-4F21-AFDD-6F4CDA1CBD06}"/>
              </a:ext>
            </a:extLst>
          </p:cNvPr>
          <p:cNvSpPr/>
          <p:nvPr/>
        </p:nvSpPr>
        <p:spPr>
          <a:xfrm>
            <a:off x="8110918" y="2823392"/>
            <a:ext cx="1656000" cy="360000"/>
          </a:xfrm>
          <a:prstGeom prst="homePlate">
            <a:avLst/>
          </a:prstGeom>
          <a:solidFill>
            <a:schemeClr val="bg1"/>
          </a:solidFill>
          <a:ln w="6350">
            <a:solidFill>
              <a:schemeClr val="tx1"/>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a:solidFill>
                  <a:schemeClr val="tx1"/>
                </a:solidFill>
                <a:latin typeface="Meiryo UI" panose="020B0604030504040204" pitchFamily="50" charset="-128"/>
                <a:ea typeface="Meiryo UI" panose="020B0604030504040204" pitchFamily="50" charset="-128"/>
              </a:rPr>
              <a:t>・民間主体によるエリアのさらなる魅力向上・発信</a:t>
            </a:r>
          </a:p>
        </p:txBody>
      </p:sp>
      <p:sp>
        <p:nvSpPr>
          <p:cNvPr id="18" name="ホームベース 17">
            <a:extLst>
              <a:ext uri="{FF2B5EF4-FFF2-40B4-BE49-F238E27FC236}">
                <a16:creationId xmlns:a16="http://schemas.microsoft.com/office/drawing/2014/main" id="{AF32CCA4-4247-4A98-ADB9-9B7E214D44D7}"/>
              </a:ext>
            </a:extLst>
          </p:cNvPr>
          <p:cNvSpPr/>
          <p:nvPr/>
        </p:nvSpPr>
        <p:spPr>
          <a:xfrm>
            <a:off x="6366948" y="1774018"/>
            <a:ext cx="1656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indent="0" algn="l">
              <a:lnSpc>
                <a:spcPts val="600"/>
              </a:lnSpc>
            </a:pPr>
            <a:r>
              <a:rPr kumimoji="1" lang="ja-JP" altLang="en-US" sz="600" dirty="0">
                <a:solidFill>
                  <a:schemeClr val="tx1"/>
                </a:solidFill>
                <a:latin typeface="Meiryo UI" panose="020B0604030504040204" pitchFamily="50" charset="-128"/>
                <a:ea typeface="Meiryo UI" panose="020B0604030504040204" pitchFamily="50" charset="-128"/>
              </a:rPr>
              <a:t>・</a:t>
            </a:r>
            <a:r>
              <a:rPr kumimoji="1" lang="ja-JP" altLang="ja-JP" sz="600" dirty="0">
                <a:solidFill>
                  <a:schemeClr val="tx1"/>
                </a:solidFill>
                <a:latin typeface="Meiryo UI" panose="020B0604030504040204" pitchFamily="50" charset="-128"/>
                <a:ea typeface="Meiryo UI" panose="020B0604030504040204" pitchFamily="50" charset="-128"/>
              </a:rPr>
              <a:t>感染症対策を最大限に講じつつ</a:t>
            </a:r>
            <a:r>
              <a:rPr kumimoji="1" lang="ja-JP" altLang="en-US" sz="600" dirty="0">
                <a:solidFill>
                  <a:schemeClr val="tx1"/>
                </a:solidFill>
                <a:latin typeface="Meiryo UI" panose="020B0604030504040204" pitchFamily="50" charset="-128"/>
                <a:ea typeface="Meiryo UI" panose="020B0604030504040204" pitchFamily="50" charset="-128"/>
              </a:rPr>
              <a:t>、天王寺公園・動物園の官民連携等による魅力向上・活性化</a:t>
            </a:r>
            <a:r>
              <a:rPr lang="ja-JP" altLang="en-US" sz="600" dirty="0">
                <a:solidFill>
                  <a:schemeClr val="tx1"/>
                </a:solidFill>
                <a:latin typeface="Meiryo UI" panose="020B0604030504040204" pitchFamily="50" charset="-128"/>
                <a:ea typeface="Meiryo UI" panose="020B0604030504040204" pitchFamily="50" charset="-128"/>
              </a:rPr>
              <a:t>に係る取組みを推進</a:t>
            </a:r>
            <a:endParaRPr kumimoji="1" lang="ja-JP" altLang="en-US" sz="600" dirty="0">
              <a:solidFill>
                <a:schemeClr val="tx1"/>
              </a:solidFill>
              <a:latin typeface="Meiryo UI" panose="020B0604030504040204" pitchFamily="50" charset="-128"/>
              <a:ea typeface="Meiryo UI" panose="020B0604030504040204" pitchFamily="50" charset="-128"/>
            </a:endParaRPr>
          </a:p>
        </p:txBody>
      </p:sp>
      <p:sp>
        <p:nvSpPr>
          <p:cNvPr id="19" name="ホームベース 18">
            <a:extLst>
              <a:ext uri="{FF2B5EF4-FFF2-40B4-BE49-F238E27FC236}">
                <a16:creationId xmlns:a16="http://schemas.microsoft.com/office/drawing/2014/main" id="{76DEDA79-04F9-4E42-AC56-53A84AA0361E}"/>
              </a:ext>
            </a:extLst>
          </p:cNvPr>
          <p:cNvSpPr/>
          <p:nvPr/>
        </p:nvSpPr>
        <p:spPr>
          <a:xfrm>
            <a:off x="8111895" y="1774018"/>
            <a:ext cx="1656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indent="0" algn="l">
              <a:lnSpc>
                <a:spcPts val="600"/>
              </a:lnSpc>
            </a:pPr>
            <a:r>
              <a:rPr kumimoji="1" lang="ja-JP" altLang="en-US" sz="600" dirty="0">
                <a:solidFill>
                  <a:schemeClr val="tx1"/>
                </a:solidFill>
                <a:latin typeface="Meiryo UI" panose="020B0604030504040204" pitchFamily="50" charset="-128"/>
                <a:ea typeface="Meiryo UI" panose="020B0604030504040204" pitchFamily="50" charset="-128"/>
              </a:rPr>
              <a:t>・天王寺公園・動物園の官民連携等による魅力向上・活性化</a:t>
            </a:r>
            <a:r>
              <a:rPr lang="ja-JP" altLang="en-US" sz="600" dirty="0">
                <a:solidFill>
                  <a:schemeClr val="tx1"/>
                </a:solidFill>
                <a:latin typeface="Meiryo UI" panose="020B0604030504040204" pitchFamily="50" charset="-128"/>
                <a:ea typeface="Meiryo UI" panose="020B0604030504040204" pitchFamily="50" charset="-128"/>
              </a:rPr>
              <a:t>に係る取組みを推進</a:t>
            </a:r>
            <a:endParaRPr kumimoji="1" lang="ja-JP" altLang="en-US" sz="600" dirty="0">
              <a:solidFill>
                <a:schemeClr val="tx1"/>
              </a:solidFill>
              <a:latin typeface="Meiryo UI" panose="020B0604030504040204" pitchFamily="50" charset="-128"/>
              <a:ea typeface="Meiryo UI" panose="020B0604030504040204" pitchFamily="50" charset="-128"/>
            </a:endParaRPr>
          </a:p>
        </p:txBody>
      </p:sp>
      <p:sp>
        <p:nvSpPr>
          <p:cNvPr id="20" name="Text Box 2">
            <a:extLst>
              <a:ext uri="{FF2B5EF4-FFF2-40B4-BE49-F238E27FC236}">
                <a16:creationId xmlns:a16="http://schemas.microsoft.com/office/drawing/2014/main" id="{245A298C-83B1-48F8-821C-8AD25132897B}"/>
              </a:ext>
            </a:extLst>
          </p:cNvPr>
          <p:cNvSpPr txBox="1">
            <a:spLocks noChangeArrowheads="1"/>
          </p:cNvSpPr>
          <p:nvPr/>
        </p:nvSpPr>
        <p:spPr bwMode="auto">
          <a:xfrm>
            <a:off x="57149" y="47003"/>
            <a:ext cx="3724275" cy="252000"/>
          </a:xfrm>
          <a:prstGeom prst="rect">
            <a:avLst/>
          </a:prstGeom>
          <a:solidFill>
            <a:srgbClr val="0000FF"/>
          </a:solidFill>
          <a:ln w="28575">
            <a:solidFill>
              <a:schemeClr val="tx1"/>
            </a:solidFill>
            <a:miter lim="800000"/>
            <a:headEnd/>
            <a:tailEnd/>
          </a:ln>
        </p:spPr>
        <p:txBody>
          <a:bodyPr wrap="square" lIns="74295" tIns="36000" rIns="74295" bIns="8890" anchor="t"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b="1" u="none" dirty="0">
                <a:solidFill>
                  <a:schemeClr val="bg1"/>
                </a:solidFill>
                <a:latin typeface="Meiryo UI" panose="020B0604030504040204" pitchFamily="50" charset="-128"/>
                <a:ea typeface="Meiryo UI" panose="020B0604030504040204" pitchFamily="50" charset="-128"/>
                <a:cs typeface="ＭＳ Ｐゴシック" charset="-128"/>
              </a:rPr>
              <a:t>　</a:t>
            </a:r>
            <a:r>
              <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rPr>
              <a:t>【</a:t>
            </a:r>
            <a:r>
              <a:rPr lang="ja-JP" altLang="en-US" sz="1200" b="1" u="none" dirty="0">
                <a:solidFill>
                  <a:schemeClr val="bg1"/>
                </a:solidFill>
                <a:latin typeface="Meiryo UI" panose="020B0604030504040204" pitchFamily="50" charset="-128"/>
                <a:ea typeface="Meiryo UI" panose="020B0604030504040204" pitchFamily="50" charset="-128"/>
                <a:cs typeface="ＭＳ Ｐゴシック" charset="-128"/>
              </a:rPr>
              <a:t>参考資料</a:t>
            </a:r>
            <a:r>
              <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rPr>
              <a:t>】</a:t>
            </a:r>
            <a:r>
              <a:rPr lang="ja-JP" altLang="en-US" sz="1200" b="1" dirty="0">
                <a:solidFill>
                  <a:schemeClr val="bg1"/>
                </a:solidFill>
                <a:latin typeface="Meiryo UI" panose="020B0604030504040204" pitchFamily="50" charset="-128"/>
                <a:ea typeface="Meiryo UI" panose="020B0604030504040204" pitchFamily="50" charset="-128"/>
                <a:cs typeface="ＭＳ Ｐゴシック" charset="-128"/>
              </a:rPr>
              <a:t>重点事業例とフェーズごとの取組みイメージ</a:t>
            </a:r>
            <a:endPar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endParaRPr>
          </a:p>
        </p:txBody>
      </p:sp>
      <p:sp>
        <p:nvSpPr>
          <p:cNvPr id="21" name="スライド番号プレースホルダー 4"/>
          <p:cNvSpPr>
            <a:spLocks noGrp="1"/>
          </p:cNvSpPr>
          <p:nvPr>
            <p:ph type="sldNum" sz="quarter" idx="12"/>
          </p:nvPr>
        </p:nvSpPr>
        <p:spPr>
          <a:xfrm>
            <a:off x="7678692" y="6498020"/>
            <a:ext cx="2228850" cy="365125"/>
          </a:xfrm>
        </p:spPr>
        <p:txBody>
          <a:bodyPr/>
          <a:lstStyle/>
          <a:p>
            <a:r>
              <a:rPr kumimoji="1" lang="en-US" altLang="ja-JP" dirty="0"/>
              <a:t>20</a:t>
            </a:r>
            <a:endParaRPr kumimoji="1" lang="ja-JP" altLang="en-US" dirty="0"/>
          </a:p>
        </p:txBody>
      </p:sp>
    </p:spTree>
    <p:extLst>
      <p:ext uri="{BB962C8B-B14F-4D97-AF65-F5344CB8AC3E}">
        <p14:creationId xmlns:p14="http://schemas.microsoft.com/office/powerpoint/2010/main" val="38085659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 name="表 265"/>
          <p:cNvGraphicFramePr>
            <a:graphicFrameLocks noGrp="1"/>
          </p:cNvGraphicFramePr>
          <p:nvPr>
            <p:extLst>
              <p:ext uri="{D42A27DB-BD31-4B8C-83A1-F6EECF244321}">
                <p14:modId xmlns:p14="http://schemas.microsoft.com/office/powerpoint/2010/main" val="1398437394"/>
              </p:ext>
            </p:extLst>
          </p:nvPr>
        </p:nvGraphicFramePr>
        <p:xfrm>
          <a:off x="64802" y="69272"/>
          <a:ext cx="9755999" cy="6544296"/>
        </p:xfrm>
        <a:graphic>
          <a:graphicData uri="http://schemas.openxmlformats.org/drawingml/2006/table">
            <a:tbl>
              <a:tblPr/>
              <a:tblGrid>
                <a:gridCol w="167555">
                  <a:extLst>
                    <a:ext uri="{9D8B030D-6E8A-4147-A177-3AD203B41FA5}">
                      <a16:colId xmlns:a16="http://schemas.microsoft.com/office/drawing/2014/main" val="20000"/>
                    </a:ext>
                  </a:extLst>
                </a:gridCol>
                <a:gridCol w="167555">
                  <a:extLst>
                    <a:ext uri="{9D8B030D-6E8A-4147-A177-3AD203B41FA5}">
                      <a16:colId xmlns:a16="http://schemas.microsoft.com/office/drawing/2014/main" val="20001"/>
                    </a:ext>
                  </a:extLst>
                </a:gridCol>
                <a:gridCol w="1674818">
                  <a:extLst>
                    <a:ext uri="{9D8B030D-6E8A-4147-A177-3AD203B41FA5}">
                      <a16:colId xmlns:a16="http://schemas.microsoft.com/office/drawing/2014/main" val="20002"/>
                    </a:ext>
                  </a:extLst>
                </a:gridCol>
                <a:gridCol w="2674004">
                  <a:extLst>
                    <a:ext uri="{9D8B030D-6E8A-4147-A177-3AD203B41FA5}">
                      <a16:colId xmlns:a16="http://schemas.microsoft.com/office/drawing/2014/main" val="20003"/>
                    </a:ext>
                  </a:extLst>
                </a:gridCol>
                <a:gridCol w="1579661">
                  <a:extLst>
                    <a:ext uri="{9D8B030D-6E8A-4147-A177-3AD203B41FA5}">
                      <a16:colId xmlns:a16="http://schemas.microsoft.com/office/drawing/2014/main" val="20004"/>
                    </a:ext>
                  </a:extLst>
                </a:gridCol>
                <a:gridCol w="1746203">
                  <a:extLst>
                    <a:ext uri="{9D8B030D-6E8A-4147-A177-3AD203B41FA5}">
                      <a16:colId xmlns:a16="http://schemas.microsoft.com/office/drawing/2014/main" val="20005"/>
                    </a:ext>
                  </a:extLst>
                </a:gridCol>
                <a:gridCol w="1746203">
                  <a:extLst>
                    <a:ext uri="{9D8B030D-6E8A-4147-A177-3AD203B41FA5}">
                      <a16:colId xmlns:a16="http://schemas.microsoft.com/office/drawing/2014/main" val="20006"/>
                    </a:ext>
                  </a:extLst>
                </a:gridCol>
              </a:tblGrid>
              <a:tr h="167555">
                <a:tc>
                  <a:txBody>
                    <a:bodyPr/>
                    <a:lstStyle/>
                    <a:p>
                      <a:pPr algn="l" fontAlgn="ct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extLst>
                  <a:ext uri="{0D108BD9-81ED-4DB2-BD59-A6C34878D82A}">
                    <a16:rowId xmlns:a16="http://schemas.microsoft.com/office/drawing/2014/main" val="10000"/>
                  </a:ext>
                </a:extLst>
              </a:tr>
              <a:tr h="360000">
                <a:tc gridSpan="4">
                  <a:txBody>
                    <a:bodyPr/>
                    <a:lstStyle/>
                    <a:p>
                      <a:pPr algn="l" fontAlgn="ct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重点事業は、年度ごとに効果を検証し、精査・見直し・追加等行う</a:t>
                      </a: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67555">
                <a:tc rowSpan="2" gridSpan="3">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施策名</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a:p>
                  </a:txBody>
                  <a:tcPr/>
                </a:tc>
                <a:tc rowSpan="2" hMerge="1">
                  <a:txBody>
                    <a:bodyPr/>
                    <a:lstStyle/>
                    <a:p>
                      <a:endParaRPr kumimoji="1" lang="ja-JP" altLang="en-US"/>
                    </a:p>
                  </a:txBody>
                  <a:tcPr/>
                </a:tc>
                <a:tc rowSpan="2">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概要</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取組主体</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フェーズごとの取組み</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3"/>
                  </a:ext>
                </a:extLst>
              </a:tr>
              <a:tr h="167555">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フェーズ１（ウィズコロナ）</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フェーズ２（ポストコロナ）</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90315">
                <a:tc gridSpan="7">
                  <a:txBody>
                    <a:bodyPr/>
                    <a:lstStyle/>
                    <a:p>
                      <a:pPr algn="l" fontAlgn="ctr"/>
                      <a:r>
                        <a:rPr lang="ja-JP" altLang="en-US" sz="600" b="1" i="0" u="none" strike="noStrike" dirty="0">
                          <a:solidFill>
                            <a:schemeClr val="tx1"/>
                          </a:solidFill>
                          <a:effectLst/>
                          <a:latin typeface="Meiryo UI" panose="020B0604030504040204" pitchFamily="50" charset="-128"/>
                          <a:ea typeface="Meiryo UI" panose="020B0604030504040204" pitchFamily="50" charset="-128"/>
                        </a:rPr>
                        <a:t>世界第一級の文化・観光拠点の進化・発信</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190315">
                <a:tc rowSpan="10">
                  <a:txBody>
                    <a:bodyPr/>
                    <a:lstStyle/>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6">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大阪市内の重点エリア等の魅力向上（難波周辺地区）</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r h="428221">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なんば駅周辺における空間再編推進事業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なんば駅周辺の道路空間を、「車」中心の空間から「人」中心の空間へと再編し、世界を惹きつける観光拠点として上質で居心地の良い空間の創出を図る。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大阪市・民間事業者</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190315">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6">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水都大阪</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8"/>
                  </a:ext>
                </a:extLst>
              </a:tr>
              <a:tr h="828000">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rowSpan="3">
                  <a:txBody>
                    <a:bodyPr/>
                    <a:lstStyle/>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水辺の魅力空間づくり（水辺の魅力向上（東横堀川等の水辺空間利用の促進））</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舟運をはじめ水辺も楽しめる観光メニューが集結するターミナルの整備、水辺魅力の向上や、舟運活性化に資する空間・景観整備を行う。</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大阪府・大阪市・</a:t>
                      </a:r>
                      <a:br>
                        <a:rPr lang="ja-JP" altLang="en-US" sz="600" b="0" i="0" u="none" strike="noStrike" dirty="0">
                          <a:solidFill>
                            <a:schemeClr val="tx1"/>
                          </a:solidFill>
                          <a:effectLst/>
                          <a:latin typeface="Meiryo UI" panose="020B0604030504040204" pitchFamily="50" charset="-128"/>
                          <a:ea typeface="Meiryo UI" panose="020B0604030504040204" pitchFamily="50" charset="-128"/>
                        </a:rPr>
                      </a:b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民間事業者</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428221">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水都大阪コンソーシアム事業負担金（水と光のまちづくり推進事業）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「水と光の首都大阪」の実現に向けて、公民共通のプラットフォームである「水都大阪コンソーシアム」において、水辺魅力の創出や舟運活性化、ブランディング、観光、安全・安心を推進する。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大阪府・大阪市・</a:t>
                      </a:r>
                      <a:br>
                        <a:rPr lang="ja-JP" altLang="en-US" sz="600" b="0" i="0" u="none" strike="noStrike" dirty="0">
                          <a:solidFill>
                            <a:schemeClr val="tx1"/>
                          </a:solidFill>
                          <a:effectLst/>
                          <a:latin typeface="Meiryo UI" panose="020B0604030504040204" pitchFamily="50" charset="-128"/>
                          <a:ea typeface="Meiryo UI" panose="020B0604030504040204" pitchFamily="50" charset="-128"/>
                        </a:rPr>
                      </a:b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民間事業者</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428221">
                <a:tc vMerge="1">
                  <a:txBody>
                    <a:bodyPr/>
                    <a:lstStyle/>
                    <a:p>
                      <a:pPr algn="l" fontAlgn="ctr"/>
                      <a:endParaRPr lang="ja-JP" altLang="en-US" sz="6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淀川大堰閘門設置事業による淀川沿川まちづくりの促進</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2025</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関西万博までに、国において、船舶で航行できるよう閘門を設置するなど、万博来場者への魅力向上を図り、また、新たな舟運航路による沿川のにぎわいの創出や魅力向上を図り、淀川の広域連携型まちづくりを促進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大阪府・淀川沿川市町・</a:t>
                      </a:r>
                      <a:endParaRPr lang="en-US" altLang="ja-JP" sz="600" b="0" i="0" u="none" strike="noStrike" dirty="0">
                        <a:solidFill>
                          <a:schemeClr val="tx1"/>
                        </a:solidFill>
                        <a:effectLst/>
                        <a:latin typeface="Meiryo UI" panose="020B0604030504040204" pitchFamily="50" charset="-128"/>
                        <a:ea typeface="Meiryo UI" panose="020B0604030504040204" pitchFamily="50" charset="-128"/>
                      </a:endParaRPr>
                    </a:p>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国土交通省近畿地方整備局・</a:t>
                      </a:r>
                    </a:p>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民間事業者等</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570965">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大阪・光の饗宴事業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「御堂筋イルミネーション」、「</a:t>
                      </a: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OSAKA</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光のルネサンス」、地域団体等が展開するエリアプログラムを一体的に展開して、都市魅力の創造・発信や都市ブランドの向上を図る。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大阪府・大阪市・</a:t>
                      </a:r>
                      <a:br>
                        <a:rPr lang="ja-JP" altLang="en-US" sz="600" b="0" i="0" u="none" strike="noStrike" dirty="0">
                          <a:solidFill>
                            <a:schemeClr val="tx1"/>
                          </a:solidFill>
                          <a:effectLst/>
                          <a:latin typeface="Meiryo UI" panose="020B0604030504040204" pitchFamily="50" charset="-128"/>
                          <a:ea typeface="Meiryo UI" panose="020B0604030504040204" pitchFamily="50" charset="-128"/>
                        </a:rPr>
                      </a:b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大阪観光局・</a:t>
                      </a:r>
                      <a:br>
                        <a:rPr lang="ja-JP" altLang="en-US" sz="600" b="0" i="0" u="none" strike="noStrike" dirty="0">
                          <a:solidFill>
                            <a:schemeClr val="tx1"/>
                          </a:solidFill>
                          <a:effectLst/>
                          <a:latin typeface="Meiryo UI" panose="020B0604030504040204" pitchFamily="50" charset="-128"/>
                          <a:ea typeface="Meiryo UI" panose="020B0604030504040204" pitchFamily="50" charset="-128"/>
                        </a:rPr>
                      </a:b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経済団体・</a:t>
                      </a:r>
                      <a:br>
                        <a:rPr lang="ja-JP" altLang="en-US" sz="600" b="0" i="0" u="none" strike="noStrike" dirty="0">
                          <a:solidFill>
                            <a:schemeClr val="tx1"/>
                          </a:solidFill>
                          <a:effectLst/>
                          <a:latin typeface="Meiryo UI" panose="020B0604030504040204" pitchFamily="50" charset="-128"/>
                          <a:ea typeface="Meiryo UI" panose="020B0604030504040204" pitchFamily="50" charset="-128"/>
                        </a:rPr>
                      </a:b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民間事業者</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190315">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6">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万博記念公園の魅力向上</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3"/>
                  </a:ext>
                </a:extLst>
              </a:tr>
              <a:tr h="428221">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将来ビジョン策定業務</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現行の将来ビジョンを見直し、万博記念公園の活性化に向けた新たなビジョンを策定する。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大阪府</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r h="428221">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r>
                        <a:rPr lang="zh-TW" altLang="en-US" sz="600" b="0" i="0" u="none" strike="noStrike">
                          <a:solidFill>
                            <a:schemeClr val="tx1"/>
                          </a:solidFill>
                          <a:effectLst/>
                          <a:latin typeface="Meiryo UI" panose="020B0604030504040204" pitchFamily="50" charset="-128"/>
                          <a:ea typeface="Meiryo UI" panose="020B0604030504040204" pitchFamily="50" charset="-128"/>
                        </a:rPr>
                        <a:t>万博記念公園駅前周辺地区活性化事業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大規模アリーナを中核とした大阪・関西を代表する新たなスポーツ・文化の拠点づくりを推進する。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大阪府・民間事業者</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190800">
                <a:tc gridSpan="7">
                  <a:txBody>
                    <a:bodyPr/>
                    <a:lstStyle/>
                    <a:p>
                      <a:pPr algn="l" fontAlgn="ctr"/>
                      <a:r>
                        <a:rPr lang="ja-JP" altLang="en-US" sz="600" b="1" i="0" u="none" strike="noStrike" dirty="0">
                          <a:solidFill>
                            <a:schemeClr val="tx1"/>
                          </a:solidFill>
                          <a:effectLst/>
                          <a:latin typeface="Meiryo UI" panose="020B0604030504040204" pitchFamily="50" charset="-128"/>
                          <a:ea typeface="Meiryo UI" panose="020B0604030504040204" pitchFamily="50" charset="-128"/>
                        </a:rPr>
                        <a:t>大阪の強みを生かした魅力創出・発信</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hMerge="1">
                  <a:txBody>
                    <a:bodyPr/>
                    <a:lstStyle/>
                    <a:p>
                      <a:pPr algn="l" fontAlgn="ctr"/>
                      <a:endParaRPr lang="ja-JP" altLang="en-US" sz="6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hMerge="1">
                  <a:txBody>
                    <a:bodyPr/>
                    <a:lstStyle/>
                    <a:p>
                      <a:pPr algn="l" rtl="0"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hMerge="1">
                  <a:txBody>
                    <a:bodyPr/>
                    <a:lstStyle/>
                    <a:p>
                      <a:pPr algn="l" rtl="0"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hMerge="1">
                  <a:txBody>
                    <a:bodyPr/>
                    <a:lstStyle/>
                    <a:p>
                      <a:pPr algn="l" rtl="0"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hMerge="1">
                  <a:txBody>
                    <a:bodyPr/>
                    <a:lstStyle/>
                    <a:p>
                      <a:pPr algn="l" rtl="0"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hMerge="1">
                  <a:txBody>
                    <a:bodyPr/>
                    <a:lstStyle/>
                    <a:p>
                      <a:pPr algn="l" rtl="0"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extLst>
                  <a:ext uri="{0D108BD9-81ED-4DB2-BD59-A6C34878D82A}">
                    <a16:rowId xmlns:a16="http://schemas.microsoft.com/office/drawing/2014/main" val="10016"/>
                  </a:ext>
                </a:extLst>
              </a:tr>
              <a:tr h="190315">
                <a:tc rowSpan="3">
                  <a:txBody>
                    <a:bodyPr/>
                    <a:lstStyle/>
                    <a:p>
                      <a:pPr algn="l" fontAlgn="ctr"/>
                      <a:r>
                        <a:rPr lang="ja-JP" altLang="en-US" sz="600" b="1"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6">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国内外の人々を惹きつけるキラーコンテンツの創出</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7"/>
                  </a:ext>
                </a:extLst>
              </a:tr>
              <a:tr h="570965">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国内外の人々を惹きつけるキラーコンテンツの創出</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国内外の人々を惹きつけるキラーコンテンツを実施し、大阪の魅力を全世界に強力に発信することで、多くの方々を大阪に誘客する起爆剤となる事業を実施する。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大阪府・大阪市・</a:t>
                      </a:r>
                      <a:endParaRPr lang="en-US" altLang="ja-JP" sz="600" b="0" i="0" u="none" strike="noStrike" dirty="0">
                        <a:solidFill>
                          <a:schemeClr val="tx1"/>
                        </a:solidFill>
                        <a:effectLst/>
                        <a:latin typeface="Meiryo UI" panose="020B0604030504040204" pitchFamily="50" charset="-128"/>
                        <a:ea typeface="Meiryo UI" panose="020B0604030504040204" pitchFamily="50" charset="-128"/>
                      </a:endParaRPr>
                    </a:p>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国土交通省近畿地方整備局・</a:t>
                      </a:r>
                      <a:endParaRPr lang="en-US" altLang="ja-JP" sz="600" b="0" i="0" u="none" strike="noStrike" dirty="0">
                        <a:solidFill>
                          <a:schemeClr val="tx1"/>
                        </a:solidFill>
                        <a:effectLst/>
                        <a:latin typeface="Meiryo UI" panose="020B0604030504040204" pitchFamily="50" charset="-128"/>
                        <a:ea typeface="Meiryo UI" panose="020B0604030504040204" pitchFamily="50" charset="-128"/>
                      </a:endParaRPr>
                    </a:p>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大阪観光局・経済団体等</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8"/>
                  </a:ext>
                </a:extLst>
              </a:tr>
              <a:tr h="428221">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御堂筋地区の魅力向上</a:t>
                      </a:r>
                      <a:br>
                        <a:rPr lang="ja-JP" altLang="en-US" sz="600" b="0" i="0" u="none" strike="noStrike" dirty="0">
                          <a:solidFill>
                            <a:schemeClr val="tx1"/>
                          </a:solidFill>
                          <a:effectLst/>
                          <a:latin typeface="Meiryo UI" panose="020B0604030504040204" pitchFamily="50" charset="-128"/>
                          <a:ea typeface="Meiryo UI" panose="020B0604030504040204" pitchFamily="50" charset="-128"/>
                        </a:rPr>
                      </a:b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（御堂筋開放事業：御堂筋活性化事業）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大阪のシンボルストリートである御堂筋を歩行者に開放し、非日常的なイベントを実施。御堂筋・大阪の魅力を国内外に発信する。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大阪府・大阪市・</a:t>
                      </a:r>
                      <a:endParaRPr lang="en-US" altLang="ja-JP" sz="600" b="0" i="0" u="none" strike="noStrike" dirty="0">
                        <a:solidFill>
                          <a:schemeClr val="tx1"/>
                        </a:solidFill>
                        <a:effectLst/>
                        <a:latin typeface="Meiryo UI" panose="020B0604030504040204" pitchFamily="50" charset="-128"/>
                        <a:ea typeface="Meiryo UI" panose="020B0604030504040204" pitchFamily="50" charset="-128"/>
                      </a:endParaRPr>
                    </a:p>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国土交通省近畿地方整備局・</a:t>
                      </a:r>
                      <a:endParaRPr lang="en-US" altLang="ja-JP" sz="600" b="0" i="0" u="none" strike="noStrike" dirty="0">
                        <a:solidFill>
                          <a:schemeClr val="tx1"/>
                        </a:solidFill>
                        <a:effectLst/>
                        <a:latin typeface="Meiryo UI" panose="020B0604030504040204" pitchFamily="50" charset="-128"/>
                        <a:ea typeface="Meiryo UI" panose="020B0604030504040204" pitchFamily="50" charset="-128"/>
                      </a:endParaRPr>
                    </a:p>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大阪観光局・経済団体等</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9"/>
                  </a:ext>
                </a:extLst>
              </a:tr>
            </a:tbl>
          </a:graphicData>
        </a:graphic>
      </p:graphicFrame>
      <p:sp>
        <p:nvSpPr>
          <p:cNvPr id="4" name="ホームベース 3">
            <a:extLst>
              <a:ext uri="{FF2B5EF4-FFF2-40B4-BE49-F238E27FC236}">
                <a16:creationId xmlns:a16="http://schemas.microsoft.com/office/drawing/2014/main" id="{284DE7B5-DABE-4E54-8FD6-BA4AD7AABB09}"/>
              </a:ext>
            </a:extLst>
          </p:cNvPr>
          <p:cNvSpPr/>
          <p:nvPr/>
        </p:nvSpPr>
        <p:spPr>
          <a:xfrm>
            <a:off x="6362301" y="4410025"/>
            <a:ext cx="3420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ja-JP" sz="600" dirty="0">
                <a:solidFill>
                  <a:sysClr val="windowText" lastClr="000000"/>
                </a:solidFill>
                <a:effectLst/>
                <a:latin typeface="Meiryo UI" panose="020B0604030504040204" pitchFamily="50" charset="-128"/>
                <a:ea typeface="Meiryo UI" panose="020B0604030504040204" pitchFamily="50" charset="-128"/>
              </a:rPr>
              <a:t>・</a:t>
            </a:r>
            <a:r>
              <a:rPr kumimoji="1" lang="ja-JP" altLang="en-US" sz="600" dirty="0">
                <a:solidFill>
                  <a:sysClr val="windowText" lastClr="000000"/>
                </a:solidFill>
                <a:effectLst/>
                <a:latin typeface="Meiryo UI" panose="020B0604030504040204" pitchFamily="50" charset="-128"/>
                <a:ea typeface="Meiryo UI" panose="020B0604030504040204" pitchFamily="50" charset="-128"/>
              </a:rPr>
              <a:t>新たなビジョンを策定し、事業を展開</a:t>
            </a:r>
            <a:endParaRPr lang="ja-JP" altLang="ja-JP" sz="600" dirty="0">
              <a:solidFill>
                <a:sysClr val="windowText" lastClr="000000"/>
              </a:solidFill>
              <a:effectLst/>
              <a:latin typeface="Meiryo UI" panose="020B0604030504040204" pitchFamily="50" charset="-128"/>
              <a:ea typeface="Meiryo UI" panose="020B0604030504040204" pitchFamily="50" charset="-128"/>
            </a:endParaRPr>
          </a:p>
        </p:txBody>
      </p:sp>
      <p:sp>
        <p:nvSpPr>
          <p:cNvPr id="5" name="ホームベース 4">
            <a:extLst>
              <a:ext uri="{FF2B5EF4-FFF2-40B4-BE49-F238E27FC236}">
                <a16:creationId xmlns:a16="http://schemas.microsoft.com/office/drawing/2014/main" id="{921FC978-4A3A-4C59-9B9B-6E482671EBEA}"/>
              </a:ext>
            </a:extLst>
          </p:cNvPr>
          <p:cNvSpPr/>
          <p:nvPr/>
        </p:nvSpPr>
        <p:spPr>
          <a:xfrm>
            <a:off x="6362301" y="4835082"/>
            <a:ext cx="3420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ja-JP" sz="600">
                <a:solidFill>
                  <a:sysClr val="windowText" lastClr="000000"/>
                </a:solidFill>
                <a:effectLst/>
                <a:latin typeface="Meiryo UI" panose="020B0604030504040204" pitchFamily="50" charset="-128"/>
                <a:ea typeface="Meiryo UI" panose="020B0604030504040204" pitchFamily="50" charset="-128"/>
              </a:rPr>
              <a:t>・</a:t>
            </a:r>
            <a:r>
              <a:rPr kumimoji="1" lang="ja-JP" altLang="en-US" sz="600">
                <a:solidFill>
                  <a:sysClr val="windowText" lastClr="000000"/>
                </a:solidFill>
                <a:effectLst/>
                <a:latin typeface="Meiryo UI" panose="020B0604030504040204" pitchFamily="50" charset="-128"/>
                <a:ea typeface="Meiryo UI" panose="020B0604030504040204" pitchFamily="50" charset="-128"/>
              </a:rPr>
              <a:t>公募で選定された事業者の事業計画に基づき、事業を推進</a:t>
            </a:r>
            <a:endParaRPr lang="ja-JP" altLang="ja-JP" sz="600">
              <a:solidFill>
                <a:sysClr val="windowText" lastClr="000000"/>
              </a:solidFill>
              <a:effectLst/>
              <a:latin typeface="Meiryo UI" panose="020B0604030504040204" pitchFamily="50" charset="-128"/>
              <a:ea typeface="Meiryo UI" panose="020B0604030504040204" pitchFamily="50" charset="-128"/>
            </a:endParaRPr>
          </a:p>
        </p:txBody>
      </p:sp>
      <p:sp>
        <p:nvSpPr>
          <p:cNvPr id="6" name="ホームベース 5">
            <a:extLst>
              <a:ext uri="{FF2B5EF4-FFF2-40B4-BE49-F238E27FC236}">
                <a16:creationId xmlns:a16="http://schemas.microsoft.com/office/drawing/2014/main" id="{F9E70DD0-C4B1-4FF2-8FAD-73107BC47686}"/>
              </a:ext>
            </a:extLst>
          </p:cNvPr>
          <p:cNvSpPr/>
          <p:nvPr/>
        </p:nvSpPr>
        <p:spPr>
          <a:xfrm>
            <a:off x="6362301" y="1342780"/>
            <a:ext cx="3420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ja-JP" sz="600" dirty="0">
                <a:solidFill>
                  <a:sysClr val="windowText" lastClr="000000"/>
                </a:solidFill>
                <a:effectLst/>
                <a:latin typeface="Meiryo UI" panose="020B0604030504040204" pitchFamily="50" charset="-128"/>
                <a:ea typeface="Meiryo UI" panose="020B0604030504040204" pitchFamily="50" charset="-128"/>
              </a:rPr>
              <a:t>・</a:t>
            </a:r>
            <a:r>
              <a:rPr kumimoji="1" lang="ja-JP" altLang="en-US" sz="600" dirty="0">
                <a:solidFill>
                  <a:sysClr val="windowText" lastClr="000000"/>
                </a:solidFill>
                <a:effectLst/>
                <a:latin typeface="Meiryo UI" panose="020B0604030504040204" pitchFamily="50" charset="-128"/>
                <a:ea typeface="Meiryo UI" panose="020B0604030504040204" pitchFamily="50" charset="-128"/>
              </a:rPr>
              <a:t>なんば駅周辺の道路空間を、「車」中心から「人」中心の空間へと再編</a:t>
            </a:r>
            <a:endParaRPr lang="ja-JP" altLang="ja-JP" sz="600" dirty="0">
              <a:solidFill>
                <a:sysClr val="windowText" lastClr="000000"/>
              </a:solidFill>
              <a:effectLst/>
              <a:latin typeface="Meiryo UI" panose="020B0604030504040204" pitchFamily="50" charset="-128"/>
              <a:ea typeface="Meiryo UI" panose="020B0604030504040204" pitchFamily="50" charset="-128"/>
            </a:endParaRPr>
          </a:p>
        </p:txBody>
      </p:sp>
      <p:sp>
        <p:nvSpPr>
          <p:cNvPr id="7" name="ホームベース 6">
            <a:extLst>
              <a:ext uri="{FF2B5EF4-FFF2-40B4-BE49-F238E27FC236}">
                <a16:creationId xmlns:a16="http://schemas.microsoft.com/office/drawing/2014/main" id="{6A418DC5-5B8B-4776-8276-316A8AB5E514}"/>
              </a:ext>
            </a:extLst>
          </p:cNvPr>
          <p:cNvSpPr/>
          <p:nvPr/>
        </p:nvSpPr>
        <p:spPr>
          <a:xfrm>
            <a:off x="6362301" y="2578758"/>
            <a:ext cx="3420000" cy="144000"/>
          </a:xfrm>
          <a:prstGeom prst="homePlate">
            <a:avLst>
              <a:gd name="adj" fmla="val 80925"/>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600"/>
              </a:lnSpc>
            </a:pPr>
            <a:r>
              <a:rPr kumimoji="1" lang="ja-JP" altLang="en-US" sz="600" dirty="0">
                <a:solidFill>
                  <a:sysClr val="windowText" lastClr="000000"/>
                </a:solidFill>
                <a:effectLst/>
                <a:latin typeface="Meiryo UI" panose="020B0604030504040204" pitchFamily="50" charset="-128"/>
                <a:ea typeface="Meiryo UI" panose="020B0604030504040204" pitchFamily="50" charset="-128"/>
                <a:cs typeface="+mn-cs"/>
              </a:rPr>
              <a:t>・</a:t>
            </a:r>
            <a:r>
              <a:rPr kumimoji="1" lang="ja-JP" altLang="ja-JP" sz="600" dirty="0">
                <a:solidFill>
                  <a:sysClr val="windowText" lastClr="000000"/>
                </a:solidFill>
                <a:effectLst/>
                <a:latin typeface="Meiryo UI" panose="020B0604030504040204" pitchFamily="50" charset="-128"/>
                <a:ea typeface="Meiryo UI" panose="020B0604030504040204" pitchFamily="50" charset="-128"/>
                <a:cs typeface="+mn-cs"/>
              </a:rPr>
              <a:t>東横堀川</a:t>
            </a:r>
            <a:r>
              <a:rPr kumimoji="1" lang="ja-JP" altLang="en-US" sz="600" dirty="0">
                <a:solidFill>
                  <a:sysClr val="windowText" lastClr="000000"/>
                </a:solidFill>
                <a:effectLst/>
                <a:latin typeface="Meiryo UI" panose="020B0604030504040204" pitchFamily="50" charset="-128"/>
                <a:ea typeface="Meiryo UI" panose="020B0604030504040204" pitchFamily="50" charset="-128"/>
                <a:cs typeface="+mn-cs"/>
              </a:rPr>
              <a:t>及び</a:t>
            </a:r>
            <a:r>
              <a:rPr kumimoji="1" lang="ja-JP" altLang="ja-JP" sz="600" dirty="0">
                <a:solidFill>
                  <a:sysClr val="windowText" lastClr="000000"/>
                </a:solidFill>
                <a:effectLst/>
                <a:latin typeface="Meiryo UI" panose="020B0604030504040204" pitchFamily="50" charset="-128"/>
                <a:ea typeface="Meiryo UI" panose="020B0604030504040204" pitchFamily="50" charset="-128"/>
                <a:cs typeface="+mn-cs"/>
              </a:rPr>
              <a:t>道頓堀川</a:t>
            </a:r>
            <a:r>
              <a:rPr kumimoji="1" lang="ja-JP" altLang="en-US" sz="600" dirty="0">
                <a:solidFill>
                  <a:sysClr val="windowText" lastClr="000000"/>
                </a:solidFill>
                <a:effectLst/>
                <a:latin typeface="Meiryo UI" panose="020B0604030504040204" pitchFamily="50" charset="-128"/>
                <a:ea typeface="Meiryo UI" panose="020B0604030504040204" pitchFamily="50" charset="-128"/>
                <a:cs typeface="+mn-cs"/>
              </a:rPr>
              <a:t>において、更なる水辺空間の利用促進、水辺魅力の向上への取組みを実施</a:t>
            </a:r>
          </a:p>
        </p:txBody>
      </p:sp>
      <p:sp>
        <p:nvSpPr>
          <p:cNvPr id="8" name="ホームベース 7">
            <a:extLst>
              <a:ext uri="{FF2B5EF4-FFF2-40B4-BE49-F238E27FC236}">
                <a16:creationId xmlns:a16="http://schemas.microsoft.com/office/drawing/2014/main" id="{0FBC78D8-F030-453F-99CE-940C8FC262FC}"/>
              </a:ext>
            </a:extLst>
          </p:cNvPr>
          <p:cNvSpPr/>
          <p:nvPr/>
        </p:nvSpPr>
        <p:spPr>
          <a:xfrm>
            <a:off x="6362301" y="2402284"/>
            <a:ext cx="3420000" cy="144000"/>
          </a:xfrm>
          <a:prstGeom prst="homePlate">
            <a:avLst>
              <a:gd name="adj" fmla="val 77489"/>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600"/>
              </a:lnSpc>
            </a:pPr>
            <a:r>
              <a:rPr kumimoji="1" lang="ja-JP" altLang="en-US" sz="600" dirty="0">
                <a:solidFill>
                  <a:sysClr val="windowText" lastClr="000000"/>
                </a:solidFill>
                <a:effectLst/>
                <a:latin typeface="Meiryo UI" panose="020B0604030504040204" pitchFamily="50" charset="-128"/>
                <a:ea typeface="Meiryo UI" panose="020B0604030504040204" pitchFamily="50" charset="-128"/>
                <a:cs typeface="+mn-cs"/>
              </a:rPr>
              <a:t>・東横堀川の水辺空間整備について、本町橋から農人橋までの間等における調査、設計、工事等を実施</a:t>
            </a:r>
          </a:p>
        </p:txBody>
      </p:sp>
      <p:sp>
        <p:nvSpPr>
          <p:cNvPr id="9" name="ホームベース 8">
            <a:extLst>
              <a:ext uri="{FF2B5EF4-FFF2-40B4-BE49-F238E27FC236}">
                <a16:creationId xmlns:a16="http://schemas.microsoft.com/office/drawing/2014/main" id="{1D38FBAC-C161-4530-8390-22902CF145FC}"/>
              </a:ext>
            </a:extLst>
          </p:cNvPr>
          <p:cNvSpPr/>
          <p:nvPr/>
        </p:nvSpPr>
        <p:spPr>
          <a:xfrm>
            <a:off x="6362301" y="1954086"/>
            <a:ext cx="3420000" cy="144000"/>
          </a:xfrm>
          <a:prstGeom prst="homePlate">
            <a:avLst>
              <a:gd name="adj" fmla="val 98656"/>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600"/>
              </a:lnSpc>
            </a:pPr>
            <a:r>
              <a:rPr kumimoji="1" lang="ja-JP" altLang="ja-JP" sz="600" dirty="0">
                <a:solidFill>
                  <a:sysClr val="windowText" lastClr="000000"/>
                </a:solidFill>
                <a:effectLst/>
                <a:latin typeface="Meiryo UI" panose="020B0604030504040204" pitchFamily="50" charset="-128"/>
                <a:ea typeface="Meiryo UI" panose="020B0604030504040204" pitchFamily="50" charset="-128"/>
                <a:cs typeface="+mn-cs"/>
              </a:rPr>
              <a:t>・</a:t>
            </a:r>
            <a:r>
              <a:rPr kumimoji="1" lang="ja-JP" altLang="en-US" sz="600" dirty="0">
                <a:solidFill>
                  <a:sysClr val="windowText" lastClr="000000"/>
                </a:solidFill>
                <a:effectLst/>
                <a:latin typeface="Meiryo UI" panose="020B0604030504040204" pitchFamily="50" charset="-128"/>
                <a:ea typeface="Meiryo UI" panose="020B0604030504040204" pitchFamily="50" charset="-128"/>
                <a:cs typeface="+mn-cs"/>
              </a:rPr>
              <a:t>大阪城エリアにおいて、公共船着場等の令和４</a:t>
            </a:r>
            <a:r>
              <a:rPr kumimoji="1" lang="ja-JP" altLang="ja-JP" sz="600" dirty="0">
                <a:solidFill>
                  <a:sysClr val="windowText" lastClr="000000"/>
                </a:solidFill>
                <a:effectLst/>
                <a:latin typeface="Meiryo UI" panose="020B0604030504040204" pitchFamily="50" charset="-128"/>
                <a:ea typeface="Meiryo UI" panose="020B0604030504040204" pitchFamily="50" charset="-128"/>
                <a:cs typeface="+mn-cs"/>
              </a:rPr>
              <a:t>年度中の</a:t>
            </a:r>
            <a:r>
              <a:rPr kumimoji="1" lang="ja-JP" altLang="en-US" sz="600" dirty="0">
                <a:solidFill>
                  <a:sysClr val="windowText" lastClr="000000"/>
                </a:solidFill>
                <a:effectLst/>
                <a:latin typeface="Meiryo UI" panose="020B0604030504040204" pitchFamily="50" charset="-128"/>
                <a:ea typeface="Meiryo UI" panose="020B0604030504040204" pitchFamily="50" charset="-128"/>
                <a:cs typeface="+mn-cs"/>
              </a:rPr>
              <a:t>供用開始</a:t>
            </a:r>
            <a:r>
              <a:rPr kumimoji="1" lang="ja-JP" altLang="ja-JP" sz="600" dirty="0">
                <a:solidFill>
                  <a:sysClr val="windowText" lastClr="000000"/>
                </a:solidFill>
                <a:effectLst/>
                <a:latin typeface="Meiryo UI" panose="020B0604030504040204" pitchFamily="50" charset="-128"/>
                <a:ea typeface="Meiryo UI" panose="020B0604030504040204" pitchFamily="50" charset="-128"/>
                <a:cs typeface="+mn-cs"/>
              </a:rPr>
              <a:t>に向け</a:t>
            </a:r>
            <a:r>
              <a:rPr kumimoji="1" lang="ja-JP" altLang="en-US" sz="600" dirty="0">
                <a:solidFill>
                  <a:sysClr val="windowText" lastClr="000000"/>
                </a:solidFill>
                <a:effectLst/>
                <a:latin typeface="Meiryo UI" panose="020B0604030504040204" pitchFamily="50" charset="-128"/>
                <a:ea typeface="Meiryo UI" panose="020B0604030504040204" pitchFamily="50" charset="-128"/>
                <a:cs typeface="+mn-cs"/>
              </a:rPr>
              <a:t>た整備工事等を</a:t>
            </a:r>
            <a:r>
              <a:rPr kumimoji="1" lang="ja-JP" altLang="ja-JP" sz="600" dirty="0">
                <a:solidFill>
                  <a:sysClr val="windowText" lastClr="000000"/>
                </a:solidFill>
                <a:effectLst/>
                <a:latin typeface="Meiryo UI" panose="020B0604030504040204" pitchFamily="50" charset="-128"/>
                <a:ea typeface="Meiryo UI" panose="020B0604030504040204" pitchFamily="50" charset="-128"/>
                <a:cs typeface="+mn-cs"/>
              </a:rPr>
              <a:t>実施</a:t>
            </a:r>
            <a:endParaRPr kumimoji="1" lang="en-US" altLang="ja-JP" sz="600" dirty="0">
              <a:solidFill>
                <a:sysClr val="windowText" lastClr="000000"/>
              </a:solidFill>
              <a:effectLst/>
              <a:latin typeface="Meiryo UI" panose="020B0604030504040204" pitchFamily="50" charset="-128"/>
              <a:ea typeface="Meiryo UI" panose="020B0604030504040204" pitchFamily="50" charset="-128"/>
              <a:cs typeface="+mn-cs"/>
            </a:endParaRPr>
          </a:p>
        </p:txBody>
      </p:sp>
      <p:sp>
        <p:nvSpPr>
          <p:cNvPr id="10" name="ホームベース 9">
            <a:extLst>
              <a:ext uri="{FF2B5EF4-FFF2-40B4-BE49-F238E27FC236}">
                <a16:creationId xmlns:a16="http://schemas.microsoft.com/office/drawing/2014/main" id="{63CC1D34-1371-4477-AC80-273D544FD6AC}"/>
              </a:ext>
            </a:extLst>
          </p:cNvPr>
          <p:cNvSpPr/>
          <p:nvPr/>
        </p:nvSpPr>
        <p:spPr>
          <a:xfrm>
            <a:off x="6362301" y="2790566"/>
            <a:ext cx="1656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ysClr val="windowText" lastClr="000000"/>
                </a:solidFill>
                <a:latin typeface="Meiryo UI" panose="020B0604030504040204" pitchFamily="50" charset="-128"/>
                <a:ea typeface="Meiryo UI" panose="020B0604030504040204" pitchFamily="50" charset="-128"/>
              </a:rPr>
              <a:t>・舟運の復活に向けた取組み支援を実施</a:t>
            </a:r>
          </a:p>
        </p:txBody>
      </p:sp>
      <p:sp>
        <p:nvSpPr>
          <p:cNvPr id="11" name="ホームベース 10">
            <a:extLst>
              <a:ext uri="{FF2B5EF4-FFF2-40B4-BE49-F238E27FC236}">
                <a16:creationId xmlns:a16="http://schemas.microsoft.com/office/drawing/2014/main" id="{C8E447C0-3727-4FEE-9E6D-4631BE12F847}"/>
              </a:ext>
            </a:extLst>
          </p:cNvPr>
          <p:cNvSpPr/>
          <p:nvPr/>
        </p:nvSpPr>
        <p:spPr>
          <a:xfrm>
            <a:off x="8126301" y="2790566"/>
            <a:ext cx="1656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ysClr val="windowText" lastClr="000000"/>
                </a:solidFill>
                <a:latin typeface="Meiryo UI" panose="020B0604030504040204" pitchFamily="50" charset="-128"/>
                <a:ea typeface="Meiryo UI" panose="020B0604030504040204" pitchFamily="50" charset="-128"/>
              </a:rPr>
              <a:t>・恒久的なにぎわい創出や新たな魅力づくりを実施</a:t>
            </a:r>
            <a:endParaRPr kumimoji="1" lang="en-US" altLang="ja-JP" sz="600" dirty="0">
              <a:solidFill>
                <a:sysClr val="windowText" lastClr="000000"/>
              </a:solidFill>
              <a:latin typeface="Meiryo UI" panose="020B0604030504040204" pitchFamily="50" charset="-128"/>
              <a:ea typeface="Meiryo UI" panose="020B0604030504040204" pitchFamily="50" charset="-128"/>
            </a:endParaRPr>
          </a:p>
        </p:txBody>
      </p:sp>
      <p:sp>
        <p:nvSpPr>
          <p:cNvPr id="14" name="ホームベース 13">
            <a:extLst>
              <a:ext uri="{FF2B5EF4-FFF2-40B4-BE49-F238E27FC236}">
                <a16:creationId xmlns:a16="http://schemas.microsoft.com/office/drawing/2014/main" id="{E1A5B9DC-10E6-40D9-8B82-E3FD0F5B24B7}"/>
              </a:ext>
            </a:extLst>
          </p:cNvPr>
          <p:cNvSpPr/>
          <p:nvPr/>
        </p:nvSpPr>
        <p:spPr>
          <a:xfrm>
            <a:off x="6362301" y="5662380"/>
            <a:ext cx="1656000" cy="468000"/>
          </a:xfrm>
          <a:prstGeom prst="homePlate">
            <a:avLst>
              <a:gd name="adj" fmla="val 48914"/>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dirty="0">
                <a:solidFill>
                  <a:sysClr val="windowText" lastClr="000000"/>
                </a:solidFill>
                <a:latin typeface="Meiryo UI" panose="020B0604030504040204" pitchFamily="50" charset="-128"/>
                <a:ea typeface="Meiryo UI" panose="020B0604030504040204" pitchFamily="50" charset="-128"/>
              </a:rPr>
              <a:t>・感染症対策を最大限に講じつつ、話題性のあるキラーコンテンツを実施</a:t>
            </a:r>
          </a:p>
        </p:txBody>
      </p:sp>
      <p:sp>
        <p:nvSpPr>
          <p:cNvPr id="15" name="ホームベース 14">
            <a:extLst>
              <a:ext uri="{FF2B5EF4-FFF2-40B4-BE49-F238E27FC236}">
                <a16:creationId xmlns:a16="http://schemas.microsoft.com/office/drawing/2014/main" id="{0140B9EF-FB9C-4FB1-B81F-7880B92CD3D2}"/>
              </a:ext>
            </a:extLst>
          </p:cNvPr>
          <p:cNvSpPr/>
          <p:nvPr/>
        </p:nvSpPr>
        <p:spPr>
          <a:xfrm>
            <a:off x="8126301" y="5662380"/>
            <a:ext cx="1656000" cy="468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indent="0" algn="l">
              <a:lnSpc>
                <a:spcPts val="600"/>
              </a:lnSpc>
            </a:pPr>
            <a:r>
              <a:rPr kumimoji="1" lang="ja-JP" altLang="en-US" sz="600" b="0" dirty="0">
                <a:solidFill>
                  <a:sysClr val="windowText" lastClr="000000"/>
                </a:solidFill>
                <a:latin typeface="Meiryo UI" panose="020B0604030504040204" pitchFamily="50" charset="-128"/>
                <a:ea typeface="Meiryo UI" panose="020B0604030504040204" pitchFamily="50" charset="-128"/>
                <a:cs typeface="+mn-cs"/>
              </a:rPr>
              <a:t>・話題性のあるキラーコンテンツを実施</a:t>
            </a:r>
            <a:endParaRPr kumimoji="1" lang="ja-JP" altLang="ja-JP" sz="600" b="0" dirty="0">
              <a:solidFill>
                <a:sysClr val="windowText" lastClr="000000"/>
              </a:solidFill>
              <a:latin typeface="Meiryo UI" panose="020B0604030504040204" pitchFamily="50" charset="-128"/>
              <a:ea typeface="Meiryo UI" panose="020B0604030504040204" pitchFamily="50" charset="-128"/>
              <a:cs typeface="+mn-cs"/>
            </a:endParaRPr>
          </a:p>
        </p:txBody>
      </p:sp>
      <p:sp>
        <p:nvSpPr>
          <p:cNvPr id="16" name="ホームベース 15">
            <a:extLst>
              <a:ext uri="{FF2B5EF4-FFF2-40B4-BE49-F238E27FC236}">
                <a16:creationId xmlns:a16="http://schemas.microsoft.com/office/drawing/2014/main" id="{E0AC1386-28B3-4D36-B965-9DDC8AD87737}"/>
              </a:ext>
            </a:extLst>
          </p:cNvPr>
          <p:cNvSpPr/>
          <p:nvPr/>
        </p:nvSpPr>
        <p:spPr>
          <a:xfrm>
            <a:off x="6362301" y="6223812"/>
            <a:ext cx="1656000" cy="360000"/>
          </a:xfrm>
          <a:prstGeom prst="homePlate">
            <a:avLst>
              <a:gd name="adj" fmla="val 54233"/>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indent="0" algn="l">
              <a:lnSpc>
                <a:spcPts val="600"/>
              </a:lnSpc>
            </a:pPr>
            <a:r>
              <a:rPr kumimoji="1" lang="ja-JP" altLang="en-US" sz="600" dirty="0">
                <a:solidFill>
                  <a:sysClr val="windowText" lastClr="000000"/>
                </a:solidFill>
                <a:latin typeface="Meiryo UI" panose="020B0604030504040204" pitchFamily="50" charset="-128"/>
                <a:ea typeface="Meiryo UI" panose="020B0604030504040204" pitchFamily="50" charset="-128"/>
                <a:cs typeface="+mn-cs"/>
              </a:rPr>
              <a:t>・</a:t>
            </a:r>
            <a:r>
              <a:rPr kumimoji="1" lang="ja-JP" altLang="ja-JP" sz="600" dirty="0">
                <a:solidFill>
                  <a:sysClr val="windowText" lastClr="000000"/>
                </a:solidFill>
                <a:latin typeface="Meiryo UI" panose="020B0604030504040204" pitchFamily="50" charset="-128"/>
                <a:ea typeface="Meiryo UI" panose="020B0604030504040204" pitchFamily="50" charset="-128"/>
                <a:cs typeface="+mn-cs"/>
              </a:rPr>
              <a:t>感染症対策を最大限に講じつつ</a:t>
            </a:r>
            <a:r>
              <a:rPr kumimoji="1" lang="ja-JP" altLang="en-US" sz="600" dirty="0">
                <a:solidFill>
                  <a:sysClr val="windowText" lastClr="000000"/>
                </a:solidFill>
                <a:latin typeface="Meiryo UI" panose="020B0604030504040204" pitchFamily="50" charset="-128"/>
                <a:ea typeface="Meiryo UI" panose="020B0604030504040204" pitchFamily="50" charset="-128"/>
                <a:cs typeface="+mn-cs"/>
              </a:rPr>
              <a:t>、御堂筋開放イベントを実施</a:t>
            </a:r>
          </a:p>
        </p:txBody>
      </p:sp>
      <p:sp>
        <p:nvSpPr>
          <p:cNvPr id="17" name="ホームベース 16">
            <a:extLst>
              <a:ext uri="{FF2B5EF4-FFF2-40B4-BE49-F238E27FC236}">
                <a16:creationId xmlns:a16="http://schemas.microsoft.com/office/drawing/2014/main" id="{C70CA84B-9519-4E8B-9334-04E21592B5F1}"/>
              </a:ext>
            </a:extLst>
          </p:cNvPr>
          <p:cNvSpPr/>
          <p:nvPr/>
        </p:nvSpPr>
        <p:spPr>
          <a:xfrm>
            <a:off x="8126301" y="6223110"/>
            <a:ext cx="1656000" cy="360000"/>
          </a:xfrm>
          <a:prstGeom prst="homePlate">
            <a:avLst>
              <a:gd name="adj" fmla="val 59878"/>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indent="0" algn="l">
              <a:lnSpc>
                <a:spcPts val="600"/>
              </a:lnSpc>
            </a:pPr>
            <a:r>
              <a:rPr kumimoji="1" lang="ja-JP" altLang="en-US" sz="600" dirty="0">
                <a:solidFill>
                  <a:sysClr val="windowText" lastClr="000000"/>
                </a:solidFill>
                <a:latin typeface="Meiryo UI" panose="020B0604030504040204" pitchFamily="50" charset="-128"/>
                <a:ea typeface="Meiryo UI" panose="020B0604030504040204" pitchFamily="50" charset="-128"/>
                <a:cs typeface="+mn-cs"/>
              </a:rPr>
              <a:t>・</a:t>
            </a:r>
            <a:r>
              <a:rPr kumimoji="1" lang="ja-JP" altLang="ja-JP" sz="600" dirty="0">
                <a:solidFill>
                  <a:sysClr val="windowText" lastClr="000000"/>
                </a:solidFill>
                <a:latin typeface="Meiryo UI" panose="020B0604030504040204" pitchFamily="50" charset="-128"/>
                <a:ea typeface="Meiryo UI" panose="020B0604030504040204" pitchFamily="50" charset="-128"/>
                <a:cs typeface="+mn-cs"/>
              </a:rPr>
              <a:t>御堂筋開放イベントを実施</a:t>
            </a:r>
          </a:p>
        </p:txBody>
      </p:sp>
      <p:sp>
        <p:nvSpPr>
          <p:cNvPr id="18" name="ホームベース 17">
            <a:extLst>
              <a:ext uri="{FF2B5EF4-FFF2-40B4-BE49-F238E27FC236}">
                <a16:creationId xmlns:a16="http://schemas.microsoft.com/office/drawing/2014/main" id="{D1A54480-94AC-49B8-AF08-DEA4DBBBFEEE}"/>
              </a:ext>
            </a:extLst>
          </p:cNvPr>
          <p:cNvSpPr/>
          <p:nvPr/>
        </p:nvSpPr>
        <p:spPr>
          <a:xfrm>
            <a:off x="6362301" y="3233603"/>
            <a:ext cx="3420000" cy="144000"/>
          </a:xfrm>
          <a:prstGeom prst="homePlate">
            <a:avLst>
              <a:gd name="adj" fmla="val 127611"/>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lvl="0">
              <a:lnSpc>
                <a:spcPts val="600"/>
              </a:lnSpc>
              <a:defRPr/>
            </a:pPr>
            <a:r>
              <a:rPr lang="ja-JP" altLang="en-US" sz="600" kern="0" dirty="0">
                <a:solidFill>
                  <a:sysClr val="windowText" lastClr="000000"/>
                </a:solidFill>
                <a:latin typeface="Meiryo UI" panose="020B0604030504040204" pitchFamily="50" charset="-128"/>
                <a:ea typeface="Meiryo UI" panose="020B0604030504040204" pitchFamily="50" charset="-128"/>
              </a:rPr>
              <a:t>・淀川大堰閘門の令和６年度の完成に向け設計・工事の実施</a:t>
            </a:r>
            <a:endParaRPr kumimoji="1" lang="ja-JP" altLang="en-US" sz="600" b="0" i="0"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p:txBody>
      </p:sp>
      <p:sp>
        <p:nvSpPr>
          <p:cNvPr id="19" name="ホームベース 18">
            <a:extLst>
              <a:ext uri="{FF2B5EF4-FFF2-40B4-BE49-F238E27FC236}">
                <a16:creationId xmlns:a16="http://schemas.microsoft.com/office/drawing/2014/main" id="{55086D68-7146-4BF0-BEAD-EC5CA8323C6C}"/>
              </a:ext>
            </a:extLst>
          </p:cNvPr>
          <p:cNvSpPr/>
          <p:nvPr/>
        </p:nvSpPr>
        <p:spPr>
          <a:xfrm>
            <a:off x="6362301" y="3427460"/>
            <a:ext cx="3420000" cy="144000"/>
          </a:xfrm>
          <a:prstGeom prst="homePlate">
            <a:avLst>
              <a:gd name="adj" fmla="val 120556"/>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ts val="600"/>
              </a:lnSpc>
              <a:spcBef>
                <a:spcPts val="0"/>
              </a:spcBef>
              <a:spcAft>
                <a:spcPts val="0"/>
              </a:spcAft>
              <a:buClrTx/>
              <a:buSzTx/>
              <a:buFontTx/>
              <a:buNone/>
              <a:tabLst/>
              <a:defRPr/>
            </a:pPr>
            <a:r>
              <a:rPr kumimoji="1" lang="ja-JP" altLang="en-US" sz="600" b="0" i="0"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・淀川沿川のまちづくりの促進</a:t>
            </a:r>
          </a:p>
        </p:txBody>
      </p:sp>
      <p:sp>
        <p:nvSpPr>
          <p:cNvPr id="20" name="ホームベース 19">
            <a:extLst>
              <a:ext uri="{FF2B5EF4-FFF2-40B4-BE49-F238E27FC236}">
                <a16:creationId xmlns:a16="http://schemas.microsoft.com/office/drawing/2014/main" id="{DCE93263-3DDA-4E3F-B754-F36188D8F4FF}"/>
              </a:ext>
            </a:extLst>
          </p:cNvPr>
          <p:cNvSpPr/>
          <p:nvPr/>
        </p:nvSpPr>
        <p:spPr>
          <a:xfrm>
            <a:off x="6362301" y="2140085"/>
            <a:ext cx="3420000" cy="216000"/>
          </a:xfrm>
          <a:prstGeom prst="homePlate">
            <a:avLst>
              <a:gd name="adj" fmla="val 92333"/>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lvl="0">
              <a:lnSpc>
                <a:spcPts val="600"/>
              </a:lnSpc>
              <a:defRPr/>
            </a:pPr>
            <a:r>
              <a:rPr lang="ja-JP" altLang="en-US" sz="580" kern="0" dirty="0">
                <a:solidFill>
                  <a:sysClr val="windowText" lastClr="000000"/>
                </a:solidFill>
                <a:latin typeface="Meiryo UI" panose="020B0604030504040204" pitchFamily="50" charset="-128"/>
                <a:ea typeface="Meiryo UI" panose="020B0604030504040204" pitchFamily="50" charset="-128"/>
              </a:rPr>
              <a:t>・中之島</a:t>
            </a:r>
            <a:r>
              <a:rPr lang="en-US" altLang="ja-JP" sz="580" kern="0" dirty="0">
                <a:solidFill>
                  <a:sysClr val="windowText" lastClr="000000"/>
                </a:solidFill>
                <a:latin typeface="Meiryo UI" panose="020B0604030504040204" pitchFamily="50" charset="-128"/>
                <a:ea typeface="Meiryo UI" panose="020B0604030504040204" pitchFamily="50" charset="-128"/>
              </a:rPr>
              <a:t>GATE</a:t>
            </a:r>
            <a:r>
              <a:rPr lang="ja-JP" altLang="en-US" sz="580" kern="0" dirty="0">
                <a:solidFill>
                  <a:sysClr val="windowText" lastClr="000000"/>
                </a:solidFill>
                <a:latin typeface="Meiryo UI" panose="020B0604030504040204" pitchFamily="50" charset="-128"/>
                <a:ea typeface="Meiryo UI" panose="020B0604030504040204" pitchFamily="50" charset="-128"/>
              </a:rPr>
              <a:t>エリアにおいて、川と海の結節点や観光名所への誘客拠点となるターミナルの整備に向け、測量・概略検討を実施</a:t>
            </a:r>
          </a:p>
        </p:txBody>
      </p:sp>
      <p:sp>
        <p:nvSpPr>
          <p:cNvPr id="21" name="ホームベース 20">
            <a:extLst>
              <a:ext uri="{FF2B5EF4-FFF2-40B4-BE49-F238E27FC236}">
                <a16:creationId xmlns:a16="http://schemas.microsoft.com/office/drawing/2014/main" id="{048A51F2-7302-4B01-9EFD-79316016AB49}"/>
              </a:ext>
            </a:extLst>
          </p:cNvPr>
          <p:cNvSpPr/>
          <p:nvPr/>
        </p:nvSpPr>
        <p:spPr>
          <a:xfrm>
            <a:off x="6369951" y="3656217"/>
            <a:ext cx="3420000" cy="144000"/>
          </a:xfrm>
          <a:prstGeom prst="homePlate">
            <a:avLst>
              <a:gd name="adj" fmla="val 98106"/>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0" bIns="7200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2000"/>
              </a:lnSpc>
            </a:pPr>
            <a:r>
              <a:rPr lang="ja-JP" altLang="en-US" sz="600" dirty="0">
                <a:solidFill>
                  <a:schemeClr val="tx1"/>
                </a:solidFill>
                <a:latin typeface="Meiryo UI" panose="020B0604030504040204" pitchFamily="50" charset="-128"/>
                <a:ea typeface="Meiryo UI" panose="020B0604030504040204" pitchFamily="50" charset="-128"/>
              </a:rPr>
              <a:t>・</a:t>
            </a:r>
            <a:r>
              <a:rPr kumimoji="1" lang="ja-JP" altLang="en-US" sz="600" dirty="0">
                <a:solidFill>
                  <a:schemeClr val="tx1"/>
                </a:solidFill>
                <a:effectLst/>
                <a:latin typeface="Meiryo UI" panose="020B0604030504040204" pitchFamily="50" charset="-128"/>
                <a:ea typeface="Meiryo UI" panose="020B0604030504040204" pitchFamily="50" charset="-128"/>
              </a:rPr>
              <a:t>光のコンテンツの魅力向上</a:t>
            </a:r>
            <a:endParaRPr lang="ja-JP" altLang="ja-JP" sz="600" dirty="0">
              <a:solidFill>
                <a:schemeClr val="tx1"/>
              </a:solidFill>
              <a:effectLst/>
              <a:latin typeface="Meiryo UI" panose="020B0604030504040204" pitchFamily="50" charset="-128"/>
              <a:ea typeface="Meiryo UI" panose="020B0604030504040204" pitchFamily="50" charset="-128"/>
            </a:endParaRPr>
          </a:p>
        </p:txBody>
      </p:sp>
      <p:sp>
        <p:nvSpPr>
          <p:cNvPr id="22" name="ホームベース 21">
            <a:extLst>
              <a:ext uri="{FF2B5EF4-FFF2-40B4-BE49-F238E27FC236}">
                <a16:creationId xmlns:a16="http://schemas.microsoft.com/office/drawing/2014/main" id="{048A51F2-7302-4B01-9EFD-79316016AB49}"/>
              </a:ext>
            </a:extLst>
          </p:cNvPr>
          <p:cNvSpPr/>
          <p:nvPr/>
        </p:nvSpPr>
        <p:spPr>
          <a:xfrm>
            <a:off x="6369951" y="3833850"/>
            <a:ext cx="3420000" cy="144000"/>
          </a:xfrm>
          <a:prstGeom prst="homePlate">
            <a:avLst>
              <a:gd name="adj" fmla="val 98106"/>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0" bIns="7200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2000"/>
              </a:lnSpc>
            </a:pPr>
            <a:r>
              <a:rPr kumimoji="1" lang="ja-JP" altLang="en-US" sz="600" dirty="0">
                <a:solidFill>
                  <a:schemeClr val="tx1"/>
                </a:solidFill>
                <a:effectLst/>
                <a:latin typeface="Meiryo UI" panose="020B0604030504040204" pitchFamily="50" charset="-128"/>
                <a:ea typeface="Meiryo UI" panose="020B0604030504040204" pitchFamily="50" charset="-128"/>
              </a:rPr>
              <a:t>・国内外へのプロモーション強化</a:t>
            </a:r>
            <a:endParaRPr lang="ja-JP" altLang="ja-JP" sz="600" dirty="0">
              <a:solidFill>
                <a:schemeClr val="tx1"/>
              </a:solidFill>
              <a:effectLst/>
              <a:latin typeface="Meiryo UI" panose="020B0604030504040204" pitchFamily="50" charset="-128"/>
              <a:ea typeface="Meiryo UI" panose="020B0604030504040204" pitchFamily="50" charset="-128"/>
            </a:endParaRPr>
          </a:p>
        </p:txBody>
      </p:sp>
      <p:sp>
        <p:nvSpPr>
          <p:cNvPr id="23" name="ホームベース 22">
            <a:extLst>
              <a:ext uri="{FF2B5EF4-FFF2-40B4-BE49-F238E27FC236}">
                <a16:creationId xmlns:a16="http://schemas.microsoft.com/office/drawing/2014/main" id="{048A51F2-7302-4B01-9EFD-79316016AB49}"/>
              </a:ext>
            </a:extLst>
          </p:cNvPr>
          <p:cNvSpPr/>
          <p:nvPr/>
        </p:nvSpPr>
        <p:spPr>
          <a:xfrm>
            <a:off x="6369951" y="4008436"/>
            <a:ext cx="3420000" cy="144000"/>
          </a:xfrm>
          <a:prstGeom prst="homePlate">
            <a:avLst>
              <a:gd name="adj" fmla="val 98106"/>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0" bIns="7200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2000"/>
              </a:lnSpc>
            </a:pPr>
            <a:r>
              <a:rPr kumimoji="1" lang="ja-JP" altLang="en-US" sz="600" dirty="0">
                <a:solidFill>
                  <a:schemeClr val="tx1"/>
                </a:solidFill>
                <a:effectLst/>
                <a:latin typeface="Meiryo UI" panose="020B0604030504040204" pitchFamily="50" charset="-128"/>
                <a:ea typeface="Meiryo UI" panose="020B0604030504040204" pitchFamily="50" charset="-128"/>
              </a:rPr>
              <a:t>・エリアプログラムとの連携推進</a:t>
            </a:r>
            <a:endParaRPr lang="ja-JP" altLang="ja-JP" sz="600" dirty="0">
              <a:solidFill>
                <a:schemeClr val="tx1"/>
              </a:solidFill>
              <a:effectLst/>
              <a:latin typeface="Meiryo UI" panose="020B0604030504040204" pitchFamily="50" charset="-128"/>
              <a:ea typeface="Meiryo UI" panose="020B0604030504040204" pitchFamily="50" charset="-128"/>
            </a:endParaRPr>
          </a:p>
        </p:txBody>
      </p:sp>
      <p:sp>
        <p:nvSpPr>
          <p:cNvPr id="24" name="Text Box 2">
            <a:extLst>
              <a:ext uri="{FF2B5EF4-FFF2-40B4-BE49-F238E27FC236}">
                <a16:creationId xmlns:a16="http://schemas.microsoft.com/office/drawing/2014/main" id="{245A298C-83B1-48F8-821C-8AD25132897B}"/>
              </a:ext>
            </a:extLst>
          </p:cNvPr>
          <p:cNvSpPr txBox="1">
            <a:spLocks noChangeArrowheads="1"/>
          </p:cNvSpPr>
          <p:nvPr/>
        </p:nvSpPr>
        <p:spPr bwMode="auto">
          <a:xfrm>
            <a:off x="57149" y="47003"/>
            <a:ext cx="3724275" cy="252000"/>
          </a:xfrm>
          <a:prstGeom prst="rect">
            <a:avLst/>
          </a:prstGeom>
          <a:solidFill>
            <a:srgbClr val="0000FF"/>
          </a:solidFill>
          <a:ln w="28575">
            <a:solidFill>
              <a:schemeClr val="tx1"/>
            </a:solidFill>
            <a:miter lim="800000"/>
            <a:headEnd/>
            <a:tailEnd/>
          </a:ln>
        </p:spPr>
        <p:txBody>
          <a:bodyPr wrap="square" lIns="74295" tIns="36000" rIns="74295" bIns="8890" anchor="t"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b="1" u="none" dirty="0">
                <a:solidFill>
                  <a:schemeClr val="bg1"/>
                </a:solidFill>
                <a:latin typeface="Meiryo UI" panose="020B0604030504040204" pitchFamily="50" charset="-128"/>
                <a:ea typeface="Meiryo UI" panose="020B0604030504040204" pitchFamily="50" charset="-128"/>
                <a:cs typeface="ＭＳ Ｐゴシック" charset="-128"/>
              </a:rPr>
              <a:t>　</a:t>
            </a:r>
            <a:r>
              <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rPr>
              <a:t>【</a:t>
            </a:r>
            <a:r>
              <a:rPr lang="ja-JP" altLang="en-US" sz="1200" b="1" u="none" dirty="0">
                <a:solidFill>
                  <a:schemeClr val="bg1"/>
                </a:solidFill>
                <a:latin typeface="Meiryo UI" panose="020B0604030504040204" pitchFamily="50" charset="-128"/>
                <a:ea typeface="Meiryo UI" panose="020B0604030504040204" pitchFamily="50" charset="-128"/>
                <a:cs typeface="ＭＳ Ｐゴシック" charset="-128"/>
              </a:rPr>
              <a:t>参考資料</a:t>
            </a:r>
            <a:r>
              <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rPr>
              <a:t>】</a:t>
            </a:r>
            <a:r>
              <a:rPr lang="ja-JP" altLang="en-US" sz="1200" b="1" dirty="0">
                <a:solidFill>
                  <a:schemeClr val="bg1"/>
                </a:solidFill>
                <a:latin typeface="Meiryo UI" panose="020B0604030504040204" pitchFamily="50" charset="-128"/>
                <a:ea typeface="Meiryo UI" panose="020B0604030504040204" pitchFamily="50" charset="-128"/>
                <a:cs typeface="ＭＳ Ｐゴシック" charset="-128"/>
              </a:rPr>
              <a:t>重点事業例とフェーズごとの取組みイメージ</a:t>
            </a:r>
            <a:endPar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endParaRPr>
          </a:p>
        </p:txBody>
      </p:sp>
      <p:sp>
        <p:nvSpPr>
          <p:cNvPr id="25" name="スライド番号プレースホルダー 4"/>
          <p:cNvSpPr>
            <a:spLocks noGrp="1"/>
          </p:cNvSpPr>
          <p:nvPr>
            <p:ph type="sldNum" sz="quarter" idx="12"/>
          </p:nvPr>
        </p:nvSpPr>
        <p:spPr>
          <a:xfrm>
            <a:off x="7678692" y="6613568"/>
            <a:ext cx="2228850" cy="249577"/>
          </a:xfrm>
        </p:spPr>
        <p:txBody>
          <a:bodyPr/>
          <a:lstStyle/>
          <a:p>
            <a:r>
              <a:rPr kumimoji="1" lang="en-US" altLang="ja-JP" dirty="0"/>
              <a:t>21</a:t>
            </a:r>
            <a:endParaRPr kumimoji="1" lang="ja-JP" altLang="en-US" dirty="0"/>
          </a:p>
        </p:txBody>
      </p:sp>
    </p:spTree>
    <p:extLst>
      <p:ext uri="{BB962C8B-B14F-4D97-AF65-F5344CB8AC3E}">
        <p14:creationId xmlns:p14="http://schemas.microsoft.com/office/powerpoint/2010/main" val="3498209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 name="表 265"/>
          <p:cNvGraphicFramePr>
            <a:graphicFrameLocks noGrp="1"/>
          </p:cNvGraphicFramePr>
          <p:nvPr>
            <p:extLst>
              <p:ext uri="{D42A27DB-BD31-4B8C-83A1-F6EECF244321}">
                <p14:modId xmlns:p14="http://schemas.microsoft.com/office/powerpoint/2010/main" val="639772551"/>
              </p:ext>
            </p:extLst>
          </p:nvPr>
        </p:nvGraphicFramePr>
        <p:xfrm>
          <a:off x="64802" y="69272"/>
          <a:ext cx="9755999" cy="6518564"/>
        </p:xfrm>
        <a:graphic>
          <a:graphicData uri="http://schemas.openxmlformats.org/drawingml/2006/table">
            <a:tbl>
              <a:tblPr/>
              <a:tblGrid>
                <a:gridCol w="167555">
                  <a:extLst>
                    <a:ext uri="{9D8B030D-6E8A-4147-A177-3AD203B41FA5}">
                      <a16:colId xmlns:a16="http://schemas.microsoft.com/office/drawing/2014/main" val="20000"/>
                    </a:ext>
                  </a:extLst>
                </a:gridCol>
                <a:gridCol w="167555">
                  <a:extLst>
                    <a:ext uri="{9D8B030D-6E8A-4147-A177-3AD203B41FA5}">
                      <a16:colId xmlns:a16="http://schemas.microsoft.com/office/drawing/2014/main" val="20001"/>
                    </a:ext>
                  </a:extLst>
                </a:gridCol>
                <a:gridCol w="1674818">
                  <a:extLst>
                    <a:ext uri="{9D8B030D-6E8A-4147-A177-3AD203B41FA5}">
                      <a16:colId xmlns:a16="http://schemas.microsoft.com/office/drawing/2014/main" val="20002"/>
                    </a:ext>
                  </a:extLst>
                </a:gridCol>
                <a:gridCol w="2674004">
                  <a:extLst>
                    <a:ext uri="{9D8B030D-6E8A-4147-A177-3AD203B41FA5}">
                      <a16:colId xmlns:a16="http://schemas.microsoft.com/office/drawing/2014/main" val="20003"/>
                    </a:ext>
                  </a:extLst>
                </a:gridCol>
                <a:gridCol w="1579661">
                  <a:extLst>
                    <a:ext uri="{9D8B030D-6E8A-4147-A177-3AD203B41FA5}">
                      <a16:colId xmlns:a16="http://schemas.microsoft.com/office/drawing/2014/main" val="20004"/>
                    </a:ext>
                  </a:extLst>
                </a:gridCol>
                <a:gridCol w="1746203">
                  <a:extLst>
                    <a:ext uri="{9D8B030D-6E8A-4147-A177-3AD203B41FA5}">
                      <a16:colId xmlns:a16="http://schemas.microsoft.com/office/drawing/2014/main" val="20005"/>
                    </a:ext>
                  </a:extLst>
                </a:gridCol>
                <a:gridCol w="1746203">
                  <a:extLst>
                    <a:ext uri="{9D8B030D-6E8A-4147-A177-3AD203B41FA5}">
                      <a16:colId xmlns:a16="http://schemas.microsoft.com/office/drawing/2014/main" val="20006"/>
                    </a:ext>
                  </a:extLst>
                </a:gridCol>
              </a:tblGrid>
              <a:tr h="167555">
                <a:tc>
                  <a:txBody>
                    <a:bodyPr/>
                    <a:lstStyle/>
                    <a:p>
                      <a:pPr algn="l" fontAlgn="ct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extLst>
                  <a:ext uri="{0D108BD9-81ED-4DB2-BD59-A6C34878D82A}">
                    <a16:rowId xmlns:a16="http://schemas.microsoft.com/office/drawing/2014/main" val="10000"/>
                  </a:ext>
                </a:extLst>
              </a:tr>
              <a:tr h="360000">
                <a:tc gridSpan="4">
                  <a:txBody>
                    <a:bodyPr/>
                    <a:lstStyle/>
                    <a:p>
                      <a:pPr algn="l" fontAlgn="ct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重点事業は、年度ごとに効果を検証し、精査・見直し・追加等行う</a:t>
                      </a: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67555">
                <a:tc rowSpan="2" gridSpan="3">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施策名</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a:p>
                  </a:txBody>
                  <a:tcPr/>
                </a:tc>
                <a:tc rowSpan="2" hMerge="1">
                  <a:txBody>
                    <a:bodyPr/>
                    <a:lstStyle/>
                    <a:p>
                      <a:endParaRPr kumimoji="1" lang="ja-JP" altLang="en-US"/>
                    </a:p>
                  </a:txBody>
                  <a:tcPr/>
                </a:tc>
                <a:tc rowSpan="2">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概要</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取組主体</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フェーズごとの取組み</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3"/>
                  </a:ext>
                </a:extLst>
              </a:tr>
              <a:tr h="167555">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フェーズ１（ウィズコロナ）</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フェーズ２（ポストコロナ）</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90800">
                <a:tc gridSpan="7">
                  <a:txBody>
                    <a:bodyPr/>
                    <a:lstStyle/>
                    <a:p>
                      <a:pPr algn="l" fontAlgn="ctr"/>
                      <a:r>
                        <a:rPr lang="ja-JP" altLang="en-US" sz="600" b="1" i="0" u="none" strike="noStrike" dirty="0">
                          <a:solidFill>
                            <a:schemeClr val="tx1"/>
                          </a:solidFill>
                          <a:effectLst/>
                          <a:latin typeface="Meiryo UI" panose="020B0604030504040204" pitchFamily="50" charset="-128"/>
                          <a:ea typeface="Meiryo UI" panose="020B0604030504040204" pitchFamily="50" charset="-128"/>
                        </a:rPr>
                        <a:t>大阪の強みを生かした魅力創出・発信</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hMerge="1">
                  <a:txBody>
                    <a:bodyPr/>
                    <a:lstStyle/>
                    <a:p>
                      <a:pPr algn="l" fontAlgn="ctr"/>
                      <a:endParaRPr lang="ja-JP" altLang="en-US" sz="6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hMerge="1">
                  <a:txBody>
                    <a:bodyPr/>
                    <a:lstStyle/>
                    <a:p>
                      <a:pPr algn="l" rtl="0"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hMerge="1">
                  <a:txBody>
                    <a:bodyPr/>
                    <a:lstStyle/>
                    <a:p>
                      <a:pPr algn="l" rtl="0"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hMerge="1">
                  <a:txBody>
                    <a:bodyPr/>
                    <a:lstStyle/>
                    <a:p>
                      <a:pPr algn="l" rtl="0"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hMerge="1">
                  <a:txBody>
                    <a:bodyPr/>
                    <a:lstStyle/>
                    <a:p>
                      <a:pPr algn="l" rtl="0"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hMerge="1">
                  <a:txBody>
                    <a:bodyPr/>
                    <a:lstStyle/>
                    <a:p>
                      <a:pPr algn="l" rtl="0"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extLst>
                  <a:ext uri="{0D108BD9-81ED-4DB2-BD59-A6C34878D82A}">
                    <a16:rowId xmlns:a16="http://schemas.microsoft.com/office/drawing/2014/main" val="10005"/>
                  </a:ext>
                </a:extLst>
              </a:tr>
              <a:tr h="190315">
                <a:tc rowSpan="6">
                  <a:txBody>
                    <a:bodyPr/>
                    <a:lstStyle/>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6">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大阪の食の魅力発信</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r h="570965">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rowSpan="3">
                  <a:txBody>
                    <a:bodyPr/>
                    <a:lstStyle/>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「食」のブランディングに向けた取組み</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魅力ある「食」コンテンツの掘り起こしや発信など、食に関する事業を通じて大阪の「食」ブランディングに向けた取組みを推進する。</a:t>
                      </a:r>
                      <a:br>
                        <a:rPr lang="ja-JP" altLang="en-US" sz="600" b="0" i="0" u="none" strike="noStrike" dirty="0">
                          <a:solidFill>
                            <a:schemeClr val="tx1"/>
                          </a:solidFill>
                          <a:effectLst/>
                          <a:latin typeface="Meiryo UI" panose="020B0604030504040204" pitchFamily="50" charset="-128"/>
                          <a:ea typeface="Meiryo UI" panose="020B0604030504040204" pitchFamily="50" charset="-128"/>
                        </a:rPr>
                      </a:b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大阪商工会議所と共に「食創造都市 大阪推進機構」の活動を通じて世界における「食のまち・大阪」を発信する。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大阪府・大阪市・</a:t>
                      </a:r>
                      <a:br>
                        <a:rPr lang="ja-JP" altLang="en-US" sz="600" b="0" i="0" u="none" strike="noStrike">
                          <a:solidFill>
                            <a:schemeClr val="tx1"/>
                          </a:solidFill>
                          <a:effectLst/>
                          <a:latin typeface="Meiryo UI" panose="020B0604030504040204" pitchFamily="50" charset="-128"/>
                          <a:ea typeface="Meiryo UI" panose="020B0604030504040204" pitchFamily="50" charset="-128"/>
                        </a:rPr>
                      </a:br>
                      <a:r>
                        <a:rPr lang="ja-JP" altLang="en-US" sz="600" b="0" i="0" u="none" strike="noStrike">
                          <a:solidFill>
                            <a:schemeClr val="tx1"/>
                          </a:solidFill>
                          <a:effectLst/>
                          <a:latin typeface="Meiryo UI" panose="020B0604030504040204" pitchFamily="50" charset="-128"/>
                          <a:ea typeface="Meiryo UI" panose="020B0604030504040204" pitchFamily="50" charset="-128"/>
                        </a:rPr>
                        <a:t>大阪観光局・</a:t>
                      </a:r>
                      <a:br>
                        <a:rPr lang="ja-JP" altLang="en-US" sz="600" b="0" i="0" u="none" strike="noStrike">
                          <a:solidFill>
                            <a:schemeClr val="tx1"/>
                          </a:solidFill>
                          <a:effectLst/>
                          <a:latin typeface="Meiryo UI" panose="020B0604030504040204" pitchFamily="50" charset="-128"/>
                          <a:ea typeface="Meiryo UI" panose="020B0604030504040204" pitchFamily="50" charset="-128"/>
                        </a:rPr>
                      </a:br>
                      <a:r>
                        <a:rPr lang="ja-JP" altLang="en-US" sz="600" b="0" i="0" u="none" strike="noStrike">
                          <a:solidFill>
                            <a:schemeClr val="tx1"/>
                          </a:solidFill>
                          <a:effectLst/>
                          <a:latin typeface="Meiryo UI" panose="020B0604030504040204" pitchFamily="50" charset="-128"/>
                          <a:ea typeface="Meiryo UI" panose="020B0604030504040204" pitchFamily="50" charset="-128"/>
                        </a:rPr>
                        <a:t>経済団体</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929753">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大阪産</a:t>
                      </a: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もん</a:t>
                      </a: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グローバルブランド化促進事業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大阪産</a:t>
                      </a: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もん</a:t>
                      </a: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・大阪産</a:t>
                      </a: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もん</a:t>
                      </a: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名品等の</a:t>
                      </a: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PR</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や販路拡大、付加価値の高い商品等開発を促進し、ブランド力向上と購入機会の拡大を図るとともに、伝統や特徴のある一次産品・加工食品など「大阪の食」の魅力を発信する。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大阪府・</a:t>
                      </a:r>
                      <a:br>
                        <a:rPr lang="ja-JP" altLang="en-US" sz="600" b="0" i="0" u="none" strike="noStrike" dirty="0">
                          <a:solidFill>
                            <a:schemeClr val="tx1"/>
                          </a:solidFill>
                          <a:effectLst/>
                          <a:latin typeface="Meiryo UI" panose="020B0604030504040204" pitchFamily="50" charset="-128"/>
                          <a:ea typeface="Meiryo UI" panose="020B0604030504040204" pitchFamily="50" charset="-128"/>
                        </a:rPr>
                      </a:b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農林水産省近畿農政局・大阪国税局・</a:t>
                      </a:r>
                      <a:br>
                        <a:rPr lang="ja-JP" altLang="en-US" sz="600" b="0" i="0" u="none" strike="noStrike" dirty="0">
                          <a:solidFill>
                            <a:schemeClr val="tx1"/>
                          </a:solidFill>
                          <a:effectLst/>
                          <a:latin typeface="Meiryo UI" panose="020B0604030504040204" pitchFamily="50" charset="-128"/>
                          <a:ea typeface="Meiryo UI" panose="020B0604030504040204" pitchFamily="50" charset="-128"/>
                        </a:rPr>
                      </a:b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独立行政法人日本貿易振興機構・</a:t>
                      </a:r>
                      <a:br>
                        <a:rPr lang="ja-JP" altLang="en-US" sz="600" b="0" i="0" u="none" strike="noStrike" dirty="0">
                          <a:solidFill>
                            <a:schemeClr val="tx1"/>
                          </a:solidFill>
                          <a:effectLst/>
                          <a:latin typeface="Meiryo UI" panose="020B0604030504040204" pitchFamily="50" charset="-128"/>
                          <a:ea typeface="Meiryo UI" panose="020B0604030504040204" pitchFamily="50" charset="-128"/>
                        </a:rPr>
                      </a:b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地方独立行政法人大阪府立環境農林水産総合研究所・</a:t>
                      </a:r>
                      <a:br>
                        <a:rPr lang="ja-JP" altLang="en-US" sz="600" b="0" i="0" u="none" strike="noStrike" dirty="0">
                          <a:solidFill>
                            <a:schemeClr val="tx1"/>
                          </a:solidFill>
                          <a:effectLst/>
                          <a:latin typeface="Meiryo UI" panose="020B0604030504040204" pitchFamily="50" charset="-128"/>
                          <a:ea typeface="Meiryo UI" panose="020B0604030504040204" pitchFamily="50" charset="-128"/>
                        </a:rPr>
                      </a:b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民間事業者</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428221">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民間との連携による食の魅力発信（食を活用した観光魅力開発事業）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民間事業者等との連携により、大阪の食の魅力を活用した新たな大阪ならではの観光コンテンツを開発する。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大阪市・民間事業者</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570965">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広域ベイエリアまちづくりの推進</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2050</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年を⻑期⽬標とした⼤阪広域ベイエリアの将来像や様々な主体の取組みの基本的な方向性等について、「大阪広域ベイエリアまちづくりビジョン（案）」をとりまとめ、その重点的な取組みとして、海上交通の活性化、広域サイクル連携及び堺旧港周辺まちづくり等の取組みを推進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大阪府・大阪市・堺市・</a:t>
                      </a:r>
                      <a:br>
                        <a:rPr lang="ja-JP" altLang="en-US" sz="600" b="0" i="0" u="none" strike="noStrike" dirty="0">
                          <a:solidFill>
                            <a:schemeClr val="tx1"/>
                          </a:solidFill>
                          <a:effectLst/>
                          <a:latin typeface="Meiryo UI" panose="020B0604030504040204" pitchFamily="50" charset="-128"/>
                          <a:ea typeface="Meiryo UI" panose="020B0604030504040204" pitchFamily="50" charset="-128"/>
                        </a:rPr>
                      </a:b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沿岸市町・民間事業者等</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432000">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観光魅力向上のための歴史・文化的まちなみ創出事業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船場地区において、歴史的・文化的な建築資源周辺の無電柱化や周辺景観と調和した道路整備を実施するとともに、回遊性向上の取組み等を実施する。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大阪市・</a:t>
                      </a:r>
                      <a:br>
                        <a:rPr lang="ja-JP" altLang="en-US" sz="600" b="0" i="0" u="none" strike="noStrike" dirty="0">
                          <a:solidFill>
                            <a:schemeClr val="tx1"/>
                          </a:solidFill>
                          <a:effectLst/>
                          <a:latin typeface="Meiryo UI" panose="020B0604030504040204" pitchFamily="50" charset="-128"/>
                          <a:ea typeface="Meiryo UI" panose="020B0604030504040204" pitchFamily="50" charset="-128"/>
                        </a:rPr>
                      </a:b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地元まちづくり団体等</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167555">
                <a:tc gridSpan="7">
                  <a:txBody>
                    <a:bodyPr/>
                    <a:lstStyle/>
                    <a:p>
                      <a:pPr algn="l" fontAlgn="ctr"/>
                      <a:r>
                        <a:rPr lang="ja-JP" altLang="en-US" sz="600" b="1" i="0" u="none" strike="noStrike" dirty="0">
                          <a:solidFill>
                            <a:schemeClr val="tx1"/>
                          </a:solidFill>
                          <a:effectLst/>
                          <a:latin typeface="Meiryo UI" panose="020B0604030504040204" pitchFamily="50" charset="-128"/>
                          <a:ea typeface="Meiryo UI" panose="020B0604030504040204" pitchFamily="50" charset="-128"/>
                        </a:rPr>
                        <a:t>さらなる観光誘客に向けた取組み</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9C9C9"/>
                    </a:solidFill>
                  </a:tcPr>
                </a:tc>
                <a:tc hMerge="1">
                  <a:txBody>
                    <a:bodyPr/>
                    <a:lstStyle/>
                    <a:p>
                      <a:pPr algn="l" rtl="0"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9C9C9"/>
                    </a:solidFill>
                  </a:tcPr>
                </a:tc>
                <a:tc hMerge="1">
                  <a:txBody>
                    <a:bodyPr/>
                    <a:lstStyle/>
                    <a:p>
                      <a:pPr algn="l" rtl="0"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9C9C9"/>
                    </a:solidFill>
                  </a:tcPr>
                </a:tc>
                <a:tc hMerge="1">
                  <a:txBody>
                    <a:bodyPr/>
                    <a:lstStyle/>
                    <a:p>
                      <a:pPr algn="l" rtl="0"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9C9C9"/>
                    </a:solidFill>
                  </a:tcPr>
                </a:tc>
                <a:extLst>
                  <a:ext uri="{0D108BD9-81ED-4DB2-BD59-A6C34878D82A}">
                    <a16:rowId xmlns:a16="http://schemas.microsoft.com/office/drawing/2014/main" val="10012"/>
                  </a:ext>
                </a:extLst>
              </a:tr>
              <a:tr h="432000">
                <a:tc rowSpan="5">
                  <a:txBody>
                    <a:bodyPr/>
                    <a:lstStyle/>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災害時多言語支援事業（</a:t>
                      </a:r>
                      <a:r>
                        <a:rPr lang="en-US" sz="600" b="0" i="0" u="none" strike="noStrike" dirty="0">
                          <a:solidFill>
                            <a:schemeClr val="tx1"/>
                          </a:solidFill>
                          <a:effectLst/>
                          <a:latin typeface="Meiryo UI" panose="020B0604030504040204" pitchFamily="50" charset="-128"/>
                          <a:ea typeface="Meiryo UI" panose="020B0604030504040204" pitchFamily="50" charset="-128"/>
                        </a:rPr>
                        <a:t>Osaka Safe Travels）</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災害時に外国人が必要とする災害や交通等の情報を多言語で提供するウェブサイト・アプリの管理・運用を行うとともに、情報の充実や普及促進に取り組む。</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大阪府・</a:t>
                      </a:r>
                      <a:r>
                        <a:rPr lang="zh-TW" altLang="en-US" sz="600" b="0" i="0" u="none" strike="noStrike" dirty="0">
                          <a:solidFill>
                            <a:schemeClr val="tx1"/>
                          </a:solidFill>
                          <a:effectLst/>
                          <a:latin typeface="Meiryo UI" panose="020B0604030504040204" pitchFamily="50" charset="-128"/>
                          <a:ea typeface="Meiryo UI" panose="020B0604030504040204" pitchFamily="50" charset="-128"/>
                        </a:rPr>
                        <a:t>公益財団法人大阪府国際交流財団</a:t>
                      </a:r>
                      <a:endParaRPr 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r h="432000">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rtl="0" fontAlgn="ctr"/>
                      <a:r>
                        <a:rPr lang="zh-TW" altLang="en-US" sz="600" b="0" i="0" u="none" strike="noStrike" dirty="0">
                          <a:solidFill>
                            <a:schemeClr val="tx1"/>
                          </a:solidFill>
                          <a:effectLst/>
                          <a:latin typeface="Meiryo UI" panose="020B0604030504040204" pitchFamily="50" charset="-128"/>
                          <a:ea typeface="Meiryo UI" panose="020B0604030504040204" pitchFamily="50" charset="-128"/>
                        </a:rPr>
                        <a:t>外国人旅行者安全確保事業費</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smtClean="0">
                          <a:solidFill>
                            <a:schemeClr val="tx1"/>
                          </a:solidFill>
                          <a:effectLst/>
                          <a:latin typeface="Meiryo UI" panose="020B0604030504040204" pitchFamily="50" charset="-128"/>
                          <a:ea typeface="Meiryo UI" panose="020B0604030504040204" pitchFamily="50" charset="-128"/>
                        </a:rPr>
                        <a:t>災害時等に外国人旅行者自らが身を守るために必要な情報を入手できる環境をつくるとともに、ホテル等との災害時の連携協定締結を進めることにより、災害時に外国人旅行者等が一時避難できる環境を確保する。</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大阪府・大阪市・</a:t>
                      </a:r>
                      <a:br>
                        <a:rPr lang="ja-JP" altLang="en-US" sz="600" b="0" i="0" u="none" strike="noStrike" dirty="0">
                          <a:solidFill>
                            <a:schemeClr val="tx1"/>
                          </a:solidFill>
                          <a:effectLst/>
                          <a:latin typeface="Meiryo UI" panose="020B0604030504040204" pitchFamily="50" charset="-128"/>
                          <a:ea typeface="Meiryo UI" panose="020B0604030504040204" pitchFamily="50" charset="-128"/>
                        </a:rPr>
                      </a:b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民間事業者</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r h="432000">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公共交通機関等と連携した受入環境整備事業</a:t>
                      </a:r>
                      <a:endParaRPr lang="ja-JP" altLang="en-US" sz="600" b="0" i="0" u="none" strike="sngStrike" dirty="0">
                        <a:solidFill>
                          <a:schemeClr val="accent6">
                            <a:lumMod val="75000"/>
                          </a:schemeClr>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乗継駅において、経路表示などの案内充実の取組みを行う事業者に対し、事業費の一部を補助する。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大阪府・民間事業者</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432000">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観光案内所運営</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多言語による観光案内、旅行時のトラブル等に関する総合相談など、観光客が必要とするサービスを提供する観光案内所（大阪、難波、新大阪）を運営する。（難波においては、観光案内のみ実施）</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大阪府・大阪市・</a:t>
                      </a:r>
                      <a:br>
                        <a:rPr lang="ja-JP" altLang="en-US" sz="600" b="0" i="0" u="none" strike="noStrike" dirty="0">
                          <a:solidFill>
                            <a:schemeClr val="tx1"/>
                          </a:solidFill>
                          <a:effectLst/>
                          <a:latin typeface="Meiryo UI" panose="020B0604030504040204" pitchFamily="50" charset="-128"/>
                          <a:ea typeface="Meiryo UI" panose="020B0604030504040204" pitchFamily="50" charset="-128"/>
                        </a:rPr>
                      </a:b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大阪観光局</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6"/>
                  </a:ext>
                </a:extLst>
              </a:tr>
              <a:tr h="432000">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rtl="0" fontAlgn="ctr"/>
                      <a:r>
                        <a:rPr lang="zh-TW" altLang="en-US" sz="600" b="0" i="0" u="none" strike="noStrike" dirty="0">
                          <a:solidFill>
                            <a:schemeClr val="tx1"/>
                          </a:solidFill>
                          <a:effectLst/>
                          <a:latin typeface="Meiryo UI" panose="020B0604030504040204" pitchFamily="50" charset="-128"/>
                          <a:ea typeface="Meiryo UI" panose="020B0604030504040204" pitchFamily="50" charset="-128"/>
                        </a:rPr>
                        <a:t>観光案内表示板機能強化事業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外国人を含む来阪観光客のニーズに対応し、周遊性の向上等を図るため、広告収入等による民間活力を活用し、観光情報や災害時の情報発信等、多言語に対応した多機能型を含む観光案内板を整備する。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zh-TW" altLang="en-US" sz="600" b="0" i="0" u="none" strike="noStrike" dirty="0">
                          <a:solidFill>
                            <a:schemeClr val="tx1"/>
                          </a:solidFill>
                          <a:effectLst/>
                          <a:latin typeface="Meiryo UI" panose="020B0604030504040204" pitchFamily="50" charset="-128"/>
                          <a:ea typeface="Meiryo UI" panose="020B0604030504040204" pitchFamily="50" charset="-128"/>
                        </a:rPr>
                        <a:t>大阪市</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a:t>
                      </a:r>
                      <a:r>
                        <a:rPr lang="zh-TW" altLang="en-US" sz="600" b="0" i="0" u="none" strike="noStrike" dirty="0">
                          <a:solidFill>
                            <a:schemeClr val="tx1"/>
                          </a:solidFill>
                          <a:effectLst/>
                          <a:latin typeface="Meiryo UI" panose="020B0604030504040204" pitchFamily="50" charset="-128"/>
                          <a:ea typeface="Meiryo UI" panose="020B0604030504040204" pitchFamily="50" charset="-128"/>
                        </a:rPr>
                        <a:t/>
                      </a:r>
                      <a:br>
                        <a:rPr lang="zh-TW" altLang="en-US" sz="600" b="0" i="0" u="none" strike="noStrike" dirty="0">
                          <a:solidFill>
                            <a:schemeClr val="tx1"/>
                          </a:solidFill>
                          <a:effectLst/>
                          <a:latin typeface="Meiryo UI" panose="020B0604030504040204" pitchFamily="50" charset="-128"/>
                          <a:ea typeface="Meiryo UI" panose="020B0604030504040204" pitchFamily="50" charset="-128"/>
                        </a:rPr>
                      </a:br>
                      <a:r>
                        <a:rPr lang="zh-TW" altLang="en-US" sz="600" b="0" i="0" u="none" strike="noStrike" dirty="0">
                          <a:solidFill>
                            <a:schemeClr val="tx1"/>
                          </a:solidFill>
                          <a:effectLst/>
                          <a:latin typeface="Meiryo UI" panose="020B0604030504040204" pitchFamily="50" charset="-128"/>
                          <a:ea typeface="Meiryo UI" panose="020B0604030504040204" pitchFamily="50" charset="-128"/>
                        </a:rPr>
                        <a:t>民間事業者</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7"/>
                  </a:ext>
                </a:extLst>
              </a:tr>
            </a:tbl>
          </a:graphicData>
        </a:graphic>
      </p:graphicFrame>
      <p:sp>
        <p:nvSpPr>
          <p:cNvPr id="4" name="ホームベース 3">
            <a:extLst>
              <a:ext uri="{FF2B5EF4-FFF2-40B4-BE49-F238E27FC236}">
                <a16:creationId xmlns:a16="http://schemas.microsoft.com/office/drawing/2014/main" id="{64EA1CAC-A9BD-46FC-8415-08CF44EB12C7}"/>
              </a:ext>
            </a:extLst>
          </p:cNvPr>
          <p:cNvSpPr/>
          <p:nvPr/>
        </p:nvSpPr>
        <p:spPr>
          <a:xfrm>
            <a:off x="6366935" y="4453696"/>
            <a:ext cx="3420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ja-JP" sz="600">
                <a:solidFill>
                  <a:schemeClr val="tx1"/>
                </a:solidFill>
                <a:effectLst/>
                <a:latin typeface="Meiryo UI" panose="020B0604030504040204" pitchFamily="50" charset="-128"/>
                <a:ea typeface="Meiryo UI" panose="020B0604030504040204" pitchFamily="50" charset="-128"/>
              </a:rPr>
              <a:t>・</a:t>
            </a:r>
            <a:r>
              <a:rPr kumimoji="1" lang="en-US" altLang="ja-JP" sz="600">
                <a:solidFill>
                  <a:schemeClr val="tx1"/>
                </a:solidFill>
                <a:effectLst/>
                <a:latin typeface="Meiryo UI" panose="020B0604030504040204" pitchFamily="50" charset="-128"/>
                <a:ea typeface="Meiryo UI" panose="020B0604030504040204" pitchFamily="50" charset="-128"/>
              </a:rPr>
              <a:t>Osaka</a:t>
            </a:r>
            <a:r>
              <a:rPr kumimoji="1" lang="ja-JP" altLang="en-US" sz="600">
                <a:solidFill>
                  <a:schemeClr val="tx1"/>
                </a:solidFill>
                <a:effectLst/>
                <a:latin typeface="Meiryo UI" panose="020B0604030504040204" pitchFamily="50" charset="-128"/>
                <a:ea typeface="Meiryo UI" panose="020B0604030504040204" pitchFamily="50" charset="-128"/>
              </a:rPr>
              <a:t> </a:t>
            </a:r>
            <a:r>
              <a:rPr kumimoji="1" lang="en-US" altLang="ja-JP" sz="600">
                <a:solidFill>
                  <a:schemeClr val="tx1"/>
                </a:solidFill>
                <a:effectLst/>
                <a:latin typeface="Meiryo UI" panose="020B0604030504040204" pitchFamily="50" charset="-128"/>
                <a:ea typeface="Meiryo UI" panose="020B0604030504040204" pitchFamily="50" charset="-128"/>
              </a:rPr>
              <a:t>Safe Travels</a:t>
            </a:r>
            <a:r>
              <a:rPr kumimoji="1" lang="ja-JP" altLang="en-US" sz="600">
                <a:solidFill>
                  <a:schemeClr val="tx1"/>
                </a:solidFill>
                <a:effectLst/>
                <a:latin typeface="Meiryo UI" panose="020B0604030504040204" pitchFamily="50" charset="-128"/>
                <a:ea typeface="Meiryo UI" panose="020B0604030504040204" pitchFamily="50" charset="-128"/>
              </a:rPr>
              <a:t>の運用、情報の充実、普及促進</a:t>
            </a:r>
            <a:endParaRPr lang="ja-JP" altLang="ja-JP" sz="600">
              <a:solidFill>
                <a:schemeClr val="tx1"/>
              </a:solidFill>
              <a:effectLst/>
              <a:latin typeface="Meiryo UI" panose="020B0604030504040204" pitchFamily="50" charset="-128"/>
              <a:ea typeface="Meiryo UI" panose="020B0604030504040204" pitchFamily="50" charset="-128"/>
            </a:endParaRPr>
          </a:p>
        </p:txBody>
      </p:sp>
      <p:sp>
        <p:nvSpPr>
          <p:cNvPr id="5" name="ホームベース 4">
            <a:extLst>
              <a:ext uri="{FF2B5EF4-FFF2-40B4-BE49-F238E27FC236}">
                <a16:creationId xmlns:a16="http://schemas.microsoft.com/office/drawing/2014/main" id="{AC5E6305-37F8-4193-B682-921174C5022B}"/>
              </a:ext>
            </a:extLst>
          </p:cNvPr>
          <p:cNvSpPr/>
          <p:nvPr/>
        </p:nvSpPr>
        <p:spPr>
          <a:xfrm>
            <a:off x="6366935" y="1932484"/>
            <a:ext cx="1656000" cy="469010"/>
          </a:xfrm>
          <a:prstGeom prst="homePlate">
            <a:avLst>
              <a:gd name="adj" fmla="val 83304"/>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700"/>
              </a:lnSpc>
            </a:pPr>
            <a:r>
              <a:rPr lang="ja-JP" altLang="en-US" sz="600" dirty="0">
                <a:solidFill>
                  <a:schemeClr val="tx1"/>
                </a:solidFill>
                <a:latin typeface="Meiryo UI" panose="020B0604030504040204" pitchFamily="50" charset="-128"/>
                <a:ea typeface="Meiryo UI" panose="020B0604030504040204" pitchFamily="50" charset="-128"/>
              </a:rPr>
              <a:t>・大阪産</a:t>
            </a:r>
            <a:r>
              <a:rPr lang="en-US" altLang="ja-JP" sz="600" dirty="0">
                <a:solidFill>
                  <a:schemeClr val="tx1"/>
                </a:solidFill>
                <a:latin typeface="Meiryo UI" panose="020B0604030504040204" pitchFamily="50" charset="-128"/>
                <a:ea typeface="Meiryo UI" panose="020B0604030504040204" pitchFamily="50" charset="-128"/>
              </a:rPr>
              <a:t>(</a:t>
            </a:r>
            <a:r>
              <a:rPr lang="ja-JP" altLang="en-US" sz="600" dirty="0">
                <a:solidFill>
                  <a:schemeClr val="tx1"/>
                </a:solidFill>
                <a:latin typeface="Meiryo UI" panose="020B0604030504040204" pitchFamily="50" charset="-128"/>
                <a:ea typeface="Meiryo UI" panose="020B0604030504040204" pitchFamily="50" charset="-128"/>
              </a:rPr>
              <a:t>もん</a:t>
            </a:r>
            <a:r>
              <a:rPr lang="en-US" altLang="ja-JP" sz="600" dirty="0">
                <a:solidFill>
                  <a:schemeClr val="tx1"/>
                </a:solidFill>
                <a:latin typeface="Meiryo UI" panose="020B0604030504040204" pitchFamily="50" charset="-128"/>
                <a:ea typeface="Meiryo UI" panose="020B0604030504040204" pitchFamily="50" charset="-128"/>
              </a:rPr>
              <a:t>)</a:t>
            </a:r>
            <a:r>
              <a:rPr lang="ja-JP" altLang="en-US" sz="600" dirty="0">
                <a:solidFill>
                  <a:schemeClr val="tx1"/>
                </a:solidFill>
                <a:latin typeface="Meiryo UI" panose="020B0604030504040204" pitchFamily="50" charset="-128"/>
                <a:ea typeface="Meiryo UI" panose="020B0604030504040204" pitchFamily="50" charset="-128"/>
              </a:rPr>
              <a:t>・大阪産</a:t>
            </a:r>
            <a:r>
              <a:rPr lang="en-US" altLang="ja-JP" sz="600" dirty="0">
                <a:solidFill>
                  <a:schemeClr val="tx1"/>
                </a:solidFill>
                <a:latin typeface="Meiryo UI" panose="020B0604030504040204" pitchFamily="50" charset="-128"/>
                <a:ea typeface="Meiryo UI" panose="020B0604030504040204" pitchFamily="50" charset="-128"/>
              </a:rPr>
              <a:t>(</a:t>
            </a:r>
            <a:r>
              <a:rPr lang="ja-JP" altLang="en-US" sz="600" dirty="0">
                <a:solidFill>
                  <a:schemeClr val="tx1"/>
                </a:solidFill>
                <a:latin typeface="Meiryo UI" panose="020B0604030504040204" pitchFamily="50" charset="-128"/>
                <a:ea typeface="Meiryo UI" panose="020B0604030504040204" pitchFamily="50" charset="-128"/>
              </a:rPr>
              <a:t>もん</a:t>
            </a:r>
            <a:r>
              <a:rPr lang="en-US" altLang="ja-JP" sz="600" dirty="0">
                <a:solidFill>
                  <a:schemeClr val="tx1"/>
                </a:solidFill>
                <a:latin typeface="Meiryo UI" panose="020B0604030504040204" pitchFamily="50" charset="-128"/>
                <a:ea typeface="Meiryo UI" panose="020B0604030504040204" pitchFamily="50" charset="-128"/>
              </a:rPr>
              <a:t>)</a:t>
            </a:r>
            <a:r>
              <a:rPr lang="ja-JP" altLang="en-US" sz="600" dirty="0">
                <a:solidFill>
                  <a:schemeClr val="tx1"/>
                </a:solidFill>
                <a:latin typeface="Meiryo UI" panose="020B0604030504040204" pitchFamily="50" charset="-128"/>
                <a:ea typeface="Meiryo UI" panose="020B0604030504040204" pitchFamily="50" charset="-128"/>
              </a:rPr>
              <a:t>名品等の国内でのプロモーション、デジタル技術を活用した非対面での海外向けプロモーション</a:t>
            </a:r>
            <a:endParaRPr lang="en-US" altLang="ja-JP" sz="600" dirty="0">
              <a:solidFill>
                <a:schemeClr val="tx1"/>
              </a:solidFill>
              <a:latin typeface="Meiryo UI" panose="020B0604030504040204" pitchFamily="50" charset="-128"/>
              <a:ea typeface="Meiryo UI" panose="020B0604030504040204" pitchFamily="50" charset="-128"/>
            </a:endParaRPr>
          </a:p>
        </p:txBody>
      </p:sp>
      <p:sp>
        <p:nvSpPr>
          <p:cNvPr id="6" name="ホームベース 5">
            <a:extLst>
              <a:ext uri="{FF2B5EF4-FFF2-40B4-BE49-F238E27FC236}">
                <a16:creationId xmlns:a16="http://schemas.microsoft.com/office/drawing/2014/main" id="{A3C5D7EE-AAE6-471F-8C53-27F2E6AFECC6}"/>
              </a:ext>
            </a:extLst>
          </p:cNvPr>
          <p:cNvSpPr/>
          <p:nvPr/>
        </p:nvSpPr>
        <p:spPr>
          <a:xfrm>
            <a:off x="6366935" y="5328032"/>
            <a:ext cx="3420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600" b="0" i="0" strike="noStrike" baseline="0" dirty="0">
                <a:solidFill>
                  <a:schemeClr val="tx1"/>
                </a:solidFill>
                <a:latin typeface="Meiryo UI" panose="020B0604030504040204" pitchFamily="50" charset="-128"/>
                <a:ea typeface="Meiryo UI" panose="020B0604030504040204" pitchFamily="50" charset="-128"/>
              </a:rPr>
              <a:t>・補助事業の実施 </a:t>
            </a:r>
            <a:endParaRPr kumimoji="1" lang="ja-JP" altLang="en-US" sz="600" dirty="0">
              <a:solidFill>
                <a:schemeClr val="tx1"/>
              </a:solidFill>
              <a:latin typeface="Meiryo UI" panose="020B0604030504040204" pitchFamily="50" charset="-128"/>
              <a:ea typeface="Meiryo UI" panose="020B0604030504040204" pitchFamily="50" charset="-128"/>
            </a:endParaRPr>
          </a:p>
        </p:txBody>
      </p:sp>
      <p:sp>
        <p:nvSpPr>
          <p:cNvPr id="7" name="ホームベース 6">
            <a:extLst>
              <a:ext uri="{FF2B5EF4-FFF2-40B4-BE49-F238E27FC236}">
                <a16:creationId xmlns:a16="http://schemas.microsoft.com/office/drawing/2014/main" id="{639E5799-309D-471C-8F00-02C8BDFF4440}"/>
              </a:ext>
            </a:extLst>
          </p:cNvPr>
          <p:cNvSpPr/>
          <p:nvPr/>
        </p:nvSpPr>
        <p:spPr>
          <a:xfrm>
            <a:off x="6366935" y="5157623"/>
            <a:ext cx="3420000" cy="108000"/>
          </a:xfrm>
          <a:prstGeom prst="homePlate">
            <a:avLst>
              <a:gd name="adj" fmla="val 117616"/>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dirty="0">
                <a:solidFill>
                  <a:schemeClr val="tx1"/>
                </a:solidFill>
                <a:latin typeface="Meiryo UI" panose="020B0604030504040204" pitchFamily="50" charset="-128"/>
                <a:ea typeface="Meiryo UI" panose="020B0604030504040204" pitchFamily="50" charset="-128"/>
              </a:rPr>
              <a:t>・ホテル等への働きかけ及び協定締結（可能な施設から順次）</a:t>
            </a:r>
          </a:p>
        </p:txBody>
      </p:sp>
      <p:sp>
        <p:nvSpPr>
          <p:cNvPr id="8" name="ホームベース 7">
            <a:extLst>
              <a:ext uri="{FF2B5EF4-FFF2-40B4-BE49-F238E27FC236}">
                <a16:creationId xmlns:a16="http://schemas.microsoft.com/office/drawing/2014/main" id="{14D432F5-D36C-40B2-AD08-58A7ED60E009}"/>
              </a:ext>
            </a:extLst>
          </p:cNvPr>
          <p:cNvSpPr/>
          <p:nvPr/>
        </p:nvSpPr>
        <p:spPr>
          <a:xfrm>
            <a:off x="6366935" y="4885467"/>
            <a:ext cx="1656000" cy="108000"/>
          </a:xfrm>
          <a:prstGeom prst="homePlate">
            <a:avLst>
              <a:gd name="adj" fmla="val 117616"/>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580" b="0" dirty="0">
                <a:solidFill>
                  <a:schemeClr val="tx1"/>
                </a:solidFill>
                <a:latin typeface="Meiryo UI" panose="020B0604030504040204" pitchFamily="50" charset="-128"/>
                <a:ea typeface="Meiryo UI" panose="020B0604030504040204" pitchFamily="50" charset="-128"/>
              </a:rPr>
              <a:t>・外国人旅行者に対する情報発信</a:t>
            </a:r>
            <a:r>
              <a:rPr lang="ja-JP" altLang="en-US" sz="580" dirty="0">
                <a:solidFill>
                  <a:schemeClr val="tx1"/>
                </a:solidFill>
                <a:latin typeface="Meiryo UI" panose="020B0604030504040204" pitchFamily="50" charset="-128"/>
                <a:ea typeface="Meiryo UI" panose="020B0604030504040204" pitchFamily="50" charset="-128"/>
              </a:rPr>
              <a:t>に係る体制づくり</a:t>
            </a:r>
            <a:endParaRPr kumimoji="1" lang="en-US" altLang="ja-JP" sz="580" b="0" dirty="0">
              <a:solidFill>
                <a:schemeClr val="tx1"/>
              </a:solidFill>
              <a:latin typeface="Meiryo UI" panose="020B0604030504040204" pitchFamily="50" charset="-128"/>
              <a:ea typeface="Meiryo UI" panose="020B0604030504040204" pitchFamily="50" charset="-128"/>
            </a:endParaRPr>
          </a:p>
        </p:txBody>
      </p:sp>
      <p:sp>
        <p:nvSpPr>
          <p:cNvPr id="9" name="ホームベース 8">
            <a:extLst>
              <a:ext uri="{FF2B5EF4-FFF2-40B4-BE49-F238E27FC236}">
                <a16:creationId xmlns:a16="http://schemas.microsoft.com/office/drawing/2014/main" id="{9C2BF0FA-33F9-43D9-A33E-87000F15AFF9}"/>
              </a:ext>
            </a:extLst>
          </p:cNvPr>
          <p:cNvSpPr/>
          <p:nvPr/>
        </p:nvSpPr>
        <p:spPr>
          <a:xfrm>
            <a:off x="6366935" y="5024952"/>
            <a:ext cx="3420000" cy="108000"/>
          </a:xfrm>
          <a:prstGeom prst="homePlate">
            <a:avLst>
              <a:gd name="adj" fmla="val 117616"/>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dirty="0">
                <a:solidFill>
                  <a:schemeClr val="tx1"/>
                </a:solidFill>
                <a:latin typeface="Meiryo UI" panose="020B0604030504040204" pitchFamily="50" charset="-128"/>
                <a:ea typeface="Meiryo UI" panose="020B0604030504040204" pitchFamily="50" charset="-128"/>
              </a:rPr>
              <a:t>・宿泊・観光施設等に対する外国人旅行者への支援方策等の周知・啓発</a:t>
            </a:r>
            <a:endParaRPr kumimoji="1" lang="en-US" altLang="ja-JP" sz="600" dirty="0">
              <a:solidFill>
                <a:schemeClr val="tx1"/>
              </a:solidFill>
              <a:latin typeface="Meiryo UI" panose="020B0604030504040204" pitchFamily="50" charset="-128"/>
              <a:ea typeface="Meiryo UI" panose="020B0604030504040204" pitchFamily="50" charset="-128"/>
            </a:endParaRPr>
          </a:p>
        </p:txBody>
      </p:sp>
      <p:sp>
        <p:nvSpPr>
          <p:cNvPr id="10" name="ホームベース 9">
            <a:extLst>
              <a:ext uri="{FF2B5EF4-FFF2-40B4-BE49-F238E27FC236}">
                <a16:creationId xmlns:a16="http://schemas.microsoft.com/office/drawing/2014/main" id="{A0C962D7-FC98-4C9A-BFEC-6009FCEF6E3C}"/>
              </a:ext>
            </a:extLst>
          </p:cNvPr>
          <p:cNvSpPr/>
          <p:nvPr/>
        </p:nvSpPr>
        <p:spPr>
          <a:xfrm>
            <a:off x="6366935" y="6190643"/>
            <a:ext cx="3420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chemeClr val="tx1"/>
                </a:solidFill>
                <a:latin typeface="Meiryo UI" panose="020B0604030504040204" pitchFamily="50" charset="-128"/>
                <a:ea typeface="Meiryo UI" panose="020B0604030504040204" pitchFamily="50" charset="-128"/>
              </a:rPr>
              <a:t>・民間活力を活用した観光案内表示板の整備・運営</a:t>
            </a:r>
          </a:p>
        </p:txBody>
      </p:sp>
      <p:sp>
        <p:nvSpPr>
          <p:cNvPr id="12" name="ホームベース 11">
            <a:extLst>
              <a:ext uri="{FF2B5EF4-FFF2-40B4-BE49-F238E27FC236}">
                <a16:creationId xmlns:a16="http://schemas.microsoft.com/office/drawing/2014/main" id="{0A2B8A9A-5AFD-4477-8E0E-2EDA3414267D}"/>
              </a:ext>
            </a:extLst>
          </p:cNvPr>
          <p:cNvSpPr/>
          <p:nvPr/>
        </p:nvSpPr>
        <p:spPr>
          <a:xfrm>
            <a:off x="6366935" y="3847192"/>
            <a:ext cx="3420000" cy="360000"/>
          </a:xfrm>
          <a:prstGeom prst="homePlate">
            <a:avLst>
              <a:gd name="adj" fmla="val 89511"/>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ja-JP" sz="600" dirty="0">
                <a:solidFill>
                  <a:schemeClr val="tx1"/>
                </a:solidFill>
                <a:effectLst/>
                <a:latin typeface="Meiryo UI" panose="020B0604030504040204" pitchFamily="50" charset="-128"/>
                <a:ea typeface="Meiryo UI" panose="020B0604030504040204" pitchFamily="50" charset="-128"/>
              </a:rPr>
              <a:t>・</a:t>
            </a:r>
            <a:r>
              <a:rPr kumimoji="1" lang="ja-JP" altLang="en-US" sz="600" dirty="0">
                <a:solidFill>
                  <a:schemeClr val="tx1"/>
                </a:solidFill>
                <a:effectLst/>
                <a:latin typeface="Meiryo UI" panose="020B0604030504040204" pitchFamily="50" charset="-128"/>
                <a:ea typeface="Meiryo UI" panose="020B0604030504040204" pitchFamily="50" charset="-128"/>
              </a:rPr>
              <a:t>周辺景観と調和した道路整備（令和</a:t>
            </a:r>
            <a:r>
              <a:rPr kumimoji="1" lang="en-US" altLang="ja-JP" sz="600" dirty="0">
                <a:solidFill>
                  <a:schemeClr val="tx1"/>
                </a:solidFill>
                <a:effectLst/>
                <a:latin typeface="Meiryo UI" panose="020B0604030504040204" pitchFamily="50" charset="-128"/>
                <a:ea typeface="Meiryo UI" panose="020B0604030504040204" pitchFamily="50" charset="-128"/>
              </a:rPr>
              <a:t>3</a:t>
            </a:r>
            <a:r>
              <a:rPr kumimoji="1" lang="ja-JP" altLang="en-US" sz="600" dirty="0">
                <a:solidFill>
                  <a:schemeClr val="tx1"/>
                </a:solidFill>
                <a:effectLst/>
                <a:latin typeface="Meiryo UI" panose="020B0604030504040204" pitchFamily="50" charset="-128"/>
                <a:ea typeface="Meiryo UI" panose="020B0604030504040204" pitchFamily="50" charset="-128"/>
              </a:rPr>
              <a:t>年度まで）</a:t>
            </a:r>
            <a:endParaRPr kumimoji="1" lang="en-US" altLang="ja-JP" sz="600" dirty="0">
              <a:solidFill>
                <a:schemeClr val="tx1"/>
              </a:solidFill>
              <a:effectLst/>
              <a:latin typeface="Meiryo UI" panose="020B0604030504040204" pitchFamily="50" charset="-128"/>
              <a:ea typeface="Meiryo UI" panose="020B0604030504040204" pitchFamily="50" charset="-128"/>
            </a:endParaRPr>
          </a:p>
          <a:p>
            <a:r>
              <a:rPr lang="ja-JP" altLang="en-US" sz="600" dirty="0">
                <a:solidFill>
                  <a:schemeClr val="tx1"/>
                </a:solidFill>
                <a:latin typeface="Meiryo UI" panose="020B0604030504040204" pitchFamily="50" charset="-128"/>
                <a:ea typeface="Meiryo UI" panose="020B0604030504040204" pitchFamily="50" charset="-128"/>
              </a:rPr>
              <a:t>・整備後の道路空間を活用した賑わい創出等</a:t>
            </a:r>
          </a:p>
        </p:txBody>
      </p:sp>
      <p:sp>
        <p:nvSpPr>
          <p:cNvPr id="13" name="ホームベース 12">
            <a:extLst>
              <a:ext uri="{FF2B5EF4-FFF2-40B4-BE49-F238E27FC236}">
                <a16:creationId xmlns:a16="http://schemas.microsoft.com/office/drawing/2014/main" id="{8D515E41-E9FE-4185-AA59-90A1594C92BD}"/>
              </a:ext>
            </a:extLst>
          </p:cNvPr>
          <p:cNvSpPr/>
          <p:nvPr/>
        </p:nvSpPr>
        <p:spPr>
          <a:xfrm>
            <a:off x="6366935" y="3273735"/>
            <a:ext cx="3420000" cy="504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ja-JP" sz="600" dirty="0">
                <a:solidFill>
                  <a:schemeClr val="tx1"/>
                </a:solidFill>
                <a:effectLst/>
                <a:latin typeface="Meiryo UI" panose="020B0604030504040204" pitchFamily="50" charset="-128"/>
                <a:ea typeface="Meiryo UI" panose="020B0604030504040204" pitchFamily="50" charset="-128"/>
              </a:rPr>
              <a:t>・</a:t>
            </a:r>
            <a:r>
              <a:rPr kumimoji="1" lang="ja-JP" altLang="en-US" sz="600" dirty="0">
                <a:solidFill>
                  <a:schemeClr val="tx1"/>
                </a:solidFill>
                <a:effectLst/>
                <a:latin typeface="Meiryo UI" panose="020B0604030504040204" pitchFamily="50" charset="-128"/>
                <a:ea typeface="Meiryo UI" panose="020B0604030504040204" pitchFamily="50" charset="-128"/>
              </a:rPr>
              <a:t>「大阪広域ベイエリアまちづくりビジョン（案）」のとりまとめ（令和</a:t>
            </a:r>
            <a:r>
              <a:rPr kumimoji="1" lang="ja-JP" altLang="ja-JP" sz="600" dirty="0">
                <a:solidFill>
                  <a:schemeClr val="tx1"/>
                </a:solidFill>
                <a:effectLst/>
                <a:latin typeface="Meiryo UI" panose="020B0604030504040204" pitchFamily="50" charset="-128"/>
                <a:ea typeface="Meiryo UI" panose="020B0604030504040204" pitchFamily="50" charset="-128"/>
              </a:rPr>
              <a:t>３年春目途</a:t>
            </a:r>
            <a:r>
              <a:rPr kumimoji="1" lang="ja-JP" altLang="en-US" sz="600" dirty="0">
                <a:solidFill>
                  <a:schemeClr val="tx1"/>
                </a:solidFill>
                <a:effectLst/>
                <a:latin typeface="Meiryo UI" panose="020B0604030504040204" pitchFamily="50" charset="-128"/>
                <a:ea typeface="Meiryo UI" panose="020B0604030504040204" pitchFamily="50" charset="-128"/>
              </a:rPr>
              <a:t>）及び推進</a:t>
            </a:r>
            <a:endParaRPr kumimoji="1" lang="en-US" altLang="ja-JP" sz="600" dirty="0">
              <a:solidFill>
                <a:schemeClr val="tx1"/>
              </a:solidFill>
              <a:effectLst/>
              <a:latin typeface="Meiryo UI" panose="020B0604030504040204" pitchFamily="50" charset="-128"/>
              <a:ea typeface="Meiryo UI" panose="020B0604030504040204" pitchFamily="50" charset="-128"/>
            </a:endParaRPr>
          </a:p>
        </p:txBody>
      </p:sp>
      <p:sp>
        <p:nvSpPr>
          <p:cNvPr id="14" name="ホームベース 13">
            <a:extLst>
              <a:ext uri="{FF2B5EF4-FFF2-40B4-BE49-F238E27FC236}">
                <a16:creationId xmlns:a16="http://schemas.microsoft.com/office/drawing/2014/main" id="{DBCDDEEF-4E90-47B7-8770-61E08D182930}"/>
              </a:ext>
            </a:extLst>
          </p:cNvPr>
          <p:cNvSpPr/>
          <p:nvPr/>
        </p:nvSpPr>
        <p:spPr>
          <a:xfrm>
            <a:off x="6366935" y="2634626"/>
            <a:ext cx="3420000" cy="144000"/>
          </a:xfrm>
          <a:prstGeom prst="homePlate">
            <a:avLst>
              <a:gd name="adj" fmla="val 83304"/>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dirty="0">
                <a:solidFill>
                  <a:schemeClr val="tx1"/>
                </a:solidFill>
                <a:latin typeface="Meiryo UI" panose="020B0604030504040204" pitchFamily="50" charset="-128"/>
                <a:ea typeface="Meiryo UI" panose="020B0604030504040204" pitchFamily="50" charset="-128"/>
              </a:rPr>
              <a:t>・</a:t>
            </a:r>
            <a:r>
              <a:rPr kumimoji="1" lang="en-US" altLang="ja-JP" sz="600" dirty="0">
                <a:solidFill>
                  <a:schemeClr val="tx1"/>
                </a:solidFill>
                <a:latin typeface="Meiryo UI" panose="020B0604030504040204" pitchFamily="50" charset="-128"/>
                <a:ea typeface="Meiryo UI" panose="020B0604030504040204" pitchFamily="50" charset="-128"/>
              </a:rPr>
              <a:t>SNS</a:t>
            </a:r>
            <a:r>
              <a:rPr kumimoji="1" lang="ja-JP" altLang="en-US" sz="600" dirty="0">
                <a:solidFill>
                  <a:schemeClr val="tx1"/>
                </a:solidFill>
                <a:latin typeface="Meiryo UI" panose="020B0604030504040204" pitchFamily="50" charset="-128"/>
                <a:ea typeface="Meiryo UI" panose="020B0604030504040204" pitchFamily="50" charset="-128"/>
              </a:rPr>
              <a:t>等による一次産品・加工食品などの魅力発信</a:t>
            </a:r>
          </a:p>
        </p:txBody>
      </p:sp>
      <p:sp>
        <p:nvSpPr>
          <p:cNvPr id="15" name="ホームベース 14">
            <a:extLst>
              <a:ext uri="{FF2B5EF4-FFF2-40B4-BE49-F238E27FC236}">
                <a16:creationId xmlns:a16="http://schemas.microsoft.com/office/drawing/2014/main" id="{CCB0D52E-E6A7-4598-B444-00B3BBCEFF44}"/>
              </a:ext>
            </a:extLst>
          </p:cNvPr>
          <p:cNvSpPr/>
          <p:nvPr/>
        </p:nvSpPr>
        <p:spPr>
          <a:xfrm>
            <a:off x="6366935" y="2446060"/>
            <a:ext cx="3420000" cy="144000"/>
          </a:xfrm>
          <a:prstGeom prst="homePlate">
            <a:avLst>
              <a:gd name="adj" fmla="val 87005"/>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dirty="0">
                <a:solidFill>
                  <a:schemeClr val="tx1"/>
                </a:solidFill>
                <a:latin typeface="Meiryo UI" panose="020B0604030504040204" pitchFamily="50" charset="-128"/>
                <a:ea typeface="Meiryo UI" panose="020B0604030504040204" pitchFamily="50" charset="-128"/>
              </a:rPr>
              <a:t>・農林水産業の６次産業化など、付加価値の高い商品等の開発</a:t>
            </a:r>
            <a:endParaRPr kumimoji="1" lang="en-US" altLang="ja-JP" sz="600" dirty="0">
              <a:solidFill>
                <a:schemeClr val="tx1"/>
              </a:solidFill>
              <a:latin typeface="Meiryo UI" panose="020B0604030504040204" pitchFamily="50" charset="-128"/>
              <a:ea typeface="Meiryo UI" panose="020B0604030504040204" pitchFamily="50" charset="-128"/>
            </a:endParaRPr>
          </a:p>
        </p:txBody>
      </p:sp>
      <p:sp>
        <p:nvSpPr>
          <p:cNvPr id="16" name="ホームベース 15">
            <a:extLst>
              <a:ext uri="{FF2B5EF4-FFF2-40B4-BE49-F238E27FC236}">
                <a16:creationId xmlns:a16="http://schemas.microsoft.com/office/drawing/2014/main" id="{30DFCB8C-84B5-4050-8DD4-78B1E85EEBA0}"/>
              </a:ext>
            </a:extLst>
          </p:cNvPr>
          <p:cNvSpPr/>
          <p:nvPr/>
        </p:nvSpPr>
        <p:spPr>
          <a:xfrm>
            <a:off x="6366935" y="5759337"/>
            <a:ext cx="1656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chemeClr val="tx1"/>
                </a:solidFill>
                <a:latin typeface="Meiryo UI" panose="020B0604030504040204" pitchFamily="50" charset="-128"/>
                <a:ea typeface="Meiryo UI" panose="020B0604030504040204" pitchFamily="50" charset="-128"/>
              </a:rPr>
              <a:t>・開所時間の短縮など、新型コロナウイルス感染症の状況に応じて運営</a:t>
            </a:r>
          </a:p>
        </p:txBody>
      </p:sp>
      <p:sp>
        <p:nvSpPr>
          <p:cNvPr id="17" name="ホームベース 16">
            <a:extLst>
              <a:ext uri="{FF2B5EF4-FFF2-40B4-BE49-F238E27FC236}">
                <a16:creationId xmlns:a16="http://schemas.microsoft.com/office/drawing/2014/main" id="{A25ADAED-7B72-4352-8CD9-1E737DF40C18}"/>
              </a:ext>
            </a:extLst>
          </p:cNvPr>
          <p:cNvSpPr/>
          <p:nvPr/>
        </p:nvSpPr>
        <p:spPr>
          <a:xfrm>
            <a:off x="8130935" y="5759337"/>
            <a:ext cx="1656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chemeClr val="tx1"/>
                </a:solidFill>
                <a:latin typeface="Meiryo UI" panose="020B0604030504040204" pitchFamily="50" charset="-128"/>
                <a:ea typeface="Meiryo UI" panose="020B0604030504040204" pitchFamily="50" charset="-128"/>
              </a:rPr>
              <a:t>・通常どおりの運営を再開</a:t>
            </a:r>
          </a:p>
        </p:txBody>
      </p:sp>
      <p:sp>
        <p:nvSpPr>
          <p:cNvPr id="18" name="ホームベース 17">
            <a:extLst>
              <a:ext uri="{FF2B5EF4-FFF2-40B4-BE49-F238E27FC236}">
                <a16:creationId xmlns:a16="http://schemas.microsoft.com/office/drawing/2014/main" id="{C2A399B3-9183-4B64-B6AE-67EFF14F56B7}"/>
              </a:ext>
            </a:extLst>
          </p:cNvPr>
          <p:cNvSpPr/>
          <p:nvPr/>
        </p:nvSpPr>
        <p:spPr>
          <a:xfrm>
            <a:off x="6366935" y="2845271"/>
            <a:ext cx="1656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dirty="0">
                <a:solidFill>
                  <a:schemeClr val="tx1"/>
                </a:solidFill>
                <a:latin typeface="Meiryo UI" panose="020B0604030504040204" pitchFamily="50" charset="-128"/>
                <a:ea typeface="Meiryo UI" panose="020B0604030504040204" pitchFamily="50" charset="-128"/>
              </a:rPr>
              <a:t>・民間事業者との連携による国内の需要喚起に向けた食の魅力発信</a:t>
            </a:r>
          </a:p>
        </p:txBody>
      </p:sp>
      <p:sp>
        <p:nvSpPr>
          <p:cNvPr id="19" name="ホームベース 18">
            <a:extLst>
              <a:ext uri="{FF2B5EF4-FFF2-40B4-BE49-F238E27FC236}">
                <a16:creationId xmlns:a16="http://schemas.microsoft.com/office/drawing/2014/main" id="{0F5500D4-CB22-4888-9602-6800051AA994}"/>
              </a:ext>
            </a:extLst>
          </p:cNvPr>
          <p:cNvSpPr/>
          <p:nvPr/>
        </p:nvSpPr>
        <p:spPr>
          <a:xfrm>
            <a:off x="8130935" y="2845271"/>
            <a:ext cx="1656000" cy="360000"/>
          </a:xfrm>
          <a:prstGeom prst="homePlate">
            <a:avLst>
              <a:gd name="adj" fmla="val 68344"/>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dirty="0">
                <a:solidFill>
                  <a:schemeClr val="tx1"/>
                </a:solidFill>
                <a:latin typeface="Meiryo UI" panose="020B0604030504040204" pitchFamily="50" charset="-128"/>
                <a:ea typeface="Meiryo UI" panose="020B0604030504040204" pitchFamily="50" charset="-128"/>
              </a:rPr>
              <a:t>・民間事業者との連携による国内</a:t>
            </a:r>
            <a:r>
              <a:rPr lang="ja-JP" altLang="en-US" sz="600" dirty="0">
                <a:solidFill>
                  <a:schemeClr val="tx1"/>
                </a:solidFill>
                <a:latin typeface="Meiryo UI" panose="020B0604030504040204" pitchFamily="50" charset="-128"/>
                <a:ea typeface="Meiryo UI" panose="020B0604030504040204" pitchFamily="50" charset="-128"/>
              </a:rPr>
              <a:t>外</a:t>
            </a:r>
            <a:r>
              <a:rPr kumimoji="1" lang="ja-JP" altLang="en-US" sz="600" dirty="0">
                <a:solidFill>
                  <a:schemeClr val="tx1"/>
                </a:solidFill>
                <a:latin typeface="Meiryo UI" panose="020B0604030504040204" pitchFamily="50" charset="-128"/>
                <a:ea typeface="Meiryo UI" panose="020B0604030504040204" pitchFamily="50" charset="-128"/>
              </a:rPr>
              <a:t>の需要喚起に向けた食の魅力発信</a:t>
            </a:r>
          </a:p>
        </p:txBody>
      </p:sp>
      <p:sp>
        <p:nvSpPr>
          <p:cNvPr id="20" name="ホームベース 19">
            <a:extLst>
              <a:ext uri="{FF2B5EF4-FFF2-40B4-BE49-F238E27FC236}">
                <a16:creationId xmlns:a16="http://schemas.microsoft.com/office/drawing/2014/main" id="{6831339B-93A1-4DF0-8ADC-9CAA7837EC67}"/>
              </a:ext>
            </a:extLst>
          </p:cNvPr>
          <p:cNvSpPr/>
          <p:nvPr/>
        </p:nvSpPr>
        <p:spPr>
          <a:xfrm>
            <a:off x="6366935" y="1348607"/>
            <a:ext cx="3420000" cy="144000"/>
          </a:xfrm>
          <a:prstGeom prst="homePlate">
            <a:avLst>
              <a:gd name="adj" fmla="val 98106"/>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600"/>
              </a:lnSpc>
            </a:pPr>
            <a:r>
              <a:rPr kumimoji="1" lang="ja-JP" altLang="en-US" sz="600" dirty="0">
                <a:solidFill>
                  <a:schemeClr val="tx1"/>
                </a:solidFill>
                <a:effectLst/>
                <a:latin typeface="Meiryo UI" panose="020B0604030504040204" pitchFamily="50" charset="-128"/>
                <a:ea typeface="Meiryo UI" panose="020B0604030504040204" pitchFamily="50" charset="-128"/>
              </a:rPr>
              <a:t>・</a:t>
            </a:r>
            <a:r>
              <a:rPr kumimoji="1" lang="ja-JP" altLang="ja-JP" sz="600" dirty="0">
                <a:solidFill>
                  <a:schemeClr val="tx1"/>
                </a:solidFill>
                <a:effectLst/>
                <a:latin typeface="Meiryo UI" panose="020B0604030504040204" pitchFamily="50" charset="-128"/>
                <a:ea typeface="Meiryo UI" panose="020B0604030504040204" pitchFamily="50" charset="-128"/>
              </a:rPr>
              <a:t>「食のまち・</a:t>
            </a:r>
            <a:r>
              <a:rPr kumimoji="1" lang="en-US" altLang="ja-JP" sz="600" dirty="0">
                <a:solidFill>
                  <a:schemeClr val="tx1"/>
                </a:solidFill>
                <a:effectLst/>
                <a:latin typeface="Meiryo UI" panose="020B0604030504040204" pitchFamily="50" charset="-128"/>
                <a:ea typeface="Meiryo UI" panose="020B0604030504040204" pitchFamily="50" charset="-128"/>
              </a:rPr>
              <a:t>OSAKA</a:t>
            </a:r>
            <a:r>
              <a:rPr kumimoji="1" lang="ja-JP" altLang="ja-JP" sz="600" dirty="0">
                <a:solidFill>
                  <a:schemeClr val="tx1"/>
                </a:solidFill>
                <a:effectLst/>
                <a:latin typeface="Meiryo UI" panose="020B0604030504040204" pitchFamily="50" charset="-128"/>
                <a:ea typeface="Meiryo UI" panose="020B0604030504040204" pitchFamily="50" charset="-128"/>
              </a:rPr>
              <a:t>」の発信</a:t>
            </a:r>
            <a:endParaRPr lang="ja-JP" altLang="ja-JP" sz="600" dirty="0">
              <a:solidFill>
                <a:schemeClr val="tx1"/>
              </a:solidFill>
              <a:effectLst/>
              <a:latin typeface="Meiryo UI" panose="020B0604030504040204" pitchFamily="50" charset="-128"/>
              <a:ea typeface="Meiryo UI" panose="020B0604030504040204" pitchFamily="50" charset="-128"/>
            </a:endParaRPr>
          </a:p>
        </p:txBody>
      </p:sp>
      <p:sp>
        <p:nvSpPr>
          <p:cNvPr id="21" name="ホームベース 20">
            <a:extLst>
              <a:ext uri="{FF2B5EF4-FFF2-40B4-BE49-F238E27FC236}">
                <a16:creationId xmlns:a16="http://schemas.microsoft.com/office/drawing/2014/main" id="{32F0D0C3-B990-4CBF-AC96-0E6B99812225}"/>
              </a:ext>
            </a:extLst>
          </p:cNvPr>
          <p:cNvSpPr/>
          <p:nvPr/>
        </p:nvSpPr>
        <p:spPr>
          <a:xfrm>
            <a:off x="6366935" y="1525547"/>
            <a:ext cx="3420000" cy="144000"/>
          </a:xfrm>
          <a:prstGeom prst="homePlate">
            <a:avLst>
              <a:gd name="adj" fmla="val 95276"/>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600"/>
              </a:lnSpc>
            </a:pPr>
            <a:r>
              <a:rPr kumimoji="1" lang="ja-JP" altLang="en-US" sz="600" dirty="0">
                <a:solidFill>
                  <a:schemeClr val="tx1"/>
                </a:solidFill>
                <a:effectLst/>
                <a:latin typeface="Meiryo UI" panose="020B0604030504040204" pitchFamily="50" charset="-128"/>
                <a:ea typeface="Meiryo UI" panose="020B0604030504040204" pitchFamily="50" charset="-128"/>
              </a:rPr>
              <a:t>・</a:t>
            </a:r>
            <a:r>
              <a:rPr kumimoji="1" lang="ja-JP" altLang="ja-JP" sz="600" dirty="0">
                <a:solidFill>
                  <a:schemeClr val="tx1"/>
                </a:solidFill>
                <a:effectLst/>
                <a:latin typeface="Meiryo UI" panose="020B0604030504040204" pitchFamily="50" charset="-128"/>
                <a:ea typeface="Meiryo UI" panose="020B0604030504040204" pitchFamily="50" charset="-128"/>
              </a:rPr>
              <a:t>「食」の魅力づくりの継続的展開</a:t>
            </a:r>
            <a:endParaRPr lang="ja-JP" altLang="ja-JP" sz="600" dirty="0">
              <a:solidFill>
                <a:schemeClr val="tx1"/>
              </a:solidFill>
              <a:effectLst/>
              <a:latin typeface="Meiryo UI" panose="020B0604030504040204" pitchFamily="50" charset="-128"/>
              <a:ea typeface="Meiryo UI" panose="020B0604030504040204" pitchFamily="50" charset="-128"/>
            </a:endParaRPr>
          </a:p>
        </p:txBody>
      </p:sp>
      <p:sp>
        <p:nvSpPr>
          <p:cNvPr id="22" name="ホームベース 21">
            <a:extLst>
              <a:ext uri="{FF2B5EF4-FFF2-40B4-BE49-F238E27FC236}">
                <a16:creationId xmlns:a16="http://schemas.microsoft.com/office/drawing/2014/main" id="{41F80FA4-D90A-4E03-A72F-4FB4C78C9177}"/>
              </a:ext>
            </a:extLst>
          </p:cNvPr>
          <p:cNvSpPr/>
          <p:nvPr/>
        </p:nvSpPr>
        <p:spPr>
          <a:xfrm>
            <a:off x="6366935" y="1702488"/>
            <a:ext cx="3420000" cy="144000"/>
          </a:xfrm>
          <a:prstGeom prst="homePlate">
            <a:avLst>
              <a:gd name="adj" fmla="val 92446"/>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600"/>
              </a:lnSpc>
            </a:pPr>
            <a:r>
              <a:rPr kumimoji="1" lang="ja-JP" altLang="en-US" sz="600" dirty="0">
                <a:solidFill>
                  <a:schemeClr val="tx1"/>
                </a:solidFill>
                <a:effectLst/>
                <a:latin typeface="Meiryo UI" panose="020B0604030504040204" pitchFamily="50" charset="-128"/>
                <a:ea typeface="Meiryo UI" panose="020B0604030504040204" pitchFamily="50" charset="-128"/>
              </a:rPr>
              <a:t>・「</a:t>
            </a:r>
            <a:r>
              <a:rPr kumimoji="1" lang="ja-JP" altLang="ja-JP" sz="600" dirty="0">
                <a:solidFill>
                  <a:schemeClr val="tx1"/>
                </a:solidFill>
                <a:effectLst/>
                <a:latin typeface="Meiryo UI" panose="020B0604030504040204" pitchFamily="50" charset="-128"/>
                <a:ea typeface="Meiryo UI" panose="020B0604030504040204" pitchFamily="50" charset="-128"/>
              </a:rPr>
              <a:t>食</a:t>
            </a:r>
            <a:r>
              <a:rPr kumimoji="1" lang="ja-JP" altLang="en-US" sz="600" dirty="0">
                <a:solidFill>
                  <a:schemeClr val="tx1"/>
                </a:solidFill>
                <a:effectLst/>
                <a:latin typeface="Meiryo UI" panose="020B0604030504040204" pitchFamily="50" charset="-128"/>
                <a:ea typeface="Meiryo UI" panose="020B0604030504040204" pitchFamily="50" charset="-128"/>
              </a:rPr>
              <a:t>」</a:t>
            </a:r>
            <a:r>
              <a:rPr kumimoji="1" lang="ja-JP" altLang="ja-JP" sz="600" dirty="0">
                <a:solidFill>
                  <a:schemeClr val="tx1"/>
                </a:solidFill>
                <a:effectLst/>
                <a:latin typeface="Meiryo UI" panose="020B0604030504040204" pitchFamily="50" charset="-128"/>
                <a:ea typeface="Meiryo UI" panose="020B0604030504040204" pitchFamily="50" charset="-128"/>
              </a:rPr>
              <a:t>関連</a:t>
            </a:r>
            <a:r>
              <a:rPr kumimoji="1" lang="en-US" altLang="ja-JP" sz="600" dirty="0">
                <a:solidFill>
                  <a:schemeClr val="tx1"/>
                </a:solidFill>
                <a:effectLst/>
                <a:latin typeface="Meiryo UI" panose="020B0604030504040204" pitchFamily="50" charset="-128"/>
                <a:ea typeface="Meiryo UI" panose="020B0604030504040204" pitchFamily="50" charset="-128"/>
              </a:rPr>
              <a:t>MICE</a:t>
            </a:r>
            <a:r>
              <a:rPr kumimoji="1" lang="ja-JP" altLang="ja-JP" sz="600" dirty="0">
                <a:solidFill>
                  <a:schemeClr val="tx1"/>
                </a:solidFill>
                <a:effectLst/>
                <a:latin typeface="Meiryo UI" panose="020B0604030504040204" pitchFamily="50" charset="-128"/>
                <a:ea typeface="Meiryo UI" panose="020B0604030504040204" pitchFamily="50" charset="-128"/>
              </a:rPr>
              <a:t>の誘致活動</a:t>
            </a:r>
            <a:endParaRPr lang="ja-JP" altLang="ja-JP" sz="600" dirty="0">
              <a:solidFill>
                <a:schemeClr val="tx1"/>
              </a:solidFill>
              <a:effectLst/>
              <a:latin typeface="Meiryo UI" panose="020B0604030504040204" pitchFamily="50" charset="-128"/>
              <a:ea typeface="Meiryo UI" panose="020B0604030504040204" pitchFamily="50" charset="-128"/>
            </a:endParaRPr>
          </a:p>
        </p:txBody>
      </p:sp>
      <p:sp>
        <p:nvSpPr>
          <p:cNvPr id="23" name="ホームベース 7">
            <a:extLst>
              <a:ext uri="{FF2B5EF4-FFF2-40B4-BE49-F238E27FC236}">
                <a16:creationId xmlns:a16="http://schemas.microsoft.com/office/drawing/2014/main" id="{881E3454-BCC1-4766-91E2-8952791289A5}"/>
              </a:ext>
            </a:extLst>
          </p:cNvPr>
          <p:cNvSpPr/>
          <p:nvPr/>
        </p:nvSpPr>
        <p:spPr>
          <a:xfrm>
            <a:off x="8109671" y="4889623"/>
            <a:ext cx="1656000" cy="108000"/>
          </a:xfrm>
          <a:prstGeom prst="homePlate">
            <a:avLst>
              <a:gd name="adj" fmla="val 117616"/>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b="0" dirty="0">
                <a:solidFill>
                  <a:schemeClr val="tx1"/>
                </a:solidFill>
                <a:latin typeface="Meiryo UI" panose="020B0604030504040204" pitchFamily="50" charset="-128"/>
                <a:ea typeface="Meiryo UI" panose="020B0604030504040204" pitchFamily="50" charset="-128"/>
              </a:rPr>
              <a:t>・外国人旅行者に対する情報発信の強化</a:t>
            </a:r>
            <a:endParaRPr kumimoji="1" lang="en-US" altLang="ja-JP" sz="600" b="0" dirty="0">
              <a:solidFill>
                <a:schemeClr val="tx1"/>
              </a:solidFill>
              <a:latin typeface="Meiryo UI" panose="020B0604030504040204" pitchFamily="50" charset="-128"/>
              <a:ea typeface="Meiryo UI" panose="020B0604030504040204" pitchFamily="50" charset="-128"/>
            </a:endParaRPr>
          </a:p>
        </p:txBody>
      </p:sp>
      <p:sp>
        <p:nvSpPr>
          <p:cNvPr id="24" name="ホームベース 4">
            <a:extLst>
              <a:ext uri="{FF2B5EF4-FFF2-40B4-BE49-F238E27FC236}">
                <a16:creationId xmlns:a16="http://schemas.microsoft.com/office/drawing/2014/main" id="{A9019942-4920-4217-8077-1B15D036A493}"/>
              </a:ext>
            </a:extLst>
          </p:cNvPr>
          <p:cNvSpPr/>
          <p:nvPr/>
        </p:nvSpPr>
        <p:spPr>
          <a:xfrm>
            <a:off x="8109671" y="1932483"/>
            <a:ext cx="1656000" cy="452947"/>
          </a:xfrm>
          <a:prstGeom prst="homePlate">
            <a:avLst>
              <a:gd name="adj" fmla="val 83304"/>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dirty="0">
                <a:solidFill>
                  <a:schemeClr val="tx1"/>
                </a:solidFill>
                <a:latin typeface="Meiryo UI" panose="020B0604030504040204" pitchFamily="50" charset="-128"/>
                <a:ea typeface="Meiryo UI" panose="020B0604030504040204" pitchFamily="50" charset="-128"/>
              </a:rPr>
              <a:t>・大阪産</a:t>
            </a:r>
            <a:r>
              <a:rPr kumimoji="1" lang="en-US" altLang="ja-JP" sz="600" dirty="0">
                <a:solidFill>
                  <a:schemeClr val="tx1"/>
                </a:solidFill>
                <a:latin typeface="Meiryo UI" panose="020B0604030504040204" pitchFamily="50" charset="-128"/>
                <a:ea typeface="Meiryo UI" panose="020B0604030504040204" pitchFamily="50" charset="-128"/>
              </a:rPr>
              <a:t>(</a:t>
            </a:r>
            <a:r>
              <a:rPr kumimoji="1" lang="ja-JP" altLang="en-US" sz="600" dirty="0">
                <a:solidFill>
                  <a:schemeClr val="tx1"/>
                </a:solidFill>
                <a:latin typeface="Meiryo UI" panose="020B0604030504040204" pitchFamily="50" charset="-128"/>
                <a:ea typeface="Meiryo UI" panose="020B0604030504040204" pitchFamily="50" charset="-128"/>
              </a:rPr>
              <a:t>もん</a:t>
            </a:r>
            <a:r>
              <a:rPr kumimoji="1" lang="en-US" altLang="ja-JP" sz="600" dirty="0">
                <a:solidFill>
                  <a:schemeClr val="tx1"/>
                </a:solidFill>
                <a:latin typeface="Meiryo UI" panose="020B0604030504040204" pitchFamily="50" charset="-128"/>
                <a:ea typeface="Meiryo UI" panose="020B0604030504040204" pitchFamily="50" charset="-128"/>
              </a:rPr>
              <a:t>)</a:t>
            </a:r>
            <a:r>
              <a:rPr kumimoji="1" lang="ja-JP" altLang="en-US" sz="600" dirty="0">
                <a:solidFill>
                  <a:schemeClr val="tx1"/>
                </a:solidFill>
                <a:latin typeface="Meiryo UI" panose="020B0604030504040204" pitchFamily="50" charset="-128"/>
                <a:ea typeface="Meiryo UI" panose="020B0604030504040204" pitchFamily="50" charset="-128"/>
              </a:rPr>
              <a:t>・大阪産</a:t>
            </a:r>
            <a:r>
              <a:rPr kumimoji="1" lang="en-US" altLang="ja-JP" sz="600" dirty="0">
                <a:solidFill>
                  <a:schemeClr val="tx1"/>
                </a:solidFill>
                <a:latin typeface="Meiryo UI" panose="020B0604030504040204" pitchFamily="50" charset="-128"/>
                <a:ea typeface="Meiryo UI" panose="020B0604030504040204" pitchFamily="50" charset="-128"/>
              </a:rPr>
              <a:t>(</a:t>
            </a:r>
            <a:r>
              <a:rPr kumimoji="1" lang="ja-JP" altLang="en-US" sz="600" dirty="0">
                <a:solidFill>
                  <a:schemeClr val="tx1"/>
                </a:solidFill>
                <a:latin typeface="Meiryo UI" panose="020B0604030504040204" pitchFamily="50" charset="-128"/>
                <a:ea typeface="Meiryo UI" panose="020B0604030504040204" pitchFamily="50" charset="-128"/>
              </a:rPr>
              <a:t>もん</a:t>
            </a:r>
            <a:r>
              <a:rPr kumimoji="1" lang="en-US" altLang="ja-JP" sz="600" dirty="0">
                <a:solidFill>
                  <a:schemeClr val="tx1"/>
                </a:solidFill>
                <a:latin typeface="Meiryo UI" panose="020B0604030504040204" pitchFamily="50" charset="-128"/>
                <a:ea typeface="Meiryo UI" panose="020B0604030504040204" pitchFamily="50" charset="-128"/>
              </a:rPr>
              <a:t>)</a:t>
            </a:r>
            <a:r>
              <a:rPr kumimoji="1" lang="ja-JP" altLang="en-US" sz="600" dirty="0">
                <a:solidFill>
                  <a:schemeClr val="tx1"/>
                </a:solidFill>
                <a:latin typeface="Meiryo UI" panose="020B0604030504040204" pitchFamily="50" charset="-128"/>
                <a:ea typeface="Meiryo UI" panose="020B0604030504040204" pitchFamily="50" charset="-128"/>
              </a:rPr>
              <a:t>名品等の国内外でのプロモーション</a:t>
            </a:r>
            <a:endParaRPr kumimoji="1" lang="en-US" altLang="ja-JP" sz="600" dirty="0">
              <a:solidFill>
                <a:schemeClr val="tx1"/>
              </a:solidFill>
              <a:latin typeface="Meiryo UI" panose="020B0604030504040204" pitchFamily="50" charset="-128"/>
              <a:ea typeface="Meiryo UI" panose="020B0604030504040204" pitchFamily="50" charset="-128"/>
            </a:endParaRPr>
          </a:p>
        </p:txBody>
      </p:sp>
      <p:sp>
        <p:nvSpPr>
          <p:cNvPr id="25" name="Text Box 2">
            <a:extLst>
              <a:ext uri="{FF2B5EF4-FFF2-40B4-BE49-F238E27FC236}">
                <a16:creationId xmlns:a16="http://schemas.microsoft.com/office/drawing/2014/main" id="{245A298C-83B1-48F8-821C-8AD25132897B}"/>
              </a:ext>
            </a:extLst>
          </p:cNvPr>
          <p:cNvSpPr txBox="1">
            <a:spLocks noChangeArrowheads="1"/>
          </p:cNvSpPr>
          <p:nvPr/>
        </p:nvSpPr>
        <p:spPr bwMode="auto">
          <a:xfrm>
            <a:off x="57149" y="47003"/>
            <a:ext cx="3724275" cy="252000"/>
          </a:xfrm>
          <a:prstGeom prst="rect">
            <a:avLst/>
          </a:prstGeom>
          <a:solidFill>
            <a:srgbClr val="0000FF"/>
          </a:solidFill>
          <a:ln w="28575">
            <a:solidFill>
              <a:schemeClr val="tx1"/>
            </a:solidFill>
            <a:miter lim="800000"/>
            <a:headEnd/>
            <a:tailEnd/>
          </a:ln>
        </p:spPr>
        <p:txBody>
          <a:bodyPr wrap="square" lIns="74295" tIns="36000" rIns="74295" bIns="8890" anchor="t"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b="1" u="none" dirty="0">
                <a:solidFill>
                  <a:schemeClr val="bg1"/>
                </a:solidFill>
                <a:latin typeface="Meiryo UI" panose="020B0604030504040204" pitchFamily="50" charset="-128"/>
                <a:ea typeface="Meiryo UI" panose="020B0604030504040204" pitchFamily="50" charset="-128"/>
                <a:cs typeface="ＭＳ Ｐゴシック" charset="-128"/>
              </a:rPr>
              <a:t>　</a:t>
            </a:r>
            <a:r>
              <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rPr>
              <a:t>【</a:t>
            </a:r>
            <a:r>
              <a:rPr lang="ja-JP" altLang="en-US" sz="1200" b="1" u="none" dirty="0">
                <a:solidFill>
                  <a:schemeClr val="bg1"/>
                </a:solidFill>
                <a:latin typeface="Meiryo UI" panose="020B0604030504040204" pitchFamily="50" charset="-128"/>
                <a:ea typeface="Meiryo UI" panose="020B0604030504040204" pitchFamily="50" charset="-128"/>
                <a:cs typeface="ＭＳ Ｐゴシック" charset="-128"/>
              </a:rPr>
              <a:t>参考資料</a:t>
            </a:r>
            <a:r>
              <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rPr>
              <a:t>】</a:t>
            </a:r>
            <a:r>
              <a:rPr lang="ja-JP" altLang="en-US" sz="1200" b="1" dirty="0">
                <a:solidFill>
                  <a:schemeClr val="bg1"/>
                </a:solidFill>
                <a:latin typeface="Meiryo UI" panose="020B0604030504040204" pitchFamily="50" charset="-128"/>
                <a:ea typeface="Meiryo UI" panose="020B0604030504040204" pitchFamily="50" charset="-128"/>
                <a:cs typeface="ＭＳ Ｐゴシック" charset="-128"/>
              </a:rPr>
              <a:t>重点事業例とフェーズごとの取組みイメージ</a:t>
            </a:r>
            <a:endPar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endParaRPr>
          </a:p>
        </p:txBody>
      </p:sp>
      <p:sp>
        <p:nvSpPr>
          <p:cNvPr id="26" name="スライド番号プレースホルダー 4"/>
          <p:cNvSpPr>
            <a:spLocks noGrp="1"/>
          </p:cNvSpPr>
          <p:nvPr>
            <p:ph type="sldNum" sz="quarter" idx="12"/>
          </p:nvPr>
        </p:nvSpPr>
        <p:spPr>
          <a:xfrm>
            <a:off x="7678692" y="6538611"/>
            <a:ext cx="2228850" cy="324534"/>
          </a:xfrm>
        </p:spPr>
        <p:txBody>
          <a:bodyPr/>
          <a:lstStyle/>
          <a:p>
            <a:r>
              <a:rPr kumimoji="1" lang="en-US" altLang="ja-JP" dirty="0"/>
              <a:t>22</a:t>
            </a:r>
            <a:endParaRPr kumimoji="1" lang="ja-JP" altLang="en-US" dirty="0"/>
          </a:p>
        </p:txBody>
      </p:sp>
    </p:spTree>
    <p:extLst>
      <p:ext uri="{BB962C8B-B14F-4D97-AF65-F5344CB8AC3E}">
        <p14:creationId xmlns:p14="http://schemas.microsoft.com/office/powerpoint/2010/main" val="5205505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 name="表 265"/>
          <p:cNvGraphicFramePr>
            <a:graphicFrameLocks noGrp="1"/>
          </p:cNvGraphicFramePr>
          <p:nvPr>
            <p:extLst>
              <p:ext uri="{D42A27DB-BD31-4B8C-83A1-F6EECF244321}">
                <p14:modId xmlns:p14="http://schemas.microsoft.com/office/powerpoint/2010/main" val="2164400187"/>
              </p:ext>
            </p:extLst>
          </p:nvPr>
        </p:nvGraphicFramePr>
        <p:xfrm>
          <a:off x="64802" y="69272"/>
          <a:ext cx="9755999" cy="6317707"/>
        </p:xfrm>
        <a:graphic>
          <a:graphicData uri="http://schemas.openxmlformats.org/drawingml/2006/table">
            <a:tbl>
              <a:tblPr/>
              <a:tblGrid>
                <a:gridCol w="167555">
                  <a:extLst>
                    <a:ext uri="{9D8B030D-6E8A-4147-A177-3AD203B41FA5}">
                      <a16:colId xmlns:a16="http://schemas.microsoft.com/office/drawing/2014/main" val="20000"/>
                    </a:ext>
                  </a:extLst>
                </a:gridCol>
                <a:gridCol w="167555">
                  <a:extLst>
                    <a:ext uri="{9D8B030D-6E8A-4147-A177-3AD203B41FA5}">
                      <a16:colId xmlns:a16="http://schemas.microsoft.com/office/drawing/2014/main" val="20001"/>
                    </a:ext>
                  </a:extLst>
                </a:gridCol>
                <a:gridCol w="1674818">
                  <a:extLst>
                    <a:ext uri="{9D8B030D-6E8A-4147-A177-3AD203B41FA5}">
                      <a16:colId xmlns:a16="http://schemas.microsoft.com/office/drawing/2014/main" val="20002"/>
                    </a:ext>
                  </a:extLst>
                </a:gridCol>
                <a:gridCol w="2674004">
                  <a:extLst>
                    <a:ext uri="{9D8B030D-6E8A-4147-A177-3AD203B41FA5}">
                      <a16:colId xmlns:a16="http://schemas.microsoft.com/office/drawing/2014/main" val="20003"/>
                    </a:ext>
                  </a:extLst>
                </a:gridCol>
                <a:gridCol w="1579661">
                  <a:extLst>
                    <a:ext uri="{9D8B030D-6E8A-4147-A177-3AD203B41FA5}">
                      <a16:colId xmlns:a16="http://schemas.microsoft.com/office/drawing/2014/main" val="20004"/>
                    </a:ext>
                  </a:extLst>
                </a:gridCol>
                <a:gridCol w="1746203">
                  <a:extLst>
                    <a:ext uri="{9D8B030D-6E8A-4147-A177-3AD203B41FA5}">
                      <a16:colId xmlns:a16="http://schemas.microsoft.com/office/drawing/2014/main" val="20005"/>
                    </a:ext>
                  </a:extLst>
                </a:gridCol>
                <a:gridCol w="1746203">
                  <a:extLst>
                    <a:ext uri="{9D8B030D-6E8A-4147-A177-3AD203B41FA5}">
                      <a16:colId xmlns:a16="http://schemas.microsoft.com/office/drawing/2014/main" val="20006"/>
                    </a:ext>
                  </a:extLst>
                </a:gridCol>
              </a:tblGrid>
              <a:tr h="168066">
                <a:tc>
                  <a:txBody>
                    <a:bodyPr/>
                    <a:lstStyle/>
                    <a:p>
                      <a:pPr algn="l" fontAlgn="ct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extLst>
                  <a:ext uri="{0D108BD9-81ED-4DB2-BD59-A6C34878D82A}">
                    <a16:rowId xmlns:a16="http://schemas.microsoft.com/office/drawing/2014/main" val="10000"/>
                  </a:ext>
                </a:extLst>
              </a:tr>
              <a:tr h="361098">
                <a:tc gridSpan="4">
                  <a:txBody>
                    <a:bodyPr/>
                    <a:lstStyle/>
                    <a:p>
                      <a:pPr algn="l" fontAlgn="ctr"/>
                      <a:r>
                        <a:rPr lang="en-US" altLang="ja-JP" sz="600" b="0" i="0" u="none" strike="noStrike" dirty="0">
                          <a:solidFill>
                            <a:sysClr val="windowText" lastClr="000000"/>
                          </a:solidFill>
                          <a:effectLst/>
                          <a:latin typeface="Meiryo UI" panose="020B0604030504040204" pitchFamily="50" charset="-128"/>
                          <a:ea typeface="Meiryo UI" panose="020B0604030504040204" pitchFamily="50" charset="-128"/>
                        </a:rPr>
                        <a:t>※</a:t>
                      </a: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重点事業は、年度ごとに効果を検証し、精査・見直し・追加等行う</a:t>
                      </a: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68066">
                <a:tc rowSpan="2" gridSpan="3">
                  <a:txBody>
                    <a:bodyPr/>
                    <a:lstStyle/>
                    <a:p>
                      <a:pPr algn="ctr"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施策名</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a:p>
                  </a:txBody>
                  <a:tcPr/>
                </a:tc>
                <a:tc rowSpan="2" hMerge="1">
                  <a:txBody>
                    <a:bodyPr/>
                    <a:lstStyle/>
                    <a:p>
                      <a:endParaRPr kumimoji="1" lang="ja-JP" altLang="en-US"/>
                    </a:p>
                  </a:txBody>
                  <a:tcPr/>
                </a:tc>
                <a:tc rowSpan="2">
                  <a:txBody>
                    <a:bodyPr/>
                    <a:lstStyle/>
                    <a:p>
                      <a:pPr algn="ctr"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概要</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a:txBody>
                    <a:bodyPr/>
                    <a:lstStyle/>
                    <a:p>
                      <a:pPr algn="ctr"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取組主体</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フェーズごとの取組み</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3"/>
                  </a:ext>
                </a:extLst>
              </a:tr>
              <a:tr h="168066">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フェーズ１（ウィズコロナ）</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フェーズ２（ポストコロナ）</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83438">
                <a:tc gridSpan="7">
                  <a:txBody>
                    <a:bodyPr/>
                    <a:lstStyle/>
                    <a:p>
                      <a:pPr algn="l" fontAlgn="ctr"/>
                      <a:r>
                        <a:rPr lang="ja-JP" altLang="en-US" sz="600" b="1" i="0" u="none" strike="noStrike" dirty="0">
                          <a:solidFill>
                            <a:sysClr val="windowText" lastClr="000000"/>
                          </a:solidFill>
                          <a:effectLst/>
                          <a:latin typeface="Meiryo UI" panose="020B0604030504040204" pitchFamily="50" charset="-128"/>
                          <a:ea typeface="Meiryo UI" panose="020B0604030504040204" pitchFamily="50" charset="-128"/>
                        </a:rPr>
                        <a:t>さらなる観光誘客に向けた取組み</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9C9C9"/>
                    </a:solidFill>
                  </a:tcPr>
                </a:tc>
                <a:tc hMerge="1">
                  <a:txBody>
                    <a:bodyPr/>
                    <a:lstStyle/>
                    <a:p>
                      <a:pPr algn="l" rtl="0"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9C9C9"/>
                    </a:solidFill>
                  </a:tcPr>
                </a:tc>
                <a:tc hMerge="1">
                  <a:txBody>
                    <a:bodyPr/>
                    <a:lstStyle/>
                    <a:p>
                      <a:pPr algn="l" rtl="0"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9C9C9"/>
                    </a:solidFill>
                  </a:tcPr>
                </a:tc>
                <a:tc hMerge="1">
                  <a:txBody>
                    <a:bodyPr/>
                    <a:lstStyle/>
                    <a:p>
                      <a:pPr algn="l" rtl="0"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9C9C9"/>
                    </a:solidFill>
                  </a:tcPr>
                </a:tc>
                <a:extLst>
                  <a:ext uri="{0D108BD9-81ED-4DB2-BD59-A6C34878D82A}">
                    <a16:rowId xmlns:a16="http://schemas.microsoft.com/office/drawing/2014/main" val="10005"/>
                  </a:ext>
                </a:extLst>
              </a:tr>
              <a:tr h="433317">
                <a:tc rowSpan="11">
                  <a:txBody>
                    <a:bodyPr/>
                    <a:lstStyle/>
                    <a:p>
                      <a:pPr algn="l"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宿泊施設おもてなし環境整備促進事業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宿泊施設（特区及び新法民泊施設を含む）における来阪旅行者のための環境整備に係る事業に対して、補助を行うことにより、おもてなし環境の向上を図る。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大阪府</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61568121"/>
                  </a:ext>
                </a:extLst>
              </a:tr>
              <a:tr h="433317">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rtl="0" fontAlgn="ctr"/>
                      <a:r>
                        <a:rPr lang="zh-TW"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市町村等観光振興支援事業</a:t>
                      </a: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各市町村や公的団体等が実施する観光振興事業に対して補助を行うことで、観光施設等における受入環境の整備及び観光拠点の魅力向上や誘客促進を図る。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大阪府</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02301949"/>
                  </a:ext>
                </a:extLst>
              </a:tr>
              <a:tr h="433317">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大阪駅・梅田駅周辺案内表示整備事業費補助金</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鉄道事業者や地下街管理者とともに、大阪駅・梅田駅周辺における案内表示（サイン）の統一化を図るため、協議会の運営を行うとともに、サイン整備に対する補助を行う。</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大阪府・大阪市・</a:t>
                      </a:r>
                      <a:b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b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大阪観光局・</a:t>
                      </a:r>
                      <a:b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b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民間事業者</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433317">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rtl="0" fontAlgn="ctr"/>
                      <a:r>
                        <a:rPr lang="zh-TW"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歩行者案内標識整備</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重点エリアにおいて、鉄道駅から主要集客施設までのルートの起点・分岐点に歩行者案内標識を整備することにより、旅行者をはじめとする来訪者への道案内を充実させる。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大阪市</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433317">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スマートシティ戦略推進事業</a:t>
                      </a:r>
                      <a:endParaRPr lang="en-US" altLang="ja-JP" sz="600" b="0" i="0" u="none" strike="noStrike" dirty="0">
                        <a:solidFill>
                          <a:schemeClr val="tx1"/>
                        </a:solidFill>
                        <a:effectLst/>
                        <a:latin typeface="Meiryo UI" panose="020B0604030504040204" pitchFamily="50" charset="-128"/>
                        <a:ea typeface="Meiryo UI" panose="020B0604030504040204" pitchFamily="50" charset="-128"/>
                      </a:endParaRPr>
                    </a:p>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（大阪スマートシティパートナーズフォーラム・プロジェクト</a:t>
                      </a:r>
                      <a:endParaRPr lang="en-US" altLang="ja-JP" sz="600" b="0" i="0" u="none" strike="noStrike" dirty="0">
                        <a:solidFill>
                          <a:schemeClr val="tx1"/>
                        </a:solidFill>
                        <a:effectLst/>
                        <a:latin typeface="Meiryo UI" panose="020B0604030504040204" pitchFamily="50" charset="-128"/>
                        <a:ea typeface="Meiryo UI" panose="020B0604030504040204" pitchFamily="50" charset="-128"/>
                      </a:endParaRPr>
                    </a:p>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＜インバウンド・観光の再生＞）</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府、府内市町村、企業、シビックテック、大学等が、“大阪モデル”のスマートシティ実現に向けて、「公民共同エコシステム」として設立した「大阪スマートシティパートナーズフォーラム」において、「インバウンド・観光の再生」をテーマの一つとして設定し、地域・社会課題を解決するためのプロジェクトに取り組む。</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大阪府・市町村・</a:t>
                      </a:r>
                      <a:b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b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民間事業者</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576000">
                <a:tc vMerge="1">
                  <a:txBody>
                    <a:bodyPr/>
                    <a:lstStyle/>
                    <a:p>
                      <a:endParaRPr kumimoji="1" lang="ja-JP" altLang="en-US"/>
                    </a:p>
                  </a:txBody>
                  <a:tcPr/>
                </a:tc>
                <a:tc gridSpan="2">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おおさかプロモーション推進事業</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コロナ終息後を見据え、</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エンタメや食などの府内各地の観光魅力を、オリンピック・パラリンピックや万博のインパクトを生かしながら</a:t>
                      </a: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広くプロモーションし、国内外からの誘客、府内周遊の促進を図る。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大阪府</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33313946"/>
                  </a:ext>
                </a:extLst>
              </a:tr>
              <a:tr h="576000">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国内プロモーションの推進</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大阪観光局において、マーケティングに基づき、観光客や市場ごとのターゲットに応じた効果的なプロモーション活動を展開し、国内からの誘客の促進を図る。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大阪府・大阪市・</a:t>
                      </a:r>
                      <a:b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b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大阪観光局</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576000">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欧米豪をはじめ幅広い国・地域からの集客</a:t>
                      </a:r>
                      <a:endParaRPr lang="en-US" altLang="ja-JP" sz="600" b="0" i="0" u="none" strike="noStrike" dirty="0">
                        <a:solidFill>
                          <a:schemeClr val="tx1"/>
                        </a:solidFill>
                        <a:effectLst/>
                        <a:latin typeface="Meiryo UI" panose="020B0604030504040204" pitchFamily="50" charset="-128"/>
                        <a:ea typeface="Meiryo UI" panose="020B0604030504040204" pitchFamily="50" charset="-128"/>
                      </a:endParaRPr>
                    </a:p>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（海外プロモーションの強化、多様なニーズに対応した魅力づくりなど）</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大阪観光局において、インバウンドの量から質への転換をはかるべく、ターゲットを絞った海外プロモーションを実施するとともに、多様なニーズに対応した魅力づくりを行うことで経済効果の向上を図る。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大阪府・大阪市・</a:t>
                      </a:r>
                      <a:b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b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大阪観光局</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r h="458594">
                <a:tc vMerge="1">
                  <a:txBody>
                    <a:bodyPr/>
                    <a:lstStyle/>
                    <a:p>
                      <a:endParaRPr kumimoji="1" lang="ja-JP" altLang="en-US"/>
                    </a:p>
                  </a:txBody>
                  <a:tcPr/>
                </a:tc>
                <a:tc gridSpan="2">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ナイトカルチャー魅力創出事業</a:t>
                      </a:r>
                      <a:endParaRPr lang="zh-TW"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外国人旅行者を対象としたナイトカルチャー事業の立ち上げや事業継続に向けた取組みを支援する。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大阪府</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53995784"/>
                  </a:ext>
                </a:extLst>
              </a:tr>
              <a:tr h="458594">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rtl="0" fontAlgn="ctr"/>
                      <a:r>
                        <a:rPr lang="zh-TW"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大阪周遊促進事業（連携事業）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多くの観光客が訪れる大阪市と、歴史的に魅力ある観光資源を有する堺市とをつなぐ観光周遊バスの実証事業を実施する。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大阪府・大阪市・堺市</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433317">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大阪周遊促進事業</a:t>
                      </a:r>
                      <a:b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b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（百舌鳥・古市古墳群とその周辺地域を周遊するバスツアーの実証事業）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多様な客層が百舌鳥・古市古墳群とその周辺地域の魅力を満喫できるよう、バスツアーの実証事業を実施する。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大阪府</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bl>
          </a:graphicData>
        </a:graphic>
      </p:graphicFrame>
      <p:sp>
        <p:nvSpPr>
          <p:cNvPr id="4" name="ホームベース 3">
            <a:extLst>
              <a:ext uri="{FF2B5EF4-FFF2-40B4-BE49-F238E27FC236}">
                <a16:creationId xmlns:a16="http://schemas.microsoft.com/office/drawing/2014/main" id="{9CCEB886-C3D1-47A0-A1D3-839CBE80A87B}"/>
              </a:ext>
            </a:extLst>
          </p:cNvPr>
          <p:cNvSpPr/>
          <p:nvPr/>
        </p:nvSpPr>
        <p:spPr>
          <a:xfrm>
            <a:off x="6362701" y="2211495"/>
            <a:ext cx="3420000" cy="180000"/>
          </a:xfrm>
          <a:prstGeom prst="homePlate">
            <a:avLst>
              <a:gd name="adj" fmla="val 106124"/>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a:solidFill>
                  <a:sysClr val="windowText" lastClr="000000"/>
                </a:solidFill>
                <a:latin typeface="Meiryo UI" panose="020B0604030504040204" pitchFamily="50" charset="-128"/>
                <a:ea typeface="Meiryo UI" panose="020B0604030504040204" pitchFamily="50" charset="-128"/>
              </a:rPr>
              <a:t>・補助事業の実施（令和４年度まで実施予定）</a:t>
            </a:r>
          </a:p>
        </p:txBody>
      </p:sp>
      <p:sp>
        <p:nvSpPr>
          <p:cNvPr id="5" name="ホームベース 4">
            <a:extLst>
              <a:ext uri="{FF2B5EF4-FFF2-40B4-BE49-F238E27FC236}">
                <a16:creationId xmlns:a16="http://schemas.microsoft.com/office/drawing/2014/main" id="{3BC171AE-A29F-465E-8D12-4BB1E22CC7C4}"/>
              </a:ext>
            </a:extLst>
          </p:cNvPr>
          <p:cNvSpPr/>
          <p:nvPr/>
        </p:nvSpPr>
        <p:spPr>
          <a:xfrm>
            <a:off x="6362701" y="2007203"/>
            <a:ext cx="3420000" cy="180000"/>
          </a:xfrm>
          <a:prstGeom prst="homePlate">
            <a:avLst>
              <a:gd name="adj" fmla="val 105507"/>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a:solidFill>
                  <a:sysClr val="windowText" lastClr="000000"/>
                </a:solidFill>
                <a:latin typeface="Meiryo UI" panose="020B0604030504040204" pitchFamily="50" charset="-128"/>
                <a:ea typeface="Meiryo UI" panose="020B0604030504040204" pitchFamily="50" charset="-128"/>
              </a:rPr>
              <a:t>・協議会事務局の運営</a:t>
            </a:r>
          </a:p>
        </p:txBody>
      </p:sp>
      <p:sp>
        <p:nvSpPr>
          <p:cNvPr id="6" name="ホームベース 5">
            <a:extLst>
              <a:ext uri="{FF2B5EF4-FFF2-40B4-BE49-F238E27FC236}">
                <a16:creationId xmlns:a16="http://schemas.microsoft.com/office/drawing/2014/main" id="{164D5A55-2657-40F7-AA42-8AD5DDAE3F10}"/>
              </a:ext>
            </a:extLst>
          </p:cNvPr>
          <p:cNvSpPr/>
          <p:nvPr/>
        </p:nvSpPr>
        <p:spPr>
          <a:xfrm>
            <a:off x="6359261" y="5550870"/>
            <a:ext cx="1656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dirty="0">
                <a:solidFill>
                  <a:sysClr val="windowText" lastClr="000000"/>
                </a:solidFill>
                <a:latin typeface="Meiryo UI" panose="020B0604030504040204" pitchFamily="50" charset="-128"/>
                <a:ea typeface="Meiryo UI" panose="020B0604030504040204" pitchFamily="50" charset="-128"/>
              </a:rPr>
              <a:t>・民間での事業化を見据えた観光周遊バスの実証</a:t>
            </a:r>
            <a:r>
              <a:rPr lang="ja-JP" altLang="en-US" sz="600" dirty="0">
                <a:solidFill>
                  <a:sysClr val="windowText" lastClr="000000"/>
                </a:solidFill>
                <a:latin typeface="Meiryo UI" panose="020B0604030504040204" pitchFamily="50" charset="-128"/>
                <a:ea typeface="Meiryo UI" panose="020B0604030504040204" pitchFamily="50" charset="-128"/>
              </a:rPr>
              <a:t>事業</a:t>
            </a:r>
            <a:r>
              <a:rPr kumimoji="1" lang="ja-JP" altLang="en-US" sz="600" dirty="0">
                <a:solidFill>
                  <a:sysClr val="windowText" lastClr="000000"/>
                </a:solidFill>
                <a:latin typeface="Meiryo UI" panose="020B0604030504040204" pitchFamily="50" charset="-128"/>
                <a:ea typeface="Meiryo UI" panose="020B0604030504040204" pitchFamily="50" charset="-128"/>
              </a:rPr>
              <a:t>の実施</a:t>
            </a:r>
          </a:p>
        </p:txBody>
      </p:sp>
      <p:sp>
        <p:nvSpPr>
          <p:cNvPr id="7" name="ホームベース 6">
            <a:extLst>
              <a:ext uri="{FF2B5EF4-FFF2-40B4-BE49-F238E27FC236}">
                <a16:creationId xmlns:a16="http://schemas.microsoft.com/office/drawing/2014/main" id="{0BF17DDF-3A7C-4D85-8EEF-A577ACAD8D5E}"/>
              </a:ext>
            </a:extLst>
          </p:cNvPr>
          <p:cNvSpPr/>
          <p:nvPr/>
        </p:nvSpPr>
        <p:spPr>
          <a:xfrm>
            <a:off x="6359261" y="5992623"/>
            <a:ext cx="1656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dirty="0">
                <a:solidFill>
                  <a:sysClr val="windowText" lastClr="000000"/>
                </a:solidFill>
                <a:latin typeface="Meiryo UI" panose="020B0604030504040204" pitchFamily="50" charset="-128"/>
                <a:ea typeface="Meiryo UI" panose="020B0604030504040204" pitchFamily="50" charset="-128"/>
              </a:rPr>
              <a:t>・民間での事業化に向け、採算性が高くコロナ禍に対応した事業手法の実証事業を実施</a:t>
            </a:r>
          </a:p>
        </p:txBody>
      </p:sp>
      <p:sp>
        <p:nvSpPr>
          <p:cNvPr id="8" name="ホームベース 7">
            <a:extLst>
              <a:ext uri="{FF2B5EF4-FFF2-40B4-BE49-F238E27FC236}">
                <a16:creationId xmlns:a16="http://schemas.microsoft.com/office/drawing/2014/main" id="{0609F2B7-F968-43B7-86B6-23DECD6D9EB9}"/>
              </a:ext>
            </a:extLst>
          </p:cNvPr>
          <p:cNvSpPr/>
          <p:nvPr/>
        </p:nvSpPr>
        <p:spPr>
          <a:xfrm>
            <a:off x="6362701" y="2903436"/>
            <a:ext cx="666000" cy="360000"/>
          </a:xfrm>
          <a:prstGeom prst="homePlate">
            <a:avLst>
              <a:gd name="adj" fmla="val 34125"/>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indent="0" algn="l" fontAlgn="auto"/>
            <a:r>
              <a:rPr kumimoji="1" lang="ja-JP" altLang="en-US" sz="600" dirty="0">
                <a:solidFill>
                  <a:sysClr val="windowText" lastClr="000000"/>
                </a:solidFill>
                <a:latin typeface="Meiryo UI" panose="020B0604030504040204" pitchFamily="50" charset="-128"/>
                <a:ea typeface="Meiryo UI" panose="020B0604030504040204" pitchFamily="50" charset="-128"/>
              </a:rPr>
              <a:t>・参画企業による市町村ヒアリング</a:t>
            </a:r>
            <a:endParaRPr kumimoji="1" lang="ja-JP" altLang="ja-JP" sz="600" dirty="0">
              <a:solidFill>
                <a:sysClr val="windowText" lastClr="000000"/>
              </a:solidFill>
              <a:latin typeface="Meiryo UI" panose="020B0604030504040204" pitchFamily="50" charset="-128"/>
              <a:ea typeface="Meiryo UI" panose="020B0604030504040204" pitchFamily="50" charset="-128"/>
            </a:endParaRPr>
          </a:p>
        </p:txBody>
      </p:sp>
      <p:sp>
        <p:nvSpPr>
          <p:cNvPr id="9" name="ホームベース 8">
            <a:extLst>
              <a:ext uri="{FF2B5EF4-FFF2-40B4-BE49-F238E27FC236}">
                <a16:creationId xmlns:a16="http://schemas.microsoft.com/office/drawing/2014/main" id="{DF72989A-1B61-4EB0-AE28-F8BBB9A67CE6}"/>
              </a:ext>
            </a:extLst>
          </p:cNvPr>
          <p:cNvSpPr/>
          <p:nvPr/>
        </p:nvSpPr>
        <p:spPr>
          <a:xfrm>
            <a:off x="7061940" y="2903436"/>
            <a:ext cx="666000" cy="360000"/>
          </a:xfrm>
          <a:prstGeom prst="homePlate">
            <a:avLst>
              <a:gd name="adj" fmla="val 32361"/>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indent="0" algn="l" fontAlgn="auto">
              <a:lnSpc>
                <a:spcPts val="600"/>
              </a:lnSpc>
            </a:pPr>
            <a:r>
              <a:rPr kumimoji="1" lang="ja-JP" altLang="en-US" sz="600" dirty="0">
                <a:solidFill>
                  <a:sysClr val="windowText" lastClr="000000"/>
                </a:solidFill>
                <a:latin typeface="Meiryo UI" panose="020B0604030504040204" pitchFamily="50" charset="-128"/>
                <a:ea typeface="Meiryo UI" panose="020B0604030504040204" pitchFamily="50" charset="-128"/>
              </a:rPr>
              <a:t>・企業と市町村で展開プロジェクトを決定</a:t>
            </a:r>
            <a:endParaRPr kumimoji="1" lang="ja-JP" altLang="ja-JP" sz="600" dirty="0">
              <a:solidFill>
                <a:sysClr val="windowText" lastClr="000000"/>
              </a:solidFill>
              <a:latin typeface="Meiryo UI" panose="020B0604030504040204" pitchFamily="50" charset="-128"/>
              <a:ea typeface="Meiryo UI" panose="020B0604030504040204" pitchFamily="50" charset="-128"/>
            </a:endParaRPr>
          </a:p>
        </p:txBody>
      </p:sp>
      <p:sp>
        <p:nvSpPr>
          <p:cNvPr id="10" name="ホームベース 9">
            <a:extLst>
              <a:ext uri="{FF2B5EF4-FFF2-40B4-BE49-F238E27FC236}">
                <a16:creationId xmlns:a16="http://schemas.microsoft.com/office/drawing/2014/main" id="{59719F9F-C41E-4F03-A96F-2266101C1F47}"/>
              </a:ext>
            </a:extLst>
          </p:cNvPr>
          <p:cNvSpPr/>
          <p:nvPr/>
        </p:nvSpPr>
        <p:spPr>
          <a:xfrm>
            <a:off x="7749434" y="2903436"/>
            <a:ext cx="2052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indent="0" algn="l" fontAlgn="auto"/>
            <a:r>
              <a:rPr kumimoji="1" lang="ja-JP" altLang="en-US" sz="600" dirty="0">
                <a:solidFill>
                  <a:sysClr val="windowText" lastClr="000000"/>
                </a:solidFill>
                <a:latin typeface="Meiryo UI" panose="020B0604030504040204" pitchFamily="50" charset="-128"/>
                <a:ea typeface="Meiryo UI" panose="020B0604030504040204" pitchFamily="50" charset="-128"/>
              </a:rPr>
              <a:t>・実証実験を経ながら順次展開</a:t>
            </a:r>
            <a:endParaRPr kumimoji="1" lang="ja-JP" altLang="ja-JP" sz="600" dirty="0">
              <a:solidFill>
                <a:sysClr val="windowText" lastClr="000000"/>
              </a:solidFill>
              <a:latin typeface="Meiryo UI" panose="020B0604030504040204" pitchFamily="50" charset="-128"/>
              <a:ea typeface="Meiryo UI" panose="020B0604030504040204" pitchFamily="50" charset="-128"/>
            </a:endParaRPr>
          </a:p>
        </p:txBody>
      </p:sp>
      <p:sp>
        <p:nvSpPr>
          <p:cNvPr id="11" name="ホームベース 10">
            <a:extLst>
              <a:ext uri="{FF2B5EF4-FFF2-40B4-BE49-F238E27FC236}">
                <a16:creationId xmlns:a16="http://schemas.microsoft.com/office/drawing/2014/main" id="{95D12753-8BE5-4C90-90C1-3D2C3A851C52}"/>
              </a:ext>
            </a:extLst>
          </p:cNvPr>
          <p:cNvSpPr/>
          <p:nvPr/>
        </p:nvSpPr>
        <p:spPr>
          <a:xfrm>
            <a:off x="6362701" y="2454543"/>
            <a:ext cx="3420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dirty="0">
                <a:solidFill>
                  <a:sysClr val="windowText" lastClr="000000"/>
                </a:solidFill>
                <a:effectLst/>
                <a:latin typeface="Meiryo UI" panose="020B0604030504040204" pitchFamily="50" charset="-128"/>
                <a:ea typeface="Meiryo UI" panose="020B0604030504040204" pitchFamily="50" charset="-128"/>
              </a:rPr>
              <a:t>・重点エリアの歩行者案内標識の整備を</a:t>
            </a:r>
            <a:r>
              <a:rPr kumimoji="1" lang="ja-JP" altLang="ja-JP" sz="600" dirty="0">
                <a:solidFill>
                  <a:sysClr val="windowText" lastClr="000000"/>
                </a:solidFill>
                <a:effectLst/>
                <a:latin typeface="Meiryo UI" panose="020B0604030504040204" pitchFamily="50" charset="-128"/>
                <a:ea typeface="Meiryo UI" panose="020B0604030504040204" pitchFamily="50" charset="-128"/>
              </a:rPr>
              <a:t>着実に</a:t>
            </a:r>
            <a:r>
              <a:rPr kumimoji="1" lang="ja-JP" altLang="en-US" sz="600" dirty="0">
                <a:solidFill>
                  <a:sysClr val="windowText" lastClr="000000"/>
                </a:solidFill>
                <a:effectLst/>
                <a:latin typeface="Meiryo UI" panose="020B0604030504040204" pitchFamily="50" charset="-128"/>
                <a:ea typeface="Meiryo UI" panose="020B0604030504040204" pitchFamily="50" charset="-128"/>
              </a:rPr>
              <a:t>実施（令和６年３月までに完了予定）</a:t>
            </a:r>
            <a:endParaRPr lang="ja-JP" altLang="ja-JP" sz="600" dirty="0">
              <a:solidFill>
                <a:sysClr val="windowText" lastClr="000000"/>
              </a:solidFill>
              <a:effectLst/>
              <a:latin typeface="Meiryo UI" panose="020B0604030504040204" pitchFamily="50" charset="-128"/>
              <a:ea typeface="Meiryo UI" panose="020B0604030504040204" pitchFamily="50" charset="-128"/>
            </a:endParaRPr>
          </a:p>
        </p:txBody>
      </p:sp>
      <p:sp>
        <p:nvSpPr>
          <p:cNvPr id="18" name="ホームベース 17">
            <a:extLst>
              <a:ext uri="{FF2B5EF4-FFF2-40B4-BE49-F238E27FC236}">
                <a16:creationId xmlns:a16="http://schemas.microsoft.com/office/drawing/2014/main" id="{17074205-6E93-4AEE-AC71-9E913A362AF9}"/>
              </a:ext>
            </a:extLst>
          </p:cNvPr>
          <p:cNvSpPr/>
          <p:nvPr/>
        </p:nvSpPr>
        <p:spPr>
          <a:xfrm>
            <a:off x="6359261" y="4180708"/>
            <a:ext cx="1656000" cy="108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ysClr val="windowText" lastClr="000000"/>
                </a:solidFill>
                <a:latin typeface="Meiryo UI" panose="020B0604030504040204" pitchFamily="50" charset="-128"/>
                <a:ea typeface="Meiryo UI" panose="020B0604030504040204" pitchFamily="50" charset="-128"/>
              </a:rPr>
              <a:t>・他都道府県・観光団体との連携強化</a:t>
            </a:r>
          </a:p>
        </p:txBody>
      </p:sp>
      <p:sp>
        <p:nvSpPr>
          <p:cNvPr id="19" name="ホームベース 18">
            <a:extLst>
              <a:ext uri="{FF2B5EF4-FFF2-40B4-BE49-F238E27FC236}">
                <a16:creationId xmlns:a16="http://schemas.microsoft.com/office/drawing/2014/main" id="{9BE7DA92-F098-4ACE-A86E-B5B228AC6AD4}"/>
              </a:ext>
            </a:extLst>
          </p:cNvPr>
          <p:cNvSpPr/>
          <p:nvPr/>
        </p:nvSpPr>
        <p:spPr>
          <a:xfrm>
            <a:off x="8116907" y="3916764"/>
            <a:ext cx="1656000" cy="216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600" dirty="0">
                <a:solidFill>
                  <a:sysClr val="windowText" lastClr="000000"/>
                </a:solidFill>
                <a:effectLst/>
                <a:latin typeface="Meiryo UI" panose="020B0604030504040204" pitchFamily="50" charset="-128"/>
                <a:ea typeface="Meiryo UI" panose="020B0604030504040204" pitchFamily="50" charset="-128"/>
              </a:rPr>
              <a:t>・既存コンテンツの価値を高めて消費拡大</a:t>
            </a:r>
            <a:r>
              <a:rPr lang="ja-JP" altLang="en-US" sz="600" dirty="0">
                <a:solidFill>
                  <a:sysClr val="windowText" lastClr="000000"/>
                </a:solidFill>
                <a:latin typeface="Meiryo UI" panose="020B0604030504040204" pitchFamily="50" charset="-128"/>
                <a:ea typeface="Meiryo UI" panose="020B0604030504040204" pitchFamily="50" charset="-128"/>
              </a:rPr>
              <a:t>を促進</a:t>
            </a:r>
            <a:endParaRPr lang="ja-JP" altLang="ja-JP" sz="600" dirty="0">
              <a:solidFill>
                <a:sysClr val="windowText" lastClr="000000"/>
              </a:solidFill>
              <a:effectLst/>
              <a:latin typeface="Meiryo UI" panose="020B0604030504040204" pitchFamily="50" charset="-128"/>
              <a:ea typeface="Meiryo UI" panose="020B0604030504040204" pitchFamily="50" charset="-128"/>
            </a:endParaRPr>
          </a:p>
        </p:txBody>
      </p:sp>
      <p:sp>
        <p:nvSpPr>
          <p:cNvPr id="20" name="ホームベース 19">
            <a:extLst>
              <a:ext uri="{FF2B5EF4-FFF2-40B4-BE49-F238E27FC236}">
                <a16:creationId xmlns:a16="http://schemas.microsoft.com/office/drawing/2014/main" id="{1DE525F5-19D8-47BF-B385-9E19437B5708}"/>
              </a:ext>
            </a:extLst>
          </p:cNvPr>
          <p:cNvSpPr/>
          <p:nvPr/>
        </p:nvSpPr>
        <p:spPr>
          <a:xfrm>
            <a:off x="6359261" y="4047264"/>
            <a:ext cx="1656000" cy="108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ysClr val="windowText" lastClr="000000"/>
                </a:solidFill>
                <a:effectLst/>
                <a:latin typeface="Meiryo UI" panose="020B0604030504040204" pitchFamily="50" charset="-128"/>
                <a:ea typeface="Meiryo UI" panose="020B0604030504040204" pitchFamily="50" charset="-128"/>
              </a:rPr>
              <a:t>・</a:t>
            </a:r>
            <a:r>
              <a:rPr kumimoji="1" lang="ja-JP" altLang="ja-JP" sz="600" dirty="0">
                <a:solidFill>
                  <a:sysClr val="windowText" lastClr="000000"/>
                </a:solidFill>
                <a:effectLst/>
                <a:latin typeface="Meiryo UI" panose="020B0604030504040204" pitchFamily="50" charset="-128"/>
                <a:ea typeface="Meiryo UI" panose="020B0604030504040204" pitchFamily="50" charset="-128"/>
              </a:rPr>
              <a:t>マイクロツーリズムへの取組み</a:t>
            </a:r>
            <a:endParaRPr kumimoji="1" lang="ja-JP" altLang="en-US" sz="600" dirty="0">
              <a:solidFill>
                <a:sysClr val="windowText" lastClr="000000"/>
              </a:solidFill>
              <a:latin typeface="Meiryo UI" panose="020B0604030504040204" pitchFamily="50" charset="-128"/>
              <a:ea typeface="Meiryo UI" panose="020B0604030504040204" pitchFamily="50" charset="-128"/>
            </a:endParaRPr>
          </a:p>
        </p:txBody>
      </p:sp>
      <p:sp>
        <p:nvSpPr>
          <p:cNvPr id="21" name="ホームベース 20">
            <a:extLst>
              <a:ext uri="{FF2B5EF4-FFF2-40B4-BE49-F238E27FC236}">
                <a16:creationId xmlns:a16="http://schemas.microsoft.com/office/drawing/2014/main" id="{682629D4-A348-4674-8BB5-01C244C11165}"/>
              </a:ext>
            </a:extLst>
          </p:cNvPr>
          <p:cNvSpPr/>
          <p:nvPr/>
        </p:nvSpPr>
        <p:spPr>
          <a:xfrm>
            <a:off x="6359261" y="3913820"/>
            <a:ext cx="1656000" cy="108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ysClr val="windowText" lastClr="000000"/>
                </a:solidFill>
                <a:latin typeface="Meiryo UI" panose="020B0604030504040204" pitchFamily="50" charset="-128"/>
                <a:ea typeface="Meiryo UI" panose="020B0604030504040204" pitchFamily="50" charset="-128"/>
              </a:rPr>
              <a:t>・大阪の強みを生かした観光コンテンツを発信</a:t>
            </a:r>
          </a:p>
        </p:txBody>
      </p:sp>
      <p:sp>
        <p:nvSpPr>
          <p:cNvPr id="22" name="ホームベース 21">
            <a:extLst>
              <a:ext uri="{FF2B5EF4-FFF2-40B4-BE49-F238E27FC236}">
                <a16:creationId xmlns:a16="http://schemas.microsoft.com/office/drawing/2014/main" id="{B9FC8C8E-2E4D-4559-8C9D-3021D97A8C9E}"/>
              </a:ext>
            </a:extLst>
          </p:cNvPr>
          <p:cNvSpPr/>
          <p:nvPr/>
        </p:nvSpPr>
        <p:spPr>
          <a:xfrm>
            <a:off x="6359261" y="4325781"/>
            <a:ext cx="1656000" cy="108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600" dirty="0">
                <a:solidFill>
                  <a:sysClr val="windowText" lastClr="000000"/>
                </a:solidFill>
                <a:effectLst/>
                <a:latin typeface="Meiryo UI" panose="020B0604030504040204" pitchFamily="50" charset="-128"/>
                <a:ea typeface="Meiryo UI" panose="020B0604030504040204" pitchFamily="50" charset="-128"/>
              </a:rPr>
              <a:t>・</a:t>
            </a:r>
            <a:r>
              <a:rPr lang="ja-JP" altLang="ja-JP" sz="600" dirty="0">
                <a:solidFill>
                  <a:sysClr val="windowText" lastClr="000000"/>
                </a:solidFill>
                <a:effectLst/>
                <a:latin typeface="Meiryo UI" panose="020B0604030504040204" pitchFamily="50" charset="-128"/>
                <a:ea typeface="Meiryo UI" panose="020B0604030504040204" pitchFamily="50" charset="-128"/>
              </a:rPr>
              <a:t>伝統文化、祭りなどの魅力の深堀り</a:t>
            </a:r>
          </a:p>
        </p:txBody>
      </p:sp>
      <p:sp>
        <p:nvSpPr>
          <p:cNvPr id="23" name="ホームベース 22">
            <a:extLst>
              <a:ext uri="{FF2B5EF4-FFF2-40B4-BE49-F238E27FC236}">
                <a16:creationId xmlns:a16="http://schemas.microsoft.com/office/drawing/2014/main" id="{8C33455D-8969-4956-AFEE-9C97A343FE7E}"/>
              </a:ext>
            </a:extLst>
          </p:cNvPr>
          <p:cNvSpPr/>
          <p:nvPr/>
        </p:nvSpPr>
        <p:spPr>
          <a:xfrm>
            <a:off x="8116907" y="4176510"/>
            <a:ext cx="1656000" cy="216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600" dirty="0">
                <a:solidFill>
                  <a:sysClr val="windowText" lastClr="000000"/>
                </a:solidFill>
                <a:effectLst/>
                <a:latin typeface="Meiryo UI" panose="020B0604030504040204" pitchFamily="50" charset="-128"/>
                <a:ea typeface="Meiryo UI" panose="020B0604030504040204" pitchFamily="50" charset="-128"/>
              </a:rPr>
              <a:t>・</a:t>
            </a:r>
            <a:r>
              <a:rPr lang="ja-JP" altLang="ja-JP" sz="600" dirty="0">
                <a:solidFill>
                  <a:sysClr val="windowText" lastClr="000000"/>
                </a:solidFill>
                <a:effectLst/>
                <a:latin typeface="Meiryo UI" panose="020B0604030504040204" pitchFamily="50" charset="-128"/>
                <a:ea typeface="Meiryo UI" panose="020B0604030504040204" pitchFamily="50" charset="-128"/>
              </a:rPr>
              <a:t>大阪を目的とした教育旅行の誘致強化</a:t>
            </a:r>
          </a:p>
        </p:txBody>
      </p:sp>
      <p:sp>
        <p:nvSpPr>
          <p:cNvPr id="24" name="ホームベース 23">
            <a:extLst>
              <a:ext uri="{FF2B5EF4-FFF2-40B4-BE49-F238E27FC236}">
                <a16:creationId xmlns:a16="http://schemas.microsoft.com/office/drawing/2014/main" id="{98947FF9-34AD-46B8-A2B5-8324EDB1ECF5}"/>
              </a:ext>
            </a:extLst>
          </p:cNvPr>
          <p:cNvSpPr/>
          <p:nvPr/>
        </p:nvSpPr>
        <p:spPr>
          <a:xfrm>
            <a:off x="6359261" y="4765699"/>
            <a:ext cx="1656000" cy="108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600" b="0">
                <a:solidFill>
                  <a:sysClr val="windowText" lastClr="000000"/>
                </a:solidFill>
                <a:effectLst/>
                <a:latin typeface="Meiryo UI" panose="020B0604030504040204" pitchFamily="50" charset="-128"/>
                <a:ea typeface="Meiryo UI" panose="020B0604030504040204" pitchFamily="50" charset="-128"/>
              </a:rPr>
              <a:t>・</a:t>
            </a:r>
            <a:r>
              <a:rPr kumimoji="1" lang="ja-JP" altLang="ja-JP" sz="600" b="0">
                <a:solidFill>
                  <a:sysClr val="windowText" lastClr="000000"/>
                </a:solidFill>
                <a:effectLst/>
                <a:latin typeface="Meiryo UI" panose="020B0604030504040204" pitchFamily="50" charset="-128"/>
                <a:ea typeface="Meiryo UI" panose="020B0604030504040204" pitchFamily="50" charset="-128"/>
              </a:rPr>
              <a:t>安心・安全への取組みに関する情報発信強化</a:t>
            </a:r>
            <a:endParaRPr lang="ja-JP" altLang="ja-JP" sz="600">
              <a:solidFill>
                <a:sysClr val="windowText" lastClr="000000"/>
              </a:solidFill>
              <a:effectLst/>
              <a:latin typeface="Meiryo UI" panose="020B0604030504040204" pitchFamily="50" charset="-128"/>
              <a:ea typeface="Meiryo UI" panose="020B0604030504040204" pitchFamily="50" charset="-128"/>
            </a:endParaRPr>
          </a:p>
        </p:txBody>
      </p:sp>
      <p:sp>
        <p:nvSpPr>
          <p:cNvPr id="25" name="ホームベース 24">
            <a:extLst>
              <a:ext uri="{FF2B5EF4-FFF2-40B4-BE49-F238E27FC236}">
                <a16:creationId xmlns:a16="http://schemas.microsoft.com/office/drawing/2014/main" id="{242B3969-638D-43E7-A076-45039A7E7E86}"/>
              </a:ext>
            </a:extLst>
          </p:cNvPr>
          <p:cNvSpPr/>
          <p:nvPr/>
        </p:nvSpPr>
        <p:spPr>
          <a:xfrm>
            <a:off x="8112445" y="4760644"/>
            <a:ext cx="1656000" cy="113055"/>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600" baseline="0" dirty="0">
                <a:solidFill>
                  <a:schemeClr val="tx1"/>
                </a:solidFill>
                <a:effectLst/>
                <a:latin typeface="Meiryo UI" panose="020B0604030504040204" pitchFamily="50" charset="-128"/>
                <a:ea typeface="Meiryo UI" panose="020B0604030504040204" pitchFamily="50" charset="-128"/>
              </a:rPr>
              <a:t>・幅広い国・地域に向けた大阪の魅力発信</a:t>
            </a:r>
            <a:endParaRPr lang="ja-JP" altLang="ja-JP" sz="600" dirty="0">
              <a:solidFill>
                <a:schemeClr val="tx1"/>
              </a:solidFill>
              <a:effectLst/>
              <a:latin typeface="Meiryo UI" panose="020B0604030504040204" pitchFamily="50" charset="-128"/>
              <a:ea typeface="Meiryo UI" panose="020B0604030504040204" pitchFamily="50" charset="-128"/>
            </a:endParaRPr>
          </a:p>
        </p:txBody>
      </p:sp>
      <p:sp>
        <p:nvSpPr>
          <p:cNvPr id="26" name="ホームベース 25">
            <a:extLst>
              <a:ext uri="{FF2B5EF4-FFF2-40B4-BE49-F238E27FC236}">
                <a16:creationId xmlns:a16="http://schemas.microsoft.com/office/drawing/2014/main" id="{1F3191BD-A6B2-4787-926C-6EBB8B486291}"/>
              </a:ext>
            </a:extLst>
          </p:cNvPr>
          <p:cNvSpPr/>
          <p:nvPr/>
        </p:nvSpPr>
        <p:spPr>
          <a:xfrm>
            <a:off x="6359261" y="4631697"/>
            <a:ext cx="1656000" cy="108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600" b="0" dirty="0">
                <a:solidFill>
                  <a:sysClr val="windowText" lastClr="000000"/>
                </a:solidFill>
                <a:effectLst/>
                <a:latin typeface="Meiryo UI" panose="020B0604030504040204" pitchFamily="50" charset="-128"/>
                <a:ea typeface="Meiryo UI" panose="020B0604030504040204" pitchFamily="50" charset="-128"/>
              </a:rPr>
              <a:t>・</a:t>
            </a:r>
            <a:r>
              <a:rPr kumimoji="1" lang="ja-JP" altLang="ja-JP" sz="600" b="0" dirty="0">
                <a:solidFill>
                  <a:sysClr val="windowText" lastClr="000000"/>
                </a:solidFill>
                <a:effectLst/>
                <a:latin typeface="Meiryo UI" panose="020B0604030504040204" pitchFamily="50" charset="-128"/>
                <a:ea typeface="Meiryo UI" panose="020B0604030504040204" pitchFamily="50" charset="-128"/>
              </a:rPr>
              <a:t>３密を避けた郊外アウトドア観光資源の発掘</a:t>
            </a:r>
          </a:p>
        </p:txBody>
      </p:sp>
      <p:sp>
        <p:nvSpPr>
          <p:cNvPr id="27" name="ホームベース 26">
            <a:extLst>
              <a:ext uri="{FF2B5EF4-FFF2-40B4-BE49-F238E27FC236}">
                <a16:creationId xmlns:a16="http://schemas.microsoft.com/office/drawing/2014/main" id="{33BD280D-90B8-4F95-88C0-1E9E5ADFA828}"/>
              </a:ext>
            </a:extLst>
          </p:cNvPr>
          <p:cNvSpPr/>
          <p:nvPr/>
        </p:nvSpPr>
        <p:spPr>
          <a:xfrm>
            <a:off x="8116907" y="4498935"/>
            <a:ext cx="1656000" cy="108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600" baseline="0" dirty="0">
                <a:solidFill>
                  <a:schemeClr val="tx1"/>
                </a:solidFill>
                <a:effectLst/>
                <a:latin typeface="Meiryo UI" panose="020B0604030504040204" pitchFamily="50" charset="-128"/>
                <a:ea typeface="Meiryo UI" panose="020B0604030504040204" pitchFamily="50" charset="-128"/>
              </a:rPr>
              <a:t>・</a:t>
            </a:r>
            <a:r>
              <a:rPr kumimoji="1" lang="ja-JP" altLang="ja-JP" sz="600" baseline="0" dirty="0">
                <a:solidFill>
                  <a:schemeClr val="tx1"/>
                </a:solidFill>
                <a:effectLst/>
                <a:latin typeface="Meiryo UI" panose="020B0604030504040204" pitchFamily="50" charset="-128"/>
                <a:ea typeface="Meiryo UI" panose="020B0604030504040204" pitchFamily="50" charset="-128"/>
              </a:rPr>
              <a:t>近隣府県と連携した広域周遊ルートの構築</a:t>
            </a:r>
            <a:endParaRPr lang="ja-JP" altLang="ja-JP" sz="600" dirty="0">
              <a:solidFill>
                <a:schemeClr val="tx1"/>
              </a:solidFill>
              <a:effectLst/>
              <a:latin typeface="Meiryo UI" panose="020B0604030504040204" pitchFamily="50" charset="-128"/>
              <a:ea typeface="Meiryo UI" panose="020B0604030504040204" pitchFamily="50" charset="-128"/>
            </a:endParaRPr>
          </a:p>
        </p:txBody>
      </p:sp>
      <p:sp>
        <p:nvSpPr>
          <p:cNvPr id="28" name="ホームベース 27">
            <a:extLst>
              <a:ext uri="{FF2B5EF4-FFF2-40B4-BE49-F238E27FC236}">
                <a16:creationId xmlns:a16="http://schemas.microsoft.com/office/drawing/2014/main" id="{7389C34B-EDBF-4E88-8FB9-66D1CCBC9153}"/>
              </a:ext>
            </a:extLst>
          </p:cNvPr>
          <p:cNvSpPr/>
          <p:nvPr/>
        </p:nvSpPr>
        <p:spPr>
          <a:xfrm>
            <a:off x="6359261" y="4498935"/>
            <a:ext cx="1656000" cy="108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600" b="0" dirty="0">
                <a:solidFill>
                  <a:sysClr val="windowText" lastClr="000000"/>
                </a:solidFill>
                <a:effectLst/>
                <a:latin typeface="Meiryo UI" panose="020B0604030504040204" pitchFamily="50" charset="-128"/>
                <a:ea typeface="Meiryo UI" panose="020B0604030504040204" pitchFamily="50" charset="-128"/>
              </a:rPr>
              <a:t>・</a:t>
            </a:r>
            <a:r>
              <a:rPr kumimoji="1" lang="en-US" altLang="ja-JP" sz="600" b="0" dirty="0">
                <a:solidFill>
                  <a:sysClr val="windowText" lastClr="000000"/>
                </a:solidFill>
                <a:effectLst/>
                <a:latin typeface="Meiryo UI" panose="020B0604030504040204" pitchFamily="50" charset="-128"/>
                <a:ea typeface="Meiryo UI" panose="020B0604030504040204" pitchFamily="50" charset="-128"/>
              </a:rPr>
              <a:t>PDCA</a:t>
            </a:r>
            <a:r>
              <a:rPr kumimoji="1" lang="ja-JP" altLang="ja-JP" sz="600" b="0" dirty="0">
                <a:solidFill>
                  <a:sysClr val="windowText" lastClr="000000"/>
                </a:solidFill>
                <a:effectLst/>
                <a:latin typeface="Meiryo UI" panose="020B0604030504040204" pitchFamily="50" charset="-128"/>
                <a:ea typeface="Meiryo UI" panose="020B0604030504040204" pitchFamily="50" charset="-128"/>
              </a:rPr>
              <a:t>サイクルを徹底した効果的なプロモーション</a:t>
            </a:r>
            <a:endParaRPr lang="ja-JP" altLang="ja-JP" sz="600" dirty="0">
              <a:solidFill>
                <a:sysClr val="windowText" lastClr="000000"/>
              </a:solidFill>
              <a:effectLst/>
              <a:latin typeface="Meiryo UI" panose="020B0604030504040204" pitchFamily="50" charset="-128"/>
              <a:ea typeface="Meiryo UI" panose="020B0604030504040204" pitchFamily="50" charset="-128"/>
            </a:endParaRPr>
          </a:p>
        </p:txBody>
      </p:sp>
      <p:sp>
        <p:nvSpPr>
          <p:cNvPr id="29" name="ホームベース 28">
            <a:extLst>
              <a:ext uri="{FF2B5EF4-FFF2-40B4-BE49-F238E27FC236}">
                <a16:creationId xmlns:a16="http://schemas.microsoft.com/office/drawing/2014/main" id="{264C7C64-1069-4073-855B-EF6EA308E83F}"/>
              </a:ext>
            </a:extLst>
          </p:cNvPr>
          <p:cNvSpPr/>
          <p:nvPr/>
        </p:nvSpPr>
        <p:spPr>
          <a:xfrm>
            <a:off x="6359261" y="4902990"/>
            <a:ext cx="3408150" cy="9351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600" baseline="0" dirty="0">
                <a:solidFill>
                  <a:schemeClr val="tx1"/>
                </a:solidFill>
                <a:effectLst/>
                <a:latin typeface="Meiryo UI" panose="020B0604030504040204" pitchFamily="50" charset="-128"/>
                <a:ea typeface="Meiryo UI" panose="020B0604030504040204" pitchFamily="50" charset="-128"/>
              </a:rPr>
              <a:t>・</a:t>
            </a:r>
            <a:r>
              <a:rPr kumimoji="1" lang="ja-JP" altLang="ja-JP" sz="600" baseline="0" dirty="0">
                <a:solidFill>
                  <a:schemeClr val="tx1"/>
                </a:solidFill>
                <a:effectLst/>
                <a:latin typeface="Meiryo UI" panose="020B0604030504040204" pitchFamily="50" charset="-128"/>
                <a:ea typeface="Meiryo UI" panose="020B0604030504040204" pitchFamily="50" charset="-128"/>
              </a:rPr>
              <a:t>富裕層向け受入環境整備</a:t>
            </a:r>
            <a:endParaRPr lang="ja-JP" altLang="ja-JP" sz="600" dirty="0">
              <a:solidFill>
                <a:schemeClr val="tx1"/>
              </a:solidFill>
              <a:effectLst/>
              <a:latin typeface="Meiryo UI" panose="020B0604030504040204" pitchFamily="50" charset="-128"/>
              <a:ea typeface="Meiryo UI" panose="020B0604030504040204" pitchFamily="50" charset="-128"/>
            </a:endParaRPr>
          </a:p>
        </p:txBody>
      </p:sp>
      <p:sp>
        <p:nvSpPr>
          <p:cNvPr id="35" name="ホームベース 34">
            <a:extLst>
              <a:ext uri="{FF2B5EF4-FFF2-40B4-BE49-F238E27FC236}">
                <a16:creationId xmlns:a16="http://schemas.microsoft.com/office/drawing/2014/main" id="{EA727263-96AF-4B68-9B52-1A5A1447EB2B}"/>
              </a:ext>
            </a:extLst>
          </p:cNvPr>
          <p:cNvSpPr/>
          <p:nvPr/>
        </p:nvSpPr>
        <p:spPr>
          <a:xfrm>
            <a:off x="6359261" y="1575503"/>
            <a:ext cx="3420000" cy="382595"/>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ysClr val="windowText" lastClr="000000"/>
                </a:solidFill>
                <a:latin typeface="Meiryo UI" panose="020B0604030504040204" pitchFamily="50" charset="-128"/>
                <a:ea typeface="Meiryo UI" panose="020B0604030504040204" pitchFamily="50" charset="-128"/>
              </a:rPr>
              <a:t>・各市町村や公的団体等が実施する観光振興に係る取組みを補助</a:t>
            </a:r>
          </a:p>
        </p:txBody>
      </p:sp>
      <p:sp>
        <p:nvSpPr>
          <p:cNvPr id="36" name="ホームベース 35">
            <a:extLst>
              <a:ext uri="{FF2B5EF4-FFF2-40B4-BE49-F238E27FC236}">
                <a16:creationId xmlns:a16="http://schemas.microsoft.com/office/drawing/2014/main" id="{0C246906-818C-4255-B893-961B3ACD0F0A}"/>
              </a:ext>
            </a:extLst>
          </p:cNvPr>
          <p:cNvSpPr/>
          <p:nvPr/>
        </p:nvSpPr>
        <p:spPr>
          <a:xfrm>
            <a:off x="6365611" y="1145039"/>
            <a:ext cx="1317783" cy="370058"/>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ysClr val="windowText" lastClr="000000"/>
                </a:solidFill>
                <a:latin typeface="Meiryo UI" panose="020B0604030504040204" pitchFamily="50" charset="-128"/>
                <a:ea typeface="Meiryo UI" panose="020B0604030504040204" pitchFamily="50" charset="-128"/>
              </a:rPr>
              <a:t>・宿泊施設等が実施する感染症対策を補助</a:t>
            </a:r>
          </a:p>
        </p:txBody>
      </p:sp>
      <p:sp>
        <p:nvSpPr>
          <p:cNvPr id="37" name="ホームベース 36">
            <a:extLst>
              <a:ext uri="{FF2B5EF4-FFF2-40B4-BE49-F238E27FC236}">
                <a16:creationId xmlns:a16="http://schemas.microsoft.com/office/drawing/2014/main" id="{EA727263-96AF-4B68-9B52-1A5A1447EB2B}"/>
              </a:ext>
            </a:extLst>
          </p:cNvPr>
          <p:cNvSpPr/>
          <p:nvPr/>
        </p:nvSpPr>
        <p:spPr>
          <a:xfrm>
            <a:off x="7716446" y="1145039"/>
            <a:ext cx="2052000" cy="360867"/>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rtlCol="0" anchor="ctr" anchorCtr="0">
            <a:normAutofit fontScale="40000" lnSpcReduction="20000"/>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1600" dirty="0">
                <a:solidFill>
                  <a:sysClr val="windowText" lastClr="000000"/>
                </a:solidFill>
                <a:latin typeface="Meiryo UI" panose="020B0604030504040204" pitchFamily="50" charset="-128"/>
                <a:ea typeface="Meiryo UI" panose="020B0604030504040204" pitchFamily="50" charset="-128"/>
              </a:rPr>
              <a:t>・インバウンド回復後に向け、宿泊施設等が実施する、宿泊客の利便性や満足度向上に係る環境整備を補助</a:t>
            </a:r>
          </a:p>
        </p:txBody>
      </p:sp>
      <p:sp>
        <p:nvSpPr>
          <p:cNvPr id="38" name="ホームベース 37">
            <a:extLst>
              <a:ext uri="{FF2B5EF4-FFF2-40B4-BE49-F238E27FC236}">
                <a16:creationId xmlns:a16="http://schemas.microsoft.com/office/drawing/2014/main" id="{EA727263-96AF-4B68-9B52-1A5A1447EB2B}"/>
              </a:ext>
            </a:extLst>
          </p:cNvPr>
          <p:cNvSpPr/>
          <p:nvPr/>
        </p:nvSpPr>
        <p:spPr>
          <a:xfrm>
            <a:off x="6365611" y="3359259"/>
            <a:ext cx="1649650" cy="476948"/>
          </a:xfrm>
          <a:prstGeom prst="homePlate">
            <a:avLst>
              <a:gd name="adj" fmla="val 42012"/>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spcAft>
                <a:spcPts val="300"/>
              </a:spcAft>
            </a:pPr>
            <a:r>
              <a:rPr kumimoji="1" lang="ja-JP" altLang="en-US" sz="600" dirty="0">
                <a:solidFill>
                  <a:sysClr val="windowText" lastClr="000000"/>
                </a:solidFill>
                <a:latin typeface="Meiryo UI" panose="020B0604030504040204" pitchFamily="50" charset="-128"/>
                <a:ea typeface="Meiryo UI" panose="020B0604030504040204" pitchFamily="50" charset="-128"/>
              </a:rPr>
              <a:t>・国内旅行者の誘客を進めるため、国内の幅広いエリアにおいてプロモーションを実施</a:t>
            </a:r>
            <a:endParaRPr kumimoji="1" lang="en-US" altLang="ja-JP" sz="600" dirty="0">
              <a:solidFill>
                <a:sysClr val="windowText" lastClr="000000"/>
              </a:solidFill>
              <a:latin typeface="Meiryo UI" panose="020B0604030504040204" pitchFamily="50" charset="-128"/>
              <a:ea typeface="Meiryo UI" panose="020B0604030504040204" pitchFamily="50" charset="-128"/>
            </a:endParaRPr>
          </a:p>
          <a:p>
            <a:pPr>
              <a:lnSpc>
                <a:spcPts val="600"/>
              </a:lnSpc>
            </a:pPr>
            <a:r>
              <a:rPr lang="ja-JP" altLang="en-US" sz="600" dirty="0">
                <a:solidFill>
                  <a:sysClr val="windowText" lastClr="000000"/>
                </a:solidFill>
                <a:latin typeface="Meiryo UI" panose="020B0604030504040204" pitchFamily="50" charset="-128"/>
                <a:ea typeface="Meiryo UI" panose="020B0604030504040204" pitchFamily="50" charset="-128"/>
              </a:rPr>
              <a:t>・コロナ終息後のインバウンドの誘客につなげるため、国外に向け、</a:t>
            </a:r>
            <a:r>
              <a:rPr lang="en-US" altLang="ja-JP" sz="600" dirty="0">
                <a:solidFill>
                  <a:sysClr val="windowText" lastClr="000000"/>
                </a:solidFill>
                <a:latin typeface="Meiryo UI" panose="020B0604030504040204" pitchFamily="50" charset="-128"/>
                <a:ea typeface="Meiryo UI" panose="020B0604030504040204" pitchFamily="50" charset="-128"/>
              </a:rPr>
              <a:t>SNS</a:t>
            </a:r>
            <a:r>
              <a:rPr lang="ja-JP" altLang="en-US" sz="600" dirty="0">
                <a:solidFill>
                  <a:sysClr val="windowText" lastClr="000000"/>
                </a:solidFill>
                <a:latin typeface="Meiryo UI" panose="020B0604030504040204" pitchFamily="50" charset="-128"/>
                <a:ea typeface="Meiryo UI" panose="020B0604030504040204" pitchFamily="50" charset="-128"/>
              </a:rPr>
              <a:t>等を活用したプロモーションを実施</a:t>
            </a:r>
          </a:p>
        </p:txBody>
      </p:sp>
      <p:sp>
        <p:nvSpPr>
          <p:cNvPr id="30" name="ホームベース 29">
            <a:extLst>
              <a:ext uri="{FF2B5EF4-FFF2-40B4-BE49-F238E27FC236}">
                <a16:creationId xmlns:a16="http://schemas.microsoft.com/office/drawing/2014/main" id="{95D12753-8BE5-4C90-90C1-3D2C3A851C52}"/>
              </a:ext>
            </a:extLst>
          </p:cNvPr>
          <p:cNvSpPr/>
          <p:nvPr/>
        </p:nvSpPr>
        <p:spPr>
          <a:xfrm>
            <a:off x="6365611" y="5095799"/>
            <a:ext cx="3420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lang="ja-JP" altLang="en-US" sz="600" dirty="0">
                <a:solidFill>
                  <a:sysClr val="windowText" lastClr="000000"/>
                </a:solidFill>
                <a:effectLst/>
                <a:latin typeface="Meiryo UI" panose="020B0604030504040204" pitchFamily="50" charset="-128"/>
                <a:ea typeface="Meiryo UI" panose="020B0604030504040204" pitchFamily="50" charset="-128"/>
              </a:rPr>
              <a:t>・ナイトカルチャー事業を実施する事業者に対し、事業費の一部を補助</a:t>
            </a:r>
            <a:endParaRPr lang="ja-JP" altLang="ja-JP" sz="600" dirty="0">
              <a:solidFill>
                <a:sysClr val="windowText" lastClr="000000"/>
              </a:solidFill>
              <a:effectLst/>
              <a:latin typeface="Meiryo UI" panose="020B0604030504040204" pitchFamily="50" charset="-128"/>
              <a:ea typeface="Meiryo UI" panose="020B0604030504040204" pitchFamily="50" charset="-128"/>
            </a:endParaRPr>
          </a:p>
        </p:txBody>
      </p:sp>
      <p:sp>
        <p:nvSpPr>
          <p:cNvPr id="31" name="Text Box 2">
            <a:extLst>
              <a:ext uri="{FF2B5EF4-FFF2-40B4-BE49-F238E27FC236}">
                <a16:creationId xmlns:a16="http://schemas.microsoft.com/office/drawing/2014/main" id="{245A298C-83B1-48F8-821C-8AD25132897B}"/>
              </a:ext>
            </a:extLst>
          </p:cNvPr>
          <p:cNvSpPr txBox="1">
            <a:spLocks noChangeArrowheads="1"/>
          </p:cNvSpPr>
          <p:nvPr/>
        </p:nvSpPr>
        <p:spPr bwMode="auto">
          <a:xfrm>
            <a:off x="57149" y="47003"/>
            <a:ext cx="3724275" cy="252000"/>
          </a:xfrm>
          <a:prstGeom prst="rect">
            <a:avLst/>
          </a:prstGeom>
          <a:solidFill>
            <a:srgbClr val="0000FF"/>
          </a:solidFill>
          <a:ln w="28575">
            <a:solidFill>
              <a:schemeClr val="tx1"/>
            </a:solidFill>
            <a:miter lim="800000"/>
            <a:headEnd/>
            <a:tailEnd/>
          </a:ln>
        </p:spPr>
        <p:txBody>
          <a:bodyPr wrap="square" lIns="74295" tIns="36000" rIns="74295" bIns="8890" anchor="t"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b="1" u="none" dirty="0">
                <a:solidFill>
                  <a:schemeClr val="bg1"/>
                </a:solidFill>
                <a:latin typeface="Meiryo UI" panose="020B0604030504040204" pitchFamily="50" charset="-128"/>
                <a:ea typeface="Meiryo UI" panose="020B0604030504040204" pitchFamily="50" charset="-128"/>
                <a:cs typeface="ＭＳ Ｐゴシック" charset="-128"/>
              </a:rPr>
              <a:t>　</a:t>
            </a:r>
            <a:r>
              <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rPr>
              <a:t>【</a:t>
            </a:r>
            <a:r>
              <a:rPr lang="ja-JP" altLang="en-US" sz="1200" b="1" u="none" dirty="0">
                <a:solidFill>
                  <a:schemeClr val="bg1"/>
                </a:solidFill>
                <a:latin typeface="Meiryo UI" panose="020B0604030504040204" pitchFamily="50" charset="-128"/>
                <a:ea typeface="Meiryo UI" panose="020B0604030504040204" pitchFamily="50" charset="-128"/>
                <a:cs typeface="ＭＳ Ｐゴシック" charset="-128"/>
              </a:rPr>
              <a:t>参考資料</a:t>
            </a:r>
            <a:r>
              <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rPr>
              <a:t>】</a:t>
            </a:r>
            <a:r>
              <a:rPr lang="ja-JP" altLang="en-US" sz="1200" b="1" dirty="0">
                <a:solidFill>
                  <a:schemeClr val="bg1"/>
                </a:solidFill>
                <a:latin typeface="Meiryo UI" panose="020B0604030504040204" pitchFamily="50" charset="-128"/>
                <a:ea typeface="Meiryo UI" panose="020B0604030504040204" pitchFamily="50" charset="-128"/>
                <a:cs typeface="ＭＳ Ｐゴシック" charset="-128"/>
              </a:rPr>
              <a:t>重点事業例とフェーズごとの取組みイメージ</a:t>
            </a:r>
            <a:endPar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endParaRPr>
          </a:p>
        </p:txBody>
      </p:sp>
      <p:sp>
        <p:nvSpPr>
          <p:cNvPr id="32" name="ホームベース 31">
            <a:extLst>
              <a:ext uri="{FF2B5EF4-FFF2-40B4-BE49-F238E27FC236}">
                <a16:creationId xmlns:a16="http://schemas.microsoft.com/office/drawing/2014/main" id="{164D5A55-2657-40F7-AA42-8AD5DDAE3F10}"/>
              </a:ext>
            </a:extLst>
          </p:cNvPr>
          <p:cNvSpPr/>
          <p:nvPr/>
        </p:nvSpPr>
        <p:spPr>
          <a:xfrm>
            <a:off x="8121520" y="5550870"/>
            <a:ext cx="1656000" cy="360000"/>
          </a:xfrm>
          <a:prstGeom prst="homePlate">
            <a:avLst/>
          </a:prstGeom>
          <a:solidFill>
            <a:schemeClr val="bg1"/>
          </a:solidFill>
          <a:ln w="6350">
            <a:solidFill>
              <a:sysClr val="windowText" lastClr="000000"/>
            </a:solidFill>
            <a:prstDash val="dash"/>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dirty="0">
                <a:solidFill>
                  <a:schemeClr val="tx1"/>
                </a:solidFill>
                <a:latin typeface="Meiryo UI" panose="020B0604030504040204" pitchFamily="50" charset="-128"/>
                <a:ea typeface="Meiryo UI" panose="020B0604030504040204" pitchFamily="50" charset="-128"/>
              </a:rPr>
              <a:t>民間による事業化への移行</a:t>
            </a:r>
          </a:p>
        </p:txBody>
      </p:sp>
      <p:sp>
        <p:nvSpPr>
          <p:cNvPr id="33" name="ホームベース 32">
            <a:extLst>
              <a:ext uri="{FF2B5EF4-FFF2-40B4-BE49-F238E27FC236}">
                <a16:creationId xmlns:a16="http://schemas.microsoft.com/office/drawing/2014/main" id="{164D5A55-2657-40F7-AA42-8AD5DDAE3F10}"/>
              </a:ext>
            </a:extLst>
          </p:cNvPr>
          <p:cNvSpPr/>
          <p:nvPr/>
        </p:nvSpPr>
        <p:spPr>
          <a:xfrm>
            <a:off x="8132251" y="5992623"/>
            <a:ext cx="1656000" cy="360000"/>
          </a:xfrm>
          <a:prstGeom prst="homePlate">
            <a:avLst/>
          </a:prstGeom>
          <a:solidFill>
            <a:schemeClr val="bg1"/>
          </a:solidFill>
          <a:ln w="6350">
            <a:solidFill>
              <a:sysClr val="windowText" lastClr="000000"/>
            </a:solidFill>
            <a:prstDash val="dash"/>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dirty="0">
                <a:solidFill>
                  <a:schemeClr val="tx1"/>
                </a:solidFill>
                <a:latin typeface="Meiryo UI" panose="020B0604030504040204" pitchFamily="50" charset="-128"/>
                <a:ea typeface="Meiryo UI" panose="020B0604030504040204" pitchFamily="50" charset="-128"/>
              </a:rPr>
              <a:t>民間による事業化への移行</a:t>
            </a:r>
          </a:p>
        </p:txBody>
      </p:sp>
      <p:sp>
        <p:nvSpPr>
          <p:cNvPr id="34" name="スライド番号プレースホルダー 4"/>
          <p:cNvSpPr>
            <a:spLocks noGrp="1"/>
          </p:cNvSpPr>
          <p:nvPr>
            <p:ph type="sldNum" sz="quarter" idx="12"/>
          </p:nvPr>
        </p:nvSpPr>
        <p:spPr>
          <a:xfrm>
            <a:off x="7678692" y="6498020"/>
            <a:ext cx="2228850" cy="365125"/>
          </a:xfrm>
        </p:spPr>
        <p:txBody>
          <a:bodyPr/>
          <a:lstStyle/>
          <a:p>
            <a:r>
              <a:rPr kumimoji="1" lang="en-US" altLang="ja-JP" dirty="0"/>
              <a:t>23</a:t>
            </a:r>
            <a:endParaRPr kumimoji="1" lang="ja-JP" altLang="en-US" dirty="0"/>
          </a:p>
        </p:txBody>
      </p:sp>
      <p:sp>
        <p:nvSpPr>
          <p:cNvPr id="39" name="ホームベース 38">
            <a:extLst>
              <a:ext uri="{FF2B5EF4-FFF2-40B4-BE49-F238E27FC236}">
                <a16:creationId xmlns:a16="http://schemas.microsoft.com/office/drawing/2014/main" id="{33BD280D-90B8-4F95-88C0-1E9E5ADFA828}"/>
              </a:ext>
            </a:extLst>
          </p:cNvPr>
          <p:cNvSpPr/>
          <p:nvPr/>
        </p:nvSpPr>
        <p:spPr>
          <a:xfrm>
            <a:off x="8116906" y="4632637"/>
            <a:ext cx="1651539" cy="10706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fontScale="77500" lnSpcReduction="20000"/>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800" dirty="0">
                <a:solidFill>
                  <a:schemeClr val="tx1"/>
                </a:solidFill>
                <a:latin typeface="Meiryo UI" panose="020B0604030504040204" pitchFamily="50" charset="-128"/>
                <a:ea typeface="Meiryo UI" panose="020B0604030504040204" pitchFamily="50" charset="-128"/>
              </a:rPr>
              <a:t>・ラグジュアリー＆ウェルネスなどコンテンツの充実</a:t>
            </a:r>
            <a:endParaRPr lang="ja-JP" altLang="ja-JP" sz="8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654295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 name="表 265"/>
          <p:cNvGraphicFramePr>
            <a:graphicFrameLocks noGrp="1"/>
          </p:cNvGraphicFramePr>
          <p:nvPr>
            <p:extLst>
              <p:ext uri="{D42A27DB-BD31-4B8C-83A1-F6EECF244321}">
                <p14:modId xmlns:p14="http://schemas.microsoft.com/office/powerpoint/2010/main" val="2060148048"/>
              </p:ext>
            </p:extLst>
          </p:nvPr>
        </p:nvGraphicFramePr>
        <p:xfrm>
          <a:off x="64802" y="69272"/>
          <a:ext cx="9755999" cy="6406460"/>
        </p:xfrm>
        <a:graphic>
          <a:graphicData uri="http://schemas.openxmlformats.org/drawingml/2006/table">
            <a:tbl>
              <a:tblPr/>
              <a:tblGrid>
                <a:gridCol w="167555">
                  <a:extLst>
                    <a:ext uri="{9D8B030D-6E8A-4147-A177-3AD203B41FA5}">
                      <a16:colId xmlns:a16="http://schemas.microsoft.com/office/drawing/2014/main" val="20000"/>
                    </a:ext>
                  </a:extLst>
                </a:gridCol>
                <a:gridCol w="167555">
                  <a:extLst>
                    <a:ext uri="{9D8B030D-6E8A-4147-A177-3AD203B41FA5}">
                      <a16:colId xmlns:a16="http://schemas.microsoft.com/office/drawing/2014/main" val="20001"/>
                    </a:ext>
                  </a:extLst>
                </a:gridCol>
                <a:gridCol w="1674818">
                  <a:extLst>
                    <a:ext uri="{9D8B030D-6E8A-4147-A177-3AD203B41FA5}">
                      <a16:colId xmlns:a16="http://schemas.microsoft.com/office/drawing/2014/main" val="20002"/>
                    </a:ext>
                  </a:extLst>
                </a:gridCol>
                <a:gridCol w="2674004">
                  <a:extLst>
                    <a:ext uri="{9D8B030D-6E8A-4147-A177-3AD203B41FA5}">
                      <a16:colId xmlns:a16="http://schemas.microsoft.com/office/drawing/2014/main" val="20003"/>
                    </a:ext>
                  </a:extLst>
                </a:gridCol>
                <a:gridCol w="1579661">
                  <a:extLst>
                    <a:ext uri="{9D8B030D-6E8A-4147-A177-3AD203B41FA5}">
                      <a16:colId xmlns:a16="http://schemas.microsoft.com/office/drawing/2014/main" val="20004"/>
                    </a:ext>
                  </a:extLst>
                </a:gridCol>
                <a:gridCol w="1746203">
                  <a:extLst>
                    <a:ext uri="{9D8B030D-6E8A-4147-A177-3AD203B41FA5}">
                      <a16:colId xmlns:a16="http://schemas.microsoft.com/office/drawing/2014/main" val="20005"/>
                    </a:ext>
                  </a:extLst>
                </a:gridCol>
                <a:gridCol w="1746203">
                  <a:extLst>
                    <a:ext uri="{9D8B030D-6E8A-4147-A177-3AD203B41FA5}">
                      <a16:colId xmlns:a16="http://schemas.microsoft.com/office/drawing/2014/main" val="20006"/>
                    </a:ext>
                  </a:extLst>
                </a:gridCol>
              </a:tblGrid>
              <a:tr h="167555">
                <a:tc>
                  <a:txBody>
                    <a:bodyPr/>
                    <a:lstStyle/>
                    <a:p>
                      <a:pPr algn="l" fontAlgn="ct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extLst>
                  <a:ext uri="{0D108BD9-81ED-4DB2-BD59-A6C34878D82A}">
                    <a16:rowId xmlns:a16="http://schemas.microsoft.com/office/drawing/2014/main" val="10000"/>
                  </a:ext>
                </a:extLst>
              </a:tr>
              <a:tr h="360000">
                <a:tc gridSpan="4">
                  <a:txBody>
                    <a:bodyPr/>
                    <a:lstStyle/>
                    <a:p>
                      <a:pPr algn="l" fontAlgn="ctr"/>
                      <a:r>
                        <a:rPr lang="en-US" altLang="ja-JP" sz="600" b="0" i="0" u="none" strike="noStrike" dirty="0">
                          <a:solidFill>
                            <a:sysClr val="windowText" lastClr="000000"/>
                          </a:solidFill>
                          <a:effectLst/>
                          <a:latin typeface="Meiryo UI" panose="020B0604030504040204" pitchFamily="50" charset="-128"/>
                          <a:ea typeface="Meiryo UI" panose="020B0604030504040204" pitchFamily="50" charset="-128"/>
                        </a:rPr>
                        <a:t>※</a:t>
                      </a: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重点事業は、年度ごとに効果を検証し、精査・見直し・追加等行う</a:t>
                      </a: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67555">
                <a:tc rowSpan="2" gridSpan="3">
                  <a:txBody>
                    <a:bodyPr/>
                    <a:lstStyle/>
                    <a:p>
                      <a:pPr algn="ctr"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施策名</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a:p>
                  </a:txBody>
                  <a:tcPr/>
                </a:tc>
                <a:tc rowSpan="2" hMerge="1">
                  <a:txBody>
                    <a:bodyPr/>
                    <a:lstStyle/>
                    <a:p>
                      <a:endParaRPr kumimoji="1" lang="ja-JP" altLang="en-US"/>
                    </a:p>
                  </a:txBody>
                  <a:tcPr/>
                </a:tc>
                <a:tc rowSpan="2">
                  <a:txBody>
                    <a:bodyPr/>
                    <a:lstStyle/>
                    <a:p>
                      <a:pPr algn="ctr"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概要</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a:txBody>
                    <a:bodyPr/>
                    <a:lstStyle/>
                    <a:p>
                      <a:pPr algn="ctr"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取組主体</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フェーズごとの取組み</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3"/>
                  </a:ext>
                </a:extLst>
              </a:tr>
              <a:tr h="167555">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フェーズ１（ウィズコロナ）</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フェーズ２（ポストコロナ）</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67555">
                <a:tc gridSpan="7">
                  <a:txBody>
                    <a:bodyPr/>
                    <a:lstStyle/>
                    <a:p>
                      <a:pPr algn="l" fontAlgn="ctr"/>
                      <a:r>
                        <a:rPr lang="ja-JP" altLang="en-US" sz="600" b="1" i="0" u="none" strike="noStrike" dirty="0">
                          <a:solidFill>
                            <a:sysClr val="windowText" lastClr="000000"/>
                          </a:solidFill>
                          <a:effectLst/>
                          <a:latin typeface="Meiryo UI" panose="020B0604030504040204" pitchFamily="50" charset="-128"/>
                          <a:ea typeface="Meiryo UI" panose="020B0604030504040204" pitchFamily="50" charset="-128"/>
                        </a:rPr>
                        <a:t>さらなる観光誘客に向けた取組み</a:t>
                      </a:r>
                    </a:p>
                  </a:txBody>
                  <a:tcPr marL="3600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hMerge="1">
                  <a:txBody>
                    <a:bodyPr/>
                    <a:lstStyle/>
                    <a:p>
                      <a:pPr algn="l" rtl="0"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hMerge="1">
                  <a:txBody>
                    <a:bodyPr/>
                    <a:lstStyle/>
                    <a:p>
                      <a:pPr algn="l" rtl="0"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hMerge="1">
                  <a:txBody>
                    <a:bodyPr/>
                    <a:lstStyle/>
                    <a:p>
                      <a:pPr algn="l" rtl="0"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5"/>
                  </a:ext>
                </a:extLst>
              </a:tr>
              <a:tr h="432000">
                <a:tc rowSpan="3">
                  <a:txBody>
                    <a:bodyPr/>
                    <a:lstStyle/>
                    <a:p>
                      <a:pPr algn="l" fontAlgn="ct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おおさか観光消費喚起事業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府内での宿泊を伴うツアーや府内の旅行業者が造成するバスツアーの利用に対して特典を付与することにより、観光消費の促進を図るとともに府内の観光関連産業を幅広く支援する。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大阪府・大阪市</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3979398"/>
                  </a:ext>
                </a:extLst>
              </a:tr>
              <a:tr h="432000">
                <a:tc vMerge="1">
                  <a:txBody>
                    <a:bodyPr/>
                    <a:lstStyle/>
                    <a:p>
                      <a:pPr algn="l" fontAlgn="ct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テーマ型魅力コンテンツの開発</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大阪が誇る歴史文化などに再度注目して魅力掘り起こしを行い、テーマ型コンテンツとして広く発信することで、大阪市内のみならず府内各地域への回遊を促進させる。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大阪府・大阪市・市町村・</a:t>
                      </a:r>
                      <a:b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b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大阪観光局</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2109730"/>
                  </a:ext>
                </a:extLst>
              </a:tr>
              <a:tr h="432000">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広域サイクルルート連携事業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l" rtl="0" fontAlgn="ctr"/>
                      <a:r>
                        <a:rPr lang="en-US" altLang="ja-JP" sz="600" b="0" i="0" u="none" strike="noStrike">
                          <a:solidFill>
                            <a:sysClr val="windowText" lastClr="000000"/>
                          </a:solidFill>
                          <a:effectLst/>
                          <a:latin typeface="Meiryo UI" panose="020B0604030504040204" pitchFamily="50" charset="-128"/>
                          <a:ea typeface="Meiryo UI" panose="020B0604030504040204" pitchFamily="50" charset="-128"/>
                        </a:rPr>
                        <a:t>2025</a:t>
                      </a: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年の大阪・関西万博に向けて、内外から多くの人を呼込み、さらに交流が促進されるよう、自転車を活用した広域連携型まちづくりを推進する。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大阪府・市町村・</a:t>
                      </a:r>
                    </a:p>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民間事業者等</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3853129"/>
                  </a:ext>
                </a:extLst>
              </a:tr>
              <a:tr h="169200">
                <a:tc gridSpan="7">
                  <a:txBody>
                    <a:bodyPr/>
                    <a:lstStyle/>
                    <a:p>
                      <a:pPr algn="l" fontAlgn="ctr"/>
                      <a:r>
                        <a:rPr lang="ja-JP" altLang="en-US" sz="600" b="1" i="0" u="none" strike="noStrike" dirty="0">
                          <a:solidFill>
                            <a:sysClr val="windowText" lastClr="000000"/>
                          </a:solidFill>
                          <a:effectLst/>
                          <a:latin typeface="Meiryo UI" panose="020B0604030504040204" pitchFamily="50" charset="-128"/>
                          <a:ea typeface="Meiryo UI" panose="020B0604030504040204" pitchFamily="50" charset="-128"/>
                        </a:rPr>
                        <a:t>戦略的な</a:t>
                      </a:r>
                      <a:r>
                        <a:rPr lang="en-US" altLang="ja-JP" sz="600" b="1" i="0" u="none" strike="noStrike" dirty="0">
                          <a:solidFill>
                            <a:sysClr val="windowText" lastClr="000000"/>
                          </a:solidFill>
                          <a:effectLst/>
                          <a:latin typeface="Meiryo UI" panose="020B0604030504040204" pitchFamily="50" charset="-128"/>
                          <a:ea typeface="Meiryo UI" panose="020B0604030504040204" pitchFamily="50" charset="-128"/>
                        </a:rPr>
                        <a:t>MICE</a:t>
                      </a:r>
                      <a:r>
                        <a:rPr lang="ja-JP" altLang="en-US" sz="600" b="1" i="0" u="none" strike="noStrike" dirty="0">
                          <a:solidFill>
                            <a:sysClr val="windowText" lastClr="000000"/>
                          </a:solidFill>
                          <a:effectLst/>
                          <a:latin typeface="Meiryo UI" panose="020B0604030504040204" pitchFamily="50" charset="-128"/>
                          <a:ea typeface="Meiryo UI" panose="020B0604030504040204" pitchFamily="50" charset="-128"/>
                        </a:rPr>
                        <a:t>誘致の推進</a:t>
                      </a: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pPr algn="l" rtl="0"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rtl="0"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rtl="0"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rtl="0"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91599739"/>
                  </a:ext>
                </a:extLst>
              </a:tr>
              <a:tr h="432000">
                <a:tc rowSpan="2">
                  <a:txBody>
                    <a:bodyPr/>
                    <a:lstStyle/>
                    <a:p>
                      <a:pPr algn="l"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rtl="0" fontAlgn="ctr"/>
                      <a:r>
                        <a:rPr lang="zh-TW"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観光政策調査研究事業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l" rtl="0" fontAlgn="ctr"/>
                      <a:r>
                        <a:rPr lang="en-US" altLang="ja-JP" sz="600" b="0" i="0" u="none" strike="noStrike" dirty="0">
                          <a:solidFill>
                            <a:sysClr val="windowText" lastClr="000000"/>
                          </a:solidFill>
                          <a:effectLst/>
                          <a:latin typeface="Meiryo UI" panose="020B0604030504040204" pitchFamily="50" charset="-128"/>
                          <a:ea typeface="Meiryo UI" panose="020B0604030504040204" pitchFamily="50" charset="-128"/>
                        </a:rPr>
                        <a:t>MICE</a:t>
                      </a: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等国際イベント誘致に関する調査研究を行うとともに、新たな</a:t>
                      </a:r>
                      <a:r>
                        <a:rPr lang="en-US" altLang="ja-JP" sz="600" b="0" i="0" u="none" strike="noStrike" dirty="0">
                          <a:solidFill>
                            <a:sysClr val="windowText" lastClr="000000"/>
                          </a:solidFill>
                          <a:effectLst/>
                          <a:latin typeface="Meiryo UI" panose="020B0604030504040204" pitchFamily="50" charset="-128"/>
                          <a:ea typeface="Meiryo UI" panose="020B0604030504040204" pitchFamily="50" charset="-128"/>
                        </a:rPr>
                        <a:t>MICE</a:t>
                      </a: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戦略を策定する。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大阪府・大阪市</a:t>
                      </a:r>
                      <a:endParaRPr lang="en-US" altLang="ja-JP"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39692085"/>
                  </a:ext>
                </a:extLst>
              </a:tr>
              <a:tr h="432000">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rtl="0" fontAlgn="ctr"/>
                      <a:r>
                        <a:rPr lang="en-US" altLang="ja-JP" sz="600" b="0" i="0" u="none" strike="noStrike" dirty="0">
                          <a:solidFill>
                            <a:sysClr val="windowText" lastClr="000000"/>
                          </a:solidFill>
                          <a:effectLst/>
                          <a:latin typeface="Meiryo UI" panose="020B0604030504040204" pitchFamily="50" charset="-128"/>
                          <a:ea typeface="Meiryo UI" panose="020B0604030504040204" pitchFamily="50" charset="-128"/>
                        </a:rPr>
                        <a:t>MICE</a:t>
                      </a: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推進に向けた取組み</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官民が一体となって戦略的に</a:t>
                      </a:r>
                      <a:r>
                        <a:rPr lang="en-US" altLang="ja-JP" sz="600" b="0" i="0" u="none" strike="noStrike" dirty="0">
                          <a:solidFill>
                            <a:sysClr val="windowText" lastClr="000000"/>
                          </a:solidFill>
                          <a:effectLst/>
                          <a:latin typeface="Meiryo UI" panose="020B0604030504040204" pitchFamily="50" charset="-128"/>
                          <a:ea typeface="Meiryo UI" panose="020B0604030504040204" pitchFamily="50" charset="-128"/>
                        </a:rPr>
                        <a:t>MICE</a:t>
                      </a: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誘致を展開するとともに、大阪における</a:t>
                      </a:r>
                      <a:r>
                        <a:rPr lang="en-US" altLang="ja-JP" sz="600" b="0" i="0" u="none" strike="noStrike" dirty="0">
                          <a:solidFill>
                            <a:sysClr val="windowText" lastClr="000000"/>
                          </a:solidFill>
                          <a:effectLst/>
                          <a:latin typeface="Meiryo UI" panose="020B0604030504040204" pitchFamily="50" charset="-128"/>
                          <a:ea typeface="Meiryo UI" panose="020B0604030504040204" pitchFamily="50" charset="-128"/>
                        </a:rPr>
                        <a:t>MICE</a:t>
                      </a: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受入体制の充実を図る。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大阪府・大阪市・</a:t>
                      </a:r>
                      <a:b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b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大阪観光局・</a:t>
                      </a:r>
                      <a:b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b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経済団体</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60477015"/>
                  </a:ext>
                </a:extLst>
              </a:tr>
              <a:tr h="0">
                <a:tc gridSpan="7">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600" b="1" i="0" u="none" strike="noStrike" dirty="0">
                          <a:solidFill>
                            <a:sysClr val="windowText" lastClr="000000"/>
                          </a:solidFill>
                          <a:effectLst/>
                          <a:latin typeface="Meiryo UI" panose="020B0604030504040204" pitchFamily="50" charset="-128"/>
                          <a:ea typeface="Meiryo UI" panose="020B0604030504040204" pitchFamily="50" charset="-128"/>
                        </a:rPr>
                        <a:t>文化・芸術を通じた都市ブランドの形成</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pPr algn="l" rtl="0"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pPr algn="l" rtl="0"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rtl="0"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b"/>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rtl="0"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59979610"/>
                  </a:ext>
                </a:extLst>
              </a:tr>
              <a:tr h="432000">
                <a:tc rowSpan="5">
                  <a:txBody>
                    <a:bodyPr/>
                    <a:lstStyle/>
                    <a:p>
                      <a:pPr algn="l"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大阪らしい芸術文化の魅力の創出</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l" rtl="0" fontAlgn="ct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国が主導する文化プログラムの動きを踏まえた取組みとして、大阪の文化資源である伝統芸能を観光資源として活用するためのコンテンツ創造、並びに地域の魅力を発信する事業を実施する。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大阪市</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432000">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9C9C9"/>
                    </a:solidFill>
                  </a:tcPr>
                </a:tc>
                <a:tc gridSpan="2">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美術館・博物館の魅力向上</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l" rtl="0" fontAlgn="ctr"/>
                      <a:r>
                        <a:rPr lang="en-US" altLang="ja-JP" sz="600" b="0" i="0" u="none" strike="noStrike">
                          <a:solidFill>
                            <a:sysClr val="windowText" lastClr="000000"/>
                          </a:solidFill>
                          <a:effectLst/>
                          <a:latin typeface="Meiryo UI" panose="020B0604030504040204" pitchFamily="50" charset="-128"/>
                          <a:ea typeface="Meiryo UI" panose="020B0604030504040204" pitchFamily="50" charset="-128"/>
                        </a:rPr>
                        <a:t>『</a:t>
                      </a: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大阪市ミュージアムビジョン</a:t>
                      </a:r>
                      <a:r>
                        <a:rPr lang="en-US" altLang="ja-JP" sz="600" b="0" i="0" u="none" strike="noStrike">
                          <a:solidFill>
                            <a:sysClr val="windowText" lastClr="000000"/>
                          </a:solidFill>
                          <a:effectLst/>
                          <a:latin typeface="Meiryo UI" panose="020B0604030504040204" pitchFamily="50" charset="-128"/>
                          <a:ea typeface="Meiryo UI" panose="020B0604030504040204" pitchFamily="50" charset="-128"/>
                        </a:rPr>
                        <a:t>』</a:t>
                      </a: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に掲げる、①大阪の知を拓く、②大阪を元気にする、③学びと活動の拠点へを目標に、「都市のコアとしてのミュージアム」の実現に向け、都市魅力の向上と新たな文化・人材の創出に貢献する。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大阪市</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432000">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9C9C9"/>
                    </a:solidFill>
                  </a:tcPr>
                </a:tc>
                <a:tc gridSpan="2">
                  <a:txBody>
                    <a:bodyPr/>
                    <a:lstStyle/>
                    <a:p>
                      <a:pPr algn="l" rtl="0" fontAlgn="ctr"/>
                      <a:r>
                        <a:rPr lang="zh-TW" altLang="en-US" sz="600" b="0" i="0" u="none" strike="noStrike" dirty="0">
                          <a:solidFill>
                            <a:schemeClr val="tx1"/>
                          </a:solidFill>
                          <a:effectLst/>
                          <a:latin typeface="Meiryo UI" panose="020B0604030504040204" pitchFamily="50" charset="-128"/>
                          <a:ea typeface="Meiryo UI" panose="020B0604030504040204" pitchFamily="50" charset="-128"/>
                        </a:rPr>
                        <a:t>大阪文化芸術創出事業</a:t>
                      </a:r>
                      <a:br>
                        <a:rPr lang="zh-TW" altLang="en-US" sz="600" b="0" i="0" u="none" strike="noStrike" dirty="0">
                          <a:solidFill>
                            <a:schemeClr val="tx1"/>
                          </a:solidFill>
                          <a:effectLst/>
                          <a:latin typeface="Meiryo UI" panose="020B0604030504040204" pitchFamily="50" charset="-128"/>
                          <a:ea typeface="Meiryo UI" panose="020B0604030504040204" pitchFamily="50" charset="-128"/>
                        </a:rPr>
                      </a:br>
                      <a:r>
                        <a:rPr lang="zh-TW" altLang="en-US" sz="600" b="0" i="0" u="none" strike="noStrike" dirty="0">
                          <a:solidFill>
                            <a:schemeClr val="tx1"/>
                          </a:solidFill>
                          <a:effectLst/>
                          <a:latin typeface="Meiryo UI" panose="020B0604030504040204" pitchFamily="50" charset="-128"/>
                          <a:ea typeface="Meiryo UI" panose="020B0604030504040204" pitchFamily="50" charset="-128"/>
                        </a:rPr>
                        <a:t>（文化芸術</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の魅力</a:t>
                      </a:r>
                      <a:r>
                        <a:rPr lang="zh-TW" altLang="en-US" sz="600" b="0" i="0" u="none" strike="noStrike" dirty="0">
                          <a:solidFill>
                            <a:schemeClr val="tx1"/>
                          </a:solidFill>
                          <a:effectLst/>
                          <a:latin typeface="Meiryo UI" panose="020B0604030504040204" pitchFamily="50" charset="-128"/>
                          <a:ea typeface="Meiryo UI" panose="020B0604030504040204" pitchFamily="50" charset="-128"/>
                        </a:rPr>
                        <a:t>発信）</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文化を核として大阪の都市魅力を創造し、広く国内外に発信していく事業として、大阪文化芸術フェスを実施する。府内のホールや劇場、公園において、大阪が誇る上方伝統芸能や上方演芸をはじめ、音楽や演劇等、多彩で豊かな文化資源を活用した様々なプログラムを実施し、多くの観光客を呼び込むことを目指す。</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大阪府・大阪市・</a:t>
                      </a:r>
                      <a:b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b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大阪観光局・</a:t>
                      </a:r>
                      <a:b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b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大阪商工会議所・</a:t>
                      </a:r>
                      <a:b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b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一般財団法人関西観光本部</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432000">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9C9C9"/>
                    </a:solidFill>
                  </a:tcPr>
                </a:tc>
                <a:tc gridSpan="2">
                  <a:txBody>
                    <a:bodyPr/>
                    <a:lstStyle/>
                    <a:p>
                      <a:pPr algn="l" rtl="0" fontAlgn="ctr"/>
                      <a:r>
                        <a:rPr lang="zh-TW" altLang="en-US" sz="600" b="0" i="0" u="none" strike="noStrike" dirty="0">
                          <a:solidFill>
                            <a:schemeClr val="tx1"/>
                          </a:solidFill>
                          <a:effectLst/>
                          <a:latin typeface="Meiryo UI" panose="020B0604030504040204" pitchFamily="50" charset="-128"/>
                          <a:ea typeface="Meiryo UI" panose="020B0604030504040204" pitchFamily="50" charset="-128"/>
                        </a:rPr>
                        <a:t>大阪文化芸術創出事業</a:t>
                      </a:r>
                      <a:br>
                        <a:rPr lang="zh-TW" altLang="en-US" sz="600" b="0" i="0" u="none" strike="noStrike" dirty="0">
                          <a:solidFill>
                            <a:schemeClr val="tx1"/>
                          </a:solidFill>
                          <a:effectLst/>
                          <a:latin typeface="Meiryo UI" panose="020B0604030504040204" pitchFamily="50" charset="-128"/>
                          <a:ea typeface="Meiryo UI" panose="020B0604030504040204" pitchFamily="50" charset="-128"/>
                        </a:rPr>
                      </a:br>
                      <a:r>
                        <a:rPr lang="zh-TW" altLang="en-US" sz="600" b="0" i="0" u="none" strike="noStrike" dirty="0">
                          <a:solidFill>
                            <a:schemeClr val="tx1"/>
                          </a:solidFill>
                          <a:effectLst/>
                          <a:latin typeface="Meiryo UI" panose="020B0604030504040204" pitchFamily="50" charset="-128"/>
                          <a:ea typeface="Meiryo UI" panose="020B0604030504040204" pitchFamily="50" charset="-128"/>
                        </a:rPr>
                        <a:t>（公演機会</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の</a:t>
                      </a:r>
                      <a:r>
                        <a:rPr lang="zh-TW" altLang="en-US" sz="600" b="0" i="0" u="none" strike="noStrike" dirty="0">
                          <a:solidFill>
                            <a:schemeClr val="tx1"/>
                          </a:solidFill>
                          <a:effectLst/>
                          <a:latin typeface="Meiryo UI" panose="020B0604030504040204" pitchFamily="50" charset="-128"/>
                          <a:ea typeface="Meiryo UI" panose="020B0604030504040204" pitchFamily="50" charset="-128"/>
                        </a:rPr>
                        <a:t>創出）</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新型コロナウイルス感染症と共存しながら、文化芸術活動の回復に取り組むため、大阪市と連携して文化芸術プログラムを実施し、大阪ゆかりのアーティスト・演芸人や劇団・楽団等の公演・活動の場を創出するとともに、府民に文化芸術に触れる機会を提供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大阪府・大阪市・</a:t>
                      </a:r>
                      <a:b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b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大阪観光局・</a:t>
                      </a:r>
                      <a:b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b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大阪商工会議所・</a:t>
                      </a:r>
                      <a:b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b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一般財団法人関西観光本部</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432000">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9C9C9"/>
                    </a:solidFill>
                  </a:tcPr>
                </a:tc>
                <a:tc gridSpan="2">
                  <a:txBody>
                    <a:bodyPr/>
                    <a:lstStyle/>
                    <a:p>
                      <a:pPr algn="l" rtl="0" fontAlgn="ctr"/>
                      <a:r>
                        <a:rPr lang="zh-TW" altLang="en-US" sz="600" b="0" i="0" u="none" strike="noStrike" dirty="0">
                          <a:solidFill>
                            <a:schemeClr val="tx1"/>
                          </a:solidFill>
                          <a:effectLst/>
                          <a:latin typeface="Meiryo UI" panose="020B0604030504040204" pitchFamily="50" charset="-128"/>
                          <a:ea typeface="Meiryo UI" panose="020B0604030504040204" pitchFamily="50" charset="-128"/>
                        </a:rPr>
                        <a:t>大阪文化芸術創出事業</a:t>
                      </a:r>
                      <a:br>
                        <a:rPr lang="zh-TW" altLang="en-US" sz="600" b="0" i="0" u="none" strike="noStrike" dirty="0">
                          <a:solidFill>
                            <a:schemeClr val="tx1"/>
                          </a:solidFill>
                          <a:effectLst/>
                          <a:latin typeface="Meiryo UI" panose="020B0604030504040204" pitchFamily="50" charset="-128"/>
                          <a:ea typeface="Meiryo UI" panose="020B0604030504040204" pitchFamily="50" charset="-128"/>
                        </a:rPr>
                      </a:br>
                      <a:r>
                        <a:rPr lang="zh-TW" altLang="en-US" sz="6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文化芸術</a:t>
                      </a:r>
                      <a:r>
                        <a:rPr lang="zh-TW" altLang="en-US" sz="600" b="0" i="0" u="none" strike="noStrike" dirty="0">
                          <a:solidFill>
                            <a:schemeClr val="tx1"/>
                          </a:solidFill>
                          <a:effectLst/>
                          <a:latin typeface="Meiryo UI" panose="020B0604030504040204" pitchFamily="50" charset="-128"/>
                          <a:ea typeface="Meiryo UI" panose="020B0604030504040204" pitchFamily="50" charset="-128"/>
                        </a:rPr>
                        <a:t>活動</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の</a:t>
                      </a:r>
                      <a:r>
                        <a:rPr lang="zh-TW" altLang="en-US" sz="600" b="0" i="0" u="none" strike="noStrike" dirty="0">
                          <a:solidFill>
                            <a:schemeClr val="tx1"/>
                          </a:solidFill>
                          <a:effectLst/>
                          <a:latin typeface="Meiryo UI" panose="020B0604030504040204" pitchFamily="50" charset="-128"/>
                          <a:ea typeface="Meiryo UI" panose="020B0604030504040204" pitchFamily="50" charset="-128"/>
                        </a:rPr>
                        <a:t>助成）</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新型コロナウイルスの感染拡大により、舞台公演等の文化芸術活動に影響を受けているアーティストや文化芸術団体等の活動を支援するため、大阪市と連携し、公演実施にかかる会場使用料を補助する。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大阪府・大阪市・</a:t>
                      </a:r>
                      <a:b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b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大阪観光局・</a:t>
                      </a:r>
                      <a:b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b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大阪商工会議所・</a:t>
                      </a:r>
                      <a:b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b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一般財団法人関西観光本部</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r h="167555">
                <a:tc gridSpan="7">
                  <a:txBody>
                    <a:bodyPr/>
                    <a:lstStyle/>
                    <a:p>
                      <a:pPr algn="l" fontAlgn="ctr"/>
                      <a:r>
                        <a:rPr lang="ja-JP" altLang="en-US" sz="600" b="1" i="0" u="none" strike="noStrike" dirty="0">
                          <a:solidFill>
                            <a:sysClr val="windowText" lastClr="000000"/>
                          </a:solidFill>
                          <a:effectLst/>
                          <a:latin typeface="Meiryo UI" panose="020B0604030504040204" pitchFamily="50" charset="-128"/>
                          <a:ea typeface="Meiryo UI" panose="020B0604030504040204" pitchFamily="50" charset="-128"/>
                        </a:rPr>
                        <a:t>スポーツツーリズムの推進</a:t>
                      </a: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hMerge="1">
                  <a:txBody>
                    <a:bodyPr/>
                    <a:lstStyle/>
                    <a:p>
                      <a:pPr algn="l" rtl="0"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hMerge="1">
                  <a:txBody>
                    <a:bodyPr/>
                    <a:lstStyle/>
                    <a:p>
                      <a:pPr algn="l" rtl="0"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hMerge="1">
                  <a:txBody>
                    <a:bodyPr/>
                    <a:lstStyle/>
                    <a:p>
                      <a:pPr algn="l" rtl="0"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11"/>
                  </a:ext>
                </a:extLst>
              </a:tr>
              <a:tr h="432000">
                <a:tc>
                  <a:txBody>
                    <a:bodyPr/>
                    <a:lstStyle/>
                    <a:p>
                      <a:pPr algn="l" fontAlgn="ct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国際競技大会、イベント等の誘致・開催</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大阪のブランド力を活用して国際競技大会などを誘致し、トップアスリートの競技を直接観戦し、スポーツの感動や興奮を体験できる機会を提供する。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大阪市</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2"/>
                  </a:ext>
                </a:extLst>
              </a:tr>
            </a:tbl>
          </a:graphicData>
        </a:graphic>
      </p:graphicFrame>
      <p:sp>
        <p:nvSpPr>
          <p:cNvPr id="4" name="ホームベース 3">
            <a:extLst>
              <a:ext uri="{FF2B5EF4-FFF2-40B4-BE49-F238E27FC236}">
                <a16:creationId xmlns:a16="http://schemas.microsoft.com/office/drawing/2014/main" id="{2A091AC5-1946-432C-9563-0177F78F664A}"/>
              </a:ext>
            </a:extLst>
          </p:cNvPr>
          <p:cNvSpPr/>
          <p:nvPr/>
        </p:nvSpPr>
        <p:spPr>
          <a:xfrm>
            <a:off x="6372899" y="4523888"/>
            <a:ext cx="3420000" cy="18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a:solidFill>
                  <a:sysClr val="windowText" lastClr="000000"/>
                </a:solidFill>
                <a:latin typeface="Meiryo UI" panose="020B0604030504040204" pitchFamily="50" charset="-128"/>
                <a:ea typeface="Meiryo UI" panose="020B0604030504040204" pitchFamily="50" charset="-128"/>
              </a:rPr>
              <a:t>・多彩で豊かな大阪の文化の魅力を発信</a:t>
            </a:r>
          </a:p>
        </p:txBody>
      </p:sp>
      <p:sp>
        <p:nvSpPr>
          <p:cNvPr id="7" name="ホームベース 6">
            <a:extLst>
              <a:ext uri="{FF2B5EF4-FFF2-40B4-BE49-F238E27FC236}">
                <a16:creationId xmlns:a16="http://schemas.microsoft.com/office/drawing/2014/main" id="{17FD6F1B-8B1C-4A56-8330-4713390654F0}"/>
              </a:ext>
            </a:extLst>
          </p:cNvPr>
          <p:cNvSpPr/>
          <p:nvPr/>
        </p:nvSpPr>
        <p:spPr>
          <a:xfrm>
            <a:off x="6372899" y="4737697"/>
            <a:ext cx="1656000" cy="18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b="0" i="0" dirty="0">
                <a:solidFill>
                  <a:sysClr val="windowText" lastClr="000000"/>
                </a:solidFill>
                <a:latin typeface="Meiryo UI" panose="020B0604030504040204" pitchFamily="50" charset="-128"/>
                <a:ea typeface="Meiryo UI" panose="020B0604030504040204" pitchFamily="50" charset="-128"/>
              </a:rPr>
              <a:t>・国内からの誘客を促進するプロモーションの展開</a:t>
            </a:r>
          </a:p>
        </p:txBody>
      </p:sp>
      <p:sp>
        <p:nvSpPr>
          <p:cNvPr id="8" name="ホームベース 7">
            <a:extLst>
              <a:ext uri="{FF2B5EF4-FFF2-40B4-BE49-F238E27FC236}">
                <a16:creationId xmlns:a16="http://schemas.microsoft.com/office/drawing/2014/main" id="{56F7F4E7-E860-42DE-8AB1-5F980D513880}"/>
              </a:ext>
            </a:extLst>
          </p:cNvPr>
          <p:cNvSpPr/>
          <p:nvPr/>
        </p:nvSpPr>
        <p:spPr>
          <a:xfrm>
            <a:off x="8116671" y="4737215"/>
            <a:ext cx="1656000" cy="18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ysClr val="windowText" lastClr="000000"/>
                </a:solidFill>
                <a:latin typeface="Meiryo UI" panose="020B0604030504040204" pitchFamily="50" charset="-128"/>
                <a:ea typeface="Meiryo UI" panose="020B0604030504040204" pitchFamily="50" charset="-128"/>
              </a:rPr>
              <a:t>・世界に向けたプロモーションの展開</a:t>
            </a:r>
          </a:p>
        </p:txBody>
      </p:sp>
      <p:sp>
        <p:nvSpPr>
          <p:cNvPr id="9" name="ホームベース 8">
            <a:extLst>
              <a:ext uri="{FF2B5EF4-FFF2-40B4-BE49-F238E27FC236}">
                <a16:creationId xmlns:a16="http://schemas.microsoft.com/office/drawing/2014/main" id="{3849A269-073B-47A4-A42F-EF466B9CAF94}"/>
              </a:ext>
            </a:extLst>
          </p:cNvPr>
          <p:cNvSpPr/>
          <p:nvPr/>
        </p:nvSpPr>
        <p:spPr>
          <a:xfrm>
            <a:off x="6372899" y="4989960"/>
            <a:ext cx="1656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b="0" i="0" dirty="0">
                <a:solidFill>
                  <a:sysClr val="windowText" lastClr="000000"/>
                </a:solidFill>
                <a:latin typeface="Meiryo UI" panose="020B0604030504040204" pitchFamily="50" charset="-128"/>
                <a:ea typeface="Meiryo UI" panose="020B0604030504040204" pitchFamily="50" charset="-128"/>
              </a:rPr>
              <a:t>・文化芸術に関する公演・活動の場を創出し、府民等が文化芸術に触れる機会を提供</a:t>
            </a:r>
          </a:p>
        </p:txBody>
      </p:sp>
      <p:sp>
        <p:nvSpPr>
          <p:cNvPr id="10" name="ホームベース 9">
            <a:extLst>
              <a:ext uri="{FF2B5EF4-FFF2-40B4-BE49-F238E27FC236}">
                <a16:creationId xmlns:a16="http://schemas.microsoft.com/office/drawing/2014/main" id="{4524383F-3752-4463-B841-64EEA8941E23}"/>
              </a:ext>
            </a:extLst>
          </p:cNvPr>
          <p:cNvSpPr/>
          <p:nvPr/>
        </p:nvSpPr>
        <p:spPr>
          <a:xfrm>
            <a:off x="6372899" y="5454969"/>
            <a:ext cx="1656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b="0" i="0" dirty="0">
                <a:solidFill>
                  <a:sysClr val="windowText" lastClr="000000"/>
                </a:solidFill>
                <a:latin typeface="Meiryo UI" panose="020B0604030504040204" pitchFamily="50" charset="-128"/>
                <a:ea typeface="Meiryo UI" panose="020B0604030504040204" pitchFamily="50" charset="-128"/>
              </a:rPr>
              <a:t>・文化芸術活動の自粛を余儀なくされた団体等に対し、公演実施にかかる費用の一部を補助</a:t>
            </a:r>
          </a:p>
        </p:txBody>
      </p:sp>
      <p:sp>
        <p:nvSpPr>
          <p:cNvPr id="11" name="ホームベース 10">
            <a:extLst>
              <a:ext uri="{FF2B5EF4-FFF2-40B4-BE49-F238E27FC236}">
                <a16:creationId xmlns:a16="http://schemas.microsoft.com/office/drawing/2014/main" id="{3CD2F572-B584-4A44-9966-C3EB74031490}"/>
              </a:ext>
            </a:extLst>
          </p:cNvPr>
          <p:cNvSpPr/>
          <p:nvPr/>
        </p:nvSpPr>
        <p:spPr>
          <a:xfrm>
            <a:off x="6372899" y="6071541"/>
            <a:ext cx="1656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a:solidFill>
                  <a:sysClr val="windowText" lastClr="000000"/>
                </a:solidFill>
                <a:latin typeface="Meiryo UI" panose="020B0604030504040204" pitchFamily="50" charset="-128"/>
                <a:ea typeface="Meiryo UI" panose="020B0604030504040204" pitchFamily="50" charset="-128"/>
              </a:rPr>
              <a:t>・感染防止対策を徹底し、事業実施</a:t>
            </a:r>
          </a:p>
        </p:txBody>
      </p:sp>
      <p:sp>
        <p:nvSpPr>
          <p:cNvPr id="12" name="ホームベース 11">
            <a:extLst>
              <a:ext uri="{FF2B5EF4-FFF2-40B4-BE49-F238E27FC236}">
                <a16:creationId xmlns:a16="http://schemas.microsoft.com/office/drawing/2014/main" id="{5D6C4894-E829-4938-A9AF-D8B739252728}"/>
              </a:ext>
            </a:extLst>
          </p:cNvPr>
          <p:cNvSpPr/>
          <p:nvPr/>
        </p:nvSpPr>
        <p:spPr>
          <a:xfrm>
            <a:off x="8116671" y="6071541"/>
            <a:ext cx="1656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a:solidFill>
                  <a:sysClr val="windowText" lastClr="000000"/>
                </a:solidFill>
                <a:latin typeface="Meiryo UI" panose="020B0604030504040204" pitchFamily="50" charset="-128"/>
                <a:ea typeface="Meiryo UI" panose="020B0604030504040204" pitchFamily="50" charset="-128"/>
              </a:rPr>
              <a:t>・事業実施</a:t>
            </a:r>
          </a:p>
        </p:txBody>
      </p:sp>
      <p:sp>
        <p:nvSpPr>
          <p:cNvPr id="17" name="ホームベース 16">
            <a:extLst>
              <a:ext uri="{FF2B5EF4-FFF2-40B4-BE49-F238E27FC236}">
                <a16:creationId xmlns:a16="http://schemas.microsoft.com/office/drawing/2014/main" id="{E24EF638-221A-4907-B6A9-BEA29BED3B40}"/>
              </a:ext>
            </a:extLst>
          </p:cNvPr>
          <p:cNvSpPr/>
          <p:nvPr/>
        </p:nvSpPr>
        <p:spPr>
          <a:xfrm>
            <a:off x="6372899" y="4092852"/>
            <a:ext cx="1656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600" dirty="0">
                <a:solidFill>
                  <a:schemeClr val="tx1"/>
                </a:solidFill>
                <a:latin typeface="Meiryo UI" panose="020B0604030504040204" pitchFamily="50" charset="-128"/>
                <a:ea typeface="Meiryo UI" panose="020B0604030504040204" pitchFamily="50" charset="-128"/>
              </a:rPr>
              <a:t>・感染防止対策を徹底し、事業実施</a:t>
            </a:r>
          </a:p>
        </p:txBody>
      </p:sp>
      <p:sp>
        <p:nvSpPr>
          <p:cNvPr id="18" name="ホームベース 17">
            <a:extLst>
              <a:ext uri="{FF2B5EF4-FFF2-40B4-BE49-F238E27FC236}">
                <a16:creationId xmlns:a16="http://schemas.microsoft.com/office/drawing/2014/main" id="{33E1BAAC-1956-4250-BEFD-CE7A2EB612F3}"/>
              </a:ext>
            </a:extLst>
          </p:cNvPr>
          <p:cNvSpPr/>
          <p:nvPr/>
        </p:nvSpPr>
        <p:spPr>
          <a:xfrm>
            <a:off x="8116671" y="4092852"/>
            <a:ext cx="1656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ysClr val="windowText" lastClr="000000"/>
                </a:solidFill>
                <a:latin typeface="Meiryo UI" panose="020B0604030504040204" pitchFamily="50" charset="-128"/>
                <a:ea typeface="Meiryo UI" panose="020B0604030504040204" pitchFamily="50" charset="-128"/>
              </a:rPr>
              <a:t>・事業実施</a:t>
            </a:r>
          </a:p>
        </p:txBody>
      </p:sp>
      <p:sp>
        <p:nvSpPr>
          <p:cNvPr id="19" name="ホームベース 18">
            <a:extLst>
              <a:ext uri="{FF2B5EF4-FFF2-40B4-BE49-F238E27FC236}">
                <a16:creationId xmlns:a16="http://schemas.microsoft.com/office/drawing/2014/main" id="{74E18B2B-E39D-44FC-9A5C-ECB196C4BE6A}"/>
              </a:ext>
            </a:extLst>
          </p:cNvPr>
          <p:cNvSpPr/>
          <p:nvPr/>
        </p:nvSpPr>
        <p:spPr>
          <a:xfrm>
            <a:off x="6372899" y="3661816"/>
            <a:ext cx="1656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a:solidFill>
                  <a:sysClr val="windowText" lastClr="000000"/>
                </a:solidFill>
                <a:latin typeface="Meiryo UI" panose="020B0604030504040204" pitchFamily="50" charset="-128"/>
                <a:ea typeface="Meiryo UI" panose="020B0604030504040204" pitchFamily="50" charset="-128"/>
              </a:rPr>
              <a:t>・モデルプログラムの実施、検証</a:t>
            </a:r>
          </a:p>
        </p:txBody>
      </p:sp>
      <p:sp>
        <p:nvSpPr>
          <p:cNvPr id="20" name="ホームベース 19">
            <a:extLst>
              <a:ext uri="{FF2B5EF4-FFF2-40B4-BE49-F238E27FC236}">
                <a16:creationId xmlns:a16="http://schemas.microsoft.com/office/drawing/2014/main" id="{0EB13FC2-1D4D-4175-BFCB-B7F1D685574E}"/>
              </a:ext>
            </a:extLst>
          </p:cNvPr>
          <p:cNvSpPr/>
          <p:nvPr/>
        </p:nvSpPr>
        <p:spPr>
          <a:xfrm>
            <a:off x="8116671" y="3661816"/>
            <a:ext cx="1656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dirty="0">
                <a:solidFill>
                  <a:sysClr val="windowText" lastClr="000000"/>
                </a:solidFill>
                <a:latin typeface="Meiryo UI" panose="020B0604030504040204" pitchFamily="50" charset="-128"/>
                <a:ea typeface="Meiryo UI" panose="020B0604030504040204" pitchFamily="50" charset="-128"/>
              </a:rPr>
              <a:t>・民間主導による伝統芸能プログラムの実施</a:t>
            </a:r>
          </a:p>
        </p:txBody>
      </p:sp>
      <p:sp>
        <p:nvSpPr>
          <p:cNvPr id="38" name="ホームベース 37">
            <a:extLst>
              <a:ext uri="{FF2B5EF4-FFF2-40B4-BE49-F238E27FC236}">
                <a16:creationId xmlns:a16="http://schemas.microsoft.com/office/drawing/2014/main" id="{BCB9F5E6-0429-45E2-B92B-CC654278AAD4}"/>
              </a:ext>
            </a:extLst>
          </p:cNvPr>
          <p:cNvSpPr/>
          <p:nvPr/>
        </p:nvSpPr>
        <p:spPr>
          <a:xfrm>
            <a:off x="6365611" y="3298256"/>
            <a:ext cx="1620000" cy="108000"/>
          </a:xfrm>
          <a:prstGeom prst="homePlate">
            <a:avLst>
              <a:gd name="adj" fmla="val 90751"/>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600" dirty="0">
                <a:solidFill>
                  <a:sysClr val="windowText" lastClr="000000"/>
                </a:solidFill>
                <a:latin typeface="Meiryo UI" panose="020B0604030504040204" pitchFamily="50" charset="-128"/>
                <a:ea typeface="Meiryo UI" panose="020B0604030504040204" pitchFamily="50" charset="-128"/>
              </a:rPr>
              <a:t>・</a:t>
            </a:r>
            <a:r>
              <a:rPr kumimoji="1" lang="en-US" altLang="ja-JP" sz="600" dirty="0">
                <a:solidFill>
                  <a:sysClr val="windowText" lastClr="000000"/>
                </a:solidFill>
                <a:latin typeface="Meiryo UI" panose="020B0604030504040204" pitchFamily="50" charset="-128"/>
                <a:ea typeface="Meiryo UI" panose="020B0604030504040204" pitchFamily="50" charset="-128"/>
              </a:rPr>
              <a:t>MICE</a:t>
            </a:r>
            <a:r>
              <a:rPr kumimoji="1" lang="ja-JP" altLang="en-US" sz="600" dirty="0">
                <a:solidFill>
                  <a:sysClr val="windowText" lastClr="000000"/>
                </a:solidFill>
                <a:latin typeface="Meiryo UI" panose="020B0604030504040204" pitchFamily="50" charset="-128"/>
                <a:ea typeface="Meiryo UI" panose="020B0604030504040204" pitchFamily="50" charset="-128"/>
              </a:rPr>
              <a:t>における感染症対策の徹底</a:t>
            </a:r>
          </a:p>
        </p:txBody>
      </p:sp>
      <p:sp>
        <p:nvSpPr>
          <p:cNvPr id="39" name="ホームベース 38">
            <a:extLst>
              <a:ext uri="{FF2B5EF4-FFF2-40B4-BE49-F238E27FC236}">
                <a16:creationId xmlns:a16="http://schemas.microsoft.com/office/drawing/2014/main" id="{8AC59CCB-6A01-4B94-843F-8782EF8FABA8}"/>
              </a:ext>
            </a:extLst>
          </p:cNvPr>
          <p:cNvSpPr/>
          <p:nvPr/>
        </p:nvSpPr>
        <p:spPr>
          <a:xfrm>
            <a:off x="8116671" y="3028002"/>
            <a:ext cx="1662590" cy="216000"/>
          </a:xfrm>
          <a:prstGeom prst="homePlate">
            <a:avLst>
              <a:gd name="adj" fmla="val 48200"/>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lnSpc>
                <a:spcPts val="600"/>
              </a:lnSpc>
            </a:pPr>
            <a:r>
              <a:rPr kumimoji="1" lang="ja-JP" altLang="en-US" sz="600" dirty="0">
                <a:solidFill>
                  <a:sysClr val="windowText" lastClr="000000"/>
                </a:solidFill>
                <a:latin typeface="Meiryo UI" panose="020B0604030504040204" pitchFamily="50" charset="-128"/>
                <a:ea typeface="Meiryo UI" panose="020B0604030504040204" pitchFamily="50" charset="-128"/>
              </a:rPr>
              <a:t>・</a:t>
            </a:r>
            <a:r>
              <a:rPr kumimoji="1" lang="en-US" altLang="ja-JP" sz="600" dirty="0">
                <a:solidFill>
                  <a:sysClr val="windowText" lastClr="000000"/>
                </a:solidFill>
                <a:latin typeface="Meiryo UI" panose="020B0604030504040204" pitchFamily="50" charset="-128"/>
                <a:ea typeface="Meiryo UI" panose="020B0604030504040204" pitchFamily="50" charset="-128"/>
              </a:rPr>
              <a:t>IR</a:t>
            </a:r>
            <a:r>
              <a:rPr kumimoji="1" lang="ja-JP" altLang="en-US" sz="600" dirty="0">
                <a:solidFill>
                  <a:sysClr val="windowText" lastClr="000000"/>
                </a:solidFill>
                <a:latin typeface="Meiryo UI" panose="020B0604030504040204" pitchFamily="50" charset="-128"/>
                <a:ea typeface="Meiryo UI" panose="020B0604030504040204" pitchFamily="50" charset="-128"/>
              </a:rPr>
              <a:t>開業を見据え、会議と展示会が一体となった、大規模</a:t>
            </a:r>
            <a:r>
              <a:rPr kumimoji="1" lang="en-US" altLang="ja-JP" sz="600" dirty="0">
                <a:solidFill>
                  <a:sysClr val="windowText" lastClr="000000"/>
                </a:solidFill>
                <a:latin typeface="Meiryo UI" panose="020B0604030504040204" pitchFamily="50" charset="-128"/>
                <a:ea typeface="Meiryo UI" panose="020B0604030504040204" pitchFamily="50" charset="-128"/>
              </a:rPr>
              <a:t>MICE</a:t>
            </a:r>
            <a:r>
              <a:rPr kumimoji="1" lang="ja-JP" altLang="en-US" sz="600" dirty="0">
                <a:solidFill>
                  <a:sysClr val="windowText" lastClr="000000"/>
                </a:solidFill>
                <a:latin typeface="Meiryo UI" panose="020B0604030504040204" pitchFamily="50" charset="-128"/>
                <a:ea typeface="Meiryo UI" panose="020B0604030504040204" pitchFamily="50" charset="-128"/>
              </a:rPr>
              <a:t>などの誘致を推進</a:t>
            </a:r>
          </a:p>
        </p:txBody>
      </p:sp>
      <p:sp>
        <p:nvSpPr>
          <p:cNvPr id="40" name="ホームベース 39">
            <a:extLst>
              <a:ext uri="{FF2B5EF4-FFF2-40B4-BE49-F238E27FC236}">
                <a16:creationId xmlns:a16="http://schemas.microsoft.com/office/drawing/2014/main" id="{FB83538D-8643-444B-A449-06AB4C671606}"/>
              </a:ext>
            </a:extLst>
          </p:cNvPr>
          <p:cNvSpPr/>
          <p:nvPr/>
        </p:nvSpPr>
        <p:spPr>
          <a:xfrm>
            <a:off x="6365611" y="2612450"/>
            <a:ext cx="1656000" cy="360000"/>
          </a:xfrm>
          <a:prstGeom prst="homePlat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600">
                <a:solidFill>
                  <a:sysClr val="windowText" lastClr="000000"/>
                </a:solidFill>
                <a:latin typeface="Meiryo UI" panose="020B0604030504040204" pitchFamily="50" charset="-128"/>
                <a:ea typeface="Meiryo UI" panose="020B0604030504040204" pitchFamily="50" charset="-128"/>
              </a:rPr>
              <a:t>・ニューノーマルに対応した新たな</a:t>
            </a:r>
            <a:r>
              <a:rPr kumimoji="1" lang="en-US" altLang="ja-JP" sz="600">
                <a:solidFill>
                  <a:sysClr val="windowText" lastClr="000000"/>
                </a:solidFill>
                <a:latin typeface="Meiryo UI" panose="020B0604030504040204" pitchFamily="50" charset="-128"/>
                <a:ea typeface="Meiryo UI" panose="020B0604030504040204" pitchFamily="50" charset="-128"/>
              </a:rPr>
              <a:t>MICE</a:t>
            </a:r>
            <a:r>
              <a:rPr kumimoji="1" lang="ja-JP" altLang="en-US" sz="600">
                <a:solidFill>
                  <a:sysClr val="windowText" lastClr="000000"/>
                </a:solidFill>
                <a:latin typeface="Meiryo UI" panose="020B0604030504040204" pitchFamily="50" charset="-128"/>
                <a:ea typeface="Meiryo UI" panose="020B0604030504040204" pitchFamily="50" charset="-128"/>
              </a:rPr>
              <a:t>戦略を策定</a:t>
            </a:r>
          </a:p>
        </p:txBody>
      </p:sp>
      <p:sp>
        <p:nvSpPr>
          <p:cNvPr id="41" name="ホームベース 40">
            <a:extLst>
              <a:ext uri="{FF2B5EF4-FFF2-40B4-BE49-F238E27FC236}">
                <a16:creationId xmlns:a16="http://schemas.microsoft.com/office/drawing/2014/main" id="{3FFECEE0-6C1C-4497-A9CE-B50401649D66}"/>
              </a:ext>
            </a:extLst>
          </p:cNvPr>
          <p:cNvSpPr/>
          <p:nvPr/>
        </p:nvSpPr>
        <p:spPr>
          <a:xfrm>
            <a:off x="6365611" y="3164602"/>
            <a:ext cx="1620000" cy="108000"/>
          </a:xfrm>
          <a:prstGeom prst="homePlate">
            <a:avLst>
              <a:gd name="adj" fmla="val 91352"/>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600" dirty="0">
                <a:solidFill>
                  <a:sysClr val="windowText" lastClr="000000"/>
                </a:solidFill>
                <a:latin typeface="Meiryo UI" panose="020B0604030504040204" pitchFamily="50" charset="-128"/>
                <a:ea typeface="Meiryo UI" panose="020B0604030504040204" pitchFamily="50" charset="-128"/>
              </a:rPr>
              <a:t>・オンラインを活用した</a:t>
            </a:r>
            <a:r>
              <a:rPr kumimoji="1" lang="en-US" altLang="ja-JP" sz="600" dirty="0">
                <a:solidFill>
                  <a:sysClr val="windowText" lastClr="000000"/>
                </a:solidFill>
                <a:latin typeface="Meiryo UI" panose="020B0604030504040204" pitchFamily="50" charset="-128"/>
                <a:ea typeface="Meiryo UI" panose="020B0604030504040204" pitchFamily="50" charset="-128"/>
              </a:rPr>
              <a:t>MICE</a:t>
            </a:r>
            <a:r>
              <a:rPr kumimoji="1" lang="ja-JP" altLang="en-US" sz="600" dirty="0">
                <a:solidFill>
                  <a:sysClr val="windowText" lastClr="000000"/>
                </a:solidFill>
                <a:latin typeface="Meiryo UI" panose="020B0604030504040204" pitchFamily="50" charset="-128"/>
                <a:ea typeface="Meiryo UI" panose="020B0604030504040204" pitchFamily="50" charset="-128"/>
              </a:rPr>
              <a:t>開催支援</a:t>
            </a:r>
          </a:p>
        </p:txBody>
      </p:sp>
      <p:sp>
        <p:nvSpPr>
          <p:cNvPr id="42" name="ホームベース 41">
            <a:extLst>
              <a:ext uri="{FF2B5EF4-FFF2-40B4-BE49-F238E27FC236}">
                <a16:creationId xmlns:a16="http://schemas.microsoft.com/office/drawing/2014/main" id="{66934124-4376-4F57-9820-526526C1467E}"/>
              </a:ext>
            </a:extLst>
          </p:cNvPr>
          <p:cNvSpPr/>
          <p:nvPr/>
        </p:nvSpPr>
        <p:spPr>
          <a:xfrm>
            <a:off x="6365611" y="3030577"/>
            <a:ext cx="1620000" cy="108000"/>
          </a:xfrm>
          <a:prstGeom prst="homePlate">
            <a:avLst>
              <a:gd name="adj" fmla="val 95361"/>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570" dirty="0">
                <a:solidFill>
                  <a:sysClr val="windowText" lastClr="000000"/>
                </a:solidFill>
                <a:latin typeface="Meiryo UI" panose="020B0604030504040204" pitchFamily="50" charset="-128"/>
                <a:ea typeface="Meiryo UI" panose="020B0604030504040204" pitchFamily="50" charset="-128"/>
              </a:rPr>
              <a:t>・国内向け展示会や会議を中心に誘致・開催支援</a:t>
            </a:r>
          </a:p>
        </p:txBody>
      </p:sp>
      <p:sp>
        <p:nvSpPr>
          <p:cNvPr id="43" name="ホームベース 42">
            <a:extLst>
              <a:ext uri="{FF2B5EF4-FFF2-40B4-BE49-F238E27FC236}">
                <a16:creationId xmlns:a16="http://schemas.microsoft.com/office/drawing/2014/main" id="{F1A8D855-0C70-43E0-B124-5A691CFBD5E1}"/>
              </a:ext>
            </a:extLst>
          </p:cNvPr>
          <p:cNvSpPr/>
          <p:nvPr/>
        </p:nvSpPr>
        <p:spPr>
          <a:xfrm>
            <a:off x="8116671" y="3264596"/>
            <a:ext cx="1662590" cy="144000"/>
          </a:xfrm>
          <a:prstGeom prst="homePlate">
            <a:avLst>
              <a:gd name="adj" fmla="val 74894"/>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600" dirty="0">
                <a:solidFill>
                  <a:sysClr val="windowText" lastClr="000000"/>
                </a:solidFill>
                <a:latin typeface="Meiryo UI" panose="020B0604030504040204" pitchFamily="50" charset="-128"/>
                <a:ea typeface="Meiryo UI" panose="020B0604030504040204" pitchFamily="50" charset="-128"/>
              </a:rPr>
              <a:t>・オール大阪の官民が一体となり、誘致の推進</a:t>
            </a:r>
          </a:p>
        </p:txBody>
      </p:sp>
      <p:sp>
        <p:nvSpPr>
          <p:cNvPr id="44" name="ホームベース 43">
            <a:extLst>
              <a:ext uri="{FF2B5EF4-FFF2-40B4-BE49-F238E27FC236}">
                <a16:creationId xmlns:a16="http://schemas.microsoft.com/office/drawing/2014/main" id="{1A53E2D7-F3F6-4B6E-A0B7-D693DFEE2168}"/>
              </a:ext>
            </a:extLst>
          </p:cNvPr>
          <p:cNvSpPr/>
          <p:nvPr/>
        </p:nvSpPr>
        <p:spPr>
          <a:xfrm>
            <a:off x="6359261" y="1997510"/>
            <a:ext cx="3420000" cy="360000"/>
          </a:xfrm>
          <a:prstGeom prst="homePlat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indent="0" algn="l" rtl="0" eaLnBrk="1" latinLnBrk="0" hangingPunct="1"/>
            <a:r>
              <a:rPr kumimoji="1" lang="ja-JP" altLang="en-US" sz="600">
                <a:solidFill>
                  <a:sysClr val="windowText" lastClr="000000"/>
                </a:solidFill>
                <a:latin typeface="Meiryo UI" panose="020B0604030504040204" pitchFamily="50" charset="-128"/>
                <a:ea typeface="Meiryo UI" panose="020B0604030504040204" pitchFamily="50" charset="-128"/>
              </a:rPr>
              <a:t>・自転車活用の情報発信等の充実</a:t>
            </a:r>
            <a:endParaRPr kumimoji="1" lang="ja-JP" altLang="ja-JP" sz="600">
              <a:solidFill>
                <a:sysClr val="windowText" lastClr="000000"/>
              </a:solidFill>
              <a:latin typeface="Meiryo UI" panose="020B0604030504040204" pitchFamily="50" charset="-128"/>
              <a:ea typeface="Meiryo UI" panose="020B0604030504040204" pitchFamily="50" charset="-128"/>
            </a:endParaRPr>
          </a:p>
        </p:txBody>
      </p:sp>
      <p:sp>
        <p:nvSpPr>
          <p:cNvPr id="45" name="ホームベース 44">
            <a:extLst>
              <a:ext uri="{FF2B5EF4-FFF2-40B4-BE49-F238E27FC236}">
                <a16:creationId xmlns:a16="http://schemas.microsoft.com/office/drawing/2014/main" id="{2444DABA-7C1B-4FDA-9832-CF6ABE8C6EBB}"/>
              </a:ext>
            </a:extLst>
          </p:cNvPr>
          <p:cNvSpPr/>
          <p:nvPr/>
        </p:nvSpPr>
        <p:spPr>
          <a:xfrm>
            <a:off x="6359261" y="1762714"/>
            <a:ext cx="1656000" cy="18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a:solidFill>
                  <a:sysClr val="windowText" lastClr="000000"/>
                </a:solidFill>
                <a:latin typeface="Meiryo UI" panose="020B0604030504040204" pitchFamily="50" charset="-128"/>
                <a:ea typeface="Meiryo UI" panose="020B0604030504040204" pitchFamily="50" charset="-128"/>
              </a:rPr>
              <a:t>・マイクロツーリズムを意識したコンテンツ開発</a:t>
            </a:r>
          </a:p>
        </p:txBody>
      </p:sp>
      <p:sp>
        <p:nvSpPr>
          <p:cNvPr id="46" name="ホームベース 45">
            <a:extLst>
              <a:ext uri="{FF2B5EF4-FFF2-40B4-BE49-F238E27FC236}">
                <a16:creationId xmlns:a16="http://schemas.microsoft.com/office/drawing/2014/main" id="{B8783C87-208A-4F56-A6C0-340330210690}"/>
              </a:ext>
            </a:extLst>
          </p:cNvPr>
          <p:cNvSpPr/>
          <p:nvPr/>
        </p:nvSpPr>
        <p:spPr>
          <a:xfrm>
            <a:off x="8116907" y="1560668"/>
            <a:ext cx="1656000" cy="180000"/>
          </a:xfrm>
          <a:prstGeom prst="homePlate">
            <a:avLst>
              <a:gd name="adj" fmla="val 68815"/>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dirty="0">
                <a:solidFill>
                  <a:sysClr val="windowText" lastClr="000000"/>
                </a:solidFill>
                <a:latin typeface="Meiryo UI" panose="020B0604030504040204" pitchFamily="50" charset="-128"/>
                <a:ea typeface="Meiryo UI" panose="020B0604030504040204" pitchFamily="50" charset="-128"/>
              </a:rPr>
              <a:t>・ＩＴの活用や体験価値を付与したプレミアムコンテンツへの昇華</a:t>
            </a:r>
          </a:p>
        </p:txBody>
      </p:sp>
      <p:sp>
        <p:nvSpPr>
          <p:cNvPr id="47" name="ホームベース 46">
            <a:extLst>
              <a:ext uri="{FF2B5EF4-FFF2-40B4-BE49-F238E27FC236}">
                <a16:creationId xmlns:a16="http://schemas.microsoft.com/office/drawing/2014/main" id="{792119B8-FF5F-4C57-B9AF-CE375791BD40}"/>
              </a:ext>
            </a:extLst>
          </p:cNvPr>
          <p:cNvSpPr/>
          <p:nvPr/>
        </p:nvSpPr>
        <p:spPr>
          <a:xfrm>
            <a:off x="6359261" y="1560668"/>
            <a:ext cx="1656000" cy="18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ysClr val="windowText" lastClr="000000"/>
                </a:solidFill>
                <a:latin typeface="Meiryo UI" panose="020B0604030504040204" pitchFamily="50" charset="-128"/>
                <a:ea typeface="Meiryo UI" panose="020B0604030504040204" pitchFamily="50" charset="-128"/>
              </a:rPr>
              <a:t>・歴史文化など各テーマコンテンツの掘り起こし　</a:t>
            </a:r>
          </a:p>
        </p:txBody>
      </p:sp>
      <p:sp>
        <p:nvSpPr>
          <p:cNvPr id="48" name="ホームベース 47">
            <a:extLst>
              <a:ext uri="{FF2B5EF4-FFF2-40B4-BE49-F238E27FC236}">
                <a16:creationId xmlns:a16="http://schemas.microsoft.com/office/drawing/2014/main" id="{83DC36A1-B44D-4A5D-9B99-747EDA64CEF0}"/>
              </a:ext>
            </a:extLst>
          </p:cNvPr>
          <p:cNvSpPr/>
          <p:nvPr/>
        </p:nvSpPr>
        <p:spPr>
          <a:xfrm>
            <a:off x="8116907" y="1762714"/>
            <a:ext cx="1656000" cy="180000"/>
          </a:xfrm>
          <a:prstGeom prst="homePlate">
            <a:avLst>
              <a:gd name="adj" fmla="val 77190"/>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ysClr val="windowText" lastClr="000000"/>
                </a:solidFill>
                <a:latin typeface="Meiryo UI" panose="020B0604030504040204" pitchFamily="50" charset="-128"/>
                <a:ea typeface="Meiryo UI" panose="020B0604030504040204" pitchFamily="50" charset="-128"/>
              </a:rPr>
              <a:t>・テーマ周遊を意識した国内外への効果的な発信</a:t>
            </a:r>
          </a:p>
        </p:txBody>
      </p:sp>
      <p:sp>
        <p:nvSpPr>
          <p:cNvPr id="28" name="ホームベース 27">
            <a:extLst>
              <a:ext uri="{FF2B5EF4-FFF2-40B4-BE49-F238E27FC236}">
                <a16:creationId xmlns:a16="http://schemas.microsoft.com/office/drawing/2014/main" id="{132B3CE3-C05F-44AF-B3B3-3AC4053FCE4D}"/>
              </a:ext>
            </a:extLst>
          </p:cNvPr>
          <p:cNvSpPr/>
          <p:nvPr/>
        </p:nvSpPr>
        <p:spPr>
          <a:xfrm>
            <a:off x="6365611" y="1130150"/>
            <a:ext cx="1656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dirty="0">
                <a:solidFill>
                  <a:sysClr val="windowText" lastClr="000000"/>
                </a:solidFill>
                <a:latin typeface="Meiryo UI" panose="020B0604030504040204" pitchFamily="50" charset="-128"/>
                <a:ea typeface="Meiryo UI" panose="020B0604030504040204" pitchFamily="50" charset="-128"/>
              </a:rPr>
              <a:t>・事業設計及び実施</a:t>
            </a:r>
          </a:p>
        </p:txBody>
      </p:sp>
      <p:sp>
        <p:nvSpPr>
          <p:cNvPr id="27" name="Text Box 2">
            <a:extLst>
              <a:ext uri="{FF2B5EF4-FFF2-40B4-BE49-F238E27FC236}">
                <a16:creationId xmlns:a16="http://schemas.microsoft.com/office/drawing/2014/main" id="{245A298C-83B1-48F8-821C-8AD25132897B}"/>
              </a:ext>
            </a:extLst>
          </p:cNvPr>
          <p:cNvSpPr txBox="1">
            <a:spLocks noChangeArrowheads="1"/>
          </p:cNvSpPr>
          <p:nvPr/>
        </p:nvSpPr>
        <p:spPr bwMode="auto">
          <a:xfrm>
            <a:off x="57149" y="47003"/>
            <a:ext cx="3724275" cy="252000"/>
          </a:xfrm>
          <a:prstGeom prst="rect">
            <a:avLst/>
          </a:prstGeom>
          <a:solidFill>
            <a:srgbClr val="0000FF"/>
          </a:solidFill>
          <a:ln w="28575">
            <a:solidFill>
              <a:schemeClr val="tx1"/>
            </a:solidFill>
            <a:miter lim="800000"/>
            <a:headEnd/>
            <a:tailEnd/>
          </a:ln>
        </p:spPr>
        <p:txBody>
          <a:bodyPr wrap="square" lIns="74295" tIns="36000" rIns="74295" bIns="8890" anchor="t"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b="1" u="none" dirty="0">
                <a:solidFill>
                  <a:schemeClr val="bg1"/>
                </a:solidFill>
                <a:latin typeface="Meiryo UI" panose="020B0604030504040204" pitchFamily="50" charset="-128"/>
                <a:ea typeface="Meiryo UI" panose="020B0604030504040204" pitchFamily="50" charset="-128"/>
                <a:cs typeface="ＭＳ Ｐゴシック" charset="-128"/>
              </a:rPr>
              <a:t>　</a:t>
            </a:r>
            <a:r>
              <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rPr>
              <a:t>【</a:t>
            </a:r>
            <a:r>
              <a:rPr lang="ja-JP" altLang="en-US" sz="1200" b="1" u="none" dirty="0">
                <a:solidFill>
                  <a:schemeClr val="bg1"/>
                </a:solidFill>
                <a:latin typeface="Meiryo UI" panose="020B0604030504040204" pitchFamily="50" charset="-128"/>
                <a:ea typeface="Meiryo UI" panose="020B0604030504040204" pitchFamily="50" charset="-128"/>
                <a:cs typeface="ＭＳ Ｐゴシック" charset="-128"/>
              </a:rPr>
              <a:t>参考資料</a:t>
            </a:r>
            <a:r>
              <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rPr>
              <a:t>】</a:t>
            </a:r>
            <a:r>
              <a:rPr lang="ja-JP" altLang="en-US" sz="1200" b="1" dirty="0">
                <a:solidFill>
                  <a:schemeClr val="bg1"/>
                </a:solidFill>
                <a:latin typeface="Meiryo UI" panose="020B0604030504040204" pitchFamily="50" charset="-128"/>
                <a:ea typeface="Meiryo UI" panose="020B0604030504040204" pitchFamily="50" charset="-128"/>
                <a:cs typeface="ＭＳ Ｐゴシック" charset="-128"/>
              </a:rPr>
              <a:t>重点事業例とフェーズごとの取組みイメージ</a:t>
            </a:r>
            <a:endPar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endParaRPr>
          </a:p>
        </p:txBody>
      </p:sp>
      <p:sp>
        <p:nvSpPr>
          <p:cNvPr id="29" name="スライド番号プレースホルダー 4"/>
          <p:cNvSpPr>
            <a:spLocks noGrp="1"/>
          </p:cNvSpPr>
          <p:nvPr>
            <p:ph type="sldNum" sz="quarter" idx="12"/>
          </p:nvPr>
        </p:nvSpPr>
        <p:spPr>
          <a:xfrm>
            <a:off x="7678692" y="6498020"/>
            <a:ext cx="2228850" cy="365125"/>
          </a:xfrm>
        </p:spPr>
        <p:txBody>
          <a:bodyPr/>
          <a:lstStyle/>
          <a:p>
            <a:r>
              <a:rPr kumimoji="1" lang="en-US" altLang="ja-JP" dirty="0"/>
              <a:t>24</a:t>
            </a:r>
            <a:endParaRPr kumimoji="1" lang="ja-JP" altLang="en-US" dirty="0"/>
          </a:p>
        </p:txBody>
      </p:sp>
    </p:spTree>
    <p:extLst>
      <p:ext uri="{BB962C8B-B14F-4D97-AF65-F5344CB8AC3E}">
        <p14:creationId xmlns:p14="http://schemas.microsoft.com/office/powerpoint/2010/main" val="5588646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 name="表 265"/>
          <p:cNvGraphicFramePr>
            <a:graphicFrameLocks noGrp="1"/>
          </p:cNvGraphicFramePr>
          <p:nvPr>
            <p:extLst>
              <p:ext uri="{D42A27DB-BD31-4B8C-83A1-F6EECF244321}">
                <p14:modId xmlns:p14="http://schemas.microsoft.com/office/powerpoint/2010/main" val="4254025307"/>
              </p:ext>
            </p:extLst>
          </p:nvPr>
        </p:nvGraphicFramePr>
        <p:xfrm>
          <a:off x="64802" y="69272"/>
          <a:ext cx="9755999" cy="5620425"/>
        </p:xfrm>
        <a:graphic>
          <a:graphicData uri="http://schemas.openxmlformats.org/drawingml/2006/table">
            <a:tbl>
              <a:tblPr/>
              <a:tblGrid>
                <a:gridCol w="167555">
                  <a:extLst>
                    <a:ext uri="{9D8B030D-6E8A-4147-A177-3AD203B41FA5}">
                      <a16:colId xmlns:a16="http://schemas.microsoft.com/office/drawing/2014/main" val="20000"/>
                    </a:ext>
                  </a:extLst>
                </a:gridCol>
                <a:gridCol w="167555">
                  <a:extLst>
                    <a:ext uri="{9D8B030D-6E8A-4147-A177-3AD203B41FA5}">
                      <a16:colId xmlns:a16="http://schemas.microsoft.com/office/drawing/2014/main" val="20001"/>
                    </a:ext>
                  </a:extLst>
                </a:gridCol>
                <a:gridCol w="1674818">
                  <a:extLst>
                    <a:ext uri="{9D8B030D-6E8A-4147-A177-3AD203B41FA5}">
                      <a16:colId xmlns:a16="http://schemas.microsoft.com/office/drawing/2014/main" val="20002"/>
                    </a:ext>
                  </a:extLst>
                </a:gridCol>
                <a:gridCol w="2674004">
                  <a:extLst>
                    <a:ext uri="{9D8B030D-6E8A-4147-A177-3AD203B41FA5}">
                      <a16:colId xmlns:a16="http://schemas.microsoft.com/office/drawing/2014/main" val="20003"/>
                    </a:ext>
                  </a:extLst>
                </a:gridCol>
                <a:gridCol w="1579661">
                  <a:extLst>
                    <a:ext uri="{9D8B030D-6E8A-4147-A177-3AD203B41FA5}">
                      <a16:colId xmlns:a16="http://schemas.microsoft.com/office/drawing/2014/main" val="20004"/>
                    </a:ext>
                  </a:extLst>
                </a:gridCol>
                <a:gridCol w="1746203">
                  <a:extLst>
                    <a:ext uri="{9D8B030D-6E8A-4147-A177-3AD203B41FA5}">
                      <a16:colId xmlns:a16="http://schemas.microsoft.com/office/drawing/2014/main" val="20005"/>
                    </a:ext>
                  </a:extLst>
                </a:gridCol>
                <a:gridCol w="1746203">
                  <a:extLst>
                    <a:ext uri="{9D8B030D-6E8A-4147-A177-3AD203B41FA5}">
                      <a16:colId xmlns:a16="http://schemas.microsoft.com/office/drawing/2014/main" val="20006"/>
                    </a:ext>
                  </a:extLst>
                </a:gridCol>
              </a:tblGrid>
              <a:tr h="167555">
                <a:tc>
                  <a:txBody>
                    <a:bodyPr/>
                    <a:lstStyle/>
                    <a:p>
                      <a:pPr algn="l" fontAlgn="ct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extLst>
                  <a:ext uri="{0D108BD9-81ED-4DB2-BD59-A6C34878D82A}">
                    <a16:rowId xmlns:a16="http://schemas.microsoft.com/office/drawing/2014/main" val="10000"/>
                  </a:ext>
                </a:extLst>
              </a:tr>
              <a:tr h="360000">
                <a:tc gridSpan="4">
                  <a:txBody>
                    <a:bodyPr/>
                    <a:lstStyle/>
                    <a:p>
                      <a:pPr algn="l" fontAlgn="ctr"/>
                      <a:r>
                        <a:rPr lang="en-US" altLang="ja-JP" sz="600" b="0" i="0" u="none" strike="noStrike" dirty="0">
                          <a:solidFill>
                            <a:sysClr val="windowText" lastClr="000000"/>
                          </a:solidFill>
                          <a:effectLst/>
                          <a:latin typeface="Meiryo UI" panose="020B0604030504040204" pitchFamily="50" charset="-128"/>
                          <a:ea typeface="Meiryo UI" panose="020B0604030504040204" pitchFamily="50" charset="-128"/>
                        </a:rPr>
                        <a:t>※</a:t>
                      </a: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重点事業は、年度ごとに効果を検証し、精査・見直し・追加等行う</a:t>
                      </a: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67555">
                <a:tc rowSpan="2" gridSpan="3">
                  <a:txBody>
                    <a:bodyPr/>
                    <a:lstStyle/>
                    <a:p>
                      <a:pPr algn="ctr"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施策名</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a:p>
                  </a:txBody>
                  <a:tcPr/>
                </a:tc>
                <a:tc rowSpan="2" hMerge="1">
                  <a:txBody>
                    <a:bodyPr/>
                    <a:lstStyle/>
                    <a:p>
                      <a:endParaRPr kumimoji="1" lang="ja-JP" altLang="en-US"/>
                    </a:p>
                  </a:txBody>
                  <a:tcPr/>
                </a:tc>
                <a:tc rowSpan="2">
                  <a:txBody>
                    <a:bodyPr/>
                    <a:lstStyle/>
                    <a:p>
                      <a:pPr algn="ctr"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概要</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a:txBody>
                    <a:bodyPr/>
                    <a:lstStyle/>
                    <a:p>
                      <a:pPr algn="ctr"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取組主体</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フェーズごとの取組み</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3"/>
                  </a:ext>
                </a:extLst>
              </a:tr>
              <a:tr h="167555">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フェーズ１（ウィズコロナ）</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フェーズ２（ポストコロナ）</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67555">
                <a:tc gridSpan="7">
                  <a:txBody>
                    <a:bodyPr/>
                    <a:lstStyle/>
                    <a:p>
                      <a:pPr algn="l" fontAlgn="ctr"/>
                      <a:r>
                        <a:rPr lang="ja-JP" altLang="en-US" sz="600" b="1" i="0" u="none" strike="noStrike" dirty="0">
                          <a:solidFill>
                            <a:sysClr val="windowText" lastClr="000000"/>
                          </a:solidFill>
                          <a:effectLst/>
                          <a:latin typeface="Meiryo UI" panose="020B0604030504040204" pitchFamily="50" charset="-128"/>
                          <a:ea typeface="Meiryo UI" panose="020B0604030504040204" pitchFamily="50" charset="-128"/>
                        </a:rPr>
                        <a:t>スポーツツーリズムの推進</a:t>
                      </a: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9C9C9"/>
                    </a:solidFill>
                  </a:tcPr>
                </a:tc>
                <a:tc hMerge="1">
                  <a:txBody>
                    <a:bodyPr/>
                    <a:lstStyle/>
                    <a:p>
                      <a:pPr algn="l" rtl="0"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9C9C9"/>
                    </a:solidFill>
                  </a:tcPr>
                </a:tc>
                <a:tc hMerge="1">
                  <a:txBody>
                    <a:bodyPr/>
                    <a:lstStyle/>
                    <a:p>
                      <a:pPr algn="l" rtl="0"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9C9C9"/>
                    </a:solidFill>
                  </a:tcPr>
                </a:tc>
                <a:extLst>
                  <a:ext uri="{0D108BD9-81ED-4DB2-BD59-A6C34878D82A}">
                    <a16:rowId xmlns:a16="http://schemas.microsoft.com/office/drawing/2014/main" val="10005"/>
                  </a:ext>
                </a:extLst>
              </a:tr>
              <a:tr h="432000">
                <a:tc rowSpan="5">
                  <a:txBody>
                    <a:bodyPr/>
                    <a:lstStyle/>
                    <a:p>
                      <a:pPr algn="l" fontAlgn="ct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大阪マラソン開催事業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さらなる</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魅力づくりに取り組むとともに、</a:t>
                      </a: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大会の国際化を推進することにより、世界トップレベルの市民マラソンをめざす。</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大阪府・大阪市・</a:t>
                      </a:r>
                      <a:b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b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一般財団法人大阪陸上競技協会</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14420091"/>
                  </a:ext>
                </a:extLst>
              </a:tr>
              <a:tr h="432000">
                <a:tc vMerge="1">
                  <a:txBody>
                    <a:bodyPr/>
                    <a:lstStyle/>
                    <a:p>
                      <a:pPr algn="l" fontAlgn="ct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舞洲スポーツ振興事業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舞洲を拠点に活動するプロスポーツチーム</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と大阪市が中心</a:t>
                      </a: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となり、情報発信、イベント、人材育成等のスポーツ振興事業を実施する。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大阪市・経済団体・民間事業者</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47260002"/>
                  </a:ext>
                </a:extLst>
              </a:tr>
              <a:tr h="432000">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大阪スポーツプロジェクト推進事業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スポーツによる都市魅力の向上につなげるため、在阪スポーツチームと一体となった組織を設立し、スポーツツーリズムを推進する。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大阪府・民間事業者</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92356493"/>
                  </a:ext>
                </a:extLst>
              </a:tr>
              <a:tr h="432000">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スポーツツーリズムモデル事業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アウトドアスポーツや武道を中心とした新たなスポーツツーリズムの需要を喚起するため、府内の観光資源と組み合わせた取組みをすすめる。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大阪府・民間事業者</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40931638"/>
                  </a:ext>
                </a:extLst>
              </a:tr>
              <a:tr h="432000">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スポーツ情報発信事業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大阪を訪れる国内外の観光客に対し、試合情報やスポーツ体験等のスポーツ情報を広く発信することでスポーツツーリズムにつなげる。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大阪府</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4372336"/>
                  </a:ext>
                </a:extLst>
              </a:tr>
              <a:tr h="144000">
                <a:tc gridSpan="7">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600" b="1" i="0" u="none" strike="noStrike" dirty="0">
                          <a:solidFill>
                            <a:sysClr val="windowText" lastClr="000000"/>
                          </a:solidFill>
                          <a:effectLst/>
                          <a:latin typeface="Meiryo UI" panose="020B0604030504040204" pitchFamily="50" charset="-128"/>
                          <a:ea typeface="Meiryo UI" panose="020B0604030504040204" pitchFamily="50" charset="-128"/>
                        </a:rPr>
                        <a:t>大阪の成長・発展につながる国内外の高度人材の活躍推進</a:t>
                      </a: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pPr algn="l" rtl="0"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algn="l" rtl="0"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rtl="0"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hMerge="1">
                  <a:txBody>
                    <a:bodyPr/>
                    <a:lstStyle/>
                    <a:p>
                      <a:pPr algn="l" fontAlgn="b"/>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rtl="0"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6105195"/>
                  </a:ext>
                </a:extLst>
              </a:tr>
              <a:tr h="432000">
                <a:tc rowSpan="5">
                  <a:txBody>
                    <a:bodyPr/>
                    <a:lstStyle/>
                    <a:p>
                      <a:pPr algn="l"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高校生等海外進学支援事業</a:t>
                      </a:r>
                      <a:b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b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（おおさかグローバル塾）</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海外の大学で学位取得をめざす高校生を対象に、英語力やコミュニケーション力等の強化を図るとともに、海外の大学への進路指導を行うなど、総合的な支援（通称：おおさかグローバル塾）を実施する。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大阪府</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432000">
                <a:tc vMerge="1">
                  <a:txBody>
                    <a:bodyPr/>
                    <a:lstStyle/>
                    <a:p>
                      <a:pPr algn="l"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実践的英語体験活動推進事業</a:t>
                      </a:r>
                      <a:b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b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（グローバル体験プログラム）</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府内の高校生等を対象に、実践的英語体験（通称：グローバル体験プログラム）を実施し、海外への興味や英語でのコミュニケーションの必要性に気づかせることにより、将来のグローバル人材の裾野を拡げ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大阪府</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432000">
                <a:tc vMerge="1">
                  <a:txBody>
                    <a:bodyPr/>
                    <a:lstStyle/>
                    <a:p>
                      <a:pPr algn="l"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外国人留学生就職支援事業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府内大学の外国人留学生を対象に、就職に関するセミナー等を実施し、大阪企業への就職を促進する。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大阪府・大学・</a:t>
                      </a:r>
                      <a:b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b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経済団体等</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504000">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外国人留学生との連携拡大及び起業支援</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国際的な視点・能力をもつ留学生に、大阪市等が企画する協働・交流プログラム（ボランティアプログラム）に参加してもらい、地域の国際化・活性化を図るとともに、留学生の地域への愛着を醸成する。また、起業のきっかけとなるような支援セミナーを開催し、国際人材の定着を促進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大阪市</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432000">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rtl="0" fontAlgn="ctr"/>
                      <a:r>
                        <a:rPr lang="zh-TW"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外国人受入環境整備事業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外国人に生活・就労等に関する情報提供や相談対応を一元的に行う相談窓口を運営する（公財）大阪府国際交流財団に対し補助を行うとともに</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、多言語での情報発信を行う。</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大阪府・</a:t>
                      </a:r>
                      <a:r>
                        <a:rPr lang="zh-TW"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公益財団法人大阪府国際交流財団</a:t>
                      </a:r>
                      <a:endParaRPr 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bl>
          </a:graphicData>
        </a:graphic>
      </p:graphicFrame>
      <p:sp>
        <p:nvSpPr>
          <p:cNvPr id="4" name="ホームベース 3">
            <a:extLst>
              <a:ext uri="{FF2B5EF4-FFF2-40B4-BE49-F238E27FC236}">
                <a16:creationId xmlns:a16="http://schemas.microsoft.com/office/drawing/2014/main" id="{86FD2758-0C02-43D9-BD7D-D5B78F4D779C}"/>
              </a:ext>
            </a:extLst>
          </p:cNvPr>
          <p:cNvSpPr/>
          <p:nvPr/>
        </p:nvSpPr>
        <p:spPr>
          <a:xfrm>
            <a:off x="6361352" y="5283369"/>
            <a:ext cx="3420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600" dirty="0">
                <a:solidFill>
                  <a:sysClr val="windowText" lastClr="000000"/>
                </a:solidFill>
                <a:latin typeface="Meiryo UI" panose="020B0604030504040204" pitchFamily="50" charset="-128"/>
                <a:ea typeface="Meiryo UI" panose="020B0604030504040204" pitchFamily="50" charset="-128"/>
              </a:rPr>
              <a:t>・オンライン等を活用した外国人への多言語相談対応、情報発信の充実</a:t>
            </a:r>
          </a:p>
        </p:txBody>
      </p:sp>
      <p:sp>
        <p:nvSpPr>
          <p:cNvPr id="5" name="ホームベース 4">
            <a:extLst>
              <a:ext uri="{FF2B5EF4-FFF2-40B4-BE49-F238E27FC236}">
                <a16:creationId xmlns:a16="http://schemas.microsoft.com/office/drawing/2014/main" id="{9601000E-2AB6-49D3-B08A-3BA1A22CEC7C}"/>
              </a:ext>
            </a:extLst>
          </p:cNvPr>
          <p:cNvSpPr/>
          <p:nvPr/>
        </p:nvSpPr>
        <p:spPr>
          <a:xfrm>
            <a:off x="6361352" y="4339258"/>
            <a:ext cx="3420000" cy="162000"/>
          </a:xfrm>
          <a:prstGeom prst="homePlate">
            <a:avLst>
              <a:gd name="adj" fmla="val 91550"/>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ja-JP" sz="600">
                <a:solidFill>
                  <a:sysClr val="windowText" lastClr="000000"/>
                </a:solidFill>
                <a:effectLst/>
                <a:latin typeface="Meiryo UI" panose="020B0604030504040204" pitchFamily="50" charset="-128"/>
                <a:ea typeface="Meiryo UI" panose="020B0604030504040204" pitchFamily="50" charset="-128"/>
              </a:rPr>
              <a:t>・</a:t>
            </a:r>
            <a:r>
              <a:rPr lang="ja-JP" altLang="en-US" sz="600">
                <a:solidFill>
                  <a:sysClr val="windowText" lastClr="000000"/>
                </a:solidFill>
                <a:effectLst/>
                <a:latin typeface="Meiryo UI" panose="020B0604030504040204" pitchFamily="50" charset="-128"/>
                <a:ea typeface="Meiryo UI" panose="020B0604030504040204" pitchFamily="50" charset="-128"/>
              </a:rPr>
              <a:t>外国人留学生の大阪企業への就職支援</a:t>
            </a:r>
            <a:endParaRPr lang="ja-JP" altLang="ja-JP" sz="600">
              <a:solidFill>
                <a:sysClr val="windowText" lastClr="000000"/>
              </a:solidFill>
              <a:effectLst/>
              <a:latin typeface="Meiryo UI" panose="020B0604030504040204" pitchFamily="50" charset="-128"/>
              <a:ea typeface="Meiryo UI" panose="020B0604030504040204" pitchFamily="50" charset="-128"/>
            </a:endParaRPr>
          </a:p>
        </p:txBody>
      </p:sp>
      <p:sp>
        <p:nvSpPr>
          <p:cNvPr id="6" name="ホームベース 5">
            <a:extLst>
              <a:ext uri="{FF2B5EF4-FFF2-40B4-BE49-F238E27FC236}">
                <a16:creationId xmlns:a16="http://schemas.microsoft.com/office/drawing/2014/main" id="{9AA5E522-4FC3-42CD-AA53-8D584ABFB23B}"/>
              </a:ext>
            </a:extLst>
          </p:cNvPr>
          <p:cNvSpPr/>
          <p:nvPr/>
        </p:nvSpPr>
        <p:spPr>
          <a:xfrm>
            <a:off x="8096752" y="4522819"/>
            <a:ext cx="1656000" cy="198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ja-JP" sz="600" dirty="0">
                <a:solidFill>
                  <a:sysClr val="windowText" lastClr="000000"/>
                </a:solidFill>
                <a:effectLst/>
                <a:latin typeface="Meiryo UI" panose="020B0604030504040204" pitchFamily="50" charset="-128"/>
                <a:ea typeface="Meiryo UI" panose="020B0604030504040204" pitchFamily="50" charset="-128"/>
              </a:rPr>
              <a:t>・</a:t>
            </a:r>
            <a:r>
              <a:rPr lang="ja-JP" altLang="en-US" sz="600" dirty="0">
                <a:solidFill>
                  <a:sysClr val="windowText" lastClr="000000"/>
                </a:solidFill>
                <a:effectLst/>
                <a:latin typeface="Meiryo UI" panose="020B0604030504040204" pitchFamily="50" charset="-128"/>
                <a:ea typeface="Meiryo UI" panose="020B0604030504040204" pitchFamily="50" charset="-128"/>
              </a:rPr>
              <a:t>高度外国人材の活躍促進</a:t>
            </a:r>
            <a:endParaRPr lang="ja-JP" altLang="ja-JP" sz="600" dirty="0">
              <a:solidFill>
                <a:sysClr val="windowText" lastClr="000000"/>
              </a:solidFill>
              <a:effectLst/>
              <a:latin typeface="Meiryo UI" panose="020B0604030504040204" pitchFamily="50" charset="-128"/>
              <a:ea typeface="Meiryo UI" panose="020B0604030504040204" pitchFamily="50" charset="-128"/>
            </a:endParaRPr>
          </a:p>
        </p:txBody>
      </p:sp>
      <p:sp>
        <p:nvSpPr>
          <p:cNvPr id="7" name="ホームベース 6">
            <a:extLst>
              <a:ext uri="{FF2B5EF4-FFF2-40B4-BE49-F238E27FC236}">
                <a16:creationId xmlns:a16="http://schemas.microsoft.com/office/drawing/2014/main" id="{6E0DA782-6C28-486F-9B07-0D9E5855B32D}"/>
              </a:ext>
            </a:extLst>
          </p:cNvPr>
          <p:cNvSpPr/>
          <p:nvPr/>
        </p:nvSpPr>
        <p:spPr>
          <a:xfrm>
            <a:off x="6361352" y="3916848"/>
            <a:ext cx="3420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600">
                <a:solidFill>
                  <a:sysClr val="windowText" lastClr="000000"/>
                </a:solidFill>
                <a:effectLst/>
                <a:latin typeface="Meiryo UI" panose="020B0604030504040204" pitchFamily="50" charset="-128"/>
                <a:ea typeface="Meiryo UI" panose="020B0604030504040204" pitchFamily="50" charset="-128"/>
              </a:rPr>
              <a:t>・国際的な感覚とコミュニケーション力を有するグローバル人材の育成</a:t>
            </a:r>
            <a:endParaRPr lang="ja-JP" altLang="ja-JP" sz="600">
              <a:solidFill>
                <a:sysClr val="windowText" lastClr="000000"/>
              </a:solidFill>
              <a:effectLst/>
              <a:latin typeface="Meiryo UI" panose="020B0604030504040204" pitchFamily="50" charset="-128"/>
              <a:ea typeface="Meiryo UI" panose="020B0604030504040204" pitchFamily="50" charset="-128"/>
            </a:endParaRPr>
          </a:p>
        </p:txBody>
      </p:sp>
      <p:sp>
        <p:nvSpPr>
          <p:cNvPr id="8" name="ホームベース 7">
            <a:extLst>
              <a:ext uri="{FF2B5EF4-FFF2-40B4-BE49-F238E27FC236}">
                <a16:creationId xmlns:a16="http://schemas.microsoft.com/office/drawing/2014/main" id="{D3E7D370-6AED-49F0-AB9E-1E532A523F44}"/>
              </a:ext>
            </a:extLst>
          </p:cNvPr>
          <p:cNvSpPr/>
          <p:nvPr/>
        </p:nvSpPr>
        <p:spPr>
          <a:xfrm>
            <a:off x="6361352" y="3475637"/>
            <a:ext cx="3420000" cy="180000"/>
          </a:xfrm>
          <a:prstGeom prst="homePlate">
            <a:avLst>
              <a:gd name="adj" fmla="val 64112"/>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ja-JP" sz="600">
                <a:solidFill>
                  <a:sysClr val="windowText" lastClr="000000"/>
                </a:solidFill>
                <a:effectLst/>
                <a:latin typeface="Meiryo UI" panose="020B0604030504040204" pitchFamily="50" charset="-128"/>
                <a:ea typeface="Meiryo UI" panose="020B0604030504040204" pitchFamily="50" charset="-128"/>
              </a:rPr>
              <a:t>・</a:t>
            </a:r>
            <a:r>
              <a:rPr kumimoji="1" lang="ja-JP" altLang="en-US" sz="600">
                <a:solidFill>
                  <a:sysClr val="windowText" lastClr="000000"/>
                </a:solidFill>
                <a:effectLst/>
                <a:latin typeface="Meiryo UI" panose="020B0604030504040204" pitchFamily="50" charset="-128"/>
                <a:ea typeface="Meiryo UI" panose="020B0604030504040204" pitchFamily="50" charset="-128"/>
              </a:rPr>
              <a:t>海外の大学への進学支援を通じたトップレベルの</a:t>
            </a:r>
            <a:r>
              <a:rPr kumimoji="1" lang="ja-JP" altLang="ja-JP" sz="600">
                <a:solidFill>
                  <a:sysClr val="windowText" lastClr="000000"/>
                </a:solidFill>
                <a:effectLst/>
                <a:latin typeface="Meiryo UI" panose="020B0604030504040204" pitchFamily="50" charset="-128"/>
                <a:ea typeface="Meiryo UI" panose="020B0604030504040204" pitchFamily="50" charset="-128"/>
              </a:rPr>
              <a:t>グローバル人材</a:t>
            </a:r>
            <a:r>
              <a:rPr kumimoji="1" lang="ja-JP" altLang="en-US" sz="600">
                <a:solidFill>
                  <a:sysClr val="windowText" lastClr="000000"/>
                </a:solidFill>
                <a:effectLst/>
                <a:latin typeface="Meiryo UI" panose="020B0604030504040204" pitchFamily="50" charset="-128"/>
                <a:ea typeface="Meiryo UI" panose="020B0604030504040204" pitchFamily="50" charset="-128"/>
              </a:rPr>
              <a:t>の</a:t>
            </a:r>
            <a:r>
              <a:rPr kumimoji="1" lang="ja-JP" altLang="ja-JP" sz="600">
                <a:solidFill>
                  <a:sysClr val="windowText" lastClr="000000"/>
                </a:solidFill>
                <a:effectLst/>
                <a:latin typeface="Meiryo UI" panose="020B0604030504040204" pitchFamily="50" charset="-128"/>
                <a:ea typeface="Meiryo UI" panose="020B0604030504040204" pitchFamily="50" charset="-128"/>
              </a:rPr>
              <a:t>育成</a:t>
            </a:r>
            <a:endParaRPr lang="ja-JP" altLang="ja-JP" sz="600">
              <a:solidFill>
                <a:sysClr val="windowText" lastClr="000000"/>
              </a:solidFill>
              <a:effectLst/>
              <a:latin typeface="Meiryo UI" panose="020B0604030504040204" pitchFamily="50" charset="-128"/>
              <a:ea typeface="Meiryo UI" panose="020B0604030504040204" pitchFamily="50" charset="-128"/>
            </a:endParaRPr>
          </a:p>
        </p:txBody>
      </p:sp>
      <p:sp>
        <p:nvSpPr>
          <p:cNvPr id="9" name="ホームベース 8">
            <a:extLst>
              <a:ext uri="{FF2B5EF4-FFF2-40B4-BE49-F238E27FC236}">
                <a16:creationId xmlns:a16="http://schemas.microsoft.com/office/drawing/2014/main" id="{94948886-DE79-4DC7-A372-B8B93F2AC3BD}"/>
              </a:ext>
            </a:extLst>
          </p:cNvPr>
          <p:cNvSpPr/>
          <p:nvPr/>
        </p:nvSpPr>
        <p:spPr>
          <a:xfrm>
            <a:off x="8104438" y="5012251"/>
            <a:ext cx="1656000" cy="216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ysClr val="windowText" lastClr="000000"/>
                </a:solidFill>
                <a:latin typeface="Meiryo UI" panose="020B0604030504040204" pitchFamily="50" charset="-128"/>
                <a:ea typeface="Meiryo UI" panose="020B0604030504040204" pitchFamily="50" charset="-128"/>
              </a:rPr>
              <a:t>・外国人留学生のための起業支援セミナーの開催</a:t>
            </a:r>
          </a:p>
        </p:txBody>
      </p:sp>
      <p:sp>
        <p:nvSpPr>
          <p:cNvPr id="10" name="ホームベース 9">
            <a:extLst>
              <a:ext uri="{FF2B5EF4-FFF2-40B4-BE49-F238E27FC236}">
                <a16:creationId xmlns:a16="http://schemas.microsoft.com/office/drawing/2014/main" id="{51EA7D0A-F38D-4C89-8C3F-A58A8521423C}"/>
              </a:ext>
            </a:extLst>
          </p:cNvPr>
          <p:cNvSpPr/>
          <p:nvPr/>
        </p:nvSpPr>
        <p:spPr>
          <a:xfrm>
            <a:off x="8104438" y="4775773"/>
            <a:ext cx="1656000" cy="216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a:solidFill>
                  <a:sysClr val="windowText" lastClr="000000"/>
                </a:solidFill>
                <a:latin typeface="Meiryo UI" panose="020B0604030504040204" pitchFamily="50" charset="-128"/>
                <a:ea typeface="Meiryo UI" panose="020B0604030504040204" pitchFamily="50" charset="-128"/>
              </a:rPr>
              <a:t>・外国人留学生の地域での活躍機会の創出</a:t>
            </a:r>
          </a:p>
        </p:txBody>
      </p:sp>
      <p:sp>
        <p:nvSpPr>
          <p:cNvPr id="11" name="ホームベース 10">
            <a:extLst>
              <a:ext uri="{FF2B5EF4-FFF2-40B4-BE49-F238E27FC236}">
                <a16:creationId xmlns:a16="http://schemas.microsoft.com/office/drawing/2014/main" id="{F81BF752-38BF-4594-9373-FC1093DFB13F}"/>
              </a:ext>
            </a:extLst>
          </p:cNvPr>
          <p:cNvSpPr/>
          <p:nvPr/>
        </p:nvSpPr>
        <p:spPr>
          <a:xfrm>
            <a:off x="6361352" y="4524793"/>
            <a:ext cx="1656000" cy="198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600"/>
              </a:lnSpc>
            </a:pPr>
            <a:r>
              <a:rPr kumimoji="1" lang="ja-JP" altLang="ja-JP" sz="600" dirty="0">
                <a:solidFill>
                  <a:sysClr val="windowText" lastClr="000000"/>
                </a:solidFill>
                <a:effectLst/>
                <a:latin typeface="Meiryo UI" panose="020B0604030504040204" pitchFamily="50" charset="-128"/>
                <a:ea typeface="Meiryo UI" panose="020B0604030504040204" pitchFamily="50" charset="-128"/>
              </a:rPr>
              <a:t>・</a:t>
            </a:r>
            <a:r>
              <a:rPr lang="ja-JP" altLang="en-US" sz="600" dirty="0">
                <a:solidFill>
                  <a:sysClr val="windowText" lastClr="000000"/>
                </a:solidFill>
                <a:effectLst/>
                <a:latin typeface="Meiryo UI" panose="020B0604030504040204" pitchFamily="50" charset="-128"/>
                <a:ea typeface="Meiryo UI" panose="020B0604030504040204" pitchFamily="50" charset="-128"/>
              </a:rPr>
              <a:t>高度外国人材の活躍分野、就職や起業に関する制度等の情報提供</a:t>
            </a:r>
            <a:endParaRPr lang="en-US" altLang="ja-JP" sz="600" dirty="0">
              <a:solidFill>
                <a:sysClr val="windowText" lastClr="000000"/>
              </a:solidFill>
              <a:effectLst/>
              <a:latin typeface="Meiryo UI" panose="020B0604030504040204" pitchFamily="50" charset="-128"/>
              <a:ea typeface="Meiryo UI" panose="020B0604030504040204" pitchFamily="50" charset="-128"/>
            </a:endParaRPr>
          </a:p>
        </p:txBody>
      </p:sp>
      <p:sp>
        <p:nvSpPr>
          <p:cNvPr id="12" name="ホームベース 11">
            <a:extLst>
              <a:ext uri="{FF2B5EF4-FFF2-40B4-BE49-F238E27FC236}">
                <a16:creationId xmlns:a16="http://schemas.microsoft.com/office/drawing/2014/main" id="{C259EBB8-EA65-41C5-BAED-AA6E4D468D5C}"/>
              </a:ext>
            </a:extLst>
          </p:cNvPr>
          <p:cNvSpPr/>
          <p:nvPr/>
        </p:nvSpPr>
        <p:spPr>
          <a:xfrm>
            <a:off x="6361352" y="3678784"/>
            <a:ext cx="1656000" cy="18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ja-JP" sz="600">
                <a:solidFill>
                  <a:sysClr val="windowText" lastClr="000000"/>
                </a:solidFill>
                <a:effectLst/>
                <a:latin typeface="Meiryo UI" panose="020B0604030504040204" pitchFamily="50" charset="-128"/>
                <a:ea typeface="Meiryo UI" panose="020B0604030504040204" pitchFamily="50" charset="-128"/>
              </a:rPr>
              <a:t>・</a:t>
            </a:r>
            <a:r>
              <a:rPr kumimoji="1" lang="ja-JP" altLang="en-US" sz="600">
                <a:solidFill>
                  <a:sysClr val="windowText" lastClr="000000"/>
                </a:solidFill>
                <a:latin typeface="Meiryo UI" panose="020B0604030504040204" pitchFamily="50" charset="-128"/>
                <a:ea typeface="Meiryo UI" panose="020B0604030504040204" pitchFamily="50" charset="-128"/>
              </a:rPr>
              <a:t>海外進学中の学生への情報提供等の試行</a:t>
            </a:r>
          </a:p>
        </p:txBody>
      </p:sp>
      <p:sp>
        <p:nvSpPr>
          <p:cNvPr id="13" name="ホームベース 12">
            <a:extLst>
              <a:ext uri="{FF2B5EF4-FFF2-40B4-BE49-F238E27FC236}">
                <a16:creationId xmlns:a16="http://schemas.microsoft.com/office/drawing/2014/main" id="{85099150-8762-4C00-8D88-CE9F4E62DF94}"/>
              </a:ext>
            </a:extLst>
          </p:cNvPr>
          <p:cNvSpPr/>
          <p:nvPr/>
        </p:nvSpPr>
        <p:spPr>
          <a:xfrm>
            <a:off x="8096752" y="3677906"/>
            <a:ext cx="1692000" cy="180000"/>
          </a:xfrm>
          <a:prstGeom prst="homePlate">
            <a:avLst>
              <a:gd name="adj" fmla="val 70617"/>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ja-JP" sz="600">
                <a:solidFill>
                  <a:sysClr val="windowText" lastClr="000000"/>
                </a:solidFill>
                <a:effectLst/>
                <a:latin typeface="Meiryo UI" panose="020B0604030504040204" pitchFamily="50" charset="-128"/>
                <a:ea typeface="Meiryo UI" panose="020B0604030504040204" pitchFamily="50" charset="-128"/>
              </a:rPr>
              <a:t>・</a:t>
            </a:r>
            <a:r>
              <a:rPr kumimoji="1" lang="ja-JP" altLang="en-US" sz="600">
                <a:solidFill>
                  <a:sysClr val="windowText" lastClr="000000"/>
                </a:solidFill>
                <a:latin typeface="Meiryo UI" panose="020B0604030504040204" pitchFamily="50" charset="-128"/>
                <a:ea typeface="Meiryo UI" panose="020B0604030504040204" pitchFamily="50" charset="-128"/>
              </a:rPr>
              <a:t>グローバル人材の大阪での活躍促進</a:t>
            </a:r>
          </a:p>
        </p:txBody>
      </p:sp>
      <p:sp>
        <p:nvSpPr>
          <p:cNvPr id="17" name="ホームベース 16">
            <a:extLst>
              <a:ext uri="{FF2B5EF4-FFF2-40B4-BE49-F238E27FC236}">
                <a16:creationId xmlns:a16="http://schemas.microsoft.com/office/drawing/2014/main" id="{9CF81FFA-040D-41CF-8AC7-63284F38F4ED}"/>
              </a:ext>
            </a:extLst>
          </p:cNvPr>
          <p:cNvSpPr/>
          <p:nvPr/>
        </p:nvSpPr>
        <p:spPr>
          <a:xfrm>
            <a:off x="6372899" y="2004858"/>
            <a:ext cx="3420000" cy="18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dirty="0">
                <a:solidFill>
                  <a:sysClr val="windowText" lastClr="000000"/>
                </a:solidFill>
                <a:latin typeface="Meiryo UI" panose="020B0604030504040204" pitchFamily="50" charset="-128"/>
                <a:ea typeface="Meiryo UI" panose="020B0604030504040204" pitchFamily="50" charset="-128"/>
              </a:rPr>
              <a:t>・大阪スポーツプロジェクト（仮称）の設立</a:t>
            </a:r>
            <a:endParaRPr kumimoji="1" lang="en-US" altLang="ja-JP" sz="600" dirty="0">
              <a:solidFill>
                <a:sysClr val="windowText" lastClr="000000"/>
              </a:solidFill>
              <a:latin typeface="Meiryo UI" panose="020B0604030504040204" pitchFamily="50" charset="-128"/>
              <a:ea typeface="Meiryo UI" panose="020B0604030504040204" pitchFamily="50" charset="-128"/>
            </a:endParaRPr>
          </a:p>
        </p:txBody>
      </p:sp>
      <p:sp>
        <p:nvSpPr>
          <p:cNvPr id="18" name="ホームベース 17">
            <a:extLst>
              <a:ext uri="{FF2B5EF4-FFF2-40B4-BE49-F238E27FC236}">
                <a16:creationId xmlns:a16="http://schemas.microsoft.com/office/drawing/2014/main" id="{A27962A6-118C-4254-BBA6-50C4FE99BCF6}"/>
              </a:ext>
            </a:extLst>
          </p:cNvPr>
          <p:cNvSpPr/>
          <p:nvPr/>
        </p:nvSpPr>
        <p:spPr>
          <a:xfrm>
            <a:off x="6375490" y="3071995"/>
            <a:ext cx="3420000" cy="18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dirty="0">
                <a:solidFill>
                  <a:sysClr val="windowText" lastClr="000000"/>
                </a:solidFill>
                <a:latin typeface="Meiryo UI" panose="020B0604030504040204" pitchFamily="50" charset="-128"/>
                <a:ea typeface="Meiryo UI" panose="020B0604030504040204" pitchFamily="50" charset="-128"/>
              </a:rPr>
              <a:t>・スポーツツーリズムの促進につながるサイクリング・武道等の体験型スポーツコンテンツの開拓</a:t>
            </a:r>
          </a:p>
        </p:txBody>
      </p:sp>
      <p:sp>
        <p:nvSpPr>
          <p:cNvPr id="19" name="ホームベース 18">
            <a:extLst>
              <a:ext uri="{FF2B5EF4-FFF2-40B4-BE49-F238E27FC236}">
                <a16:creationId xmlns:a16="http://schemas.microsoft.com/office/drawing/2014/main" id="{DCD6EB77-AB25-40EE-89EF-D83DD14BC517}"/>
              </a:ext>
            </a:extLst>
          </p:cNvPr>
          <p:cNvSpPr/>
          <p:nvPr/>
        </p:nvSpPr>
        <p:spPr>
          <a:xfrm>
            <a:off x="6372899" y="1580976"/>
            <a:ext cx="1656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a:solidFill>
                  <a:sysClr val="windowText" lastClr="000000"/>
                </a:solidFill>
                <a:latin typeface="Meiryo UI" panose="020B0604030504040204" pitchFamily="50" charset="-128"/>
                <a:ea typeface="Meiryo UI" panose="020B0604030504040204" pitchFamily="50" charset="-128"/>
              </a:rPr>
              <a:t>・感染防止対策を徹底し、事業実施</a:t>
            </a:r>
          </a:p>
        </p:txBody>
      </p:sp>
      <p:sp>
        <p:nvSpPr>
          <p:cNvPr id="20" name="ホームベース 19">
            <a:extLst>
              <a:ext uri="{FF2B5EF4-FFF2-40B4-BE49-F238E27FC236}">
                <a16:creationId xmlns:a16="http://schemas.microsoft.com/office/drawing/2014/main" id="{77150083-5D0C-4559-93FC-6A5E4E75E010}"/>
              </a:ext>
            </a:extLst>
          </p:cNvPr>
          <p:cNvSpPr/>
          <p:nvPr/>
        </p:nvSpPr>
        <p:spPr>
          <a:xfrm>
            <a:off x="8116671" y="1579200"/>
            <a:ext cx="1656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a:solidFill>
                  <a:sysClr val="windowText" lastClr="000000"/>
                </a:solidFill>
                <a:latin typeface="Meiryo UI" panose="020B0604030504040204" pitchFamily="50" charset="-128"/>
                <a:ea typeface="Meiryo UI" panose="020B0604030504040204" pitchFamily="50" charset="-128"/>
              </a:rPr>
              <a:t>・事業実施</a:t>
            </a:r>
          </a:p>
        </p:txBody>
      </p:sp>
      <p:sp>
        <p:nvSpPr>
          <p:cNvPr id="21" name="ホームベース 20">
            <a:extLst>
              <a:ext uri="{FF2B5EF4-FFF2-40B4-BE49-F238E27FC236}">
                <a16:creationId xmlns:a16="http://schemas.microsoft.com/office/drawing/2014/main" id="{7B041C38-3B06-48E7-83D3-E38BAF737B9E}"/>
              </a:ext>
            </a:extLst>
          </p:cNvPr>
          <p:cNvSpPr/>
          <p:nvPr/>
        </p:nvSpPr>
        <p:spPr>
          <a:xfrm>
            <a:off x="6372899" y="2429674"/>
            <a:ext cx="1656000" cy="18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a:solidFill>
                  <a:sysClr val="windowText" lastClr="000000"/>
                </a:solidFill>
                <a:latin typeface="Meiryo UI" panose="020B0604030504040204" pitchFamily="50" charset="-128"/>
                <a:ea typeface="Meiryo UI" panose="020B0604030504040204" pitchFamily="50" charset="-128"/>
              </a:rPr>
              <a:t>・国内観光客を中心とした事業展開</a:t>
            </a:r>
            <a:endParaRPr kumimoji="1" lang="en-US" altLang="ja-JP" sz="600">
              <a:solidFill>
                <a:sysClr val="windowText" lastClr="000000"/>
              </a:solidFill>
              <a:latin typeface="Meiryo UI" panose="020B0604030504040204" pitchFamily="50" charset="-128"/>
              <a:ea typeface="Meiryo UI" panose="020B0604030504040204" pitchFamily="50" charset="-128"/>
            </a:endParaRPr>
          </a:p>
        </p:txBody>
      </p:sp>
      <p:sp>
        <p:nvSpPr>
          <p:cNvPr id="22" name="ホームベース 21">
            <a:extLst>
              <a:ext uri="{FF2B5EF4-FFF2-40B4-BE49-F238E27FC236}">
                <a16:creationId xmlns:a16="http://schemas.microsoft.com/office/drawing/2014/main" id="{B3B256D2-209B-4D12-82A7-7EA9B0426E7D}"/>
              </a:ext>
            </a:extLst>
          </p:cNvPr>
          <p:cNvSpPr/>
          <p:nvPr/>
        </p:nvSpPr>
        <p:spPr>
          <a:xfrm>
            <a:off x="8116671" y="2637614"/>
            <a:ext cx="1656000" cy="18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540" dirty="0">
                <a:solidFill>
                  <a:sysClr val="windowText" lastClr="000000"/>
                </a:solidFill>
                <a:latin typeface="Meiryo UI" panose="020B0604030504040204" pitchFamily="50" charset="-128"/>
                <a:ea typeface="Meiryo UI" panose="020B0604030504040204" pitchFamily="50" charset="-128"/>
              </a:rPr>
              <a:t>・幅広い国・地域からの集客に向けたプロモーションの展開</a:t>
            </a:r>
          </a:p>
        </p:txBody>
      </p:sp>
      <p:sp>
        <p:nvSpPr>
          <p:cNvPr id="23" name="ホームベース 22">
            <a:extLst>
              <a:ext uri="{FF2B5EF4-FFF2-40B4-BE49-F238E27FC236}">
                <a16:creationId xmlns:a16="http://schemas.microsoft.com/office/drawing/2014/main" id="{767A4522-7DE4-4404-840B-0FDD4183DDCB}"/>
              </a:ext>
            </a:extLst>
          </p:cNvPr>
          <p:cNvSpPr/>
          <p:nvPr/>
        </p:nvSpPr>
        <p:spPr>
          <a:xfrm>
            <a:off x="6372899" y="2207147"/>
            <a:ext cx="3420000" cy="18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dirty="0">
                <a:solidFill>
                  <a:sysClr val="windowText" lastClr="000000"/>
                </a:solidFill>
                <a:latin typeface="Meiryo UI" panose="020B0604030504040204" pitchFamily="50" charset="-128"/>
                <a:ea typeface="Meiryo UI" panose="020B0604030504040204" pitchFamily="50" charset="-128"/>
              </a:rPr>
              <a:t>・プロスポーツチーム等と連携した施策展開</a:t>
            </a:r>
          </a:p>
        </p:txBody>
      </p:sp>
      <p:sp>
        <p:nvSpPr>
          <p:cNvPr id="24" name="ホームベース 23">
            <a:extLst>
              <a:ext uri="{FF2B5EF4-FFF2-40B4-BE49-F238E27FC236}">
                <a16:creationId xmlns:a16="http://schemas.microsoft.com/office/drawing/2014/main" id="{13F4ED6B-0CC5-4503-9676-058287DB24D8}"/>
              </a:ext>
            </a:extLst>
          </p:cNvPr>
          <p:cNvSpPr/>
          <p:nvPr/>
        </p:nvSpPr>
        <p:spPr>
          <a:xfrm>
            <a:off x="6372899" y="2633530"/>
            <a:ext cx="1656000" cy="18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ysClr val="windowText" lastClr="000000"/>
                </a:solidFill>
                <a:latin typeface="Meiryo UI" panose="020B0604030504040204" pitchFamily="50" charset="-128"/>
                <a:ea typeface="Meiryo UI" panose="020B0604030504040204" pitchFamily="50" charset="-128"/>
              </a:rPr>
              <a:t>・インバウンド向けニーズの把握及び企画検討</a:t>
            </a:r>
          </a:p>
        </p:txBody>
      </p:sp>
      <p:sp>
        <p:nvSpPr>
          <p:cNvPr id="25" name="ホームベース 24">
            <a:extLst>
              <a:ext uri="{FF2B5EF4-FFF2-40B4-BE49-F238E27FC236}">
                <a16:creationId xmlns:a16="http://schemas.microsoft.com/office/drawing/2014/main" id="{AAF00781-80E3-4C1D-A9E6-4C4B50090F30}"/>
              </a:ext>
            </a:extLst>
          </p:cNvPr>
          <p:cNvSpPr/>
          <p:nvPr/>
        </p:nvSpPr>
        <p:spPr>
          <a:xfrm>
            <a:off x="8116671" y="2435345"/>
            <a:ext cx="1656000" cy="18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dirty="0">
                <a:solidFill>
                  <a:sysClr val="windowText" lastClr="000000"/>
                </a:solidFill>
                <a:latin typeface="Meiryo UI" panose="020B0604030504040204" pitchFamily="50" charset="-128"/>
                <a:ea typeface="Meiryo UI" panose="020B0604030504040204" pitchFamily="50" charset="-128"/>
              </a:rPr>
              <a:t>・インバウンドを含めた事業展開</a:t>
            </a:r>
            <a:endParaRPr kumimoji="1" lang="en-US" altLang="ja-JP" sz="600" dirty="0">
              <a:solidFill>
                <a:sysClr val="windowText" lastClr="000000"/>
              </a:solidFill>
              <a:latin typeface="Meiryo UI" panose="020B0604030504040204" pitchFamily="50" charset="-128"/>
              <a:ea typeface="Meiryo UI" panose="020B0604030504040204" pitchFamily="50" charset="-128"/>
            </a:endParaRPr>
          </a:p>
        </p:txBody>
      </p:sp>
      <p:sp>
        <p:nvSpPr>
          <p:cNvPr id="26" name="ホームベース 25">
            <a:extLst>
              <a:ext uri="{FF2B5EF4-FFF2-40B4-BE49-F238E27FC236}">
                <a16:creationId xmlns:a16="http://schemas.microsoft.com/office/drawing/2014/main" id="{13146154-2961-4A22-98A5-0D062F5B3025}"/>
              </a:ext>
            </a:extLst>
          </p:cNvPr>
          <p:cNvSpPr/>
          <p:nvPr/>
        </p:nvSpPr>
        <p:spPr>
          <a:xfrm>
            <a:off x="6372899" y="2865744"/>
            <a:ext cx="3420000" cy="18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dirty="0">
                <a:solidFill>
                  <a:sysClr val="windowText" lastClr="000000"/>
                </a:solidFill>
                <a:latin typeface="Meiryo UI" panose="020B0604030504040204" pitchFamily="50" charset="-128"/>
                <a:ea typeface="Meiryo UI" panose="020B0604030504040204" pitchFamily="50" charset="-128"/>
              </a:rPr>
              <a:t>・令和２年度に新たに開設したスポーツ情報専門ホームページを活用し、国内外に向けて情報を発信</a:t>
            </a:r>
            <a:endParaRPr kumimoji="1" lang="en-US" altLang="ja-JP" sz="600" dirty="0">
              <a:solidFill>
                <a:sysClr val="windowText" lastClr="000000"/>
              </a:solidFill>
              <a:latin typeface="Meiryo UI" panose="020B0604030504040204" pitchFamily="50" charset="-128"/>
              <a:ea typeface="Meiryo UI" panose="020B0604030504040204" pitchFamily="50" charset="-128"/>
            </a:endParaRPr>
          </a:p>
        </p:txBody>
      </p:sp>
      <p:sp>
        <p:nvSpPr>
          <p:cNvPr id="27" name="ホームベース 26">
            <a:extLst>
              <a:ext uri="{FF2B5EF4-FFF2-40B4-BE49-F238E27FC236}">
                <a16:creationId xmlns:a16="http://schemas.microsoft.com/office/drawing/2014/main" id="{51EA7D0A-F38D-4C89-8C3F-A58A8521423C}"/>
              </a:ext>
            </a:extLst>
          </p:cNvPr>
          <p:cNvSpPr/>
          <p:nvPr/>
        </p:nvSpPr>
        <p:spPr>
          <a:xfrm>
            <a:off x="6361352" y="4785298"/>
            <a:ext cx="1656000" cy="216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chemeClr val="tx1"/>
                </a:solidFill>
                <a:latin typeface="Meiryo UI" panose="020B0604030504040204" pitchFamily="50" charset="-128"/>
                <a:ea typeface="Meiryo UI" panose="020B0604030504040204" pitchFamily="50" charset="-128"/>
              </a:rPr>
              <a:t>・感染対策等を講じたうえで外国人留学生の地域での活躍機会の創出</a:t>
            </a:r>
          </a:p>
        </p:txBody>
      </p:sp>
      <p:sp>
        <p:nvSpPr>
          <p:cNvPr id="28" name="ホームベース 27">
            <a:extLst>
              <a:ext uri="{FF2B5EF4-FFF2-40B4-BE49-F238E27FC236}">
                <a16:creationId xmlns:a16="http://schemas.microsoft.com/office/drawing/2014/main" id="{94948886-DE79-4DC7-A372-B8B93F2AC3BD}"/>
              </a:ext>
            </a:extLst>
          </p:cNvPr>
          <p:cNvSpPr/>
          <p:nvPr/>
        </p:nvSpPr>
        <p:spPr>
          <a:xfrm>
            <a:off x="6361352" y="5021776"/>
            <a:ext cx="1656000" cy="216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chemeClr val="tx1"/>
                </a:solidFill>
                <a:latin typeface="Meiryo UI" panose="020B0604030504040204" pitchFamily="50" charset="-128"/>
                <a:ea typeface="Meiryo UI" panose="020B0604030504040204" pitchFamily="50" charset="-128"/>
              </a:rPr>
              <a:t>・感染対策等を講じたうえで外国人留学生のための起業支援セミナーの開催</a:t>
            </a:r>
          </a:p>
        </p:txBody>
      </p:sp>
      <p:sp>
        <p:nvSpPr>
          <p:cNvPr id="29" name="ホームベース 28">
            <a:extLst>
              <a:ext uri="{FF2B5EF4-FFF2-40B4-BE49-F238E27FC236}">
                <a16:creationId xmlns:a16="http://schemas.microsoft.com/office/drawing/2014/main" id="{724CDA3E-88C4-4F41-A23C-FE12D6D799A4}"/>
              </a:ext>
            </a:extLst>
          </p:cNvPr>
          <p:cNvSpPr/>
          <p:nvPr/>
        </p:nvSpPr>
        <p:spPr>
          <a:xfrm>
            <a:off x="6372899" y="1148713"/>
            <a:ext cx="1656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ysClr val="windowText" lastClr="000000"/>
                </a:solidFill>
                <a:latin typeface="Meiryo UI" panose="020B0604030504040204" pitchFamily="50" charset="-128"/>
                <a:ea typeface="Meiryo UI" panose="020B0604030504040204" pitchFamily="50" charset="-128"/>
              </a:rPr>
              <a:t>・</a:t>
            </a:r>
            <a:r>
              <a:rPr kumimoji="1" lang="ja-JP" altLang="en-US" sz="600" dirty="0">
                <a:solidFill>
                  <a:schemeClr val="tx1"/>
                </a:solidFill>
                <a:latin typeface="Meiryo UI" panose="020B0604030504040204" pitchFamily="50" charset="-128"/>
                <a:ea typeface="Meiryo UI" panose="020B0604030504040204" pitchFamily="50" charset="-128"/>
              </a:rPr>
              <a:t>さらなる魅力</a:t>
            </a:r>
            <a:r>
              <a:rPr kumimoji="1" lang="ja-JP" altLang="en-US" sz="600" dirty="0">
                <a:solidFill>
                  <a:sysClr val="windowText" lastClr="000000"/>
                </a:solidFill>
                <a:latin typeface="Meiryo UI" panose="020B0604030504040204" pitchFamily="50" charset="-128"/>
                <a:ea typeface="Meiryo UI" panose="020B0604030504040204" pitchFamily="50" charset="-128"/>
              </a:rPr>
              <a:t>向上に向けた施策検討</a:t>
            </a:r>
          </a:p>
        </p:txBody>
      </p:sp>
      <p:sp>
        <p:nvSpPr>
          <p:cNvPr id="30" name="ホームベース 29">
            <a:extLst>
              <a:ext uri="{FF2B5EF4-FFF2-40B4-BE49-F238E27FC236}">
                <a16:creationId xmlns:a16="http://schemas.microsoft.com/office/drawing/2014/main" id="{40A30620-2091-45BB-92BB-FBDFBD94027E}"/>
              </a:ext>
            </a:extLst>
          </p:cNvPr>
          <p:cNvSpPr/>
          <p:nvPr/>
        </p:nvSpPr>
        <p:spPr>
          <a:xfrm>
            <a:off x="8116671" y="1148630"/>
            <a:ext cx="1656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spcBef>
                <a:spcPts val="0"/>
              </a:spcBef>
            </a:pPr>
            <a:r>
              <a:rPr kumimoji="1" lang="ja-JP" altLang="en-US" sz="600" dirty="0">
                <a:solidFill>
                  <a:sysClr val="windowText" lastClr="000000"/>
                </a:solidFill>
                <a:latin typeface="Meiryo UI" panose="020B0604030504040204" pitchFamily="50" charset="-128"/>
                <a:ea typeface="Meiryo UI" panose="020B0604030504040204" pitchFamily="50" charset="-128"/>
              </a:rPr>
              <a:t>・幅広い国・地域からの参加促進に向けたプロモーションの展開</a:t>
            </a:r>
          </a:p>
        </p:txBody>
      </p:sp>
      <p:sp>
        <p:nvSpPr>
          <p:cNvPr id="31" name="Text Box 2">
            <a:extLst>
              <a:ext uri="{FF2B5EF4-FFF2-40B4-BE49-F238E27FC236}">
                <a16:creationId xmlns:a16="http://schemas.microsoft.com/office/drawing/2014/main" id="{245A298C-83B1-48F8-821C-8AD25132897B}"/>
              </a:ext>
            </a:extLst>
          </p:cNvPr>
          <p:cNvSpPr txBox="1">
            <a:spLocks noChangeArrowheads="1"/>
          </p:cNvSpPr>
          <p:nvPr/>
        </p:nvSpPr>
        <p:spPr bwMode="auto">
          <a:xfrm>
            <a:off x="57149" y="47003"/>
            <a:ext cx="3724275" cy="252000"/>
          </a:xfrm>
          <a:prstGeom prst="rect">
            <a:avLst/>
          </a:prstGeom>
          <a:solidFill>
            <a:srgbClr val="0000FF"/>
          </a:solidFill>
          <a:ln w="28575">
            <a:solidFill>
              <a:schemeClr val="tx1"/>
            </a:solidFill>
            <a:miter lim="800000"/>
            <a:headEnd/>
            <a:tailEnd/>
          </a:ln>
        </p:spPr>
        <p:txBody>
          <a:bodyPr wrap="square" lIns="74295" tIns="36000" rIns="74295" bIns="8890" anchor="t"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b="1" u="none" dirty="0">
                <a:solidFill>
                  <a:schemeClr val="bg1"/>
                </a:solidFill>
                <a:latin typeface="Meiryo UI" panose="020B0604030504040204" pitchFamily="50" charset="-128"/>
                <a:ea typeface="Meiryo UI" panose="020B0604030504040204" pitchFamily="50" charset="-128"/>
                <a:cs typeface="ＭＳ Ｐゴシック" charset="-128"/>
              </a:rPr>
              <a:t>　</a:t>
            </a:r>
            <a:r>
              <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rPr>
              <a:t>【</a:t>
            </a:r>
            <a:r>
              <a:rPr lang="ja-JP" altLang="en-US" sz="1200" b="1" u="none" dirty="0">
                <a:solidFill>
                  <a:schemeClr val="bg1"/>
                </a:solidFill>
                <a:latin typeface="Meiryo UI" panose="020B0604030504040204" pitchFamily="50" charset="-128"/>
                <a:ea typeface="Meiryo UI" panose="020B0604030504040204" pitchFamily="50" charset="-128"/>
                <a:cs typeface="ＭＳ Ｐゴシック" charset="-128"/>
              </a:rPr>
              <a:t>参考資料</a:t>
            </a:r>
            <a:r>
              <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rPr>
              <a:t>】</a:t>
            </a:r>
            <a:r>
              <a:rPr lang="ja-JP" altLang="en-US" sz="1200" b="1" dirty="0">
                <a:solidFill>
                  <a:schemeClr val="bg1"/>
                </a:solidFill>
                <a:latin typeface="Meiryo UI" panose="020B0604030504040204" pitchFamily="50" charset="-128"/>
                <a:ea typeface="Meiryo UI" panose="020B0604030504040204" pitchFamily="50" charset="-128"/>
                <a:cs typeface="ＭＳ Ｐゴシック" charset="-128"/>
              </a:rPr>
              <a:t>重点事業例とフェーズごとの取組みイメージ</a:t>
            </a:r>
            <a:endPar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endParaRPr>
          </a:p>
        </p:txBody>
      </p:sp>
      <p:sp>
        <p:nvSpPr>
          <p:cNvPr id="32" name="スライド番号プレースホルダー 4"/>
          <p:cNvSpPr>
            <a:spLocks noGrp="1"/>
          </p:cNvSpPr>
          <p:nvPr>
            <p:ph type="sldNum" sz="quarter" idx="12"/>
          </p:nvPr>
        </p:nvSpPr>
        <p:spPr>
          <a:xfrm>
            <a:off x="7678692" y="6498020"/>
            <a:ext cx="2228850" cy="365125"/>
          </a:xfrm>
        </p:spPr>
        <p:txBody>
          <a:bodyPr/>
          <a:lstStyle/>
          <a:p>
            <a:r>
              <a:rPr kumimoji="1" lang="en-US" altLang="ja-JP" dirty="0"/>
              <a:t>25</a:t>
            </a:r>
            <a:endParaRPr kumimoji="1" lang="ja-JP" altLang="en-US" dirty="0"/>
          </a:p>
        </p:txBody>
      </p:sp>
    </p:spTree>
    <p:extLst>
      <p:ext uri="{BB962C8B-B14F-4D97-AF65-F5344CB8AC3E}">
        <p14:creationId xmlns:p14="http://schemas.microsoft.com/office/powerpoint/2010/main" val="23966864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594795" y="6451682"/>
            <a:ext cx="2228850" cy="365125"/>
          </a:xfrm>
        </p:spPr>
        <p:txBody>
          <a:bodyPr/>
          <a:lstStyle/>
          <a:p>
            <a:r>
              <a:rPr kumimoji="1" lang="en-US" altLang="ja-JP" dirty="0"/>
              <a:t>26</a:t>
            </a:r>
            <a:endParaRPr kumimoji="1" lang="ja-JP" altLang="en-US" dirty="0"/>
          </a:p>
        </p:txBody>
      </p:sp>
      <p:sp>
        <p:nvSpPr>
          <p:cNvPr id="6" name="Text Box 2">
            <a:extLst>
              <a:ext uri="{FF2B5EF4-FFF2-40B4-BE49-F238E27FC236}">
                <a16:creationId xmlns:a16="http://schemas.microsoft.com/office/drawing/2014/main" id="{245A298C-83B1-48F8-821C-8AD25132897B}"/>
              </a:ext>
            </a:extLst>
          </p:cNvPr>
          <p:cNvSpPr txBox="1">
            <a:spLocks noChangeArrowheads="1"/>
          </p:cNvSpPr>
          <p:nvPr/>
        </p:nvSpPr>
        <p:spPr bwMode="auto">
          <a:xfrm>
            <a:off x="0" y="239126"/>
            <a:ext cx="3724275" cy="252000"/>
          </a:xfrm>
          <a:prstGeom prst="rect">
            <a:avLst/>
          </a:prstGeom>
          <a:solidFill>
            <a:srgbClr val="0000FF"/>
          </a:solidFill>
          <a:ln w="28575">
            <a:solidFill>
              <a:schemeClr val="tx1"/>
            </a:solidFill>
            <a:miter lim="800000"/>
            <a:headEnd/>
            <a:tailEnd/>
          </a:ln>
        </p:spPr>
        <p:txBody>
          <a:bodyPr wrap="square" lIns="74295" tIns="36000" rIns="74295" bIns="8890" anchor="t"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b="1" u="none" dirty="0">
                <a:solidFill>
                  <a:schemeClr val="bg1"/>
                </a:solidFill>
                <a:latin typeface="Meiryo UI" panose="020B0604030504040204" pitchFamily="50" charset="-128"/>
                <a:ea typeface="Meiryo UI" panose="020B0604030504040204" pitchFamily="50" charset="-128"/>
                <a:cs typeface="ＭＳ Ｐゴシック" charset="-128"/>
              </a:rPr>
              <a:t>　用　語　集</a:t>
            </a:r>
            <a:endPar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endParaRPr>
          </a:p>
        </p:txBody>
      </p:sp>
      <p:sp>
        <p:nvSpPr>
          <p:cNvPr id="8" name="コンテンツ プレースホルダー 7"/>
          <p:cNvSpPr>
            <a:spLocks noGrp="1"/>
          </p:cNvSpPr>
          <p:nvPr>
            <p:ph idx="1"/>
          </p:nvPr>
        </p:nvSpPr>
        <p:spPr>
          <a:xfrm>
            <a:off x="828000" y="576000"/>
            <a:ext cx="8543925" cy="5990968"/>
          </a:xfrm>
        </p:spPr>
        <p:txBody>
          <a:bodyPr>
            <a:normAutofit fontScale="25000" lnSpcReduction="20000"/>
          </a:bodyPr>
          <a:lstStyle/>
          <a:p>
            <a:pPr marL="0" indent="0">
              <a:lnSpc>
                <a:spcPct val="170000"/>
              </a:lnSpc>
              <a:spcBef>
                <a:spcPts val="0"/>
              </a:spcBef>
              <a:buNone/>
            </a:pPr>
            <a:r>
              <a:rPr lang="en-US" altLang="ja-JP" sz="4800" b="1" dirty="0">
                <a:latin typeface="Meiryo UI" panose="020B0604030504040204" pitchFamily="50" charset="-128"/>
                <a:ea typeface="Meiryo UI" panose="020B0604030504040204" pitchFamily="50" charset="-128"/>
              </a:rPr>
              <a:t>【</a:t>
            </a:r>
            <a:r>
              <a:rPr lang="ja-JP" altLang="en-US" sz="4800" b="1" dirty="0">
                <a:latin typeface="Meiryo UI" panose="020B0604030504040204" pitchFamily="50" charset="-128"/>
                <a:ea typeface="Meiryo UI" panose="020B0604030504040204" pitchFamily="50" charset="-128"/>
              </a:rPr>
              <a:t>マイクロツーリズム</a:t>
            </a:r>
            <a:r>
              <a:rPr lang="en-US" altLang="ja-JP" sz="4800" b="1" dirty="0">
                <a:latin typeface="Meiryo UI" panose="020B0604030504040204" pitchFamily="50" charset="-128"/>
                <a:ea typeface="Meiryo UI" panose="020B0604030504040204" pitchFamily="50" charset="-128"/>
              </a:rPr>
              <a:t>】</a:t>
            </a:r>
          </a:p>
          <a:p>
            <a:pPr marL="0" indent="0">
              <a:lnSpc>
                <a:spcPct val="170000"/>
              </a:lnSpc>
              <a:spcBef>
                <a:spcPts val="0"/>
              </a:spcBef>
              <a:buNone/>
            </a:pPr>
            <a:r>
              <a:rPr lang="ja-JP" altLang="en-US" sz="4800" dirty="0">
                <a:latin typeface="Meiryo UI" panose="020B0604030504040204" pitchFamily="50" charset="-128"/>
                <a:ea typeface="Meiryo UI" panose="020B0604030504040204" pitchFamily="50" charset="-128"/>
              </a:rPr>
              <a:t>　　自宅から１時間圏内から２時間圏内の身近な場所の魅力を楽しむ旅行。</a:t>
            </a:r>
            <a:endParaRPr lang="en-US" altLang="ja-JP" sz="4800" dirty="0">
              <a:latin typeface="Meiryo UI" panose="020B0604030504040204" pitchFamily="50" charset="-128"/>
              <a:ea typeface="Meiryo UI" panose="020B0604030504040204" pitchFamily="50" charset="-128"/>
            </a:endParaRPr>
          </a:p>
          <a:p>
            <a:pPr marL="0" indent="0" algn="just">
              <a:lnSpc>
                <a:spcPct val="170000"/>
              </a:lnSpc>
              <a:spcBef>
                <a:spcPts val="600"/>
              </a:spcBef>
              <a:buNone/>
            </a:pPr>
            <a:r>
              <a:rPr lang="ja-JP" altLang="ja-JP" sz="4800" b="1" kern="100" dirty="0">
                <a:latin typeface="Meiryo UI" panose="020B0604030504040204" pitchFamily="50" charset="-128"/>
                <a:ea typeface="Meiryo UI" panose="020B0604030504040204" pitchFamily="50" charset="-128"/>
                <a:cs typeface="Times New Roman" panose="02020603050405020304" pitchFamily="18" charset="0"/>
              </a:rPr>
              <a:t>【ワーケーション】</a:t>
            </a:r>
            <a:r>
              <a:rPr lang="ja-JP" altLang="en-US" sz="4800" b="1"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4800" b="1"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lnSpc>
                <a:spcPct val="170000"/>
              </a:lnSpc>
              <a:spcBef>
                <a:spcPts val="0"/>
              </a:spcBef>
              <a:buNone/>
            </a:pPr>
            <a:r>
              <a:rPr lang="ja-JP" altLang="en-US" sz="48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4800" kern="0" dirty="0">
                <a:latin typeface="Meiryo UI" panose="020B0604030504040204" pitchFamily="50" charset="-128"/>
                <a:ea typeface="Meiryo UI" panose="020B0604030504040204" pitchFamily="50" charset="-128"/>
                <a:cs typeface="PUDShinGoPr6N-Regular"/>
              </a:rPr>
              <a:t>Work(</a:t>
            </a:r>
            <a:r>
              <a:rPr lang="ja-JP" altLang="ja-JP" sz="4800" kern="0" dirty="0">
                <a:latin typeface="Meiryo UI" panose="020B0604030504040204" pitchFamily="50" charset="-128"/>
                <a:ea typeface="Meiryo UI" panose="020B0604030504040204" pitchFamily="50" charset="-128"/>
                <a:cs typeface="PUDShinGoPr6N-Regular"/>
              </a:rPr>
              <a:t>仕事</a:t>
            </a:r>
            <a:r>
              <a:rPr lang="en-US" altLang="ja-JP" sz="4800" kern="0" dirty="0">
                <a:latin typeface="Meiryo UI" panose="020B0604030504040204" pitchFamily="50" charset="-128"/>
                <a:ea typeface="Meiryo UI" panose="020B0604030504040204" pitchFamily="50" charset="-128"/>
                <a:cs typeface="PUDShinGoPr6N-Regular"/>
              </a:rPr>
              <a:t>)</a:t>
            </a:r>
            <a:r>
              <a:rPr lang="ja-JP" altLang="ja-JP" sz="4800" kern="0" dirty="0">
                <a:latin typeface="Meiryo UI" panose="020B0604030504040204" pitchFamily="50" charset="-128"/>
                <a:ea typeface="Meiryo UI" panose="020B0604030504040204" pitchFamily="50" charset="-128"/>
                <a:cs typeface="PUDShinGoPr6N-Regular"/>
              </a:rPr>
              <a:t>と</a:t>
            </a:r>
            <a:r>
              <a:rPr lang="en-US" altLang="ja-JP" sz="4800" kern="0" dirty="0">
                <a:latin typeface="Meiryo UI" panose="020B0604030504040204" pitchFamily="50" charset="-128"/>
                <a:ea typeface="Meiryo UI" panose="020B0604030504040204" pitchFamily="50" charset="-128"/>
                <a:cs typeface="PUDShinGoPr6N-Regular"/>
              </a:rPr>
              <a:t>Vacation(</a:t>
            </a:r>
            <a:r>
              <a:rPr lang="ja-JP" altLang="ja-JP" sz="4800" kern="0" dirty="0">
                <a:latin typeface="Meiryo UI" panose="020B0604030504040204" pitchFamily="50" charset="-128"/>
                <a:ea typeface="Meiryo UI" panose="020B0604030504040204" pitchFamily="50" charset="-128"/>
                <a:cs typeface="PUDShinGoPr6N-Regular"/>
              </a:rPr>
              <a:t>休暇</a:t>
            </a:r>
            <a:r>
              <a:rPr lang="en-US" altLang="ja-JP" sz="4800" kern="0" dirty="0">
                <a:latin typeface="Meiryo UI" panose="020B0604030504040204" pitchFamily="50" charset="-128"/>
                <a:ea typeface="Meiryo UI" panose="020B0604030504040204" pitchFamily="50" charset="-128"/>
                <a:cs typeface="PUDShinGoPr6N-Regular"/>
              </a:rPr>
              <a:t>)</a:t>
            </a:r>
            <a:r>
              <a:rPr lang="ja-JP" altLang="ja-JP" sz="4800" kern="0" dirty="0">
                <a:latin typeface="Meiryo UI" panose="020B0604030504040204" pitchFamily="50" charset="-128"/>
                <a:ea typeface="Meiryo UI" panose="020B0604030504040204" pitchFamily="50" charset="-128"/>
                <a:cs typeface="PUDShinGoPr6N-Regular"/>
              </a:rPr>
              <a:t>を組み合わせた造語。テレワーク等を活用し、リゾート地や温泉地、国立公園等、普段の職場とは異な</a:t>
            </a:r>
            <a:r>
              <a:rPr lang="ja-JP" altLang="en-US" sz="4800" kern="0" dirty="0">
                <a:latin typeface="Meiryo UI" panose="020B0604030504040204" pitchFamily="50" charset="-128"/>
                <a:ea typeface="Meiryo UI" panose="020B0604030504040204" pitchFamily="50" charset="-128"/>
                <a:cs typeface="PUDShinGoPr6N-Regular"/>
              </a:rPr>
              <a:t>　</a:t>
            </a:r>
            <a:endParaRPr lang="en-US" altLang="ja-JP" sz="4800" kern="0" dirty="0">
              <a:latin typeface="Meiryo UI" panose="020B0604030504040204" pitchFamily="50" charset="-128"/>
              <a:ea typeface="Meiryo UI" panose="020B0604030504040204" pitchFamily="50" charset="-128"/>
              <a:cs typeface="PUDShinGoPr6N-Regular"/>
            </a:endParaRPr>
          </a:p>
          <a:p>
            <a:pPr marL="0" indent="0" algn="just">
              <a:lnSpc>
                <a:spcPct val="170000"/>
              </a:lnSpc>
              <a:spcBef>
                <a:spcPts val="0"/>
              </a:spcBef>
              <a:buNone/>
            </a:pPr>
            <a:r>
              <a:rPr lang="ja-JP" altLang="en-US" sz="4800" kern="0" dirty="0">
                <a:latin typeface="Meiryo UI" panose="020B0604030504040204" pitchFamily="50" charset="-128"/>
                <a:ea typeface="Meiryo UI" panose="020B0604030504040204" pitchFamily="50" charset="-128"/>
                <a:cs typeface="PUDShinGoPr6N-Regular"/>
              </a:rPr>
              <a:t>　</a:t>
            </a:r>
            <a:r>
              <a:rPr lang="ja-JP" altLang="ja-JP" sz="4800" kern="0" dirty="0" err="1">
                <a:latin typeface="Meiryo UI" panose="020B0604030504040204" pitchFamily="50" charset="-128"/>
                <a:ea typeface="Meiryo UI" panose="020B0604030504040204" pitchFamily="50" charset="-128"/>
                <a:cs typeface="PUDShinGoPr6N-Regular"/>
              </a:rPr>
              <a:t>る</a:t>
            </a:r>
            <a:r>
              <a:rPr lang="ja-JP" altLang="ja-JP" sz="4800" kern="0" dirty="0">
                <a:latin typeface="Meiryo UI" panose="020B0604030504040204" pitchFamily="50" charset="-128"/>
                <a:ea typeface="Meiryo UI" panose="020B0604030504040204" pitchFamily="50" charset="-128"/>
                <a:cs typeface="PUDShinGoPr6N-Regular"/>
              </a:rPr>
              <a:t>場所で余暇を楽しみつつ仕事を行うこと。休暇主体と仕事主体の２つのパターンがある。</a:t>
            </a:r>
            <a:endParaRPr lang="ja-JP" altLang="ja-JP" sz="48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ct val="170000"/>
              </a:lnSpc>
              <a:spcBef>
                <a:spcPts val="600"/>
              </a:spcBef>
              <a:buNone/>
            </a:pPr>
            <a:r>
              <a:rPr lang="en-US" altLang="ja-JP" sz="4800" b="1" kern="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4800" b="1" kern="0" dirty="0">
                <a:latin typeface="Meiryo UI" panose="020B0604030504040204" pitchFamily="50" charset="-128"/>
                <a:ea typeface="Meiryo UI" panose="020B0604030504040204" pitchFamily="50" charset="-128"/>
                <a:cs typeface="Times New Roman" panose="02020603050405020304" pitchFamily="18" charset="0"/>
              </a:rPr>
              <a:t>レジリエンス</a:t>
            </a:r>
            <a:r>
              <a:rPr lang="en-US" altLang="ja-JP" sz="4800" b="1" kern="0" dirty="0">
                <a:latin typeface="Meiryo UI" panose="020B0604030504040204" pitchFamily="50" charset="-128"/>
                <a:ea typeface="Meiryo UI" panose="020B0604030504040204" pitchFamily="50" charset="-128"/>
                <a:cs typeface="Times New Roman" panose="02020603050405020304" pitchFamily="18" charset="0"/>
              </a:rPr>
              <a:t>】</a:t>
            </a:r>
          </a:p>
          <a:p>
            <a:pPr marL="0" indent="0">
              <a:lnSpc>
                <a:spcPct val="170000"/>
              </a:lnSpc>
              <a:spcBef>
                <a:spcPts val="0"/>
              </a:spcBef>
              <a:buNone/>
            </a:pPr>
            <a:r>
              <a:rPr lang="ja-JP" altLang="en-US" sz="4800" kern="0" dirty="0">
                <a:latin typeface="Meiryo UI" panose="020B0604030504040204" pitchFamily="50" charset="-128"/>
                <a:ea typeface="Meiryo UI" panose="020B0604030504040204" pitchFamily="50" charset="-128"/>
                <a:cs typeface="Times New Roman" panose="02020603050405020304" pitchFamily="18" charset="0"/>
              </a:rPr>
              <a:t>　　様々な困難なことからダメージを受けて落ち込むことがあっても粘り強くもとに戻りながら、以前よりもよりよく立ち直る力。レジリエントな都市と</a:t>
            </a:r>
            <a:endParaRPr lang="en-US" altLang="ja-JP" sz="4800" kern="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ct val="170000"/>
              </a:lnSpc>
              <a:spcBef>
                <a:spcPts val="0"/>
              </a:spcBef>
              <a:buNone/>
            </a:pPr>
            <a:r>
              <a:rPr lang="ja-JP" altLang="en-US" sz="4800" kern="0" dirty="0">
                <a:latin typeface="Meiryo UI" panose="020B0604030504040204" pitchFamily="50" charset="-128"/>
                <a:ea typeface="Meiryo UI" panose="020B0604030504040204" pitchFamily="50" charset="-128"/>
                <a:cs typeface="Times New Roman" panose="02020603050405020304" pitchFamily="18" charset="0"/>
              </a:rPr>
              <a:t>　は、あらゆる困難をしなやかに、力強く乗り越え、将来にわたって魅力あふれるまち。</a:t>
            </a:r>
            <a:endParaRPr lang="ja-JP" altLang="ja-JP" sz="48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lnSpc>
                <a:spcPct val="170000"/>
              </a:lnSpc>
              <a:spcBef>
                <a:spcPts val="600"/>
              </a:spcBef>
              <a:buNone/>
            </a:pPr>
            <a:r>
              <a:rPr lang="ja-JP" altLang="ja-JP" sz="48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4800" b="1" kern="100" dirty="0">
                <a:latin typeface="Meiryo UI" panose="020B0604030504040204" pitchFamily="50" charset="-128"/>
                <a:ea typeface="Meiryo UI" panose="020B0604030504040204" pitchFamily="50" charset="-128"/>
                <a:cs typeface="Times New Roman" panose="02020603050405020304" pitchFamily="18" charset="0"/>
              </a:rPr>
              <a:t>ICT</a:t>
            </a:r>
            <a:r>
              <a:rPr lang="ja-JP" altLang="ja-JP" sz="48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4800" b="1" kern="100" dirty="0">
                <a:latin typeface="Meiryo UI" panose="020B0604030504040204" pitchFamily="50" charset="-128"/>
                <a:ea typeface="Meiryo UI" panose="020B0604030504040204" pitchFamily="50" charset="-128"/>
                <a:cs typeface="Times New Roman" panose="02020603050405020304" pitchFamily="18" charset="0"/>
              </a:rPr>
              <a:t>Information and Communication Technology</a:t>
            </a:r>
            <a:r>
              <a:rPr lang="ja-JP" altLang="ja-JP" sz="4800" b="1" kern="100" dirty="0">
                <a:latin typeface="Meiryo UI" panose="020B0604030504040204" pitchFamily="50" charset="-128"/>
                <a:ea typeface="Meiryo UI" panose="020B0604030504040204" pitchFamily="50" charset="-128"/>
                <a:cs typeface="Times New Roman" panose="02020603050405020304" pitchFamily="18" charset="0"/>
              </a:rPr>
              <a:t>）】</a:t>
            </a:r>
          </a:p>
          <a:p>
            <a:pPr marL="0" indent="0" algn="just">
              <a:lnSpc>
                <a:spcPct val="170000"/>
              </a:lnSpc>
              <a:spcBef>
                <a:spcPts val="0"/>
              </a:spcBef>
              <a:buNone/>
            </a:pPr>
            <a:r>
              <a:rPr lang="ja-JP" altLang="en-US" sz="48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4800" kern="100" dirty="0">
                <a:latin typeface="Meiryo UI" panose="020B0604030504040204" pitchFamily="50" charset="-128"/>
                <a:ea typeface="Meiryo UI" panose="020B0604030504040204" pitchFamily="50" charset="-128"/>
                <a:cs typeface="Times New Roman" panose="02020603050405020304" pitchFamily="18" charset="0"/>
              </a:rPr>
              <a:t>情報や通信に関する技術の総称。コンピューター・インターネット・携帯電話などを使う情報処理や通信に関する技術。</a:t>
            </a:r>
          </a:p>
          <a:p>
            <a:pPr marL="0" indent="0">
              <a:lnSpc>
                <a:spcPct val="170000"/>
              </a:lnSpc>
              <a:spcBef>
                <a:spcPts val="600"/>
              </a:spcBef>
              <a:buNone/>
            </a:pPr>
            <a:r>
              <a:rPr lang="ja-JP" altLang="ja-JP" sz="4800" b="1" dirty="0">
                <a:latin typeface="Meiryo UI" panose="020B0604030504040204" pitchFamily="50" charset="-128"/>
                <a:ea typeface="Meiryo UI" panose="020B0604030504040204" pitchFamily="50" charset="-128"/>
              </a:rPr>
              <a:t>【</a:t>
            </a:r>
            <a:r>
              <a:rPr lang="en-US" altLang="ja-JP" sz="4800" b="1" dirty="0">
                <a:latin typeface="Meiryo UI" panose="020B0604030504040204" pitchFamily="50" charset="-128"/>
                <a:ea typeface="Meiryo UI" panose="020B0604030504040204" pitchFamily="50" charset="-128"/>
              </a:rPr>
              <a:t>MICE</a:t>
            </a:r>
            <a:r>
              <a:rPr lang="ja-JP" altLang="ja-JP" sz="4800" b="1" dirty="0">
                <a:latin typeface="Meiryo UI" panose="020B0604030504040204" pitchFamily="50" charset="-128"/>
                <a:ea typeface="Meiryo UI" panose="020B0604030504040204" pitchFamily="50" charset="-128"/>
              </a:rPr>
              <a:t>】</a:t>
            </a:r>
            <a:endParaRPr lang="en-US" altLang="ja-JP" sz="4800" b="1" dirty="0">
              <a:latin typeface="Meiryo UI" panose="020B0604030504040204" pitchFamily="50" charset="-128"/>
              <a:ea typeface="Meiryo UI" panose="020B0604030504040204" pitchFamily="50" charset="-128"/>
            </a:endParaRPr>
          </a:p>
          <a:p>
            <a:pPr marL="0" indent="0">
              <a:lnSpc>
                <a:spcPct val="170000"/>
              </a:lnSpc>
              <a:spcBef>
                <a:spcPts val="0"/>
              </a:spcBef>
              <a:buNone/>
            </a:pPr>
            <a:r>
              <a:rPr lang="ja-JP" altLang="en-US" sz="4800" dirty="0">
                <a:latin typeface="Meiryo UI" panose="020B0604030504040204" pitchFamily="50" charset="-128"/>
                <a:ea typeface="Meiryo UI" panose="020B0604030504040204" pitchFamily="50" charset="-128"/>
              </a:rPr>
              <a:t>　</a:t>
            </a:r>
            <a:r>
              <a:rPr lang="ja-JP" altLang="ja-JP" sz="4800" dirty="0">
                <a:latin typeface="Meiryo UI" panose="020B0604030504040204" pitchFamily="50" charset="-128"/>
                <a:ea typeface="Meiryo UI" panose="020B0604030504040204" pitchFamily="50" charset="-128"/>
              </a:rPr>
              <a:t>　企業等の会議（</a:t>
            </a:r>
            <a:r>
              <a:rPr lang="en-US" altLang="ja-JP" sz="4800" dirty="0">
                <a:latin typeface="Meiryo UI" panose="020B0604030504040204" pitchFamily="50" charset="-128"/>
                <a:ea typeface="Meiryo UI" panose="020B0604030504040204" pitchFamily="50" charset="-128"/>
              </a:rPr>
              <a:t>Meeting</a:t>
            </a:r>
            <a:r>
              <a:rPr lang="ja-JP" altLang="ja-JP" sz="4800" dirty="0">
                <a:latin typeface="Meiryo UI" panose="020B0604030504040204" pitchFamily="50" charset="-128"/>
                <a:ea typeface="Meiryo UI" panose="020B0604030504040204" pitchFamily="50" charset="-128"/>
              </a:rPr>
              <a:t>）、企業等の行う報奨・研修旅行（インセンティブ旅行　</a:t>
            </a:r>
            <a:r>
              <a:rPr lang="en-US" altLang="ja-JP" sz="4800" dirty="0">
                <a:latin typeface="Meiryo UI" panose="020B0604030504040204" pitchFamily="50" charset="-128"/>
                <a:ea typeface="Meiryo UI" panose="020B0604030504040204" pitchFamily="50" charset="-128"/>
              </a:rPr>
              <a:t>Incentive Travel</a:t>
            </a:r>
            <a:r>
              <a:rPr lang="ja-JP" altLang="ja-JP" sz="4800" dirty="0">
                <a:latin typeface="Meiryo UI" panose="020B0604030504040204" pitchFamily="50" charset="-128"/>
                <a:ea typeface="Meiryo UI" panose="020B0604030504040204" pitchFamily="50" charset="-128"/>
              </a:rPr>
              <a:t>）、国際機関・団体、学会等が</a:t>
            </a:r>
            <a:endParaRPr lang="en-US" altLang="ja-JP" sz="4800" dirty="0">
              <a:latin typeface="Meiryo UI" panose="020B0604030504040204" pitchFamily="50" charset="-128"/>
              <a:ea typeface="Meiryo UI" panose="020B0604030504040204" pitchFamily="50" charset="-128"/>
            </a:endParaRPr>
          </a:p>
          <a:p>
            <a:pPr marL="0" indent="0">
              <a:lnSpc>
                <a:spcPct val="170000"/>
              </a:lnSpc>
              <a:spcBef>
                <a:spcPts val="0"/>
              </a:spcBef>
              <a:buNone/>
            </a:pPr>
            <a:r>
              <a:rPr lang="ja-JP" altLang="en-US" sz="4800" dirty="0">
                <a:latin typeface="Meiryo UI" panose="020B0604030504040204" pitchFamily="50" charset="-128"/>
                <a:ea typeface="Meiryo UI" panose="020B0604030504040204" pitchFamily="50" charset="-128"/>
              </a:rPr>
              <a:t>　</a:t>
            </a:r>
            <a:r>
              <a:rPr lang="ja-JP" altLang="ja-JP" sz="4800" dirty="0">
                <a:latin typeface="Meiryo UI" panose="020B0604030504040204" pitchFamily="50" charset="-128"/>
                <a:ea typeface="Meiryo UI" panose="020B0604030504040204" pitchFamily="50" charset="-128"/>
              </a:rPr>
              <a:t>行う国際会議（</a:t>
            </a:r>
            <a:r>
              <a:rPr lang="en-US" altLang="ja-JP" sz="4800" dirty="0">
                <a:latin typeface="Meiryo UI" panose="020B0604030504040204" pitchFamily="50" charset="-128"/>
                <a:ea typeface="Meiryo UI" panose="020B0604030504040204" pitchFamily="50" charset="-128"/>
              </a:rPr>
              <a:t>Convention</a:t>
            </a:r>
            <a:r>
              <a:rPr lang="ja-JP" altLang="ja-JP" sz="4800" dirty="0">
                <a:latin typeface="Meiryo UI" panose="020B0604030504040204" pitchFamily="50" charset="-128"/>
                <a:ea typeface="Meiryo UI" panose="020B0604030504040204" pitchFamily="50" charset="-128"/>
              </a:rPr>
              <a:t>）、展示会・見本市、イベント（</a:t>
            </a:r>
            <a:r>
              <a:rPr lang="en-US" altLang="ja-JP" sz="4800" dirty="0">
                <a:latin typeface="Meiryo UI" panose="020B0604030504040204" pitchFamily="50" charset="-128"/>
                <a:ea typeface="Meiryo UI" panose="020B0604030504040204" pitchFamily="50" charset="-128"/>
              </a:rPr>
              <a:t>Exhibition</a:t>
            </a:r>
            <a:r>
              <a:rPr lang="ja-JP" altLang="ja-JP" sz="4800" dirty="0">
                <a:latin typeface="Meiryo UI" panose="020B0604030504040204" pitchFamily="50" charset="-128"/>
                <a:ea typeface="Meiryo UI" panose="020B0604030504040204" pitchFamily="50" charset="-128"/>
              </a:rPr>
              <a:t>／</a:t>
            </a:r>
            <a:r>
              <a:rPr lang="en-US" altLang="ja-JP" sz="4800" dirty="0">
                <a:latin typeface="Meiryo UI" panose="020B0604030504040204" pitchFamily="50" charset="-128"/>
                <a:ea typeface="Meiryo UI" panose="020B0604030504040204" pitchFamily="50" charset="-128"/>
              </a:rPr>
              <a:t>Event</a:t>
            </a:r>
            <a:r>
              <a:rPr lang="ja-JP" altLang="ja-JP" sz="4800" dirty="0">
                <a:latin typeface="Meiryo UI" panose="020B0604030504040204" pitchFamily="50" charset="-128"/>
                <a:ea typeface="Meiryo UI" panose="020B0604030504040204" pitchFamily="50" charset="-128"/>
              </a:rPr>
              <a:t>）の頭文字のことであり、多くの集客交流が見込まれ</a:t>
            </a:r>
            <a:endParaRPr lang="en-US" altLang="ja-JP" sz="4800" dirty="0">
              <a:latin typeface="Meiryo UI" panose="020B0604030504040204" pitchFamily="50" charset="-128"/>
              <a:ea typeface="Meiryo UI" panose="020B0604030504040204" pitchFamily="50" charset="-128"/>
            </a:endParaRPr>
          </a:p>
          <a:p>
            <a:pPr marL="0" indent="0">
              <a:lnSpc>
                <a:spcPct val="170000"/>
              </a:lnSpc>
              <a:spcBef>
                <a:spcPts val="0"/>
              </a:spcBef>
              <a:buNone/>
            </a:pPr>
            <a:r>
              <a:rPr lang="ja-JP" altLang="en-US" sz="4800" dirty="0">
                <a:latin typeface="Meiryo UI" panose="020B0604030504040204" pitchFamily="50" charset="-128"/>
                <a:ea typeface="Meiryo UI" panose="020B0604030504040204" pitchFamily="50" charset="-128"/>
              </a:rPr>
              <a:t>　</a:t>
            </a:r>
            <a:r>
              <a:rPr lang="ja-JP" altLang="ja-JP" sz="4800" dirty="0" err="1">
                <a:latin typeface="Meiryo UI" panose="020B0604030504040204" pitchFamily="50" charset="-128"/>
                <a:ea typeface="Meiryo UI" panose="020B0604030504040204" pitchFamily="50" charset="-128"/>
              </a:rPr>
              <a:t>る</a:t>
            </a:r>
            <a:r>
              <a:rPr lang="ja-JP" altLang="ja-JP" sz="4800" dirty="0">
                <a:latin typeface="Meiryo UI" panose="020B0604030504040204" pitchFamily="50" charset="-128"/>
                <a:ea typeface="Meiryo UI" panose="020B0604030504040204" pitchFamily="50" charset="-128"/>
              </a:rPr>
              <a:t>ビジネスイベントなどの総称</a:t>
            </a:r>
            <a:r>
              <a:rPr lang="ja-JP" altLang="en-US" sz="4800" dirty="0">
                <a:latin typeface="Meiryo UI" panose="020B0604030504040204" pitchFamily="50" charset="-128"/>
                <a:ea typeface="Meiryo UI" panose="020B0604030504040204" pitchFamily="50" charset="-128"/>
              </a:rPr>
              <a:t>。</a:t>
            </a:r>
            <a:endParaRPr lang="ja-JP" altLang="ja-JP" sz="4800" dirty="0">
              <a:latin typeface="Meiryo UI" panose="020B0604030504040204" pitchFamily="50" charset="-128"/>
              <a:ea typeface="Meiryo UI" panose="020B0604030504040204" pitchFamily="50" charset="-128"/>
            </a:endParaRPr>
          </a:p>
          <a:p>
            <a:pPr marL="0" indent="0">
              <a:lnSpc>
                <a:spcPct val="170000"/>
              </a:lnSpc>
              <a:spcBef>
                <a:spcPts val="600"/>
              </a:spcBef>
              <a:buNone/>
            </a:pPr>
            <a:r>
              <a:rPr lang="en-US" altLang="ja-JP" sz="4800" b="1" dirty="0">
                <a:latin typeface="Meiryo UI" panose="020B0604030504040204" pitchFamily="50" charset="-128"/>
                <a:ea typeface="Meiryo UI" panose="020B0604030504040204" pitchFamily="50" charset="-128"/>
              </a:rPr>
              <a:t>【</a:t>
            </a:r>
            <a:r>
              <a:rPr lang="ja-JP" altLang="en-US" sz="4800" b="1" dirty="0">
                <a:latin typeface="Meiryo UI" panose="020B0604030504040204" pitchFamily="50" charset="-128"/>
                <a:ea typeface="Meiryo UI" panose="020B0604030504040204" pitchFamily="50" charset="-128"/>
              </a:rPr>
              <a:t>スポーツツーリズム</a:t>
            </a:r>
            <a:r>
              <a:rPr lang="en-US" altLang="ja-JP" sz="4800" b="1" dirty="0">
                <a:latin typeface="Meiryo UI" panose="020B0604030504040204" pitchFamily="50" charset="-128"/>
                <a:ea typeface="Meiryo UI" panose="020B0604030504040204" pitchFamily="50" charset="-128"/>
              </a:rPr>
              <a:t>】</a:t>
            </a:r>
          </a:p>
          <a:p>
            <a:pPr marL="0" indent="0">
              <a:lnSpc>
                <a:spcPct val="170000"/>
              </a:lnSpc>
              <a:spcBef>
                <a:spcPts val="0"/>
              </a:spcBef>
              <a:buNone/>
            </a:pPr>
            <a:r>
              <a:rPr lang="ja-JP" altLang="en-US" sz="4800" dirty="0">
                <a:latin typeface="Meiryo UI" panose="020B0604030504040204" pitchFamily="50" charset="-128"/>
                <a:ea typeface="Meiryo UI" panose="020B0604030504040204" pitchFamily="50" charset="-128"/>
              </a:rPr>
              <a:t>　　</a:t>
            </a:r>
            <a:r>
              <a:rPr lang="ja-JP" altLang="ja-JP" sz="4800" dirty="0">
                <a:latin typeface="Meiryo UI" panose="020B0604030504040204" pitchFamily="50" charset="-128"/>
                <a:ea typeface="Meiryo UI" panose="020B0604030504040204" pitchFamily="50" charset="-128"/>
              </a:rPr>
              <a:t>旅行先での活動にスポーツ参加や観戦などのスポーツ要素が含まれる旅行のことで</a:t>
            </a:r>
            <a:r>
              <a:rPr lang="ja-JP" altLang="ja-JP" sz="4800" dirty="0" smtClean="0">
                <a:latin typeface="Meiryo UI" panose="020B0604030504040204" pitchFamily="50" charset="-128"/>
                <a:ea typeface="Meiryo UI" panose="020B0604030504040204" pitchFamily="50" charset="-128"/>
              </a:rPr>
              <a:t>あり</a:t>
            </a:r>
            <a:r>
              <a:rPr lang="ja-JP" altLang="en-US" sz="4800" dirty="0" smtClean="0">
                <a:latin typeface="Meiryo UI" panose="020B0604030504040204" pitchFamily="50" charset="-128"/>
                <a:ea typeface="Meiryo UI" panose="020B0604030504040204" pitchFamily="50" charset="-128"/>
              </a:rPr>
              <a:t>、</a:t>
            </a:r>
            <a:r>
              <a:rPr lang="ja-JP" altLang="ja-JP" sz="4800" dirty="0" smtClean="0">
                <a:latin typeface="Meiryo UI" panose="020B0604030504040204" pitchFamily="50" charset="-128"/>
                <a:ea typeface="Meiryo UI" panose="020B0604030504040204" pitchFamily="50" charset="-128"/>
              </a:rPr>
              <a:t>既存</a:t>
            </a:r>
            <a:r>
              <a:rPr lang="ja-JP" altLang="ja-JP" sz="4800" dirty="0">
                <a:latin typeface="Meiryo UI" panose="020B0604030504040204" pitchFamily="50" charset="-128"/>
                <a:ea typeface="Meiryo UI" panose="020B0604030504040204" pitchFamily="50" charset="-128"/>
              </a:rPr>
              <a:t>のスポーツ資源のほかにも地域資源が</a:t>
            </a:r>
            <a:r>
              <a:rPr lang="ja-JP" altLang="ja-JP" sz="4800" dirty="0" smtClean="0">
                <a:latin typeface="Meiryo UI" panose="020B0604030504040204" pitchFamily="50" charset="-128"/>
                <a:ea typeface="Meiryo UI" panose="020B0604030504040204" pitchFamily="50" charset="-128"/>
              </a:rPr>
              <a:t>ス</a:t>
            </a:r>
            <a:r>
              <a:rPr lang="ja-JP" altLang="en-US" sz="4800" dirty="0" smtClean="0">
                <a:latin typeface="Meiryo UI" panose="020B0604030504040204" pitchFamily="50" charset="-128"/>
                <a:ea typeface="Meiryo UI" panose="020B0604030504040204" pitchFamily="50" charset="-128"/>
              </a:rPr>
              <a:t>ポ</a:t>
            </a:r>
            <a:r>
              <a:rPr lang="ja-JP" altLang="ja-JP" sz="4800" dirty="0" smtClean="0">
                <a:latin typeface="Meiryo UI" panose="020B0604030504040204" pitchFamily="50" charset="-128"/>
                <a:ea typeface="Meiryo UI" panose="020B0604030504040204" pitchFamily="50" charset="-128"/>
              </a:rPr>
              <a:t>ー</a:t>
            </a:r>
            <a:endParaRPr lang="en-US" altLang="ja-JP" sz="4800" dirty="0" smtClean="0">
              <a:latin typeface="Meiryo UI" panose="020B0604030504040204" pitchFamily="50" charset="-128"/>
              <a:ea typeface="Meiryo UI" panose="020B0604030504040204" pitchFamily="50" charset="-128"/>
            </a:endParaRPr>
          </a:p>
          <a:p>
            <a:pPr marL="0" indent="0">
              <a:lnSpc>
                <a:spcPct val="170000"/>
              </a:lnSpc>
              <a:spcBef>
                <a:spcPts val="0"/>
              </a:spcBef>
              <a:buNone/>
            </a:pPr>
            <a:r>
              <a:rPr lang="ja-JP" altLang="en-US" sz="4800" dirty="0">
                <a:latin typeface="Meiryo UI" panose="020B0604030504040204" pitchFamily="50" charset="-128"/>
                <a:ea typeface="Meiryo UI" panose="020B0604030504040204" pitchFamily="50" charset="-128"/>
              </a:rPr>
              <a:t>　</a:t>
            </a:r>
            <a:r>
              <a:rPr lang="ja-JP" altLang="ja-JP" sz="4800" dirty="0" smtClean="0">
                <a:latin typeface="Meiryo UI" panose="020B0604030504040204" pitchFamily="50" charset="-128"/>
                <a:ea typeface="Meiryo UI" panose="020B0604030504040204" pitchFamily="50" charset="-128"/>
              </a:rPr>
              <a:t>ツ</a:t>
            </a:r>
            <a:r>
              <a:rPr lang="ja-JP" altLang="ja-JP" sz="4800" dirty="0">
                <a:latin typeface="Meiryo UI" panose="020B0604030504040204" pitchFamily="50" charset="-128"/>
                <a:ea typeface="Meiryo UI" panose="020B0604030504040204" pitchFamily="50" charset="-128"/>
              </a:rPr>
              <a:t>の⼒で観光資源となる可能性も秘めている。</a:t>
            </a:r>
            <a:endParaRPr lang="en-US" altLang="ja-JP" sz="4800" dirty="0">
              <a:latin typeface="Meiryo UI" panose="020B0604030504040204" pitchFamily="50" charset="-128"/>
              <a:ea typeface="Meiryo UI" panose="020B0604030504040204" pitchFamily="50" charset="-128"/>
            </a:endParaRPr>
          </a:p>
          <a:p>
            <a:pPr marL="0" indent="0" algn="just">
              <a:lnSpc>
                <a:spcPct val="170000"/>
              </a:lnSpc>
              <a:spcBef>
                <a:spcPts val="600"/>
              </a:spcBef>
              <a:buNone/>
            </a:pPr>
            <a:r>
              <a:rPr lang="en-US" altLang="ja-JP" sz="4800" b="1" kern="100" dirty="0">
                <a:latin typeface="Meiryo UI" panose="020B0604030504040204" pitchFamily="50" charset="-128"/>
                <a:ea typeface="Meiryo UI" panose="020B0604030504040204" pitchFamily="50" charset="-128"/>
                <a:cs typeface="Times New Roman" panose="02020603050405020304" pitchFamily="18" charset="0"/>
              </a:rPr>
              <a:t>【10</a:t>
            </a:r>
            <a:r>
              <a:rPr lang="ja-JP" altLang="en-US" sz="4800" b="1" kern="100" dirty="0">
                <a:latin typeface="Meiryo UI" panose="020B0604030504040204" pitchFamily="50" charset="-128"/>
                <a:ea typeface="Meiryo UI" panose="020B0604030504040204" pitchFamily="50" charset="-128"/>
                <a:cs typeface="Times New Roman" panose="02020603050405020304" pitchFamily="18" charset="0"/>
              </a:rPr>
              <a:t>歳若返り</a:t>
            </a:r>
            <a:r>
              <a:rPr lang="en-US" altLang="ja-JP" sz="4800" b="1" kern="100" dirty="0">
                <a:latin typeface="Meiryo UI" panose="020B0604030504040204" pitchFamily="50" charset="-128"/>
                <a:ea typeface="Meiryo UI" panose="020B0604030504040204" pitchFamily="50" charset="-128"/>
                <a:cs typeface="Times New Roman" panose="02020603050405020304" pitchFamily="18" charset="0"/>
              </a:rPr>
              <a:t>】</a:t>
            </a:r>
          </a:p>
          <a:p>
            <a:pPr marL="0" indent="0" algn="just">
              <a:lnSpc>
                <a:spcPct val="170000"/>
              </a:lnSpc>
              <a:spcBef>
                <a:spcPts val="0"/>
              </a:spcBef>
              <a:buNone/>
            </a:pPr>
            <a:r>
              <a:rPr lang="ja-JP" altLang="en-US" sz="480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4800" kern="100" dirty="0">
                <a:latin typeface="Meiryo UI" panose="020B0604030504040204" pitchFamily="50" charset="-128"/>
                <a:ea typeface="Meiryo UI" panose="020B0604030504040204" pitchFamily="50" charset="-128"/>
                <a:cs typeface="Times New Roman" panose="02020603050405020304" pitchFamily="18" charset="0"/>
              </a:rPr>
              <a:t>健康寿命の延伸に加え、健康状態に応じて、誰もが生涯を通じ自らの意思に基づき活動的に生活できること（大阪府が策定した「</a:t>
            </a:r>
            <a:r>
              <a:rPr lang="en-US" altLang="ja-JP" sz="48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4800" kern="100" dirty="0">
                <a:latin typeface="Meiryo UI" panose="020B0604030504040204" pitchFamily="50" charset="-128"/>
                <a:ea typeface="Meiryo UI" panose="020B0604030504040204" pitchFamily="50" charset="-128"/>
                <a:cs typeface="Times New Roman" panose="02020603050405020304" pitchFamily="18" charset="0"/>
              </a:rPr>
              <a:t>いの</a:t>
            </a:r>
            <a:endParaRPr lang="en-US" altLang="ja-JP" sz="48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lnSpc>
                <a:spcPct val="170000"/>
              </a:lnSpc>
              <a:spcBef>
                <a:spcPts val="0"/>
              </a:spcBef>
              <a:buNone/>
            </a:pPr>
            <a:r>
              <a:rPr lang="ja-JP" altLang="en-US" sz="48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4800" kern="100" dirty="0" err="1">
                <a:latin typeface="Meiryo UI" panose="020B0604030504040204" pitchFamily="50" charset="-128"/>
                <a:ea typeface="Meiryo UI" panose="020B0604030504040204" pitchFamily="50" charset="-128"/>
                <a:cs typeface="Times New Roman" panose="02020603050405020304" pitchFamily="18" charset="0"/>
              </a:rPr>
              <a:t>ち</a:t>
            </a:r>
            <a:r>
              <a:rPr lang="ja-JP" altLang="en-US" sz="4800" kern="100" dirty="0">
                <a:latin typeface="Meiryo UI" panose="020B0604030504040204" pitchFamily="50" charset="-128"/>
                <a:ea typeface="Meiryo UI" panose="020B0604030504040204" pitchFamily="50" charset="-128"/>
                <a:cs typeface="Times New Roman" panose="02020603050405020304" pitchFamily="18" charset="0"/>
              </a:rPr>
              <a:t>輝く未来社会</a:t>
            </a:r>
            <a:r>
              <a:rPr lang="en-US" altLang="ja-JP" sz="48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4800" kern="100" dirty="0">
                <a:latin typeface="Meiryo UI" panose="020B0604030504040204" pitchFamily="50" charset="-128"/>
                <a:ea typeface="Meiryo UI" panose="020B0604030504040204" pitchFamily="50" charset="-128"/>
                <a:cs typeface="Times New Roman" panose="02020603050405020304" pitchFamily="18" charset="0"/>
              </a:rPr>
              <a:t>をめざすビジョン」に基づく考え方）。</a:t>
            </a:r>
            <a:endParaRPr lang="en-US" altLang="ja-JP" sz="48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3" name="正方形/長方形 2"/>
          <p:cNvSpPr/>
          <p:nvPr/>
        </p:nvSpPr>
        <p:spPr>
          <a:xfrm>
            <a:off x="324000" y="662037"/>
            <a:ext cx="468630" cy="285750"/>
          </a:xfrm>
          <a:prstGeom prst="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頁</a:t>
            </a:r>
            <a:endParaRPr kumimoji="1" lang="ja-JP" altLang="en-US" dirty="0"/>
          </a:p>
        </p:txBody>
      </p:sp>
      <p:sp>
        <p:nvSpPr>
          <p:cNvPr id="4" name="正方形/長方形 3"/>
          <p:cNvSpPr/>
          <p:nvPr/>
        </p:nvSpPr>
        <p:spPr>
          <a:xfrm>
            <a:off x="3724275" y="295642"/>
            <a:ext cx="1188720" cy="25200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頁は初出頁</a:t>
            </a:r>
          </a:p>
        </p:txBody>
      </p:sp>
      <p:sp>
        <p:nvSpPr>
          <p:cNvPr id="9" name="正方形/長方形 8"/>
          <p:cNvSpPr/>
          <p:nvPr/>
        </p:nvSpPr>
        <p:spPr>
          <a:xfrm>
            <a:off x="324000" y="3677152"/>
            <a:ext cx="468630" cy="285750"/>
          </a:xfrm>
          <a:prstGeom prst="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6</a:t>
            </a:r>
            <a:r>
              <a:rPr kumimoji="1" lang="ja-JP" altLang="en-US" sz="1200" dirty="0">
                <a:latin typeface="Meiryo UI" panose="020B0604030504040204" pitchFamily="50" charset="-128"/>
                <a:ea typeface="Meiryo UI" panose="020B0604030504040204" pitchFamily="50" charset="-128"/>
              </a:rPr>
              <a:t>頁</a:t>
            </a:r>
            <a:endParaRPr kumimoji="1" lang="ja-JP" altLang="en-US" dirty="0"/>
          </a:p>
        </p:txBody>
      </p:sp>
      <p:sp>
        <p:nvSpPr>
          <p:cNvPr id="11" name="正方形/長方形 10"/>
          <p:cNvSpPr/>
          <p:nvPr/>
        </p:nvSpPr>
        <p:spPr>
          <a:xfrm>
            <a:off x="324000" y="3017868"/>
            <a:ext cx="468630" cy="285750"/>
          </a:xfrm>
          <a:prstGeom prst="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4</a:t>
            </a:r>
            <a:r>
              <a:rPr kumimoji="1" lang="ja-JP" altLang="en-US" sz="1200" dirty="0">
                <a:latin typeface="Meiryo UI" panose="020B0604030504040204" pitchFamily="50" charset="-128"/>
                <a:ea typeface="Meiryo UI" panose="020B0604030504040204" pitchFamily="50" charset="-128"/>
              </a:rPr>
              <a:t>頁</a:t>
            </a:r>
            <a:endParaRPr kumimoji="1" lang="ja-JP" altLang="en-US" dirty="0"/>
          </a:p>
        </p:txBody>
      </p:sp>
    </p:spTree>
    <p:extLst>
      <p:ext uri="{BB962C8B-B14F-4D97-AF65-F5344CB8AC3E}">
        <p14:creationId xmlns:p14="http://schemas.microsoft.com/office/powerpoint/2010/main" val="23244698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572492" y="6470061"/>
            <a:ext cx="2228850" cy="365125"/>
          </a:xfrm>
        </p:spPr>
        <p:txBody>
          <a:bodyPr/>
          <a:lstStyle/>
          <a:p>
            <a:r>
              <a:rPr kumimoji="1" lang="en-US" altLang="ja-JP" dirty="0"/>
              <a:t>27</a:t>
            </a:r>
          </a:p>
        </p:txBody>
      </p:sp>
      <p:sp>
        <p:nvSpPr>
          <p:cNvPr id="6" name="Text Box 2">
            <a:extLst>
              <a:ext uri="{FF2B5EF4-FFF2-40B4-BE49-F238E27FC236}">
                <a16:creationId xmlns:a16="http://schemas.microsoft.com/office/drawing/2014/main" id="{245A298C-83B1-48F8-821C-8AD25132897B}"/>
              </a:ext>
            </a:extLst>
          </p:cNvPr>
          <p:cNvSpPr txBox="1">
            <a:spLocks noChangeArrowheads="1"/>
          </p:cNvSpPr>
          <p:nvPr/>
        </p:nvSpPr>
        <p:spPr bwMode="auto">
          <a:xfrm>
            <a:off x="0" y="239126"/>
            <a:ext cx="3724275" cy="252000"/>
          </a:xfrm>
          <a:prstGeom prst="rect">
            <a:avLst/>
          </a:prstGeom>
          <a:solidFill>
            <a:srgbClr val="0000FF"/>
          </a:solidFill>
          <a:ln w="28575">
            <a:solidFill>
              <a:schemeClr val="tx1"/>
            </a:solidFill>
            <a:miter lim="800000"/>
            <a:headEnd/>
            <a:tailEnd/>
          </a:ln>
        </p:spPr>
        <p:txBody>
          <a:bodyPr wrap="square" lIns="74295" tIns="36000" rIns="74295" bIns="8890" anchor="t"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b="1" u="none" dirty="0">
                <a:solidFill>
                  <a:schemeClr val="bg1"/>
                </a:solidFill>
                <a:latin typeface="Meiryo UI" panose="020B0604030504040204" pitchFamily="50" charset="-128"/>
                <a:ea typeface="Meiryo UI" panose="020B0604030504040204" pitchFamily="50" charset="-128"/>
                <a:cs typeface="ＭＳ Ｐゴシック" charset="-128"/>
              </a:rPr>
              <a:t>　用　語　集</a:t>
            </a:r>
            <a:endPar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endParaRPr>
          </a:p>
        </p:txBody>
      </p:sp>
      <p:sp>
        <p:nvSpPr>
          <p:cNvPr id="8" name="コンテンツ プレースホルダー 7"/>
          <p:cNvSpPr>
            <a:spLocks noGrp="1"/>
          </p:cNvSpPr>
          <p:nvPr>
            <p:ph idx="1"/>
          </p:nvPr>
        </p:nvSpPr>
        <p:spPr>
          <a:xfrm>
            <a:off x="828000" y="576000"/>
            <a:ext cx="8543925" cy="6066436"/>
          </a:xfrm>
        </p:spPr>
        <p:txBody>
          <a:bodyPr>
            <a:normAutofit fontScale="25000" lnSpcReduction="20000"/>
          </a:bodyPr>
          <a:lstStyle/>
          <a:p>
            <a:pPr marL="0" indent="0">
              <a:lnSpc>
                <a:spcPct val="170000"/>
              </a:lnSpc>
              <a:spcBef>
                <a:spcPts val="0"/>
              </a:spcBef>
              <a:buNone/>
            </a:pPr>
            <a:r>
              <a:rPr lang="en-US" altLang="ja-JP" sz="4800" b="1" dirty="0">
                <a:latin typeface="Meiryo UI" panose="020B0604030504040204" pitchFamily="50" charset="-128"/>
                <a:ea typeface="Meiryo UI" panose="020B0604030504040204" pitchFamily="50" charset="-128"/>
              </a:rPr>
              <a:t>【</a:t>
            </a:r>
            <a:r>
              <a:rPr lang="ja-JP" altLang="en-US" sz="4800" b="1" dirty="0">
                <a:latin typeface="Meiryo UI" panose="020B0604030504040204" pitchFamily="50" charset="-128"/>
                <a:ea typeface="Meiryo UI" panose="020B0604030504040204" pitchFamily="50" charset="-128"/>
              </a:rPr>
              <a:t>アクセシビリティ</a:t>
            </a:r>
            <a:r>
              <a:rPr lang="en-US" altLang="ja-JP" sz="4800" b="1" dirty="0">
                <a:latin typeface="Meiryo UI" panose="020B0604030504040204" pitchFamily="50" charset="-128"/>
                <a:ea typeface="Meiryo UI" panose="020B0604030504040204" pitchFamily="50" charset="-128"/>
              </a:rPr>
              <a:t>】</a:t>
            </a:r>
          </a:p>
          <a:p>
            <a:pPr marL="0" indent="0">
              <a:lnSpc>
                <a:spcPct val="170000"/>
              </a:lnSpc>
              <a:spcBef>
                <a:spcPts val="0"/>
              </a:spcBef>
              <a:buNone/>
            </a:pPr>
            <a:r>
              <a:rPr lang="ja-JP" altLang="en-US" sz="4800" dirty="0">
                <a:latin typeface="Meiryo UI" panose="020B0604030504040204" pitchFamily="50" charset="-128"/>
                <a:ea typeface="Meiryo UI" panose="020B0604030504040204" pitchFamily="50" charset="-128"/>
              </a:rPr>
              <a:t>　　一般には、人々があるサービスを利用するにあたり、その入り口に入るまでのサービスへの到達しやすさをいう。ここでは、公共交通サービスの　</a:t>
            </a:r>
            <a:endParaRPr lang="en-US" altLang="ja-JP" sz="4800" dirty="0">
              <a:latin typeface="Meiryo UI" panose="020B0604030504040204" pitchFamily="50" charset="-128"/>
              <a:ea typeface="Meiryo UI" panose="020B0604030504040204" pitchFamily="50" charset="-128"/>
            </a:endParaRPr>
          </a:p>
          <a:p>
            <a:pPr marL="0" indent="0">
              <a:lnSpc>
                <a:spcPct val="170000"/>
              </a:lnSpc>
              <a:spcBef>
                <a:spcPts val="0"/>
              </a:spcBef>
              <a:buNone/>
            </a:pPr>
            <a:r>
              <a:rPr lang="ja-JP" altLang="en-US" sz="4800" dirty="0">
                <a:latin typeface="Meiryo UI" panose="020B0604030504040204" pitchFamily="50" charset="-128"/>
                <a:ea typeface="Meiryo UI" panose="020B0604030504040204" pitchFamily="50" charset="-128"/>
              </a:rPr>
              <a:t>　利便性などをいう。</a:t>
            </a:r>
            <a:endParaRPr lang="en-US" altLang="ja-JP" sz="4800" dirty="0">
              <a:latin typeface="Meiryo UI" panose="020B0604030504040204" pitchFamily="50" charset="-128"/>
              <a:ea typeface="Meiryo UI" panose="020B0604030504040204" pitchFamily="50" charset="-128"/>
            </a:endParaRPr>
          </a:p>
          <a:p>
            <a:pPr marL="0" indent="0" algn="just">
              <a:lnSpc>
                <a:spcPct val="170000"/>
              </a:lnSpc>
              <a:spcBef>
                <a:spcPts val="600"/>
              </a:spcBef>
              <a:buNone/>
            </a:pPr>
            <a:r>
              <a:rPr lang="ja-JP" altLang="ja-JP" sz="4800" b="1" kern="100" dirty="0">
                <a:latin typeface="Meiryo UI" panose="020B0604030504040204" pitchFamily="50" charset="-128"/>
                <a:ea typeface="Meiryo UI" panose="020B0604030504040204" pitchFamily="50" charset="-128"/>
                <a:cs typeface="Times New Roman" panose="02020603050405020304" pitchFamily="18" charset="0"/>
              </a:rPr>
              <a:t>【スマートモビリティ】</a:t>
            </a:r>
          </a:p>
          <a:p>
            <a:pPr marL="0" indent="0" algn="just">
              <a:lnSpc>
                <a:spcPct val="170000"/>
              </a:lnSpc>
              <a:spcBef>
                <a:spcPts val="0"/>
              </a:spcBef>
              <a:buNone/>
            </a:pPr>
            <a:r>
              <a:rPr lang="ja-JP" altLang="ja-JP" sz="48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48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4800" kern="100" dirty="0" err="1">
                <a:latin typeface="Meiryo UI" panose="020B0604030504040204" pitchFamily="50" charset="-128"/>
                <a:ea typeface="Meiryo UI" panose="020B0604030504040204" pitchFamily="50" charset="-128"/>
                <a:cs typeface="Times New Roman" panose="02020603050405020304" pitchFamily="18" charset="0"/>
              </a:rPr>
              <a:t>IoT</a:t>
            </a:r>
            <a:r>
              <a:rPr lang="ja-JP" altLang="ja-JP" sz="4800" kern="100" dirty="0">
                <a:latin typeface="Meiryo UI" panose="020B0604030504040204" pitchFamily="50" charset="-128"/>
                <a:ea typeface="Meiryo UI" panose="020B0604030504040204" pitchFamily="50" charset="-128"/>
                <a:cs typeface="Times New Roman" panose="02020603050405020304" pitchFamily="18" charset="0"/>
              </a:rPr>
              <a:t>や</a:t>
            </a:r>
            <a:r>
              <a:rPr lang="en-US" altLang="ja-JP" sz="4800" kern="100" dirty="0">
                <a:latin typeface="Meiryo UI" panose="020B0604030504040204" pitchFamily="50" charset="-128"/>
                <a:ea typeface="Meiryo UI" panose="020B0604030504040204" pitchFamily="50" charset="-128"/>
                <a:cs typeface="Times New Roman" panose="02020603050405020304" pitchFamily="18" charset="0"/>
              </a:rPr>
              <a:t>AI</a:t>
            </a:r>
            <a:r>
              <a:rPr lang="ja-JP" altLang="ja-JP" sz="4800" kern="100" dirty="0">
                <a:latin typeface="Meiryo UI" panose="020B0604030504040204" pitchFamily="50" charset="-128"/>
                <a:ea typeface="Meiryo UI" panose="020B0604030504040204" pitchFamily="50" charset="-128"/>
                <a:cs typeface="Times New Roman" panose="02020603050405020304" pitchFamily="18" charset="0"/>
              </a:rPr>
              <a:t>を活用し、人々の移動を効率化、最適化する新しい移動手段、輸送手段。</a:t>
            </a:r>
            <a:endParaRPr lang="en-US" altLang="ja-JP" sz="48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lnSpc>
                <a:spcPct val="170000"/>
              </a:lnSpc>
              <a:spcBef>
                <a:spcPts val="300"/>
              </a:spcBef>
              <a:buNone/>
            </a:pPr>
            <a:r>
              <a:rPr lang="ja-JP" altLang="en-US" sz="48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48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4800" kern="100" dirty="0" err="1">
                <a:latin typeface="Meiryo UI" panose="020B0604030504040204" pitchFamily="50" charset="-128"/>
                <a:ea typeface="Meiryo UI" panose="020B0604030504040204" pitchFamily="50" charset="-128"/>
                <a:cs typeface="Times New Roman" panose="02020603050405020304" pitchFamily="18" charset="0"/>
              </a:rPr>
              <a:t>IoT</a:t>
            </a:r>
            <a:r>
              <a:rPr lang="ja-JP" altLang="en-US" sz="48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4800" kern="100" dirty="0">
                <a:latin typeface="Meiryo UI" panose="020B0604030504040204" pitchFamily="50" charset="-128"/>
                <a:ea typeface="Meiryo UI" panose="020B0604030504040204" pitchFamily="50" charset="-128"/>
                <a:cs typeface="Times New Roman" panose="02020603050405020304" pitchFamily="18" charset="0"/>
              </a:rPr>
              <a:t>Internet of Things</a:t>
            </a:r>
            <a:r>
              <a:rPr lang="ja-JP" altLang="en-US" sz="4800" kern="100" dirty="0">
                <a:latin typeface="Meiryo UI" panose="020B0604030504040204" pitchFamily="50" charset="-128"/>
                <a:ea typeface="Meiryo UI" panose="020B0604030504040204" pitchFamily="50" charset="-128"/>
                <a:cs typeface="Times New Roman" panose="02020603050405020304" pitchFamily="18" charset="0"/>
              </a:rPr>
              <a:t>）とは、ありとあらゆるモノがインターネットに接続され、センシング技術等を用いて、そのモノの使用に関する　</a:t>
            </a:r>
            <a:endParaRPr lang="en-US" altLang="ja-JP" sz="48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lnSpc>
                <a:spcPct val="170000"/>
              </a:lnSpc>
              <a:spcBef>
                <a:spcPts val="0"/>
              </a:spcBef>
              <a:buNone/>
            </a:pPr>
            <a:r>
              <a:rPr lang="ja-JP" altLang="en-US" sz="4800" kern="100" dirty="0">
                <a:latin typeface="Meiryo UI" panose="020B0604030504040204" pitchFamily="50" charset="-128"/>
                <a:ea typeface="Meiryo UI" panose="020B0604030504040204" pitchFamily="50" charset="-128"/>
                <a:cs typeface="Times New Roman" panose="02020603050405020304" pitchFamily="18" charset="0"/>
              </a:rPr>
              <a:t>　　データがクラウド上に蓄積され流通することによって、利用者により良いきめ細かなサービスが提供されるようになることを示した概念。</a:t>
            </a:r>
            <a:endParaRPr lang="en-US" altLang="ja-JP" sz="48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lnSpc>
                <a:spcPct val="170000"/>
              </a:lnSpc>
              <a:spcBef>
                <a:spcPts val="600"/>
              </a:spcBef>
              <a:buNone/>
            </a:pPr>
            <a:r>
              <a:rPr lang="ja-JP" altLang="ja-JP" sz="48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4800" b="1" kern="100" dirty="0" err="1">
                <a:latin typeface="Meiryo UI" panose="020B0604030504040204" pitchFamily="50" charset="-128"/>
                <a:ea typeface="Meiryo UI" panose="020B0604030504040204" pitchFamily="50" charset="-128"/>
                <a:cs typeface="Times New Roman" panose="02020603050405020304" pitchFamily="18" charset="0"/>
              </a:rPr>
              <a:t>MaaS</a:t>
            </a:r>
            <a:r>
              <a:rPr lang="ja-JP" altLang="ja-JP" sz="48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4800" b="1" kern="100" dirty="0">
                <a:latin typeface="Meiryo UI" panose="020B0604030504040204" pitchFamily="50" charset="-128"/>
                <a:ea typeface="Meiryo UI" panose="020B0604030504040204" pitchFamily="50" charset="-128"/>
                <a:cs typeface="Times New Roman" panose="02020603050405020304" pitchFamily="18" charset="0"/>
              </a:rPr>
              <a:t>Mobility as a Service</a:t>
            </a:r>
            <a:r>
              <a:rPr lang="ja-JP" altLang="ja-JP" sz="4800" b="1" kern="1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4800" b="1"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lnSpc>
                <a:spcPct val="170000"/>
              </a:lnSpc>
              <a:spcBef>
                <a:spcPts val="0"/>
              </a:spcBef>
              <a:buNone/>
            </a:pPr>
            <a:r>
              <a:rPr lang="ja-JP" altLang="en-US" sz="48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4800" kern="100" dirty="0">
                <a:latin typeface="Meiryo UI" panose="020B0604030504040204" pitchFamily="50" charset="-128"/>
                <a:ea typeface="Meiryo UI" panose="020B0604030504040204" pitchFamily="50" charset="-128"/>
                <a:cs typeface="Times New Roman" panose="02020603050405020304" pitchFamily="18" charset="0"/>
              </a:rPr>
              <a:t>利用者の多様なニーズに合わせ、交通手段、事業者の垣根なく、最適な交通手段、経路、魅力情報等が検索、予約、</a:t>
            </a:r>
            <a:r>
              <a:rPr lang="ja-JP" altLang="en-US" sz="4800" kern="100" dirty="0">
                <a:latin typeface="Meiryo UI" panose="020B0604030504040204" pitchFamily="50" charset="-128"/>
                <a:ea typeface="Meiryo UI" panose="020B0604030504040204" pitchFamily="50" charset="-128"/>
                <a:cs typeface="Times New Roman" panose="02020603050405020304" pitchFamily="18" charset="0"/>
              </a:rPr>
              <a:t>決済</a:t>
            </a:r>
            <a:r>
              <a:rPr lang="ja-JP" altLang="ja-JP" sz="4800" kern="100" dirty="0">
                <a:latin typeface="Meiryo UI" panose="020B0604030504040204" pitchFamily="50" charset="-128"/>
                <a:ea typeface="Meiryo UI" panose="020B0604030504040204" pitchFamily="50" charset="-128"/>
                <a:cs typeface="Times New Roman" panose="02020603050405020304" pitchFamily="18" charset="0"/>
              </a:rPr>
              <a:t>できる一元</a:t>
            </a:r>
            <a:endParaRPr lang="en-US" altLang="ja-JP" sz="48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lnSpc>
                <a:spcPct val="170000"/>
              </a:lnSpc>
              <a:spcBef>
                <a:spcPts val="0"/>
              </a:spcBef>
              <a:buNone/>
            </a:pPr>
            <a:r>
              <a:rPr lang="ja-JP" altLang="en-US" sz="48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4800" kern="100" dirty="0">
                <a:latin typeface="Meiryo UI" panose="020B0604030504040204" pitchFamily="50" charset="-128"/>
                <a:ea typeface="Meiryo UI" panose="020B0604030504040204" pitchFamily="50" charset="-128"/>
                <a:cs typeface="Times New Roman" panose="02020603050405020304" pitchFamily="18" charset="0"/>
              </a:rPr>
              <a:t>的なサービス。移動手段にとどまらず、交通や観光、医療など様々なサービスとの組み合わせも含まれる。</a:t>
            </a:r>
            <a:endParaRPr lang="en-US" altLang="ja-JP" sz="48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ct val="170000"/>
              </a:lnSpc>
              <a:spcBef>
                <a:spcPts val="600"/>
              </a:spcBef>
              <a:buNone/>
            </a:pPr>
            <a:r>
              <a:rPr lang="ja-JP" altLang="ja-JP" sz="4800" b="1" dirty="0">
                <a:latin typeface="Meiryo UI" panose="020B0604030504040204" pitchFamily="50" charset="-128"/>
                <a:ea typeface="Meiryo UI" panose="020B0604030504040204" pitchFamily="50" charset="-128"/>
              </a:rPr>
              <a:t>【観光</a:t>
            </a:r>
            <a:r>
              <a:rPr lang="ja-JP" altLang="ja-JP" sz="4800" b="1" kern="100" dirty="0">
                <a:latin typeface="Meiryo UI" panose="020B0604030504040204" pitchFamily="50" charset="-128"/>
                <a:ea typeface="Meiryo UI" panose="020B0604030504040204" pitchFamily="50" charset="-128"/>
                <a:cs typeface="Times New Roman" panose="02020603050405020304" pitchFamily="18" charset="0"/>
              </a:rPr>
              <a:t>地域づくり法人（</a:t>
            </a:r>
            <a:r>
              <a:rPr lang="en-US" altLang="ja-JP" sz="4800" b="1" kern="100" dirty="0">
                <a:latin typeface="Meiryo UI" panose="020B0604030504040204" pitchFamily="50" charset="-128"/>
                <a:ea typeface="Meiryo UI" panose="020B0604030504040204" pitchFamily="50" charset="-128"/>
                <a:cs typeface="Times New Roman" panose="02020603050405020304" pitchFamily="18" charset="0"/>
              </a:rPr>
              <a:t>DMO</a:t>
            </a:r>
            <a:r>
              <a:rPr lang="ja-JP" altLang="ja-JP" sz="4800" b="1" dirty="0">
                <a:latin typeface="Meiryo UI" panose="020B0604030504040204" pitchFamily="50" charset="-128"/>
                <a:ea typeface="Meiryo UI" panose="020B0604030504040204" pitchFamily="50" charset="-128"/>
              </a:rPr>
              <a:t>：</a:t>
            </a:r>
            <a:r>
              <a:rPr lang="en-US" altLang="ja-JP" sz="4800" b="1" dirty="0">
                <a:latin typeface="Meiryo UI" panose="020B0604030504040204" pitchFamily="50" charset="-128"/>
                <a:ea typeface="Meiryo UI" panose="020B0604030504040204" pitchFamily="50" charset="-128"/>
              </a:rPr>
              <a:t>Destination Management/Marketing Organization</a:t>
            </a:r>
            <a:r>
              <a:rPr lang="ja-JP" altLang="ja-JP" sz="4800" b="1" dirty="0">
                <a:latin typeface="Meiryo UI" panose="020B0604030504040204" pitchFamily="50" charset="-128"/>
                <a:ea typeface="Meiryo UI" panose="020B0604030504040204" pitchFamily="50" charset="-128"/>
              </a:rPr>
              <a:t>）</a:t>
            </a:r>
            <a:r>
              <a:rPr lang="en-US" altLang="ja-JP" sz="4800" b="1" dirty="0">
                <a:latin typeface="Meiryo UI" panose="020B0604030504040204" pitchFamily="50" charset="-128"/>
                <a:ea typeface="Meiryo UI" panose="020B0604030504040204" pitchFamily="50" charset="-128"/>
              </a:rPr>
              <a:t>】</a:t>
            </a:r>
          </a:p>
          <a:p>
            <a:pPr marL="0" indent="0">
              <a:lnSpc>
                <a:spcPct val="170000"/>
              </a:lnSpc>
              <a:spcBef>
                <a:spcPts val="0"/>
              </a:spcBef>
              <a:buNone/>
            </a:pPr>
            <a:r>
              <a:rPr lang="ja-JP" altLang="en-US" sz="4800" dirty="0">
                <a:latin typeface="Meiryo UI" panose="020B0604030504040204" pitchFamily="50" charset="-128"/>
                <a:ea typeface="Meiryo UI" panose="020B0604030504040204" pitchFamily="50" charset="-128"/>
              </a:rPr>
              <a:t>　</a:t>
            </a:r>
            <a:r>
              <a:rPr lang="ja-JP" altLang="ja-JP" sz="4800" dirty="0">
                <a:latin typeface="Meiryo UI" panose="020B0604030504040204" pitchFamily="50" charset="-128"/>
                <a:ea typeface="Meiryo UI" panose="020B0604030504040204" pitchFamily="50" charset="-128"/>
              </a:rPr>
              <a:t>　地域の「稼ぐ力」を引き出すとともに地域への誇りと愛着を醸成する「観光地経営」の視点に立った観光地域づくりの舵取り役として、多様</a:t>
            </a:r>
            <a:endParaRPr lang="en-US" altLang="ja-JP" sz="4800" dirty="0">
              <a:latin typeface="Meiryo UI" panose="020B0604030504040204" pitchFamily="50" charset="-128"/>
              <a:ea typeface="Meiryo UI" panose="020B0604030504040204" pitchFamily="50" charset="-128"/>
            </a:endParaRPr>
          </a:p>
          <a:p>
            <a:pPr marL="0" indent="0">
              <a:lnSpc>
                <a:spcPct val="170000"/>
              </a:lnSpc>
              <a:spcBef>
                <a:spcPts val="0"/>
              </a:spcBef>
              <a:buNone/>
            </a:pPr>
            <a:r>
              <a:rPr lang="ja-JP" altLang="en-US" sz="4800" dirty="0">
                <a:latin typeface="Meiryo UI" panose="020B0604030504040204" pitchFamily="50" charset="-128"/>
                <a:ea typeface="Meiryo UI" panose="020B0604030504040204" pitchFamily="50" charset="-128"/>
              </a:rPr>
              <a:t>　</a:t>
            </a:r>
            <a:r>
              <a:rPr lang="ja-JP" altLang="ja-JP" sz="4800" dirty="0">
                <a:latin typeface="Meiryo UI" panose="020B0604030504040204" pitchFamily="50" charset="-128"/>
                <a:ea typeface="Meiryo UI" panose="020B0604030504040204" pitchFamily="50" charset="-128"/>
              </a:rPr>
              <a:t>な関係者と協同しながら、明確なコンセプトに基づいた観光地域づくりを実現するための戦略を策定するとともに、戦略を着実に実施する</a:t>
            </a:r>
            <a:r>
              <a:rPr lang="ja-JP" altLang="ja-JP" sz="4800" dirty="0" err="1">
                <a:latin typeface="Meiryo UI" panose="020B0604030504040204" pitchFamily="50" charset="-128"/>
                <a:ea typeface="Meiryo UI" panose="020B0604030504040204" pitchFamily="50" charset="-128"/>
              </a:rPr>
              <a:t>た</a:t>
            </a:r>
            <a:endParaRPr lang="en-US" altLang="ja-JP" sz="4800" dirty="0">
              <a:latin typeface="Meiryo UI" panose="020B0604030504040204" pitchFamily="50" charset="-128"/>
              <a:ea typeface="Meiryo UI" panose="020B0604030504040204" pitchFamily="50" charset="-128"/>
            </a:endParaRPr>
          </a:p>
          <a:p>
            <a:pPr marL="0" indent="0">
              <a:lnSpc>
                <a:spcPct val="170000"/>
              </a:lnSpc>
              <a:spcBef>
                <a:spcPts val="0"/>
              </a:spcBef>
              <a:buNone/>
            </a:pPr>
            <a:r>
              <a:rPr lang="ja-JP" altLang="en-US" sz="4800" dirty="0">
                <a:latin typeface="Meiryo UI" panose="020B0604030504040204" pitchFamily="50" charset="-128"/>
                <a:ea typeface="Meiryo UI" panose="020B0604030504040204" pitchFamily="50" charset="-128"/>
              </a:rPr>
              <a:t>　</a:t>
            </a:r>
            <a:r>
              <a:rPr lang="ja-JP" altLang="ja-JP" sz="4800" dirty="0" err="1">
                <a:latin typeface="Meiryo UI" panose="020B0604030504040204" pitchFamily="50" charset="-128"/>
                <a:ea typeface="Meiryo UI" panose="020B0604030504040204" pitchFamily="50" charset="-128"/>
              </a:rPr>
              <a:t>めの</a:t>
            </a:r>
            <a:r>
              <a:rPr lang="ja-JP" altLang="ja-JP" sz="4800" dirty="0">
                <a:latin typeface="Meiryo UI" panose="020B0604030504040204" pitchFamily="50" charset="-128"/>
                <a:ea typeface="Meiryo UI" panose="020B0604030504040204" pitchFamily="50" charset="-128"/>
              </a:rPr>
              <a:t>調整機能を備えた法人。</a:t>
            </a:r>
          </a:p>
          <a:p>
            <a:pPr marL="0" indent="0" algn="just">
              <a:lnSpc>
                <a:spcPct val="170000"/>
              </a:lnSpc>
              <a:spcBef>
                <a:spcPts val="600"/>
              </a:spcBef>
              <a:buNone/>
            </a:pPr>
            <a:r>
              <a:rPr lang="en-US" altLang="ja-JP" sz="4800" b="1" kern="100" dirty="0">
                <a:latin typeface="Meiryo UI" panose="020B0604030504040204" pitchFamily="50" charset="-128"/>
                <a:ea typeface="Meiryo UI" panose="020B0604030504040204" pitchFamily="50" charset="-128"/>
                <a:cs typeface="Times New Roman" panose="02020603050405020304" pitchFamily="18" charset="0"/>
              </a:rPr>
              <a:t>【TID</a:t>
            </a:r>
            <a:r>
              <a:rPr lang="ja-JP" altLang="en-US" sz="48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4800" b="1" kern="100" dirty="0">
                <a:latin typeface="Meiryo UI" panose="020B0604030504040204" pitchFamily="50" charset="-128"/>
                <a:ea typeface="Meiryo UI" panose="020B0604030504040204" pitchFamily="50" charset="-128"/>
                <a:cs typeface="Times New Roman" panose="02020603050405020304" pitchFamily="18" charset="0"/>
              </a:rPr>
              <a:t>Tourism Improvement District</a:t>
            </a:r>
            <a:r>
              <a:rPr lang="ja-JP" altLang="en-US" sz="48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4800" b="1" kern="100" dirty="0">
                <a:latin typeface="Meiryo UI" panose="020B0604030504040204" pitchFamily="50" charset="-128"/>
                <a:ea typeface="Meiryo UI" panose="020B0604030504040204" pitchFamily="50" charset="-128"/>
                <a:cs typeface="Times New Roman" panose="02020603050405020304" pitchFamily="18" charset="0"/>
              </a:rPr>
              <a:t>】</a:t>
            </a:r>
          </a:p>
          <a:p>
            <a:pPr marL="0" indent="0">
              <a:lnSpc>
                <a:spcPct val="170000"/>
              </a:lnSpc>
              <a:spcBef>
                <a:spcPts val="0"/>
              </a:spcBef>
              <a:buNone/>
            </a:pPr>
            <a:r>
              <a:rPr lang="ja-JP" altLang="en-US" sz="480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4800" kern="0" dirty="0">
                <a:latin typeface="Meiryo UI" panose="020B0604030504040204" pitchFamily="50" charset="-128"/>
                <a:ea typeface="Meiryo UI" panose="020B0604030504040204" pitchFamily="50" charset="-128"/>
                <a:cs typeface="Times New Roman" panose="02020603050405020304" pitchFamily="18" charset="0"/>
              </a:rPr>
              <a:t>観光産業改善地区。地域内の</a:t>
            </a:r>
            <a:r>
              <a:rPr lang="en-US" altLang="ja-JP" sz="4800" kern="0" dirty="0">
                <a:latin typeface="Meiryo UI" panose="020B0604030504040204" pitchFamily="50" charset="-128"/>
                <a:ea typeface="Meiryo UI" panose="020B0604030504040204" pitchFamily="50" charset="-128"/>
                <a:cs typeface="Times New Roman" panose="02020603050405020304" pitchFamily="18" charset="0"/>
              </a:rPr>
              <a:t>TID</a:t>
            </a:r>
            <a:r>
              <a:rPr lang="ja-JP" altLang="en-US" sz="4800" kern="0" dirty="0">
                <a:latin typeface="Meiryo UI" panose="020B0604030504040204" pitchFamily="50" charset="-128"/>
                <a:ea typeface="Meiryo UI" panose="020B0604030504040204" pitchFamily="50" charset="-128"/>
                <a:cs typeface="Times New Roman" panose="02020603050405020304" pitchFamily="18" charset="0"/>
              </a:rPr>
              <a:t>参加企業が自らの収入に対して一定料率の賦課金を課し、かかる資金を原資とした地域の観光マー　</a:t>
            </a:r>
            <a:endParaRPr lang="en-US" altLang="ja-JP" sz="4800" kern="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ct val="170000"/>
              </a:lnSpc>
              <a:spcBef>
                <a:spcPts val="0"/>
              </a:spcBef>
              <a:buNone/>
            </a:pPr>
            <a:r>
              <a:rPr lang="ja-JP" altLang="en-US" sz="4800" kern="0" dirty="0">
                <a:latin typeface="Meiryo UI" panose="020B0604030504040204" pitchFamily="50" charset="-128"/>
                <a:ea typeface="Meiryo UI" panose="020B0604030504040204" pitchFamily="50" charset="-128"/>
                <a:cs typeface="Times New Roman" panose="02020603050405020304" pitchFamily="18" charset="0"/>
              </a:rPr>
              <a:t>　ケティングやプロモーション活動などを通じて観光地域まちづくりに取り組む仕組みであり、米国において先進的に導入されている。</a:t>
            </a:r>
            <a:endParaRPr lang="en-US" altLang="ja-JP" sz="4800" kern="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ct val="170000"/>
              </a:lnSpc>
              <a:spcBef>
                <a:spcPts val="600"/>
              </a:spcBef>
              <a:buNone/>
            </a:pPr>
            <a:r>
              <a:rPr lang="ja-JP" altLang="ja-JP" sz="4800" b="1" dirty="0">
                <a:latin typeface="Meiryo UI" panose="020B0604030504040204" pitchFamily="50" charset="-128"/>
                <a:ea typeface="Meiryo UI" panose="020B0604030504040204" pitchFamily="50" charset="-128"/>
              </a:rPr>
              <a:t>【キラーコンテンツ</a:t>
            </a:r>
            <a:r>
              <a:rPr lang="en-US" altLang="ja-JP" sz="4800" b="1" dirty="0">
                <a:latin typeface="Meiryo UI" panose="020B0604030504040204" pitchFamily="50" charset="-128"/>
                <a:ea typeface="Meiryo UI" panose="020B0604030504040204" pitchFamily="50" charset="-128"/>
              </a:rPr>
              <a:t>】</a:t>
            </a:r>
          </a:p>
          <a:p>
            <a:pPr marL="0" indent="0">
              <a:lnSpc>
                <a:spcPct val="170000"/>
              </a:lnSpc>
              <a:spcBef>
                <a:spcPts val="0"/>
              </a:spcBef>
              <a:buNone/>
            </a:pPr>
            <a:r>
              <a:rPr lang="ja-JP" altLang="ja-JP" sz="4800" dirty="0">
                <a:latin typeface="Meiryo UI" panose="020B0604030504040204" pitchFamily="50" charset="-128"/>
                <a:ea typeface="Meiryo UI" panose="020B0604030504040204" pitchFamily="50" charset="-128"/>
              </a:rPr>
              <a:t>　</a:t>
            </a:r>
            <a:r>
              <a:rPr lang="ja-JP" altLang="en-US" sz="4800" dirty="0">
                <a:latin typeface="Meiryo UI" panose="020B0604030504040204" pitchFamily="50" charset="-128"/>
                <a:ea typeface="Meiryo UI" panose="020B0604030504040204" pitchFamily="50" charset="-128"/>
              </a:rPr>
              <a:t>　</a:t>
            </a:r>
            <a:r>
              <a:rPr lang="ja-JP" altLang="ja-JP" sz="4800" dirty="0">
                <a:latin typeface="Meiryo UI" panose="020B0604030504040204" pitchFamily="50" charset="-128"/>
                <a:ea typeface="Meiryo UI" panose="020B0604030504040204" pitchFamily="50" charset="-128"/>
              </a:rPr>
              <a:t>ここでは、多くの人の興味・関心を惹く魅力的で非日常的なコンテンツのことをいう。</a:t>
            </a:r>
          </a:p>
        </p:txBody>
      </p:sp>
      <p:sp>
        <p:nvSpPr>
          <p:cNvPr id="9" name="正方形/長方形 8"/>
          <p:cNvSpPr/>
          <p:nvPr/>
        </p:nvSpPr>
        <p:spPr>
          <a:xfrm>
            <a:off x="324000" y="645275"/>
            <a:ext cx="468630" cy="285750"/>
          </a:xfrm>
          <a:prstGeom prst="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7</a:t>
            </a:r>
            <a:r>
              <a:rPr kumimoji="1" lang="ja-JP" altLang="en-US" sz="1200" dirty="0">
                <a:latin typeface="Meiryo UI" panose="020B0604030504040204" pitchFamily="50" charset="-128"/>
                <a:ea typeface="Meiryo UI" panose="020B0604030504040204" pitchFamily="50" charset="-128"/>
              </a:rPr>
              <a:t>頁</a:t>
            </a:r>
            <a:endParaRPr kumimoji="1" lang="ja-JP" altLang="en-US" dirty="0"/>
          </a:p>
        </p:txBody>
      </p:sp>
      <p:sp>
        <p:nvSpPr>
          <p:cNvPr id="10" name="正方形/長方形 9"/>
          <p:cNvSpPr/>
          <p:nvPr/>
        </p:nvSpPr>
        <p:spPr>
          <a:xfrm>
            <a:off x="3724275" y="295642"/>
            <a:ext cx="1188720" cy="25200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頁は初出頁</a:t>
            </a:r>
          </a:p>
        </p:txBody>
      </p:sp>
    </p:spTree>
    <p:extLst>
      <p:ext uri="{BB962C8B-B14F-4D97-AF65-F5344CB8AC3E}">
        <p14:creationId xmlns:p14="http://schemas.microsoft.com/office/powerpoint/2010/main" val="2516179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BDFB94BA-0FFB-486F-A010-2EC40FEDBCDE}"/>
              </a:ext>
            </a:extLst>
          </p:cNvPr>
          <p:cNvSpPr>
            <a:spLocks noGrp="1"/>
          </p:cNvSpPr>
          <p:nvPr>
            <p:ph type="sldNum" sz="quarter" idx="12"/>
          </p:nvPr>
        </p:nvSpPr>
        <p:spPr>
          <a:xfrm>
            <a:off x="7505564" y="6356351"/>
            <a:ext cx="2228850" cy="365125"/>
          </a:xfrm>
        </p:spPr>
        <p:txBody>
          <a:bodyPr/>
          <a:lstStyle/>
          <a:p>
            <a:r>
              <a:rPr kumimoji="1" lang="en-US" altLang="ja-JP" dirty="0"/>
              <a:t>1</a:t>
            </a:r>
            <a:endParaRPr kumimoji="1" lang="ja-JP" altLang="en-US" dirty="0"/>
          </a:p>
        </p:txBody>
      </p:sp>
      <p:sp>
        <p:nvSpPr>
          <p:cNvPr id="6" name="正方形/長方形 5">
            <a:extLst>
              <a:ext uri="{FF2B5EF4-FFF2-40B4-BE49-F238E27FC236}">
                <a16:creationId xmlns:a16="http://schemas.microsoft.com/office/drawing/2014/main" id="{BACB90E7-0AF2-4F58-9BF2-9E95660927C2}"/>
              </a:ext>
            </a:extLst>
          </p:cNvPr>
          <p:cNvSpPr/>
          <p:nvPr/>
        </p:nvSpPr>
        <p:spPr>
          <a:xfrm>
            <a:off x="0" y="0"/>
            <a:ext cx="9906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t>　</a:t>
            </a:r>
            <a:r>
              <a:rPr lang="ja-JP" altLang="en-US" sz="2400" spc="300" dirty="0">
                <a:solidFill>
                  <a:schemeClr val="tx1"/>
                </a:solidFill>
                <a:latin typeface="Meiryo UI" panose="020B0604030504040204" pitchFamily="50" charset="-128"/>
                <a:ea typeface="Meiryo UI" panose="020B0604030504040204" pitchFamily="50" charset="-128"/>
              </a:rPr>
              <a:t>はじめに</a:t>
            </a:r>
            <a:endParaRPr kumimoji="1" lang="ja-JP" altLang="en-US" sz="2600" spc="300" dirty="0">
              <a:solidFill>
                <a:schemeClr val="tx1"/>
              </a:solidFill>
              <a:latin typeface="Meiryo UI" panose="020B0604030504040204" pitchFamily="50" charset="-128"/>
              <a:ea typeface="Meiryo UI" panose="020B0604030504040204" pitchFamily="50" charset="-128"/>
            </a:endParaRPr>
          </a:p>
        </p:txBody>
      </p:sp>
      <p:sp>
        <p:nvSpPr>
          <p:cNvPr id="7" name="コンテンツ プレースホルダー 2">
            <a:extLst>
              <a:ext uri="{FF2B5EF4-FFF2-40B4-BE49-F238E27FC236}">
                <a16:creationId xmlns:a16="http://schemas.microsoft.com/office/drawing/2014/main" id="{1C9463AF-5DFA-4326-8E62-223A28D89E9B}"/>
              </a:ext>
            </a:extLst>
          </p:cNvPr>
          <p:cNvSpPr>
            <a:spLocks noGrp="1"/>
          </p:cNvSpPr>
          <p:nvPr>
            <p:ph idx="1"/>
          </p:nvPr>
        </p:nvSpPr>
        <p:spPr>
          <a:xfrm>
            <a:off x="303571" y="908168"/>
            <a:ext cx="9298857" cy="5163032"/>
          </a:xfrm>
        </p:spPr>
        <p:txBody>
          <a:bodyPr>
            <a:noAutofit/>
          </a:bodyPr>
          <a:lstStyle/>
          <a:p>
            <a:pPr marL="187200" indent="-187200">
              <a:lnSpc>
                <a:spcPts val="2800"/>
              </a:lnSpc>
              <a:spcBef>
                <a:spcPts val="30"/>
              </a:spcBef>
              <a:buNone/>
            </a:pPr>
            <a:r>
              <a:rPr lang="en-US" altLang="ja-JP" sz="1400" b="1" dirty="0">
                <a:latin typeface="+mn-ea"/>
              </a:rPr>
              <a:t>【</a:t>
            </a:r>
            <a:r>
              <a:rPr lang="ja-JP" altLang="en-US" sz="1400" b="1" dirty="0">
                <a:latin typeface="Meiryo UI" panose="020B0604030504040204" pitchFamily="50" charset="-128"/>
                <a:ea typeface="Meiryo UI" panose="020B0604030504040204" pitchFamily="50" charset="-128"/>
              </a:rPr>
              <a:t>これまでの取組み</a:t>
            </a:r>
            <a:r>
              <a:rPr lang="en-US" altLang="ja-JP" sz="1400" b="1" dirty="0">
                <a:latin typeface="Meiryo UI" panose="020B0604030504040204" pitchFamily="50" charset="-128"/>
                <a:ea typeface="Meiryo UI" panose="020B0604030504040204" pitchFamily="50" charset="-128"/>
              </a:rPr>
              <a:t>】</a:t>
            </a:r>
          </a:p>
          <a:p>
            <a:pPr marL="187200" indent="-187200">
              <a:lnSpc>
                <a:spcPts val="2800"/>
              </a:lnSpc>
              <a:spcBef>
                <a:spcPts val="30"/>
              </a:spcBef>
              <a:buNone/>
            </a:pPr>
            <a:r>
              <a:rPr lang="ja-JP" altLang="en-US" sz="1400" dirty="0">
                <a:latin typeface="Meiryo UI" panose="020B0604030504040204" pitchFamily="50" charset="-128"/>
                <a:ea typeface="Meiryo UI" panose="020B0604030504040204" pitchFamily="50" charset="-128"/>
              </a:rPr>
              <a:t>〇</a:t>
            </a:r>
            <a:r>
              <a:rPr lang="ja-JP" altLang="ja-JP" sz="1400" dirty="0">
                <a:latin typeface="Meiryo UI" panose="020B0604030504040204" pitchFamily="50" charset="-128"/>
                <a:ea typeface="Meiryo UI" panose="020B0604030504040204" pitchFamily="50" charset="-128"/>
              </a:rPr>
              <a:t>大阪府・市では、世界的な創造都市</a:t>
            </a:r>
            <a:r>
              <a:rPr lang="ja-JP" altLang="en-US" sz="1400" dirty="0">
                <a:latin typeface="Meiryo UI" panose="020B0604030504040204" pitchFamily="50" charset="-128"/>
                <a:ea typeface="Meiryo UI" panose="020B0604030504040204" pitchFamily="50" charset="-128"/>
              </a:rPr>
              <a:t>の実現</a:t>
            </a:r>
            <a:r>
              <a:rPr lang="ja-JP" altLang="ja-JP" sz="1400" dirty="0">
                <a:latin typeface="Meiryo UI" panose="020B0604030504040204" pitchFamily="50" charset="-128"/>
                <a:ea typeface="Meiryo UI" panose="020B0604030504040204" pitchFamily="50" charset="-128"/>
              </a:rPr>
              <a:t>に向けた観光・国際交流・文化・スポーツ各施策の</a:t>
            </a:r>
            <a:r>
              <a:rPr lang="ja-JP" altLang="en-US" sz="1400" dirty="0">
                <a:latin typeface="Meiryo UI" panose="020B0604030504040204" pitchFamily="50" charset="-128"/>
                <a:ea typeface="Meiryo UI" panose="020B0604030504040204" pitchFamily="50" charset="-128"/>
              </a:rPr>
              <a:t>上位概念となる府市</a:t>
            </a:r>
            <a:r>
              <a:rPr lang="ja-JP" altLang="ja-JP" sz="1400" dirty="0">
                <a:latin typeface="Meiryo UI" panose="020B0604030504040204" pitchFamily="50" charset="-128"/>
                <a:ea typeface="Meiryo UI" panose="020B0604030504040204" pitchFamily="50" charset="-128"/>
              </a:rPr>
              <a:t>共通の戦略として</a:t>
            </a:r>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大阪都市魅力</a:t>
            </a:r>
            <a:r>
              <a:rPr lang="ja-JP" altLang="en-US" sz="1400" dirty="0">
                <a:latin typeface="Meiryo UI" panose="020B0604030504040204" pitchFamily="50" charset="-128"/>
                <a:ea typeface="Meiryo UI" panose="020B0604030504040204" pitchFamily="50" charset="-128"/>
              </a:rPr>
              <a:t>創造</a:t>
            </a:r>
            <a:r>
              <a:rPr lang="ja-JP" altLang="ja-JP" sz="1400" dirty="0">
                <a:latin typeface="Meiryo UI" panose="020B0604030504040204" pitchFamily="50" charset="-128"/>
                <a:ea typeface="Meiryo UI" panose="020B0604030504040204" pitchFamily="50" charset="-128"/>
              </a:rPr>
              <a:t>戦略</a:t>
            </a:r>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計画期間：</a:t>
            </a:r>
            <a:r>
              <a:rPr lang="en-US" altLang="ja-JP" sz="1400" dirty="0">
                <a:latin typeface="Meiryo UI" panose="020B0604030504040204" pitchFamily="50" charset="-128"/>
                <a:ea typeface="Meiryo UI" panose="020B0604030504040204" pitchFamily="50" charset="-128"/>
              </a:rPr>
              <a:t>2012</a:t>
            </a:r>
            <a:r>
              <a:rPr lang="ja-JP" altLang="ja-JP"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2015</a:t>
            </a:r>
            <a:r>
              <a:rPr lang="ja-JP" altLang="en-US" sz="1400" dirty="0">
                <a:latin typeface="Meiryo UI" panose="020B0604030504040204" pitchFamily="50" charset="-128"/>
                <a:ea typeface="Meiryo UI" panose="020B0604030504040204" pitchFamily="50" charset="-128"/>
              </a:rPr>
              <a:t>年度</a:t>
            </a:r>
            <a:r>
              <a:rPr lang="ja-JP"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」を策定し、世界の都市間競争に打ち勝つ都市魅力の創造・発信などに取り組んできた。</a:t>
            </a:r>
            <a:endParaRPr lang="en-US" altLang="ja-JP" sz="1400" dirty="0">
              <a:latin typeface="Meiryo UI" panose="020B0604030504040204" pitchFamily="50" charset="-128"/>
              <a:ea typeface="Meiryo UI" panose="020B0604030504040204" pitchFamily="50" charset="-128"/>
            </a:endParaRPr>
          </a:p>
          <a:p>
            <a:pPr marL="187200" indent="-187200">
              <a:lnSpc>
                <a:spcPts val="2800"/>
              </a:lnSpc>
              <a:spcBef>
                <a:spcPts val="30"/>
              </a:spcBef>
              <a:buNone/>
            </a:pPr>
            <a:r>
              <a:rPr lang="ja-JP" altLang="en-US" sz="1400" dirty="0">
                <a:latin typeface="Meiryo UI" panose="020B0604030504040204" pitchFamily="50" charset="-128"/>
                <a:ea typeface="Meiryo UI" panose="020B0604030504040204" pitchFamily="50" charset="-128"/>
              </a:rPr>
              <a:t>〇後継計画である「</a:t>
            </a:r>
            <a:r>
              <a:rPr lang="ja-JP" altLang="ja-JP" sz="1400" dirty="0">
                <a:latin typeface="Meiryo UI" panose="020B0604030504040204" pitchFamily="50" charset="-128"/>
                <a:ea typeface="Meiryo UI" panose="020B0604030504040204" pitchFamily="50" charset="-128"/>
              </a:rPr>
              <a:t>大阪都市魅力</a:t>
            </a:r>
            <a:r>
              <a:rPr lang="ja-JP" altLang="en-US" sz="1400" dirty="0">
                <a:latin typeface="Meiryo UI" panose="020B0604030504040204" pitchFamily="50" charset="-128"/>
                <a:ea typeface="Meiryo UI" panose="020B0604030504040204" pitchFamily="50" charset="-128"/>
              </a:rPr>
              <a:t>創造</a:t>
            </a:r>
            <a:r>
              <a:rPr lang="ja-JP" altLang="ja-JP" sz="1400" dirty="0">
                <a:latin typeface="Meiryo UI" panose="020B0604030504040204" pitchFamily="50" charset="-128"/>
                <a:ea typeface="Meiryo UI" panose="020B0604030504040204" pitchFamily="50" charset="-128"/>
              </a:rPr>
              <a:t>戦略</a:t>
            </a:r>
            <a:r>
              <a:rPr lang="en-US" altLang="ja-JP" sz="1400" dirty="0">
                <a:latin typeface="Meiryo UI" panose="020B0604030504040204" pitchFamily="50" charset="-128"/>
                <a:ea typeface="Meiryo UI" panose="020B0604030504040204" pitchFamily="50" charset="-128"/>
              </a:rPr>
              <a:t>2020</a:t>
            </a:r>
            <a:r>
              <a:rPr lang="ja-JP" altLang="ja-JP" sz="1400" dirty="0">
                <a:latin typeface="Meiryo UI" panose="020B0604030504040204" pitchFamily="50" charset="-128"/>
                <a:ea typeface="Meiryo UI" panose="020B0604030504040204" pitchFamily="50" charset="-128"/>
              </a:rPr>
              <a:t>（計画期間：</a:t>
            </a:r>
            <a:r>
              <a:rPr lang="en-US" altLang="ja-JP" sz="1400" dirty="0">
                <a:latin typeface="Meiryo UI" panose="020B0604030504040204" pitchFamily="50" charset="-128"/>
                <a:ea typeface="Meiryo UI" panose="020B0604030504040204" pitchFamily="50" charset="-128"/>
              </a:rPr>
              <a:t>2016</a:t>
            </a:r>
            <a:r>
              <a:rPr lang="ja-JP" altLang="ja-JP"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rPr>
              <a:t>年度）」においては</a:t>
            </a:r>
            <a:r>
              <a:rPr lang="ja-JP" altLang="ja-JP" sz="1400" dirty="0">
                <a:latin typeface="Meiryo UI" panose="020B0604030504040204" pitchFamily="50" charset="-128"/>
                <a:ea typeface="Meiryo UI" panose="020B0604030504040204" pitchFamily="50" charset="-128"/>
              </a:rPr>
              <a:t>、 「世界的な創造都市、国際エンターテインメント都市へ加速」に向け</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10</a:t>
            </a:r>
            <a:r>
              <a:rPr lang="ja-JP" altLang="ja-JP" sz="1400" dirty="0">
                <a:latin typeface="Meiryo UI" panose="020B0604030504040204" pitchFamily="50" charset="-128"/>
                <a:ea typeface="Meiryo UI" panose="020B0604030504040204" pitchFamily="50" charset="-128"/>
              </a:rPr>
              <a:t>の</a:t>
            </a:r>
            <a:r>
              <a:rPr lang="ja-JP" altLang="en-US" sz="1400" dirty="0">
                <a:latin typeface="Meiryo UI" panose="020B0604030504040204" pitchFamily="50" charset="-128"/>
                <a:ea typeface="Meiryo UI" panose="020B0604030504040204" pitchFamily="50" charset="-128"/>
              </a:rPr>
              <a:t>めざ</a:t>
            </a:r>
            <a:r>
              <a:rPr lang="ja-JP" altLang="ja-JP" sz="1400" dirty="0">
                <a:latin typeface="Meiryo UI" panose="020B0604030504040204" pitchFamily="50" charset="-128"/>
                <a:ea typeface="Meiryo UI" panose="020B0604030504040204" pitchFamily="50" charset="-128"/>
              </a:rPr>
              <a:t>すべき都市像</a:t>
            </a:r>
            <a:r>
              <a:rPr lang="ja-JP" altLang="en-US" sz="1400" dirty="0">
                <a:latin typeface="Meiryo UI" panose="020B0604030504040204" pitchFamily="50" charset="-128"/>
                <a:ea typeface="Meiryo UI" panose="020B0604030504040204" pitchFamily="50" charset="-128"/>
              </a:rPr>
              <a:t>や各々の</a:t>
            </a:r>
            <a:r>
              <a:rPr lang="ja-JP" altLang="ja-JP" sz="1400" dirty="0">
                <a:latin typeface="Meiryo UI" panose="020B0604030504040204" pitchFamily="50" charset="-128"/>
                <a:ea typeface="Meiryo UI" panose="020B0604030504040204" pitchFamily="50" charset="-128"/>
              </a:rPr>
              <a:t>ＫＰＩを定め</a:t>
            </a:r>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ＰＤＣＡサイクルを実行しながら各種プロジェクト</a:t>
            </a:r>
            <a:r>
              <a:rPr lang="ja-JP" altLang="en-US" sz="1400" dirty="0">
                <a:latin typeface="Meiryo UI" panose="020B0604030504040204" pitchFamily="50" charset="-128"/>
                <a:ea typeface="Meiryo UI" panose="020B0604030504040204" pitchFamily="50" charset="-128"/>
              </a:rPr>
              <a:t>を着実に推進し、</a:t>
            </a:r>
            <a:r>
              <a:rPr lang="en-US" altLang="ja-JP" sz="1400" dirty="0">
                <a:latin typeface="Meiryo UI" panose="020B0604030504040204" pitchFamily="50" charset="-128"/>
                <a:ea typeface="Meiryo UI" panose="020B0604030504040204" pitchFamily="50" charset="-128"/>
              </a:rPr>
              <a:t>2019</a:t>
            </a:r>
            <a:r>
              <a:rPr lang="ja-JP" altLang="ja-JP" sz="1400" dirty="0">
                <a:latin typeface="Meiryo UI" panose="020B0604030504040204" pitchFamily="50" charset="-128"/>
                <a:ea typeface="Meiryo UI" panose="020B0604030504040204" pitchFamily="50" charset="-128"/>
              </a:rPr>
              <a:t>年</a:t>
            </a:r>
            <a:r>
              <a:rPr lang="ja-JP" altLang="en-US" sz="1400" dirty="0">
                <a:latin typeface="Meiryo UI" panose="020B0604030504040204" pitchFamily="50" charset="-128"/>
                <a:ea typeface="Meiryo UI" panose="020B0604030504040204" pitchFamily="50" charset="-128"/>
              </a:rPr>
              <a:t>の</a:t>
            </a:r>
            <a:r>
              <a:rPr lang="ja-JP" altLang="ja-JP" sz="1400" dirty="0">
                <a:latin typeface="Meiryo UI" panose="020B0604030504040204" pitchFamily="50" charset="-128"/>
                <a:ea typeface="Meiryo UI" panose="020B0604030504040204" pitchFamily="50" charset="-128"/>
              </a:rPr>
              <a:t>来阪外国人旅行者数</a:t>
            </a:r>
            <a:r>
              <a:rPr lang="ja-JP" altLang="en-US" sz="1400" dirty="0">
                <a:latin typeface="Meiryo UI" panose="020B0604030504040204" pitchFamily="50" charset="-128"/>
                <a:ea typeface="Meiryo UI" panose="020B0604030504040204" pitchFamily="50" charset="-128"/>
              </a:rPr>
              <a:t>は過去最高</a:t>
            </a:r>
            <a:r>
              <a:rPr lang="ja-JP" altLang="ja-JP" sz="1400" dirty="0">
                <a:latin typeface="Meiryo UI" panose="020B0604030504040204" pitchFamily="50" charset="-128"/>
                <a:ea typeface="Meiryo UI" panose="020B0604030504040204" pitchFamily="50" charset="-128"/>
              </a:rPr>
              <a:t>を達成</a:t>
            </a:r>
            <a:r>
              <a:rPr lang="ja-JP" altLang="en-US" sz="1400" dirty="0">
                <a:latin typeface="Meiryo UI" panose="020B0604030504040204" pitchFamily="50" charset="-128"/>
                <a:ea typeface="Meiryo UI" panose="020B0604030504040204" pitchFamily="50" charset="-128"/>
              </a:rPr>
              <a:t>するなど、好調なインバウンド需要を取り込むことで、大阪の賑わいを創出してきた。</a:t>
            </a:r>
            <a:endParaRPr lang="en-US" altLang="ja-JP" sz="1400" dirty="0">
              <a:latin typeface="Meiryo UI" panose="020B0604030504040204" pitchFamily="50" charset="-128"/>
              <a:ea typeface="Meiryo UI" panose="020B0604030504040204" pitchFamily="50" charset="-128"/>
            </a:endParaRPr>
          </a:p>
          <a:p>
            <a:pPr marL="187200" indent="-187200">
              <a:lnSpc>
                <a:spcPts val="2800"/>
              </a:lnSpc>
              <a:spcBef>
                <a:spcPts val="30"/>
              </a:spcBef>
              <a:buFont typeface="Meiryo UI" panose="020B0604030504040204" pitchFamily="50" charset="-128"/>
              <a:buChar char="○"/>
            </a:pPr>
            <a:r>
              <a:rPr lang="ja-JP" altLang="en-US" sz="1400" dirty="0">
                <a:latin typeface="Meiryo UI" panose="020B0604030504040204" pitchFamily="50" charset="-128"/>
                <a:ea typeface="Meiryo UI" panose="020B0604030504040204" pitchFamily="50" charset="-128"/>
              </a:rPr>
              <a:t>また</a:t>
            </a:r>
            <a:r>
              <a:rPr lang="ja-JP" altLang="ja-JP"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2025</a:t>
            </a:r>
            <a:r>
              <a:rPr lang="ja-JP" altLang="en-US" sz="1400" dirty="0">
                <a:latin typeface="Meiryo UI" panose="020B0604030504040204" pitchFamily="50" charset="-128"/>
                <a:ea typeface="Meiryo UI" panose="020B0604030504040204" pitchFamily="50" charset="-128"/>
              </a:rPr>
              <a:t>年日本国際博覧会（大阪・関西万博）の開催決定をはじめ、</a:t>
            </a:r>
            <a:r>
              <a:rPr lang="en-US" altLang="ja-JP" sz="1400" dirty="0">
                <a:latin typeface="Meiryo UI" panose="020B0604030504040204" pitchFamily="50" charset="-128"/>
                <a:ea typeface="Meiryo UI" panose="020B0604030504040204" pitchFamily="50" charset="-128"/>
              </a:rPr>
              <a:t>G20</a:t>
            </a:r>
            <a:r>
              <a:rPr lang="ja-JP" altLang="ja-JP" sz="1400" dirty="0">
                <a:latin typeface="Meiryo UI" panose="020B0604030504040204" pitchFamily="50" charset="-128"/>
                <a:ea typeface="Meiryo UI" panose="020B0604030504040204" pitchFamily="50" charset="-128"/>
              </a:rPr>
              <a:t>大阪サミット（</a:t>
            </a:r>
            <a:r>
              <a:rPr lang="en-US" altLang="ja-JP" sz="1400" dirty="0">
                <a:latin typeface="Meiryo UI" panose="020B0604030504040204" pitchFamily="50" charset="-128"/>
                <a:ea typeface="Meiryo UI" panose="020B0604030504040204" pitchFamily="50" charset="-128"/>
              </a:rPr>
              <a:t>2019</a:t>
            </a:r>
            <a:r>
              <a:rPr lang="ja-JP" altLang="ja-JP"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6</a:t>
            </a:r>
            <a:r>
              <a:rPr lang="ja-JP" altLang="ja-JP" sz="1400" dirty="0">
                <a:latin typeface="Meiryo UI" panose="020B0604030504040204" pitchFamily="50" charset="-128"/>
                <a:ea typeface="Meiryo UI" panose="020B0604030504040204" pitchFamily="50" charset="-128"/>
              </a:rPr>
              <a:t>月）の成功</a:t>
            </a:r>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百舌鳥・古市古墳群の世界遺産</a:t>
            </a:r>
            <a:r>
              <a:rPr lang="ja-JP" altLang="en-US" sz="1400" dirty="0">
                <a:latin typeface="Meiryo UI" panose="020B0604030504040204" pitchFamily="50" charset="-128"/>
                <a:ea typeface="Meiryo UI" panose="020B0604030504040204" pitchFamily="50" charset="-128"/>
              </a:rPr>
              <a:t>登録の</a:t>
            </a:r>
            <a:r>
              <a:rPr lang="ja-JP" altLang="ja-JP" sz="1400" dirty="0">
                <a:latin typeface="Meiryo UI" panose="020B0604030504040204" pitchFamily="50" charset="-128"/>
                <a:ea typeface="Meiryo UI" panose="020B0604030504040204" pitchFamily="50" charset="-128"/>
              </a:rPr>
              <a:t>決定（</a:t>
            </a:r>
            <a:r>
              <a:rPr lang="en-US" altLang="ja-JP" sz="1400" dirty="0">
                <a:latin typeface="Meiryo UI" panose="020B0604030504040204" pitchFamily="50" charset="-128"/>
                <a:ea typeface="Meiryo UI" panose="020B0604030504040204" pitchFamily="50" charset="-128"/>
              </a:rPr>
              <a:t>2019</a:t>
            </a:r>
            <a:r>
              <a:rPr lang="ja-JP" altLang="ja-JP"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7</a:t>
            </a:r>
            <a:r>
              <a:rPr lang="ja-JP" altLang="ja-JP" sz="1400" dirty="0">
                <a:latin typeface="Meiryo UI" panose="020B0604030504040204" pitchFamily="50" charset="-128"/>
                <a:ea typeface="Meiryo UI" panose="020B0604030504040204" pitchFamily="50" charset="-128"/>
              </a:rPr>
              <a:t>月）、ラグビーワールドカップ日本大会の開催（</a:t>
            </a:r>
            <a:r>
              <a:rPr lang="en-US" altLang="ja-JP" sz="1400" dirty="0">
                <a:latin typeface="Meiryo UI" panose="020B0604030504040204" pitchFamily="50" charset="-128"/>
                <a:ea typeface="Meiryo UI" panose="020B0604030504040204" pitchFamily="50" charset="-128"/>
              </a:rPr>
              <a:t>2019</a:t>
            </a:r>
            <a:r>
              <a:rPr lang="ja-JP" altLang="ja-JP"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9</a:t>
            </a:r>
            <a:r>
              <a:rPr lang="ja-JP" altLang="ja-JP" sz="1400" dirty="0">
                <a:latin typeface="Meiryo UI" panose="020B0604030504040204" pitchFamily="50" charset="-128"/>
                <a:ea typeface="Meiryo UI" panose="020B0604030504040204" pitchFamily="50" charset="-128"/>
              </a:rPr>
              <a:t>月～</a:t>
            </a:r>
            <a:r>
              <a:rPr lang="en-US" altLang="ja-JP" sz="1400" dirty="0">
                <a:latin typeface="Meiryo UI" panose="020B0604030504040204" pitchFamily="50" charset="-128"/>
                <a:ea typeface="Meiryo UI" panose="020B0604030504040204" pitchFamily="50" charset="-128"/>
              </a:rPr>
              <a:t>11</a:t>
            </a:r>
            <a:r>
              <a:rPr lang="ja-JP" altLang="ja-JP" sz="1400" dirty="0">
                <a:latin typeface="Meiryo UI" panose="020B0604030504040204" pitchFamily="50" charset="-128"/>
                <a:ea typeface="Meiryo UI" panose="020B0604030504040204" pitchFamily="50" charset="-128"/>
              </a:rPr>
              <a:t>月）など</a:t>
            </a:r>
            <a:r>
              <a:rPr lang="ja-JP" altLang="en-US" sz="1400" dirty="0">
                <a:latin typeface="Meiryo UI" panose="020B0604030504040204" pitchFamily="50" charset="-128"/>
                <a:ea typeface="Meiryo UI" panose="020B0604030504040204" pitchFamily="50" charset="-128"/>
              </a:rPr>
              <a:t>のビッグプロジェクトが進展し、国内外における大阪の</a:t>
            </a:r>
            <a:r>
              <a:rPr lang="ja-JP" altLang="ja-JP" sz="1400" dirty="0">
                <a:latin typeface="Meiryo UI" panose="020B0604030504040204" pitchFamily="50" charset="-128"/>
                <a:ea typeface="Meiryo UI" panose="020B0604030504040204" pitchFamily="50" charset="-128"/>
              </a:rPr>
              <a:t>存在感</a:t>
            </a:r>
            <a:r>
              <a:rPr lang="ja-JP" altLang="en-US" sz="1400" dirty="0">
                <a:latin typeface="Meiryo UI" panose="020B0604030504040204" pitchFamily="50" charset="-128"/>
                <a:ea typeface="Meiryo UI" panose="020B0604030504040204" pitchFamily="50" charset="-128"/>
              </a:rPr>
              <a:t>は確実に高まってきている。</a:t>
            </a:r>
            <a:endParaRPr lang="en-US" altLang="ja-JP" sz="1400" dirty="0">
              <a:latin typeface="Meiryo UI" panose="020B0604030504040204" pitchFamily="50" charset="-128"/>
              <a:ea typeface="Meiryo UI" panose="020B0604030504040204" pitchFamily="50" charset="-128"/>
            </a:endParaRPr>
          </a:p>
          <a:p>
            <a:pPr marL="187200" indent="-187200">
              <a:lnSpc>
                <a:spcPts val="2800"/>
              </a:lnSpc>
              <a:spcBef>
                <a:spcPts val="30"/>
              </a:spcBef>
              <a:buFont typeface="Meiryo UI" panose="020B0604030504040204" pitchFamily="50" charset="-128"/>
              <a:buChar char="○"/>
            </a:pPr>
            <a:r>
              <a:rPr lang="ja-JP" altLang="en-US" sz="1400" dirty="0">
                <a:latin typeface="Meiryo UI" panose="020B0604030504040204" pitchFamily="50" charset="-128"/>
                <a:ea typeface="Meiryo UI" panose="020B0604030504040204" pitchFamily="50" charset="-128"/>
              </a:rPr>
              <a:t>この流れをさらに加速させ、活力に満ちた国際都市として、大阪を新たなステージへと飛躍させるため、大阪・関西万博に向けて高まる発信力やインパクトを生かして、都市魅力のさらなる向上や世界への発信をオール大阪で進めていく必要がある。</a:t>
            </a:r>
            <a:endParaRPr kumimoji="1" lang="ja-JP" altLang="en-US" sz="1800" dirty="0"/>
          </a:p>
        </p:txBody>
      </p:sp>
    </p:spTree>
    <p:extLst>
      <p:ext uri="{BB962C8B-B14F-4D97-AF65-F5344CB8AC3E}">
        <p14:creationId xmlns:p14="http://schemas.microsoft.com/office/powerpoint/2010/main" val="39610038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532184" y="6451682"/>
            <a:ext cx="2228850" cy="365125"/>
          </a:xfrm>
        </p:spPr>
        <p:txBody>
          <a:bodyPr/>
          <a:lstStyle/>
          <a:p>
            <a:r>
              <a:rPr kumimoji="1" lang="en-US" altLang="ja-JP" dirty="0"/>
              <a:t>28</a:t>
            </a:r>
            <a:endParaRPr kumimoji="1" lang="ja-JP" altLang="en-US" dirty="0"/>
          </a:p>
        </p:txBody>
      </p:sp>
      <p:sp>
        <p:nvSpPr>
          <p:cNvPr id="6" name="Text Box 2">
            <a:extLst>
              <a:ext uri="{FF2B5EF4-FFF2-40B4-BE49-F238E27FC236}">
                <a16:creationId xmlns:a16="http://schemas.microsoft.com/office/drawing/2014/main" id="{245A298C-83B1-48F8-821C-8AD25132897B}"/>
              </a:ext>
            </a:extLst>
          </p:cNvPr>
          <p:cNvSpPr txBox="1">
            <a:spLocks noChangeArrowheads="1"/>
          </p:cNvSpPr>
          <p:nvPr/>
        </p:nvSpPr>
        <p:spPr bwMode="auto">
          <a:xfrm>
            <a:off x="0" y="239126"/>
            <a:ext cx="3724275" cy="252000"/>
          </a:xfrm>
          <a:prstGeom prst="rect">
            <a:avLst/>
          </a:prstGeom>
          <a:solidFill>
            <a:srgbClr val="0000FF"/>
          </a:solidFill>
          <a:ln w="28575">
            <a:solidFill>
              <a:schemeClr val="tx1"/>
            </a:solidFill>
            <a:miter lim="800000"/>
            <a:headEnd/>
            <a:tailEnd/>
          </a:ln>
        </p:spPr>
        <p:txBody>
          <a:bodyPr wrap="square" lIns="74295" tIns="36000" rIns="74295" bIns="8890" anchor="t"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b="1" u="none" dirty="0">
                <a:solidFill>
                  <a:schemeClr val="bg1"/>
                </a:solidFill>
                <a:latin typeface="Meiryo UI" panose="020B0604030504040204" pitchFamily="50" charset="-128"/>
                <a:ea typeface="Meiryo UI" panose="020B0604030504040204" pitchFamily="50" charset="-128"/>
                <a:cs typeface="ＭＳ Ｐゴシック" charset="-128"/>
              </a:rPr>
              <a:t>　用　語　集</a:t>
            </a:r>
            <a:endPar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endParaRPr>
          </a:p>
        </p:txBody>
      </p:sp>
      <p:sp>
        <p:nvSpPr>
          <p:cNvPr id="8" name="コンテンツ プレースホルダー 7"/>
          <p:cNvSpPr>
            <a:spLocks noGrp="1"/>
          </p:cNvSpPr>
          <p:nvPr>
            <p:ph idx="1"/>
          </p:nvPr>
        </p:nvSpPr>
        <p:spPr>
          <a:xfrm>
            <a:off x="828000" y="576000"/>
            <a:ext cx="8440691" cy="6101892"/>
          </a:xfrm>
        </p:spPr>
        <p:txBody>
          <a:bodyPr>
            <a:noAutofit/>
          </a:bodyPr>
          <a:lstStyle/>
          <a:p>
            <a:pPr marL="0" indent="0" algn="just">
              <a:lnSpc>
                <a:spcPct val="140000"/>
              </a:lnSpc>
              <a:spcBef>
                <a:spcPts val="0"/>
              </a:spcBef>
              <a:buNone/>
            </a:pPr>
            <a:r>
              <a:rPr lang="ja-JP" altLang="ja-JP"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LGBTQ</a:t>
            </a:r>
            <a:r>
              <a:rPr lang="ja-JP"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　</a:t>
            </a:r>
            <a:endParaRPr lang="en-US" altLang="ja-JP" sz="1200" b="1" dirty="0">
              <a:latin typeface="Meiryo UI" panose="020B0604030504040204" pitchFamily="50" charset="-128"/>
              <a:ea typeface="Meiryo UI" panose="020B0604030504040204" pitchFamily="50" charset="-128"/>
            </a:endParaRPr>
          </a:p>
          <a:p>
            <a:pPr marL="0" indent="0" algn="just">
              <a:lnSpc>
                <a:spcPct val="140000"/>
              </a:lnSpc>
              <a:spcBef>
                <a:spcPts val="0"/>
              </a:spcBef>
              <a:buNone/>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Lesbian</a:t>
            </a:r>
            <a:r>
              <a:rPr lang="ja-JP" altLang="ja-JP" sz="1200" dirty="0">
                <a:latin typeface="Meiryo UI" panose="020B0604030504040204" pitchFamily="50" charset="-128"/>
                <a:ea typeface="Meiryo UI" panose="020B0604030504040204" pitchFamily="50" charset="-128"/>
              </a:rPr>
              <a:t>（レズビアン</a:t>
            </a:r>
            <a:r>
              <a:rPr lang="ja-JP" altLang="en-US" sz="1200" dirty="0">
                <a:latin typeface="Meiryo UI" panose="020B0604030504040204" pitchFamily="50" charset="-128"/>
                <a:ea typeface="Meiryo UI" panose="020B0604030504040204" pitchFamily="50" charset="-128"/>
              </a:rPr>
              <a:t>、</a:t>
            </a:r>
            <a:r>
              <a:rPr lang="ja-JP" altLang="ja-JP" sz="1200" dirty="0">
                <a:latin typeface="Meiryo UI" panose="020B0604030504040204" pitchFamily="50" charset="-128"/>
                <a:ea typeface="Meiryo UI" panose="020B0604030504040204" pitchFamily="50" charset="-128"/>
              </a:rPr>
              <a:t>同性を好きになる女性）</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Gay</a:t>
            </a:r>
            <a:r>
              <a:rPr lang="ja-JP" altLang="ja-JP" sz="1200" dirty="0">
                <a:latin typeface="Meiryo UI" panose="020B0604030504040204" pitchFamily="50" charset="-128"/>
                <a:ea typeface="Meiryo UI" panose="020B0604030504040204" pitchFamily="50" charset="-128"/>
              </a:rPr>
              <a:t>（ゲイ</a:t>
            </a:r>
            <a:r>
              <a:rPr lang="ja-JP" altLang="en-US" sz="1200" dirty="0">
                <a:latin typeface="Meiryo UI" panose="020B0604030504040204" pitchFamily="50" charset="-128"/>
                <a:ea typeface="Meiryo UI" panose="020B0604030504040204" pitchFamily="50" charset="-128"/>
              </a:rPr>
              <a:t>、</a:t>
            </a:r>
            <a:r>
              <a:rPr lang="ja-JP" altLang="ja-JP" sz="1200" dirty="0">
                <a:latin typeface="Meiryo UI" panose="020B0604030504040204" pitchFamily="50" charset="-128"/>
                <a:ea typeface="Meiryo UI" panose="020B0604030504040204" pitchFamily="50" charset="-128"/>
              </a:rPr>
              <a:t>同性を好きになる男性）</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Bisexual</a:t>
            </a:r>
            <a:r>
              <a:rPr lang="ja-JP" altLang="ja-JP" sz="1200" dirty="0">
                <a:latin typeface="Meiryo UI" panose="020B0604030504040204" pitchFamily="50" charset="-128"/>
                <a:ea typeface="Meiryo UI" panose="020B0604030504040204" pitchFamily="50" charset="-128"/>
              </a:rPr>
              <a:t>（バイセクシュアル</a:t>
            </a:r>
            <a:r>
              <a:rPr lang="ja-JP" altLang="en-US" sz="1200" dirty="0">
                <a:latin typeface="Meiryo UI" panose="020B0604030504040204" pitchFamily="50" charset="-128"/>
                <a:ea typeface="Meiryo UI" panose="020B0604030504040204" pitchFamily="50" charset="-128"/>
              </a:rPr>
              <a:t>、</a:t>
            </a:r>
            <a:r>
              <a:rPr lang="ja-JP" altLang="ja-JP" sz="1200" dirty="0">
                <a:latin typeface="Meiryo UI" panose="020B0604030504040204" pitchFamily="50" charset="-128"/>
                <a:ea typeface="Meiryo UI" panose="020B0604030504040204" pitchFamily="50" charset="-128"/>
              </a:rPr>
              <a:t>異性を好きに</a:t>
            </a:r>
            <a:r>
              <a:rPr lang="en-US" altLang="ja-JP" sz="1200" dirty="0">
                <a:latin typeface="Meiryo UI" panose="020B0604030504040204" pitchFamily="50" charset="-128"/>
                <a:ea typeface="Meiryo UI" panose="020B0604030504040204" pitchFamily="50" charset="-128"/>
              </a:rPr>
              <a:t>  </a:t>
            </a:r>
          </a:p>
          <a:p>
            <a:pPr marL="0" indent="0" algn="just">
              <a:lnSpc>
                <a:spcPct val="140000"/>
              </a:lnSpc>
              <a:spcBef>
                <a:spcPts val="0"/>
              </a:spcBef>
              <a:buNone/>
            </a:pPr>
            <a:r>
              <a:rPr lang="en-US" altLang="ja-JP"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なること</a:t>
            </a:r>
            <a:r>
              <a:rPr lang="ja-JP" altLang="en-US" sz="1200" dirty="0">
                <a:latin typeface="Meiryo UI" panose="020B0604030504040204" pitchFamily="50" charset="-128"/>
                <a:ea typeface="Meiryo UI" panose="020B0604030504040204" pitchFamily="50" charset="-128"/>
              </a:rPr>
              <a:t>や</a:t>
            </a:r>
            <a:r>
              <a:rPr lang="ja-JP" altLang="ja-JP" sz="1200" dirty="0">
                <a:latin typeface="Meiryo UI" panose="020B0604030504040204" pitchFamily="50" charset="-128"/>
                <a:ea typeface="Meiryo UI" panose="020B0604030504040204" pitchFamily="50" charset="-128"/>
              </a:rPr>
              <a:t>同性を好きになることもある人）</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Transgender</a:t>
            </a:r>
            <a:r>
              <a:rPr lang="ja-JP" altLang="ja-JP" sz="1200" dirty="0">
                <a:latin typeface="Meiryo UI" panose="020B0604030504040204" pitchFamily="50" charset="-128"/>
                <a:ea typeface="Meiryo UI" panose="020B0604030504040204" pitchFamily="50" charset="-128"/>
              </a:rPr>
              <a:t>（トランスジェンダー</a:t>
            </a:r>
            <a:r>
              <a:rPr lang="ja-JP" altLang="en-US" sz="1200" dirty="0">
                <a:latin typeface="Meiryo UI" panose="020B0604030504040204" pitchFamily="50" charset="-128"/>
                <a:ea typeface="Meiryo UI" panose="020B0604030504040204" pitchFamily="50" charset="-128"/>
              </a:rPr>
              <a:t>、</a:t>
            </a:r>
            <a:r>
              <a:rPr lang="ja-JP" altLang="ja-JP" sz="1200" dirty="0">
                <a:latin typeface="Meiryo UI" panose="020B0604030504040204" pitchFamily="50" charset="-128"/>
                <a:ea typeface="Meiryo UI" panose="020B0604030504040204" pitchFamily="50" charset="-128"/>
              </a:rPr>
              <a:t>出生時に決定された性とは異なる性を自認する人）</a:t>
            </a:r>
            <a:r>
              <a:rPr lang="ja-JP" altLang="en-US" sz="1200" dirty="0">
                <a:latin typeface="Meiryo UI" panose="020B0604030504040204" pitchFamily="50" charset="-128"/>
                <a:ea typeface="Meiryo UI" panose="020B0604030504040204" pitchFamily="50" charset="-128"/>
              </a:rPr>
              <a:t>、</a:t>
            </a:r>
            <a:r>
              <a:rPr lang="ja-JP" altLang="en-US" sz="1200" dirty="0" err="1">
                <a:latin typeface="Meiryo UI" panose="020B0604030504040204" pitchFamily="50" charset="-128"/>
                <a:ea typeface="Meiryo UI" panose="020B0604030504040204" pitchFamily="50" charset="-128"/>
              </a:rPr>
              <a:t>そ</a:t>
            </a:r>
            <a:endParaRPr lang="en-US" altLang="ja-JP" sz="1200" dirty="0">
              <a:latin typeface="Meiryo UI" panose="020B0604030504040204" pitchFamily="50" charset="-128"/>
              <a:ea typeface="Meiryo UI" panose="020B0604030504040204" pitchFamily="50" charset="-128"/>
            </a:endParaRPr>
          </a:p>
          <a:p>
            <a:pPr marL="0" indent="0" algn="just">
              <a:lnSpc>
                <a:spcPct val="140000"/>
              </a:lnSpc>
              <a:spcBef>
                <a:spcPts val="0"/>
              </a:spcBef>
              <a:buNone/>
            </a:pPr>
            <a:r>
              <a:rPr lang="en-US" altLang="ja-JP" sz="1200" dirty="0">
                <a:latin typeface="Meiryo UI" panose="020B0604030504040204" pitchFamily="50" charset="-128"/>
                <a:ea typeface="Meiryo UI" panose="020B0604030504040204" pitchFamily="50" charset="-128"/>
              </a:rPr>
              <a:t> </a:t>
            </a:r>
            <a:r>
              <a:rPr lang="ja-JP" altLang="en-US" sz="1200" dirty="0" err="1">
                <a:latin typeface="Meiryo UI" panose="020B0604030504040204" pitchFamily="50" charset="-128"/>
                <a:ea typeface="Meiryo UI" panose="020B0604030504040204" pitchFamily="50" charset="-128"/>
              </a:rPr>
              <a:t>れぞれの</a:t>
            </a:r>
            <a:r>
              <a:rPr lang="ja-JP" altLang="en-US" sz="1200" dirty="0">
                <a:latin typeface="Meiryo UI" panose="020B0604030504040204" pitchFamily="50" charset="-128"/>
                <a:ea typeface="Meiryo UI" panose="020B0604030504040204" pitchFamily="50" charset="-128"/>
              </a:rPr>
              <a:t>頭文字をとって</a:t>
            </a:r>
            <a:r>
              <a:rPr lang="ja-JP" altLang="ja-JP"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LGBT</a:t>
            </a:r>
            <a:r>
              <a:rPr lang="ja-JP" altLang="ja-JP" sz="1200" dirty="0">
                <a:latin typeface="Meiryo UI" panose="020B0604030504040204" pitchFamily="50" charset="-128"/>
                <a:ea typeface="Meiryo UI" panose="020B0604030504040204" pitchFamily="50" charset="-128"/>
              </a:rPr>
              <a:t>（エル・ジー・ビー・ティー）」と表現され</a:t>
            </a:r>
            <a:r>
              <a:rPr lang="ja-JP" altLang="en-US" sz="1200" dirty="0">
                <a:latin typeface="Meiryo UI" panose="020B0604030504040204" pitchFamily="50" charset="-128"/>
                <a:ea typeface="Meiryo UI" panose="020B0604030504040204" pitchFamily="50" charset="-128"/>
              </a:rPr>
              <a:t>、性的マイノリティーの総称として使われる</a:t>
            </a:r>
            <a:r>
              <a:rPr lang="ja-JP"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また、その他の性的マイノ</a:t>
            </a:r>
            <a:endParaRPr lang="en-US" altLang="ja-JP" sz="1200" dirty="0">
              <a:latin typeface="Meiryo UI" panose="020B0604030504040204" pitchFamily="50" charset="-128"/>
              <a:ea typeface="Meiryo UI" panose="020B0604030504040204" pitchFamily="50" charset="-128"/>
            </a:endParaRPr>
          </a:p>
          <a:p>
            <a:pPr marL="0" indent="0" algn="just">
              <a:lnSpc>
                <a:spcPct val="140000"/>
              </a:lnSpc>
              <a:spcBef>
                <a:spcPts val="0"/>
              </a:spcBef>
              <a:buNone/>
            </a:pP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リティを総称する言葉として</a:t>
            </a:r>
            <a:r>
              <a:rPr lang="en-US" altLang="ja-JP" sz="1200" dirty="0">
                <a:latin typeface="Meiryo UI" panose="020B0604030504040204" pitchFamily="50" charset="-128"/>
                <a:ea typeface="Meiryo UI" panose="020B0604030504040204" pitchFamily="50" charset="-128"/>
              </a:rPr>
              <a:t>Queer(</a:t>
            </a:r>
            <a:r>
              <a:rPr lang="en-US" altLang="ja-JP" sz="1200" dirty="0" err="1">
                <a:latin typeface="Meiryo UI" panose="020B0604030504040204" pitchFamily="50" charset="-128"/>
                <a:ea typeface="Meiryo UI" panose="020B0604030504040204" pitchFamily="50" charset="-128"/>
              </a:rPr>
              <a:t>クイア</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があり、「</a:t>
            </a:r>
            <a:r>
              <a:rPr lang="en-US" altLang="ja-JP" sz="1200" dirty="0">
                <a:latin typeface="Meiryo UI" panose="020B0604030504040204" pitchFamily="50" charset="-128"/>
                <a:ea typeface="Meiryo UI" panose="020B0604030504040204" pitchFamily="50" charset="-128"/>
              </a:rPr>
              <a:t>LGBTQ</a:t>
            </a:r>
            <a:r>
              <a:rPr lang="ja-JP" altLang="en-US" sz="1200" dirty="0">
                <a:latin typeface="Meiryo UI" panose="020B0604030504040204" pitchFamily="50" charset="-128"/>
                <a:ea typeface="Meiryo UI" panose="020B0604030504040204" pitchFamily="50" charset="-128"/>
              </a:rPr>
              <a:t>」と表現することや「</a:t>
            </a:r>
            <a:r>
              <a:rPr lang="en-US" altLang="ja-JP" sz="1200" dirty="0">
                <a:latin typeface="Meiryo UI" panose="020B0604030504040204" pitchFamily="50" charset="-128"/>
                <a:ea typeface="Meiryo UI" panose="020B0604030504040204" pitchFamily="50" charset="-128"/>
              </a:rPr>
              <a:t>LGBTs</a:t>
            </a:r>
            <a:r>
              <a:rPr lang="ja-JP" altLang="en-US" sz="1200" dirty="0">
                <a:latin typeface="Meiryo UI" panose="020B0604030504040204" pitchFamily="50" charset="-128"/>
                <a:ea typeface="Meiryo UI" panose="020B0604030504040204" pitchFamily="50" charset="-128"/>
              </a:rPr>
              <a:t>」と表現することもある。</a:t>
            </a:r>
            <a:endParaRPr lang="en-US" altLang="ja-JP" sz="1200" dirty="0">
              <a:latin typeface="Meiryo UI" panose="020B0604030504040204" pitchFamily="50" charset="-128"/>
              <a:ea typeface="Meiryo UI" panose="020B0604030504040204" pitchFamily="50" charset="-128"/>
            </a:endParaRPr>
          </a:p>
          <a:p>
            <a:pPr marL="0" indent="0">
              <a:lnSpc>
                <a:spcPct val="140000"/>
              </a:lnSpc>
              <a:spcBef>
                <a:spcPts val="600"/>
              </a:spcBef>
              <a:buNone/>
            </a:pPr>
            <a:r>
              <a:rPr lang="ja-JP" altLang="ja-JP" sz="1200" b="1" dirty="0">
                <a:latin typeface="Meiryo UI" panose="020B0604030504040204" pitchFamily="50" charset="-128"/>
                <a:ea typeface="Meiryo UI" panose="020B0604030504040204" pitchFamily="50" charset="-128"/>
              </a:rPr>
              <a:t>【フードバリアフリー】</a:t>
            </a:r>
            <a:endParaRPr lang="en-US" altLang="ja-JP" sz="1200" b="1" dirty="0">
              <a:latin typeface="Meiryo UI" panose="020B0604030504040204" pitchFamily="50" charset="-128"/>
              <a:ea typeface="Meiryo UI" panose="020B0604030504040204" pitchFamily="50" charset="-128"/>
            </a:endParaRPr>
          </a:p>
          <a:p>
            <a:pPr marL="0" indent="0">
              <a:lnSpc>
                <a:spcPct val="140000"/>
              </a:lnSpc>
              <a:spcBef>
                <a:spcPts val="0"/>
              </a:spcBef>
              <a:buNone/>
            </a:pP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ベジタリアン、ヴィーガン、ムスリム（ハラル）</a:t>
            </a:r>
            <a:r>
              <a:rPr lang="ja-JP" altLang="en-US" sz="1200" dirty="0">
                <a:latin typeface="Meiryo UI" panose="020B0604030504040204" pitchFamily="50" charset="-128"/>
                <a:ea typeface="Meiryo UI" panose="020B0604030504040204" pitchFamily="50" charset="-128"/>
              </a:rPr>
              <a:t>などに対応した食事を提供したり、</a:t>
            </a:r>
            <a:r>
              <a:rPr lang="ja-JP" altLang="ja-JP" sz="1200" dirty="0">
                <a:latin typeface="Meiryo UI" panose="020B0604030504040204" pitchFamily="50" charset="-128"/>
                <a:ea typeface="Meiryo UI" panose="020B0604030504040204" pitchFamily="50" charset="-128"/>
              </a:rPr>
              <a:t>食材や加工方法をわかりやすく表示すること。</a:t>
            </a:r>
            <a:endParaRPr lang="en-US" altLang="ja-JP" sz="1200" dirty="0">
              <a:latin typeface="Meiryo UI" panose="020B0604030504040204" pitchFamily="50" charset="-128"/>
              <a:ea typeface="Meiryo UI" panose="020B0604030504040204" pitchFamily="50" charset="-128"/>
            </a:endParaRPr>
          </a:p>
          <a:p>
            <a:pPr marL="0" indent="0">
              <a:lnSpc>
                <a:spcPct val="140000"/>
              </a:lnSpc>
              <a:spcBef>
                <a:spcPts val="0"/>
              </a:spcBef>
              <a:buNone/>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ベジタリアンとは、肉類、家禽類及び魚介類を食べない、ないしは食べることを信条としない人で、人によっては卵やチーズなど動物由来</a:t>
            </a:r>
            <a:endParaRPr lang="en-US" altLang="ja-JP" sz="1200" dirty="0">
              <a:latin typeface="Meiryo UI" panose="020B0604030504040204" pitchFamily="50" charset="-128"/>
              <a:ea typeface="Meiryo UI" panose="020B0604030504040204" pitchFamily="50" charset="-128"/>
            </a:endParaRPr>
          </a:p>
          <a:p>
            <a:pPr marL="0" indent="0">
              <a:lnSpc>
                <a:spcPct val="140000"/>
              </a:lnSpc>
              <a:spcBef>
                <a:spcPts val="0"/>
              </a:spcBef>
              <a:buNone/>
            </a:pP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のものも摂取せず、基本的に野菜、フルーツ、ナッツや穀物などをメインの食事とする。</a:t>
            </a:r>
            <a:endParaRPr lang="en-US" altLang="ja-JP" sz="1200" dirty="0">
              <a:latin typeface="Meiryo UI" panose="020B0604030504040204" pitchFamily="50" charset="-128"/>
              <a:ea typeface="Meiryo UI" panose="020B0604030504040204" pitchFamily="50" charset="-128"/>
            </a:endParaRPr>
          </a:p>
          <a:p>
            <a:pPr marL="0" indent="0">
              <a:lnSpc>
                <a:spcPct val="140000"/>
              </a:lnSpc>
              <a:spcBef>
                <a:spcPts val="0"/>
              </a:spcBef>
              <a:buNone/>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ヴィーガンとは、一般的に、様々な背景や目的（宗教、動物愛護、環境保護等）から食事上の制限を持ち、肉・魚介類などの動物</a:t>
            </a:r>
            <a:endParaRPr lang="en-US" altLang="ja-JP" sz="1200" dirty="0">
              <a:latin typeface="Meiryo UI" panose="020B0604030504040204" pitchFamily="50" charset="-128"/>
              <a:ea typeface="Meiryo UI" panose="020B0604030504040204" pitchFamily="50" charset="-128"/>
            </a:endParaRPr>
          </a:p>
          <a:p>
            <a:pPr marL="0" indent="0">
              <a:lnSpc>
                <a:spcPct val="140000"/>
              </a:lnSpc>
              <a:spcBef>
                <a:spcPts val="0"/>
              </a:spcBef>
              <a:buNone/>
            </a:pP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性食品や、乳製品、卵などを食べない人を指す。</a:t>
            </a:r>
            <a:endParaRPr lang="en-US" altLang="ja-JP" sz="1200" dirty="0">
              <a:latin typeface="Meiryo UI" panose="020B0604030504040204" pitchFamily="50" charset="-128"/>
              <a:ea typeface="Meiryo UI" panose="020B0604030504040204" pitchFamily="50" charset="-128"/>
            </a:endParaRPr>
          </a:p>
          <a:p>
            <a:pPr marL="0" indent="0">
              <a:lnSpc>
                <a:spcPct val="140000"/>
              </a:lnSpc>
              <a:spcBef>
                <a:spcPts val="0"/>
              </a:spcBef>
              <a:buNone/>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ムスリムとは、イスラーム</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イスラム教</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を信仰している人々のこと。イスラームには冠婚葬祭の教えや食事・礼拝の決まり等、人間の生活全</a:t>
            </a:r>
            <a:endParaRPr lang="en-US" altLang="ja-JP" sz="1200" dirty="0">
              <a:latin typeface="Meiryo UI" panose="020B0604030504040204" pitchFamily="50" charset="-128"/>
              <a:ea typeface="Meiryo UI" panose="020B0604030504040204" pitchFamily="50" charset="-128"/>
            </a:endParaRPr>
          </a:p>
          <a:p>
            <a:pPr marL="0" indent="0">
              <a:lnSpc>
                <a:spcPct val="140000"/>
              </a:lnSpc>
              <a:spcBef>
                <a:spcPts val="0"/>
              </a:spcBef>
              <a:buNone/>
            </a:pP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体に関する様々な規範があり、その一つにハラル</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許された行為・物</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とハラム</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禁じられた行為・物</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という考え方に基づく規範がある。</a:t>
            </a:r>
            <a:endParaRPr lang="ja-JP" altLang="ja-JP" sz="1200" dirty="0">
              <a:latin typeface="Meiryo UI" panose="020B0604030504040204" pitchFamily="50" charset="-128"/>
              <a:ea typeface="Meiryo UI" panose="020B0604030504040204" pitchFamily="50" charset="-128"/>
            </a:endParaRPr>
          </a:p>
          <a:p>
            <a:pPr marL="0" indent="0">
              <a:lnSpc>
                <a:spcPct val="140000"/>
              </a:lnSpc>
              <a:spcBef>
                <a:spcPts val="600"/>
              </a:spcBef>
              <a:buNone/>
            </a:pPr>
            <a:r>
              <a:rPr lang="ja-JP" altLang="ja-JP" sz="1200" b="1" dirty="0">
                <a:latin typeface="Meiryo UI" panose="020B0604030504040204" pitchFamily="50" charset="-128"/>
                <a:ea typeface="Meiryo UI" panose="020B0604030504040204" pitchFamily="50" charset="-128"/>
              </a:rPr>
              <a:t>【ユニークベニュー】</a:t>
            </a:r>
          </a:p>
          <a:p>
            <a:pPr marL="0" indent="0">
              <a:lnSpc>
                <a:spcPct val="140000"/>
              </a:lnSpc>
              <a:spcBef>
                <a:spcPts val="0"/>
              </a:spcBef>
              <a:buNone/>
            </a:pP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　歴史的建造物、文化施設や公的空間等で、会議・レセプションを開催することで特別感や地域特性を演出できる会場を指す。</a:t>
            </a:r>
            <a:r>
              <a:rPr lang="en-US" altLang="ja-JP" sz="1200" dirty="0">
                <a:latin typeface="Meiryo UI" panose="020B0604030504040204" pitchFamily="50" charset="-128"/>
                <a:ea typeface="Meiryo UI" panose="020B0604030504040204" pitchFamily="50" charset="-128"/>
              </a:rPr>
              <a:t> </a:t>
            </a:r>
            <a:endParaRPr lang="ja-JP" altLang="ja-JP" sz="1200" dirty="0">
              <a:latin typeface="Meiryo UI" panose="020B0604030504040204" pitchFamily="50" charset="-128"/>
              <a:ea typeface="Meiryo UI" panose="020B0604030504040204" pitchFamily="50" charset="-128"/>
            </a:endParaRPr>
          </a:p>
          <a:p>
            <a:pPr marL="0" indent="0">
              <a:lnSpc>
                <a:spcPct val="140000"/>
              </a:lnSpc>
              <a:spcBef>
                <a:spcPts val="600"/>
              </a:spcBef>
              <a:buNone/>
            </a:pPr>
            <a:r>
              <a:rPr lang="ja-JP" altLang="ja-JP"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AI</a:t>
            </a:r>
            <a:r>
              <a:rPr lang="ja-JP" altLang="ja-JP"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Artificial Intelligence</a:t>
            </a:r>
            <a:r>
              <a:rPr lang="ja-JP" altLang="ja-JP" sz="1200" b="1" dirty="0">
                <a:latin typeface="Meiryo UI" panose="020B0604030504040204" pitchFamily="50" charset="-128"/>
                <a:ea typeface="Meiryo UI" panose="020B0604030504040204" pitchFamily="50" charset="-128"/>
              </a:rPr>
              <a:t>）】</a:t>
            </a:r>
          </a:p>
          <a:p>
            <a:pPr marL="0" indent="0">
              <a:lnSpc>
                <a:spcPct val="140000"/>
              </a:lnSpc>
              <a:spcBef>
                <a:spcPts val="0"/>
              </a:spcBef>
              <a:buNone/>
            </a:pP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　人</a:t>
            </a:r>
            <a:r>
              <a:rPr lang="ja-JP" altLang="en-US" sz="1200" dirty="0">
                <a:latin typeface="Meiryo UI" panose="020B0604030504040204" pitchFamily="50" charset="-128"/>
                <a:ea typeface="Meiryo UI" panose="020B0604030504040204" pitchFamily="50" charset="-128"/>
              </a:rPr>
              <a:t>工</a:t>
            </a:r>
            <a:r>
              <a:rPr lang="ja-JP" altLang="ja-JP" sz="1200" dirty="0">
                <a:latin typeface="Meiryo UI" panose="020B0604030504040204" pitchFamily="50" charset="-128"/>
                <a:ea typeface="Meiryo UI" panose="020B0604030504040204" pitchFamily="50" charset="-128"/>
              </a:rPr>
              <a:t>知能。人間の脳が行っているように、ものを認識し、理解し、学習し、判断するなどのプロセスをコンピューターに行わせる技術</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AI</a:t>
            </a:r>
            <a:r>
              <a:rPr lang="ja-JP" altLang="ja-JP" sz="1200" dirty="0">
                <a:latin typeface="Meiryo UI" panose="020B0604030504040204" pitchFamily="50" charset="-128"/>
                <a:ea typeface="Meiryo UI" panose="020B0604030504040204" pitchFamily="50" charset="-128"/>
              </a:rPr>
              <a:t>の</a:t>
            </a:r>
            <a:endParaRPr lang="en-US" altLang="ja-JP" sz="1200" dirty="0">
              <a:latin typeface="Meiryo UI" panose="020B0604030504040204" pitchFamily="50" charset="-128"/>
              <a:ea typeface="Meiryo UI" panose="020B0604030504040204" pitchFamily="50" charset="-128"/>
            </a:endParaRPr>
          </a:p>
          <a:p>
            <a:pPr marL="0" indent="0">
              <a:lnSpc>
                <a:spcPct val="140000"/>
              </a:lnSpc>
              <a:spcBef>
                <a:spcPts val="0"/>
              </a:spcBef>
              <a:buNone/>
            </a:pPr>
            <a:r>
              <a:rPr lang="en-US" altLang="ja-JP"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技術によって、これまで人間の手で行ってきた仕事を、人</a:t>
            </a:r>
            <a:r>
              <a:rPr lang="ja-JP" altLang="en-US" sz="1200" dirty="0">
                <a:latin typeface="Meiryo UI" panose="020B0604030504040204" pitchFamily="50" charset="-128"/>
                <a:ea typeface="Meiryo UI" panose="020B0604030504040204" pitchFamily="50" charset="-128"/>
              </a:rPr>
              <a:t>工</a:t>
            </a:r>
            <a:r>
              <a:rPr lang="ja-JP" altLang="ja-JP" sz="1200" dirty="0">
                <a:latin typeface="Meiryo UI" panose="020B0604030504040204" pitchFamily="50" charset="-128"/>
                <a:ea typeface="Meiryo UI" panose="020B0604030504040204" pitchFamily="50" charset="-128"/>
              </a:rPr>
              <a:t>知能を搭載したロボットに行わせることが可能になる。</a:t>
            </a:r>
          </a:p>
          <a:p>
            <a:pPr marL="0" indent="0">
              <a:lnSpc>
                <a:spcPct val="140000"/>
              </a:lnSpc>
              <a:spcBef>
                <a:spcPts val="600"/>
              </a:spcBef>
              <a:buNone/>
            </a:pPr>
            <a:r>
              <a:rPr lang="ja-JP" altLang="ja-JP"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VR</a:t>
            </a:r>
            <a:r>
              <a:rPr lang="ja-JP" altLang="ja-JP"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Virtual Reality</a:t>
            </a:r>
            <a:r>
              <a:rPr lang="ja-JP" altLang="ja-JP" sz="1200" b="1" dirty="0">
                <a:latin typeface="Meiryo UI" panose="020B0604030504040204" pitchFamily="50" charset="-128"/>
                <a:ea typeface="Meiryo UI" panose="020B0604030504040204" pitchFamily="50" charset="-128"/>
              </a:rPr>
              <a:t>）】</a:t>
            </a:r>
            <a:endParaRPr lang="en-US" altLang="ja-JP" sz="1200" b="1" dirty="0">
              <a:latin typeface="Meiryo UI" panose="020B0604030504040204" pitchFamily="50" charset="-128"/>
              <a:ea typeface="Meiryo UI" panose="020B0604030504040204" pitchFamily="50" charset="-128"/>
            </a:endParaRPr>
          </a:p>
          <a:p>
            <a:pPr marL="0" indent="0">
              <a:lnSpc>
                <a:spcPct val="140000"/>
              </a:lnSpc>
              <a:spcBef>
                <a:spcPts val="0"/>
              </a:spcBef>
              <a:buNone/>
            </a:pPr>
            <a:r>
              <a:rPr lang="ja-JP" altLang="ja-JP"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仮想現実。ゴーグルなどを装着することでユーザーの五感を刺激し、本物そっくりの仮想現実を体験できる。</a:t>
            </a:r>
          </a:p>
          <a:p>
            <a:pPr marL="0" indent="0">
              <a:lnSpc>
                <a:spcPct val="140000"/>
              </a:lnSpc>
              <a:spcBef>
                <a:spcPts val="600"/>
              </a:spcBef>
              <a:buNone/>
            </a:pPr>
            <a:r>
              <a:rPr lang="ja-JP" altLang="ja-JP"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AR</a:t>
            </a:r>
            <a:r>
              <a:rPr lang="ja-JP" altLang="ja-JP"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Augmented Reality</a:t>
            </a:r>
            <a:r>
              <a:rPr lang="ja-JP" altLang="ja-JP" sz="1200" b="1" dirty="0">
                <a:latin typeface="Meiryo UI" panose="020B0604030504040204" pitchFamily="50" charset="-128"/>
                <a:ea typeface="Meiryo UI" panose="020B0604030504040204" pitchFamily="50" charset="-128"/>
              </a:rPr>
              <a:t>）】</a:t>
            </a:r>
            <a:endParaRPr lang="en-US" altLang="ja-JP" sz="1200" b="1" dirty="0">
              <a:latin typeface="Meiryo UI" panose="020B0604030504040204" pitchFamily="50" charset="-128"/>
              <a:ea typeface="Meiryo UI" panose="020B0604030504040204" pitchFamily="50" charset="-128"/>
            </a:endParaRPr>
          </a:p>
          <a:p>
            <a:pPr marL="0" indent="0">
              <a:lnSpc>
                <a:spcPct val="140000"/>
              </a:lnSpc>
              <a:spcBef>
                <a:spcPts val="0"/>
              </a:spcBef>
              <a:buNone/>
            </a:pPr>
            <a:r>
              <a:rPr lang="ja-JP" altLang="ja-JP"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拡張現実。スマートフォンなどを通じて、現実の風景の中に</a:t>
            </a:r>
            <a:r>
              <a:rPr lang="en-US" altLang="ja-JP" sz="1200" dirty="0">
                <a:latin typeface="Meiryo UI" panose="020B0604030504040204" pitchFamily="50" charset="-128"/>
                <a:ea typeface="Meiryo UI" panose="020B0604030504040204" pitchFamily="50" charset="-128"/>
              </a:rPr>
              <a:t>CG</a:t>
            </a:r>
            <a:r>
              <a:rPr lang="ja-JP" altLang="ja-JP" sz="1200" dirty="0">
                <a:latin typeface="Meiryo UI" panose="020B0604030504040204" pitchFamily="50" charset="-128"/>
                <a:ea typeface="Meiryo UI" panose="020B0604030504040204" pitchFamily="50" charset="-128"/>
              </a:rPr>
              <a:t>などの視覚情報を重ねて表示したもの。</a:t>
            </a:r>
            <a:r>
              <a:rPr lang="en-US" altLang="ja-JP" sz="1200" dirty="0">
                <a:latin typeface="Meiryo UI" panose="020B0604030504040204" pitchFamily="50" charset="-128"/>
                <a:ea typeface="Meiryo UI" panose="020B0604030504040204" pitchFamily="50" charset="-128"/>
              </a:rPr>
              <a:t> </a:t>
            </a:r>
          </a:p>
        </p:txBody>
      </p:sp>
      <p:sp>
        <p:nvSpPr>
          <p:cNvPr id="9" name="正方形/長方形 8"/>
          <p:cNvSpPr/>
          <p:nvPr/>
        </p:nvSpPr>
        <p:spPr>
          <a:xfrm>
            <a:off x="3724275" y="295642"/>
            <a:ext cx="1188720" cy="25200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頁は初出頁</a:t>
            </a:r>
          </a:p>
        </p:txBody>
      </p:sp>
      <p:sp>
        <p:nvSpPr>
          <p:cNvPr id="10" name="正方形/長方形 9"/>
          <p:cNvSpPr/>
          <p:nvPr/>
        </p:nvSpPr>
        <p:spPr>
          <a:xfrm>
            <a:off x="324000" y="645275"/>
            <a:ext cx="468630" cy="285750"/>
          </a:xfrm>
          <a:prstGeom prst="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kumimoji="1" lang="en-US" altLang="ja-JP" sz="1200" dirty="0">
                <a:latin typeface="Meiryo UI" panose="020B0604030504040204" pitchFamily="50" charset="-128"/>
                <a:ea typeface="Meiryo UI" panose="020B0604030504040204" pitchFamily="50" charset="-128"/>
              </a:rPr>
              <a:t>8</a:t>
            </a:r>
            <a:r>
              <a:rPr kumimoji="1" lang="ja-JP" altLang="en-US" sz="1200" dirty="0">
                <a:latin typeface="Meiryo UI" panose="020B0604030504040204" pitchFamily="50" charset="-128"/>
                <a:ea typeface="Meiryo UI" panose="020B0604030504040204" pitchFamily="50" charset="-128"/>
              </a:rPr>
              <a:t>頁</a:t>
            </a:r>
            <a:endParaRPr kumimoji="1" lang="ja-JP" altLang="en-US" dirty="0"/>
          </a:p>
        </p:txBody>
      </p:sp>
      <p:sp>
        <p:nvSpPr>
          <p:cNvPr id="11" name="正方形/長方形 10"/>
          <p:cNvSpPr/>
          <p:nvPr/>
        </p:nvSpPr>
        <p:spPr>
          <a:xfrm>
            <a:off x="324000" y="4700040"/>
            <a:ext cx="468630" cy="285750"/>
          </a:xfrm>
          <a:prstGeom prst="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kumimoji="1" lang="en-US" altLang="ja-JP" sz="1200" dirty="0">
                <a:latin typeface="Meiryo UI" panose="020B0604030504040204" pitchFamily="50" charset="-128"/>
                <a:ea typeface="Meiryo UI" panose="020B0604030504040204" pitchFamily="50" charset="-128"/>
              </a:rPr>
              <a:t>9</a:t>
            </a:r>
            <a:r>
              <a:rPr kumimoji="1" lang="ja-JP" altLang="en-US" sz="1200" dirty="0">
                <a:latin typeface="Meiryo UI" panose="020B0604030504040204" pitchFamily="50" charset="-128"/>
                <a:ea typeface="Meiryo UI" panose="020B0604030504040204" pitchFamily="50" charset="-128"/>
              </a:rPr>
              <a:t>頁</a:t>
            </a:r>
            <a:endParaRPr kumimoji="1" lang="ja-JP" altLang="en-US" dirty="0"/>
          </a:p>
        </p:txBody>
      </p:sp>
    </p:spTree>
    <p:extLst>
      <p:ext uri="{BB962C8B-B14F-4D97-AF65-F5344CB8AC3E}">
        <p14:creationId xmlns:p14="http://schemas.microsoft.com/office/powerpoint/2010/main" val="1285954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77150" y="6492875"/>
            <a:ext cx="2228850" cy="365125"/>
          </a:xfrm>
        </p:spPr>
        <p:txBody>
          <a:bodyPr/>
          <a:lstStyle/>
          <a:p>
            <a:r>
              <a:rPr kumimoji="1" lang="en-US" altLang="ja-JP" dirty="0"/>
              <a:t>2</a:t>
            </a:r>
            <a:endParaRPr kumimoji="1" lang="ja-JP" altLang="en-US" dirty="0"/>
          </a:p>
        </p:txBody>
      </p:sp>
      <p:sp>
        <p:nvSpPr>
          <p:cNvPr id="4" name="コンテンツ プレースホルダー 2">
            <a:extLst>
              <a:ext uri="{FF2B5EF4-FFF2-40B4-BE49-F238E27FC236}">
                <a16:creationId xmlns:a16="http://schemas.microsoft.com/office/drawing/2014/main" id="{69BAFCF7-A346-4336-B0B7-E7B783C1826F}"/>
              </a:ext>
            </a:extLst>
          </p:cNvPr>
          <p:cNvSpPr txBox="1">
            <a:spLocks/>
          </p:cNvSpPr>
          <p:nvPr/>
        </p:nvSpPr>
        <p:spPr>
          <a:xfrm>
            <a:off x="364606" y="162633"/>
            <a:ext cx="9175882" cy="5605467"/>
          </a:xfrm>
          <a:prstGeom prst="rect">
            <a:avLst/>
          </a:prstGeom>
          <a:noFill/>
        </p:spPr>
        <p:txBody>
          <a:bodyPr vert="horz" lIns="91440" tIns="45720" rIns="91440" bIns="45720" rtlCol="0">
            <a:noAutofit/>
          </a:bodyPr>
          <a:lst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a:lstStyle>
          <a:p>
            <a:pPr marL="187200" indent="-187200">
              <a:lnSpc>
                <a:spcPts val="2300"/>
              </a:lnSpc>
              <a:spcBef>
                <a:spcPts val="30"/>
              </a:spcBef>
              <a:buNone/>
            </a:pP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取り巻く環境の変化への対応</a:t>
            </a:r>
            <a:r>
              <a:rPr lang="en-US" altLang="ja-JP" sz="1400" b="1" dirty="0">
                <a:latin typeface="Meiryo UI" panose="020B0604030504040204" pitchFamily="50" charset="-128"/>
                <a:ea typeface="Meiryo UI" panose="020B0604030504040204" pitchFamily="50" charset="-128"/>
              </a:rPr>
              <a:t>】</a:t>
            </a:r>
          </a:p>
          <a:p>
            <a:pPr marL="187200" indent="-187200">
              <a:lnSpc>
                <a:spcPts val="2300"/>
              </a:lnSpc>
              <a:spcBef>
                <a:spcPts val="30"/>
              </a:spcBef>
              <a:buFontTx/>
              <a:buChar char="○"/>
            </a:pPr>
            <a:r>
              <a:rPr lang="en-US" altLang="ja-JP" sz="1400" dirty="0">
                <a:latin typeface="Meiryo UI" panose="020B0604030504040204" pitchFamily="50" charset="-128"/>
                <a:ea typeface="Meiryo UI" panose="020B0604030504040204" pitchFamily="50" charset="-128"/>
              </a:rPr>
              <a:t>2020</a:t>
            </a:r>
            <a:r>
              <a:rPr lang="ja-JP" altLang="ja-JP" sz="1400" dirty="0">
                <a:latin typeface="Meiryo UI" panose="020B0604030504040204" pitchFamily="50" charset="-128"/>
                <a:ea typeface="Meiryo UI" panose="020B0604030504040204" pitchFamily="50" charset="-128"/>
              </a:rPr>
              <a:t>年、新型コロナ</a:t>
            </a:r>
            <a:r>
              <a:rPr lang="ja-JP" altLang="en-US" sz="1400" dirty="0">
                <a:latin typeface="Meiryo UI" panose="020B0604030504040204" pitchFamily="50" charset="-128"/>
                <a:ea typeface="Meiryo UI" panose="020B0604030504040204" pitchFamily="50" charset="-128"/>
              </a:rPr>
              <a:t>ウイルス感染症</a:t>
            </a:r>
            <a:r>
              <a:rPr lang="ja-JP" altLang="ja-JP" sz="1400" dirty="0">
                <a:latin typeface="Meiryo UI" panose="020B0604030504040204" pitchFamily="50" charset="-128"/>
                <a:ea typeface="Meiryo UI" panose="020B0604030504040204" pitchFamily="50" charset="-128"/>
              </a:rPr>
              <a:t>の世界的な</a:t>
            </a:r>
            <a:r>
              <a:rPr lang="ja-JP" altLang="en-US" sz="1400" dirty="0">
                <a:latin typeface="Meiryo UI" panose="020B0604030504040204" pitchFamily="50" charset="-128"/>
                <a:ea typeface="Meiryo UI" panose="020B0604030504040204" pitchFamily="50" charset="-128"/>
              </a:rPr>
              <a:t>感染</a:t>
            </a:r>
            <a:r>
              <a:rPr lang="ja-JP" altLang="ja-JP" sz="1400" dirty="0">
                <a:latin typeface="Meiryo UI" panose="020B0604030504040204" pitchFamily="50" charset="-128"/>
                <a:ea typeface="Meiryo UI" panose="020B0604030504040204" pitchFamily="50" charset="-128"/>
              </a:rPr>
              <a:t>拡大により、人の移動や集客が制限され</a:t>
            </a:r>
            <a:r>
              <a:rPr lang="ja-JP" altLang="en-US" sz="1400" dirty="0">
                <a:latin typeface="Meiryo UI" panose="020B0604030504040204" pitchFamily="50" charset="-128"/>
                <a:ea typeface="Meiryo UI" panose="020B0604030504040204" pitchFamily="50" charset="-128"/>
              </a:rPr>
              <a:t>、インバウンド需要がほぼ消失し、宿泊、飲食等を中心に売上げが大幅に減少するなど、</a:t>
            </a:r>
            <a:r>
              <a:rPr lang="ja-JP" altLang="ja-JP" sz="1400" dirty="0">
                <a:latin typeface="Meiryo UI" panose="020B0604030504040204" pitchFamily="50" charset="-128"/>
                <a:ea typeface="Meiryo UI" panose="020B0604030504040204" pitchFamily="50" charset="-128"/>
              </a:rPr>
              <a:t>観光をはじめあらゆる分野において多大な影響を受け</a:t>
            </a:r>
            <a:r>
              <a:rPr lang="ja-JP" altLang="en-US" sz="1400" dirty="0">
                <a:latin typeface="Meiryo UI" panose="020B0604030504040204" pitchFamily="50" charset="-128"/>
                <a:ea typeface="Meiryo UI" panose="020B0604030504040204" pitchFamily="50" charset="-128"/>
              </a:rPr>
              <a:t>ている。</a:t>
            </a:r>
            <a:endParaRPr lang="en-US" altLang="ja-JP" sz="1400" dirty="0">
              <a:latin typeface="Meiryo UI" panose="020B0604030504040204" pitchFamily="50" charset="-128"/>
              <a:ea typeface="Meiryo UI" panose="020B0604030504040204" pitchFamily="50" charset="-128"/>
            </a:endParaRPr>
          </a:p>
          <a:p>
            <a:pPr marL="187200" indent="-187200">
              <a:lnSpc>
                <a:spcPts val="2300"/>
              </a:lnSpc>
              <a:spcBef>
                <a:spcPts val="30"/>
              </a:spcBef>
              <a:buFontTx/>
              <a:buChar char="○"/>
            </a:pP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新たな生活様式の浸透や消費行動、働き方が変化しているなか、観光分野においても地域の魅力再発見につながるマイクロツーリズムやアウトドア志向、旅の個人化・分散化、ワーケーションの進展による旅の長期化など、旅行者のニーズが変容しており、こうした潮流を捉えた施策が求められている。</a:t>
            </a:r>
            <a:endParaRPr lang="en-US" altLang="ja-JP" sz="1400" dirty="0">
              <a:latin typeface="Meiryo UI" panose="020B0604030504040204" pitchFamily="50" charset="-128"/>
              <a:ea typeface="Meiryo UI" panose="020B0604030504040204" pitchFamily="50" charset="-128"/>
              <a:cs typeface="Times New Roman" panose="02020603050405020304" pitchFamily="18" charset="0"/>
            </a:endParaRPr>
          </a:p>
          <a:p>
            <a:pPr marL="187200" indent="-187200">
              <a:lnSpc>
                <a:spcPts val="2300"/>
              </a:lnSpc>
              <a:spcBef>
                <a:spcPts val="30"/>
              </a:spcBef>
              <a:buFontTx/>
              <a:buChar char="○"/>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また、新たな感染症や自然災害をはじめとする様々な</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危機事象等の発生は今後も想定され、それらに柔軟に対応し復活できる力、いわゆる都市の「レジリエンス」を高めることが重要であり、しなやかで力強い大阪の実現に向けた取組みも重要である。</a:t>
            </a:r>
            <a:endParaRPr lang="en-US" altLang="ja-JP" sz="1400" b="1" kern="100" dirty="0">
              <a:latin typeface="Meiryo UI" panose="020B0604030504040204" pitchFamily="50" charset="-128"/>
              <a:ea typeface="Meiryo UI" panose="020B0604030504040204" pitchFamily="50" charset="-128"/>
              <a:cs typeface="Times New Roman" panose="02020603050405020304" pitchFamily="18" charset="0"/>
            </a:endParaRPr>
          </a:p>
          <a:p>
            <a:pPr marL="187200" indent="-187200">
              <a:lnSpc>
                <a:spcPts val="2300"/>
              </a:lnSpc>
              <a:spcBef>
                <a:spcPts val="30"/>
              </a:spcBef>
              <a:buFontTx/>
              <a:buChar char="○"/>
            </a:pP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これまでの歴史を振り返ると、パンデミックは人類に大禍をもたらすだけでなく、新たな価値の創造や技術革新の進展、文化・芸術の復興といった社会変革をもたらすきっかけともなってきた。コロナ禍という誰もが体験したことのない</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事態</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を乗り越えるとともに来るべき時に備えて</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、府民</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・市民をはじめとするあらゆるステークホルダー</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と</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ともに大阪の</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都市魅力</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や</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賑わい</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を創って</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いくという</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考えのもと、数々の</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イノベーション</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を起こしてきた進取の気風や創造性、多様な人々を受け入れる風土など、大阪ならではの強みを</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存分に</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発揮し</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新たな価値・魅力の創出や受入環境の整備、文化・芸術活動を支え花開かせる取組みといった未来への投資を行いながら、立ち止まることなく</a:t>
            </a:r>
            <a:r>
              <a:rPr lang="ja-JP" altLang="ja-JP" sz="1400" dirty="0">
                <a:latin typeface="Meiryo UI" panose="020B0604030504040204" pitchFamily="50" charset="-128"/>
                <a:ea typeface="Meiryo UI" panose="020B0604030504040204" pitchFamily="50" charset="-128"/>
              </a:rPr>
              <a:t>前向きに</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チャレンジ</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し続け</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ていく必要がある。</a:t>
            </a:r>
            <a:endParaRPr lang="en-US" altLang="ja-JP" sz="1400" kern="100" dirty="0">
              <a:latin typeface="Meiryo UI" panose="020B0604030504040204" pitchFamily="50" charset="-128"/>
              <a:ea typeface="Meiryo UI" panose="020B0604030504040204" pitchFamily="50" charset="-128"/>
              <a:cs typeface="Times New Roman" panose="02020603050405020304" pitchFamily="18" charset="0"/>
            </a:endParaRPr>
          </a:p>
          <a:p>
            <a:pPr marL="187200" indent="-187200">
              <a:lnSpc>
                <a:spcPts val="2300"/>
              </a:lnSpc>
              <a:spcBef>
                <a:spcPts val="1200"/>
              </a:spcBef>
              <a:spcAft>
                <a:spcPts val="300"/>
              </a:spcAft>
              <a:buNone/>
            </a:pPr>
            <a:r>
              <a:rPr lang="en-US" altLang="ja-JP" sz="14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400" b="1" kern="100" dirty="0">
                <a:latin typeface="Meiryo UI" panose="020B0604030504040204" pitchFamily="50" charset="-128"/>
                <a:ea typeface="Meiryo UI" panose="020B0604030504040204" pitchFamily="50" charset="-128"/>
                <a:cs typeface="Times New Roman" panose="02020603050405020304" pitchFamily="18" charset="0"/>
              </a:rPr>
              <a:t>本戦略の位置づけ</a:t>
            </a:r>
            <a:r>
              <a:rPr lang="en-US" altLang="ja-JP" sz="1400" b="1" kern="100" dirty="0">
                <a:latin typeface="Meiryo UI" panose="020B0604030504040204" pitchFamily="50" charset="-128"/>
                <a:ea typeface="Meiryo UI" panose="020B0604030504040204" pitchFamily="50" charset="-128"/>
                <a:cs typeface="Times New Roman" panose="02020603050405020304" pitchFamily="18" charset="0"/>
              </a:rPr>
              <a:t>】</a:t>
            </a:r>
          </a:p>
          <a:p>
            <a:pPr marL="187200" indent="-187200">
              <a:lnSpc>
                <a:spcPts val="2300"/>
              </a:lnSpc>
              <a:spcBef>
                <a:spcPts val="30"/>
              </a:spcBef>
              <a:buNone/>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〇</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新型コロナ</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ウイルス感染症の</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影響</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・状況を踏</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まえ</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、観光需要の回復を担う国内旅行の促進や新たな潮流に対応した魅力の創出・強化、</a:t>
            </a:r>
            <a:r>
              <a:rPr lang="en-US" altLang="ja-JP" sz="14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インバウンド回復後を見据えた基盤整備などを着実に推進するとともに、</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大阪・関西万博の開催</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さらには万博後に向けて、国際都市大阪に相応しい</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新たな賑わい</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を創り出し、活力</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を</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高めていく</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ため</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の方向性を示すものである</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400" kern="100" dirty="0">
              <a:latin typeface="Meiryo UI" panose="020B0604030504040204" pitchFamily="50" charset="-128"/>
              <a:ea typeface="Meiryo UI" panose="020B0604030504040204" pitchFamily="50" charset="-128"/>
              <a:cs typeface="Times New Roman" panose="02020603050405020304" pitchFamily="18" charset="0"/>
            </a:endParaRPr>
          </a:p>
          <a:p>
            <a:pPr marL="187200" indent="-187200">
              <a:lnSpc>
                <a:spcPts val="2500"/>
              </a:lnSpc>
              <a:spcBef>
                <a:spcPts val="30"/>
              </a:spcBef>
              <a:buNone/>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4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2200"/>
              </a:lnSpc>
              <a:spcBef>
                <a:spcPts val="300"/>
              </a:spcBef>
              <a:buNone/>
            </a:pPr>
            <a:endParaRPr lang="en-US" altLang="ja-JP" sz="140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ct val="150000"/>
              </a:lnSpc>
              <a:spcBef>
                <a:spcPts val="300"/>
              </a:spcBef>
              <a:buNone/>
            </a:pPr>
            <a:endParaRPr lang="en-US" altLang="ja-JP" sz="14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8" name="正方形/長方形 7"/>
          <p:cNvSpPr/>
          <p:nvPr/>
        </p:nvSpPr>
        <p:spPr>
          <a:xfrm>
            <a:off x="364606" y="5799966"/>
            <a:ext cx="1510830" cy="345688"/>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600" dirty="0">
                <a:solidFill>
                  <a:schemeClr val="tx1"/>
                </a:solidFill>
                <a:latin typeface="Meiryo UI" panose="020B0604030504040204" pitchFamily="50" charset="-128"/>
                <a:ea typeface="Meiryo UI" panose="020B0604030504040204" pitchFamily="50" charset="-128"/>
              </a:rPr>
              <a:t>計画期間</a:t>
            </a:r>
            <a:endParaRPr kumimoji="1" lang="ja-JP" altLang="en-US" sz="1400" dirty="0">
              <a:latin typeface="Meiryo UI" panose="020B0604030504040204" pitchFamily="50" charset="-128"/>
              <a:ea typeface="Meiryo UI" panose="020B0604030504040204" pitchFamily="50" charset="-128"/>
            </a:endParaRPr>
          </a:p>
        </p:txBody>
      </p:sp>
      <p:sp>
        <p:nvSpPr>
          <p:cNvPr id="9" name="正方形/長方形 8"/>
          <p:cNvSpPr/>
          <p:nvPr/>
        </p:nvSpPr>
        <p:spPr>
          <a:xfrm>
            <a:off x="641600" y="6118711"/>
            <a:ext cx="8913402" cy="359650"/>
          </a:xfrm>
          <a:prstGeom prst="rect">
            <a:avLst/>
          </a:prstGeom>
        </p:spPr>
        <p:txBody>
          <a:bodyPr wrap="square">
            <a:spAutoFit/>
          </a:bodyPr>
          <a:lstStyle/>
          <a:p>
            <a:pPr>
              <a:lnSpc>
                <a:spcPts val="2300"/>
              </a:lnSpc>
            </a:pPr>
            <a:r>
              <a:rPr lang="en-US" altLang="ja-JP" sz="1400" kern="100" dirty="0">
                <a:latin typeface="游明朝" panose="02020400000000000000" pitchFamily="18" charset="-128"/>
                <a:ea typeface="Meiryo UI" panose="020B0604030504040204" pitchFamily="50" charset="-128"/>
                <a:cs typeface="Times New Roman" panose="02020603050405020304" pitchFamily="18" charset="0"/>
              </a:rPr>
              <a:t>※</a:t>
            </a:r>
            <a:r>
              <a:rPr lang="ja-JP" altLang="en-US" sz="1400" kern="100" dirty="0">
                <a:latin typeface="游明朝" panose="02020400000000000000" pitchFamily="18" charset="-128"/>
                <a:ea typeface="Meiryo UI" panose="020B0604030504040204" pitchFamily="50" charset="-128"/>
                <a:cs typeface="Times New Roman" panose="02020603050405020304" pitchFamily="18" charset="0"/>
              </a:rPr>
              <a:t> 新型コロナウイルスの感染状況等を踏まえ、計画期間中においても必要に応じて柔軟に戦略を見直す</a:t>
            </a:r>
            <a:endParaRPr lang="en-US" altLang="ja-JP" sz="1400" kern="100" dirty="0">
              <a:latin typeface="游明朝" panose="02020400000000000000" pitchFamily="18" charset="-128"/>
              <a:ea typeface="Meiryo UI" panose="020B0604030504040204" pitchFamily="50" charset="-128"/>
              <a:cs typeface="Times New Roman" panose="02020603050405020304" pitchFamily="18" charset="0"/>
            </a:endParaRPr>
          </a:p>
        </p:txBody>
      </p:sp>
      <p:sp>
        <p:nvSpPr>
          <p:cNvPr id="10" name="正方形/長方形 9"/>
          <p:cNvSpPr/>
          <p:nvPr/>
        </p:nvSpPr>
        <p:spPr>
          <a:xfrm>
            <a:off x="1997719" y="5799966"/>
            <a:ext cx="3679170" cy="387286"/>
          </a:xfrm>
          <a:prstGeom prst="rect">
            <a:avLst/>
          </a:prstGeom>
        </p:spPr>
        <p:txBody>
          <a:bodyPr wrap="square">
            <a:spAutoFit/>
          </a:bodyPr>
          <a:lstStyle/>
          <a:p>
            <a:pPr>
              <a:lnSpc>
                <a:spcPts val="2300"/>
              </a:lnSpc>
            </a:pPr>
            <a:r>
              <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rPr>
              <a:t>2021</a:t>
            </a:r>
            <a:r>
              <a:rPr lang="ja-JP" altLang="en-US" sz="16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rPr>
              <a:t>R3</a:t>
            </a:r>
            <a:r>
              <a:rPr lang="ja-JP" altLang="en-US" sz="16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rPr>
              <a:t>2025</a:t>
            </a:r>
            <a:r>
              <a:rPr lang="ja-JP" altLang="en-US" sz="16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rPr>
              <a:t>R7</a:t>
            </a:r>
            <a:r>
              <a:rPr lang="ja-JP" altLang="en-US" sz="1600" b="1" kern="100" dirty="0">
                <a:latin typeface="Meiryo UI" panose="020B0604030504040204" pitchFamily="50" charset="-128"/>
                <a:ea typeface="Meiryo UI" panose="020B0604030504040204" pitchFamily="50" charset="-128"/>
                <a:cs typeface="Times New Roman" panose="02020603050405020304" pitchFamily="18" charset="0"/>
              </a:rPr>
              <a:t>）年度</a:t>
            </a:r>
            <a:endParaRPr lang="en-US" altLang="ja-JP"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60383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43880" y="4714834"/>
            <a:ext cx="9408939" cy="11232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スライド番号プレースホルダー 4"/>
          <p:cNvSpPr>
            <a:spLocks noGrp="1"/>
          </p:cNvSpPr>
          <p:nvPr>
            <p:ph type="sldNum" sz="quarter" idx="12"/>
          </p:nvPr>
        </p:nvSpPr>
        <p:spPr>
          <a:xfrm>
            <a:off x="7641452" y="6492875"/>
            <a:ext cx="2228850" cy="365125"/>
          </a:xfrm>
        </p:spPr>
        <p:txBody>
          <a:bodyPr/>
          <a:lstStyle/>
          <a:p>
            <a:r>
              <a:rPr lang="ja-JP" altLang="en-US" dirty="0"/>
              <a:t>３</a:t>
            </a:r>
            <a:endParaRPr kumimoji="1" lang="ja-JP" altLang="en-US" dirty="0"/>
          </a:p>
        </p:txBody>
      </p:sp>
      <p:sp>
        <p:nvSpPr>
          <p:cNvPr id="8" name="正方形/長方形 7"/>
          <p:cNvSpPr/>
          <p:nvPr/>
        </p:nvSpPr>
        <p:spPr>
          <a:xfrm>
            <a:off x="699395" y="1290485"/>
            <a:ext cx="8507208" cy="1076195"/>
          </a:xfrm>
          <a:prstGeom prst="rect">
            <a:avLst/>
          </a:prstGeom>
          <a:noFill/>
          <a:ln w="6350">
            <a:solidFill>
              <a:schemeClr val="dk1"/>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spcAft>
                <a:spcPts val="600"/>
              </a:spcAft>
            </a:pPr>
            <a:r>
              <a:rPr lang="ja-JP" altLang="en-US" sz="2800" b="1" dirty="0">
                <a:solidFill>
                  <a:schemeClr val="tx1"/>
                </a:solidFill>
                <a:latin typeface="Meiryo UI" panose="020B0604030504040204" pitchFamily="50" charset="-128"/>
                <a:ea typeface="Meiryo UI" panose="020B0604030504040204" pitchFamily="50" charset="-128"/>
              </a:rPr>
              <a:t>魅力共創都市・大阪</a:t>
            </a:r>
            <a:endParaRPr lang="en-US" altLang="ja-JP" sz="2800" b="1" dirty="0">
              <a:solidFill>
                <a:schemeClr val="tx1"/>
              </a:solidFill>
              <a:latin typeface="Meiryo UI" panose="020B0604030504040204" pitchFamily="50" charset="-128"/>
              <a:ea typeface="Meiryo UI" panose="020B0604030504040204" pitchFamily="50" charset="-128"/>
            </a:endParaRPr>
          </a:p>
          <a:p>
            <a:pPr algn="ctr"/>
            <a:r>
              <a:rPr lang="ja-JP" altLang="en-US" sz="2000" b="1" dirty="0">
                <a:solidFill>
                  <a:schemeClr val="tx1"/>
                </a:solidFill>
                <a:latin typeface="Meiryo UI" panose="020B0604030504040204" pitchFamily="50" charset="-128"/>
                <a:ea typeface="Meiryo UI" panose="020B0604030504040204" pitchFamily="50" charset="-128"/>
              </a:rPr>
              <a:t>～新たな時代を切り拓き、さらに前へ～</a:t>
            </a:r>
          </a:p>
        </p:txBody>
      </p:sp>
      <p:sp>
        <p:nvSpPr>
          <p:cNvPr id="3" name="正方形/長方形 2"/>
          <p:cNvSpPr/>
          <p:nvPr/>
        </p:nvSpPr>
        <p:spPr>
          <a:xfrm>
            <a:off x="778444" y="2430587"/>
            <a:ext cx="8339809" cy="1231241"/>
          </a:xfrm>
          <a:prstGeom prst="rect">
            <a:avLst/>
          </a:prstGeom>
          <a:noFill/>
          <a:ln>
            <a:noFill/>
            <a:prstDash val="sysDot"/>
          </a:ln>
        </p:spPr>
        <p:style>
          <a:lnRef idx="2">
            <a:schemeClr val="dk1"/>
          </a:lnRef>
          <a:fillRef idx="1">
            <a:schemeClr val="lt1"/>
          </a:fillRef>
          <a:effectRef idx="0">
            <a:schemeClr val="dk1"/>
          </a:effectRef>
          <a:fontRef idx="minor">
            <a:schemeClr val="dk1"/>
          </a:fontRef>
        </p:style>
        <p:txBody>
          <a:bodyPr lIns="252000" rIns="252000" rtlCol="0" anchor="ctr"/>
          <a:lstStyle/>
          <a:p>
            <a:pPr>
              <a:lnSpc>
                <a:spcPts val="2500"/>
              </a:lnSpc>
            </a:pPr>
            <a:r>
              <a:rPr lang="ja-JP" altLang="en-US" sz="1400" dirty="0">
                <a:solidFill>
                  <a:schemeClr val="tx1"/>
                </a:solidFill>
                <a:latin typeface="Meiryo UI" panose="020B0604030504040204" pitchFamily="50" charset="-128"/>
                <a:ea typeface="Meiryo UI" panose="020B0604030504040204" pitchFamily="50" charset="-128"/>
              </a:rPr>
              <a:t>難局の先にある新たな時代を切り拓くため、住民・企業をはじめ、あらゆるステークホルダーとともに、</a:t>
            </a:r>
            <a:r>
              <a:rPr kumimoji="1" lang="ja-JP" altLang="en-US" sz="1400" dirty="0">
                <a:solidFill>
                  <a:schemeClr val="tx1"/>
                </a:solidFill>
                <a:latin typeface="Meiryo UI" panose="020B0604030504040204" pitchFamily="50" charset="-128"/>
                <a:ea typeface="Meiryo UI" panose="020B0604030504040204" pitchFamily="50" charset="-128"/>
              </a:rPr>
              <a:t>大阪が持つ豊かな歴史・文化</a:t>
            </a:r>
            <a:r>
              <a:rPr lang="ja-JP" altLang="en-US" sz="1400" dirty="0">
                <a:solidFill>
                  <a:schemeClr val="tx1"/>
                </a:solidFill>
                <a:latin typeface="Meiryo UI" panose="020B0604030504040204" pitchFamily="50" charset="-128"/>
                <a:ea typeface="Meiryo UI" panose="020B0604030504040204" pitchFamily="50" charset="-128"/>
              </a:rPr>
              <a:t>や</a:t>
            </a:r>
            <a:r>
              <a:rPr kumimoji="1" lang="ja-JP" altLang="en-US" sz="1400" dirty="0">
                <a:solidFill>
                  <a:schemeClr val="tx1"/>
                </a:solidFill>
                <a:latin typeface="Meiryo UI" panose="020B0604030504040204" pitchFamily="50" charset="-128"/>
                <a:ea typeface="Meiryo UI" panose="020B0604030504040204" pitchFamily="50" charset="-128"/>
              </a:rPr>
              <a:t>人々の多様な魅力、都市のポテンシャルを生かし</a:t>
            </a:r>
            <a:r>
              <a:rPr lang="ja-JP" altLang="en-US" sz="1400" dirty="0">
                <a:solidFill>
                  <a:schemeClr val="tx1"/>
                </a:solidFill>
                <a:latin typeface="Meiryo UI" panose="020B0604030504040204" pitchFamily="50" charset="-128"/>
                <a:ea typeface="Meiryo UI" panose="020B0604030504040204" pitchFamily="50" charset="-128"/>
              </a:rPr>
              <a:t>、チャレンジし続けることにより、大阪を元気にし、府民・市民が誇りや愛着を感じることのできる、世界に誇る魅力あふれる都市を創り上げることを</a:t>
            </a:r>
            <a:r>
              <a:rPr kumimoji="1" lang="ja-JP" altLang="en-US" sz="1400" dirty="0">
                <a:solidFill>
                  <a:schemeClr val="tx1"/>
                </a:solidFill>
                <a:latin typeface="Meiryo UI" panose="020B0604030504040204" pitchFamily="50" charset="-128"/>
                <a:ea typeface="Meiryo UI" panose="020B0604030504040204" pitchFamily="50" charset="-128"/>
              </a:rPr>
              <a:t>めざす。</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A70C2DE4-2272-4F09-B364-8E0629977E28}"/>
              </a:ext>
            </a:extLst>
          </p:cNvPr>
          <p:cNvSpPr/>
          <p:nvPr/>
        </p:nvSpPr>
        <p:spPr>
          <a:xfrm>
            <a:off x="0" y="0"/>
            <a:ext cx="9906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t>　</a:t>
            </a:r>
            <a:r>
              <a:rPr kumimoji="1" lang="ja-JP" altLang="en-US" sz="2400" spc="300" dirty="0">
                <a:solidFill>
                  <a:schemeClr val="tx1"/>
                </a:solidFill>
                <a:latin typeface="Meiryo UI" panose="020B0604030504040204" pitchFamily="50" charset="-128"/>
                <a:ea typeface="Meiryo UI" panose="020B0604030504040204" pitchFamily="50" charset="-128"/>
              </a:rPr>
              <a:t>めざす姿と基本的な考え方</a:t>
            </a:r>
          </a:p>
        </p:txBody>
      </p:sp>
      <p:sp>
        <p:nvSpPr>
          <p:cNvPr id="9" name="角丸四角形 1">
            <a:extLst>
              <a:ext uri="{FF2B5EF4-FFF2-40B4-BE49-F238E27FC236}">
                <a16:creationId xmlns:a16="http://schemas.microsoft.com/office/drawing/2014/main" id="{3FDF27AD-75C2-44FE-A462-61A462E559F3}"/>
              </a:ext>
            </a:extLst>
          </p:cNvPr>
          <p:cNvSpPr/>
          <p:nvPr/>
        </p:nvSpPr>
        <p:spPr>
          <a:xfrm>
            <a:off x="391760" y="4862641"/>
            <a:ext cx="2875837" cy="827595"/>
          </a:xfrm>
          <a:prstGeom prst="roundRect">
            <a:avLst/>
          </a:prstGeom>
          <a:ln>
            <a:no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algn="ctr"/>
            <a:r>
              <a:rPr lang="ja-JP" altLang="ja-JP" sz="1600" b="1" spc="200" dirty="0">
                <a:solidFill>
                  <a:schemeClr val="tx1"/>
                </a:solidFill>
                <a:latin typeface="Meiryo UI" panose="020B0604030504040204" pitchFamily="50" charset="-128"/>
                <a:ea typeface="Meiryo UI" panose="020B0604030504040204" pitchFamily="50" charset="-128"/>
              </a:rPr>
              <a:t>大阪・関西万博</a:t>
            </a:r>
            <a:r>
              <a:rPr lang="ja-JP" altLang="en-US" sz="1600" b="1" spc="200" dirty="0">
                <a:solidFill>
                  <a:schemeClr val="tx1"/>
                </a:solidFill>
                <a:latin typeface="Meiryo UI" panose="020B0604030504040204" pitchFamily="50" charset="-128"/>
                <a:ea typeface="Meiryo UI" panose="020B0604030504040204" pitchFamily="50" charset="-128"/>
              </a:rPr>
              <a:t>の</a:t>
            </a:r>
            <a:endParaRPr lang="en-US" altLang="ja-JP" sz="1600" b="1" spc="200" dirty="0">
              <a:solidFill>
                <a:schemeClr val="tx1"/>
              </a:solidFill>
              <a:latin typeface="Meiryo UI" panose="020B0604030504040204" pitchFamily="50" charset="-128"/>
              <a:ea typeface="Meiryo UI" panose="020B0604030504040204" pitchFamily="50" charset="-128"/>
            </a:endParaRPr>
          </a:p>
          <a:p>
            <a:pPr algn="ctr"/>
            <a:r>
              <a:rPr lang="ja-JP" altLang="en-US" sz="1600" b="1" spc="200" dirty="0">
                <a:solidFill>
                  <a:schemeClr val="tx1"/>
                </a:solidFill>
                <a:latin typeface="Meiryo UI" panose="020B0604030504040204" pitchFamily="50" charset="-128"/>
                <a:ea typeface="Meiryo UI" panose="020B0604030504040204" pitchFamily="50" charset="-128"/>
              </a:rPr>
              <a:t>インパクトを生かした</a:t>
            </a:r>
            <a:endParaRPr lang="en-US" altLang="ja-JP" sz="1600" b="1" spc="200" dirty="0">
              <a:solidFill>
                <a:schemeClr val="tx1"/>
              </a:solidFill>
              <a:latin typeface="Meiryo UI" panose="020B0604030504040204" pitchFamily="50" charset="-128"/>
              <a:ea typeface="Meiryo UI" panose="020B0604030504040204" pitchFamily="50" charset="-128"/>
            </a:endParaRPr>
          </a:p>
          <a:p>
            <a:pPr algn="ctr"/>
            <a:r>
              <a:rPr lang="ja-JP" altLang="ja-JP" sz="1600" b="1" spc="200" dirty="0">
                <a:solidFill>
                  <a:schemeClr val="tx1"/>
                </a:solidFill>
                <a:latin typeface="Meiryo UI" panose="020B0604030504040204" pitchFamily="50" charset="-128"/>
                <a:ea typeface="Meiryo UI" panose="020B0604030504040204" pitchFamily="50" charset="-128"/>
              </a:rPr>
              <a:t>都市魅力の創造</a:t>
            </a:r>
            <a:r>
              <a:rPr lang="ja-JP" altLang="en-US" sz="1600" b="1" spc="200" dirty="0">
                <a:solidFill>
                  <a:schemeClr val="tx1"/>
                </a:solidFill>
                <a:latin typeface="Meiryo UI" panose="020B0604030504040204" pitchFamily="50" charset="-128"/>
                <a:ea typeface="Meiryo UI" panose="020B0604030504040204" pitchFamily="50" charset="-128"/>
              </a:rPr>
              <a:t>・発信</a:t>
            </a:r>
            <a:endParaRPr lang="en-US" altLang="ja-JP" sz="1600" b="1" spc="200" dirty="0">
              <a:solidFill>
                <a:schemeClr val="tx1"/>
              </a:solidFill>
              <a:latin typeface="Meiryo UI" panose="020B0604030504040204" pitchFamily="50" charset="-128"/>
              <a:ea typeface="Meiryo UI" panose="020B0604030504040204" pitchFamily="50" charset="-128"/>
            </a:endParaRPr>
          </a:p>
        </p:txBody>
      </p:sp>
      <p:sp>
        <p:nvSpPr>
          <p:cNvPr id="10" name="角丸四角形 1">
            <a:extLst>
              <a:ext uri="{FF2B5EF4-FFF2-40B4-BE49-F238E27FC236}">
                <a16:creationId xmlns:a16="http://schemas.microsoft.com/office/drawing/2014/main" id="{B44C73E0-FBF6-4ACD-88E7-239442A26760}"/>
              </a:ext>
            </a:extLst>
          </p:cNvPr>
          <p:cNvSpPr/>
          <p:nvPr/>
        </p:nvSpPr>
        <p:spPr>
          <a:xfrm>
            <a:off x="3510431" y="4862641"/>
            <a:ext cx="2875837" cy="827596"/>
          </a:xfrm>
          <a:prstGeom prst="round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36000" tIns="36000" rIns="36000" bIns="36000" rtlCol="0" anchor="ctr"/>
          <a:lstStyle/>
          <a:p>
            <a:pPr algn="ctr"/>
            <a:r>
              <a:rPr lang="ja-JP" altLang="en-US" sz="1600" b="1" kern="100" spc="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安全・安心で</a:t>
            </a:r>
            <a:endParaRPr lang="en-US" altLang="ja-JP" sz="1600" b="1" kern="100" spc="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r>
              <a:rPr lang="ja-JP" altLang="en-US" sz="1600" b="1" kern="100" spc="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持続可能な魅力ある</a:t>
            </a:r>
            <a:endParaRPr lang="en-US" altLang="ja-JP" sz="1600" b="1" kern="100" spc="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r>
              <a:rPr lang="ja-JP" altLang="en-US" sz="1600" b="1" kern="100" spc="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都市の実現</a:t>
            </a:r>
            <a:endParaRPr lang="en-US" altLang="ja-JP" sz="1600" b="1" spc="200" dirty="0">
              <a:solidFill>
                <a:schemeClr val="tx1"/>
              </a:solidFill>
              <a:latin typeface="Meiryo UI" panose="020B0604030504040204" pitchFamily="50" charset="-128"/>
              <a:ea typeface="Meiryo UI" panose="020B0604030504040204" pitchFamily="50" charset="-128"/>
            </a:endParaRPr>
          </a:p>
        </p:txBody>
      </p:sp>
      <p:sp>
        <p:nvSpPr>
          <p:cNvPr id="11" name="角丸四角形 1">
            <a:extLst>
              <a:ext uri="{FF2B5EF4-FFF2-40B4-BE49-F238E27FC236}">
                <a16:creationId xmlns:a16="http://schemas.microsoft.com/office/drawing/2014/main" id="{3FDF27AD-75C2-44FE-A462-61A462E559F3}"/>
              </a:ext>
            </a:extLst>
          </p:cNvPr>
          <p:cNvSpPr/>
          <p:nvPr/>
        </p:nvSpPr>
        <p:spPr>
          <a:xfrm>
            <a:off x="6629102" y="4862641"/>
            <a:ext cx="2875837" cy="827595"/>
          </a:xfrm>
          <a:prstGeom prst="round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36000" tIns="36000" rIns="36000" bIns="36000" rtlCol="0" anchor="ctr"/>
          <a:lstStyle/>
          <a:p>
            <a:pPr algn="ctr"/>
            <a:r>
              <a:rPr lang="ja-JP" altLang="en-US" sz="1600" b="1" spc="200" dirty="0">
                <a:solidFill>
                  <a:schemeClr val="tx1"/>
                </a:solidFill>
                <a:latin typeface="Meiryo UI" panose="020B0604030504040204" pitchFamily="50" charset="-128"/>
                <a:ea typeface="Meiryo UI" panose="020B0604030504040204" pitchFamily="50" charset="-128"/>
              </a:rPr>
              <a:t>多様な主体が連携し、</a:t>
            </a:r>
            <a:endParaRPr lang="en-US" altLang="ja-JP" sz="1600" b="1" spc="200" dirty="0">
              <a:solidFill>
                <a:schemeClr val="tx1"/>
              </a:solidFill>
              <a:latin typeface="Meiryo UI" panose="020B0604030504040204" pitchFamily="50" charset="-128"/>
              <a:ea typeface="Meiryo UI" panose="020B0604030504040204" pitchFamily="50" charset="-128"/>
            </a:endParaRPr>
          </a:p>
          <a:p>
            <a:pPr algn="ctr"/>
            <a:r>
              <a:rPr lang="ja-JP" altLang="en-US" sz="1600" b="1" spc="200" dirty="0">
                <a:solidFill>
                  <a:schemeClr val="tx1"/>
                </a:solidFill>
                <a:latin typeface="Meiryo UI" panose="020B0604030504040204" pitchFamily="50" charset="-128"/>
                <a:ea typeface="Meiryo UI" panose="020B0604030504040204" pitchFamily="50" charset="-128"/>
              </a:rPr>
              <a:t>大阪全体を活性化</a:t>
            </a:r>
            <a:endParaRPr lang="en-US" altLang="ja-JP" sz="1600" b="1" spc="200" dirty="0">
              <a:solidFill>
                <a:schemeClr val="tx1"/>
              </a:solidFill>
              <a:latin typeface="Meiryo UI" panose="020B0604030504040204" pitchFamily="50" charset="-128"/>
              <a:ea typeface="Meiryo UI" panose="020B0604030504040204" pitchFamily="50" charset="-128"/>
            </a:endParaRPr>
          </a:p>
        </p:txBody>
      </p:sp>
      <p:sp>
        <p:nvSpPr>
          <p:cNvPr id="12" name="角丸四角形 1">
            <a:extLst>
              <a:ext uri="{FF2B5EF4-FFF2-40B4-BE49-F238E27FC236}">
                <a16:creationId xmlns:a16="http://schemas.microsoft.com/office/drawing/2014/main" id="{3FDF27AD-75C2-44FE-A462-61A462E559F3}"/>
              </a:ext>
            </a:extLst>
          </p:cNvPr>
          <p:cNvSpPr/>
          <p:nvPr/>
        </p:nvSpPr>
        <p:spPr>
          <a:xfrm>
            <a:off x="243878" y="6154219"/>
            <a:ext cx="9408939" cy="239760"/>
          </a:xfrm>
          <a:prstGeom prst="roundRect">
            <a:avLst/>
          </a:prstGeom>
          <a:solidFill>
            <a:schemeClr val="tx1">
              <a:lumMod val="50000"/>
              <a:lumOff val="50000"/>
            </a:schemeClr>
          </a:solidFill>
          <a:ln/>
        </p:spPr>
        <p:style>
          <a:lnRef idx="1">
            <a:schemeClr val="accent1"/>
          </a:lnRef>
          <a:fillRef idx="2">
            <a:schemeClr val="accent1"/>
          </a:fillRef>
          <a:effectRef idx="1">
            <a:schemeClr val="accent1"/>
          </a:effectRef>
          <a:fontRef idx="minor">
            <a:schemeClr val="dk1"/>
          </a:fontRef>
        </p:style>
        <p:txBody>
          <a:bodyPr lIns="36000" tIns="36000" rIns="36000" bIns="36000" rtlCol="0" anchor="ctr"/>
          <a:lstStyle/>
          <a:p>
            <a:pPr algn="ctr">
              <a:lnSpc>
                <a:spcPts val="1800"/>
              </a:lnSpc>
            </a:pPr>
            <a:r>
              <a:rPr lang="ja-JP" altLang="en-US" sz="1300" b="1" spc="200" dirty="0">
                <a:solidFill>
                  <a:schemeClr val="bg1"/>
                </a:solidFill>
                <a:latin typeface="Meiryo UI" panose="020B0604030504040204" pitchFamily="50" charset="-128"/>
                <a:ea typeface="Meiryo UI" panose="020B0604030504040204" pitchFamily="50" charset="-128"/>
              </a:rPr>
              <a:t>持続可能な開発目標（</a:t>
            </a:r>
            <a:r>
              <a:rPr lang="en-US" altLang="ja-JP" sz="1300" b="1" spc="200" dirty="0">
                <a:solidFill>
                  <a:schemeClr val="bg1"/>
                </a:solidFill>
                <a:latin typeface="Meiryo UI" panose="020B0604030504040204" pitchFamily="50" charset="-128"/>
                <a:ea typeface="Meiryo UI" panose="020B0604030504040204" pitchFamily="50" charset="-128"/>
              </a:rPr>
              <a:t>SDGs</a:t>
            </a:r>
            <a:r>
              <a:rPr lang="ja-JP" altLang="en-US" sz="1300" b="1" spc="200" dirty="0">
                <a:solidFill>
                  <a:schemeClr val="bg1"/>
                </a:solidFill>
                <a:latin typeface="Meiryo UI" panose="020B0604030504040204" pitchFamily="50" charset="-128"/>
                <a:ea typeface="Meiryo UI" panose="020B0604030504040204" pitchFamily="50" charset="-128"/>
              </a:rPr>
              <a:t>）達成への貢献</a:t>
            </a:r>
            <a:endParaRPr lang="en-US" altLang="ja-JP" sz="1300" b="1" spc="200" dirty="0">
              <a:solidFill>
                <a:schemeClr val="bg1"/>
              </a:solidFill>
              <a:latin typeface="Meiryo UI" panose="020B0604030504040204" pitchFamily="50" charset="-128"/>
              <a:ea typeface="Meiryo UI" panose="020B0604030504040204" pitchFamily="50" charset="-128"/>
            </a:endParaRPr>
          </a:p>
        </p:txBody>
      </p:sp>
      <p:sp>
        <p:nvSpPr>
          <p:cNvPr id="14" name="二等辺三角形 13"/>
          <p:cNvSpPr/>
          <p:nvPr/>
        </p:nvSpPr>
        <p:spPr>
          <a:xfrm>
            <a:off x="4374901" y="5878465"/>
            <a:ext cx="1146896" cy="216183"/>
          </a:xfrm>
          <a:prstGeom prst="triangl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コンテンツ プレースホルダー 2">
            <a:extLst>
              <a:ext uri="{FF2B5EF4-FFF2-40B4-BE49-F238E27FC236}">
                <a16:creationId xmlns:a16="http://schemas.microsoft.com/office/drawing/2014/main" id="{B5F4195F-2457-40CC-8D2C-DBD4F90FDBE4}"/>
              </a:ext>
            </a:extLst>
          </p:cNvPr>
          <p:cNvSpPr>
            <a:spLocks noGrp="1"/>
          </p:cNvSpPr>
          <p:nvPr>
            <p:ph idx="1"/>
          </p:nvPr>
        </p:nvSpPr>
        <p:spPr>
          <a:xfrm>
            <a:off x="391760" y="4167305"/>
            <a:ext cx="9266750" cy="492928"/>
          </a:xfrm>
        </p:spPr>
        <p:txBody>
          <a:bodyPr>
            <a:noAutofit/>
          </a:bodyPr>
          <a:lstStyle/>
          <a:p>
            <a:pPr marL="0" indent="0">
              <a:lnSpc>
                <a:spcPct val="100000"/>
              </a:lnSpc>
              <a:spcBef>
                <a:spcPts val="0"/>
              </a:spcBef>
              <a:buNone/>
            </a:pPr>
            <a:r>
              <a:rPr lang="ja-JP" altLang="en-US" sz="1400" dirty="0">
                <a:latin typeface="Meiryo UI" panose="020B0604030504040204" pitchFamily="50" charset="-128"/>
                <a:ea typeface="Meiryo UI" panose="020B0604030504040204" pitchFamily="50" charset="-128"/>
              </a:rPr>
              <a:t>本戦略では、次の３つの基本的な考え方のもと、</a:t>
            </a:r>
            <a:r>
              <a:rPr lang="en-US" altLang="ja-JP" sz="1400" dirty="0">
                <a:latin typeface="Meiryo UI" panose="020B0604030504040204" pitchFamily="50" charset="-128"/>
                <a:ea typeface="Meiryo UI" panose="020B0604030504040204" pitchFamily="50" charset="-128"/>
              </a:rPr>
              <a:t>10</a:t>
            </a:r>
            <a:r>
              <a:rPr lang="ja-JP" altLang="en-US" sz="1400" dirty="0">
                <a:latin typeface="Meiryo UI" panose="020B0604030504040204" pitchFamily="50" charset="-128"/>
                <a:ea typeface="Meiryo UI" panose="020B0604030504040204" pitchFamily="50" charset="-128"/>
              </a:rPr>
              <a:t>のめざすべき都市像を定め各種施策を推進する。</a:t>
            </a:r>
            <a:r>
              <a:rPr lang="en-US" altLang="ja-JP" sz="1400" dirty="0">
                <a:latin typeface="Meiryo UI" panose="020B0604030504040204" pitchFamily="50" charset="-128"/>
                <a:ea typeface="Meiryo UI" panose="020B0604030504040204" pitchFamily="50" charset="-128"/>
              </a:rPr>
              <a:t/>
            </a:r>
            <a:br>
              <a:rPr lang="en-US" altLang="ja-JP" sz="1400"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また、本戦略に基づく各種施策について、持続可能な開発目標（</a:t>
            </a:r>
            <a:r>
              <a:rPr lang="en-US" altLang="ja-JP" sz="1400" dirty="0">
                <a:latin typeface="Meiryo UI" panose="020B0604030504040204" pitchFamily="50" charset="-128"/>
                <a:ea typeface="Meiryo UI" panose="020B0604030504040204" pitchFamily="50" charset="-128"/>
              </a:rPr>
              <a:t>SDGs</a:t>
            </a:r>
            <a:r>
              <a:rPr lang="ja-JP" altLang="en-US" sz="1400" dirty="0">
                <a:latin typeface="Meiryo UI" panose="020B0604030504040204" pitchFamily="50" charset="-128"/>
                <a:ea typeface="Meiryo UI" panose="020B0604030504040204" pitchFamily="50" charset="-128"/>
              </a:rPr>
              <a:t>）の達成に貢献する視点をもって推進していく。</a:t>
            </a:r>
            <a:endParaRPr lang="ja-JP" altLang="ja-JP" sz="14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en-US" altLang="ja-JP" sz="1400" dirty="0">
                <a:latin typeface="+mn-ea"/>
              </a:rPr>
              <a:t/>
            </a:r>
            <a:br>
              <a:rPr lang="en-US" altLang="ja-JP" sz="1400" dirty="0">
                <a:latin typeface="+mn-ea"/>
              </a:rPr>
            </a:br>
            <a:endParaRPr lang="en-US" altLang="ja-JP" sz="1400" dirty="0">
              <a:latin typeface="+mn-ea"/>
            </a:endParaRPr>
          </a:p>
        </p:txBody>
      </p:sp>
      <p:sp>
        <p:nvSpPr>
          <p:cNvPr id="18" name="正方形/長方形 17"/>
          <p:cNvSpPr/>
          <p:nvPr/>
        </p:nvSpPr>
        <p:spPr>
          <a:xfrm>
            <a:off x="129711" y="825100"/>
            <a:ext cx="1510830" cy="345688"/>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めざ</a:t>
            </a:r>
            <a:r>
              <a:rPr kumimoji="1" lang="ja-JP" altLang="en-US" sz="1400" dirty="0">
                <a:solidFill>
                  <a:schemeClr val="tx1"/>
                </a:solidFill>
                <a:latin typeface="Meiryo UI" panose="020B0604030504040204" pitchFamily="50" charset="-128"/>
                <a:ea typeface="Meiryo UI" panose="020B0604030504040204" pitchFamily="50" charset="-128"/>
              </a:rPr>
              <a:t>す</a:t>
            </a:r>
            <a:r>
              <a:rPr kumimoji="1" lang="ja-JP" altLang="en-US" sz="1400" dirty="0">
                <a:latin typeface="Meiryo UI" panose="020B0604030504040204" pitchFamily="50" charset="-128"/>
                <a:ea typeface="Meiryo UI" panose="020B0604030504040204" pitchFamily="50" charset="-128"/>
              </a:rPr>
              <a:t>姿</a:t>
            </a:r>
            <a:endParaRPr kumimoji="1" lang="ja-JP" altLang="en-US" sz="1200" dirty="0">
              <a:latin typeface="Meiryo UI" panose="020B0604030504040204" pitchFamily="50" charset="-128"/>
              <a:ea typeface="Meiryo UI" panose="020B0604030504040204" pitchFamily="50" charset="-128"/>
            </a:endParaRPr>
          </a:p>
        </p:txBody>
      </p:sp>
      <p:sp>
        <p:nvSpPr>
          <p:cNvPr id="19" name="正方形/長方形 18"/>
          <p:cNvSpPr/>
          <p:nvPr/>
        </p:nvSpPr>
        <p:spPr>
          <a:xfrm>
            <a:off x="129711" y="3813213"/>
            <a:ext cx="1510830" cy="345688"/>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基本的な考え方</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3929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60669" y="1056033"/>
            <a:ext cx="8910047" cy="1597958"/>
          </a:xfrm>
        </p:spPr>
        <p:txBody>
          <a:bodyPr>
            <a:noAutofit/>
          </a:bodyPr>
          <a:lstStyle/>
          <a:p>
            <a:pPr marL="0" indent="0" algn="just">
              <a:lnSpc>
                <a:spcPct val="140000"/>
              </a:lnSpc>
              <a:spcBef>
                <a:spcPts val="600"/>
              </a:spcBef>
              <a:buNone/>
            </a:pP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2025</a:t>
            </a: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4</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月から</a:t>
            </a: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開催が予定されている大阪・関西万博は、大阪・関西の魅力を世界に発信</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する</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絶好の</a:t>
            </a: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チャンスであり、大阪の再生・成長に向けた推進力となる</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ビッグ</a:t>
            </a: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イベント</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である</a:t>
            </a: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2,800</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万人</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を見込む来場者</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が大阪の魅力を堪能できるよう、</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ICT</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なども活用しながら</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新たな</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都市魅力</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を創出するとともに、大阪・関西</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万博</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の開催により、さらに高まる大阪の知名度を生かして強力に発信していく。</a:t>
            </a:r>
            <a:endParaRPr lang="en-US" altLang="ja-JP" sz="1600" strike="dblStrike"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 name="スライド番号プレースホルダー 4"/>
          <p:cNvSpPr>
            <a:spLocks noGrp="1"/>
          </p:cNvSpPr>
          <p:nvPr>
            <p:ph type="sldNum" sz="quarter" idx="12"/>
          </p:nvPr>
        </p:nvSpPr>
        <p:spPr>
          <a:xfrm>
            <a:off x="7564524" y="6492875"/>
            <a:ext cx="2228850" cy="365125"/>
          </a:xfrm>
        </p:spPr>
        <p:txBody>
          <a:bodyPr/>
          <a:lstStyle/>
          <a:p>
            <a:r>
              <a:rPr kumimoji="1" lang="ja-JP" altLang="en-US" dirty="0"/>
              <a:t>４</a:t>
            </a:r>
          </a:p>
        </p:txBody>
      </p:sp>
      <p:sp>
        <p:nvSpPr>
          <p:cNvPr id="10" name="コンテンツ プレースホルダー 2">
            <a:extLst>
              <a:ext uri="{FF2B5EF4-FFF2-40B4-BE49-F238E27FC236}">
                <a16:creationId xmlns:a16="http://schemas.microsoft.com/office/drawing/2014/main" id="{AFB65132-7BB8-4B17-8CCD-F0026B44F5A3}"/>
              </a:ext>
            </a:extLst>
          </p:cNvPr>
          <p:cNvSpPr txBox="1">
            <a:spLocks/>
          </p:cNvSpPr>
          <p:nvPr/>
        </p:nvSpPr>
        <p:spPr>
          <a:xfrm>
            <a:off x="560669" y="3740997"/>
            <a:ext cx="8910047" cy="2823788"/>
          </a:xfrm>
          <a:prstGeom prst="rect">
            <a:avLst/>
          </a:prstGeom>
        </p:spPr>
        <p:txBody>
          <a:bodyPr vert="horz" lIns="91440" tIns="45720" rIns="91440" bIns="45720" rtlCol="0">
            <a:noAutofit/>
          </a:bodyPr>
          <a:lst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a:lstStyle>
          <a:p>
            <a:pPr marL="0" indent="0" algn="just">
              <a:lnSpc>
                <a:spcPct val="140000"/>
              </a:lnSpc>
              <a:spcBef>
                <a:spcPts val="600"/>
              </a:spcBef>
              <a:buFont typeface="Arial" panose="020B0604020202020204" pitchFamily="34" charset="0"/>
              <a:buNone/>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自然災害</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をはじめとする</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あらゆる危機</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的事態に直面しても、柔軟かつ機動的に対応し、その影響を最小限にとどめ、復活できる力（レジリエンス）が</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都市ブランドとして</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評価される時代を迎えている。都市魅力の分野においても、レジリエンスの視点は重要であり、その基礎となる安全・安心に滞在できる都市を実現していくため、ウィズコロナに対応した非接触などの</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受入環境整備や情報発信など</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をはじめ</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各種施策を推進していく</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lnSpc>
                <a:spcPct val="140000"/>
              </a:lnSpc>
              <a:spcBef>
                <a:spcPts val="0"/>
              </a:spcBef>
              <a:buFont typeface="Arial" panose="020B0604020202020204" pitchFamily="34" charset="0"/>
              <a:buNone/>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また、新型</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コロナ</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ウイルス感染拡大防止の観点から、人の移動や集客が制限される中、オンラインの活用などによる事業展開が進められており、コロナ禍で生まれた</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新たな手法や価値観等</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による都市魅力を創出する。</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角丸四角形 1">
            <a:extLst>
              <a:ext uri="{FF2B5EF4-FFF2-40B4-BE49-F238E27FC236}">
                <a16:creationId xmlns:a16="http://schemas.microsoft.com/office/drawing/2014/main" id="{3FDF27AD-75C2-44FE-A462-61A462E559F3}"/>
              </a:ext>
            </a:extLst>
          </p:cNvPr>
          <p:cNvSpPr/>
          <p:nvPr/>
        </p:nvSpPr>
        <p:spPr>
          <a:xfrm>
            <a:off x="439142" y="599607"/>
            <a:ext cx="6711166" cy="335619"/>
          </a:xfrm>
          <a:prstGeom prst="roundRect">
            <a:avLst/>
          </a:prstGeom>
          <a:solidFill>
            <a:schemeClr val="bg2">
              <a:lumMod val="75000"/>
            </a:schemeClr>
          </a:solidFill>
          <a:ln>
            <a:noFill/>
          </a:ln>
        </p:spPr>
        <p:style>
          <a:lnRef idx="1">
            <a:schemeClr val="accent1"/>
          </a:lnRef>
          <a:fillRef idx="2">
            <a:schemeClr val="accent1"/>
          </a:fillRef>
          <a:effectRef idx="1">
            <a:schemeClr val="accent1"/>
          </a:effectRef>
          <a:fontRef idx="minor">
            <a:schemeClr val="dk1"/>
          </a:fontRef>
        </p:style>
        <p:txBody>
          <a:bodyPr lIns="252000" tIns="36000" rIns="72000" bIns="36000" rtlCol="0" anchor="ctr"/>
          <a:lstStyle/>
          <a:p>
            <a:r>
              <a:rPr lang="ja-JP" altLang="en-US" sz="1600" b="1" spc="200" dirty="0">
                <a:solidFill>
                  <a:schemeClr val="bg1"/>
                </a:solidFill>
                <a:latin typeface="Meiryo UI" panose="020B0604030504040204" pitchFamily="50" charset="-128"/>
                <a:ea typeface="Meiryo UI" panose="020B0604030504040204" pitchFamily="50" charset="-128"/>
              </a:rPr>
              <a:t>▶ </a:t>
            </a:r>
            <a:r>
              <a:rPr lang="ja-JP" altLang="ja-JP" sz="1600" b="1" spc="200" dirty="0">
                <a:solidFill>
                  <a:schemeClr val="bg1"/>
                </a:solidFill>
                <a:latin typeface="Meiryo UI" panose="020B0604030504040204" pitchFamily="50" charset="-128"/>
                <a:ea typeface="Meiryo UI" panose="020B0604030504040204" pitchFamily="50" charset="-128"/>
              </a:rPr>
              <a:t>大阪・関西万博</a:t>
            </a:r>
            <a:r>
              <a:rPr lang="ja-JP" altLang="en-US" sz="1600" b="1" spc="200" dirty="0">
                <a:solidFill>
                  <a:schemeClr val="bg1"/>
                </a:solidFill>
                <a:latin typeface="Meiryo UI" panose="020B0604030504040204" pitchFamily="50" charset="-128"/>
                <a:ea typeface="Meiryo UI" panose="020B0604030504040204" pitchFamily="50" charset="-128"/>
              </a:rPr>
              <a:t>のインパクトを生かした</a:t>
            </a:r>
            <a:r>
              <a:rPr lang="ja-JP" altLang="ja-JP" sz="1600" b="1" spc="200" dirty="0">
                <a:solidFill>
                  <a:schemeClr val="bg1"/>
                </a:solidFill>
                <a:latin typeface="Meiryo UI" panose="020B0604030504040204" pitchFamily="50" charset="-128"/>
                <a:ea typeface="Meiryo UI" panose="020B0604030504040204" pitchFamily="50" charset="-128"/>
              </a:rPr>
              <a:t>都市魅力の創造</a:t>
            </a:r>
            <a:r>
              <a:rPr lang="ja-JP" altLang="en-US" sz="1600" b="1" spc="200" dirty="0">
                <a:solidFill>
                  <a:schemeClr val="bg1"/>
                </a:solidFill>
                <a:latin typeface="Meiryo UI" panose="020B0604030504040204" pitchFamily="50" charset="-128"/>
                <a:ea typeface="Meiryo UI" panose="020B0604030504040204" pitchFamily="50" charset="-128"/>
              </a:rPr>
              <a:t>・発信</a:t>
            </a:r>
            <a:endParaRPr lang="en-US" altLang="ja-JP" sz="1600" b="1" spc="200" dirty="0">
              <a:solidFill>
                <a:schemeClr val="bg1"/>
              </a:solidFill>
              <a:latin typeface="Meiryo UI" panose="020B0604030504040204" pitchFamily="50" charset="-128"/>
              <a:ea typeface="Meiryo UI" panose="020B0604030504040204" pitchFamily="50" charset="-128"/>
            </a:endParaRPr>
          </a:p>
        </p:txBody>
      </p:sp>
      <p:sp>
        <p:nvSpPr>
          <p:cNvPr id="8" name="角丸四角形 1">
            <a:extLst>
              <a:ext uri="{FF2B5EF4-FFF2-40B4-BE49-F238E27FC236}">
                <a16:creationId xmlns:a16="http://schemas.microsoft.com/office/drawing/2014/main" id="{B44C73E0-FBF6-4ACD-88E7-239442A26760}"/>
              </a:ext>
            </a:extLst>
          </p:cNvPr>
          <p:cNvSpPr/>
          <p:nvPr/>
        </p:nvSpPr>
        <p:spPr>
          <a:xfrm>
            <a:off x="439142" y="3296565"/>
            <a:ext cx="6711166" cy="312786"/>
          </a:xfrm>
          <a:prstGeom prst="roundRect">
            <a:avLst/>
          </a:prstGeom>
          <a:solidFill>
            <a:schemeClr val="bg2">
              <a:lumMod val="75000"/>
            </a:schemeClr>
          </a:solidFill>
          <a:ln>
            <a:noFill/>
          </a:ln>
        </p:spPr>
        <p:style>
          <a:lnRef idx="1">
            <a:schemeClr val="accent1"/>
          </a:lnRef>
          <a:fillRef idx="2">
            <a:schemeClr val="accent1"/>
          </a:fillRef>
          <a:effectRef idx="1">
            <a:schemeClr val="accent1"/>
          </a:effectRef>
          <a:fontRef idx="minor">
            <a:schemeClr val="dk1"/>
          </a:fontRef>
        </p:style>
        <p:txBody>
          <a:bodyPr lIns="252000" tIns="36000" rIns="72000" bIns="36000" rtlCol="0" anchor="ctr"/>
          <a:lstStyle/>
          <a:p>
            <a:r>
              <a:rPr lang="ja-JP" altLang="en-US" sz="1600" b="1" kern="100" spc="2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 安全・安心で持続可能な魅力ある都市の実現</a:t>
            </a:r>
            <a:endParaRPr lang="en-US" altLang="ja-JP" sz="1600" b="1" spc="2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80953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97976" y="831916"/>
            <a:ext cx="8915847" cy="1750443"/>
          </a:xfrm>
        </p:spPr>
        <p:txBody>
          <a:bodyPr>
            <a:noAutofit/>
          </a:bodyPr>
          <a:lstStyle/>
          <a:p>
            <a:pPr marL="0" indent="0" algn="just">
              <a:lnSpc>
                <a:spcPct val="140000"/>
              </a:lnSpc>
              <a:spcAft>
                <a:spcPts val="0"/>
              </a:spcAft>
              <a:buNone/>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都市</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魅力の創出は</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行政・経済界・地域</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団体など様々な主体がその担い手となり、</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それぞれの強み</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を最大限に発揮</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していくことが必要である。施策の推進にあたり、行政として、民間の活力を最大限に引き出すとともに、多様な主体をつなぐ役割や、総合プロデュース、旗振り役を担い、府内市町村や</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大阪観光局</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をはじめとする各主体と</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一体となって都市魅力の向上に向けた取組みを展開</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し、大阪全体の活性化を図る</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600" kern="100" dirty="0">
              <a:effectLst/>
              <a:latin typeface="+mn-ea"/>
              <a:cs typeface="Times New Roman" panose="02020603050405020304" pitchFamily="18" charset="0"/>
            </a:endParaRPr>
          </a:p>
        </p:txBody>
      </p:sp>
      <p:sp>
        <p:nvSpPr>
          <p:cNvPr id="5" name="スライド番号プレースホルダー 4"/>
          <p:cNvSpPr>
            <a:spLocks noGrp="1"/>
          </p:cNvSpPr>
          <p:nvPr>
            <p:ph type="sldNum" sz="quarter" idx="12"/>
          </p:nvPr>
        </p:nvSpPr>
        <p:spPr>
          <a:xfrm>
            <a:off x="7564524" y="6492875"/>
            <a:ext cx="2228850" cy="365125"/>
          </a:xfrm>
        </p:spPr>
        <p:txBody>
          <a:bodyPr/>
          <a:lstStyle/>
          <a:p>
            <a:r>
              <a:rPr kumimoji="1" lang="ja-JP" altLang="en-US" dirty="0"/>
              <a:t>５</a:t>
            </a:r>
          </a:p>
        </p:txBody>
      </p:sp>
      <p:sp>
        <p:nvSpPr>
          <p:cNvPr id="14" name="角丸四角形 1">
            <a:extLst>
              <a:ext uri="{FF2B5EF4-FFF2-40B4-BE49-F238E27FC236}">
                <a16:creationId xmlns:a16="http://schemas.microsoft.com/office/drawing/2014/main" id="{3FDF27AD-75C2-44FE-A462-61A462E559F3}"/>
              </a:ext>
            </a:extLst>
          </p:cNvPr>
          <p:cNvSpPr/>
          <p:nvPr/>
        </p:nvSpPr>
        <p:spPr>
          <a:xfrm>
            <a:off x="497976" y="477450"/>
            <a:ext cx="6485008" cy="336012"/>
          </a:xfrm>
          <a:prstGeom prst="roundRect">
            <a:avLst/>
          </a:prstGeom>
          <a:solidFill>
            <a:schemeClr val="bg2">
              <a:lumMod val="75000"/>
            </a:schemeClr>
          </a:solidFill>
          <a:ln>
            <a:noFill/>
          </a:ln>
        </p:spPr>
        <p:style>
          <a:lnRef idx="1">
            <a:schemeClr val="accent1"/>
          </a:lnRef>
          <a:fillRef idx="2">
            <a:schemeClr val="accent1"/>
          </a:fillRef>
          <a:effectRef idx="1">
            <a:schemeClr val="accent1"/>
          </a:effectRef>
          <a:fontRef idx="minor">
            <a:schemeClr val="dk1"/>
          </a:fontRef>
        </p:style>
        <p:txBody>
          <a:bodyPr lIns="252000" tIns="36000" rIns="72000" bIns="36000" rtlCol="0" anchor="ctr"/>
          <a:lstStyle/>
          <a:p>
            <a:r>
              <a:rPr lang="ja-JP" altLang="en-US" sz="1600" b="1" spc="200" dirty="0">
                <a:solidFill>
                  <a:schemeClr val="bg1"/>
                </a:solidFill>
                <a:latin typeface="Meiryo UI" panose="020B0604030504040204" pitchFamily="50" charset="-128"/>
                <a:ea typeface="Meiryo UI" panose="020B0604030504040204" pitchFamily="50" charset="-128"/>
              </a:rPr>
              <a:t>▶ 多様な主体が連携し、大阪全体を活性化</a:t>
            </a:r>
            <a:endParaRPr lang="en-US" altLang="ja-JP" sz="1600" b="1" spc="200" dirty="0">
              <a:solidFill>
                <a:schemeClr val="bg1"/>
              </a:solidFill>
              <a:latin typeface="Meiryo UI" panose="020B0604030504040204" pitchFamily="50" charset="-128"/>
              <a:ea typeface="Meiryo UI" panose="020B0604030504040204" pitchFamily="50" charset="-128"/>
            </a:endParaRPr>
          </a:p>
        </p:txBody>
      </p:sp>
      <p:sp>
        <p:nvSpPr>
          <p:cNvPr id="2" name="正方形/長方形 1"/>
          <p:cNvSpPr/>
          <p:nvPr/>
        </p:nvSpPr>
        <p:spPr>
          <a:xfrm>
            <a:off x="667807" y="2778125"/>
            <a:ext cx="8576184" cy="754380"/>
          </a:xfrm>
          <a:prstGeom prst="rect">
            <a:avLst/>
          </a:prstGeom>
          <a:ln w="6350">
            <a:prstDash val="sysDot"/>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100" dirty="0">
                <a:latin typeface="Meiryo UI" panose="020B0604030504040204" pitchFamily="50" charset="-128"/>
                <a:ea typeface="Meiryo UI" panose="020B0604030504040204" pitchFamily="50" charset="-128"/>
              </a:rPr>
              <a:t>　第</a:t>
            </a:r>
            <a:r>
              <a:rPr kumimoji="1" lang="en-US" altLang="ja-JP" sz="1100" dirty="0">
                <a:latin typeface="Meiryo UI" panose="020B0604030504040204" pitchFamily="50" charset="-128"/>
                <a:ea typeface="Meiryo UI" panose="020B0604030504040204" pitchFamily="50" charset="-128"/>
              </a:rPr>
              <a:t>20</a:t>
            </a:r>
            <a:r>
              <a:rPr kumimoji="1" lang="ja-JP" altLang="en-US" sz="1100" dirty="0">
                <a:latin typeface="Meiryo UI" panose="020B0604030504040204" pitchFamily="50" charset="-128"/>
                <a:ea typeface="Meiryo UI" panose="020B0604030504040204" pitchFamily="50" charset="-128"/>
              </a:rPr>
              <a:t>回副首都推進本部会議（</a:t>
            </a:r>
            <a:r>
              <a:rPr kumimoji="1" lang="en-US" altLang="ja-JP" sz="1100" dirty="0">
                <a:latin typeface="Meiryo UI" panose="020B0604030504040204" pitchFamily="50" charset="-128"/>
                <a:ea typeface="Meiryo UI" panose="020B0604030504040204" pitchFamily="50" charset="-128"/>
              </a:rPr>
              <a:t>2020</a:t>
            </a:r>
            <a:r>
              <a:rPr kumimoji="1" lang="ja-JP" altLang="en-US" sz="1100" dirty="0">
                <a:latin typeface="Meiryo UI" panose="020B0604030504040204" pitchFamily="50" charset="-128"/>
                <a:ea typeface="Meiryo UI" panose="020B0604030504040204" pitchFamily="50" charset="-128"/>
              </a:rPr>
              <a:t>年１月</a:t>
            </a:r>
            <a:r>
              <a:rPr kumimoji="1" lang="en-US" altLang="ja-JP" sz="1100" dirty="0">
                <a:latin typeface="Meiryo UI" panose="020B0604030504040204" pitchFamily="50" charset="-128"/>
                <a:ea typeface="Meiryo UI" panose="020B0604030504040204" pitchFamily="50" charset="-128"/>
              </a:rPr>
              <a:t>22</a:t>
            </a:r>
            <a:r>
              <a:rPr kumimoji="1" lang="ja-JP" altLang="en-US" sz="1100" dirty="0">
                <a:latin typeface="Meiryo UI" panose="020B0604030504040204" pitchFamily="50" charset="-128"/>
                <a:ea typeface="Meiryo UI" panose="020B0604030504040204" pitchFamily="50" charset="-128"/>
              </a:rPr>
              <a:t>日</a:t>
            </a:r>
            <a:r>
              <a:rPr kumimoji="1" lang="ja-JP" altLang="en-US" sz="1100" dirty="0">
                <a:solidFill>
                  <a:schemeClr val="tx1"/>
                </a:solidFill>
                <a:latin typeface="Meiryo UI" panose="020B0604030504040204" pitchFamily="50" charset="-128"/>
                <a:ea typeface="Meiryo UI" panose="020B0604030504040204" pitchFamily="50" charset="-128"/>
              </a:rPr>
              <a:t>）における合意に基づき、大阪府・大阪市・堺市は、本戦略における観光施策の方向性を共有し、連携して関連施策を推進することにより、さらなる誘客や府域周遊の促進など事業効果を相乗的に高め、大阪全体としてのメリットにつなげる「新しい好循環」を実現する。</a:t>
            </a:r>
          </a:p>
        </p:txBody>
      </p:sp>
      <p:sp>
        <p:nvSpPr>
          <p:cNvPr id="26" name="正方形/長方形 25">
            <a:extLst>
              <a:ext uri="{FF2B5EF4-FFF2-40B4-BE49-F238E27FC236}">
                <a16:creationId xmlns:a16="http://schemas.microsoft.com/office/drawing/2014/main" id="{3B305EC6-6134-436D-87C9-10EFF508689E}"/>
              </a:ext>
            </a:extLst>
          </p:cNvPr>
          <p:cNvSpPr/>
          <p:nvPr/>
        </p:nvSpPr>
        <p:spPr>
          <a:xfrm>
            <a:off x="667807" y="4104225"/>
            <a:ext cx="8576184" cy="2388650"/>
          </a:xfrm>
          <a:prstGeom prst="rect">
            <a:avLst/>
          </a:prstGeom>
          <a:noFill/>
          <a:ln>
            <a:solidFill>
              <a:schemeClr val="tx1"/>
            </a:solidFill>
            <a:prstDash val="sysDot"/>
          </a:ln>
        </p:spPr>
        <p:style>
          <a:lnRef idx="2">
            <a:schemeClr val="dk1"/>
          </a:lnRef>
          <a:fillRef idx="1">
            <a:schemeClr val="lt1"/>
          </a:fillRef>
          <a:effectRef idx="0">
            <a:schemeClr val="dk1"/>
          </a:effectRef>
          <a:fontRef idx="minor">
            <a:schemeClr val="dk1"/>
          </a:fontRef>
        </p:style>
        <p:txBody>
          <a:bodyPr rtlCol="0" anchor="ctr"/>
          <a:lstStyle/>
          <a:p>
            <a:pPr>
              <a:lnSpc>
                <a:spcPct val="140000"/>
              </a:lnSpc>
            </a:pPr>
            <a:r>
              <a:rPr kumimoji="1" lang="ja-JP" altLang="en-US" sz="1600" b="1" dirty="0">
                <a:latin typeface="Meiryo UI" panose="020B0604030504040204" pitchFamily="50" charset="-128"/>
                <a:ea typeface="Meiryo UI" panose="020B0604030504040204" pitchFamily="50" charset="-128"/>
              </a:rPr>
              <a:t>　</a:t>
            </a:r>
            <a:r>
              <a:rPr kumimoji="1" lang="ja-JP" altLang="en-US" sz="1300" b="1" dirty="0">
                <a:latin typeface="Meiryo UI" panose="020B0604030504040204" pitchFamily="50" charset="-128"/>
                <a:ea typeface="Meiryo UI" panose="020B0604030504040204" pitchFamily="50" charset="-128"/>
              </a:rPr>
              <a:t>　　　　</a:t>
            </a:r>
            <a:endParaRPr kumimoji="1" lang="en-US" altLang="ja-JP" sz="1300" b="1" dirty="0">
              <a:latin typeface="Meiryo UI" panose="020B0604030504040204" pitchFamily="50" charset="-128"/>
              <a:ea typeface="Meiryo UI" panose="020B0604030504040204" pitchFamily="50" charset="-128"/>
            </a:endParaRPr>
          </a:p>
          <a:p>
            <a:pPr>
              <a:lnSpc>
                <a:spcPct val="140000"/>
              </a:lnSpc>
            </a:pPr>
            <a:endParaRPr kumimoji="1" lang="en-US" altLang="ja-JP" sz="1300" b="1" dirty="0">
              <a:latin typeface="Meiryo UI" panose="020B0604030504040204" pitchFamily="50" charset="-128"/>
              <a:ea typeface="Meiryo UI" panose="020B0604030504040204" pitchFamily="50" charset="-128"/>
            </a:endParaRPr>
          </a:p>
          <a:p>
            <a:pPr>
              <a:lnSpc>
                <a:spcPct val="140000"/>
              </a:lnSpc>
            </a:pP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3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ct val="140000"/>
              </a:lnSpc>
            </a:pPr>
            <a:r>
              <a:rPr lang="en-US" altLang="ja-JP" sz="1300" kern="100" dirty="0">
                <a:latin typeface="Meiryo UI" panose="020B0604030504040204" pitchFamily="50" charset="-128"/>
                <a:ea typeface="Meiryo UI" panose="020B0604030504040204" pitchFamily="50" charset="-128"/>
                <a:cs typeface="Times New Roman" panose="02020603050405020304" pitchFamily="18" charset="0"/>
              </a:rPr>
              <a:t>SDGs</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は</a:t>
            </a:r>
            <a:r>
              <a:rPr lang="ja-JP" altLang="ja-JP" sz="1300" dirty="0">
                <a:solidFill>
                  <a:schemeClr val="tx1"/>
                </a:solidFill>
                <a:latin typeface="Meiryo UI" panose="020B0604030504040204" pitchFamily="50" charset="-128"/>
                <a:ea typeface="Meiryo UI" panose="020B0604030504040204" pitchFamily="50" charset="-128"/>
              </a:rPr>
              <a:t>、</a:t>
            </a:r>
            <a:r>
              <a:rPr lang="en-US" altLang="ja-JP" sz="1300" dirty="0">
                <a:solidFill>
                  <a:schemeClr val="tx1"/>
                </a:solidFill>
                <a:latin typeface="Meiryo UI" panose="020B0604030504040204" pitchFamily="50" charset="-128"/>
                <a:ea typeface="Meiryo UI" panose="020B0604030504040204" pitchFamily="50" charset="-128"/>
              </a:rPr>
              <a:t>2015</a:t>
            </a:r>
            <a:r>
              <a:rPr lang="ja-JP" altLang="ja-JP" sz="1300" dirty="0">
                <a:solidFill>
                  <a:schemeClr val="tx1"/>
                </a:solidFill>
                <a:latin typeface="Meiryo UI" panose="020B0604030504040204" pitchFamily="50" charset="-128"/>
                <a:ea typeface="Meiryo UI" panose="020B0604030504040204" pitchFamily="50" charset="-128"/>
              </a:rPr>
              <a:t>年</a:t>
            </a:r>
            <a:r>
              <a:rPr lang="en-US" altLang="ja-JP" sz="1300" dirty="0">
                <a:solidFill>
                  <a:schemeClr val="tx1"/>
                </a:solidFill>
                <a:latin typeface="Meiryo UI" panose="020B0604030504040204" pitchFamily="50" charset="-128"/>
                <a:ea typeface="Meiryo UI" panose="020B0604030504040204" pitchFamily="50" charset="-128"/>
              </a:rPr>
              <a:t>9</a:t>
            </a:r>
            <a:r>
              <a:rPr lang="ja-JP" altLang="ja-JP" sz="1300" dirty="0">
                <a:solidFill>
                  <a:schemeClr val="tx1"/>
                </a:solidFill>
                <a:latin typeface="Meiryo UI" panose="020B0604030504040204" pitchFamily="50" charset="-128"/>
                <a:ea typeface="Meiryo UI" panose="020B0604030504040204" pitchFamily="50" charset="-128"/>
              </a:rPr>
              <a:t>月の国連サミットにおいて採択された「持続可能な開発のための</a:t>
            </a:r>
            <a:r>
              <a:rPr lang="en-US" altLang="ja-JP" sz="1300" dirty="0">
                <a:solidFill>
                  <a:schemeClr val="tx1"/>
                </a:solidFill>
                <a:latin typeface="Meiryo UI" panose="020B0604030504040204" pitchFamily="50" charset="-128"/>
                <a:ea typeface="Meiryo UI" panose="020B0604030504040204" pitchFamily="50" charset="-128"/>
              </a:rPr>
              <a:t>2030</a:t>
            </a:r>
            <a:r>
              <a:rPr lang="ja-JP" altLang="ja-JP" sz="1300" dirty="0">
                <a:solidFill>
                  <a:schemeClr val="tx1"/>
                </a:solidFill>
                <a:latin typeface="Meiryo UI" panose="020B0604030504040204" pitchFamily="50" charset="-128"/>
                <a:ea typeface="Meiryo UI" panose="020B0604030504040204" pitchFamily="50" charset="-128"/>
              </a:rPr>
              <a:t>アジェンダ」で設定された</a:t>
            </a:r>
            <a:r>
              <a:rPr lang="en-US" altLang="ja-JP"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2030</a:t>
            </a:r>
            <a:r>
              <a:rPr lang="ja-JP" altLang="ja-JP"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年を年限とする国際目標であり、誰一人取り残さない持続可能な社会の実現のため、</a:t>
            </a:r>
            <a:r>
              <a:rPr lang="en-US" altLang="ja-JP"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17</a:t>
            </a:r>
            <a:r>
              <a:rPr lang="ja-JP" altLang="ja-JP"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の目標</a:t>
            </a:r>
            <a:r>
              <a:rPr lang="ja-JP" altLang="en-US"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と</a:t>
            </a:r>
            <a:r>
              <a:rPr lang="en-US" altLang="ja-JP"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169</a:t>
            </a:r>
            <a:r>
              <a:rPr lang="ja-JP" altLang="ja-JP"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のターゲットが定められている。大阪は、万博の開催都市として</a:t>
            </a:r>
            <a:r>
              <a:rPr lang="ja-JP" altLang="en-US"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、世界の先頭に立って</a:t>
            </a:r>
            <a:r>
              <a:rPr lang="en-US" altLang="ja-JP"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SDGs</a:t>
            </a:r>
            <a:r>
              <a:rPr lang="ja-JP" altLang="en-US"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に貢献する</a:t>
            </a:r>
            <a:r>
              <a:rPr lang="ja-JP" altLang="ja-JP"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SDGs</a:t>
            </a:r>
            <a:r>
              <a:rPr lang="ja-JP" altLang="ja-JP"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先進都市」を</a:t>
            </a:r>
            <a:r>
              <a:rPr lang="ja-JP" altLang="en-US"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めざ</a:t>
            </a:r>
            <a:r>
              <a:rPr lang="ja-JP" altLang="ja-JP"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し</a:t>
            </a:r>
            <a:r>
              <a:rPr lang="ja-JP" altLang="en-US"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、様々なステークホルダーと連携のもと取組みを進めている。</a:t>
            </a:r>
            <a:r>
              <a:rPr lang="ja-JP" altLang="ja-JP"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本戦略</a:t>
            </a:r>
            <a:r>
              <a:rPr lang="ja-JP" altLang="en-US"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に基づく施策についても、関係機関等と連携しつつ、</a:t>
            </a:r>
            <a:r>
              <a:rPr lang="en-US" altLang="ja-JP"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SDGs</a:t>
            </a:r>
            <a:r>
              <a:rPr lang="ja-JP" altLang="ja-JP"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の観点</a:t>
            </a:r>
            <a:r>
              <a:rPr lang="ja-JP" altLang="en-US"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を</a:t>
            </a:r>
            <a:r>
              <a:rPr lang="ja-JP" altLang="ja-JP"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踏まえ</a:t>
            </a:r>
            <a:r>
              <a:rPr lang="ja-JP" altLang="en-US"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ながら取組み</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を進めていく。</a:t>
            </a:r>
            <a:endParaRPr lang="en-US" altLang="ja-JP" sz="1300" kern="100" dirty="0">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27" name="図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0808" y="4334011"/>
            <a:ext cx="583664" cy="616230"/>
          </a:xfrm>
          <a:prstGeom prst="rect">
            <a:avLst/>
          </a:prstGeom>
          <a:ln>
            <a:solidFill>
              <a:schemeClr val="tx1"/>
            </a:solidFill>
            <a:prstDash val="sysDot"/>
          </a:ln>
        </p:spPr>
      </p:pic>
      <p:pic>
        <p:nvPicPr>
          <p:cNvPr id="28" name="図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50326" y="4334011"/>
            <a:ext cx="589581" cy="622476"/>
          </a:xfrm>
          <a:prstGeom prst="rect">
            <a:avLst/>
          </a:prstGeom>
          <a:ln>
            <a:solidFill>
              <a:schemeClr val="tx1"/>
            </a:solidFill>
            <a:prstDash val="sysDot"/>
          </a:ln>
        </p:spPr>
      </p:pic>
      <p:pic>
        <p:nvPicPr>
          <p:cNvPr id="29" name="図 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95761" y="4334011"/>
            <a:ext cx="589580" cy="622476"/>
          </a:xfrm>
          <a:prstGeom prst="rect">
            <a:avLst/>
          </a:prstGeom>
          <a:ln>
            <a:solidFill>
              <a:schemeClr val="tx1"/>
            </a:solidFill>
            <a:prstDash val="sysDot"/>
          </a:ln>
        </p:spPr>
      </p:pic>
      <p:pic>
        <p:nvPicPr>
          <p:cNvPr id="30" name="図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79988" y="4334011"/>
            <a:ext cx="589581" cy="622476"/>
          </a:xfrm>
          <a:prstGeom prst="rect">
            <a:avLst/>
          </a:prstGeom>
          <a:ln>
            <a:solidFill>
              <a:schemeClr val="tx1"/>
            </a:solidFill>
            <a:prstDash val="sysDot"/>
          </a:ln>
        </p:spPr>
      </p:pic>
      <p:pic>
        <p:nvPicPr>
          <p:cNvPr id="31" name="図 3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825423" y="4334011"/>
            <a:ext cx="583933" cy="616514"/>
          </a:xfrm>
          <a:prstGeom prst="rect">
            <a:avLst/>
          </a:prstGeom>
          <a:ln>
            <a:solidFill>
              <a:schemeClr val="tx1"/>
            </a:solidFill>
            <a:prstDash val="sysDot"/>
          </a:ln>
        </p:spPr>
      </p:pic>
      <p:pic>
        <p:nvPicPr>
          <p:cNvPr id="32" name="図 3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465210" y="4334011"/>
            <a:ext cx="589579" cy="622476"/>
          </a:xfrm>
          <a:prstGeom prst="rect">
            <a:avLst/>
          </a:prstGeom>
          <a:ln>
            <a:solidFill>
              <a:schemeClr val="tx1"/>
            </a:solidFill>
            <a:prstDash val="sysDot"/>
          </a:ln>
        </p:spPr>
      </p:pic>
      <p:pic>
        <p:nvPicPr>
          <p:cNvPr id="33" name="図 32"/>
          <p:cNvPicPr>
            <a:picLocks noChangeAspect="1"/>
          </p:cNvPicPr>
          <p:nvPr/>
        </p:nvPicPr>
        <p:blipFill>
          <a:blip r:embed="rId8"/>
          <a:stretch>
            <a:fillRect/>
          </a:stretch>
        </p:blipFill>
        <p:spPr>
          <a:xfrm>
            <a:off x="6541195" y="4334011"/>
            <a:ext cx="582939" cy="622476"/>
          </a:xfrm>
          <a:prstGeom prst="rect">
            <a:avLst/>
          </a:prstGeom>
          <a:ln>
            <a:solidFill>
              <a:schemeClr val="tx1"/>
            </a:solidFill>
            <a:prstDash val="sysDot"/>
          </a:ln>
        </p:spPr>
      </p:pic>
      <p:sp>
        <p:nvSpPr>
          <p:cNvPr id="34" name="テキスト ボックス 33"/>
          <p:cNvSpPr txBox="1"/>
          <p:nvPr/>
        </p:nvSpPr>
        <p:spPr>
          <a:xfrm>
            <a:off x="673067" y="4636973"/>
            <a:ext cx="2286000" cy="338554"/>
          </a:xfrm>
          <a:prstGeom prst="rect">
            <a:avLst/>
          </a:prstGeom>
          <a:noFill/>
        </p:spPr>
        <p:txBody>
          <a:bodyPr wrap="square" rtlCol="0">
            <a:spAutoFit/>
          </a:bodyPr>
          <a:lstStyle/>
          <a:p>
            <a:r>
              <a:rPr lang="ja-JP" altLang="en-US" sz="1600" b="1" u="sng" dirty="0">
                <a:latin typeface="Meiryo UI" panose="020B0604030504040204" pitchFamily="50" charset="-128"/>
                <a:ea typeface="Meiryo UI" panose="020B0604030504040204" pitchFamily="50" charset="-128"/>
              </a:rPr>
              <a:t>■　</a:t>
            </a:r>
            <a:r>
              <a:rPr lang="en-US" altLang="ja-JP" sz="1600" b="1" u="sng" dirty="0">
                <a:latin typeface="Meiryo UI" panose="020B0604030504040204" pitchFamily="50" charset="-128"/>
                <a:ea typeface="Meiryo UI" panose="020B0604030504040204" pitchFamily="50" charset="-128"/>
              </a:rPr>
              <a:t>SDGs</a:t>
            </a:r>
            <a:r>
              <a:rPr lang="ja-JP" altLang="en-US" sz="1600" b="1" u="sng" dirty="0">
                <a:latin typeface="Meiryo UI" panose="020B0604030504040204" pitchFamily="50" charset="-128"/>
                <a:ea typeface="Meiryo UI" panose="020B0604030504040204" pitchFamily="50" charset="-128"/>
              </a:rPr>
              <a:t>の取組み</a:t>
            </a:r>
            <a:endParaRPr kumimoji="1" lang="ja-JP" altLang="en-US" sz="1600" dirty="0"/>
          </a:p>
        </p:txBody>
      </p:sp>
    </p:spTree>
    <p:extLst>
      <p:ext uri="{BB962C8B-B14F-4D97-AF65-F5344CB8AC3E}">
        <p14:creationId xmlns:p14="http://schemas.microsoft.com/office/powerpoint/2010/main" val="960347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677150" y="6545404"/>
            <a:ext cx="2228850" cy="365125"/>
          </a:xfrm>
        </p:spPr>
        <p:txBody>
          <a:bodyPr/>
          <a:lstStyle/>
          <a:p>
            <a:r>
              <a:rPr kumimoji="1" lang="ja-JP" altLang="en-US" dirty="0"/>
              <a:t>６</a:t>
            </a:r>
          </a:p>
        </p:txBody>
      </p:sp>
      <p:graphicFrame>
        <p:nvGraphicFramePr>
          <p:cNvPr id="11" name="表 10"/>
          <p:cNvGraphicFramePr>
            <a:graphicFrameLocks noGrp="1"/>
          </p:cNvGraphicFramePr>
          <p:nvPr>
            <p:extLst>
              <p:ext uri="{D42A27DB-BD31-4B8C-83A1-F6EECF244321}">
                <p14:modId xmlns:p14="http://schemas.microsoft.com/office/powerpoint/2010/main" val="2505610574"/>
              </p:ext>
            </p:extLst>
          </p:nvPr>
        </p:nvGraphicFramePr>
        <p:xfrm>
          <a:off x="316928" y="1161325"/>
          <a:ext cx="9202468" cy="5541326"/>
        </p:xfrm>
        <a:graphic>
          <a:graphicData uri="http://schemas.openxmlformats.org/drawingml/2006/table">
            <a:tbl>
              <a:tblPr firstRow="1" firstCol="1" bandRow="1">
                <a:tableStyleId>{69CF1AB2-1976-4502-BF36-3FF5EA218861}</a:tableStyleId>
              </a:tblPr>
              <a:tblGrid>
                <a:gridCol w="368581">
                  <a:extLst>
                    <a:ext uri="{9D8B030D-6E8A-4147-A177-3AD203B41FA5}">
                      <a16:colId xmlns:a16="http://schemas.microsoft.com/office/drawing/2014/main" val="1034898150"/>
                    </a:ext>
                  </a:extLst>
                </a:gridCol>
                <a:gridCol w="2973761">
                  <a:extLst>
                    <a:ext uri="{9D8B030D-6E8A-4147-A177-3AD203B41FA5}">
                      <a16:colId xmlns:a16="http://schemas.microsoft.com/office/drawing/2014/main" val="3427753982"/>
                    </a:ext>
                  </a:extLst>
                </a:gridCol>
                <a:gridCol w="5860126">
                  <a:extLst>
                    <a:ext uri="{9D8B030D-6E8A-4147-A177-3AD203B41FA5}">
                      <a16:colId xmlns:a16="http://schemas.microsoft.com/office/drawing/2014/main" val="1183637121"/>
                    </a:ext>
                  </a:extLst>
                </a:gridCol>
              </a:tblGrid>
              <a:tr h="533792">
                <a:tc>
                  <a:txBody>
                    <a:bodyPr/>
                    <a:lstStyle/>
                    <a:p>
                      <a:pPr algn="ctr">
                        <a:lnSpc>
                          <a:spcPts val="13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１</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sz="1200" b="0" kern="100" dirty="0">
                          <a:solidFill>
                            <a:schemeClr val="tx1"/>
                          </a:solidFill>
                          <a:effectLst/>
                          <a:latin typeface="Meiryo UI" panose="020B0604030504040204" pitchFamily="50" charset="-128"/>
                          <a:ea typeface="Meiryo UI" panose="020B0604030504040204" pitchFamily="50" charset="-128"/>
                        </a:rPr>
                        <a:t>安全で安心して</a:t>
                      </a:r>
                      <a:r>
                        <a:rPr lang="ja-JP" altLang="en-US" sz="1200" b="0" u="none" kern="100" dirty="0">
                          <a:solidFill>
                            <a:schemeClr val="tx1"/>
                          </a:solidFill>
                          <a:effectLst/>
                          <a:latin typeface="Meiryo UI" panose="020B0604030504040204" pitchFamily="50" charset="-128"/>
                          <a:ea typeface="Meiryo UI" panose="020B0604030504040204" pitchFamily="50" charset="-128"/>
                        </a:rPr>
                        <a:t>滞在できる</a:t>
                      </a:r>
                      <a:endParaRPr lang="en-US" altLang="ja-JP" sz="1200" b="0" u="none"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en-US" altLang="ja-JP" sz="1500" b="1" u="none" kern="100" dirty="0">
                          <a:solidFill>
                            <a:schemeClr val="tx1"/>
                          </a:solidFill>
                          <a:effectLst/>
                          <a:latin typeface="Meiryo UI" panose="020B0604030504040204" pitchFamily="50" charset="-128"/>
                          <a:ea typeface="Meiryo UI" panose="020B0604030504040204" pitchFamily="50" charset="-128"/>
                        </a:rPr>
                        <a:t>24</a:t>
                      </a:r>
                      <a:r>
                        <a:rPr lang="ja-JP" altLang="en-US" sz="1500" b="1" u="none" kern="100" dirty="0">
                          <a:solidFill>
                            <a:schemeClr val="tx1"/>
                          </a:solidFill>
                          <a:effectLst/>
                          <a:latin typeface="Meiryo UI" panose="020B0604030504040204" pitchFamily="50" charset="-128"/>
                          <a:ea typeface="Meiryo UI" panose="020B0604030504040204" pitchFamily="50" charset="-128"/>
                        </a:rPr>
                        <a:t>時間おもてなし</a:t>
                      </a:r>
                      <a:r>
                        <a:rPr lang="ja-JP" sz="1500" b="1" kern="100" dirty="0">
                          <a:solidFill>
                            <a:schemeClr val="tx1"/>
                          </a:solidFill>
                          <a:effectLst/>
                          <a:latin typeface="Meiryo UI" panose="020B0604030504040204" pitchFamily="50" charset="-128"/>
                          <a:ea typeface="Meiryo UI" panose="020B0604030504040204" pitchFamily="50" charset="-128"/>
                        </a:rPr>
                        <a:t>都市</a:t>
                      </a:r>
                      <a:endParaRPr lang="ja-JP" sz="15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lvl="0" indent="0" algn="l">
                        <a:lnSpc>
                          <a:spcPts val="1300"/>
                        </a:lnSpc>
                        <a:spcAft>
                          <a:spcPts val="0"/>
                        </a:spcAft>
                      </a:pPr>
                      <a:r>
                        <a:rPr lang="ja-JP" altLang="en-US" sz="1200" b="0" u="none" kern="100" dirty="0">
                          <a:solidFill>
                            <a:schemeClr val="tx1"/>
                          </a:solidFill>
                          <a:effectLst/>
                          <a:latin typeface="Meiryo UI" panose="020B0604030504040204" pitchFamily="50" charset="-128"/>
                          <a:ea typeface="Meiryo UI" panose="020B0604030504040204" pitchFamily="50" charset="-128"/>
                        </a:rPr>
                        <a:t>大阪を訪れる人々が昼夜を問わず快適に、安全で安心して滞在できるおもてなし都市をめざす。</a:t>
                      </a:r>
                    </a:p>
                  </a:txBody>
                  <a:tcPr marL="37820" marR="37820" marT="0" marB="0" anchor="ctr"/>
                </a:tc>
                <a:extLst>
                  <a:ext uri="{0D108BD9-81ED-4DB2-BD59-A6C34878D82A}">
                    <a16:rowId xmlns:a16="http://schemas.microsoft.com/office/drawing/2014/main" val="2021061701"/>
                  </a:ext>
                </a:extLst>
              </a:tr>
              <a:tr h="641683">
                <a:tc>
                  <a:txBody>
                    <a:bodyPr/>
                    <a:lstStyle/>
                    <a:p>
                      <a:pPr algn="ctr">
                        <a:lnSpc>
                          <a:spcPts val="13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２</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altLang="en-US" sz="1200" b="0" u="none" kern="100" dirty="0">
                          <a:solidFill>
                            <a:schemeClr val="tx1"/>
                          </a:solidFill>
                          <a:effectLst/>
                          <a:latin typeface="Meiryo UI" panose="020B0604030504040204" pitchFamily="50" charset="-128"/>
                          <a:ea typeface="Meiryo UI" panose="020B0604030504040204" pitchFamily="50" charset="-128"/>
                        </a:rPr>
                        <a:t>大阪ならではの</a:t>
                      </a:r>
                      <a:endParaRPr lang="en-US" altLang="ja-JP" sz="1200" b="0" u="none"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altLang="en-US" sz="1500" b="1" u="none" kern="100" dirty="0">
                          <a:solidFill>
                            <a:schemeClr val="tx1"/>
                          </a:solidFill>
                          <a:effectLst/>
                          <a:latin typeface="Meiryo UI" panose="020B0604030504040204" pitchFamily="50" charset="-128"/>
                          <a:ea typeface="Meiryo UI" panose="020B0604030504040204" pitchFamily="50" charset="-128"/>
                        </a:rPr>
                        <a:t>賑わいを創出する</a:t>
                      </a:r>
                      <a:r>
                        <a:rPr lang="ja-JP" sz="1500" b="1" kern="100" dirty="0">
                          <a:solidFill>
                            <a:schemeClr val="tx1"/>
                          </a:solidFill>
                          <a:effectLst/>
                          <a:latin typeface="Meiryo UI" panose="020B0604030504040204" pitchFamily="50" charset="-128"/>
                          <a:ea typeface="Meiryo UI" panose="020B0604030504040204" pitchFamily="50" charset="-128"/>
                        </a:rPr>
                        <a:t>都市</a:t>
                      </a:r>
                      <a:endParaRPr lang="ja-JP" sz="15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marR="0" lvl="0" indent="0" algn="l" defTabSz="914400" rtl="0" eaLnBrk="1" fontAlgn="auto" latinLnBrk="0" hangingPunct="1">
                        <a:lnSpc>
                          <a:spcPts val="1300"/>
                        </a:lnSpc>
                        <a:spcBef>
                          <a:spcPts val="0"/>
                        </a:spcBef>
                        <a:spcAft>
                          <a:spcPts val="0"/>
                        </a:spcAft>
                        <a:buClrTx/>
                        <a:buSzTx/>
                        <a:buFontTx/>
                        <a:buNone/>
                        <a:tabLst/>
                        <a:defRPr/>
                      </a:pPr>
                      <a:r>
                        <a:rPr lang="ja-JP" altLang="en-US" sz="1200" u="none" kern="100" dirty="0">
                          <a:solidFill>
                            <a:schemeClr val="tx1"/>
                          </a:solidFill>
                          <a:effectLst/>
                          <a:latin typeface="Meiryo UI" panose="020B0604030504040204" pitchFamily="50" charset="-128"/>
                          <a:ea typeface="Meiryo UI" panose="020B0604030504040204" pitchFamily="50" charset="-128"/>
                        </a:rPr>
                        <a:t>大阪の人々が誇りや愛着を感じ自慢できる、大阪ならではの賑わいを創出する</a:t>
                      </a:r>
                      <a:r>
                        <a:rPr lang="ja-JP" altLang="ja-JP" sz="1200" u="none" kern="100" dirty="0">
                          <a:solidFill>
                            <a:schemeClr val="tx1"/>
                          </a:solidFill>
                          <a:effectLst/>
                          <a:latin typeface="Meiryo UI" panose="020B0604030504040204" pitchFamily="50" charset="-128"/>
                          <a:ea typeface="Meiryo UI" panose="020B0604030504040204" pitchFamily="50" charset="-128"/>
                        </a:rPr>
                        <a:t>都市を</a:t>
                      </a:r>
                      <a:r>
                        <a:rPr lang="ja-JP" altLang="en-US" sz="1200" u="none" kern="100" dirty="0">
                          <a:solidFill>
                            <a:schemeClr val="tx1"/>
                          </a:solidFill>
                          <a:effectLst/>
                          <a:latin typeface="Meiryo UI" panose="020B0604030504040204" pitchFamily="50" charset="-128"/>
                          <a:ea typeface="Meiryo UI" panose="020B0604030504040204" pitchFamily="50" charset="-128"/>
                        </a:rPr>
                        <a:t>めざす。</a:t>
                      </a:r>
                      <a:endParaRPr lang="ja-JP" altLang="ja-JP" sz="12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2276605425"/>
                  </a:ext>
                </a:extLst>
              </a:tr>
              <a:tr h="533792">
                <a:tc>
                  <a:txBody>
                    <a:bodyPr/>
                    <a:lstStyle/>
                    <a:p>
                      <a:pPr algn="ctr">
                        <a:lnSpc>
                          <a:spcPts val="13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３</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sz="1200" b="0" kern="100" dirty="0">
                          <a:solidFill>
                            <a:schemeClr val="tx1"/>
                          </a:solidFill>
                          <a:effectLst/>
                          <a:latin typeface="Meiryo UI" panose="020B0604030504040204" pitchFamily="50" charset="-128"/>
                          <a:ea typeface="Meiryo UI" panose="020B0604030504040204" pitchFamily="50" charset="-128"/>
                        </a:rPr>
                        <a:t>多様な楽しみ方ができる</a:t>
                      </a:r>
                      <a:endParaRPr lang="en-US" altLang="ja-JP" sz="1200" b="0"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sz="1500" b="1" kern="100" dirty="0">
                          <a:solidFill>
                            <a:schemeClr val="tx1"/>
                          </a:solidFill>
                          <a:effectLst/>
                          <a:latin typeface="Meiryo UI" panose="020B0604030504040204" pitchFamily="50" charset="-128"/>
                          <a:ea typeface="Meiryo UI" panose="020B0604030504040204" pitchFamily="50" charset="-128"/>
                        </a:rPr>
                        <a:t>周遊・</a:t>
                      </a:r>
                      <a:r>
                        <a:rPr lang="ja-JP" altLang="en-US" sz="1500" b="1" kern="100" dirty="0">
                          <a:solidFill>
                            <a:schemeClr val="tx1"/>
                          </a:solidFill>
                          <a:effectLst/>
                          <a:latin typeface="Meiryo UI" panose="020B0604030504040204" pitchFamily="50" charset="-128"/>
                          <a:ea typeface="Meiryo UI" panose="020B0604030504040204" pitchFamily="50" charset="-128"/>
                        </a:rPr>
                        <a:t>観光</a:t>
                      </a:r>
                      <a:r>
                        <a:rPr lang="ja-JP" sz="1500" b="1" kern="100" dirty="0">
                          <a:solidFill>
                            <a:schemeClr val="tx1"/>
                          </a:solidFill>
                          <a:effectLst/>
                          <a:latin typeface="Meiryo UI" panose="020B0604030504040204" pitchFamily="50" charset="-128"/>
                          <a:ea typeface="Meiryo UI" panose="020B0604030504040204" pitchFamily="50" charset="-128"/>
                        </a:rPr>
                        <a:t>都市</a:t>
                      </a:r>
                      <a:endParaRPr lang="ja-JP" sz="15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indent="0" algn="l">
                        <a:lnSpc>
                          <a:spcPts val="1300"/>
                        </a:lnSpc>
                        <a:spcAft>
                          <a:spcPts val="0"/>
                        </a:spcAft>
                      </a:pPr>
                      <a:r>
                        <a:rPr lang="ja-JP" altLang="ja-JP" sz="1200" u="none" kern="100" dirty="0">
                          <a:solidFill>
                            <a:schemeClr val="tx1"/>
                          </a:solidFill>
                          <a:effectLst/>
                          <a:latin typeface="Meiryo UI" panose="020B0604030504040204" pitchFamily="50" charset="-128"/>
                          <a:ea typeface="Meiryo UI" panose="020B0604030504040204" pitchFamily="50" charset="-128"/>
                        </a:rPr>
                        <a:t>国内外を問わず幅広い</a:t>
                      </a:r>
                      <a:r>
                        <a:rPr lang="ja-JP" altLang="en-US" sz="1200" u="none" kern="100" baseline="0" dirty="0">
                          <a:solidFill>
                            <a:schemeClr val="tx1"/>
                          </a:solidFill>
                          <a:effectLst/>
                          <a:latin typeface="Meiryo UI" panose="020B0604030504040204" pitchFamily="50" charset="-128"/>
                          <a:ea typeface="Meiryo UI" panose="020B0604030504040204" pitchFamily="50" charset="-128"/>
                        </a:rPr>
                        <a:t>国・</a:t>
                      </a:r>
                      <a:r>
                        <a:rPr lang="ja-JP" altLang="ja-JP" sz="1200" u="none" kern="100" dirty="0">
                          <a:solidFill>
                            <a:schemeClr val="tx1"/>
                          </a:solidFill>
                          <a:effectLst/>
                          <a:latin typeface="Meiryo UI" panose="020B0604030504040204" pitchFamily="50" charset="-128"/>
                          <a:ea typeface="Meiryo UI" panose="020B0604030504040204" pitchFamily="50" charset="-128"/>
                        </a:rPr>
                        <a:t>地域から</a:t>
                      </a:r>
                      <a:r>
                        <a:rPr lang="ja-JP" altLang="en-US" sz="1200" u="none" kern="100" dirty="0">
                          <a:solidFill>
                            <a:schemeClr val="tx1"/>
                          </a:solidFill>
                          <a:effectLst/>
                          <a:latin typeface="Meiryo UI" panose="020B0604030504040204" pitchFamily="50" charset="-128"/>
                          <a:ea typeface="Meiryo UI" panose="020B0604030504040204" pitchFamily="50" charset="-128"/>
                        </a:rPr>
                        <a:t>多彩な人々が訪れ、集い</a:t>
                      </a:r>
                      <a:r>
                        <a:rPr lang="ja-JP" altLang="ja-JP" sz="1200" u="none" kern="100" dirty="0">
                          <a:solidFill>
                            <a:schemeClr val="tx1"/>
                          </a:solidFill>
                          <a:effectLst/>
                          <a:latin typeface="Meiryo UI" panose="020B0604030504040204" pitchFamily="50" charset="-128"/>
                          <a:ea typeface="Meiryo UI" panose="020B0604030504040204" pitchFamily="50" charset="-128"/>
                        </a:rPr>
                        <a:t>、府内各地を周遊し多様な</a:t>
                      </a:r>
                      <a:r>
                        <a:rPr lang="ja-JP" altLang="en-US" sz="1200" u="none" kern="100" dirty="0">
                          <a:solidFill>
                            <a:schemeClr val="tx1"/>
                          </a:solidFill>
                          <a:effectLst/>
                          <a:latin typeface="Meiryo UI" panose="020B0604030504040204" pitchFamily="50" charset="-128"/>
                          <a:ea typeface="Meiryo UI" panose="020B0604030504040204" pitchFamily="50" charset="-128"/>
                        </a:rPr>
                        <a:t>楽しみ方</a:t>
                      </a:r>
                      <a:r>
                        <a:rPr lang="ja-JP" altLang="ja-JP" sz="1200" u="none" kern="100" dirty="0">
                          <a:solidFill>
                            <a:schemeClr val="tx1"/>
                          </a:solidFill>
                          <a:effectLst/>
                          <a:latin typeface="Meiryo UI" panose="020B0604030504040204" pitchFamily="50" charset="-128"/>
                          <a:ea typeface="Meiryo UI" panose="020B0604030504040204" pitchFamily="50" charset="-128"/>
                        </a:rPr>
                        <a:t>ができる都市を</a:t>
                      </a:r>
                      <a:r>
                        <a:rPr lang="ja-JP" altLang="en-US" sz="1200" u="none" kern="100" dirty="0">
                          <a:solidFill>
                            <a:schemeClr val="tx1"/>
                          </a:solidFill>
                          <a:effectLst/>
                          <a:latin typeface="Meiryo UI" panose="020B0604030504040204" pitchFamily="50" charset="-128"/>
                          <a:ea typeface="Meiryo UI" panose="020B0604030504040204" pitchFamily="50" charset="-128"/>
                        </a:rPr>
                        <a:t>めざ</a:t>
                      </a:r>
                      <a:r>
                        <a:rPr lang="ja-JP" altLang="ja-JP" sz="1200" u="none" kern="100" dirty="0">
                          <a:solidFill>
                            <a:schemeClr val="tx1"/>
                          </a:solidFill>
                          <a:effectLst/>
                          <a:latin typeface="Meiryo UI" panose="020B0604030504040204" pitchFamily="50" charset="-128"/>
                          <a:ea typeface="Meiryo UI" panose="020B0604030504040204" pitchFamily="50" charset="-128"/>
                        </a:rPr>
                        <a:t>す。</a:t>
                      </a:r>
                      <a:endParaRPr lang="ja-JP" altLang="ja-JP" sz="12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1315625383"/>
                  </a:ext>
                </a:extLst>
              </a:tr>
              <a:tr h="533792">
                <a:tc>
                  <a:txBody>
                    <a:bodyPr/>
                    <a:lstStyle/>
                    <a:p>
                      <a:pPr algn="ctr">
                        <a:lnSpc>
                          <a:spcPts val="13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４</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sz="1200" b="0" kern="100" dirty="0">
                          <a:solidFill>
                            <a:schemeClr val="tx1"/>
                          </a:solidFill>
                          <a:effectLst/>
                          <a:latin typeface="Meiryo UI" panose="020B0604030504040204" pitchFamily="50" charset="-128"/>
                          <a:ea typeface="Meiryo UI" panose="020B0604030504040204" pitchFamily="50" charset="-128"/>
                        </a:rPr>
                        <a:t>世界水準の</a:t>
                      </a:r>
                      <a:endParaRPr lang="en-US" altLang="ja-JP" sz="1200" b="0"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sz="1500" b="1" kern="100" dirty="0">
                          <a:solidFill>
                            <a:schemeClr val="tx1"/>
                          </a:solidFill>
                          <a:effectLst/>
                          <a:latin typeface="Meiryo UI" panose="020B0604030504040204" pitchFamily="50" charset="-128"/>
                          <a:ea typeface="Meiryo UI" panose="020B0604030504040204" pitchFamily="50" charset="-128"/>
                        </a:rPr>
                        <a:t>ＭＩＣＥ都市</a:t>
                      </a:r>
                      <a:endParaRPr lang="ja-JP" sz="15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indent="0" algn="l">
                        <a:lnSpc>
                          <a:spcPts val="1300"/>
                        </a:lnSpc>
                        <a:spcAft>
                          <a:spcPts val="0"/>
                        </a:spcAft>
                      </a:pPr>
                      <a:r>
                        <a:rPr lang="en-US" sz="1200" u="none" kern="100" dirty="0">
                          <a:solidFill>
                            <a:schemeClr val="tx1"/>
                          </a:solidFill>
                          <a:effectLst/>
                          <a:latin typeface="Meiryo UI" panose="020B0604030504040204" pitchFamily="50" charset="-128"/>
                          <a:ea typeface="Meiryo UI" panose="020B0604030504040204" pitchFamily="50" charset="-128"/>
                        </a:rPr>
                        <a:t>IR</a:t>
                      </a:r>
                      <a:r>
                        <a:rPr lang="ja-JP" sz="1200" u="none" kern="100" dirty="0">
                          <a:solidFill>
                            <a:schemeClr val="tx1"/>
                          </a:solidFill>
                          <a:effectLst/>
                          <a:latin typeface="Meiryo UI" panose="020B0604030504040204" pitchFamily="50" charset="-128"/>
                          <a:ea typeface="Meiryo UI" panose="020B0604030504040204" pitchFamily="50" charset="-128"/>
                        </a:rPr>
                        <a:t>誘致に伴う世界水準の</a:t>
                      </a:r>
                      <a:r>
                        <a:rPr lang="en-US" sz="1200" u="none" kern="100" dirty="0">
                          <a:solidFill>
                            <a:schemeClr val="tx1"/>
                          </a:solidFill>
                          <a:effectLst/>
                          <a:latin typeface="Meiryo UI" panose="020B0604030504040204" pitchFamily="50" charset="-128"/>
                          <a:ea typeface="Meiryo UI" panose="020B0604030504040204" pitchFamily="50" charset="-128"/>
                        </a:rPr>
                        <a:t>MICE</a:t>
                      </a:r>
                      <a:r>
                        <a:rPr lang="ja-JP" sz="1200" u="none" kern="100" dirty="0">
                          <a:solidFill>
                            <a:schemeClr val="tx1"/>
                          </a:solidFill>
                          <a:effectLst/>
                          <a:latin typeface="Meiryo UI" panose="020B0604030504040204" pitchFamily="50" charset="-128"/>
                          <a:ea typeface="Meiryo UI" panose="020B0604030504040204" pitchFamily="50" charset="-128"/>
                        </a:rPr>
                        <a:t>施設の整備を見据え、</a:t>
                      </a:r>
                      <a:r>
                        <a:rPr lang="ja-JP" altLang="en-US" sz="1200" u="none" kern="100" dirty="0">
                          <a:solidFill>
                            <a:schemeClr val="tx1"/>
                          </a:solidFill>
                          <a:effectLst/>
                          <a:latin typeface="Meiryo UI" panose="020B0604030504040204" pitchFamily="50" charset="-128"/>
                          <a:ea typeface="Meiryo UI" panose="020B0604030504040204" pitchFamily="50" charset="-128"/>
                        </a:rPr>
                        <a:t>国内外の都市に伍する</a:t>
                      </a:r>
                      <a:r>
                        <a:rPr lang="ja-JP" sz="1200" u="none" kern="100" dirty="0">
                          <a:solidFill>
                            <a:schemeClr val="tx1"/>
                          </a:solidFill>
                          <a:effectLst/>
                          <a:latin typeface="Meiryo UI" panose="020B0604030504040204" pitchFamily="50" charset="-128"/>
                          <a:ea typeface="Meiryo UI" panose="020B0604030504040204" pitchFamily="50" charset="-128"/>
                        </a:rPr>
                        <a:t>競争力を備えた</a:t>
                      </a:r>
                      <a:r>
                        <a:rPr lang="en-US" sz="1200" u="none" kern="100" dirty="0">
                          <a:solidFill>
                            <a:schemeClr val="tx1"/>
                          </a:solidFill>
                          <a:effectLst/>
                          <a:latin typeface="Meiryo UI" panose="020B0604030504040204" pitchFamily="50" charset="-128"/>
                          <a:ea typeface="Meiryo UI" panose="020B0604030504040204" pitchFamily="50" charset="-128"/>
                        </a:rPr>
                        <a:t>MICE</a:t>
                      </a:r>
                      <a:r>
                        <a:rPr lang="ja-JP" sz="1200" u="none" kern="100" dirty="0">
                          <a:solidFill>
                            <a:schemeClr val="tx1"/>
                          </a:solidFill>
                          <a:effectLst/>
                          <a:latin typeface="Meiryo UI" panose="020B0604030504040204" pitchFamily="50" charset="-128"/>
                          <a:ea typeface="Meiryo UI" panose="020B0604030504040204" pitchFamily="50" charset="-128"/>
                        </a:rPr>
                        <a:t>都市を</a:t>
                      </a:r>
                      <a:r>
                        <a:rPr lang="ja-JP" altLang="en-US" sz="1200" u="none" kern="100" dirty="0">
                          <a:solidFill>
                            <a:schemeClr val="tx1"/>
                          </a:solidFill>
                          <a:effectLst/>
                          <a:latin typeface="Meiryo UI" panose="020B0604030504040204" pitchFamily="50" charset="-128"/>
                          <a:ea typeface="Meiryo UI" panose="020B0604030504040204" pitchFamily="50" charset="-128"/>
                        </a:rPr>
                        <a:t>めざ</a:t>
                      </a:r>
                      <a:r>
                        <a:rPr lang="ja-JP" sz="1200" u="none" kern="100" dirty="0">
                          <a:solidFill>
                            <a:schemeClr val="tx1"/>
                          </a:solidFill>
                          <a:effectLst/>
                          <a:latin typeface="Meiryo UI" panose="020B0604030504040204" pitchFamily="50" charset="-128"/>
                          <a:ea typeface="Meiryo UI" panose="020B0604030504040204" pitchFamily="50" charset="-128"/>
                        </a:rPr>
                        <a:t>す。</a:t>
                      </a:r>
                      <a:endParaRPr lang="ja-JP" sz="12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844233874"/>
                  </a:ext>
                </a:extLst>
              </a:tr>
              <a:tr h="629307">
                <a:tc>
                  <a:txBody>
                    <a:bodyPr/>
                    <a:lstStyle/>
                    <a:p>
                      <a:pPr algn="ctr">
                        <a:lnSpc>
                          <a:spcPts val="1300"/>
                        </a:lnSpc>
                        <a:spcAft>
                          <a:spcPts val="0"/>
                        </a:spcAft>
                      </a:pPr>
                      <a:r>
                        <a:rPr lang="ja-JP" altLang="en-US"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５</a:t>
                      </a:r>
                      <a:endParaRPr 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altLang="en-US" sz="1200" b="0" u="none" kern="100" dirty="0">
                          <a:solidFill>
                            <a:schemeClr val="tx1"/>
                          </a:solidFill>
                          <a:effectLst/>
                          <a:latin typeface="Meiryo UI" panose="020B0604030504040204" pitchFamily="50" charset="-128"/>
                          <a:ea typeface="Meiryo UI" panose="020B0604030504040204" pitchFamily="50" charset="-128"/>
                        </a:rPr>
                        <a:t>大阪が誇る</a:t>
                      </a:r>
                      <a:endParaRPr lang="en-US" altLang="ja-JP" sz="1200" b="0" u="none"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altLang="en-US" sz="1500" b="1" u="none" kern="100" dirty="0">
                          <a:solidFill>
                            <a:schemeClr val="tx1"/>
                          </a:solidFill>
                          <a:effectLst/>
                          <a:latin typeface="Meiryo UI" panose="020B0604030504040204" pitchFamily="50" charset="-128"/>
                          <a:ea typeface="Meiryo UI" panose="020B0604030504040204" pitchFamily="50" charset="-128"/>
                        </a:rPr>
                        <a:t>文化力を活用した魅力あふれる</a:t>
                      </a:r>
                      <a:r>
                        <a:rPr lang="ja-JP" sz="1500" b="1" u="none" kern="100" dirty="0">
                          <a:solidFill>
                            <a:schemeClr val="tx1"/>
                          </a:solidFill>
                          <a:effectLst/>
                          <a:latin typeface="Meiryo UI" panose="020B0604030504040204" pitchFamily="50" charset="-128"/>
                          <a:ea typeface="Meiryo UI" panose="020B0604030504040204" pitchFamily="50" charset="-128"/>
                        </a:rPr>
                        <a:t>都市</a:t>
                      </a:r>
                      <a:endParaRPr lang="ja-JP" sz="1500" b="1"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indent="0" algn="l">
                        <a:lnSpc>
                          <a:spcPts val="1300"/>
                        </a:lnSpc>
                        <a:spcAft>
                          <a:spcPts val="0"/>
                        </a:spcAft>
                      </a:pPr>
                      <a:r>
                        <a:rPr lang="ja-JP" altLang="en-US" sz="1200" u="none" kern="100" dirty="0">
                          <a:solidFill>
                            <a:schemeClr val="tx1"/>
                          </a:solidFill>
                          <a:effectLst/>
                          <a:latin typeface="Meiryo UI" panose="020B0604030504040204" pitchFamily="50" charset="-128"/>
                          <a:ea typeface="Meiryo UI" panose="020B0604030504040204" pitchFamily="50" charset="-128"/>
                        </a:rPr>
                        <a:t>国内外から芸術家等が集い、様々な文化芸術が交流し、新たなつながりや創造が促進されることにより、大阪の文化力や都市の魅力のさらなる向上につながる都市をめざす。</a:t>
                      </a:r>
                    </a:p>
                  </a:txBody>
                  <a:tcPr marL="37820" marR="37820" marT="0" marB="0" anchor="ctr"/>
                </a:tc>
                <a:extLst>
                  <a:ext uri="{0D108BD9-81ED-4DB2-BD59-A6C34878D82A}">
                    <a16:rowId xmlns:a16="http://schemas.microsoft.com/office/drawing/2014/main" val="3814659054"/>
                  </a:ext>
                </a:extLst>
              </a:tr>
              <a:tr h="533792">
                <a:tc>
                  <a:txBody>
                    <a:bodyPr/>
                    <a:lstStyle/>
                    <a:p>
                      <a:pPr algn="ctr">
                        <a:lnSpc>
                          <a:spcPts val="1300"/>
                        </a:lnSpc>
                        <a:spcAft>
                          <a:spcPts val="0"/>
                        </a:spcAft>
                      </a:pPr>
                      <a:r>
                        <a:rPr lang="ja-JP" altLang="en-US"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６</a:t>
                      </a:r>
                      <a:endParaRPr 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sz="1200" b="0" u="none" kern="100" dirty="0">
                          <a:solidFill>
                            <a:schemeClr val="tx1"/>
                          </a:solidFill>
                          <a:effectLst/>
                          <a:latin typeface="Meiryo UI" panose="020B0604030504040204" pitchFamily="50" charset="-128"/>
                          <a:ea typeface="Meiryo UI" panose="020B0604030504040204" pitchFamily="50" charset="-128"/>
                        </a:rPr>
                        <a:t>あらゆる人々が</a:t>
                      </a:r>
                      <a:endParaRPr lang="en-US" altLang="ja-JP" sz="1200" b="0" u="none"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sz="1500" b="1" u="none" kern="100" dirty="0">
                          <a:solidFill>
                            <a:schemeClr val="tx1"/>
                          </a:solidFill>
                          <a:effectLst/>
                          <a:latin typeface="Meiryo UI" panose="020B0604030504040204" pitchFamily="50" charset="-128"/>
                          <a:ea typeface="Meiryo UI" panose="020B0604030504040204" pitchFamily="50" charset="-128"/>
                        </a:rPr>
                        <a:t>文化を</a:t>
                      </a:r>
                      <a:r>
                        <a:rPr lang="ja-JP" altLang="en-US" sz="1500" b="1" u="none" kern="100" dirty="0">
                          <a:solidFill>
                            <a:schemeClr val="tx1"/>
                          </a:solidFill>
                          <a:effectLst/>
                          <a:latin typeface="Meiryo UI" panose="020B0604030504040204" pitchFamily="50" charset="-128"/>
                          <a:ea typeface="Meiryo UI" panose="020B0604030504040204" pitchFamily="50" charset="-128"/>
                        </a:rPr>
                        <a:t>享受できる</a:t>
                      </a:r>
                      <a:r>
                        <a:rPr lang="ja-JP" sz="1500" b="1" u="none" kern="100" dirty="0">
                          <a:solidFill>
                            <a:schemeClr val="tx1"/>
                          </a:solidFill>
                          <a:effectLst/>
                          <a:latin typeface="Meiryo UI" panose="020B0604030504040204" pitchFamily="50" charset="-128"/>
                          <a:ea typeface="Meiryo UI" panose="020B0604030504040204" pitchFamily="50" charset="-128"/>
                        </a:rPr>
                        <a:t>都市</a:t>
                      </a:r>
                      <a:endParaRPr lang="ja-JP" sz="1500" b="1"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indent="0" algn="just">
                        <a:lnSpc>
                          <a:spcPts val="1300"/>
                        </a:lnSpc>
                        <a:spcAft>
                          <a:spcPts val="0"/>
                        </a:spcAft>
                      </a:pPr>
                      <a:r>
                        <a:rPr lang="ja-JP" altLang="en-US" sz="12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府民・市民の自主性、創造性が発揮されることはもとより、あらゆる人々が等しく、文化芸術を鑑賞、参加、創造できるような環境が整備され、次世代へと継承されている都市をめざす。</a:t>
                      </a:r>
                    </a:p>
                  </a:txBody>
                  <a:tcPr marL="37820" marR="37820" marT="0" marB="0" anchor="ctr"/>
                </a:tc>
                <a:extLst>
                  <a:ext uri="{0D108BD9-81ED-4DB2-BD59-A6C34878D82A}">
                    <a16:rowId xmlns:a16="http://schemas.microsoft.com/office/drawing/2014/main" val="1676574644"/>
                  </a:ext>
                </a:extLst>
              </a:tr>
              <a:tr h="533792">
                <a:tc>
                  <a:txBody>
                    <a:bodyPr/>
                    <a:lstStyle/>
                    <a:p>
                      <a:pPr algn="ctr">
                        <a:lnSpc>
                          <a:spcPts val="13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７</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sz="1200" b="0" u="none" kern="0" dirty="0">
                          <a:solidFill>
                            <a:schemeClr val="tx1"/>
                          </a:solidFill>
                          <a:effectLst/>
                          <a:latin typeface="Meiryo UI" panose="020B0604030504040204" pitchFamily="50" charset="-128"/>
                          <a:ea typeface="Meiryo UI" panose="020B0604030504040204" pitchFamily="50" charset="-128"/>
                        </a:rPr>
                        <a:t>世界に誇れる</a:t>
                      </a:r>
                      <a:endParaRPr lang="en-US" altLang="ja-JP" sz="1200" b="0" u="none" kern="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sz="1500" b="1" u="none" kern="0" dirty="0">
                          <a:solidFill>
                            <a:schemeClr val="tx1"/>
                          </a:solidFill>
                          <a:effectLst/>
                          <a:latin typeface="Meiryo UI" panose="020B0604030504040204" pitchFamily="50" charset="-128"/>
                          <a:ea typeface="Meiryo UI" panose="020B0604030504040204" pitchFamily="50" charset="-128"/>
                        </a:rPr>
                        <a:t>スポーツ推進都市</a:t>
                      </a:r>
                      <a:endParaRPr lang="ja-JP" sz="1500" b="1"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indent="0" algn="l">
                        <a:lnSpc>
                          <a:spcPts val="1300"/>
                        </a:lnSpc>
                        <a:spcAft>
                          <a:spcPts val="0"/>
                        </a:spcAft>
                      </a:pPr>
                      <a:r>
                        <a:rPr lang="ja-JP" sz="1200" u="none" kern="100" dirty="0">
                          <a:solidFill>
                            <a:schemeClr val="tx1"/>
                          </a:solidFill>
                          <a:effectLst/>
                          <a:latin typeface="Meiryo UI" panose="020B0604030504040204" pitchFamily="50" charset="-128"/>
                          <a:ea typeface="Meiryo UI" panose="020B0604030504040204" pitchFamily="50" charset="-128"/>
                        </a:rPr>
                        <a:t>世界的なトップアスリートのパフォーマンスを「</a:t>
                      </a:r>
                      <a:r>
                        <a:rPr lang="ja-JP" altLang="en-US" sz="1200" u="none" kern="100" dirty="0">
                          <a:solidFill>
                            <a:schemeClr val="tx1"/>
                          </a:solidFill>
                          <a:effectLst/>
                          <a:latin typeface="Meiryo UI" panose="020B0604030504040204" pitchFamily="50" charset="-128"/>
                          <a:ea typeface="Meiryo UI" panose="020B0604030504040204" pitchFamily="50" charset="-128"/>
                        </a:rPr>
                        <a:t>み</a:t>
                      </a:r>
                      <a:r>
                        <a:rPr lang="ja-JP" sz="1200" u="none" kern="100" dirty="0">
                          <a:solidFill>
                            <a:schemeClr val="tx1"/>
                          </a:solidFill>
                          <a:effectLst/>
                          <a:latin typeface="Meiryo UI" panose="020B0604030504040204" pitchFamily="50" charset="-128"/>
                          <a:ea typeface="Meiryo UI" panose="020B0604030504040204" pitchFamily="50" charset="-128"/>
                        </a:rPr>
                        <a:t>る」機会を創出し、夢</a:t>
                      </a:r>
                      <a:r>
                        <a:rPr lang="ja-JP" altLang="en-US" sz="1200" u="none" kern="100" dirty="0">
                          <a:solidFill>
                            <a:schemeClr val="tx1"/>
                          </a:solidFill>
                          <a:effectLst/>
                          <a:latin typeface="Meiryo UI" panose="020B0604030504040204" pitchFamily="50" charset="-128"/>
                          <a:ea typeface="Meiryo UI" panose="020B0604030504040204" pitchFamily="50" charset="-128"/>
                        </a:rPr>
                        <a:t>や</a:t>
                      </a:r>
                      <a:r>
                        <a:rPr lang="ja-JP" sz="1200" u="none" kern="100" dirty="0">
                          <a:solidFill>
                            <a:schemeClr val="tx1"/>
                          </a:solidFill>
                          <a:effectLst/>
                          <a:latin typeface="Meiryo UI" panose="020B0604030504040204" pitchFamily="50" charset="-128"/>
                          <a:ea typeface="Meiryo UI" panose="020B0604030504040204" pitchFamily="50" charset="-128"/>
                        </a:rPr>
                        <a:t>希望、活力を</a:t>
                      </a:r>
                      <a:r>
                        <a:rPr lang="ja-JP" altLang="en-US" sz="1200" u="none" kern="100" dirty="0">
                          <a:solidFill>
                            <a:schemeClr val="tx1"/>
                          </a:solidFill>
                          <a:effectLst/>
                          <a:latin typeface="Meiryo UI" panose="020B0604030504040204" pitchFamily="50" charset="-128"/>
                          <a:ea typeface="Meiryo UI" panose="020B0604030504040204" pitchFamily="50" charset="-128"/>
                        </a:rPr>
                        <a:t>生み出</a:t>
                      </a:r>
                      <a:r>
                        <a:rPr lang="ja-JP" sz="1200" u="none" kern="100" dirty="0">
                          <a:solidFill>
                            <a:schemeClr val="tx1"/>
                          </a:solidFill>
                          <a:effectLst/>
                          <a:latin typeface="Meiryo UI" panose="020B0604030504040204" pitchFamily="50" charset="-128"/>
                          <a:ea typeface="Meiryo UI" panose="020B0604030504040204" pitchFamily="50" charset="-128"/>
                        </a:rPr>
                        <a:t>すとともに、スポーツの魅力を活用した</a:t>
                      </a:r>
                      <a:r>
                        <a:rPr lang="ja-JP" altLang="en-US" sz="1200" u="none" kern="100" dirty="0">
                          <a:solidFill>
                            <a:schemeClr val="tx1"/>
                          </a:solidFill>
                          <a:effectLst/>
                          <a:latin typeface="Meiryo UI" panose="020B0604030504040204" pitchFamily="50" charset="-128"/>
                          <a:ea typeface="Meiryo UI" panose="020B0604030504040204" pitchFamily="50" charset="-128"/>
                        </a:rPr>
                        <a:t>様々な形の</a:t>
                      </a:r>
                      <a:r>
                        <a:rPr lang="ja-JP" sz="1200" u="none" kern="100" dirty="0">
                          <a:solidFill>
                            <a:schemeClr val="tx1"/>
                          </a:solidFill>
                          <a:effectLst/>
                          <a:latin typeface="Meiryo UI" panose="020B0604030504040204" pitchFamily="50" charset="-128"/>
                          <a:ea typeface="Meiryo UI" panose="020B0604030504040204" pitchFamily="50" charset="-128"/>
                        </a:rPr>
                        <a:t>スポーツツーリズム</a:t>
                      </a:r>
                      <a:r>
                        <a:rPr lang="ja-JP" altLang="en-US" sz="1200" u="none" kern="100" dirty="0">
                          <a:solidFill>
                            <a:schemeClr val="tx1"/>
                          </a:solidFill>
                          <a:effectLst/>
                          <a:latin typeface="Meiryo UI" panose="020B0604030504040204" pitchFamily="50" charset="-128"/>
                          <a:ea typeface="Meiryo UI" panose="020B0604030504040204" pitchFamily="50" charset="-128"/>
                        </a:rPr>
                        <a:t>の</a:t>
                      </a:r>
                      <a:r>
                        <a:rPr lang="ja-JP" sz="1200" u="none" kern="100" dirty="0">
                          <a:solidFill>
                            <a:schemeClr val="tx1"/>
                          </a:solidFill>
                          <a:effectLst/>
                          <a:latin typeface="Meiryo UI" panose="020B0604030504040204" pitchFamily="50" charset="-128"/>
                          <a:ea typeface="Meiryo UI" panose="020B0604030504040204" pitchFamily="50" charset="-128"/>
                        </a:rPr>
                        <a:t>推進</a:t>
                      </a:r>
                      <a:r>
                        <a:rPr lang="ja-JP" altLang="en-US" sz="1200" u="none" kern="100" dirty="0">
                          <a:solidFill>
                            <a:schemeClr val="tx1"/>
                          </a:solidFill>
                          <a:effectLst/>
                          <a:latin typeface="Meiryo UI" panose="020B0604030504040204" pitchFamily="50" charset="-128"/>
                          <a:ea typeface="Meiryo UI" panose="020B0604030504040204" pitchFamily="50" charset="-128"/>
                        </a:rPr>
                        <a:t>等により</a:t>
                      </a:r>
                      <a:r>
                        <a:rPr lang="ja-JP" sz="1200" u="none" kern="100" dirty="0">
                          <a:solidFill>
                            <a:schemeClr val="tx1"/>
                          </a:solidFill>
                          <a:effectLst/>
                          <a:latin typeface="Meiryo UI" panose="020B0604030504040204" pitchFamily="50" charset="-128"/>
                          <a:ea typeface="Meiryo UI" panose="020B0604030504040204" pitchFamily="50" charset="-128"/>
                        </a:rPr>
                        <a:t>、世界に誇れるスポーツ推進都市を</a:t>
                      </a:r>
                      <a:r>
                        <a:rPr lang="ja-JP" altLang="en-US" sz="1200" u="none" kern="100" dirty="0">
                          <a:solidFill>
                            <a:schemeClr val="tx1"/>
                          </a:solidFill>
                          <a:effectLst/>
                          <a:latin typeface="Meiryo UI" panose="020B0604030504040204" pitchFamily="50" charset="-128"/>
                          <a:ea typeface="Meiryo UI" panose="020B0604030504040204" pitchFamily="50" charset="-128"/>
                        </a:rPr>
                        <a:t>めざ</a:t>
                      </a:r>
                      <a:r>
                        <a:rPr lang="ja-JP" sz="1200" u="none" kern="100" dirty="0">
                          <a:solidFill>
                            <a:schemeClr val="tx1"/>
                          </a:solidFill>
                          <a:effectLst/>
                          <a:latin typeface="Meiryo UI" panose="020B0604030504040204" pitchFamily="50" charset="-128"/>
                          <a:ea typeface="Meiryo UI" panose="020B0604030504040204" pitchFamily="50" charset="-128"/>
                        </a:rPr>
                        <a:t>す。</a:t>
                      </a:r>
                      <a:endParaRPr lang="ja-JP" sz="12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1727259644"/>
                  </a:ext>
                </a:extLst>
              </a:tr>
              <a:tr h="533792">
                <a:tc>
                  <a:txBody>
                    <a:bodyPr/>
                    <a:lstStyle/>
                    <a:p>
                      <a:pPr algn="ctr">
                        <a:lnSpc>
                          <a:spcPts val="13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８</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sz="1200" b="0" kern="100" dirty="0">
                          <a:solidFill>
                            <a:schemeClr val="tx1"/>
                          </a:solidFill>
                          <a:effectLst/>
                          <a:latin typeface="Meiryo UI" panose="020B0604030504040204" pitchFamily="50" charset="-128"/>
                          <a:ea typeface="Meiryo UI" panose="020B0604030504040204" pitchFamily="50" charset="-128"/>
                        </a:rPr>
                        <a:t>健康と生きがいを創出する</a:t>
                      </a:r>
                      <a:endParaRPr lang="en-US" altLang="ja-JP" sz="1200" b="0"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sz="1500" b="1" kern="100" dirty="0">
                          <a:solidFill>
                            <a:schemeClr val="tx1"/>
                          </a:solidFill>
                          <a:effectLst/>
                          <a:latin typeface="Meiryo UI" panose="020B0604030504040204" pitchFamily="50" charset="-128"/>
                          <a:ea typeface="Meiryo UI" panose="020B0604030504040204" pitchFamily="50" charset="-128"/>
                        </a:rPr>
                        <a:t>スポーツに親しめる都市</a:t>
                      </a:r>
                      <a:endParaRPr lang="ja-JP" sz="15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indent="0" algn="l">
                        <a:lnSpc>
                          <a:spcPts val="1300"/>
                        </a:lnSpc>
                        <a:spcAft>
                          <a:spcPts val="0"/>
                        </a:spcAft>
                      </a:pPr>
                      <a:r>
                        <a:rPr lang="ja-JP" altLang="en-US" sz="1200" u="none" kern="100" dirty="0">
                          <a:solidFill>
                            <a:schemeClr val="tx1"/>
                          </a:solidFill>
                          <a:effectLst/>
                          <a:latin typeface="Meiryo UI" panose="020B0604030504040204" pitchFamily="50" charset="-128"/>
                          <a:ea typeface="Meiryo UI" panose="020B0604030504040204" pitchFamily="50" charset="-128"/>
                        </a:rPr>
                        <a:t>大阪・関西万博に向けた「</a:t>
                      </a:r>
                      <a:r>
                        <a:rPr lang="en-US" altLang="ja-JP" sz="1200" u="none" kern="100" dirty="0">
                          <a:solidFill>
                            <a:schemeClr val="tx1"/>
                          </a:solidFill>
                          <a:effectLst/>
                          <a:latin typeface="Meiryo UI" panose="020B0604030504040204" pitchFamily="50" charset="-128"/>
                          <a:ea typeface="Meiryo UI" panose="020B0604030504040204" pitchFamily="50" charset="-128"/>
                        </a:rPr>
                        <a:t>10</a:t>
                      </a:r>
                      <a:r>
                        <a:rPr lang="ja-JP" altLang="en-US" sz="1200" u="none" kern="100" dirty="0">
                          <a:solidFill>
                            <a:schemeClr val="tx1"/>
                          </a:solidFill>
                          <a:effectLst/>
                          <a:latin typeface="Meiryo UI" panose="020B0604030504040204" pitchFamily="50" charset="-128"/>
                          <a:ea typeface="Meiryo UI" panose="020B0604030504040204" pitchFamily="50" charset="-128"/>
                        </a:rPr>
                        <a:t>歳若返り」を見据え、</a:t>
                      </a:r>
                      <a:r>
                        <a:rPr lang="ja-JP" altLang="ja-JP" sz="1200" u="none" kern="100" dirty="0">
                          <a:solidFill>
                            <a:schemeClr val="tx1"/>
                          </a:solidFill>
                          <a:effectLst/>
                          <a:latin typeface="Meiryo UI" panose="020B0604030504040204" pitchFamily="50" charset="-128"/>
                          <a:ea typeface="Meiryo UI" panose="020B0604030504040204" pitchFamily="50" charset="-128"/>
                        </a:rPr>
                        <a:t>年間を通じて様々なスポーツを「する」「ささえる」健康で活力のある都市を</a:t>
                      </a:r>
                      <a:r>
                        <a:rPr lang="ja-JP" altLang="en-US" sz="1200" u="none" kern="100" dirty="0">
                          <a:solidFill>
                            <a:schemeClr val="tx1"/>
                          </a:solidFill>
                          <a:effectLst/>
                          <a:latin typeface="Meiryo UI" panose="020B0604030504040204" pitchFamily="50" charset="-128"/>
                          <a:ea typeface="Meiryo UI" panose="020B0604030504040204" pitchFamily="50" charset="-128"/>
                        </a:rPr>
                        <a:t>めざ</a:t>
                      </a:r>
                      <a:r>
                        <a:rPr lang="ja-JP" altLang="ja-JP" sz="1200" u="none" kern="100" dirty="0">
                          <a:solidFill>
                            <a:schemeClr val="tx1"/>
                          </a:solidFill>
                          <a:effectLst/>
                          <a:latin typeface="Meiryo UI" panose="020B0604030504040204" pitchFamily="50" charset="-128"/>
                          <a:ea typeface="Meiryo UI" panose="020B0604030504040204" pitchFamily="50" charset="-128"/>
                        </a:rPr>
                        <a:t>す。</a:t>
                      </a:r>
                      <a:endParaRPr lang="ja-JP" altLang="ja-JP" sz="12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2660730965"/>
                  </a:ext>
                </a:extLst>
              </a:tr>
              <a:tr h="533792">
                <a:tc>
                  <a:txBody>
                    <a:bodyPr/>
                    <a:lstStyle/>
                    <a:p>
                      <a:pPr algn="ctr">
                        <a:lnSpc>
                          <a:spcPts val="13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９</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rPr>
                        <a:t>大阪の成長を担う</a:t>
                      </a:r>
                      <a:endParaRPr lang="en-US" altLang="ja-JP" sz="1200" b="0"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altLang="en-US" sz="1500" b="1" kern="100" dirty="0">
                          <a:solidFill>
                            <a:schemeClr val="tx1"/>
                          </a:solidFill>
                          <a:effectLst/>
                          <a:latin typeface="Meiryo UI" panose="020B0604030504040204" pitchFamily="50" charset="-128"/>
                          <a:ea typeface="Meiryo UI" panose="020B0604030504040204" pitchFamily="50" charset="-128"/>
                        </a:rPr>
                        <a:t>グローバル人材が活躍する</a:t>
                      </a:r>
                      <a:r>
                        <a:rPr lang="ja-JP" sz="1500" b="1" kern="100" dirty="0">
                          <a:solidFill>
                            <a:schemeClr val="tx1"/>
                          </a:solidFill>
                          <a:effectLst/>
                          <a:latin typeface="Meiryo UI" panose="020B0604030504040204" pitchFamily="50" charset="-128"/>
                          <a:ea typeface="Meiryo UI" panose="020B0604030504040204" pitchFamily="50" charset="-128"/>
                        </a:rPr>
                        <a:t>都市</a:t>
                      </a:r>
                      <a:endParaRPr lang="ja-JP" sz="15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marR="0" lvl="0" indent="0" algn="just" defTabSz="914400" rtl="0" eaLnBrk="1" fontAlgn="auto" latinLnBrk="0" hangingPunct="1">
                        <a:lnSpc>
                          <a:spcPts val="1300"/>
                        </a:lnSpc>
                        <a:spcBef>
                          <a:spcPts val="0"/>
                        </a:spcBef>
                        <a:spcAft>
                          <a:spcPts val="0"/>
                        </a:spcAft>
                        <a:buClrTx/>
                        <a:buSzTx/>
                        <a:buFontTx/>
                        <a:buNone/>
                        <a:tabLst/>
                        <a:defRPr/>
                      </a:pPr>
                      <a:r>
                        <a:rPr lang="ja-JP" altLang="en-US" sz="1200" u="none" kern="100" dirty="0">
                          <a:solidFill>
                            <a:schemeClr val="tx1"/>
                          </a:solidFill>
                          <a:effectLst/>
                          <a:latin typeface="Meiryo UI" panose="020B0604030504040204" pitchFamily="50" charset="-128"/>
                          <a:ea typeface="Meiryo UI" panose="020B0604030504040204" pitchFamily="50" charset="-128"/>
                        </a:rPr>
                        <a:t>大阪の成長・発展につながる</a:t>
                      </a:r>
                      <a:r>
                        <a:rPr lang="ja-JP" altLang="ja-JP" sz="1200" u="none" kern="100" dirty="0">
                          <a:solidFill>
                            <a:schemeClr val="tx1"/>
                          </a:solidFill>
                          <a:effectLst/>
                          <a:latin typeface="Meiryo UI" panose="020B0604030504040204" pitchFamily="50" charset="-128"/>
                          <a:ea typeface="Meiryo UI" panose="020B0604030504040204" pitchFamily="50" charset="-128"/>
                        </a:rPr>
                        <a:t>国内外の</a:t>
                      </a:r>
                      <a:r>
                        <a:rPr lang="ja-JP" altLang="en-US" sz="1200" u="none" kern="100" dirty="0">
                          <a:solidFill>
                            <a:schemeClr val="tx1"/>
                          </a:solidFill>
                          <a:effectLst/>
                          <a:latin typeface="Meiryo UI" panose="020B0604030504040204" pitchFamily="50" charset="-128"/>
                          <a:ea typeface="Meiryo UI" panose="020B0604030504040204" pitchFamily="50" charset="-128"/>
                        </a:rPr>
                        <a:t>高度人材が育成され、活躍できる</a:t>
                      </a:r>
                      <a:r>
                        <a:rPr lang="ja-JP" altLang="ja-JP" sz="1200" u="none" kern="100" dirty="0">
                          <a:solidFill>
                            <a:schemeClr val="tx1"/>
                          </a:solidFill>
                          <a:effectLst/>
                          <a:latin typeface="Meiryo UI" panose="020B0604030504040204" pitchFamily="50" charset="-128"/>
                          <a:ea typeface="Meiryo UI" panose="020B0604030504040204" pitchFamily="50" charset="-128"/>
                        </a:rPr>
                        <a:t>国際都市を</a:t>
                      </a:r>
                      <a:r>
                        <a:rPr lang="ja-JP" altLang="en-US" sz="1200" u="none" kern="100" dirty="0">
                          <a:solidFill>
                            <a:schemeClr val="tx1"/>
                          </a:solidFill>
                          <a:effectLst/>
                          <a:latin typeface="Meiryo UI" panose="020B0604030504040204" pitchFamily="50" charset="-128"/>
                          <a:ea typeface="Meiryo UI" panose="020B0604030504040204" pitchFamily="50" charset="-128"/>
                        </a:rPr>
                        <a:t>めざ</a:t>
                      </a:r>
                      <a:r>
                        <a:rPr lang="ja-JP" altLang="ja-JP" sz="1200" u="none" kern="100" dirty="0">
                          <a:solidFill>
                            <a:schemeClr val="tx1"/>
                          </a:solidFill>
                          <a:effectLst/>
                          <a:latin typeface="Meiryo UI" panose="020B0604030504040204" pitchFamily="50" charset="-128"/>
                          <a:ea typeface="Meiryo UI" panose="020B0604030504040204" pitchFamily="50" charset="-128"/>
                        </a:rPr>
                        <a:t>す</a:t>
                      </a:r>
                      <a:r>
                        <a:rPr lang="ja-JP" altLang="en-US" sz="1200" u="none" kern="100" dirty="0">
                          <a:solidFill>
                            <a:schemeClr val="tx1"/>
                          </a:solidFill>
                          <a:effectLst/>
                          <a:latin typeface="Meiryo UI" panose="020B0604030504040204" pitchFamily="50" charset="-128"/>
                          <a:ea typeface="Meiryo UI" panose="020B0604030504040204" pitchFamily="50" charset="-128"/>
                        </a:rPr>
                        <a:t>。</a:t>
                      </a:r>
                      <a:endParaRPr lang="ja-JP" altLang="ja-JP" sz="12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1190160804"/>
                  </a:ext>
                </a:extLst>
              </a:tr>
              <a:tr h="533792">
                <a:tc>
                  <a:txBody>
                    <a:bodyPr/>
                    <a:lstStyle/>
                    <a:p>
                      <a:pPr algn="ctr">
                        <a:lnSpc>
                          <a:spcPts val="1300"/>
                        </a:lnSpc>
                        <a:spcAft>
                          <a:spcPts val="0"/>
                        </a:spcAft>
                      </a:pPr>
                      <a:r>
                        <a:rPr lang="en-US" alt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10</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rPr>
                        <a:t>出会いが新しい価値を生む</a:t>
                      </a:r>
                      <a:endParaRPr lang="en-US" altLang="ja-JP" sz="1200" b="0"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sz="1500" b="1" kern="100" dirty="0">
                          <a:solidFill>
                            <a:schemeClr val="tx1"/>
                          </a:solidFill>
                          <a:effectLst/>
                          <a:latin typeface="Meiryo UI" panose="020B0604030504040204" pitchFamily="50" charset="-128"/>
                          <a:ea typeface="Meiryo UI" panose="020B0604030504040204" pitchFamily="50" charset="-128"/>
                        </a:rPr>
                        <a:t>多様性都市</a:t>
                      </a:r>
                      <a:endParaRPr lang="ja-JP" sz="15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indent="0" algn="l">
                        <a:lnSpc>
                          <a:spcPts val="1300"/>
                        </a:lnSpc>
                        <a:spcAft>
                          <a:spcPts val="0"/>
                        </a:spcAft>
                      </a:pPr>
                      <a:r>
                        <a:rPr lang="ja-JP" sz="1200" u="none" kern="100" dirty="0">
                          <a:solidFill>
                            <a:schemeClr val="tx1"/>
                          </a:solidFill>
                          <a:effectLst/>
                          <a:latin typeface="Meiryo UI" panose="020B0604030504040204" pitchFamily="50" charset="-128"/>
                          <a:ea typeface="Meiryo UI" panose="020B0604030504040204" pitchFamily="50" charset="-128"/>
                        </a:rPr>
                        <a:t>外国人が安心・快適に</a:t>
                      </a:r>
                      <a:r>
                        <a:rPr lang="ja-JP" altLang="en-US" sz="1200" u="none" kern="100" dirty="0">
                          <a:solidFill>
                            <a:schemeClr val="tx1"/>
                          </a:solidFill>
                          <a:effectLst/>
                          <a:latin typeface="Meiryo UI" panose="020B0604030504040204" pitchFamily="50" charset="-128"/>
                          <a:ea typeface="Meiryo UI" panose="020B0604030504040204" pitchFamily="50" charset="-128"/>
                        </a:rPr>
                        <a:t>暮らせる</a:t>
                      </a:r>
                      <a:r>
                        <a:rPr lang="ja-JP" sz="1200" u="none" kern="100" dirty="0">
                          <a:solidFill>
                            <a:schemeClr val="tx1"/>
                          </a:solidFill>
                          <a:effectLst/>
                          <a:latin typeface="Meiryo UI" panose="020B0604030504040204" pitchFamily="50" charset="-128"/>
                          <a:ea typeface="Meiryo UI" panose="020B0604030504040204" pitchFamily="50" charset="-128"/>
                        </a:rPr>
                        <a:t>環境を整え</a:t>
                      </a:r>
                      <a:r>
                        <a:rPr lang="ja-JP" altLang="en-US" sz="1200" u="none" kern="100" dirty="0">
                          <a:solidFill>
                            <a:schemeClr val="tx1"/>
                          </a:solidFill>
                          <a:effectLst/>
                          <a:latin typeface="Meiryo UI" panose="020B0604030504040204" pitchFamily="50" charset="-128"/>
                          <a:ea typeface="Meiryo UI" panose="020B0604030504040204" pitchFamily="50" charset="-128"/>
                        </a:rPr>
                        <a:t>ることで</a:t>
                      </a:r>
                      <a:r>
                        <a:rPr lang="ja-JP" sz="1200" u="none" kern="100" dirty="0">
                          <a:solidFill>
                            <a:schemeClr val="tx1"/>
                          </a:solidFill>
                          <a:effectLst/>
                          <a:latin typeface="Meiryo UI" panose="020B0604030504040204" pitchFamily="50" charset="-128"/>
                          <a:ea typeface="Meiryo UI" panose="020B0604030504040204" pitchFamily="50" charset="-128"/>
                        </a:rPr>
                        <a:t>、多様な人材</a:t>
                      </a:r>
                      <a:r>
                        <a:rPr lang="ja-JP" altLang="en-US" sz="1200" u="none" kern="100" dirty="0">
                          <a:solidFill>
                            <a:schemeClr val="tx1"/>
                          </a:solidFill>
                          <a:effectLst/>
                          <a:latin typeface="Meiryo UI" panose="020B0604030504040204" pitchFamily="50" charset="-128"/>
                          <a:ea typeface="Meiryo UI" panose="020B0604030504040204" pitchFamily="50" charset="-128"/>
                        </a:rPr>
                        <a:t>や企業</a:t>
                      </a:r>
                      <a:r>
                        <a:rPr lang="ja-JP" sz="1200" u="none" kern="100" dirty="0">
                          <a:solidFill>
                            <a:schemeClr val="tx1"/>
                          </a:solidFill>
                          <a:effectLst/>
                          <a:latin typeface="Meiryo UI" panose="020B0604030504040204" pitchFamily="50" charset="-128"/>
                          <a:ea typeface="Meiryo UI" panose="020B0604030504040204" pitchFamily="50" charset="-128"/>
                        </a:rPr>
                        <a:t>を</a:t>
                      </a:r>
                      <a:r>
                        <a:rPr lang="ja-JP" altLang="en-US" sz="1200" u="none" kern="100" dirty="0">
                          <a:solidFill>
                            <a:schemeClr val="tx1"/>
                          </a:solidFill>
                          <a:effectLst/>
                          <a:latin typeface="Meiryo UI" panose="020B0604030504040204" pitchFamily="50" charset="-128"/>
                          <a:ea typeface="Meiryo UI" panose="020B0604030504040204" pitchFamily="50" charset="-128"/>
                        </a:rPr>
                        <a:t>惹きつけ</a:t>
                      </a:r>
                      <a:r>
                        <a:rPr lang="ja-JP" sz="1200" u="none" kern="100" dirty="0">
                          <a:solidFill>
                            <a:schemeClr val="tx1"/>
                          </a:solidFill>
                          <a:effectLst/>
                          <a:latin typeface="Meiryo UI" panose="020B0604030504040204" pitchFamily="50" charset="-128"/>
                          <a:ea typeface="Meiryo UI" panose="020B0604030504040204" pitchFamily="50" charset="-128"/>
                        </a:rPr>
                        <a:t>、新しい価値を生み出す都市を</a:t>
                      </a:r>
                      <a:r>
                        <a:rPr lang="ja-JP" altLang="en-US" sz="1200" u="none" kern="100" dirty="0">
                          <a:solidFill>
                            <a:schemeClr val="tx1"/>
                          </a:solidFill>
                          <a:effectLst/>
                          <a:latin typeface="Meiryo UI" panose="020B0604030504040204" pitchFamily="50" charset="-128"/>
                          <a:ea typeface="Meiryo UI" panose="020B0604030504040204" pitchFamily="50" charset="-128"/>
                        </a:rPr>
                        <a:t>めざ</a:t>
                      </a:r>
                      <a:r>
                        <a:rPr lang="ja-JP" sz="1200" u="none" kern="100" dirty="0">
                          <a:solidFill>
                            <a:schemeClr val="tx1"/>
                          </a:solidFill>
                          <a:effectLst/>
                          <a:latin typeface="Meiryo UI" panose="020B0604030504040204" pitchFamily="50" charset="-128"/>
                          <a:ea typeface="Meiryo UI" panose="020B0604030504040204" pitchFamily="50" charset="-128"/>
                        </a:rPr>
                        <a:t>す。</a:t>
                      </a:r>
                      <a:endParaRPr lang="ja-JP" sz="12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768916008"/>
                  </a:ext>
                </a:extLst>
              </a:tr>
            </a:tbl>
          </a:graphicData>
        </a:graphic>
      </p:graphicFrame>
      <p:sp>
        <p:nvSpPr>
          <p:cNvPr id="6" name="正方形/長方形 5"/>
          <p:cNvSpPr/>
          <p:nvPr/>
        </p:nvSpPr>
        <p:spPr>
          <a:xfrm>
            <a:off x="159658" y="550995"/>
            <a:ext cx="9584766" cy="632994"/>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　</a:t>
            </a:r>
            <a:r>
              <a:rPr kumimoji="1" lang="ja-JP" altLang="en-US" sz="1300" dirty="0">
                <a:solidFill>
                  <a:schemeClr val="tx1"/>
                </a:solidFill>
                <a:latin typeface="Meiryo UI" panose="020B0604030504040204" pitchFamily="50" charset="-128"/>
                <a:ea typeface="Meiryo UI" panose="020B0604030504040204" pitchFamily="50" charset="-128"/>
              </a:rPr>
              <a:t>都市の賑わいや活力を創出し、高めていくため１０のめざすべき都市像を設定し、その実現に向けてベクトルをあわせて施策の実施に取り組む</a:t>
            </a:r>
            <a:r>
              <a:rPr kumimoji="1" lang="ja-JP" altLang="en-US" sz="1300" dirty="0">
                <a:solidFill>
                  <a:schemeClr val="tx1"/>
                </a:solidFill>
                <a:latin typeface="+mn-ea"/>
              </a:rPr>
              <a:t>。</a:t>
            </a:r>
          </a:p>
        </p:txBody>
      </p:sp>
      <p:sp>
        <p:nvSpPr>
          <p:cNvPr id="8" name="正方形/長方形 7">
            <a:extLst>
              <a:ext uri="{FF2B5EF4-FFF2-40B4-BE49-F238E27FC236}">
                <a16:creationId xmlns:a16="http://schemas.microsoft.com/office/drawing/2014/main" id="{0082E7B5-F170-4F3A-849A-EFD65B8A6530}"/>
              </a:ext>
            </a:extLst>
          </p:cNvPr>
          <p:cNvSpPr/>
          <p:nvPr/>
        </p:nvSpPr>
        <p:spPr>
          <a:xfrm>
            <a:off x="0" y="0"/>
            <a:ext cx="9906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t>　</a:t>
            </a:r>
            <a:r>
              <a:rPr kumimoji="1" lang="ja-JP" altLang="en-US" sz="2400" spc="300" dirty="0">
                <a:solidFill>
                  <a:schemeClr val="tx1"/>
                </a:solidFill>
                <a:latin typeface="Meiryo UI" panose="020B0604030504040204" pitchFamily="50" charset="-128"/>
                <a:ea typeface="Meiryo UI" panose="020B0604030504040204" pitchFamily="50" charset="-128"/>
              </a:rPr>
              <a:t>めざすべき都市像</a:t>
            </a:r>
            <a:endParaRPr kumimoji="1" lang="ja-JP" altLang="en-US" sz="2600" spc="3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02995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640079" y="6480518"/>
            <a:ext cx="2228850" cy="365125"/>
          </a:xfrm>
        </p:spPr>
        <p:txBody>
          <a:bodyPr/>
          <a:lstStyle/>
          <a:p>
            <a:r>
              <a:rPr kumimoji="1" lang="en-US" altLang="ja-JP" dirty="0"/>
              <a:t>7</a:t>
            </a:r>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3951083468"/>
              </p:ext>
            </p:extLst>
          </p:nvPr>
        </p:nvGraphicFramePr>
        <p:xfrm>
          <a:off x="297360" y="836031"/>
          <a:ext cx="4572000" cy="5796000"/>
        </p:xfrm>
        <a:graphic>
          <a:graphicData uri="http://schemas.openxmlformats.org/drawingml/2006/table">
            <a:tbl>
              <a:tblPr firstRow="1" bandRow="1">
                <a:tableStyleId>{5A111915-BE36-4E01-A7E5-04B1672EAD32}</a:tableStyleId>
              </a:tblPr>
              <a:tblGrid>
                <a:gridCol w="4572000">
                  <a:extLst>
                    <a:ext uri="{9D8B030D-6E8A-4147-A177-3AD203B41FA5}">
                      <a16:colId xmlns:a16="http://schemas.microsoft.com/office/drawing/2014/main" val="2172647723"/>
                    </a:ext>
                  </a:extLst>
                </a:gridCol>
              </a:tblGrid>
              <a:tr h="475236">
                <a:tc>
                  <a:txBody>
                    <a:bodyPr/>
                    <a:lstStyle/>
                    <a:p>
                      <a:r>
                        <a:rPr kumimoji="1" lang="ja-JP" altLang="en-US" sz="1200" dirty="0">
                          <a:latin typeface="Meiryo UI" panose="020B0604030504040204" pitchFamily="50" charset="-128"/>
                          <a:ea typeface="Meiryo UI" panose="020B0604030504040204" pitchFamily="50" charset="-128"/>
                        </a:rPr>
                        <a:t>１　安全で安心して滞在できる</a:t>
                      </a:r>
                      <a:r>
                        <a:rPr kumimoji="1" lang="en-US" altLang="ja-JP" sz="1200" dirty="0">
                          <a:latin typeface="Meiryo UI" panose="020B0604030504040204" pitchFamily="50" charset="-128"/>
                          <a:ea typeface="Meiryo UI" panose="020B0604030504040204" pitchFamily="50" charset="-128"/>
                        </a:rPr>
                        <a:t>24</a:t>
                      </a:r>
                      <a:r>
                        <a:rPr kumimoji="1" lang="ja-JP" altLang="en-US" sz="1200" dirty="0">
                          <a:latin typeface="Meiryo UI" panose="020B0604030504040204" pitchFamily="50" charset="-128"/>
                          <a:ea typeface="Meiryo UI" panose="020B0604030504040204" pitchFamily="50" charset="-128"/>
                        </a:rPr>
                        <a:t>時間おもてなし都市</a:t>
                      </a:r>
                    </a:p>
                  </a:txBody>
                  <a:tcPr marL="74295" marR="74295" marT="37148" marB="37148" anchor="ctr"/>
                </a:tc>
                <a:extLst>
                  <a:ext uri="{0D108BD9-81ED-4DB2-BD59-A6C34878D82A}">
                    <a16:rowId xmlns:a16="http://schemas.microsoft.com/office/drawing/2014/main" val="3867636356"/>
                  </a:ext>
                </a:extLst>
              </a:tr>
              <a:tr h="5320764">
                <a:tc>
                  <a:txBody>
                    <a:bodyPr/>
                    <a:lstStyle/>
                    <a:p>
                      <a:pPr>
                        <a:lnSpc>
                          <a:spcPts val="1700"/>
                        </a:lnSpc>
                      </a:pPr>
                      <a:endParaRPr kumimoji="1" lang="en-US" altLang="ja-JP" sz="1100" dirty="0">
                        <a:latin typeface="Meiryo UI" panose="020B0604030504040204" pitchFamily="50" charset="-128"/>
                        <a:ea typeface="Meiryo UI" panose="020B0604030504040204" pitchFamily="50" charset="-128"/>
                      </a:endParaRPr>
                    </a:p>
                    <a:p>
                      <a:pPr>
                        <a:lnSpc>
                          <a:spcPts val="1700"/>
                        </a:lnSpc>
                      </a:pPr>
                      <a:r>
                        <a:rPr kumimoji="1" lang="ja-JP" altLang="en-US" sz="1100" b="1" dirty="0">
                          <a:latin typeface="Meiryo UI" panose="020B0604030504040204" pitchFamily="50" charset="-128"/>
                          <a:ea typeface="Meiryo UI" panose="020B0604030504040204" pitchFamily="50" charset="-128"/>
                        </a:rPr>
                        <a:t>① </a:t>
                      </a:r>
                      <a:r>
                        <a:rPr kumimoji="1" lang="ja-JP" altLang="en-US" sz="1100" b="1" u="none" dirty="0">
                          <a:solidFill>
                            <a:schemeClr val="tx1"/>
                          </a:solidFill>
                          <a:latin typeface="Meiryo UI" panose="020B0604030504040204" pitchFamily="50" charset="-128"/>
                          <a:ea typeface="Meiryo UI" panose="020B0604030504040204" pitchFamily="50" charset="-128"/>
                        </a:rPr>
                        <a:t>旅行者の安全・安心の確保</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災害等に関する情報発信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世界基準の情報発信（安全</a:t>
                      </a:r>
                      <a:r>
                        <a:rPr kumimoji="1" lang="ja-JP" altLang="en-US" sz="1100" u="none" dirty="0">
                          <a:solidFill>
                            <a:srgbClr val="0070C0"/>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安心の見える化、アクセシビリティ等）</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観光施設、宿泊施設等におけるスムーズな避難誘導</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災害等緊急時の相談対応の充実</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利便性向上に向けた取組みの推進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②ニューノーマルに適応した観光客受入環境の充実、ＩＣＴの活用・強化</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感染対策の充実・強化（感染対策等認証制度の推進、顔認証技術の活用等）</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en-US" altLang="ja-JP" sz="1100" u="none" dirty="0">
                          <a:solidFill>
                            <a:schemeClr val="tx1"/>
                          </a:solidFill>
                          <a:latin typeface="Meiryo UI" panose="020B0604030504040204" pitchFamily="50" charset="-128"/>
                          <a:ea typeface="Meiryo UI" panose="020B0604030504040204" pitchFamily="50" charset="-128"/>
                        </a:rPr>
                        <a:t>ICT</a:t>
                      </a:r>
                      <a:r>
                        <a:rPr kumimoji="1" lang="ja-JP" altLang="en-US" sz="1100" u="none" dirty="0">
                          <a:solidFill>
                            <a:schemeClr val="tx1"/>
                          </a:solidFill>
                          <a:latin typeface="Meiryo UI" panose="020B0604030504040204" pitchFamily="50" charset="-128"/>
                          <a:ea typeface="Meiryo UI" panose="020B0604030504040204" pitchFamily="50" charset="-128"/>
                        </a:rPr>
                        <a:t>の活用・強化（スマートモビリティ</a:t>
                      </a:r>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err="1">
                          <a:solidFill>
                            <a:schemeClr val="tx1"/>
                          </a:solidFill>
                          <a:latin typeface="Meiryo UI" panose="020B0604030504040204" pitchFamily="50" charset="-128"/>
                          <a:ea typeface="Meiryo UI" panose="020B0604030504040204" pitchFamily="50" charset="-128"/>
                        </a:rPr>
                        <a:t>MaaS</a:t>
                      </a:r>
                      <a:r>
                        <a:rPr kumimoji="1" lang="ja-JP" altLang="en-US" sz="1100" u="none" dirty="0">
                          <a:solidFill>
                            <a:schemeClr val="tx1"/>
                          </a:solidFill>
                          <a:latin typeface="Meiryo UI" panose="020B0604030504040204" pitchFamily="50" charset="-128"/>
                          <a:ea typeface="Meiryo UI" panose="020B0604030504040204" pitchFamily="50" charset="-128"/>
                        </a:rPr>
                        <a:t>の推進、キャッシュレス推進、オンライン活用等）</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観光等の案内機能の充実、多言語対応強化</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都市公園の滞在快適性向上・魅力向上</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宿泊施設、観光施設等の受入環境</a:t>
                      </a:r>
                      <a:r>
                        <a:rPr kumimoji="1" lang="ja-JP" altLang="en-US" sz="1100" u="none" strike="noStrike" dirty="0">
                          <a:solidFill>
                            <a:schemeClr val="tx1"/>
                          </a:solidFill>
                          <a:latin typeface="Meiryo UI" panose="020B0604030504040204" pitchFamily="50" charset="-128"/>
                          <a:ea typeface="Meiryo UI" panose="020B0604030504040204" pitchFamily="50" charset="-128"/>
                        </a:rPr>
                        <a:t>の充実</a:t>
                      </a:r>
                      <a:endParaRPr kumimoji="1" lang="en-US" altLang="ja-JP" sz="1100" u="none" strike="noStrik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③ 持続可能な観光都市の推進</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観光客・地域住民の双方に配慮した観光地域づくりの推進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企業、地域商業者等と一体となったおもてなし機運醸成の取組み推進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観光地域づくり法人（</a:t>
                      </a:r>
                      <a:r>
                        <a:rPr kumimoji="1" lang="en-US" altLang="ja-JP" sz="1100" u="none" dirty="0">
                          <a:solidFill>
                            <a:schemeClr val="tx1"/>
                          </a:solidFill>
                          <a:latin typeface="Meiryo UI" panose="020B0604030504040204" pitchFamily="50" charset="-128"/>
                          <a:ea typeface="Meiryo UI" panose="020B0604030504040204" pitchFamily="50" charset="-128"/>
                        </a:rPr>
                        <a:t>DMO</a:t>
                      </a:r>
                      <a:r>
                        <a:rPr kumimoji="1" lang="ja-JP" altLang="en-US" sz="1100" u="none" dirty="0">
                          <a:solidFill>
                            <a:schemeClr val="tx1"/>
                          </a:solidFill>
                          <a:latin typeface="Meiryo UI" panose="020B0604030504040204" pitchFamily="50" charset="-128"/>
                          <a:ea typeface="Meiryo UI" panose="020B0604030504040204" pitchFamily="50" charset="-128"/>
                        </a:rPr>
                        <a:t>）の推進、専門人材の育成・活用</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官民連携による大阪版</a:t>
                      </a:r>
                      <a:r>
                        <a:rPr kumimoji="1" lang="en-US" altLang="ja-JP" sz="1100" u="none" dirty="0">
                          <a:solidFill>
                            <a:schemeClr val="tx1"/>
                          </a:solidFill>
                          <a:latin typeface="Meiryo UI" panose="020B0604030504040204" pitchFamily="50" charset="-128"/>
                          <a:ea typeface="Meiryo UI" panose="020B0604030504040204" pitchFamily="50" charset="-128"/>
                        </a:rPr>
                        <a:t>TID</a:t>
                      </a:r>
                      <a:r>
                        <a:rPr kumimoji="1" lang="ja-JP" altLang="en-US" sz="1100" u="none" dirty="0">
                          <a:solidFill>
                            <a:schemeClr val="tx1"/>
                          </a:solidFill>
                          <a:latin typeface="Meiryo UI" panose="020B0604030504040204" pitchFamily="50" charset="-128"/>
                          <a:ea typeface="Meiryo UI" panose="020B0604030504040204" pitchFamily="50" charset="-128"/>
                        </a:rPr>
                        <a:t>制度の導入検討</a:t>
                      </a:r>
                    </a:p>
                  </a:txBody>
                  <a:tcPr marL="74295" marR="74295" marT="37148" marB="37148"/>
                </a:tc>
                <a:extLst>
                  <a:ext uri="{0D108BD9-81ED-4DB2-BD59-A6C34878D82A}">
                    <a16:rowId xmlns:a16="http://schemas.microsoft.com/office/drawing/2014/main" val="56909176"/>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433080917"/>
              </p:ext>
            </p:extLst>
          </p:nvPr>
        </p:nvGraphicFramePr>
        <p:xfrm>
          <a:off x="5082567" y="836031"/>
          <a:ext cx="4573155" cy="5796000"/>
        </p:xfrm>
        <a:graphic>
          <a:graphicData uri="http://schemas.openxmlformats.org/drawingml/2006/table">
            <a:tbl>
              <a:tblPr firstRow="1" bandRow="1">
                <a:tableStyleId>{5A111915-BE36-4E01-A7E5-04B1672EAD32}</a:tableStyleId>
              </a:tblPr>
              <a:tblGrid>
                <a:gridCol w="4573155">
                  <a:extLst>
                    <a:ext uri="{9D8B030D-6E8A-4147-A177-3AD203B41FA5}">
                      <a16:colId xmlns:a16="http://schemas.microsoft.com/office/drawing/2014/main" val="2172647723"/>
                    </a:ext>
                  </a:extLst>
                </a:gridCol>
              </a:tblGrid>
              <a:tr h="475842">
                <a:tc>
                  <a:txBody>
                    <a:bodyPr/>
                    <a:lstStyle/>
                    <a:p>
                      <a:r>
                        <a:rPr kumimoji="1" lang="ja-JP" altLang="en-US" sz="1200" dirty="0">
                          <a:latin typeface="Meiryo UI" panose="020B0604030504040204" pitchFamily="50" charset="-128"/>
                          <a:ea typeface="Meiryo UI" panose="020B0604030504040204" pitchFamily="50" charset="-128"/>
                        </a:rPr>
                        <a:t>２</a:t>
                      </a:r>
                      <a:r>
                        <a:rPr kumimoji="1" lang="ja-JP" altLang="en-US" sz="1200" dirty="0">
                          <a:solidFill>
                            <a:schemeClr val="bg1"/>
                          </a:solidFill>
                          <a:latin typeface="Meiryo UI" panose="020B0604030504040204" pitchFamily="50" charset="-128"/>
                          <a:ea typeface="Meiryo UI" panose="020B0604030504040204" pitchFamily="50" charset="-128"/>
                        </a:rPr>
                        <a:t>　大阪ならではの賑わいを創出する都市</a:t>
                      </a:r>
                    </a:p>
                  </a:txBody>
                  <a:tcPr marL="74295" marR="74295" marT="37148" marB="37148" anchor="ctr"/>
                </a:tc>
                <a:extLst>
                  <a:ext uri="{0D108BD9-81ED-4DB2-BD59-A6C34878D82A}">
                    <a16:rowId xmlns:a16="http://schemas.microsoft.com/office/drawing/2014/main" val="3867636356"/>
                  </a:ext>
                </a:extLst>
              </a:tr>
              <a:tr h="5320158">
                <a:tc>
                  <a:txBody>
                    <a:bodyPr/>
                    <a:lstStyle/>
                    <a:p>
                      <a:pPr>
                        <a:lnSpc>
                          <a:spcPts val="1700"/>
                        </a:lnSpc>
                      </a:pPr>
                      <a:endParaRPr kumimoji="1" lang="en-US" altLang="ja-JP" sz="1100"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dirty="0">
                          <a:solidFill>
                            <a:schemeClr val="tx1"/>
                          </a:solidFill>
                          <a:latin typeface="Meiryo UI" panose="020B0604030504040204" pitchFamily="50" charset="-128"/>
                          <a:ea typeface="Meiryo UI" panose="020B0604030504040204" pitchFamily="50" charset="-128"/>
                        </a:rPr>
                        <a:t>① </a:t>
                      </a:r>
                      <a:r>
                        <a:rPr kumimoji="1" lang="ja-JP" altLang="en-US" sz="1100" b="1" u="none" dirty="0">
                          <a:solidFill>
                            <a:schemeClr val="tx1"/>
                          </a:solidFill>
                          <a:latin typeface="Meiryo UI" panose="020B0604030504040204" pitchFamily="50" charset="-128"/>
                          <a:ea typeface="Meiryo UI" panose="020B0604030504040204" pitchFamily="50" charset="-128"/>
                        </a:rPr>
                        <a:t>世界第一級の文化・観光拠点の形成・発信</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大阪・関西万博を契機とした世界に向けた大阪の魅力発信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ＩＲを契機とした夢洲における国際観光拠点の形成</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世界遺産百舌鳥・古市古墳群エリアの賑わいづくり</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大阪市内の重点エリア（大阪城・大手前・森之宮地区、中之島地区、御堂筋地区、天王寺・阿倍野地区、新今宮地区、築港・ベイエリア地区）、</a:t>
                      </a:r>
                      <a:r>
                        <a:rPr kumimoji="1" lang="ja-JP" altLang="en-US" sz="1100" u="none" kern="1200" dirty="0">
                          <a:solidFill>
                            <a:schemeClr val="tx1"/>
                          </a:solidFill>
                          <a:latin typeface="Meiryo UI" panose="020B0604030504040204" pitchFamily="50" charset="-128"/>
                          <a:ea typeface="Meiryo UI" panose="020B0604030504040204" pitchFamily="50" charset="-128"/>
                        </a:rPr>
                        <a:t>大阪駅周辺地区（うめきた</a:t>
                      </a:r>
                      <a:r>
                        <a:rPr kumimoji="1" lang="en-US" altLang="ja-JP" sz="1100" u="none" kern="1200" dirty="0">
                          <a:solidFill>
                            <a:schemeClr val="tx1"/>
                          </a:solidFill>
                          <a:latin typeface="Meiryo UI" panose="020B0604030504040204" pitchFamily="50" charset="-128"/>
                          <a:ea typeface="Meiryo UI" panose="020B0604030504040204" pitchFamily="50" charset="-128"/>
                        </a:rPr>
                        <a:t>2</a:t>
                      </a:r>
                      <a:r>
                        <a:rPr kumimoji="1" lang="ja-JP" altLang="en-US" sz="1100" u="none" kern="1200" dirty="0">
                          <a:solidFill>
                            <a:schemeClr val="tx1"/>
                          </a:solidFill>
                          <a:latin typeface="Meiryo UI" panose="020B0604030504040204" pitchFamily="50" charset="-128"/>
                          <a:ea typeface="Meiryo UI" panose="020B0604030504040204" pitchFamily="50" charset="-128"/>
                        </a:rPr>
                        <a:t>期など）</a:t>
                      </a:r>
                      <a:r>
                        <a:rPr kumimoji="1" lang="ja-JP" altLang="en-US" sz="1100" u="none" dirty="0">
                          <a:solidFill>
                            <a:schemeClr val="tx1"/>
                          </a:solidFill>
                          <a:latin typeface="Meiryo UI" panose="020B0604030504040204" pitchFamily="50" charset="-128"/>
                          <a:ea typeface="Meiryo UI" panose="020B0604030504040204" pitchFamily="50" charset="-128"/>
                        </a:rPr>
                        <a:t>、難波周辺地区等の魅力向上</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水都大阪（水の回廊のさらなる活性化等）、光のまちづくりの推進（大阪・光の饗宴等）</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600"/>
                        </a:spcAft>
                        <a:buClrTx/>
                        <a:buSzTx/>
                        <a:buFont typeface="Arial" panose="020B0604020202020204" pitchFamily="34" charset="0"/>
                        <a:buChar char="•"/>
                        <a:tabLst/>
                        <a:defRPr/>
                      </a:pPr>
                      <a:r>
                        <a:rPr kumimoji="1" lang="ja-JP" altLang="en-US" sz="1100" b="0" u="none" dirty="0">
                          <a:solidFill>
                            <a:schemeClr val="tx1"/>
                          </a:solidFill>
                          <a:latin typeface="Meiryo UI" panose="020B0604030504040204" pitchFamily="50" charset="-128"/>
                          <a:ea typeface="Meiryo UI" panose="020B0604030504040204" pitchFamily="50" charset="-128"/>
                        </a:rPr>
                        <a:t>万博記念公園の魅力向上（新たなビジョンの策定と推進、大規模アリーナを中核とした大阪・関西を代表する新たなスポーツ・文化の拠点づくり）</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② 大阪の強みを生かした魅力創出・発信</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b="0" u="none" dirty="0">
                          <a:solidFill>
                            <a:schemeClr val="tx1"/>
                          </a:solidFill>
                          <a:latin typeface="Meiryo UI" panose="020B0604030504040204" pitchFamily="50" charset="-128"/>
                          <a:ea typeface="Meiryo UI" panose="020B0604030504040204" pitchFamily="50" charset="-128"/>
                        </a:rPr>
                        <a:t>世界の人々を惹きつけるキラーコンテンツの創出</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b="0" u="none" dirty="0">
                          <a:solidFill>
                            <a:schemeClr val="tx1"/>
                          </a:solidFill>
                          <a:latin typeface="Meiryo UI" panose="020B0604030504040204" pitchFamily="50" charset="-128"/>
                          <a:ea typeface="Meiryo UI" panose="020B0604030504040204" pitchFamily="50" charset="-128"/>
                        </a:rPr>
                        <a:t>大規模集客施設やエンターテインメントなどを活用した魅力発信</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大阪の食の魅力の創出・発信</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大阪が誇るスポーツ資源を生かしたスポーツツーリズムの推進（関連：都市像７②）</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伝統的な祭りや大阪の歴史・文化資源を生かした地域魅力の発信</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万博・ＩＲのインパクトを活用した大阪広域ベイエリアの活性化</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歴史的な建築物や街並みなどを活用した魅力的な景観演出の推進</a:t>
                      </a:r>
                      <a:endParaRPr kumimoji="1" lang="en-US" altLang="ja-JP" sz="1100" b="0" u="none" dirty="0">
                        <a:solidFill>
                          <a:schemeClr val="tx1"/>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sp>
        <p:nvSpPr>
          <p:cNvPr id="9" name="正方形/長方形 8">
            <a:extLst>
              <a:ext uri="{FF2B5EF4-FFF2-40B4-BE49-F238E27FC236}">
                <a16:creationId xmlns:a16="http://schemas.microsoft.com/office/drawing/2014/main" id="{8808B3D0-DDAE-457D-A13D-0AF063A20E85}"/>
              </a:ext>
            </a:extLst>
          </p:cNvPr>
          <p:cNvSpPr/>
          <p:nvPr/>
        </p:nvSpPr>
        <p:spPr>
          <a:xfrm>
            <a:off x="0" y="0"/>
            <a:ext cx="9906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t>　</a:t>
            </a:r>
            <a:r>
              <a:rPr kumimoji="1" lang="ja-JP" altLang="en-US" sz="2400" spc="300" dirty="0">
                <a:solidFill>
                  <a:schemeClr val="tx1"/>
                </a:solidFill>
                <a:latin typeface="Meiryo UI" panose="020B0604030504040204" pitchFamily="50" charset="-128"/>
                <a:ea typeface="Meiryo UI" panose="020B0604030504040204" pitchFamily="50" charset="-128"/>
              </a:rPr>
              <a:t>都市</a:t>
            </a:r>
            <a:r>
              <a:rPr kumimoji="1" lang="ja-JP" altLang="en-US" sz="2400" dirty="0">
                <a:solidFill>
                  <a:schemeClr val="tx1"/>
                </a:solidFill>
                <a:latin typeface="Meiryo UI" panose="020B0604030504040204" pitchFamily="50" charset="-128"/>
                <a:ea typeface="Meiryo UI" panose="020B0604030504040204" pitchFamily="50" charset="-128"/>
              </a:rPr>
              <a:t>像ごとの施策</a:t>
            </a:r>
            <a:r>
              <a:rPr kumimoji="1" lang="ja-JP" altLang="en-US" sz="2400" dirty="0" smtClean="0">
                <a:solidFill>
                  <a:schemeClr val="tx1"/>
                </a:solidFill>
                <a:latin typeface="Meiryo UI" panose="020B0604030504040204" pitchFamily="50" charset="-128"/>
                <a:ea typeface="Meiryo UI" panose="020B0604030504040204" pitchFamily="50" charset="-128"/>
              </a:rPr>
              <a:t>項目及び主</a:t>
            </a:r>
            <a:r>
              <a:rPr kumimoji="1" lang="ja-JP" altLang="en-US" sz="2400" dirty="0">
                <a:solidFill>
                  <a:schemeClr val="tx1"/>
                </a:solidFill>
                <a:latin typeface="Meiryo UI" panose="020B0604030504040204" pitchFamily="50" charset="-128"/>
                <a:ea typeface="Meiryo UI" panose="020B0604030504040204" pitchFamily="50" charset="-128"/>
              </a:rPr>
              <a:t>な施策</a:t>
            </a:r>
            <a:endParaRPr kumimoji="1" lang="ja-JP" altLang="en-US" sz="2400" spc="3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3325473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