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304" r:id="rId2"/>
    <p:sldId id="352" r:id="rId3"/>
    <p:sldId id="380" r:id="rId4"/>
    <p:sldId id="396" r:id="rId5"/>
    <p:sldId id="397" r:id="rId6"/>
    <p:sldId id="399" r:id="rId7"/>
    <p:sldId id="400" r:id="rId8"/>
    <p:sldId id="401" r:id="rId9"/>
    <p:sldId id="402" r:id="rId10"/>
    <p:sldId id="403" r:id="rId11"/>
    <p:sldId id="404" r:id="rId12"/>
    <p:sldId id="391" r:id="rId13"/>
    <p:sldId id="416" r:id="rId14"/>
    <p:sldId id="417" r:id="rId15"/>
    <p:sldId id="418" r:id="rId16"/>
    <p:sldId id="419" r:id="rId17"/>
    <p:sldId id="420" r:id="rId18"/>
    <p:sldId id="405" r:id="rId19"/>
    <p:sldId id="406" r:id="rId20"/>
    <p:sldId id="407" r:id="rId21"/>
    <p:sldId id="410" r:id="rId22"/>
    <p:sldId id="415" r:id="rId23"/>
    <p:sldId id="363" r:id="rId24"/>
    <p:sldId id="367" r:id="rId25"/>
    <p:sldId id="374"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2322" autoAdjust="0"/>
  </p:normalViewPr>
  <p:slideViewPr>
    <p:cSldViewPr>
      <p:cViewPr varScale="1">
        <p:scale>
          <a:sx n="67" d="100"/>
          <a:sy n="67" d="100"/>
        </p:scale>
        <p:origin x="12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'(作業用)グラフ用データシート'!$C$7:$H$7</c:f>
              <c:numCache>
                <c:formatCode>#,##0_);[Red]\(#,##0\)</c:formatCode>
                <c:ptCount val="6"/>
                <c:pt idx="0">
                  <c:v>1300</c:v>
                </c:pt>
                <c:pt idx="1">
                  <c:v>1231</c:v>
                </c:pt>
                <c:pt idx="2">
                  <c:v>1142</c:v>
                </c:pt>
                <c:pt idx="3">
                  <c:v>1110</c:v>
                </c:pt>
                <c:pt idx="4">
                  <c:v>941</c:v>
                </c:pt>
                <c:pt idx="5">
                  <c:v>716</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1300"/>
          <c:min val="500"/>
        </c:scaling>
        <c:delete val="0"/>
        <c:axPos val="b"/>
        <c:majorGridlines/>
        <c:numFmt formatCode="#,##0_);[Red]\(#,##0\)" sourceLinked="1"/>
        <c:majorTickMark val="out"/>
        <c:minorTickMark val="none"/>
        <c:tickLblPos val="nextTo"/>
        <c:crossAx val="119989760"/>
        <c:crosses val="autoZero"/>
        <c:crossBetween val="between"/>
        <c:minorUnit val="20"/>
      </c:valAx>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'(作業用)グラフ用データシート'!$C$52:$H$52</c:f>
              <c:numCache>
                <c:formatCode>#,##0_);[Red]\(#,##0\)</c:formatCode>
                <c:ptCount val="6"/>
                <c:pt idx="0">
                  <c:v>61000</c:v>
                </c:pt>
                <c:pt idx="1">
                  <c:v>105379</c:v>
                </c:pt>
                <c:pt idx="2">
                  <c:v>90072</c:v>
                </c:pt>
                <c:pt idx="3">
                  <c:v>72226</c:v>
                </c:pt>
                <c:pt idx="4">
                  <c:v>59008</c:v>
                </c:pt>
                <c:pt idx="5">
                  <c:v>45838</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120000"/>
          <c:min val="40000"/>
        </c:scaling>
        <c:delete val="0"/>
        <c:axPos val="b"/>
        <c:majorGridlines/>
        <c:numFmt formatCode="#,##0_);[Red]\(#,##0\)" sourceLinked="1"/>
        <c:majorTickMark val="out"/>
        <c:minorTickMark val="none"/>
        <c:tickLblPos val="nextTo"/>
        <c:txPr>
          <a:bodyPr/>
          <a:lstStyle/>
          <a:p>
            <a:pPr>
              <a:defRPr sz="900"/>
            </a:pPr>
            <a:endParaRPr lang="ja-JP"/>
          </a:p>
        </c:txPr>
        <c:crossAx val="119989760"/>
        <c:crosses val="autoZero"/>
        <c:crossBetween val="between"/>
        <c:minorUnit val="20"/>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Sheet1!$C$2</c:f>
              <c:strCache>
                <c:ptCount val="1"/>
                <c:pt idx="0">
                  <c:v>大阪</c:v>
                </c:pt>
              </c:strCache>
            </c:strRef>
          </c:tx>
          <c:dPt>
            <c:idx val="0"/>
            <c:bubble3D val="0"/>
            <c:spPr>
              <a:solidFill>
                <a:srgbClr val="FF9FFF"/>
              </a:solidFill>
              <a:ln w="19050">
                <a:solidFill>
                  <a:schemeClr val="lt1"/>
                </a:solidFill>
              </a:ln>
              <a:effectLst/>
            </c:spPr>
            <c:extLst>
              <c:ext xmlns:c16="http://schemas.microsoft.com/office/drawing/2014/chart" uri="{C3380CC4-5D6E-409C-BE32-E72D297353CC}">
                <c16:uniqueId val="{00000001-AED2-428C-98E2-C0886EF95C5F}"/>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ED2-428C-98E2-C0886EF95C5F}"/>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AED2-428C-98E2-C0886EF95C5F}"/>
              </c:ext>
            </c:extLst>
          </c:dPt>
          <c:dPt>
            <c:idx val="3"/>
            <c:bubble3D val="0"/>
            <c:spPr>
              <a:solidFill>
                <a:srgbClr val="FF8A3B"/>
              </a:solidFill>
              <a:ln w="19050">
                <a:solidFill>
                  <a:schemeClr val="lt1"/>
                </a:solidFill>
              </a:ln>
              <a:effectLst/>
            </c:spPr>
            <c:extLst>
              <c:ext xmlns:c16="http://schemas.microsoft.com/office/drawing/2014/chart" uri="{C3380CC4-5D6E-409C-BE32-E72D297353CC}">
                <c16:uniqueId val="{00000007-AED2-428C-98E2-C0886EF95C5F}"/>
              </c:ext>
            </c:extLst>
          </c:dPt>
          <c:dLbls>
            <c:dLbl>
              <c:idx val="0"/>
              <c:layout>
                <c:manualLayout>
                  <c:x val="3.3263815282787226E-2"/>
                  <c:y val="9.58671566199290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740332556115836"/>
                      <c:h val="0.22370369391629122"/>
                    </c:manualLayout>
                  </c15:layout>
                </c:ext>
                <c:ext xmlns:c16="http://schemas.microsoft.com/office/drawing/2014/chart" uri="{C3380CC4-5D6E-409C-BE32-E72D297353CC}">
                  <c16:uniqueId val="{00000001-AED2-428C-98E2-C0886EF95C5F}"/>
                </c:ext>
              </c:extLst>
            </c:dLbl>
            <c:dLbl>
              <c:idx val="1"/>
              <c:layout>
                <c:manualLayout>
                  <c:x val="-0.13606271112771759"/>
                  <c:y val="0.2009737568362632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062915860771123"/>
                      <c:h val="0.3309558575231239"/>
                    </c:manualLayout>
                  </c15:layout>
                </c:ext>
                <c:ext xmlns:c16="http://schemas.microsoft.com/office/drawing/2014/chart" uri="{C3380CC4-5D6E-409C-BE32-E72D297353CC}">
                  <c16:uniqueId val="{00000003-AED2-428C-98E2-C0886EF95C5F}"/>
                </c:ext>
              </c:extLst>
            </c:dLbl>
            <c:dLbl>
              <c:idx val="2"/>
              <c:layout>
                <c:manualLayout>
                  <c:x val="0.23392689171348599"/>
                  <c:y val="-0.1712436522512762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1062398931474"/>
                      <c:h val="0.40457830688529789"/>
                    </c:manualLayout>
                  </c15:layout>
                </c:ext>
                <c:ext xmlns:c16="http://schemas.microsoft.com/office/drawing/2014/chart" uri="{C3380CC4-5D6E-409C-BE32-E72D297353CC}">
                  <c16:uniqueId val="{00000005-AED2-428C-98E2-C0886EF95C5F}"/>
                </c:ext>
              </c:extLst>
            </c:dLbl>
            <c:dLbl>
              <c:idx val="3"/>
              <c:layout>
                <c:manualLayout>
                  <c:x val="7.2716007960897056E-2"/>
                  <c:y val="0.10648092922635234"/>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1866693101318431"/>
                      <c:h val="0.33443657059673881"/>
                    </c:manualLayout>
                  </c15:layout>
                </c:ext>
                <c:ext xmlns:c16="http://schemas.microsoft.com/office/drawing/2014/chart" uri="{C3380CC4-5D6E-409C-BE32-E72D297353CC}">
                  <c16:uniqueId val="{00000007-AED2-428C-98E2-C0886EF95C5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Sheet1!$B$3:$B$6</c:f>
              <c:strCache>
                <c:ptCount val="4"/>
                <c:pt idx="0">
                  <c:v>飲食費</c:v>
                </c:pt>
                <c:pt idx="1">
                  <c:v>宿泊費</c:v>
                </c:pt>
                <c:pt idx="2">
                  <c:v>買い物</c:v>
                </c:pt>
                <c:pt idx="3">
                  <c:v>エンタメ、交通</c:v>
                </c:pt>
              </c:strCache>
            </c:strRef>
          </c:cat>
          <c:val>
            <c:numRef>
              <c:f>Sheet1!$C$3:$C$6</c:f>
              <c:numCache>
                <c:formatCode>0%</c:formatCode>
                <c:ptCount val="4"/>
                <c:pt idx="0">
                  <c:v>0.06</c:v>
                </c:pt>
                <c:pt idx="1">
                  <c:v>0.25</c:v>
                </c:pt>
                <c:pt idx="2">
                  <c:v>0.56000000000000005</c:v>
                </c:pt>
                <c:pt idx="3">
                  <c:v>0.12</c:v>
                </c:pt>
              </c:numCache>
            </c:numRef>
          </c:val>
          <c:extLst>
            <c:ext xmlns:c16="http://schemas.microsoft.com/office/drawing/2014/chart" uri="{C3380CC4-5D6E-409C-BE32-E72D297353CC}">
              <c16:uniqueId val="{00000008-AED2-428C-98E2-C0886EF95C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（世界の有名観光都市平均）</a:t>
            </a:r>
          </a:p>
        </c:rich>
      </c:tx>
      <c:layout>
        <c:manualLayout>
          <c:xMode val="edge"/>
          <c:yMode val="edge"/>
          <c:x val="0.14997543114934858"/>
          <c:y val="0.8573861524974736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22298002207893669"/>
          <c:y val="0.2668020214239839"/>
          <c:w val="0.57155416545135984"/>
          <c:h val="0.61974858557892387"/>
        </c:manualLayout>
      </c:layout>
      <c:pieChart>
        <c:varyColors val="1"/>
        <c:ser>
          <c:idx val="0"/>
          <c:order val="0"/>
          <c:dPt>
            <c:idx val="0"/>
            <c:bubble3D val="0"/>
            <c:spPr>
              <a:solidFill>
                <a:srgbClr val="FF9FFF"/>
              </a:solidFill>
              <a:ln w="19050">
                <a:solidFill>
                  <a:schemeClr val="lt1"/>
                </a:solidFill>
              </a:ln>
              <a:effectLst/>
            </c:spPr>
            <c:extLst>
              <c:ext xmlns:c16="http://schemas.microsoft.com/office/drawing/2014/chart" uri="{C3380CC4-5D6E-409C-BE32-E72D297353CC}">
                <c16:uniqueId val="{00000001-EE45-464A-B119-1103432174AE}"/>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EE45-464A-B119-1103432174AE}"/>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EE45-464A-B119-1103432174AE}"/>
              </c:ext>
            </c:extLst>
          </c:dPt>
          <c:dPt>
            <c:idx val="3"/>
            <c:bubble3D val="0"/>
            <c:spPr>
              <a:solidFill>
                <a:srgbClr val="FF8A3B"/>
              </a:solidFill>
              <a:ln w="19050">
                <a:solidFill>
                  <a:schemeClr val="lt1"/>
                </a:solidFill>
              </a:ln>
              <a:effectLst/>
            </c:spPr>
            <c:extLst>
              <c:ext xmlns:c16="http://schemas.microsoft.com/office/drawing/2014/chart" uri="{C3380CC4-5D6E-409C-BE32-E72D297353CC}">
                <c16:uniqueId val="{00000007-EE45-464A-B119-1103432174AE}"/>
              </c:ext>
            </c:extLst>
          </c:dPt>
          <c:dLbls>
            <c:dLbl>
              <c:idx val="0"/>
              <c:layout>
                <c:manualLayout>
                  <c:x val="-4.3399787278494681E-2"/>
                  <c:y val="0.21128948014595739"/>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090F0449-C03C-41E0-AE43-B26B45C687F7}" type="CATEGORYNAME">
                      <a:rPr lang="ja-JP" altLang="en-US" sz="1200" smtClean="0"/>
                      <a:pPr>
                        <a:defRPr sz="1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[分類名]</a:t>
                    </a:fld>
                    <a:fld id="{1420B50A-DBE2-4484-A56C-C76D4C331C05}" type="VALUE">
                      <a:rPr lang="en-US" altLang="ja-JP" sz="1200" baseline="0" smtClean="0"/>
                      <a:pPr>
                        <a:defRPr sz="1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9048528525609475"/>
                      <c:h val="0.26932713769403421"/>
                    </c:manualLayout>
                  </c15:layout>
                  <c15:dlblFieldTable/>
                  <c15:showDataLabelsRange val="0"/>
                </c:ext>
                <c:ext xmlns:c16="http://schemas.microsoft.com/office/drawing/2014/chart" uri="{C3380CC4-5D6E-409C-BE32-E72D297353CC}">
                  <c16:uniqueId val="{00000001-EE45-464A-B119-1103432174AE}"/>
                </c:ext>
              </c:extLst>
            </c:dLbl>
            <c:dLbl>
              <c:idx val="1"/>
              <c:layout>
                <c:manualLayout>
                  <c:x val="-0.13230523364485983"/>
                  <c:y val="-1.3139659138808957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432523364485979"/>
                      <c:h val="0.34340551655698154"/>
                    </c:manualLayout>
                  </c15:layout>
                </c:ext>
                <c:ext xmlns:c16="http://schemas.microsoft.com/office/drawing/2014/chart" uri="{C3380CC4-5D6E-409C-BE32-E72D297353CC}">
                  <c16:uniqueId val="{00000003-EE45-464A-B119-1103432174AE}"/>
                </c:ext>
              </c:extLst>
            </c:dLbl>
            <c:dLbl>
              <c:idx val="2"/>
              <c:layout>
                <c:manualLayout>
                  <c:x val="0.14443415650996283"/>
                  <c:y val="-0.21977079131660376"/>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7587500370625495"/>
                      <c:h val="0.25972337385502359"/>
                    </c:manualLayout>
                  </c15:layout>
                </c:ext>
                <c:ext xmlns:c16="http://schemas.microsoft.com/office/drawing/2014/chart" uri="{C3380CC4-5D6E-409C-BE32-E72D297353CC}">
                  <c16:uniqueId val="{00000005-EE45-464A-B119-1103432174AE}"/>
                </c:ext>
              </c:extLst>
            </c:dLbl>
            <c:dLbl>
              <c:idx val="3"/>
              <c:layout>
                <c:manualLayout>
                  <c:x val="5.5801152532403905E-2"/>
                  <c:y val="0.19107833679988789"/>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17D820F5-503E-468F-B812-EE3C8558B807}" type="CATEGORYNAME">
                      <a:rPr lang="ja-JP" altLang="en-US" sz="1200"/>
                      <a:pP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[分類名]</a:t>
                    </a:fld>
                    <a:r>
                      <a:rPr lang="ja-JP" altLang="en-US" sz="1200" baseline="0" dirty="0"/>
                      <a:t> </a:t>
                    </a:r>
                    <a:fld id="{FCCD6E32-73EF-495D-ADCE-2A9FA203937A}" type="VALUE">
                      <a:rPr lang="en-US" altLang="ja-JP" sz="1200" baseline="0"/>
                      <a:pP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47749530349841485"/>
                      <c:h val="0.33232341734527121"/>
                    </c:manualLayout>
                  </c15:layout>
                  <c15:dlblFieldTable/>
                  <c15:showDataLabelsRange val="0"/>
                </c:ext>
                <c:ext xmlns:c16="http://schemas.microsoft.com/office/drawing/2014/chart" uri="{C3380CC4-5D6E-409C-BE32-E72D297353CC}">
                  <c16:uniqueId val="{00000007-EE45-464A-B119-1103432174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Sheet1!$L$9:$L$12</c:f>
              <c:strCache>
                <c:ptCount val="4"/>
                <c:pt idx="0">
                  <c:v>飲食費</c:v>
                </c:pt>
                <c:pt idx="1">
                  <c:v>宿泊費</c:v>
                </c:pt>
                <c:pt idx="2">
                  <c:v>買い物</c:v>
                </c:pt>
                <c:pt idx="3">
                  <c:v>エンタメ、交通</c:v>
                </c:pt>
              </c:strCache>
            </c:strRef>
          </c:cat>
          <c:val>
            <c:numRef>
              <c:f>Sheet1!$M$9:$M$12</c:f>
              <c:numCache>
                <c:formatCode>0%</c:formatCode>
                <c:ptCount val="4"/>
                <c:pt idx="0">
                  <c:v>0.1357142857142857</c:v>
                </c:pt>
                <c:pt idx="1">
                  <c:v>0.25428571428571428</c:v>
                </c:pt>
                <c:pt idx="2">
                  <c:v>0.44142857142857139</c:v>
                </c:pt>
                <c:pt idx="3">
                  <c:v>0.16714285714285712</c:v>
                </c:pt>
              </c:numCache>
            </c:numRef>
          </c:val>
          <c:extLst>
            <c:ext xmlns:c16="http://schemas.microsoft.com/office/drawing/2014/chart" uri="{C3380CC4-5D6E-409C-BE32-E72D297353CC}">
              <c16:uniqueId val="{00000008-EE45-464A-B119-1103432174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08665808951164E-2"/>
          <c:y val="1.072093767366666E-2"/>
          <c:w val="0.9681635423106979"/>
          <c:h val="0.64054113139977942"/>
        </c:manualLayout>
      </c:layout>
      <c:barChart>
        <c:barDir val="col"/>
        <c:grouping val="clustered"/>
        <c:varyColors val="0"/>
        <c:ser>
          <c:idx val="0"/>
          <c:order val="0"/>
          <c:tx>
            <c:strRef>
              <c:f>Sheet1!$B$1</c:f>
              <c:strCache>
                <c:ptCount val="1"/>
                <c:pt idx="0">
                  <c:v>食消費額（ドル）</c:v>
                </c:pt>
              </c:strCache>
            </c:strRef>
          </c:tx>
          <c:spPr>
            <a:solidFill>
              <a:schemeClr val="accent1"/>
            </a:solidFill>
            <a:ln>
              <a:noFill/>
            </a:ln>
            <a:effectLst/>
          </c:spPr>
          <c:invertIfNegative val="0"/>
          <c:dLbls>
            <c:dLbl>
              <c:idx val="3"/>
              <c:layout>
                <c:manualLayout>
                  <c:x val="3.898861885376019E-2"/>
                  <c:y val="8.68459608292214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972-4111-95AC-9321F0C56AE6}"/>
                </c:ext>
              </c:extLst>
            </c:dLbl>
            <c:dLbl>
              <c:idx val="5"/>
              <c:layout/>
              <c:tx>
                <c:rich>
                  <a:bodyPr/>
                  <a:lstStyle/>
                  <a:p>
                    <a:r>
                      <a:rPr lang="en-US" altLang="ja-JP" dirty="0" smtClean="0"/>
                      <a:t>224</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72-4111-95AC-9321F0C56AE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大阪</c:v>
                </c:pt>
                <c:pt idx="1">
                  <c:v>東京</c:v>
                </c:pt>
                <c:pt idx="2">
                  <c:v>パリ</c:v>
                </c:pt>
                <c:pt idx="3">
                  <c:v>ニューヨーク</c:v>
                </c:pt>
                <c:pt idx="4">
                  <c:v>シンガポール</c:v>
                </c:pt>
                <c:pt idx="5">
                  <c:v>香港</c:v>
                </c:pt>
                <c:pt idx="6">
                  <c:v>サンセバスチャン</c:v>
                </c:pt>
                <c:pt idx="7">
                  <c:v>平均</c:v>
                </c:pt>
              </c:strCache>
            </c:strRef>
          </c:cat>
          <c:val>
            <c:numRef>
              <c:f>Sheet1!$B$2:$B$9</c:f>
              <c:numCache>
                <c:formatCode>General</c:formatCode>
                <c:ptCount val="8"/>
                <c:pt idx="0">
                  <c:v>131</c:v>
                </c:pt>
                <c:pt idx="1">
                  <c:v>202</c:v>
                </c:pt>
                <c:pt idx="2">
                  <c:v>185</c:v>
                </c:pt>
                <c:pt idx="3">
                  <c:v>284</c:v>
                </c:pt>
                <c:pt idx="4">
                  <c:v>192</c:v>
                </c:pt>
                <c:pt idx="5">
                  <c:v>224</c:v>
                </c:pt>
                <c:pt idx="6">
                  <c:v>105</c:v>
                </c:pt>
                <c:pt idx="7">
                  <c:v>189</c:v>
                </c:pt>
              </c:numCache>
            </c:numRef>
          </c:val>
          <c:extLst>
            <c:ext xmlns:c16="http://schemas.microsoft.com/office/drawing/2014/chart" uri="{C3380CC4-5D6E-409C-BE32-E72D297353CC}">
              <c16:uniqueId val="{00000001-D972-4111-95AC-9321F0C56AE6}"/>
            </c:ext>
          </c:extLst>
        </c:ser>
        <c:dLbls>
          <c:showLegendKey val="0"/>
          <c:showVal val="0"/>
          <c:showCatName val="0"/>
          <c:showSerName val="0"/>
          <c:showPercent val="0"/>
          <c:showBubbleSize val="0"/>
        </c:dLbls>
        <c:gapWidth val="150"/>
        <c:axId val="207072824"/>
        <c:axId val="207071840"/>
      </c:barChart>
      <c:catAx>
        <c:axId val="207072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7071840"/>
        <c:crosses val="autoZero"/>
        <c:auto val="1"/>
        <c:lblAlgn val="ctr"/>
        <c:lblOffset val="100"/>
        <c:noMultiLvlLbl val="0"/>
      </c:catAx>
      <c:valAx>
        <c:axId val="207071840"/>
        <c:scaling>
          <c:orientation val="minMax"/>
        </c:scaling>
        <c:delete val="1"/>
        <c:axPos val="l"/>
        <c:numFmt formatCode="General" sourceLinked="1"/>
        <c:majorTickMark val="out"/>
        <c:minorTickMark val="none"/>
        <c:tickLblPos val="nextTo"/>
        <c:crossAx val="20707282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a:noFill/>
      <a:prstDash val="dash"/>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600" dirty="0" smtClean="0"/>
              <a:t>国際</a:t>
            </a:r>
            <a:r>
              <a:rPr lang="en-US" altLang="ja-JP" sz="1600" dirty="0" smtClean="0"/>
              <a:t>MICE</a:t>
            </a:r>
            <a:r>
              <a:rPr lang="ja-JP" altLang="en-US" sz="1600" dirty="0" smtClean="0"/>
              <a:t>による総消費額</a:t>
            </a:r>
            <a:endParaRPr lang="ja-JP" alt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3951071015565736E-2"/>
          <c:y val="0.17377311056408107"/>
          <c:w val="0.9151386154855643"/>
          <c:h val="0.65676187846093048"/>
        </c:manualLayout>
      </c:layout>
      <c:barChart>
        <c:barDir val="col"/>
        <c:grouping val="stacked"/>
        <c:varyColors val="0"/>
        <c:ser>
          <c:idx val="0"/>
          <c:order val="0"/>
          <c:tx>
            <c:strRef>
              <c:f>Sheet1!$B$1</c:f>
              <c:strCache>
                <c:ptCount val="1"/>
                <c:pt idx="0">
                  <c:v>企業会議【M】</c:v>
                </c:pt>
              </c:strCache>
            </c:strRef>
          </c:tx>
          <c:spPr>
            <a:pattFill prst="ltHorz">
              <a:fgClr>
                <a:srgbClr val="00B050"/>
              </a:fgClr>
              <a:bgClr>
                <a:schemeClr val="bg1"/>
              </a:bgClr>
            </a:patt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2016年（H28）</c:v>
                </c:pt>
                <c:pt idx="1">
                  <c:v>2017年（H29）</c:v>
                </c:pt>
                <c:pt idx="2">
                  <c:v>2018年（H30）</c:v>
                </c:pt>
              </c:strCache>
            </c:strRef>
          </c:cat>
          <c:val>
            <c:numRef>
              <c:f>Sheet1!$B$2:$B$4</c:f>
              <c:numCache>
                <c:formatCode>#,##0.0_);[Red]\(#,##0.0\)</c:formatCode>
                <c:ptCount val="3"/>
                <c:pt idx="0">
                  <c:v>774.9</c:v>
                </c:pt>
                <c:pt idx="1">
                  <c:v>1861.6</c:v>
                </c:pt>
                <c:pt idx="2">
                  <c:v>2696.2</c:v>
                </c:pt>
              </c:numCache>
            </c:numRef>
          </c:val>
          <c:extLst>
            <c:ext xmlns:c16="http://schemas.microsoft.com/office/drawing/2014/chart" uri="{C3380CC4-5D6E-409C-BE32-E72D297353CC}">
              <c16:uniqueId val="{00000000-08B3-495B-942E-39DDCA8A2CA6}"/>
            </c:ext>
          </c:extLst>
        </c:ser>
        <c:ser>
          <c:idx val="1"/>
          <c:order val="1"/>
          <c:tx>
            <c:strRef>
              <c:f>Sheet1!$C$1</c:f>
              <c:strCache>
                <c:ptCount val="1"/>
                <c:pt idx="0">
                  <c:v>報奨・研修旅行【I】</c:v>
                </c:pt>
              </c:strCache>
            </c:strRef>
          </c:tx>
          <c:spPr>
            <a:pattFill prst="pct10">
              <a:fgClr>
                <a:srgbClr val="FF3399"/>
              </a:fgClr>
              <a:bgClr>
                <a:schemeClr val="bg1"/>
              </a:bgClr>
            </a:patt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2016年（H28）</c:v>
                </c:pt>
                <c:pt idx="1">
                  <c:v>2017年（H29）</c:v>
                </c:pt>
                <c:pt idx="2">
                  <c:v>2018年（H30）</c:v>
                </c:pt>
              </c:strCache>
            </c:strRef>
          </c:cat>
          <c:val>
            <c:numRef>
              <c:f>Sheet1!$C$2:$C$4</c:f>
              <c:numCache>
                <c:formatCode>#,##0.0_);[Red]\(#,##0.0\)</c:formatCode>
                <c:ptCount val="3"/>
                <c:pt idx="0">
                  <c:v>347.8</c:v>
                </c:pt>
                <c:pt idx="1">
                  <c:v>391.8</c:v>
                </c:pt>
                <c:pt idx="2">
                  <c:v>498.2</c:v>
                </c:pt>
              </c:numCache>
            </c:numRef>
          </c:val>
          <c:extLst>
            <c:ext xmlns:c16="http://schemas.microsoft.com/office/drawing/2014/chart" uri="{C3380CC4-5D6E-409C-BE32-E72D297353CC}">
              <c16:uniqueId val="{00000001-08B3-495B-942E-39DDCA8A2CA6}"/>
            </c:ext>
          </c:extLst>
        </c:ser>
        <c:ser>
          <c:idx val="2"/>
          <c:order val="2"/>
          <c:tx>
            <c:strRef>
              <c:f>Sheet1!$D$1</c:f>
              <c:strCache>
                <c:ptCount val="1"/>
                <c:pt idx="0">
                  <c:v>国際会議【C】</c:v>
                </c:pt>
              </c:strCache>
            </c:strRef>
          </c:tx>
          <c:spPr>
            <a:pattFill prst="pct30">
              <a:fgClr>
                <a:schemeClr val="tx1">
                  <a:lumMod val="65000"/>
                  <a:lumOff val="35000"/>
                </a:schemeClr>
              </a:fgClr>
              <a:bgClr>
                <a:schemeClr val="bg1"/>
              </a:bgClr>
            </a:pattFill>
            <a:ln>
              <a:solidFill>
                <a:schemeClr val="dk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2016年（H28）</c:v>
                </c:pt>
                <c:pt idx="1">
                  <c:v>2017年（H29）</c:v>
                </c:pt>
                <c:pt idx="2">
                  <c:v>2018年（H30）</c:v>
                </c:pt>
              </c:strCache>
            </c:strRef>
          </c:cat>
          <c:val>
            <c:numRef>
              <c:f>Sheet1!$D$2:$D$4</c:f>
              <c:numCache>
                <c:formatCode>#,##0.0_);[Red]\(#,##0.0\)</c:formatCode>
                <c:ptCount val="3"/>
                <c:pt idx="0">
                  <c:v>3445.3</c:v>
                </c:pt>
                <c:pt idx="1">
                  <c:v>3211.2</c:v>
                </c:pt>
                <c:pt idx="2">
                  <c:v>3388.2</c:v>
                </c:pt>
              </c:numCache>
            </c:numRef>
          </c:val>
          <c:extLst>
            <c:ext xmlns:c16="http://schemas.microsoft.com/office/drawing/2014/chart" uri="{C3380CC4-5D6E-409C-BE32-E72D297353CC}">
              <c16:uniqueId val="{00000002-08B3-495B-942E-39DDCA8A2CA6}"/>
            </c:ext>
          </c:extLst>
        </c:ser>
        <c:ser>
          <c:idx val="3"/>
          <c:order val="3"/>
          <c:tx>
            <c:strRef>
              <c:f>Sheet1!$E$1</c:f>
              <c:strCache>
                <c:ptCount val="1"/>
                <c:pt idx="0">
                  <c:v>展示会・見本市【E】</c:v>
                </c:pt>
              </c:strCache>
            </c:strRef>
          </c:tx>
          <c:spPr>
            <a:solidFill>
              <a:schemeClr val="bg1"/>
            </a:solid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2016年（H28）</c:v>
                </c:pt>
                <c:pt idx="1">
                  <c:v>2017年（H29）</c:v>
                </c:pt>
                <c:pt idx="2">
                  <c:v>2018年（H30）</c:v>
                </c:pt>
              </c:strCache>
            </c:strRef>
          </c:cat>
          <c:val>
            <c:numRef>
              <c:f>Sheet1!$E$2:$E$4</c:f>
              <c:numCache>
                <c:formatCode>#,##0.0_);[Red]\(#,##0.0\)</c:formatCode>
                <c:ptCount val="3"/>
                <c:pt idx="0">
                  <c:v>816.2</c:v>
                </c:pt>
                <c:pt idx="1">
                  <c:v>1547</c:v>
                </c:pt>
                <c:pt idx="2">
                  <c:v>1614.4</c:v>
                </c:pt>
              </c:numCache>
            </c:numRef>
          </c:val>
          <c:extLst>
            <c:ext xmlns:c16="http://schemas.microsoft.com/office/drawing/2014/chart" uri="{C3380CC4-5D6E-409C-BE32-E72D297353CC}">
              <c16:uniqueId val="{00000003-08B3-495B-942E-39DDCA8A2CA6}"/>
            </c:ext>
          </c:extLst>
        </c:ser>
        <c:dLbls>
          <c:showLegendKey val="0"/>
          <c:showVal val="0"/>
          <c:showCatName val="0"/>
          <c:showSerName val="0"/>
          <c:showPercent val="0"/>
          <c:showBubbleSize val="0"/>
        </c:dLbls>
        <c:gapWidth val="150"/>
        <c:overlap val="100"/>
        <c:axId val="489293512"/>
        <c:axId val="489300400"/>
      </c:barChart>
      <c:catAx>
        <c:axId val="48929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89300400"/>
        <c:crosses val="autoZero"/>
        <c:auto val="1"/>
        <c:lblAlgn val="ctr"/>
        <c:lblOffset val="100"/>
        <c:noMultiLvlLbl val="0"/>
      </c:catAx>
      <c:valAx>
        <c:axId val="489300400"/>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89293512"/>
        <c:crosses val="autoZero"/>
        <c:crossBetween val="between"/>
      </c:valAx>
      <c:spPr>
        <a:noFill/>
        <a:ln>
          <a:noFill/>
        </a:ln>
        <a:effectLst/>
      </c:spPr>
    </c:plotArea>
    <c:legend>
      <c:legendPos val="b"/>
      <c:layout>
        <c:manualLayout>
          <c:xMode val="edge"/>
          <c:yMode val="edge"/>
          <c:x val="2.1715847283342842E-2"/>
          <c:y val="0.91310451712431495"/>
          <c:w val="0.95902218063170264"/>
          <c:h val="8.6060098179723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4963987596414E-2"/>
          <c:y val="0"/>
          <c:w val="0.9681635423106979"/>
          <c:h val="0.76359563196298408"/>
        </c:manualLayout>
      </c:layout>
      <c:barChart>
        <c:barDir val="col"/>
        <c:grouping val="clustered"/>
        <c:varyColors val="0"/>
        <c:ser>
          <c:idx val="0"/>
          <c:order val="0"/>
          <c:tx>
            <c:strRef>
              <c:f>Sheet1!$D$1</c:f>
              <c:strCache>
                <c:ptCount val="1"/>
                <c:pt idx="0">
                  <c:v>消費額推計</c:v>
                </c:pt>
              </c:strCache>
            </c:strRef>
          </c:tx>
          <c:spPr>
            <a:solidFill>
              <a:schemeClr val="accent1"/>
            </a:solidFill>
            <a:ln>
              <a:noFill/>
            </a:ln>
            <a:effectLst/>
          </c:spPr>
          <c:invertIfNegative val="0"/>
          <c:dLbls>
            <c:dLbl>
              <c:idx val="5"/>
              <c:tx>
                <c:rich>
                  <a:bodyPr/>
                  <a:lstStyle/>
                  <a:p>
                    <a:r>
                      <a:rPr lang="en-US" altLang="ja-JP" dirty="0" smtClean="0"/>
                      <a:t>15,665</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9E-44D0-AED0-681975845143}"/>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2014年</c:v>
                </c:pt>
                <c:pt idx="1">
                  <c:v>2015年</c:v>
                </c:pt>
                <c:pt idx="2">
                  <c:v>2016年</c:v>
                </c:pt>
                <c:pt idx="3">
                  <c:v>2017年</c:v>
                </c:pt>
                <c:pt idx="4">
                  <c:v>2018年</c:v>
                </c:pt>
                <c:pt idx="5">
                  <c:v>2019年</c:v>
                </c:pt>
              </c:strCache>
            </c:strRef>
          </c:cat>
          <c:val>
            <c:numRef>
              <c:f>Sheet1!$D$2:$D$7</c:f>
              <c:numCache>
                <c:formatCode>General</c:formatCode>
                <c:ptCount val="6"/>
                <c:pt idx="0">
                  <c:v>2611</c:v>
                </c:pt>
                <c:pt idx="1">
                  <c:v>5784</c:v>
                </c:pt>
                <c:pt idx="2">
                  <c:v>8633</c:v>
                </c:pt>
                <c:pt idx="3">
                  <c:v>11852</c:v>
                </c:pt>
                <c:pt idx="4">
                  <c:v>12356</c:v>
                </c:pt>
                <c:pt idx="5">
                  <c:v>15669</c:v>
                </c:pt>
              </c:numCache>
            </c:numRef>
          </c:val>
          <c:extLst>
            <c:ext xmlns:c16="http://schemas.microsoft.com/office/drawing/2014/chart" uri="{C3380CC4-5D6E-409C-BE32-E72D297353CC}">
              <c16:uniqueId val="{00000000-26B4-455A-8976-019EF7F5DF2A}"/>
            </c:ext>
          </c:extLst>
        </c:ser>
        <c:dLbls>
          <c:showLegendKey val="0"/>
          <c:showVal val="0"/>
          <c:showCatName val="0"/>
          <c:showSerName val="0"/>
          <c:showPercent val="0"/>
          <c:showBubbleSize val="0"/>
        </c:dLbls>
        <c:gapWidth val="150"/>
        <c:axId val="207072824"/>
        <c:axId val="207071840"/>
      </c:barChart>
      <c:catAx>
        <c:axId val="207072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7071840"/>
        <c:crosses val="autoZero"/>
        <c:auto val="1"/>
        <c:lblAlgn val="ctr"/>
        <c:lblOffset val="100"/>
        <c:noMultiLvlLbl val="0"/>
      </c:catAx>
      <c:valAx>
        <c:axId val="207071840"/>
        <c:scaling>
          <c:orientation val="minMax"/>
        </c:scaling>
        <c:delete val="1"/>
        <c:axPos val="l"/>
        <c:numFmt formatCode="General" sourceLinked="1"/>
        <c:majorTickMark val="out"/>
        <c:minorTickMark val="none"/>
        <c:tickLblPos val="nextTo"/>
        <c:crossAx val="20707282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a:solidFill>
        <a:schemeClr val="tx1"/>
      </a:solidFill>
      <a:prstDash val="dash"/>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9115866863616E-2"/>
          <c:y val="3.5767012907956593E-2"/>
          <c:w val="0.8497910998078696"/>
          <c:h val="0.58722409085608462"/>
        </c:manualLayout>
      </c:layout>
      <c:barChart>
        <c:barDir val="col"/>
        <c:grouping val="clustered"/>
        <c:varyColors val="0"/>
        <c:ser>
          <c:idx val="0"/>
          <c:order val="0"/>
          <c:spPr>
            <a:solidFill>
              <a:schemeClr val="accent1"/>
            </a:solidFill>
            <a:ln>
              <a:noFill/>
            </a:ln>
            <a:effectLst/>
          </c:spPr>
          <c:invertIfNegative val="0"/>
          <c:dLbls>
            <c:dLbl>
              <c:idx val="3"/>
              <c:layout>
                <c:manualLayout>
                  <c:x val="3.3057846937222714E-3"/>
                  <c:y val="5.3440191273805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0E-430E-A71E-32B674197BA6}"/>
                </c:ext>
              </c:extLst>
            </c:dLbl>
            <c:dLbl>
              <c:idx val="4"/>
              <c:layout>
                <c:manualLayout>
                  <c:x val="1.410437235543021E-2"/>
                  <c:y val="1.2391204255145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0E-430E-A71E-32B674197BA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大阪の観光地!$A$6:$A$32</c:f>
              <c:strCache>
                <c:ptCount val="27"/>
                <c:pt idx="0">
                  <c:v>道頓堀（心斎橋・難波）</c:v>
                </c:pt>
                <c:pt idx="1">
                  <c:v>大阪城</c:v>
                </c:pt>
                <c:pt idx="2">
                  <c:v>ユニバーサルスタジオ</c:v>
                </c:pt>
                <c:pt idx="3">
                  <c:v>黒門市場</c:v>
                </c:pt>
                <c:pt idx="4">
                  <c:v>日本橋</c:v>
                </c:pt>
                <c:pt idx="5">
                  <c:v>通天閣（新世界）</c:v>
                </c:pt>
                <c:pt idx="6">
                  <c:v>観覧車（ＨＥＰ　ＦＩＶＥ，天保山）</c:v>
                </c:pt>
                <c:pt idx="7">
                  <c:v>海遊館</c:v>
                </c:pt>
                <c:pt idx="8">
                  <c:v>梅田スカイビル空中展望台</c:v>
                </c:pt>
                <c:pt idx="9">
                  <c:v>四天王寺</c:v>
                </c:pt>
                <c:pt idx="10">
                  <c:v>アメリカ村</c:v>
                </c:pt>
                <c:pt idx="11">
                  <c:v>あべのハルカス</c:v>
                </c:pt>
                <c:pt idx="12">
                  <c:v>天王寺動物園</c:v>
                </c:pt>
                <c:pt idx="13">
                  <c:v>りんくうアウトレット</c:v>
                </c:pt>
                <c:pt idx="14">
                  <c:v>その他アウトドア、公園、庭園</c:v>
                </c:pt>
                <c:pt idx="15">
                  <c:v>その他美術館・博物館</c:v>
                </c:pt>
                <c:pt idx="16">
                  <c:v>グランフロント</c:v>
                </c:pt>
                <c:pt idx="17">
                  <c:v>遊覧船</c:v>
                </c:pt>
                <c:pt idx="18">
                  <c:v>住吉大社</c:v>
                </c:pt>
                <c:pt idx="19">
                  <c:v>大阪くらし今昔館</c:v>
                </c:pt>
                <c:pt idx="20">
                  <c:v>万博記念公園（エキスポ・シティ）</c:v>
                </c:pt>
                <c:pt idx="21">
                  <c:v>箕面の滝</c:v>
                </c:pt>
                <c:pt idx="22">
                  <c:v>カップヌードルミュージアム 大阪池田</c:v>
                </c:pt>
                <c:pt idx="23">
                  <c:v>京セラドーム</c:v>
                </c:pt>
                <c:pt idx="24">
                  <c:v>アサヒビール工場見学</c:v>
                </c:pt>
                <c:pt idx="25">
                  <c:v>その他スタジアム（吹田市民スタジアム・ヤンマースタジアム長居）</c:v>
                </c:pt>
                <c:pt idx="26">
                  <c:v>サントリー山崎蒸溜所</c:v>
                </c:pt>
              </c:strCache>
            </c:strRef>
          </c:cat>
          <c:val>
            <c:numRef>
              <c:f>大阪の観光地!$B$6:$B$32</c:f>
              <c:numCache>
                <c:formatCode>General</c:formatCode>
                <c:ptCount val="27"/>
                <c:pt idx="0">
                  <c:v>3634</c:v>
                </c:pt>
                <c:pt idx="1">
                  <c:v>2335</c:v>
                </c:pt>
                <c:pt idx="2">
                  <c:v>1806</c:v>
                </c:pt>
                <c:pt idx="3">
                  <c:v>1424</c:v>
                </c:pt>
                <c:pt idx="4">
                  <c:v>1348</c:v>
                </c:pt>
                <c:pt idx="5">
                  <c:v>909</c:v>
                </c:pt>
                <c:pt idx="6">
                  <c:v>846</c:v>
                </c:pt>
                <c:pt idx="7">
                  <c:v>680</c:v>
                </c:pt>
                <c:pt idx="8">
                  <c:v>632</c:v>
                </c:pt>
                <c:pt idx="9">
                  <c:v>499</c:v>
                </c:pt>
                <c:pt idx="10">
                  <c:v>405</c:v>
                </c:pt>
                <c:pt idx="11">
                  <c:v>358</c:v>
                </c:pt>
                <c:pt idx="12">
                  <c:v>335</c:v>
                </c:pt>
                <c:pt idx="13">
                  <c:v>300</c:v>
                </c:pt>
                <c:pt idx="14">
                  <c:v>292</c:v>
                </c:pt>
                <c:pt idx="15">
                  <c:v>267</c:v>
                </c:pt>
                <c:pt idx="16">
                  <c:v>178</c:v>
                </c:pt>
                <c:pt idx="17">
                  <c:v>139</c:v>
                </c:pt>
                <c:pt idx="18">
                  <c:v>132</c:v>
                </c:pt>
                <c:pt idx="19">
                  <c:v>109</c:v>
                </c:pt>
                <c:pt idx="20">
                  <c:v>85</c:v>
                </c:pt>
                <c:pt idx="21">
                  <c:v>50</c:v>
                </c:pt>
                <c:pt idx="22">
                  <c:v>49</c:v>
                </c:pt>
                <c:pt idx="23">
                  <c:v>40</c:v>
                </c:pt>
                <c:pt idx="24">
                  <c:v>28</c:v>
                </c:pt>
                <c:pt idx="25">
                  <c:v>27</c:v>
                </c:pt>
                <c:pt idx="26">
                  <c:v>17</c:v>
                </c:pt>
              </c:numCache>
            </c:numRef>
          </c:val>
          <c:extLst>
            <c:ext xmlns:c16="http://schemas.microsoft.com/office/drawing/2014/chart" uri="{C3380CC4-5D6E-409C-BE32-E72D297353CC}">
              <c16:uniqueId val="{00000002-B90E-430E-A71E-32B674197BA6}"/>
            </c:ext>
          </c:extLst>
        </c:ser>
        <c:dLbls>
          <c:showLegendKey val="0"/>
          <c:showVal val="0"/>
          <c:showCatName val="0"/>
          <c:showSerName val="0"/>
          <c:showPercent val="0"/>
          <c:showBubbleSize val="0"/>
        </c:dLbls>
        <c:gapWidth val="219"/>
        <c:overlap val="-27"/>
        <c:axId val="427021824"/>
        <c:axId val="427021432"/>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9461095881205878E-2"/>
                  <c:y val="-5.116324847530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0E-430E-A71E-32B674197BA6}"/>
                </c:ext>
              </c:extLst>
            </c:dLbl>
            <c:dLbl>
              <c:idx val="1"/>
              <c:layout>
                <c:manualLayout>
                  <c:x val="-3.0721877325277924E-2"/>
                  <c:y val="-9.0190679889325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E-430E-A71E-32B674197BA6}"/>
                </c:ext>
              </c:extLst>
            </c:dLbl>
            <c:dLbl>
              <c:idx val="2"/>
              <c:layout>
                <c:manualLayout>
                  <c:x val="6.324867007985048E-3"/>
                  <c:y val="-2.284475950260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E-430E-A71E-32B674197BA6}"/>
                </c:ext>
              </c:extLst>
            </c:dLbl>
            <c:dLbl>
              <c:idx val="3"/>
              <c:layout>
                <c:manualLayout>
                  <c:x val="1.3971546927579072E-2"/>
                  <c:y val="-2.140681000342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0E-430E-A71E-32B674197BA6}"/>
                </c:ext>
              </c:extLst>
            </c:dLbl>
            <c:dLbl>
              <c:idx val="4"/>
              <c:layout>
                <c:manualLayout>
                  <c:x val="1.5426185267039082E-2"/>
                  <c:y val="-2.1860518554078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0E-430E-A71E-32B674197BA6}"/>
                </c:ext>
              </c:extLst>
            </c:dLbl>
            <c:dLbl>
              <c:idx val="5"/>
              <c:layout>
                <c:manualLayout>
                  <c:x val="2.7765623091189763E-3"/>
                  <c:y val="7.28172941159642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0E-430E-A71E-32B674197BA6}"/>
                </c:ext>
              </c:extLst>
            </c:dLbl>
            <c:dLbl>
              <c:idx val="6"/>
              <c:layout>
                <c:manualLayout>
                  <c:x val="3.503992536899037E-3"/>
                  <c:y val="-1.2875573444373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0E-430E-A71E-32B674197BA6}"/>
                </c:ext>
              </c:extLst>
            </c:dLbl>
            <c:dLbl>
              <c:idx val="7"/>
              <c:layout>
                <c:manualLayout>
                  <c:x val="-1.8181868662750018E-2"/>
                  <c:y val="-4.5923952314783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0E-430E-A71E-32B674197BA6}"/>
                </c:ext>
              </c:extLst>
            </c:dLbl>
            <c:dLbl>
              <c:idx val="8"/>
              <c:layout>
                <c:manualLayout>
                  <c:x val="3.6578079362082042E-3"/>
                  <c:y val="-2.7938904026861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0E-430E-A71E-32B674197BA6}"/>
                </c:ext>
              </c:extLst>
            </c:dLbl>
            <c:dLbl>
              <c:idx val="9"/>
              <c:layout>
                <c:manualLayout>
                  <c:x val="-5.2715369323545418E-2"/>
                  <c:y val="1.8219653848280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0E-430E-A71E-32B674197BA6}"/>
                </c:ext>
              </c:extLst>
            </c:dLbl>
            <c:dLbl>
              <c:idx val="10"/>
              <c:layout>
                <c:manualLayout>
                  <c:x val="-4.7316060104616683E-2"/>
                  <c:y val="3.3798014258574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0E-430E-A71E-32B674197BA6}"/>
                </c:ext>
              </c:extLst>
            </c:dLbl>
            <c:dLbl>
              <c:idx val="11"/>
              <c:layout>
                <c:manualLayout>
                  <c:x val="7.2503137389913711E-3"/>
                  <c:y val="-2.770429846650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0E-430E-A71E-32B674197BA6}"/>
                </c:ext>
              </c:extLst>
            </c:dLbl>
            <c:dLbl>
              <c:idx val="12"/>
              <c:layout>
                <c:manualLayout>
                  <c:x val="-3.7907444221094368E-3"/>
                  <c:y val="3.5735663266264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0E-430E-A71E-32B674197BA6}"/>
                </c:ext>
              </c:extLst>
            </c:dLbl>
            <c:dLbl>
              <c:idx val="13"/>
              <c:layout>
                <c:manualLayout>
                  <c:x val="-2.1883877702875292E-2"/>
                  <c:y val="-4.3751697746735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0E-430E-A71E-32B674197BA6}"/>
                </c:ext>
              </c:extLst>
            </c:dLbl>
            <c:dLbl>
              <c:idx val="14"/>
              <c:layout>
                <c:manualLayout>
                  <c:x val="-1.6044001199426939E-2"/>
                  <c:y val="3.8657553222476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0E-430E-A71E-32B674197BA6}"/>
                </c:ext>
              </c:extLst>
            </c:dLbl>
            <c:dLbl>
              <c:idx val="15"/>
              <c:layout>
                <c:manualLayout>
                  <c:x val="-3.5790122497029196E-2"/>
                  <c:y val="-3.7688642593242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0E-430E-A71E-32B674197BA6}"/>
                </c:ext>
              </c:extLst>
            </c:dLbl>
            <c:dLbl>
              <c:idx val="16"/>
              <c:layout>
                <c:manualLayout>
                  <c:x val="-1.652888064591362E-2"/>
                  <c:y val="3.8173184033248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0E-430E-A71E-32B674197BA6}"/>
                </c:ext>
              </c:extLst>
            </c:dLbl>
            <c:dLbl>
              <c:idx val="17"/>
              <c:layout>
                <c:manualLayout>
                  <c:x val="-5.1304932088002402E-2"/>
                  <c:y val="-3.7204273404014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90E-430E-A71E-32B674197BA6}"/>
                </c:ext>
              </c:extLst>
            </c:dLbl>
            <c:dLbl>
              <c:idx val="18"/>
              <c:layout>
                <c:manualLayout>
                  <c:x val="-2.6644492076008129E-2"/>
                  <c:y val="-4.1548782540109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90E-430E-A71E-32B674197BA6}"/>
                </c:ext>
              </c:extLst>
            </c:dLbl>
            <c:dLbl>
              <c:idx val="19"/>
              <c:layout>
                <c:manualLayout>
                  <c:x val="-2.3140499539109093E-2"/>
                  <c:y val="3.450165868887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90E-430E-A71E-32B674197BA6}"/>
                </c:ext>
              </c:extLst>
            </c:dLbl>
            <c:dLbl>
              <c:idx val="20"/>
              <c:layout>
                <c:manualLayout>
                  <c:x val="6.0823162266916914E-3"/>
                  <c:y val="1.1656899186270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90E-430E-A71E-32B674197BA6}"/>
                </c:ext>
              </c:extLst>
            </c:dLbl>
            <c:dLbl>
              <c:idx val="21"/>
              <c:layout>
                <c:manualLayout>
                  <c:x val="-3.466643714669658E-2"/>
                  <c:y val="-3.6689243576208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90E-430E-A71E-32B674197BA6}"/>
                </c:ext>
              </c:extLst>
            </c:dLbl>
            <c:dLbl>
              <c:idx val="22"/>
              <c:layout>
                <c:manualLayout>
                  <c:x val="1.3377053185700269E-2"/>
                  <c:y val="-7.5316652912442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90E-430E-A71E-32B674197BA6}"/>
                </c:ext>
              </c:extLst>
            </c:dLbl>
            <c:dLbl>
              <c:idx val="23"/>
              <c:layout>
                <c:manualLayout>
                  <c:x val="-4.6192374754284067E-2"/>
                  <c:y val="4.1548782540109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90E-430E-A71E-32B674197BA6}"/>
                </c:ext>
              </c:extLst>
            </c:dLbl>
            <c:dLbl>
              <c:idx val="24"/>
              <c:layout>
                <c:manualLayout>
                  <c:x val="-1.6727119265240044E-2"/>
                  <c:y val="-4.6189218513720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90E-430E-A71E-32B674197BA6}"/>
                </c:ext>
              </c:extLst>
            </c:dLbl>
            <c:dLbl>
              <c:idx val="25"/>
              <c:layout>
                <c:manualLayout>
                  <c:x val="-2.9024688204524609E-2"/>
                  <c:y val="4.911110846993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90E-430E-A71E-32B674197BA6}"/>
                </c:ext>
              </c:extLst>
            </c:dLbl>
            <c:dLbl>
              <c:idx val="26"/>
              <c:layout>
                <c:manualLayout>
                  <c:x val="-4.0902679830747635E-2"/>
                  <c:y val="-4.593928263407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90E-430E-A71E-32B674197BA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66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大阪の観光地!$A$6:$A$32</c:f>
              <c:strCache>
                <c:ptCount val="27"/>
                <c:pt idx="0">
                  <c:v>道頓堀（心斎橋・難波）</c:v>
                </c:pt>
                <c:pt idx="1">
                  <c:v>大阪城</c:v>
                </c:pt>
                <c:pt idx="2">
                  <c:v>ユニバーサルスタジオ</c:v>
                </c:pt>
                <c:pt idx="3">
                  <c:v>黒門市場</c:v>
                </c:pt>
                <c:pt idx="4">
                  <c:v>日本橋</c:v>
                </c:pt>
                <c:pt idx="5">
                  <c:v>通天閣（新世界）</c:v>
                </c:pt>
                <c:pt idx="6">
                  <c:v>観覧車（ＨＥＰ　ＦＩＶＥ，天保山）</c:v>
                </c:pt>
                <c:pt idx="7">
                  <c:v>海遊館</c:v>
                </c:pt>
                <c:pt idx="8">
                  <c:v>梅田スカイビル空中展望台</c:v>
                </c:pt>
                <c:pt idx="9">
                  <c:v>四天王寺</c:v>
                </c:pt>
                <c:pt idx="10">
                  <c:v>アメリカ村</c:v>
                </c:pt>
                <c:pt idx="11">
                  <c:v>あべのハルカス</c:v>
                </c:pt>
                <c:pt idx="12">
                  <c:v>天王寺動物園</c:v>
                </c:pt>
                <c:pt idx="13">
                  <c:v>りんくうアウトレット</c:v>
                </c:pt>
                <c:pt idx="14">
                  <c:v>その他アウトドア、公園、庭園</c:v>
                </c:pt>
                <c:pt idx="15">
                  <c:v>その他美術館・博物館</c:v>
                </c:pt>
                <c:pt idx="16">
                  <c:v>グランフロント</c:v>
                </c:pt>
                <c:pt idx="17">
                  <c:v>遊覧船</c:v>
                </c:pt>
                <c:pt idx="18">
                  <c:v>住吉大社</c:v>
                </c:pt>
                <c:pt idx="19">
                  <c:v>大阪くらし今昔館</c:v>
                </c:pt>
                <c:pt idx="20">
                  <c:v>万博記念公園（エキスポ・シティ）</c:v>
                </c:pt>
                <c:pt idx="21">
                  <c:v>箕面の滝</c:v>
                </c:pt>
                <c:pt idx="22">
                  <c:v>カップヌードルミュージアム 大阪池田</c:v>
                </c:pt>
                <c:pt idx="23">
                  <c:v>京セラドーム</c:v>
                </c:pt>
                <c:pt idx="24">
                  <c:v>アサヒビール工場見学</c:v>
                </c:pt>
                <c:pt idx="25">
                  <c:v>その他スタジアム（吹田市民スタジアム・ヤンマースタジアム長居）</c:v>
                </c:pt>
                <c:pt idx="26">
                  <c:v>サントリー山崎蒸溜所</c:v>
                </c:pt>
              </c:strCache>
            </c:strRef>
          </c:cat>
          <c:val>
            <c:numRef>
              <c:f>大阪の観光地!$C$6:$C$32</c:f>
              <c:numCache>
                <c:formatCode>0%</c:formatCode>
                <c:ptCount val="27"/>
                <c:pt idx="0">
                  <c:v>0.72839845899834887</c:v>
                </c:pt>
                <c:pt idx="1">
                  <c:v>0.63982869379014984</c:v>
                </c:pt>
                <c:pt idx="2">
                  <c:v>0.88150609080841635</c:v>
                </c:pt>
                <c:pt idx="3">
                  <c:v>0.46207865168539325</c:v>
                </c:pt>
                <c:pt idx="4">
                  <c:v>0.28412462908011871</c:v>
                </c:pt>
                <c:pt idx="5">
                  <c:v>0.40264026402640263</c:v>
                </c:pt>
                <c:pt idx="6">
                  <c:v>0.48226950354609927</c:v>
                </c:pt>
                <c:pt idx="7">
                  <c:v>0.67205882352941182</c:v>
                </c:pt>
                <c:pt idx="8">
                  <c:v>0.57594936708860756</c:v>
                </c:pt>
                <c:pt idx="9">
                  <c:v>0.42484969939879758</c:v>
                </c:pt>
                <c:pt idx="10">
                  <c:v>0.38024691358024693</c:v>
                </c:pt>
                <c:pt idx="11">
                  <c:v>0.55027932960893855</c:v>
                </c:pt>
                <c:pt idx="12">
                  <c:v>0.34626865671641793</c:v>
                </c:pt>
                <c:pt idx="13">
                  <c:v>0.42333333333333334</c:v>
                </c:pt>
                <c:pt idx="14">
                  <c:v>0.38698630136986301</c:v>
                </c:pt>
                <c:pt idx="15">
                  <c:v>0.43445692883895132</c:v>
                </c:pt>
                <c:pt idx="16">
                  <c:v>0.4157303370786517</c:v>
                </c:pt>
                <c:pt idx="17">
                  <c:v>0.48201438848920863</c:v>
                </c:pt>
                <c:pt idx="18">
                  <c:v>0.60606060606060608</c:v>
                </c:pt>
                <c:pt idx="19">
                  <c:v>0.44954128440366975</c:v>
                </c:pt>
                <c:pt idx="20">
                  <c:v>0.58823529411764708</c:v>
                </c:pt>
                <c:pt idx="21">
                  <c:v>0.74</c:v>
                </c:pt>
                <c:pt idx="22">
                  <c:v>0.67346938775510201</c:v>
                </c:pt>
                <c:pt idx="23">
                  <c:v>0.42499999999999999</c:v>
                </c:pt>
                <c:pt idx="24">
                  <c:v>0.5357142857142857</c:v>
                </c:pt>
                <c:pt idx="25">
                  <c:v>0.40740740740740738</c:v>
                </c:pt>
                <c:pt idx="26">
                  <c:v>0.6470588235294118</c:v>
                </c:pt>
              </c:numCache>
            </c:numRef>
          </c:val>
          <c:smooth val="0"/>
          <c:extLst>
            <c:ext xmlns:c16="http://schemas.microsoft.com/office/drawing/2014/chart" uri="{C3380CC4-5D6E-409C-BE32-E72D297353CC}">
              <c16:uniqueId val="{0000001E-B90E-430E-A71E-32B674197BA6}"/>
            </c:ext>
          </c:extLst>
        </c:ser>
        <c:dLbls>
          <c:showLegendKey val="0"/>
          <c:showVal val="0"/>
          <c:showCatName val="0"/>
          <c:showSerName val="0"/>
          <c:showPercent val="0"/>
          <c:showBubbleSize val="0"/>
        </c:dLbls>
        <c:marker val="1"/>
        <c:smooth val="0"/>
        <c:axId val="427023392"/>
        <c:axId val="427020256"/>
      </c:lineChart>
      <c:catAx>
        <c:axId val="4270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21432"/>
        <c:crosses val="autoZero"/>
        <c:auto val="1"/>
        <c:lblAlgn val="ctr"/>
        <c:lblOffset val="100"/>
        <c:noMultiLvlLbl val="0"/>
      </c:catAx>
      <c:valAx>
        <c:axId val="427021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21824"/>
        <c:crosses val="autoZero"/>
        <c:crossBetween val="between"/>
      </c:valAx>
      <c:valAx>
        <c:axId val="427020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23392"/>
        <c:crosses val="max"/>
        <c:crossBetween val="between"/>
      </c:valAx>
      <c:catAx>
        <c:axId val="427023392"/>
        <c:scaling>
          <c:orientation val="minMax"/>
        </c:scaling>
        <c:delete val="1"/>
        <c:axPos val="b"/>
        <c:numFmt formatCode="General" sourceLinked="1"/>
        <c:majorTickMark val="none"/>
        <c:minorTickMark val="none"/>
        <c:tickLblPos val="nextTo"/>
        <c:crossAx val="4270202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rgbClr val="0000FF"/>
                </a:solidFill>
              </a:ln>
            </c:spPr>
            <c:extLst>
              <c:ext xmlns:c16="http://schemas.microsoft.com/office/drawing/2014/chart" uri="{C3380CC4-5D6E-409C-BE32-E72D297353CC}">
                <c16:uniqueId val="{00000001-614F-4878-A019-49BE1932DF1B}"/>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'(作業用)グラフ用データシート'!$C$12:$H$12</c:f>
              <c:numCache>
                <c:formatCode>#,##0_);[Red]\(#,##0\)</c:formatCode>
                <c:ptCount val="6"/>
                <c:pt idx="0">
                  <c:v>11900</c:v>
                </c:pt>
                <c:pt idx="1">
                  <c:v>15665</c:v>
                </c:pt>
                <c:pt idx="2">
                  <c:v>12346</c:v>
                </c:pt>
                <c:pt idx="3">
                  <c:v>11841</c:v>
                </c:pt>
                <c:pt idx="4">
                  <c:v>8641</c:v>
                </c:pt>
                <c:pt idx="5">
                  <c:v>5781</c:v>
                </c:pt>
              </c:numCache>
            </c:numRef>
          </c:val>
          <c:extLst>
            <c:ext xmlns:c16="http://schemas.microsoft.com/office/drawing/2014/chart" uri="{C3380CC4-5D6E-409C-BE32-E72D297353CC}">
              <c16:uniqueId val="{00000002-614F-4878-A019-49BE1932DF1B}"/>
            </c:ext>
          </c:extLst>
        </c:ser>
        <c:dLbls>
          <c:showLegendKey val="0"/>
          <c:showVal val="0"/>
          <c:showCatName val="0"/>
          <c:showSerName val="0"/>
          <c:showPercent val="0"/>
          <c:showBubbleSize val="0"/>
        </c:dLbls>
        <c:gapWidth val="150"/>
        <c:axId val="119989248"/>
        <c:axId val="75197248"/>
      </c:barChart>
      <c:catAx>
        <c:axId val="119989248"/>
        <c:scaling>
          <c:orientation val="minMax"/>
        </c:scaling>
        <c:delete val="0"/>
        <c:axPos val="l"/>
        <c:numFmt formatCode="General" sourceLinked="1"/>
        <c:majorTickMark val="out"/>
        <c:minorTickMark val="none"/>
        <c:tickLblPos val="nextTo"/>
        <c:crossAx val="75197248"/>
        <c:crosses val="autoZero"/>
        <c:auto val="1"/>
        <c:lblAlgn val="ctr"/>
        <c:lblOffset val="100"/>
        <c:noMultiLvlLbl val="0"/>
      </c:catAx>
      <c:valAx>
        <c:axId val="75197248"/>
        <c:scaling>
          <c:orientation val="minMax"/>
          <c:max val="16000"/>
          <c:min val="4000"/>
        </c:scaling>
        <c:delete val="0"/>
        <c:axPos val="b"/>
        <c:majorGridlines/>
        <c:numFmt formatCode="#,##0_);[Red]\(#,##0\)" sourceLinked="1"/>
        <c:majorTickMark val="out"/>
        <c:minorTickMark val="none"/>
        <c:tickLblPos val="nextTo"/>
        <c:txPr>
          <a:bodyPr/>
          <a:lstStyle/>
          <a:p>
            <a:pPr>
              <a:defRPr sz="700"/>
            </a:pPr>
            <a:endParaRPr lang="ja-JP"/>
          </a:p>
        </c:txPr>
        <c:crossAx val="119989248"/>
        <c:crosses val="autoZero"/>
        <c:crossBetween val="between"/>
        <c:majorUnit val="2000"/>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rgbClr val="0000FF"/>
                </a:solidFill>
              </a:ln>
            </c:spPr>
            <c:extLst>
              <c:ext xmlns:c16="http://schemas.microsoft.com/office/drawing/2014/chart" uri="{C3380CC4-5D6E-409C-BE32-E72D297353CC}">
                <c16:uniqueId val="{00000001-7BDA-4A4D-AFB8-3FBE8DCC82B4}"/>
              </c:ext>
            </c:extLst>
          </c:dPt>
          <c:cat>
            <c:strRef>
              <c:f>'(作業用)グラフ用データシート'!$C$16:$I$16</c:f>
              <c:strCache>
                <c:ptCount val="7"/>
                <c:pt idx="0">
                  <c:v>目標</c:v>
                </c:pt>
                <c:pt idx="1">
                  <c:v>2019 </c:v>
                </c:pt>
                <c:pt idx="2">
                  <c:v>2018 </c:v>
                </c:pt>
                <c:pt idx="3">
                  <c:v>2017 </c:v>
                </c:pt>
                <c:pt idx="4">
                  <c:v>2016 </c:v>
                </c:pt>
                <c:pt idx="5">
                  <c:v>2015 </c:v>
                </c:pt>
                <c:pt idx="6">
                  <c:v>2014 </c:v>
                </c:pt>
              </c:strCache>
            </c:strRef>
          </c:cat>
          <c:val>
            <c:numRef>
              <c:f>'(作業用)グラフ用データシート'!$C$17:$I$17</c:f>
              <c:numCache>
                <c:formatCode>#,##0_);[Red]\(#,##0\)</c:formatCode>
                <c:ptCount val="7"/>
                <c:pt idx="0">
                  <c:v>340</c:v>
                </c:pt>
                <c:pt idx="1">
                  <c:v>0</c:v>
                </c:pt>
                <c:pt idx="2">
                  <c:v>240</c:v>
                </c:pt>
                <c:pt idx="3">
                  <c:v>251</c:v>
                </c:pt>
                <c:pt idx="4">
                  <c:v>280</c:v>
                </c:pt>
                <c:pt idx="5">
                  <c:v>242</c:v>
                </c:pt>
                <c:pt idx="6">
                  <c:v>253</c:v>
                </c:pt>
              </c:numCache>
            </c:numRef>
          </c:val>
          <c:extLst>
            <c:ext xmlns:c16="http://schemas.microsoft.com/office/drawing/2014/chart" uri="{C3380CC4-5D6E-409C-BE32-E72D297353CC}">
              <c16:uniqueId val="{00000002-7BDA-4A4D-AFB8-3FBE8DCC82B4}"/>
            </c:ext>
          </c:extLst>
        </c:ser>
        <c:dLbls>
          <c:showLegendKey val="0"/>
          <c:showVal val="0"/>
          <c:showCatName val="0"/>
          <c:showSerName val="0"/>
          <c:showPercent val="0"/>
          <c:showBubbleSize val="0"/>
        </c:dLbls>
        <c:gapWidth val="150"/>
        <c:axId val="119990272"/>
        <c:axId val="75200704"/>
      </c:barChart>
      <c:catAx>
        <c:axId val="119990272"/>
        <c:scaling>
          <c:orientation val="minMax"/>
        </c:scaling>
        <c:delete val="0"/>
        <c:axPos val="l"/>
        <c:numFmt formatCode="General" sourceLinked="1"/>
        <c:majorTickMark val="out"/>
        <c:minorTickMark val="none"/>
        <c:tickLblPos val="nextTo"/>
        <c:crossAx val="75200704"/>
        <c:crosses val="autoZero"/>
        <c:auto val="1"/>
        <c:lblAlgn val="ctr"/>
        <c:lblOffset val="100"/>
        <c:noMultiLvlLbl val="0"/>
      </c:catAx>
      <c:valAx>
        <c:axId val="75200704"/>
        <c:scaling>
          <c:orientation val="minMax"/>
          <c:max val="340"/>
          <c:min val="220"/>
        </c:scaling>
        <c:delete val="0"/>
        <c:axPos val="b"/>
        <c:majorGridlines/>
        <c:numFmt formatCode="#,##0_);[Red]\(#,##0\)" sourceLinked="1"/>
        <c:majorTickMark val="out"/>
        <c:minorTickMark val="none"/>
        <c:tickLblPos val="nextTo"/>
        <c:crossAx val="119990272"/>
        <c:crosses val="autoZero"/>
        <c:crossBetween val="between"/>
        <c:majorUnit val="20"/>
      </c:valAx>
    </c:plotArea>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rgbClr val="0000FF"/>
                </a:solidFill>
              </a:ln>
            </c:spPr>
            <c:extLst>
              <c:ext xmlns:c16="http://schemas.microsoft.com/office/drawing/2014/chart" uri="{C3380CC4-5D6E-409C-BE32-E72D297353CC}">
                <c16:uniqueId val="{00000001-BF0D-47F2-B239-DEFCA3668BB4}"/>
              </c:ext>
            </c:extLst>
          </c:dPt>
          <c:cat>
            <c:strRef>
              <c:f>'(作業用)グラフ用データシート'!$C$21:$H$21</c:f>
              <c:strCache>
                <c:ptCount val="6"/>
                <c:pt idx="0">
                  <c:v>目標</c:v>
                </c:pt>
                <c:pt idx="1">
                  <c:v>2019 </c:v>
                </c:pt>
                <c:pt idx="2">
                  <c:v>2018 </c:v>
                </c:pt>
                <c:pt idx="3">
                  <c:v>2017 </c:v>
                </c:pt>
                <c:pt idx="4">
                  <c:v>2016 </c:v>
                </c:pt>
                <c:pt idx="5">
                  <c:v>2015 </c:v>
                </c:pt>
              </c:strCache>
            </c:strRef>
          </c:cat>
          <c:val>
            <c:numRef>
              <c:f>'(作業用)グラフ用データシート'!$C$22:$H$22</c:f>
              <c:numCache>
                <c:formatCode>#,##0_);[Red]\(#,##0\)</c:formatCode>
                <c:ptCount val="6"/>
                <c:pt idx="0">
                  <c:v>3600</c:v>
                </c:pt>
                <c:pt idx="1">
                  <c:v>4451</c:v>
                </c:pt>
                <c:pt idx="2">
                  <c:v>3990</c:v>
                </c:pt>
                <c:pt idx="3">
                  <c:v>3321</c:v>
                </c:pt>
                <c:pt idx="4">
                  <c:v>3101</c:v>
                </c:pt>
                <c:pt idx="5">
                  <c:v>3037</c:v>
                </c:pt>
              </c:numCache>
            </c:numRef>
          </c:val>
          <c:extLst>
            <c:ext xmlns:c16="http://schemas.microsoft.com/office/drawing/2014/chart" uri="{C3380CC4-5D6E-409C-BE32-E72D297353CC}">
              <c16:uniqueId val="{00000002-BF0D-47F2-B239-DEFCA3668BB4}"/>
            </c:ext>
          </c:extLst>
        </c:ser>
        <c:dLbls>
          <c:showLegendKey val="0"/>
          <c:showVal val="0"/>
          <c:showCatName val="0"/>
          <c:showSerName val="0"/>
          <c:showPercent val="0"/>
          <c:showBubbleSize val="0"/>
        </c:dLbls>
        <c:gapWidth val="150"/>
        <c:axId val="119990784"/>
        <c:axId val="121782272"/>
      </c:barChart>
      <c:catAx>
        <c:axId val="119990784"/>
        <c:scaling>
          <c:orientation val="minMax"/>
        </c:scaling>
        <c:delete val="0"/>
        <c:axPos val="l"/>
        <c:numFmt formatCode="General" sourceLinked="1"/>
        <c:majorTickMark val="out"/>
        <c:minorTickMark val="none"/>
        <c:tickLblPos val="nextTo"/>
        <c:crossAx val="121782272"/>
        <c:crosses val="autoZero"/>
        <c:auto val="1"/>
        <c:lblAlgn val="ctr"/>
        <c:lblOffset val="100"/>
        <c:noMultiLvlLbl val="0"/>
      </c:catAx>
      <c:valAx>
        <c:axId val="121782272"/>
        <c:scaling>
          <c:orientation val="minMax"/>
          <c:max val="4500"/>
          <c:min val="3000"/>
        </c:scaling>
        <c:delete val="0"/>
        <c:axPos val="b"/>
        <c:majorGridlines/>
        <c:numFmt formatCode="#,##0_);[Red]\(#,##0\)" sourceLinked="1"/>
        <c:majorTickMark val="out"/>
        <c:minorTickMark val="none"/>
        <c:tickLblPos val="nextTo"/>
        <c:crossAx val="119990784"/>
        <c:crosses val="autoZero"/>
        <c:crossBetween val="between"/>
        <c:majorUnit val="300"/>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'(作業用)グラフ用データシート'!$C$27:$H$27</c:f>
              <c:numCache>
                <c:formatCode>General</c:formatCode>
                <c:ptCount val="6"/>
                <c:pt idx="0">
                  <c:v>40</c:v>
                </c:pt>
                <c:pt idx="1">
                  <c:v>30</c:v>
                </c:pt>
                <c:pt idx="2" formatCode="#,##0_);[Red]\(#,##0\)">
                  <c:v>23.3</c:v>
                </c:pt>
                <c:pt idx="3">
                  <c:v>23.3</c:v>
                </c:pt>
                <c:pt idx="4">
                  <c:v>19.3</c:v>
                </c:pt>
                <c:pt idx="5">
                  <c:v>10.8</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40"/>
          <c:min val="5"/>
        </c:scaling>
        <c:delete val="0"/>
        <c:axPos val="b"/>
        <c:majorGridlines/>
        <c:numFmt formatCode="General" sourceLinked="1"/>
        <c:majorTickMark val="out"/>
        <c:minorTickMark val="none"/>
        <c:tickLblPos val="nextTo"/>
        <c:crossAx val="119989760"/>
        <c:crosses val="autoZero"/>
        <c:crossBetween val="between"/>
        <c:majorUnit val="5"/>
        <c:minorUnit val="5"/>
      </c:valAx>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'(作業用)グラフ用データシート'!$C$32:$H$32</c:f>
              <c:numCache>
                <c:formatCode>General</c:formatCode>
                <c:ptCount val="6"/>
                <c:pt idx="0">
                  <c:v>40</c:v>
                </c:pt>
                <c:pt idx="1">
                  <c:v>33.700000000000003</c:v>
                </c:pt>
                <c:pt idx="2">
                  <c:v>25.1</c:v>
                </c:pt>
                <c:pt idx="3">
                  <c:v>28.9</c:v>
                </c:pt>
                <c:pt idx="4">
                  <c:v>23.1</c:v>
                </c:pt>
                <c:pt idx="5">
                  <c:v>9.8000000000000007</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40"/>
          <c:min val="5"/>
        </c:scaling>
        <c:delete val="0"/>
        <c:axPos val="b"/>
        <c:majorGridlines/>
        <c:numFmt formatCode="General" sourceLinked="1"/>
        <c:majorTickMark val="out"/>
        <c:minorTickMark val="none"/>
        <c:tickLblPos val="nextTo"/>
        <c:crossAx val="119989760"/>
        <c:crosses val="autoZero"/>
        <c:crossBetween val="between"/>
        <c:majorUnit val="5"/>
        <c:minorUnit val="5"/>
      </c:valAx>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'(作業用)グラフ用データシート'!$C$37:$H$37</c:f>
              <c:numCache>
                <c:formatCode>General</c:formatCode>
                <c:ptCount val="6"/>
                <c:pt idx="0">
                  <c:v>360</c:v>
                </c:pt>
                <c:pt idx="1">
                  <c:v>303</c:v>
                </c:pt>
                <c:pt idx="2">
                  <c:v>271</c:v>
                </c:pt>
                <c:pt idx="3">
                  <c:v>281</c:v>
                </c:pt>
                <c:pt idx="4">
                  <c:v>291</c:v>
                </c:pt>
                <c:pt idx="5">
                  <c:v>265</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360"/>
          <c:min val="200"/>
        </c:scaling>
        <c:delete val="0"/>
        <c:axPos val="b"/>
        <c:majorGridlines/>
        <c:numFmt formatCode="General" sourceLinked="1"/>
        <c:majorTickMark val="out"/>
        <c:minorTickMark val="none"/>
        <c:tickLblPos val="nextTo"/>
        <c:crossAx val="119989760"/>
        <c:crosses val="autoZero"/>
        <c:crossBetween val="between"/>
        <c:majorUnit val="40"/>
        <c:minorUnit val="40"/>
      </c:valAx>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'(作業用)グラフ用データシート'!$C$42:$H$42</c:f>
              <c:numCache>
                <c:formatCode>General</c:formatCode>
                <c:ptCount val="6"/>
                <c:pt idx="0">
                  <c:v>50</c:v>
                </c:pt>
                <c:pt idx="1">
                  <c:v>56.2</c:v>
                </c:pt>
                <c:pt idx="2">
                  <c:v>55.1</c:v>
                </c:pt>
                <c:pt idx="3">
                  <c:v>50.3</c:v>
                </c:pt>
                <c:pt idx="4">
                  <c:v>42.3</c:v>
                </c:pt>
                <c:pt idx="5">
                  <c:v>40</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60"/>
          <c:min val="30"/>
        </c:scaling>
        <c:delete val="0"/>
        <c:axPos val="b"/>
        <c:majorGridlines/>
        <c:numFmt formatCode="General" sourceLinked="1"/>
        <c:majorTickMark val="out"/>
        <c:minorTickMark val="none"/>
        <c:tickLblPos val="nextTo"/>
        <c:crossAx val="119989760"/>
        <c:crosses val="autoZero"/>
        <c:crossBetween val="between"/>
        <c:majorUnit val="5"/>
        <c:minorUnit val="5"/>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cat>
            <c:strRef>
              <c:f>'(作業用)グラフ用データシート'!$C$6:$H$6</c:f>
              <c:strCache>
                <c:ptCount val="6"/>
                <c:pt idx="0">
                  <c:v>目標</c:v>
                </c:pt>
                <c:pt idx="1">
                  <c:v>2019</c:v>
                </c:pt>
                <c:pt idx="2">
                  <c:v>2018</c:v>
                </c:pt>
                <c:pt idx="3">
                  <c:v>2017</c:v>
                </c:pt>
                <c:pt idx="4">
                  <c:v>2016</c:v>
                </c:pt>
                <c:pt idx="5">
                  <c:v>2015</c:v>
                </c:pt>
              </c:strCache>
            </c:strRef>
          </c:cat>
          <c:val>
            <c:numRef>
              <c:f>'(作業用)グラフ用データシート'!$C$47:$H$47</c:f>
              <c:numCache>
                <c:formatCode>#,##0_);[Red]\(#,##0\)</c:formatCode>
                <c:ptCount val="6"/>
                <c:pt idx="0">
                  <c:v>23000</c:v>
                </c:pt>
                <c:pt idx="1">
                  <c:v>26257</c:v>
                </c:pt>
                <c:pt idx="2">
                  <c:v>24751</c:v>
                </c:pt>
                <c:pt idx="3">
                  <c:v>21683</c:v>
                </c:pt>
                <c:pt idx="4">
                  <c:v>18411</c:v>
                </c:pt>
                <c:pt idx="5">
                  <c:v>15280</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in val="13000"/>
        </c:scaling>
        <c:delete val="0"/>
        <c:axPos val="b"/>
        <c:majorGridlines/>
        <c:numFmt formatCode="#,##0_);[Red]\(#,##0\)" sourceLinked="1"/>
        <c:majorTickMark val="out"/>
        <c:minorTickMark val="none"/>
        <c:tickLblPos val="nextTo"/>
        <c:txPr>
          <a:bodyPr/>
          <a:lstStyle/>
          <a:p>
            <a:pPr>
              <a:defRPr sz="700"/>
            </a:pPr>
            <a:endParaRPr lang="ja-JP"/>
          </a:p>
        </c:txPr>
        <c:crossAx val="119989760"/>
        <c:crosses val="autoZero"/>
        <c:crossBetween val="between"/>
        <c:majorUnit val="3000"/>
        <c:minorUnit val="20"/>
      </c:valAx>
    </c:plotArea>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0.15019</cdr:x>
      <cdr:y>0.60308</cdr:y>
    </cdr:from>
    <cdr:to>
      <cdr:x>0.46718</cdr:x>
      <cdr:y>0.71688</cdr:y>
    </cdr:to>
    <cdr:sp macro="" textlink="">
      <cdr:nvSpPr>
        <cdr:cNvPr id="2" name="テキスト ボックス 1"/>
        <cdr:cNvSpPr txBox="1"/>
      </cdr:nvSpPr>
      <cdr:spPr>
        <a:xfrm xmlns:a="http://schemas.openxmlformats.org/drawingml/2006/main">
          <a:off x="433231" y="1079258"/>
          <a:ext cx="914400" cy="2036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smtClean="0"/>
            <a:t>調査中</a:t>
          </a:r>
          <a:endParaRPr lang="ja-JP" alt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0.39069</cdr:x>
      <cdr:y>0.87381</cdr:y>
    </cdr:from>
    <cdr:to>
      <cdr:x>0.72965</cdr:x>
      <cdr:y>1</cdr:y>
    </cdr:to>
    <cdr:sp macro="" textlink="">
      <cdr:nvSpPr>
        <cdr:cNvPr id="2" name="テキスト ボックス 44">
          <a:extLst xmlns:a="http://schemas.openxmlformats.org/drawingml/2006/main">
            <a:ext uri="{FF2B5EF4-FFF2-40B4-BE49-F238E27FC236}">
              <a16:creationId xmlns:a16="http://schemas.microsoft.com/office/drawing/2014/main" id="{A764430D-EC9A-4AB2-B99E-9B5F1DAAFDC9}"/>
            </a:ext>
          </a:extLst>
        </cdr:cNvPr>
        <cdr:cNvSpPr txBox="1"/>
      </cdr:nvSpPr>
      <cdr:spPr>
        <a:xfrm xmlns:a="http://schemas.openxmlformats.org/drawingml/2006/main">
          <a:off x="1011165" y="1474078"/>
          <a:ext cx="877284" cy="2128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lvl="1"/>
          <a:r>
            <a:rPr lang="ja-JP" altLang="en-US" sz="1100" dirty="0">
              <a:latin typeface="メイリオ" panose="020B0604030504040204" pitchFamily="50" charset="-128"/>
              <a:ea typeface="メイリオ" panose="020B0604030504040204" pitchFamily="50" charset="-128"/>
            </a:rPr>
            <a:t>（大阪）</a:t>
          </a:r>
          <a:endParaRPr lang="en-US" altLang="ja-JP" sz="1100"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0.08681</cdr:y>
    </cdr:from>
    <cdr:to>
      <cdr:x>0.10074</cdr:x>
      <cdr:y>0.14587</cdr:y>
    </cdr:to>
    <cdr:sp macro="" textlink="">
      <cdr:nvSpPr>
        <cdr:cNvPr id="2" name="テキスト ボックス 50">
          <a:extLst xmlns:a="http://schemas.openxmlformats.org/drawingml/2006/main">
            <a:ext uri="{FF2B5EF4-FFF2-40B4-BE49-F238E27FC236}">
              <a16:creationId xmlns:a16="http://schemas.microsoft.com/office/drawing/2014/main" id="{F8D4A0CB-DEE1-4647-985B-D1A2FA689496}"/>
            </a:ext>
          </a:extLst>
        </cdr:cNvPr>
        <cdr:cNvSpPr txBox="1"/>
      </cdr:nvSpPr>
      <cdr:spPr>
        <a:xfrm xmlns:a="http://schemas.openxmlformats.org/drawingml/2006/main">
          <a:off x="-1331641" y="364621"/>
          <a:ext cx="648071" cy="2481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億円</a:t>
          </a:r>
          <a:r>
            <a:rPr lang="ja-JP" altLang="en-US" sz="900" dirty="0" smtClean="0">
              <a:solidFill>
                <a:prstClr val="black"/>
              </a:solidFill>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0.73721</cdr:x>
      <cdr:y>0.62633</cdr:y>
    </cdr:from>
    <cdr:to>
      <cdr:x>0.75522</cdr:x>
      <cdr:y>0.72932</cdr:y>
    </cdr:to>
    <cdr:sp macro="" textlink="">
      <cdr:nvSpPr>
        <cdr:cNvPr id="2" name="正方形/長方形 1"/>
        <cdr:cNvSpPr/>
      </cdr:nvSpPr>
      <cdr:spPr>
        <a:xfrm xmlns:a="http://schemas.openxmlformats.org/drawingml/2006/main" rot="18878032">
          <a:off x="6448007" y="3472965"/>
          <a:ext cx="540000" cy="162101"/>
        </a:xfrm>
        <a:prstGeom xmlns:a="http://schemas.openxmlformats.org/drawingml/2006/main" prst="rect">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0.7275</cdr:x>
      <cdr:y>0.59224</cdr:y>
    </cdr:from>
    <cdr:to>
      <cdr:x>0.74299</cdr:x>
      <cdr:y>0.91336</cdr:y>
    </cdr:to>
    <cdr:sp macro="" textlink="">
      <cdr:nvSpPr>
        <cdr:cNvPr id="3" name="正方形/長方形 2"/>
        <cdr:cNvSpPr/>
      </cdr:nvSpPr>
      <cdr:spPr>
        <a:xfrm xmlns:a="http://schemas.openxmlformats.org/drawingml/2006/main" rot="18878032">
          <a:off x="5777345" y="3877386"/>
          <a:ext cx="1683739" cy="139455"/>
        </a:xfrm>
        <a:prstGeom xmlns:a="http://schemas.openxmlformats.org/drawingml/2006/main" prst="rect">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0.87632</cdr:x>
      <cdr:y>0.61136</cdr:y>
    </cdr:from>
    <cdr:to>
      <cdr:x>0.89468</cdr:x>
      <cdr:y>0.81183</cdr:y>
    </cdr:to>
    <cdr:sp macro="" textlink="">
      <cdr:nvSpPr>
        <cdr:cNvPr id="4" name="正方形/長方形 3"/>
        <cdr:cNvSpPr/>
      </cdr:nvSpPr>
      <cdr:spPr>
        <a:xfrm xmlns:a="http://schemas.openxmlformats.org/drawingml/2006/main" rot="18878032">
          <a:off x="7446410" y="3648442"/>
          <a:ext cx="1051089" cy="165293"/>
        </a:xfrm>
        <a:prstGeom xmlns:a="http://schemas.openxmlformats.org/drawingml/2006/main" prst="rect">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0.76301</cdr:x>
      <cdr:y>0.93036</cdr:y>
    </cdr:from>
    <cdr:to>
      <cdr:x>1</cdr:x>
      <cdr:y>1</cdr:y>
    </cdr:to>
    <cdr:sp macro="" textlink="">
      <cdr:nvSpPr>
        <cdr:cNvPr id="5" name="スライド番号プレースホルダー 8"/>
        <cdr:cNvSpPr>
          <a:spLocks xmlns:a="http://schemas.openxmlformats.org/drawingml/2006/main" noGrp="1"/>
        </cdr:cNvSpPr>
      </cdr:nvSpPr>
      <cdr:spPr>
        <a:xfrm xmlns:a="http://schemas.openxmlformats.org/drawingml/2006/main">
          <a:off x="7135549" y="6586737"/>
          <a:ext cx="21336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smtClean="0"/>
            <a:t>21</a:t>
          </a:r>
          <a:endParaRPr kumimoji="1" lang="ja-JP"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2"/>
            <a:ext cx="2949787" cy="496967"/>
          </a:xfrm>
          <a:prstGeom prst="rect">
            <a:avLst/>
          </a:prstGeom>
        </p:spPr>
        <p:txBody>
          <a:bodyPr vert="horz" lIns="91371" tIns="45683" rIns="91371" bIns="45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
            <a:ext cx="2949787" cy="496967"/>
          </a:xfrm>
          <a:prstGeom prst="rect">
            <a:avLst/>
          </a:prstGeom>
        </p:spPr>
        <p:txBody>
          <a:bodyPr vert="horz" lIns="91371" tIns="45683" rIns="91371" bIns="45683" rtlCol="0"/>
          <a:lstStyle>
            <a:lvl1pPr algn="r">
              <a:defRPr sz="1200"/>
            </a:lvl1pPr>
          </a:lstStyle>
          <a:p>
            <a:fld id="{3D16FDEC-560D-45FF-95E3-45F1DE396D79}" type="datetimeFigureOut">
              <a:rPr kumimoji="1" lang="ja-JP" altLang="en-US" smtClean="0"/>
              <a:t>2020/9/25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71" tIns="45683" rIns="91371" bIns="45683" rtlCol="0" anchor="ctr"/>
          <a:lstStyle/>
          <a:p>
            <a:endParaRPr lang="ja-JP" altLang="en-US"/>
          </a:p>
        </p:txBody>
      </p:sp>
      <p:sp>
        <p:nvSpPr>
          <p:cNvPr id="5" name="ノート プレースホルダー 4"/>
          <p:cNvSpPr>
            <a:spLocks noGrp="1"/>
          </p:cNvSpPr>
          <p:nvPr>
            <p:ph type="body" sz="quarter" idx="3"/>
          </p:nvPr>
        </p:nvSpPr>
        <p:spPr>
          <a:xfrm>
            <a:off x="680721" y="4721195"/>
            <a:ext cx="5445760" cy="4472702"/>
          </a:xfrm>
          <a:prstGeom prst="rect">
            <a:avLst/>
          </a:prstGeom>
        </p:spPr>
        <p:txBody>
          <a:bodyPr vert="horz" lIns="91371" tIns="45683" rIns="91371"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40647"/>
            <a:ext cx="2949787" cy="496967"/>
          </a:xfrm>
          <a:prstGeom prst="rect">
            <a:avLst/>
          </a:prstGeom>
        </p:spPr>
        <p:txBody>
          <a:bodyPr vert="horz" lIns="91371" tIns="45683" rIns="91371" bIns="456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47"/>
            <a:ext cx="2949787" cy="496967"/>
          </a:xfrm>
          <a:prstGeom prst="rect">
            <a:avLst/>
          </a:prstGeom>
        </p:spPr>
        <p:txBody>
          <a:bodyPr vert="horz" lIns="91371" tIns="45683" rIns="91371" bIns="45683"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54978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294523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34128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87157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39449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107730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1187320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7174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19</a:t>
            </a:fld>
            <a:endParaRPr lang="ja-JP" altLang="en-US">
              <a:solidFill>
                <a:prstClr val="black"/>
              </a:solidFill>
            </a:endParaRPr>
          </a:p>
        </p:txBody>
      </p:sp>
    </p:spTree>
    <p:extLst>
      <p:ext uri="{BB962C8B-B14F-4D97-AF65-F5344CB8AC3E}">
        <p14:creationId xmlns:p14="http://schemas.microsoft.com/office/powerpoint/2010/main" val="151538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25482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188726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21</a:t>
            </a:fld>
            <a:endParaRPr lang="ja-JP" altLang="en-US">
              <a:solidFill>
                <a:prstClr val="black"/>
              </a:solidFill>
            </a:endParaRPr>
          </a:p>
        </p:txBody>
      </p:sp>
    </p:spTree>
    <p:extLst>
      <p:ext uri="{BB962C8B-B14F-4D97-AF65-F5344CB8AC3E}">
        <p14:creationId xmlns:p14="http://schemas.microsoft.com/office/powerpoint/2010/main" val="1004665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22</a:t>
            </a:fld>
            <a:endParaRPr lang="ja-JP" altLang="en-US">
              <a:solidFill>
                <a:prstClr val="black"/>
              </a:solidFill>
            </a:endParaRPr>
          </a:p>
        </p:txBody>
      </p:sp>
    </p:spTree>
    <p:extLst>
      <p:ext uri="{BB962C8B-B14F-4D97-AF65-F5344CB8AC3E}">
        <p14:creationId xmlns:p14="http://schemas.microsoft.com/office/powerpoint/2010/main" val="169402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23</a:t>
            </a:fld>
            <a:endParaRPr lang="ja-JP" altLang="en-US">
              <a:solidFill>
                <a:prstClr val="black"/>
              </a:solidFill>
            </a:endParaRPr>
          </a:p>
        </p:txBody>
      </p:sp>
    </p:spTree>
    <p:extLst>
      <p:ext uri="{BB962C8B-B14F-4D97-AF65-F5344CB8AC3E}">
        <p14:creationId xmlns:p14="http://schemas.microsoft.com/office/powerpoint/2010/main" val="284671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1048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61532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a:solidFill>
                <a:prstClr val="black"/>
              </a:solidFill>
            </a:endParaRPr>
          </a:p>
        </p:txBody>
      </p:sp>
    </p:spTree>
    <p:extLst>
      <p:ext uri="{BB962C8B-B14F-4D97-AF65-F5344CB8AC3E}">
        <p14:creationId xmlns:p14="http://schemas.microsoft.com/office/powerpoint/2010/main" val="408930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07482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a:solidFill>
                <a:prstClr val="black"/>
              </a:solidFill>
            </a:endParaRPr>
          </a:p>
        </p:txBody>
      </p:sp>
    </p:spTree>
    <p:extLst>
      <p:ext uri="{BB962C8B-B14F-4D97-AF65-F5344CB8AC3E}">
        <p14:creationId xmlns:p14="http://schemas.microsoft.com/office/powerpoint/2010/main" val="153711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70156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a:solidFill>
                <a:prstClr val="black"/>
              </a:solidFill>
            </a:endParaRPr>
          </a:p>
        </p:txBody>
      </p:sp>
    </p:spTree>
    <p:extLst>
      <p:ext uri="{BB962C8B-B14F-4D97-AF65-F5344CB8AC3E}">
        <p14:creationId xmlns:p14="http://schemas.microsoft.com/office/powerpoint/2010/main" val="202490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22186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91801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86D0F84-237B-4125-8DF3-F29F73BF3DBA}" type="datetime1">
              <a:rPr kumimoji="1" lang="ja-JP" altLang="en-US" smtClean="0"/>
              <a:t>2020/9/25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0252A78-BA8A-4182-81E1-FBF9022D7F74}" type="datetime1">
              <a:rPr kumimoji="1" lang="ja-JP" altLang="en-US" smtClean="0"/>
              <a:t>2020/9/25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EFFFC6E-04B4-474D-B05A-61A24D5B8104}" type="datetime1">
              <a:rPr kumimoji="1" lang="ja-JP" altLang="en-US" smtClean="0"/>
              <a:t>2020/9/25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205B75F-B04F-4309-A078-495124046195}" type="datetime1">
              <a:rPr kumimoji="1" lang="ja-JP" altLang="en-US" smtClean="0"/>
              <a:t>2020/9/25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9A9A30F-2450-4CB7-8D98-D274FACE3A60}" type="datetime1">
              <a:rPr kumimoji="1" lang="ja-JP" altLang="en-US" smtClean="0"/>
              <a:t>2020/9/25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p:txBody>
          <a:bodyPr/>
          <a:lstStyle/>
          <a:p>
            <a:fld id="{BAFC341D-D6BB-415D-AD09-0DADCC4CF057}" type="datetime1">
              <a:rPr kumimoji="1" lang="ja-JP" altLang="en-US" smtClean="0"/>
              <a:t>2020/9/25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0755C18-CC9B-49E3-A346-3D6B9D05D65F}" type="datetime1">
              <a:rPr kumimoji="1" lang="ja-JP" altLang="en-US" smtClean="0"/>
              <a:t>2020/9/25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F25C8F1-04FC-49ED-AFAD-F777DFCB7710}" type="datetime1">
              <a:rPr kumimoji="1" lang="ja-JP" altLang="en-US" smtClean="0"/>
              <a:t>2020/9/25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正方形/長方形 5"/>
          <p:cNvSpPr/>
          <p:nvPr userDrawn="1"/>
        </p:nvSpPr>
        <p:spPr>
          <a:xfrm rot="20101103">
            <a:off x="407907" y="2240803"/>
            <a:ext cx="7928774" cy="1862048"/>
          </a:xfrm>
          <a:prstGeom prst="rect">
            <a:avLst/>
          </a:prstGeom>
          <a:noFill/>
        </p:spPr>
        <p:txBody>
          <a:bodyPr wrap="none" lIns="91440" tIns="45720" rIns="91440" bIns="45720">
            <a:spAutoFit/>
          </a:bodyPr>
          <a:lstStyle/>
          <a:p>
            <a:pPr algn="ctr"/>
            <a:r>
              <a:rPr lang="ja-JP" altLang="en-US" sz="11500" b="1" cap="none" spc="0" dirty="0">
                <a:ln w="9525">
                  <a:solidFill>
                    <a:schemeClr val="bg1"/>
                  </a:solidFill>
                  <a:prstDash val="solid"/>
                </a:ln>
                <a:solidFill>
                  <a:schemeClr val="tx1">
                    <a:alpha val="13000"/>
                  </a:schemeClr>
                </a:solidFill>
                <a:effectLst>
                  <a:outerShdw blurRad="12700" dist="38100" dir="2700000" algn="tl" rotWithShape="0">
                    <a:schemeClr val="bg1">
                      <a:lumMod val="50000"/>
                    </a:schemeClr>
                  </a:outerShdw>
                </a:effectLst>
              </a:rPr>
              <a:t>ペンディング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94619A1-668D-47F5-BEED-01CE278173DA}" type="datetime1">
              <a:rPr kumimoji="1" lang="ja-JP" altLang="en-US" smtClean="0"/>
              <a:t>2020/9/25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A7181C-B84A-4E59-892A-EDABD2DB2FAC}" type="datetime1">
              <a:rPr kumimoji="1" lang="ja-JP" altLang="en-US" smtClean="0"/>
              <a:t>2020/9/25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5B41957-176C-4C06-BB73-9F694779042D}" type="datetime1">
              <a:rPr kumimoji="1" lang="ja-JP" altLang="en-US" smtClean="0"/>
              <a:t>2020/9/25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C976D-3346-42BE-9383-AEDA50B7A4F3}" type="datetime1">
              <a:rPr kumimoji="1" lang="ja-JP" altLang="en-US" smtClean="0"/>
              <a:t>2020/9/25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7544" y="2060848"/>
            <a:ext cx="8136904" cy="1088737"/>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smtClean="0">
                <a:solidFill>
                  <a:sysClr val="windowText" lastClr="000000"/>
                </a:solidFill>
                <a:ea typeface="Meiryo UI" panose="020B0604030504040204" pitchFamily="50" charset="-128"/>
                <a:cs typeface="Times New Roman" panose="02020603050405020304" pitchFamily="18" charset="0"/>
              </a:rPr>
              <a:t>大阪都市魅力創造戦略</a:t>
            </a:r>
            <a:r>
              <a:rPr lang="en-US" altLang="ja-JP" sz="28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800" b="1" kern="100" dirty="0" smtClean="0">
                <a:solidFill>
                  <a:sysClr val="windowText" lastClr="000000"/>
                </a:solidFill>
                <a:ea typeface="Meiryo UI" panose="020B0604030504040204" pitchFamily="50" charset="-128"/>
                <a:cs typeface="Times New Roman" panose="02020603050405020304" pitchFamily="18" charset="0"/>
              </a:rPr>
              <a:t>の検証</a:t>
            </a:r>
            <a:r>
              <a:rPr lang="ja-JP" altLang="en-US" sz="2800" b="1" kern="100" dirty="0" smtClean="0">
                <a:solidFill>
                  <a:schemeClr val="tx1"/>
                </a:solidFill>
                <a:ea typeface="Meiryo UI" panose="020B0604030504040204" pitchFamily="50" charset="-128"/>
                <a:cs typeface="Times New Roman" panose="02020603050405020304" pitchFamily="18" charset="0"/>
              </a:rPr>
              <a:t>（都市像ごと）</a:t>
            </a:r>
            <a:endParaRPr lang="en-US" altLang="ja-JP" sz="2800" b="1" kern="100" dirty="0" smtClean="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668344" y="476672"/>
            <a:ext cx="1152128"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資料</a:t>
            </a:r>
            <a:r>
              <a:rPr kumimoji="1" lang="ja-JP" altLang="en-US" sz="1200" dirty="0" smtClean="0">
                <a:solidFill>
                  <a:schemeClr val="tx1"/>
                </a:solidFill>
              </a:rPr>
              <a:t>１－２</a:t>
            </a:r>
            <a:r>
              <a:rPr kumimoji="1" lang="ja-JP" altLang="en-US" dirty="0" smtClean="0"/>
              <a:t>　</a:t>
            </a:r>
            <a:endParaRPr kumimoji="1" lang="ja-JP" altLang="en-US" dirty="0"/>
          </a:p>
        </p:txBody>
      </p:sp>
    </p:spTree>
    <p:extLst>
      <p:ext uri="{BB962C8B-B14F-4D97-AF65-F5344CB8AC3E}">
        <p14:creationId xmlns:p14="http://schemas.microsoft.com/office/powerpoint/2010/main" val="39643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９　　世界で活躍できるグローバル人材育成都市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0319" y="986244"/>
            <a:ext cx="4820649" cy="5602624"/>
          </a:xfrm>
          <a:prstGeom prst="rect">
            <a:avLst/>
          </a:prstGeom>
          <a:noFill/>
          <a:ln>
            <a:noFill/>
          </a:ln>
        </p:spPr>
        <p:txBody>
          <a:bodyPr wrap="square" rtlCol="0">
            <a:spAutoFit/>
          </a:bodyPr>
          <a:lstStyle/>
          <a:p>
            <a:pPr>
              <a:lnSpc>
                <a:spcPts val="1750"/>
              </a:lnSpc>
            </a:pPr>
            <a:r>
              <a:rPr lang="ja-JP" altLang="en-US" sz="1200" b="1" dirty="0" smtClean="0">
                <a:latin typeface="Meiryo UI" panose="020B0604030504040204" pitchFamily="50" charset="-128"/>
                <a:ea typeface="Meiryo UI" panose="020B0604030504040204" pitchFamily="50" charset="-128"/>
              </a:rPr>
              <a:t>①グローバル人材育成</a:t>
            </a:r>
            <a:endParaRPr lang="en-US" altLang="ja-JP" sz="1200" b="1"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・海外の大学への進学をめざす高校生を対象に「おおさかグローバル塾」を実施し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高い</a:t>
            </a:r>
            <a:r>
              <a:rPr lang="ja-JP" altLang="en-US" sz="1100" dirty="0">
                <a:latin typeface="Meiryo UI" panose="020B0604030504040204" pitchFamily="50" charset="-128"/>
                <a:ea typeface="Meiryo UI" panose="020B0604030504040204" pitchFamily="50" charset="-128"/>
              </a:rPr>
              <a:t>英語力やコミュニケーション力を習得させ、世界を舞台に活躍する</a:t>
            </a:r>
            <a:r>
              <a:rPr lang="ja-JP" altLang="en-US" sz="1100" dirty="0" smtClean="0">
                <a:latin typeface="Meiryo UI" panose="020B0604030504040204" pitchFamily="50" charset="-128"/>
                <a:ea typeface="Meiryo UI" panose="020B0604030504040204" pitchFamily="50" charset="-128"/>
              </a:rPr>
              <a:t>トップ</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レベル</a:t>
            </a:r>
            <a:r>
              <a:rPr lang="ja-JP" altLang="en-US" sz="1100" dirty="0">
                <a:latin typeface="Meiryo UI" panose="020B0604030504040204" pitchFamily="50" charset="-128"/>
                <a:ea typeface="Meiryo UI" panose="020B0604030504040204" pitchFamily="50" charset="-128"/>
              </a:rPr>
              <a:t>のグローバル人材の育成を図っている。高校生や中学</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年生を対象</a:t>
            </a:r>
            <a:r>
              <a:rPr lang="ja-JP" altLang="en-US" sz="1100" dirty="0" smtClean="0">
                <a:latin typeface="Meiryo UI" panose="020B0604030504040204" pitchFamily="50" charset="-128"/>
                <a:ea typeface="Meiryo UI" panose="020B0604030504040204" pitchFamily="50" charset="-128"/>
              </a:rPr>
              <a:t>に</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グローバル体験プログラム」を実施し、海外への関心や英語習得意欲を向上。</a:t>
            </a:r>
          </a:p>
          <a:p>
            <a:pPr>
              <a:lnSpc>
                <a:spcPts val="1750"/>
              </a:lnSpc>
            </a:pPr>
            <a:r>
              <a:rPr lang="ja-JP" altLang="en-US" sz="1100" dirty="0" smtClean="0">
                <a:latin typeface="Meiryo UI" panose="020B0604030504040204" pitchFamily="50" charset="-128"/>
                <a:ea typeface="Meiryo UI" panose="020B0604030504040204" pitchFamily="50" charset="-128"/>
              </a:rPr>
              <a:t>・グローバル社会において活躍し貢献できる人材育成のため、大阪市立の学校</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おいて</a:t>
            </a:r>
            <a:r>
              <a:rPr lang="ja-JP" altLang="en-US" sz="1100" dirty="0" smtClean="0">
                <a:latin typeface="Meiryo UI" panose="020B0604030504040204" pitchFamily="50" charset="-128"/>
                <a:ea typeface="Meiryo UI" panose="020B0604030504040204" pitchFamily="50" charset="-128"/>
              </a:rPr>
              <a:t>、ネイティブスピーカーを活用した授業を実施するなど、英語</a:t>
            </a:r>
            <a:r>
              <a:rPr lang="ja-JP" altLang="en-US" sz="1100" dirty="0">
                <a:latin typeface="Meiryo UI" panose="020B0604030504040204" pitchFamily="50" charset="-128"/>
                <a:ea typeface="Meiryo UI" panose="020B0604030504040204" pitchFamily="50" charset="-128"/>
              </a:rPr>
              <a:t>教育</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強化の取組みを推進。小学校</a:t>
            </a:r>
            <a:r>
              <a:rPr lang="ja-JP" altLang="en-US" sz="1100" dirty="0">
                <a:latin typeface="Meiryo UI" panose="020B0604030504040204" pitchFamily="50" charset="-128"/>
                <a:ea typeface="Meiryo UI" panose="020B0604030504040204" pitchFamily="50" charset="-128"/>
              </a:rPr>
              <a:t>低学年</a:t>
            </a:r>
            <a:r>
              <a:rPr lang="ja-JP" altLang="en-US" sz="1100" dirty="0" smtClean="0">
                <a:latin typeface="Meiryo UI" panose="020B0604030504040204" pitchFamily="50" charset="-128"/>
                <a:ea typeface="Meiryo UI" panose="020B0604030504040204" pitchFamily="50" charset="-128"/>
              </a:rPr>
              <a:t>から英語教育を実施することで、小中</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９年間を見通した英語教育の充実を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国家戦略特区を活用した公設民営学校として、国際バカロレア認定コース</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持つ</a:t>
            </a:r>
            <a:r>
              <a:rPr lang="ja-JP" altLang="en-US" sz="1100" dirty="0">
                <a:latin typeface="Meiryo UI" panose="020B0604030504040204" pitchFamily="50" charset="-128"/>
                <a:ea typeface="Meiryo UI" panose="020B0604030504040204" pitchFamily="50" charset="-128"/>
              </a:rPr>
              <a:t>中高一貫教育校</a:t>
            </a:r>
            <a:r>
              <a:rPr lang="ja-JP" altLang="en-US" sz="1100" dirty="0" smtClean="0">
                <a:latin typeface="Meiryo UI" panose="020B0604030504040204" pitchFamily="50" charset="-128"/>
                <a:ea typeface="Meiryo UI" panose="020B0604030504040204" pitchFamily="50" charset="-128"/>
              </a:rPr>
              <a:t>を設置</a:t>
            </a:r>
            <a:r>
              <a:rPr lang="ja-JP" altLang="en-US" sz="1100" dirty="0">
                <a:latin typeface="Meiryo UI" panose="020B0604030504040204" pitchFamily="50" charset="-128"/>
                <a:ea typeface="Meiryo UI" panose="020B0604030504040204" pitchFamily="50" charset="-128"/>
              </a:rPr>
              <a:t>し、国際社会でリーダーシップを発揮して活躍し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の経済成長を牽引する人材育成に着手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200" b="1" dirty="0" smtClean="0">
                <a:latin typeface="Meiryo UI" panose="020B0604030504040204" pitchFamily="50" charset="-128"/>
                <a:ea typeface="Meiryo UI" panose="020B0604030504040204" pitchFamily="50" charset="-128"/>
              </a:rPr>
              <a:t>②外国人留学生の受入と定着支援</a:t>
            </a:r>
            <a:endParaRPr lang="en-US" altLang="ja-JP" sz="1200" b="1" dirty="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公的賃貸住宅事業者と大学との連携事業の推進により住居確保が困難</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留学生</a:t>
            </a:r>
            <a:r>
              <a:rPr lang="ja-JP" altLang="en-US" sz="1100" dirty="0">
                <a:latin typeface="Meiryo UI" panose="020B0604030504040204" pitchFamily="50" charset="-128"/>
                <a:ea typeface="Meiryo UI" panose="020B0604030504040204" pitchFamily="50" charset="-128"/>
              </a:rPr>
              <a:t>に対して、安定した住環境の提供を実施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留学生に、大阪市等が企画する協働・交流のための</a:t>
            </a:r>
            <a:r>
              <a:rPr lang="ja-JP" altLang="en-US" sz="1100" dirty="0" smtClean="0">
                <a:latin typeface="Meiryo UI" panose="020B0604030504040204" pitchFamily="50" charset="-128"/>
                <a:ea typeface="Meiryo UI" panose="020B0604030504040204" pitchFamily="50" charset="-128"/>
              </a:rPr>
              <a:t>ボランティアプログラムや</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起業</a:t>
            </a:r>
            <a:r>
              <a:rPr lang="ja-JP" altLang="en-US" sz="1100" dirty="0">
                <a:latin typeface="Meiryo UI" panose="020B0604030504040204" pitchFamily="50" charset="-128"/>
                <a:ea typeface="Meiryo UI" panose="020B0604030504040204" pitchFamily="50" charset="-128"/>
              </a:rPr>
              <a:t>支援セミナーへの参加を促し、留学生の地域への愛着の醸成</a:t>
            </a:r>
            <a:r>
              <a:rPr lang="ja-JP" altLang="en-US" sz="1100" dirty="0" smtClean="0">
                <a:latin typeface="Meiryo UI" panose="020B0604030504040204" pitchFamily="50" charset="-128"/>
                <a:ea typeface="Meiryo UI" panose="020B0604030504040204" pitchFamily="50" charset="-128"/>
              </a:rPr>
              <a:t>と国際</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人材</a:t>
            </a:r>
            <a:r>
              <a:rPr lang="ja-JP" altLang="en-US" sz="1100" dirty="0">
                <a:latin typeface="Meiryo UI" panose="020B0604030504040204" pitchFamily="50" charset="-128"/>
                <a:ea typeface="Meiryo UI" panose="020B0604030504040204" pitchFamily="50" charset="-128"/>
              </a:rPr>
              <a:t>の定着</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・留学生数</a:t>
            </a:r>
            <a:r>
              <a:rPr lang="ja-JP" altLang="en-US" sz="1100" dirty="0">
                <a:latin typeface="Meiryo UI" panose="020B0604030504040204" pitchFamily="50" charset="-128"/>
                <a:ea typeface="Meiryo UI" panose="020B0604030504040204" pitchFamily="50" charset="-128"/>
              </a:rPr>
              <a:t>は、専修学校や日本語学校の生徒が大幅に増加し、総数は</a:t>
            </a:r>
            <a:r>
              <a:rPr lang="ja-JP" altLang="en-US" sz="1100" dirty="0" smtClean="0">
                <a:latin typeface="Meiryo UI" panose="020B0604030504040204" pitchFamily="50" charset="-128"/>
                <a:ea typeface="Meiryo UI" panose="020B0604030504040204" pitchFamily="50" charset="-128"/>
              </a:rPr>
              <a:t>この</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年間で倍近くになった</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企業</a:t>
            </a:r>
            <a:r>
              <a:rPr lang="ja-JP" altLang="en-US" sz="1200" b="1" dirty="0" smtClean="0">
                <a:latin typeface="Meiryo UI" panose="020B0604030504040204" pitchFamily="50" charset="-128"/>
                <a:ea typeface="Meiryo UI" panose="020B0604030504040204" pitchFamily="50" charset="-128"/>
              </a:rPr>
              <a:t>における高度外国人材の積極的受入・活用</a:t>
            </a:r>
            <a:endParaRPr lang="en-US" altLang="ja-JP" sz="1200" b="1"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・大学や経済団体等と連携して、外国人留学生向けに就職に関するセミナーや　</a:t>
            </a:r>
          </a:p>
          <a:p>
            <a:pPr>
              <a:lnSpc>
                <a:spcPts val="1750"/>
              </a:lnSpc>
            </a:pPr>
            <a:r>
              <a:rPr lang="ja-JP" altLang="en-US" sz="1100" dirty="0">
                <a:latin typeface="Meiryo UI" panose="020B0604030504040204" pitchFamily="50" charset="-128"/>
                <a:ea typeface="Meiryo UI" panose="020B0604030504040204" pitchFamily="50" charset="-128"/>
              </a:rPr>
              <a:t>　企業見学会を実施することにより、企業に対する理解や就職意欲の向上</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図り</a:t>
            </a:r>
            <a:r>
              <a:rPr lang="ja-JP" altLang="en-US" sz="1100" dirty="0">
                <a:latin typeface="Meiryo UI" panose="020B0604030504040204" pitchFamily="50" charset="-128"/>
                <a:ea typeface="Meiryo UI" panose="020B0604030504040204" pitchFamily="50" charset="-128"/>
              </a:rPr>
              <a:t>、優れた外国人材の大阪企業への就職・定着を促進。　</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788024" y="847745"/>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33348441"/>
              </p:ext>
            </p:extLst>
          </p:nvPr>
        </p:nvGraphicFramePr>
        <p:xfrm>
          <a:off x="6484409" y="1489425"/>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947609" y="1580417"/>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15,280</a:t>
            </a:r>
            <a:r>
              <a:rPr lang="ja-JP" altLang="en-US" sz="1100" dirty="0" smtClean="0">
                <a:latin typeface="Meiryo UI" panose="020B0604030504040204" pitchFamily="50" charset="-128"/>
                <a:ea typeface="Meiryo UI" panose="020B0604030504040204" pitchFamily="50" charset="-128"/>
              </a:rPr>
              <a:t>人</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26,257</a:t>
            </a:r>
            <a:r>
              <a:rPr lang="ja-JP" altLang="en-US" sz="1100" dirty="0" smtClean="0">
                <a:latin typeface="Meiryo UI" panose="020B0604030504040204" pitchFamily="50" charset="-128"/>
                <a:ea typeface="Meiryo UI" panose="020B0604030504040204" pitchFamily="50" charset="-128"/>
              </a:rPr>
              <a:t>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23,000</a:t>
            </a:r>
            <a:r>
              <a:rPr lang="ja-JP" altLang="en-US" sz="1100" dirty="0" smtClean="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947609" y="1124744"/>
            <a:ext cx="414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大阪</a:t>
            </a:r>
            <a:r>
              <a:rPr lang="ja-JP" altLang="en-US" sz="1100" b="1" dirty="0" smtClean="0">
                <a:solidFill>
                  <a:schemeClr val="bg1"/>
                </a:solidFill>
                <a:latin typeface="Meiryo UI" panose="020B0604030504040204" pitchFamily="50" charset="-128"/>
                <a:ea typeface="Meiryo UI" panose="020B0604030504040204" pitchFamily="50" charset="-128"/>
              </a:rPr>
              <a:t>で学ぶ</a:t>
            </a:r>
            <a:r>
              <a:rPr lang="ja-JP" altLang="en-US" sz="1100" b="1" dirty="0" smtClean="0">
                <a:latin typeface="Meiryo UI" panose="020B0604030504040204" pitchFamily="50" charset="-128"/>
                <a:ea typeface="Meiryo UI" panose="020B0604030504040204" pitchFamily="50" charset="-128"/>
              </a:rPr>
              <a:t>留学生数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455045318"/>
              </p:ext>
            </p:extLst>
          </p:nvPr>
        </p:nvGraphicFramePr>
        <p:xfrm>
          <a:off x="4947609" y="3555842"/>
          <a:ext cx="4106662" cy="1912620"/>
        </p:xfrm>
        <a:graphic>
          <a:graphicData uri="http://schemas.openxmlformats.org/drawingml/2006/table">
            <a:tbl>
              <a:tblPr firstRow="1" bandRow="1">
                <a:tableStyleId>{BC89EF96-8CEA-46FF-86C4-4CE0E7609802}</a:tableStyleId>
              </a:tblPr>
              <a:tblGrid>
                <a:gridCol w="2018430">
                  <a:extLst>
                    <a:ext uri="{9D8B030D-6E8A-4147-A177-3AD203B41FA5}">
                      <a16:colId xmlns:a16="http://schemas.microsoft.com/office/drawing/2014/main" val="1146467183"/>
                    </a:ext>
                  </a:extLst>
                </a:gridCol>
                <a:gridCol w="2088232">
                  <a:extLst>
                    <a:ext uri="{9D8B030D-6E8A-4147-A177-3AD203B41FA5}">
                      <a16:colId xmlns:a16="http://schemas.microsoft.com/office/drawing/2014/main" val="208746823"/>
                    </a:ext>
                  </a:extLst>
                </a:gridCol>
              </a:tblGrid>
              <a:tr h="792088">
                <a:tc>
                  <a:txBody>
                    <a:bodyPr/>
                    <a:lstStyle/>
                    <a:p>
                      <a:pPr>
                        <a:lnSpc>
                          <a:spcPts val="1500"/>
                        </a:lnSpc>
                      </a:pPr>
                      <a:r>
                        <a:rPr kumimoji="1" lang="ja-JP" altLang="en-US" sz="1100" b="0" dirty="0" smtClean="0">
                          <a:latin typeface="Meiryo UI" panose="020B0604030504040204" pitchFamily="50" charset="-128"/>
                          <a:ea typeface="Meiryo UI" panose="020B0604030504040204" pitchFamily="50" charset="-128"/>
                        </a:rPr>
                        <a:t>海外へ留学する大阪の</a:t>
                      </a:r>
                      <a:endParaRPr kumimoji="1" lang="en-US" altLang="ja-JP" sz="1100" b="0" dirty="0" smtClean="0">
                        <a:latin typeface="Meiryo UI" panose="020B0604030504040204" pitchFamily="50" charset="-128"/>
                        <a:ea typeface="Meiryo UI" panose="020B0604030504040204" pitchFamily="50" charset="-128"/>
                      </a:endParaRPr>
                    </a:p>
                    <a:p>
                      <a:pPr>
                        <a:lnSpc>
                          <a:spcPts val="1500"/>
                        </a:lnSpc>
                      </a:pPr>
                      <a:r>
                        <a:rPr kumimoji="1" lang="ja-JP" altLang="en-US" sz="1100" b="0" dirty="0" smtClean="0">
                          <a:latin typeface="Meiryo UI" panose="020B0604030504040204" pitchFamily="50" charset="-128"/>
                          <a:ea typeface="Meiryo UI" panose="020B0604030504040204" pitchFamily="50" charset="-128"/>
                        </a:rPr>
                        <a:t>生徒・学生数</a:t>
                      </a:r>
                      <a:endParaRPr kumimoji="1" lang="en-US" altLang="ja-JP" sz="110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nSpc>
                          <a:spcPts val="1440"/>
                        </a:lnSpc>
                      </a:pPr>
                      <a:r>
                        <a:rPr kumimoji="1" lang="ja-JP" altLang="en-US" sz="1050" b="0" dirty="0" smtClean="0">
                          <a:latin typeface="Meiryo UI" panose="020B0604030504040204" pitchFamily="50" charset="-128"/>
                          <a:ea typeface="Meiryo UI" panose="020B0604030504040204" pitchFamily="50" charset="-128"/>
                        </a:rPr>
                        <a:t>　高校　  </a:t>
                      </a:r>
                      <a:r>
                        <a:rPr kumimoji="1" lang="en-US" altLang="ja-JP" sz="1050" b="0" dirty="0" smtClean="0">
                          <a:latin typeface="Meiryo UI" panose="020B0604030504040204" pitchFamily="50" charset="-128"/>
                          <a:ea typeface="Meiryo UI" panose="020B0604030504040204" pitchFamily="50" charset="-128"/>
                        </a:rPr>
                        <a:t>468</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1050" b="0" baseline="0"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455</a:t>
                      </a:r>
                      <a:r>
                        <a:rPr kumimoji="1" lang="ja-JP" altLang="en-US" sz="1050" b="0" dirty="0" smtClean="0">
                          <a:latin typeface="Meiryo UI" panose="020B0604030504040204" pitchFamily="50" charset="-128"/>
                          <a:ea typeface="Meiryo UI" panose="020B0604030504040204" pitchFamily="50" charset="-128"/>
                        </a:rPr>
                        <a:t>人</a:t>
                      </a:r>
                      <a:endParaRPr kumimoji="1" lang="en-US" altLang="ja-JP" sz="1050" b="0" dirty="0" smtClean="0">
                        <a:latin typeface="Meiryo UI" panose="020B0604030504040204" pitchFamily="50" charset="-128"/>
                        <a:ea typeface="Meiryo UI" panose="020B0604030504040204" pitchFamily="50" charset="-128"/>
                      </a:endParaRPr>
                    </a:p>
                    <a:p>
                      <a:pPr>
                        <a:lnSpc>
                          <a:spcPts val="1440"/>
                        </a:lnSpc>
                      </a:pPr>
                      <a:r>
                        <a:rPr kumimoji="1" lang="ja-JP" altLang="en-US" sz="1000" b="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2013</a:t>
                      </a:r>
                      <a:r>
                        <a:rPr kumimoji="1" lang="ja-JP" altLang="en-US" sz="900" b="0" dirty="0" smtClean="0">
                          <a:latin typeface="Meiryo UI" panose="020B0604030504040204" pitchFamily="50" charset="-128"/>
                          <a:ea typeface="Meiryo UI" panose="020B0604030504040204" pitchFamily="50" charset="-128"/>
                        </a:rPr>
                        <a:t>）　</a:t>
                      </a:r>
                      <a:r>
                        <a:rPr kumimoji="1" lang="ja-JP" altLang="en-US" sz="900" b="0" baseline="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(2017)</a:t>
                      </a:r>
                    </a:p>
                    <a:p>
                      <a:pPr>
                        <a:lnSpc>
                          <a:spcPts val="1440"/>
                        </a:lnSpc>
                      </a:pPr>
                      <a:r>
                        <a:rPr kumimoji="1" lang="ja-JP" altLang="en-US" sz="1050" b="0" dirty="0" smtClean="0">
                          <a:latin typeface="Meiryo UI" panose="020B0604030504040204" pitchFamily="50" charset="-128"/>
                          <a:ea typeface="Meiryo UI" panose="020B0604030504040204" pitchFamily="50" charset="-128"/>
                        </a:rPr>
                        <a:t>　大学  </a:t>
                      </a:r>
                      <a:r>
                        <a:rPr kumimoji="1" lang="en-US" altLang="ja-JP" sz="1050" b="0" dirty="0" smtClean="0">
                          <a:latin typeface="Meiryo UI" panose="020B0604030504040204" pitchFamily="50" charset="-128"/>
                          <a:ea typeface="Meiryo UI" panose="020B0604030504040204" pitchFamily="50" charset="-128"/>
                        </a:rPr>
                        <a:t>2,678</a:t>
                      </a:r>
                      <a:r>
                        <a:rPr kumimoji="1" lang="ja-JP" altLang="en-US" sz="1050" b="0" dirty="0" smtClean="0">
                          <a:latin typeface="Meiryo UI" panose="020B0604030504040204" pitchFamily="50" charset="-128"/>
                          <a:ea typeface="Meiryo UI" panose="020B0604030504040204" pitchFamily="50" charset="-128"/>
                        </a:rPr>
                        <a:t>人　⇒　</a:t>
                      </a:r>
                      <a:r>
                        <a:rPr kumimoji="1" lang="en-US" altLang="ja-JP" sz="1050" b="0" dirty="0" smtClean="0">
                          <a:latin typeface="Meiryo UI" panose="020B0604030504040204" pitchFamily="50" charset="-128"/>
                          <a:ea typeface="Meiryo UI" panose="020B0604030504040204" pitchFamily="50" charset="-128"/>
                        </a:rPr>
                        <a:t>3,045</a:t>
                      </a:r>
                      <a:r>
                        <a:rPr kumimoji="1" lang="ja-JP" altLang="en-US" sz="1050" b="0" dirty="0" smtClean="0">
                          <a:latin typeface="Meiryo UI" panose="020B0604030504040204" pitchFamily="50" charset="-128"/>
                          <a:ea typeface="Meiryo UI" panose="020B0604030504040204" pitchFamily="50" charset="-128"/>
                        </a:rPr>
                        <a:t>人  </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2013</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20103">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留学生が就職する全国の</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日本企業等のうち、大阪の企業が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占める割合</a:t>
                      </a:r>
                      <a:endParaRPr kumimoji="1" lang="en-US" altLang="ja-JP" sz="105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nSpc>
                          <a:spcPts val="1440"/>
                        </a:lnSpc>
                      </a:pPr>
                      <a:r>
                        <a:rPr kumimoji="1" lang="ja-JP" altLang="en-US" sz="120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10.4%</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10.0</a:t>
                      </a:r>
                      <a:r>
                        <a:rPr kumimoji="1" lang="ja-JP" altLang="en-US" sz="1050" b="0" dirty="0" smtClean="0">
                          <a:latin typeface="Meiryo UI" panose="020B0604030504040204" pitchFamily="50" charset="-128"/>
                          <a:ea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endParaRPr>
                    </a:p>
                    <a:p>
                      <a:pPr>
                        <a:lnSpc>
                          <a:spcPts val="1440"/>
                        </a:lnSpc>
                      </a:pP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2014</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416143">
                <a:tc>
                  <a:txBody>
                    <a:bodyPr/>
                    <a:lstStyle/>
                    <a:p>
                      <a:pPr>
                        <a:lnSpc>
                          <a:spcPts val="1500"/>
                        </a:lnSpc>
                      </a:pPr>
                      <a:r>
                        <a:rPr kumimoji="1" lang="ja-JP" altLang="en-US" sz="1100" b="0" dirty="0" smtClean="0">
                          <a:latin typeface="Meiryo UI" panose="020B0604030504040204" pitchFamily="50" charset="-128"/>
                          <a:ea typeface="Meiryo UI" panose="020B0604030504040204" pitchFamily="50" charset="-128"/>
                        </a:rPr>
                        <a:t>府内在留高度外国人材数</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14,106</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30,173</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6864" y="678467"/>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22563"/>
            <a:ext cx="2133600" cy="365125"/>
          </a:xfrm>
        </p:spPr>
        <p:txBody>
          <a:bodyPr/>
          <a:lstStyle/>
          <a:p>
            <a:r>
              <a:rPr kumimoji="1" lang="en-US" altLang="ja-JP" dirty="0" smtClean="0"/>
              <a:t>9</a:t>
            </a:r>
            <a:endParaRPr kumimoji="1" lang="ja-JP" altLang="en-US" dirty="0"/>
          </a:p>
        </p:txBody>
      </p:sp>
      <p:sp>
        <p:nvSpPr>
          <p:cNvPr id="13" name="正方形/長方形 12"/>
          <p:cNvSpPr/>
          <p:nvPr/>
        </p:nvSpPr>
        <p:spPr>
          <a:xfrm>
            <a:off x="4762952" y="3197647"/>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947609" y="5522364"/>
            <a:ext cx="4140000" cy="107498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〇外国人留学生数については、目標を達成。今後は、大阪の成長</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発展</a:t>
            </a:r>
            <a:r>
              <a:rPr lang="ja-JP" altLang="en-US" sz="1100" dirty="0">
                <a:solidFill>
                  <a:schemeClr val="tx1"/>
                </a:solidFill>
                <a:latin typeface="Meiryo UI" panose="020B0604030504040204" pitchFamily="50" charset="-128"/>
                <a:ea typeface="Meiryo UI" panose="020B0604030504040204" pitchFamily="50" charset="-128"/>
              </a:rPr>
              <a:t>に寄与する</a:t>
            </a: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国内外の高度人材が活躍</a:t>
            </a:r>
            <a:r>
              <a:rPr lang="ja-JP" altLang="en-US" sz="1100" dirty="0">
                <a:solidFill>
                  <a:schemeClr val="tx1"/>
                </a:solidFill>
                <a:latin typeface="Meiryo UI" panose="020B0604030504040204" pitchFamily="50" charset="-128"/>
                <a:ea typeface="Meiryo UI" panose="020B0604030504040204" pitchFamily="50" charset="-128"/>
              </a:rPr>
              <a:t>できるよう、環境整備</a:t>
            </a:r>
            <a:r>
              <a:rPr lang="ja-JP" altLang="en-US" sz="1100" dirty="0" smtClean="0">
                <a:solidFill>
                  <a:schemeClr val="tx1"/>
                </a:solidFill>
                <a:latin typeface="Meiryo UI" panose="020B0604030504040204" pitchFamily="50" charset="-128"/>
                <a:ea typeface="Meiryo UI" panose="020B0604030504040204" pitchFamily="50" charset="-128"/>
              </a:rPr>
              <a:t>や</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仕組みづくり</a:t>
            </a:r>
            <a:r>
              <a:rPr lang="ja-JP" altLang="en-US" sz="1100" dirty="0">
                <a:solidFill>
                  <a:schemeClr val="tx1"/>
                </a:solidFill>
                <a:latin typeface="Meiryo UI" panose="020B0604030504040204" pitchFamily="50" charset="-128"/>
                <a:ea typeface="Meiryo UI" panose="020B0604030504040204" pitchFamily="50" charset="-128"/>
              </a:rPr>
              <a:t>に重点的に</a:t>
            </a:r>
            <a:r>
              <a:rPr lang="ja-JP" altLang="en-US" sz="1100" dirty="0" smtClean="0">
                <a:solidFill>
                  <a:schemeClr val="tx1"/>
                </a:solidFill>
                <a:latin typeface="Meiryo UI" panose="020B0604030504040204" pitchFamily="50" charset="-128"/>
                <a:ea typeface="Meiryo UI" panose="020B0604030504040204" pitchFamily="50" charset="-128"/>
              </a:rPr>
              <a:t>取組むことが必要。</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891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１０　出会いが新しい価値を生む多様性都市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8854" y="878224"/>
            <a:ext cx="4725145" cy="5401479"/>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①国際都市にふさわしい安全・安心の取組みの推進</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・外国人</a:t>
            </a:r>
            <a:r>
              <a:rPr lang="ja-JP" altLang="en-US" sz="1100" dirty="0">
                <a:latin typeface="Meiryo UI" panose="020B0604030504040204" pitchFamily="50" charset="-128"/>
                <a:ea typeface="Meiryo UI" panose="020B0604030504040204" pitchFamily="50" charset="-128"/>
              </a:rPr>
              <a:t>相談については、</a:t>
            </a:r>
            <a:r>
              <a:rPr lang="en-US" altLang="ja-JP" sz="1100" dirty="0">
                <a:latin typeface="Meiryo UI" panose="020B0604030504040204" pitchFamily="50" charset="-128"/>
                <a:ea typeface="Meiryo UI" panose="020B0604030504040204" pitchFamily="50" charset="-128"/>
              </a:rPr>
              <a:t>H31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月の出入国管理法の改正（在留</a:t>
            </a:r>
            <a:r>
              <a:rPr lang="ja-JP" altLang="en-US" sz="1100" dirty="0" smtClean="0">
                <a:latin typeface="Meiryo UI" panose="020B0604030504040204" pitchFamily="50" charset="-128"/>
                <a:ea typeface="Meiryo UI" panose="020B0604030504040204" pitchFamily="50" charset="-128"/>
              </a:rPr>
              <a:t>資格</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「特定</a:t>
            </a:r>
            <a:r>
              <a:rPr lang="ja-JP" altLang="en-US" sz="1100" dirty="0">
                <a:latin typeface="Meiryo UI" panose="020B0604030504040204" pitchFamily="50" charset="-128"/>
                <a:ea typeface="Meiryo UI" panose="020B0604030504040204" pitchFamily="50" charset="-128"/>
              </a:rPr>
              <a:t>技能」の新設）に伴い、対応言語数や相談時間を拡充</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新型コロナウイルス</a:t>
            </a:r>
            <a:r>
              <a:rPr lang="ja-JP" altLang="en-US" sz="1100" dirty="0">
                <a:latin typeface="Meiryo UI" panose="020B0604030504040204" pitchFamily="50" charset="-128"/>
                <a:ea typeface="Meiryo UI" panose="020B0604030504040204" pitchFamily="50" charset="-128"/>
              </a:rPr>
              <a:t>感染症に係る外国人からの多数の相談に対応。</a:t>
            </a:r>
          </a:p>
          <a:p>
            <a:pPr>
              <a:lnSpc>
                <a:spcPts val="1800"/>
              </a:lnSpc>
            </a:pPr>
            <a:r>
              <a:rPr lang="ja-JP" altLang="en-US" sz="1100" dirty="0">
                <a:latin typeface="Meiryo UI" panose="020B0604030504040204" pitchFamily="50" charset="-128"/>
                <a:ea typeface="Meiryo UI" panose="020B0604030504040204" pitchFamily="50" charset="-128"/>
              </a:rPr>
              <a:t>・外国人が災害時に必要な情報</a:t>
            </a:r>
            <a:r>
              <a:rPr lang="ja-JP" altLang="en-US" sz="1100" dirty="0" smtClean="0">
                <a:latin typeface="Meiryo UI" panose="020B0604030504040204" pitchFamily="50" charset="-128"/>
                <a:ea typeface="Meiryo UI" panose="020B0604030504040204" pitchFamily="50" charset="-128"/>
              </a:rPr>
              <a:t>を</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言語</a:t>
            </a:r>
            <a:r>
              <a:rPr lang="ja-JP" altLang="en-US" sz="1100" dirty="0">
                <a:latin typeface="Meiryo UI" panose="020B0604030504040204" pitchFamily="50" charset="-128"/>
                <a:ea typeface="Meiryo UI" panose="020B0604030504040204" pitchFamily="50" charset="-128"/>
              </a:rPr>
              <a:t>で提供するウェブサイト・</a:t>
            </a:r>
            <a:r>
              <a:rPr lang="ja-JP" altLang="en-US" sz="1100" dirty="0" smtClean="0">
                <a:latin typeface="Meiryo UI" panose="020B0604030504040204" pitchFamily="50" charset="-128"/>
                <a:ea typeface="Meiryo UI" panose="020B0604030504040204" pitchFamily="50" charset="-128"/>
              </a:rPr>
              <a:t>アプリ「</a:t>
            </a:r>
            <a:r>
              <a:rPr lang="en-US" altLang="ja-JP" sz="1100" dirty="0" smtClean="0">
                <a:latin typeface="Meiryo UI" panose="020B0604030504040204" pitchFamily="50" charset="-128"/>
                <a:ea typeface="Meiryo UI" panose="020B0604030504040204" pitchFamily="50" charset="-128"/>
              </a:rPr>
              <a:t>Osaka </a:t>
            </a: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Safe </a:t>
            </a:r>
            <a:r>
              <a:rPr lang="en-US" altLang="ja-JP" sz="1100" dirty="0">
                <a:latin typeface="Meiryo UI" panose="020B0604030504040204" pitchFamily="50" charset="-128"/>
                <a:ea typeface="Meiryo UI" panose="020B0604030504040204" pitchFamily="50" charset="-128"/>
              </a:rPr>
              <a:t>Travels</a:t>
            </a:r>
            <a:r>
              <a:rPr lang="ja-JP" altLang="en-US" sz="1100" dirty="0">
                <a:latin typeface="Meiryo UI" panose="020B0604030504040204" pitchFamily="50" charset="-128"/>
                <a:ea typeface="Meiryo UI" panose="020B0604030504040204" pitchFamily="50" charset="-128"/>
              </a:rPr>
              <a:t>」を開発し、</a:t>
            </a:r>
            <a:r>
              <a:rPr lang="en-US" altLang="ja-JP" sz="1100" dirty="0">
                <a:latin typeface="Meiryo UI" panose="020B0604030504040204" pitchFamily="50" charset="-128"/>
                <a:ea typeface="Meiryo UI" panose="020B0604030504040204" pitchFamily="50" charset="-128"/>
              </a:rPr>
              <a:t>R2</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rPr>
              <a:t>から運用を開始。</a:t>
            </a:r>
          </a:p>
          <a:p>
            <a:pPr>
              <a:lnSpc>
                <a:spcPts val="1800"/>
              </a:lnSpc>
            </a:pPr>
            <a:r>
              <a:rPr lang="ja-JP" altLang="en-US" sz="1200" b="1" dirty="0" smtClean="0">
                <a:latin typeface="Meiryo UI" panose="020B0604030504040204" pitchFamily="50" charset="-128"/>
                <a:ea typeface="Meiryo UI" panose="020B0604030504040204" pitchFamily="50" charset="-128"/>
              </a:rPr>
              <a:t>②地域のグローバル化</a:t>
            </a:r>
            <a:endParaRPr lang="en-US" altLang="ja-JP" sz="1200" b="1" dirty="0" smtClean="0">
              <a:latin typeface="Meiryo UI" panose="020B0604030504040204" pitchFamily="50" charset="-128"/>
              <a:ea typeface="Meiryo UI" panose="020B0604030504040204" pitchFamily="50" charset="-128"/>
            </a:endParaRPr>
          </a:p>
          <a:p>
            <a:pPr lvl="0">
              <a:lnSpc>
                <a:spcPts val="1800"/>
              </a:lnSpc>
            </a:pPr>
            <a:r>
              <a:rPr lang="ja-JP" altLang="en-US" sz="1100" dirty="0">
                <a:solidFill>
                  <a:prstClr val="black"/>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多言語での情報提供や案内の充実など外国につながる市民への行政情報の発</a:t>
            </a:r>
            <a:endParaRPr lang="en-US" altLang="ja-JP" sz="1100" dirty="0">
              <a:latin typeface="Meiryo UI" panose="020B0604030504040204" pitchFamily="50" charset="-128"/>
              <a:ea typeface="Meiryo UI" panose="020B0604030504040204" pitchFamily="50" charset="-128"/>
            </a:endParaRPr>
          </a:p>
          <a:p>
            <a:pPr lvl="0">
              <a:lnSpc>
                <a:spcPts val="1800"/>
              </a:lnSpc>
            </a:pPr>
            <a:r>
              <a:rPr lang="ja-JP" altLang="en-US" sz="1100" dirty="0">
                <a:latin typeface="Meiryo UI" panose="020B0604030504040204" pitchFamily="50" charset="-128"/>
                <a:ea typeface="Meiryo UI" panose="020B0604030504040204" pitchFamily="50" charset="-128"/>
              </a:rPr>
              <a:t>　信の</a:t>
            </a:r>
            <a:r>
              <a:rPr lang="ja-JP" altLang="en-US" sz="1100" dirty="0" smtClean="0">
                <a:solidFill>
                  <a:srgbClr val="FF0000"/>
                </a:solidFill>
                <a:latin typeface="Meiryo UI" panose="020B0604030504040204" pitchFamily="50" charset="-128"/>
                <a:ea typeface="Meiryo UI" panose="020B0604030504040204" pitchFamily="50" charset="-128"/>
              </a:rPr>
              <a:t>取組み</a:t>
            </a:r>
            <a:r>
              <a:rPr lang="ja-JP" altLang="en-US" sz="1100" dirty="0">
                <a:latin typeface="Meiryo UI" panose="020B0604030504040204" pitchFamily="50" charset="-128"/>
                <a:ea typeface="Meiryo UI" panose="020B0604030504040204" pitchFamily="50" charset="-128"/>
              </a:rPr>
              <a:t>を進めたほか、外国文化についてのセミナーを実施するなど、多文化</a:t>
            </a:r>
            <a:endParaRPr lang="en-US" altLang="ja-JP" sz="1100" dirty="0">
              <a:latin typeface="Meiryo UI" panose="020B0604030504040204" pitchFamily="50" charset="-128"/>
              <a:ea typeface="Meiryo UI" panose="020B0604030504040204" pitchFamily="50" charset="-128"/>
            </a:endParaRPr>
          </a:p>
          <a:p>
            <a:pPr lvl="0">
              <a:lnSpc>
                <a:spcPts val="1800"/>
              </a:lnSpc>
            </a:pPr>
            <a:r>
              <a:rPr lang="ja-JP" altLang="en-US" sz="1100" dirty="0">
                <a:latin typeface="Meiryo UI" panose="020B0604030504040204" pitchFamily="50" charset="-128"/>
                <a:ea typeface="Meiryo UI" panose="020B0604030504040204" pitchFamily="50" charset="-128"/>
              </a:rPr>
              <a:t>　共生に対する理解を深める</a:t>
            </a:r>
            <a:r>
              <a:rPr lang="ja-JP" altLang="en-US" sz="1100" dirty="0" smtClean="0">
                <a:solidFill>
                  <a:srgbClr val="FF0000"/>
                </a:solidFill>
                <a:latin typeface="Meiryo UI" panose="020B0604030504040204" pitchFamily="50" charset="-128"/>
                <a:ea typeface="Meiryo UI" panose="020B0604030504040204" pitchFamily="50" charset="-128"/>
              </a:rPr>
              <a:t>取組み</a:t>
            </a:r>
            <a:r>
              <a:rPr lang="ja-JP" altLang="en-US" sz="1100" dirty="0">
                <a:latin typeface="Meiryo UI" panose="020B0604030504040204" pitchFamily="50" charset="-128"/>
                <a:ea typeface="Meiryo UI" panose="020B0604030504040204" pitchFamily="50" charset="-128"/>
              </a:rPr>
              <a:t>を進めた</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③国際競争力を有するビジネス拠点としての大阪の魅力向上</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大阪サミットにおいて、万全の警備のもと安全・安心な会議環境を確保し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成功裏に終えることができた。</a:t>
            </a:r>
            <a:r>
              <a:rPr lang="ja-JP" altLang="en-US" sz="1100" dirty="0">
                <a:latin typeface="Meiryo UI" panose="020B0604030504040204" pitchFamily="50" charset="-128"/>
                <a:ea typeface="Meiryo UI" panose="020B0604030504040204" pitchFamily="50" charset="-128"/>
              </a:rPr>
              <a:t>また</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・関西の強みや魅力を世界に発信。</a:t>
            </a: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大阪イノベーションハブ」において、人材発掘、起業家マインド醸成、</a:t>
            </a:r>
            <a:r>
              <a:rPr lang="ja-JP" altLang="en-US" sz="1100" dirty="0" smtClean="0">
                <a:latin typeface="Meiryo UI" panose="020B0604030504040204" pitchFamily="50" charset="-128"/>
                <a:ea typeface="Meiryo UI" panose="020B0604030504040204" pitchFamily="50" charset="-128"/>
              </a:rPr>
              <a:t>国内外</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ネットワーク</a:t>
            </a:r>
            <a:r>
              <a:rPr lang="ja-JP" altLang="en-US" sz="1100" dirty="0">
                <a:latin typeface="Meiryo UI" panose="020B0604030504040204" pitchFamily="50" charset="-128"/>
                <a:ea typeface="Meiryo UI" panose="020B0604030504040204" pitchFamily="50" charset="-128"/>
              </a:rPr>
              <a:t>構築、プロジェクト創出支援、海外ワークショップ、国際会議等</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イノベーション</a:t>
            </a:r>
            <a:r>
              <a:rPr lang="ja-JP" altLang="en-US" sz="1100" dirty="0">
                <a:latin typeface="Meiryo UI" panose="020B0604030504040204" pitchFamily="50" charset="-128"/>
                <a:ea typeface="Meiryo UI" panose="020B0604030504040204" pitchFamily="50" charset="-128"/>
              </a:rPr>
              <a:t>創出を支援するプログラムを実施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大阪外国企業誘致センター（</a:t>
            </a:r>
            <a:r>
              <a:rPr lang="en-US" altLang="ja-JP" sz="1100" dirty="0">
                <a:latin typeface="Meiryo UI" panose="020B0604030504040204" pitchFamily="50" charset="-128"/>
                <a:ea typeface="Meiryo UI" panose="020B0604030504040204" pitchFamily="50" charset="-128"/>
              </a:rPr>
              <a:t>O-BIC</a:t>
            </a:r>
            <a:r>
              <a:rPr lang="ja-JP" altLang="en-US" sz="1100" dirty="0">
                <a:latin typeface="Meiryo UI" panose="020B0604030504040204" pitchFamily="50" charset="-128"/>
                <a:ea typeface="Meiryo UI" panose="020B0604030504040204" pitchFamily="50" charset="-128"/>
              </a:rPr>
              <a:t>）」事業により、国内外で</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プロモーション</a:t>
            </a:r>
            <a:r>
              <a:rPr lang="ja-JP" altLang="en-US" sz="1100" dirty="0">
                <a:latin typeface="Meiryo UI" panose="020B0604030504040204" pitchFamily="50" charset="-128"/>
                <a:ea typeface="Meiryo UI" panose="020B0604030504040204" pitchFamily="50" charset="-128"/>
              </a:rPr>
              <a:t>活動や立地サポート及び外国経済団体等とのネットワーク</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活用し</a:t>
            </a:r>
            <a:r>
              <a:rPr lang="ja-JP" altLang="en-US" sz="1100" dirty="0">
                <a:latin typeface="Meiryo UI" panose="020B0604030504040204" pitchFamily="50" charset="-128"/>
                <a:ea typeface="Meiryo UI" panose="020B0604030504040204" pitchFamily="50" charset="-128"/>
              </a:rPr>
              <a:t>、大阪への外国企業等の誘致活動を実施。</a:t>
            </a:r>
          </a:p>
          <a:p>
            <a:pPr>
              <a:lnSpc>
                <a:spcPts val="1800"/>
              </a:lnSpc>
            </a:pPr>
            <a:r>
              <a:rPr lang="ja-JP" altLang="en-US" sz="1200" b="1" dirty="0" smtClean="0">
                <a:latin typeface="Meiryo UI" panose="020B0604030504040204" pitchFamily="50" charset="-128"/>
                <a:ea typeface="Meiryo UI" panose="020B0604030504040204" pitchFamily="50" charset="-128"/>
              </a:rPr>
              <a:t>④</a:t>
            </a:r>
            <a:r>
              <a:rPr lang="ja-JP" altLang="en-US" sz="1200" b="1" dirty="0">
                <a:latin typeface="Meiryo UI" panose="020B0604030504040204" pitchFamily="50" charset="-128"/>
                <a:ea typeface="Meiryo UI" panose="020B0604030504040204" pitchFamily="50" charset="-128"/>
              </a:rPr>
              <a:t>大都市大阪の活力を統合した都市外交の</a:t>
            </a:r>
            <a:r>
              <a:rPr lang="ja-JP" altLang="en-US" sz="1200" b="1" dirty="0" smtClean="0">
                <a:latin typeface="Meiryo UI" panose="020B0604030504040204" pitchFamily="50" charset="-128"/>
                <a:ea typeface="Meiryo UI" panose="020B0604030504040204" pitchFamily="50" charset="-128"/>
              </a:rPr>
              <a:t>推進</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・外国</a:t>
            </a:r>
            <a:r>
              <a:rPr lang="ja-JP" altLang="en-US" sz="1100" dirty="0">
                <a:latin typeface="Meiryo UI" panose="020B0604030504040204" pitchFamily="50" charset="-128"/>
                <a:ea typeface="Meiryo UI" panose="020B0604030504040204" pitchFamily="50" charset="-128"/>
              </a:rPr>
              <a:t>政府機関等と連携した知事・市長等によるトッププロモーションにおいて</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国内外</a:t>
            </a:r>
            <a:r>
              <a:rPr lang="ja-JP" altLang="en-US" sz="1100" dirty="0">
                <a:latin typeface="Meiryo UI" panose="020B0604030504040204" pitchFamily="50" charset="-128"/>
                <a:ea typeface="Meiryo UI" panose="020B0604030504040204" pitchFamily="50" charset="-128"/>
              </a:rPr>
              <a:t>に向けた大阪の魅力やビジネスポテンシャルの効果的な発信</a:t>
            </a:r>
            <a:r>
              <a:rPr lang="ja-JP" altLang="en-US" sz="1100" dirty="0" smtClean="0">
                <a:latin typeface="Meiryo UI" panose="020B0604030504040204" pitchFamily="50" charset="-128"/>
                <a:ea typeface="Meiryo UI" panose="020B0604030504040204" pitchFamily="50" charset="-128"/>
              </a:rPr>
              <a:t>および</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経済</a:t>
            </a:r>
            <a:r>
              <a:rPr lang="ja-JP" altLang="en-US" sz="1100" dirty="0">
                <a:latin typeface="Meiryo UI" panose="020B0604030504040204" pitchFamily="50" charset="-128"/>
                <a:ea typeface="Meiryo UI" panose="020B0604030504040204" pitchFamily="50" charset="-128"/>
              </a:rPr>
              <a:t>・観光等の分野における交流促進</a:t>
            </a:r>
            <a:r>
              <a:rPr lang="ja-JP" altLang="en-US" sz="1100" dirty="0" smtClean="0">
                <a:latin typeface="Meiryo UI" panose="020B0604030504040204" pitchFamily="50" charset="-128"/>
                <a:ea typeface="Meiryo UI" panose="020B0604030504040204" pitchFamily="50" charset="-128"/>
              </a:rPr>
              <a:t>を図った。</a:t>
            </a:r>
            <a:endParaRPr lang="en-US" altLang="ja-JP" sz="11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72000" y="1063769"/>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398246398"/>
              </p:ext>
            </p:extLst>
          </p:nvPr>
        </p:nvGraphicFramePr>
        <p:xfrm>
          <a:off x="6340930" y="1698644"/>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18013" y="1789636"/>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45,838</a:t>
            </a:r>
            <a:r>
              <a:rPr lang="ja-JP" altLang="en-US" sz="1100" dirty="0" smtClean="0">
                <a:latin typeface="Meiryo UI" panose="020B0604030504040204" pitchFamily="50" charset="-128"/>
                <a:ea typeface="Meiryo UI" panose="020B0604030504040204" pitchFamily="50" charset="-128"/>
              </a:rPr>
              <a:t>人</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105,379</a:t>
            </a:r>
            <a:r>
              <a:rPr lang="ja-JP" altLang="en-US" sz="1100" dirty="0" smtClean="0">
                <a:latin typeface="Meiryo UI" panose="020B0604030504040204" pitchFamily="50" charset="-128"/>
                <a:ea typeface="Meiryo UI" panose="020B0604030504040204" pitchFamily="50" charset="-128"/>
              </a:rPr>
              <a:t>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61,000</a:t>
            </a:r>
            <a:r>
              <a:rPr lang="ja-JP" altLang="en-US" sz="1100" dirty="0" smtClean="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18013" y="1350173"/>
            <a:ext cx="4248000" cy="250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大阪で働く外国人労働者数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856109155"/>
              </p:ext>
            </p:extLst>
          </p:nvPr>
        </p:nvGraphicFramePr>
        <p:xfrm>
          <a:off x="4718013" y="3743435"/>
          <a:ext cx="4242176" cy="667772"/>
        </p:xfrm>
        <a:graphic>
          <a:graphicData uri="http://schemas.openxmlformats.org/drawingml/2006/table">
            <a:tbl>
              <a:tblPr firstRow="1" bandRow="1">
                <a:tableStyleId>{BC89EF96-8CEA-46FF-86C4-4CE0E7609802}</a:tableStyleId>
              </a:tblPr>
              <a:tblGrid>
                <a:gridCol w="2304257">
                  <a:extLst>
                    <a:ext uri="{9D8B030D-6E8A-4147-A177-3AD203B41FA5}">
                      <a16:colId xmlns:a16="http://schemas.microsoft.com/office/drawing/2014/main" val="1146467183"/>
                    </a:ext>
                  </a:extLst>
                </a:gridCol>
                <a:gridCol w="1937919">
                  <a:extLst>
                    <a:ext uri="{9D8B030D-6E8A-4147-A177-3AD203B41FA5}">
                      <a16:colId xmlns:a16="http://schemas.microsoft.com/office/drawing/2014/main" val="208746823"/>
                    </a:ext>
                  </a:extLst>
                </a:gridCol>
              </a:tblGrid>
              <a:tr h="667772">
                <a:tc>
                  <a:txBody>
                    <a:bodyPr/>
                    <a:lstStyle/>
                    <a:p>
                      <a:pPr>
                        <a:lnSpc>
                          <a:spcPts val="1800"/>
                        </a:lnSpc>
                      </a:pPr>
                      <a:r>
                        <a:rPr kumimoji="1" lang="ja-JP" altLang="en-US" sz="1050" b="0" dirty="0" smtClean="0">
                          <a:latin typeface="Meiryo UI" panose="020B0604030504040204" pitchFamily="50" charset="-128"/>
                          <a:ea typeface="Meiryo UI" panose="020B0604030504040204" pitchFamily="50" charset="-128"/>
                        </a:rPr>
                        <a:t>府内外国人相談窓口常設市町村数</a:t>
                      </a:r>
                      <a:endParaRPr kumimoji="1" lang="en-US" altLang="ja-JP" sz="105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nSpc>
                          <a:spcPts val="1400"/>
                        </a:lnSpc>
                      </a:pPr>
                      <a:r>
                        <a:rPr kumimoji="1" lang="ja-JP" altLang="en-US" sz="120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11</a:t>
                      </a:r>
                      <a:r>
                        <a:rPr kumimoji="1" lang="ja-JP" altLang="en-US" sz="1050" b="0" dirty="0" smtClean="0">
                          <a:latin typeface="Meiryo UI" panose="020B0604030504040204" pitchFamily="50" charset="-128"/>
                          <a:ea typeface="Meiryo UI" panose="020B0604030504040204" pitchFamily="50" charset="-128"/>
                        </a:rPr>
                        <a:t>市　　　⇒　　　</a:t>
                      </a:r>
                      <a:r>
                        <a:rPr kumimoji="1" lang="en-US" altLang="ja-JP" sz="1050" b="0" dirty="0" smtClean="0">
                          <a:latin typeface="Meiryo UI" panose="020B0604030504040204" pitchFamily="50" charset="-128"/>
                          <a:ea typeface="Meiryo UI" panose="020B0604030504040204" pitchFamily="50" charset="-128"/>
                        </a:rPr>
                        <a:t>11</a:t>
                      </a:r>
                      <a:r>
                        <a:rPr kumimoji="1" lang="ja-JP" altLang="en-US" sz="1050" b="0" dirty="0" smtClean="0">
                          <a:latin typeface="Meiryo UI" panose="020B0604030504040204" pitchFamily="50" charset="-128"/>
                          <a:ea typeface="Meiryo UI" panose="020B0604030504040204" pitchFamily="50" charset="-128"/>
                        </a:rPr>
                        <a:t>市</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(2016)</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45095" y="62068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20259"/>
            <a:ext cx="2133600" cy="365125"/>
          </a:xfrm>
        </p:spPr>
        <p:txBody>
          <a:bodyPr/>
          <a:lstStyle/>
          <a:p>
            <a:r>
              <a:rPr kumimoji="1" lang="en-US" altLang="ja-JP" dirty="0" smtClean="0"/>
              <a:t>10</a:t>
            </a:r>
            <a:endParaRPr kumimoji="1" lang="ja-JP" altLang="en-US" dirty="0"/>
          </a:p>
        </p:txBody>
      </p:sp>
      <p:sp>
        <p:nvSpPr>
          <p:cNvPr id="13" name="正方形/長方形 12"/>
          <p:cNvSpPr/>
          <p:nvPr/>
        </p:nvSpPr>
        <p:spPr>
          <a:xfrm>
            <a:off x="4564579" y="3400525"/>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18013" y="5141255"/>
            <a:ext cx="4248000" cy="107498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〇引き続き、在住外国人の安全・安心を確保する取組みを</a:t>
            </a:r>
            <a:r>
              <a:rPr lang="ja-JP" altLang="en-US" sz="1100" dirty="0" smtClean="0">
                <a:solidFill>
                  <a:schemeClr val="tx1"/>
                </a:solidFill>
                <a:latin typeface="Meiryo UI" panose="020B0604030504040204" pitchFamily="50" charset="-128"/>
                <a:ea typeface="Meiryo UI" panose="020B0604030504040204" pitchFamily="50" charset="-128"/>
              </a:rPr>
              <a:t>進めるとともに</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多様性都市の実現、国際都市大阪の魅力発信に向けた施策を実施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していく必要がある。</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089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47864" y="2780928"/>
            <a:ext cx="2664296" cy="646331"/>
          </a:xfrm>
          <a:prstGeom prst="rect">
            <a:avLst/>
          </a:prstGeom>
        </p:spPr>
        <p:txBody>
          <a:bodyPr wrap="square">
            <a:spAutoFit/>
          </a:bodyPr>
          <a:lstStyle/>
          <a:p>
            <a:r>
              <a:rPr lang="ja-JP" altLang="en-US" sz="3600" dirty="0" smtClean="0">
                <a:latin typeface="Meiryo UI" panose="020B0604030504040204" pitchFamily="50" charset="-128"/>
                <a:ea typeface="Meiryo UI" panose="020B0604030504040204" pitchFamily="50" charset="-128"/>
              </a:rPr>
              <a:t>参考データ集</a:t>
            </a:r>
            <a:endParaRPr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021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172515"/>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データ</a:t>
            </a:r>
            <a:r>
              <a:rPr lang="ja-JP" altLang="en-US" sz="2000" b="1" kern="100" dirty="0">
                <a:solidFill>
                  <a:schemeClr val="tx1"/>
                </a:solidFill>
                <a:ea typeface="Meiryo UI" panose="020B0604030504040204" pitchFamily="50" charset="-128"/>
                <a:cs typeface="Times New Roman" panose="02020603050405020304" pitchFamily="18" charset="0"/>
              </a:rPr>
              <a:t>１</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年大阪・関西万博の開催・</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IR</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誘致</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B58F61D-26BF-4AB9-ACFA-1A220C73C56B}"/>
              </a:ext>
            </a:extLst>
          </p:cNvPr>
          <p:cNvSpPr txBox="1"/>
          <p:nvPr/>
        </p:nvSpPr>
        <p:spPr>
          <a:xfrm>
            <a:off x="45095" y="626322"/>
            <a:ext cx="8775377"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rPr>
              <a:t>年大阪・関西万博に向けては、来訪者に大阪の魅力をさらに感じてもらうためのコンテンツ開発や、都市の魅力づくりが、次期戦略において重要となってくる。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また、ＩＲ</a:t>
            </a:r>
            <a:r>
              <a:rPr lang="ja-JP" altLang="en-US" sz="1400" dirty="0">
                <a:latin typeface="Meiryo UI" panose="020B0604030504040204" pitchFamily="50" charset="-128"/>
                <a:ea typeface="Meiryo UI" panose="020B0604030504040204" pitchFamily="50" charset="-128"/>
              </a:rPr>
              <a:t>の誘致により、大きな効果が見込まれる。誘致実現に向け着実</a:t>
            </a:r>
            <a:r>
              <a:rPr lang="ja-JP" altLang="en-US" sz="1400" dirty="0" smtClean="0">
                <a:latin typeface="Meiryo UI" panose="020B0604030504040204" pitchFamily="50" charset="-128"/>
                <a:ea typeface="Meiryo UI" panose="020B0604030504040204" pitchFamily="50" charset="-128"/>
              </a:rPr>
              <a:t>に取組みを</a:t>
            </a:r>
            <a:r>
              <a:rPr lang="ja-JP" altLang="en-US" sz="1400" dirty="0">
                <a:latin typeface="Meiryo UI" panose="020B0604030504040204" pitchFamily="50" charset="-128"/>
                <a:ea typeface="Meiryo UI" panose="020B0604030504040204" pitchFamily="50" charset="-128"/>
              </a:rPr>
              <a:t>進める必要がある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26363" y="1567146"/>
            <a:ext cx="396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2025</a:t>
            </a:r>
            <a:r>
              <a:rPr kumimoji="1" lang="ja-JP" altLang="en-US" sz="1400" b="1" dirty="0" smtClean="0">
                <a:solidFill>
                  <a:schemeClr val="bg1"/>
                </a:solidFill>
                <a:latin typeface="Meiryo UI" panose="020B0604030504040204" pitchFamily="50" charset="-128"/>
                <a:ea typeface="Meiryo UI" panose="020B0604030504040204" pitchFamily="50" charset="-128"/>
              </a:rPr>
              <a:t>年大阪・関西万博</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26363" y="1960893"/>
            <a:ext cx="3960000" cy="3935142"/>
          </a:xfrm>
          <a:prstGeom prst="rect">
            <a:avLst/>
          </a:prstGeom>
          <a:ln w="952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＜テーマ・サブテーマ・コンセプト＞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◆テーマ：いのち輝く未来社会のデザイン</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◆サブテーマ</a:t>
            </a:r>
            <a:r>
              <a:rPr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：（１）いのちを救う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（２）いのちに力を与える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（３）いのちをつなぐ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◆コンセプト：未来社会の実験場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＜基本事項＞</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◆開催場所　大阪府大阪市此花区夢洲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◆開催期間　</a:t>
            </a:r>
            <a:r>
              <a:rPr lang="en-US" altLang="ja-JP" sz="1200" dirty="0" smtClean="0">
                <a:solidFill>
                  <a:schemeClr val="tx1"/>
                </a:solidFill>
                <a:latin typeface="Meiryo UI" panose="020B0604030504040204" pitchFamily="50" charset="-128"/>
                <a:ea typeface="Meiryo UI" panose="020B0604030504040204" pitchFamily="50" charset="-128"/>
              </a:rPr>
              <a:t>2025</a:t>
            </a:r>
            <a:r>
              <a:rPr lang="ja-JP" altLang="en-US" sz="1200" dirty="0" smtClean="0">
                <a:solidFill>
                  <a:schemeClr val="tx1"/>
                </a:solidFill>
                <a:latin typeface="Meiryo UI" panose="020B0604030504040204" pitchFamily="50" charset="-128"/>
                <a:ea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rPr>
              <a:t>月</a:t>
            </a:r>
            <a:r>
              <a:rPr lang="en-US" altLang="ja-JP" sz="1200" dirty="0" smtClean="0">
                <a:solidFill>
                  <a:schemeClr val="tx1"/>
                </a:solidFill>
                <a:latin typeface="Meiryo UI" panose="020B0604030504040204" pitchFamily="50" charset="-128"/>
                <a:ea typeface="Meiryo UI" panose="020B0604030504040204" pitchFamily="50" charset="-128"/>
              </a:rPr>
              <a:t>13</a:t>
            </a:r>
            <a:r>
              <a:rPr lang="ja-JP" altLang="en-US" sz="1200" dirty="0" smtClean="0">
                <a:solidFill>
                  <a:schemeClr val="tx1"/>
                </a:solidFill>
                <a:latin typeface="Meiryo UI" panose="020B0604030504040204" pitchFamily="50" charset="-128"/>
                <a:ea typeface="Meiryo UI" panose="020B0604030504040204" pitchFamily="50" charset="-128"/>
              </a:rPr>
              <a:t>日～</a:t>
            </a:r>
            <a:r>
              <a:rPr lang="en-US" altLang="ja-JP" sz="1200" dirty="0" smtClean="0">
                <a:solidFill>
                  <a:schemeClr val="tx1"/>
                </a:solidFill>
                <a:latin typeface="Meiryo UI" panose="020B0604030504040204" pitchFamily="50" charset="-128"/>
                <a:ea typeface="Meiryo UI" panose="020B0604030504040204" pitchFamily="50" charset="-128"/>
              </a:rPr>
              <a:t>10</a:t>
            </a:r>
            <a:r>
              <a:rPr lang="ja-JP" altLang="en-US" sz="1200" dirty="0" smtClean="0">
                <a:solidFill>
                  <a:schemeClr val="tx1"/>
                </a:solidFill>
                <a:latin typeface="Meiryo UI" panose="020B0604030504040204" pitchFamily="50" charset="-128"/>
                <a:ea typeface="Meiryo UI" panose="020B0604030504040204" pitchFamily="50" charset="-128"/>
              </a:rPr>
              <a:t>月</a:t>
            </a:r>
            <a:r>
              <a:rPr lang="en-US" altLang="ja-JP" sz="1200" dirty="0" smtClean="0">
                <a:solidFill>
                  <a:schemeClr val="tx1"/>
                </a:solidFill>
                <a:latin typeface="Meiryo UI" panose="020B0604030504040204" pitchFamily="50" charset="-128"/>
                <a:ea typeface="Meiryo UI" panose="020B0604030504040204" pitchFamily="50" charset="-128"/>
              </a:rPr>
              <a:t>13</a:t>
            </a:r>
            <a:r>
              <a:rPr lang="ja-JP" altLang="en-US" sz="1200" dirty="0" smtClean="0">
                <a:solidFill>
                  <a:schemeClr val="tx1"/>
                </a:solidFill>
                <a:latin typeface="Meiryo UI" panose="020B0604030504040204" pitchFamily="50" charset="-128"/>
                <a:ea typeface="Meiryo UI" panose="020B0604030504040204" pitchFamily="50" charset="-128"/>
              </a:rPr>
              <a:t>日</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184</a:t>
            </a:r>
            <a:r>
              <a:rPr lang="ja-JP" altLang="en-US" sz="1200" dirty="0" smtClean="0">
                <a:solidFill>
                  <a:schemeClr val="tx1"/>
                </a:solidFill>
                <a:latin typeface="Meiryo UI" panose="020B0604030504040204" pitchFamily="50" charset="-128"/>
                <a:ea typeface="Meiryo UI" panose="020B0604030504040204" pitchFamily="50" charset="-128"/>
              </a:rPr>
              <a:t>日間）</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◆入場者（想定）　約</a:t>
            </a:r>
            <a:r>
              <a:rPr kumimoji="1" lang="en-US" altLang="ja-JP" sz="1200" dirty="0" smtClean="0">
                <a:solidFill>
                  <a:schemeClr val="tx1"/>
                </a:solidFill>
                <a:latin typeface="Meiryo UI" panose="020B0604030504040204" pitchFamily="50" charset="-128"/>
                <a:ea typeface="Meiryo UI" panose="020B0604030504040204" pitchFamily="50" charset="-128"/>
              </a:rPr>
              <a:t>2,800</a:t>
            </a:r>
            <a:r>
              <a:rPr lang="ja-JP" altLang="en-US" sz="1200" dirty="0" smtClean="0">
                <a:solidFill>
                  <a:schemeClr val="tx1"/>
                </a:solidFill>
                <a:latin typeface="Meiryo UI" panose="020B0604030504040204" pitchFamily="50" charset="-128"/>
                <a:ea typeface="Meiryo UI" panose="020B0604030504040204" pitchFamily="50" charset="-128"/>
              </a:rPr>
              <a:t>万人</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◆会場建設費（想定）約</a:t>
            </a:r>
            <a:r>
              <a:rPr kumimoji="1" lang="en-US" altLang="ja-JP" sz="1200" dirty="0" smtClean="0">
                <a:solidFill>
                  <a:schemeClr val="tx1"/>
                </a:solidFill>
                <a:latin typeface="Meiryo UI" panose="020B0604030504040204" pitchFamily="50" charset="-128"/>
                <a:ea typeface="Meiryo UI" panose="020B0604030504040204" pitchFamily="50" charset="-128"/>
              </a:rPr>
              <a:t>1,250</a:t>
            </a:r>
            <a:r>
              <a:rPr kumimoji="1" lang="ja-JP" altLang="en-US" sz="1200" dirty="0" smtClean="0">
                <a:solidFill>
                  <a:schemeClr val="tx1"/>
                </a:solidFill>
                <a:latin typeface="Meiryo UI" panose="020B0604030504040204" pitchFamily="50" charset="-128"/>
                <a:ea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◆経済波及効果（試算値）</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建設費　約</a:t>
            </a:r>
            <a:r>
              <a:rPr kumimoji="1" lang="en-US" altLang="ja-JP" sz="1200" dirty="0" smtClean="0">
                <a:solidFill>
                  <a:schemeClr val="tx1"/>
                </a:solidFill>
                <a:latin typeface="Meiryo UI" panose="020B0604030504040204" pitchFamily="50" charset="-128"/>
                <a:ea typeface="Meiryo UI" panose="020B0604030504040204" pitchFamily="50" charset="-128"/>
              </a:rPr>
              <a:t>0.4</a:t>
            </a:r>
            <a:r>
              <a:rPr kumimoji="1" lang="ja-JP" altLang="en-US" sz="1200" dirty="0" smtClean="0">
                <a:solidFill>
                  <a:schemeClr val="tx1"/>
                </a:solidFill>
                <a:latin typeface="Meiryo UI" panose="020B0604030504040204" pitchFamily="50" charset="-128"/>
                <a:ea typeface="Meiryo UI" panose="020B0604030504040204" pitchFamily="50" charset="-128"/>
              </a:rPr>
              <a:t>兆円</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運営費　約</a:t>
            </a:r>
            <a:r>
              <a:rPr lang="en-US" altLang="ja-JP" sz="1200" dirty="0" smtClean="0">
                <a:solidFill>
                  <a:schemeClr val="tx1"/>
                </a:solidFill>
                <a:latin typeface="Meiryo UI" panose="020B0604030504040204" pitchFamily="50" charset="-128"/>
                <a:ea typeface="Meiryo UI" panose="020B0604030504040204" pitchFamily="50" charset="-128"/>
              </a:rPr>
              <a:t>0.5</a:t>
            </a:r>
            <a:r>
              <a:rPr lang="ja-JP" altLang="en-US" sz="1200" dirty="0" smtClean="0">
                <a:solidFill>
                  <a:schemeClr val="tx1"/>
                </a:solidFill>
                <a:latin typeface="Meiryo UI" panose="020B0604030504040204" pitchFamily="50" charset="-128"/>
                <a:ea typeface="Meiryo UI" panose="020B0604030504040204" pitchFamily="50" charset="-128"/>
              </a:rPr>
              <a:t>兆円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消費支出　約</a:t>
            </a:r>
            <a:r>
              <a:rPr kumimoji="1" lang="en-US" altLang="ja-JP" sz="1200" dirty="0" smtClean="0">
                <a:solidFill>
                  <a:schemeClr val="tx1"/>
                </a:solidFill>
                <a:latin typeface="Meiryo UI" panose="020B0604030504040204" pitchFamily="50" charset="-128"/>
                <a:ea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rPr>
              <a:t>兆円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AC84493-B1F3-4A8E-A857-738C9A753F19}"/>
              </a:ext>
            </a:extLst>
          </p:cNvPr>
          <p:cNvSpPr txBox="1"/>
          <p:nvPr/>
        </p:nvSpPr>
        <p:spPr>
          <a:xfrm>
            <a:off x="251520" y="6068735"/>
            <a:ext cx="4134843" cy="553998"/>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2025</a:t>
            </a:r>
            <a:r>
              <a:rPr kumimoji="1" lang="ja-JP" altLang="en-US" sz="1000" dirty="0" smtClean="0">
                <a:latin typeface="Meiryo UI" panose="020B0604030504040204" pitchFamily="50" charset="-128"/>
                <a:ea typeface="Meiryo UI" panose="020B0604030504040204" pitchFamily="50" charset="-128"/>
              </a:rPr>
              <a:t>年日本国際博覧会の博覧会国際事務局に対する登録申請について」（</a:t>
            </a:r>
            <a:r>
              <a:rPr kumimoji="1" lang="en-US" altLang="ja-JP" sz="1000" dirty="0" smtClean="0">
                <a:latin typeface="Meiryo UI" panose="020B0604030504040204" pitchFamily="50" charset="-128"/>
                <a:ea typeface="Meiryo UI" panose="020B0604030504040204" pitchFamily="50" charset="-128"/>
              </a:rPr>
              <a:t>2019</a:t>
            </a:r>
            <a:r>
              <a:rPr lang="zh-TW" altLang="en-US" sz="1000" dirty="0" smtClean="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12</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20</a:t>
            </a:r>
            <a:r>
              <a:rPr lang="zh-TW" altLang="en-US" sz="1000" dirty="0">
                <a:latin typeface="Meiryo UI" panose="020B0604030504040204" pitchFamily="50" charset="-128"/>
                <a:ea typeface="Meiryo UI" panose="020B0604030504040204" pitchFamily="50" charset="-128"/>
              </a:rPr>
              <a:t>日閣議</a:t>
            </a:r>
            <a:r>
              <a:rPr lang="zh-TW" altLang="en-US" sz="1000" dirty="0" smtClean="0">
                <a:latin typeface="Meiryo UI" panose="020B0604030504040204" pitchFamily="50" charset="-128"/>
                <a:ea typeface="Meiryo UI" panose="020B0604030504040204" pitchFamily="50" charset="-128"/>
              </a:rPr>
              <a:t>決定</a:t>
            </a:r>
            <a:r>
              <a:rPr lang="ja-JP" altLang="en-US" sz="1000" dirty="0" smtClean="0">
                <a:solidFill>
                  <a:srgbClr val="0000FF"/>
                </a:solidFill>
                <a:latin typeface="Meiryo UI" panose="020B0604030504040204" pitchFamily="50" charset="-128"/>
                <a:ea typeface="Meiryo UI" panose="020B0604030504040204" pitchFamily="50" charset="-128"/>
              </a:rPr>
              <a:t>）</a:t>
            </a:r>
            <a:endParaRPr kumimoji="1" lang="en-US" altLang="ja-JP" sz="1000" dirty="0" smtClean="0">
              <a:solidFill>
                <a:srgbClr val="0000FF"/>
              </a:solidFill>
              <a:latin typeface="Meiryo UI" panose="020B0604030504040204" pitchFamily="50" charset="-128"/>
              <a:ea typeface="Meiryo UI" panose="020B0604030504040204" pitchFamily="50" charset="-128"/>
            </a:endParaRPr>
          </a:p>
          <a:p>
            <a:pPr algn="r"/>
            <a:r>
              <a:rPr kumimoji="1" lang="ja-JP" altLang="en-US"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大阪・関西万博の概要について」</a:t>
            </a:r>
            <a:r>
              <a:rPr lang="en-US" altLang="ja-JP" sz="1000" dirty="0" smtClean="0">
                <a:latin typeface="Meiryo UI" panose="020B0604030504040204" pitchFamily="50" charset="-128"/>
                <a:ea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25</a:t>
            </a:r>
            <a:r>
              <a:rPr lang="ja-JP" altLang="en-US" sz="1000" dirty="0" smtClean="0">
                <a:latin typeface="Meiryo UI" panose="020B0604030504040204" pitchFamily="50" charset="-128"/>
                <a:ea typeface="Meiryo UI" panose="020B0604030504040204" pitchFamily="50" charset="-128"/>
              </a:rPr>
              <a:t>日（経済産業省）</a:t>
            </a: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861873" y="1567146"/>
            <a:ext cx="396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IR</a:t>
            </a:r>
            <a:r>
              <a:rPr kumimoji="1" lang="ja-JP" altLang="en-US" sz="1400" b="1" dirty="0" smtClean="0">
                <a:latin typeface="Meiryo UI" panose="020B0604030504040204" pitchFamily="50" charset="-128"/>
                <a:ea typeface="Meiryo UI" panose="020B0604030504040204" pitchFamily="50" charset="-128"/>
              </a:rPr>
              <a:t>誘致効果</a:t>
            </a:r>
            <a:endParaRPr kumimoji="1" lang="ja-JP" altLang="en-US" sz="14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861873" y="1960893"/>
            <a:ext cx="3960000" cy="4107842"/>
          </a:xfrm>
          <a:prstGeom prst="rect">
            <a:avLst/>
          </a:prstGeom>
          <a:ln w="952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「大阪ＩＲ基本構想」における想定事業モデル＞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◆敷地面積：約</a:t>
            </a:r>
            <a:r>
              <a:rPr lang="en-US" altLang="ja-JP" sz="1200" dirty="0" smtClean="0">
                <a:solidFill>
                  <a:schemeClr val="tx1"/>
                </a:solidFill>
                <a:latin typeface="Meiryo UI" panose="020B0604030504040204" pitchFamily="50" charset="-128"/>
                <a:ea typeface="Meiryo UI" panose="020B0604030504040204" pitchFamily="50" charset="-128"/>
              </a:rPr>
              <a:t>49ha</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◆投資規模：</a:t>
            </a:r>
            <a:r>
              <a:rPr lang="en-US" altLang="ja-JP" sz="1200" dirty="0" smtClean="0">
                <a:solidFill>
                  <a:schemeClr val="tx1"/>
                </a:solidFill>
                <a:latin typeface="Meiryo UI" panose="020B0604030504040204" pitchFamily="50" charset="-128"/>
                <a:ea typeface="Meiryo UI" panose="020B0604030504040204" pitchFamily="50" charset="-128"/>
              </a:rPr>
              <a:t>9,300</a:t>
            </a:r>
            <a:r>
              <a:rPr lang="ja-JP" altLang="en-US" sz="1200" dirty="0" smtClean="0">
                <a:solidFill>
                  <a:schemeClr val="tx1"/>
                </a:solidFill>
                <a:latin typeface="Meiryo UI" panose="020B0604030504040204" pitchFamily="50" charset="-128"/>
                <a:ea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◆施設規模：総延床面積　</a:t>
            </a:r>
            <a:r>
              <a:rPr lang="en-US" altLang="ja-JP" sz="1200" dirty="0" smtClean="0">
                <a:solidFill>
                  <a:schemeClr val="tx1"/>
                </a:solidFill>
                <a:latin typeface="Meiryo UI" panose="020B0604030504040204" pitchFamily="50" charset="-128"/>
                <a:ea typeface="Meiryo UI" panose="020B0604030504040204" pitchFamily="50" charset="-128"/>
              </a:rPr>
              <a:t>100</a:t>
            </a:r>
            <a:r>
              <a:rPr lang="ja-JP" altLang="en-US" sz="1200" dirty="0" smtClean="0">
                <a:solidFill>
                  <a:schemeClr val="tx1"/>
                </a:solidFill>
                <a:latin typeface="Meiryo UI" panose="020B0604030504040204" pitchFamily="50" charset="-128"/>
                <a:ea typeface="Meiryo UI" panose="020B0604030504040204" pitchFamily="50" charset="-128"/>
              </a:rPr>
              <a:t>万㎡</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◆年間来場者数：</a:t>
            </a:r>
            <a:r>
              <a:rPr lang="en-US" altLang="ja-JP" sz="1200" dirty="0" smtClean="0">
                <a:solidFill>
                  <a:schemeClr val="tx1"/>
                </a:solidFill>
                <a:latin typeface="Meiryo UI" panose="020B0604030504040204" pitchFamily="50" charset="-128"/>
                <a:ea typeface="Meiryo UI" panose="020B0604030504040204" pitchFamily="50" charset="-128"/>
              </a:rPr>
              <a:t>1,500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◆年間延利用者数：</a:t>
            </a:r>
            <a:r>
              <a:rPr lang="en-US" altLang="ja-JP" sz="1200" dirty="0" smtClean="0">
                <a:solidFill>
                  <a:schemeClr val="tx1"/>
                </a:solidFill>
                <a:latin typeface="Meiryo UI" panose="020B0604030504040204" pitchFamily="50" charset="-128"/>
                <a:ea typeface="Meiryo UI" panose="020B0604030504040204" pitchFamily="50" charset="-128"/>
              </a:rPr>
              <a:t>2,480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うちノンゲーミング施設：</a:t>
            </a:r>
            <a:r>
              <a:rPr lang="en-US" altLang="ja-JP" sz="1200" dirty="0" smtClean="0">
                <a:solidFill>
                  <a:schemeClr val="tx1"/>
                </a:solidFill>
                <a:latin typeface="Meiryo UI" panose="020B0604030504040204" pitchFamily="50" charset="-128"/>
                <a:ea typeface="Meiryo UI" panose="020B0604030504040204" pitchFamily="50" charset="-128"/>
              </a:rPr>
              <a:t>1,890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ゲーミング施設：</a:t>
            </a:r>
            <a:r>
              <a:rPr lang="en-US" altLang="ja-JP" sz="1200" dirty="0" smtClean="0">
                <a:solidFill>
                  <a:schemeClr val="tx1"/>
                </a:solidFill>
                <a:latin typeface="Meiryo UI" panose="020B0604030504040204" pitchFamily="50" charset="-128"/>
                <a:ea typeface="Meiryo UI" panose="020B0604030504040204" pitchFamily="50" charset="-128"/>
              </a:rPr>
              <a:t>590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◆年間売上：</a:t>
            </a:r>
            <a:r>
              <a:rPr kumimoji="1" lang="en-US" altLang="ja-JP" sz="1200" dirty="0" smtClean="0">
                <a:solidFill>
                  <a:schemeClr val="tx1"/>
                </a:solidFill>
                <a:latin typeface="Meiryo UI" panose="020B0604030504040204" pitchFamily="50" charset="-128"/>
                <a:ea typeface="Meiryo UI" panose="020B0604030504040204" pitchFamily="50" charset="-128"/>
              </a:rPr>
              <a:t>4,800</a:t>
            </a:r>
            <a:r>
              <a:rPr lang="ja-JP" altLang="en-US" sz="1200" dirty="0" smtClean="0">
                <a:solidFill>
                  <a:schemeClr val="tx1"/>
                </a:solidFill>
                <a:latin typeface="Meiryo UI" panose="020B0604030504040204" pitchFamily="50" charset="-128"/>
                <a:ea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うちノンゲーミング売上：</a:t>
            </a:r>
            <a:r>
              <a:rPr kumimoji="1" lang="en-US" altLang="ja-JP" sz="1200" dirty="0" smtClean="0">
                <a:solidFill>
                  <a:schemeClr val="tx1"/>
                </a:solidFill>
                <a:latin typeface="Meiryo UI" panose="020B0604030504040204" pitchFamily="50" charset="-128"/>
                <a:ea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ゲーミング売上：</a:t>
            </a:r>
            <a:r>
              <a:rPr kumimoji="1" lang="en-US" altLang="ja-JP" sz="1200" dirty="0" smtClean="0">
                <a:solidFill>
                  <a:schemeClr val="tx1"/>
                </a:solidFill>
                <a:latin typeface="Meiryo UI" panose="020B0604030504040204" pitchFamily="50" charset="-128"/>
                <a:ea typeface="Meiryo UI" panose="020B0604030504040204" pitchFamily="50" charset="-128"/>
              </a:rPr>
              <a:t>3,800</a:t>
            </a:r>
            <a:r>
              <a:rPr kumimoji="1" lang="ja-JP" altLang="en-US" sz="1200" dirty="0" smtClean="0">
                <a:solidFill>
                  <a:schemeClr val="tx1"/>
                </a:solidFill>
                <a:latin typeface="Meiryo UI" panose="020B0604030504040204" pitchFamily="50" charset="-128"/>
                <a:ea typeface="Meiryo UI" panose="020B0604030504040204" pitchFamily="50" charset="-128"/>
              </a:rPr>
              <a:t>億円</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年</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IR</a:t>
            </a:r>
            <a:r>
              <a:rPr lang="ja-JP" altLang="en-US" sz="1200" dirty="0" smtClean="0">
                <a:solidFill>
                  <a:schemeClr val="tx1"/>
                </a:solidFill>
                <a:latin typeface="Meiryo UI" panose="020B0604030504040204" pitchFamily="50" charset="-128"/>
                <a:ea typeface="Meiryo UI" panose="020B0604030504040204" pitchFamily="50" charset="-128"/>
              </a:rPr>
              <a:t>立地による効果＞</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◆経済波及効果（建設時）　</a:t>
            </a:r>
            <a:r>
              <a:rPr kumimoji="1" lang="en-US" altLang="ja-JP" sz="1200" dirty="0" smtClean="0">
                <a:solidFill>
                  <a:schemeClr val="tx1"/>
                </a:solidFill>
                <a:latin typeface="Meiryo UI" panose="020B0604030504040204" pitchFamily="50" charset="-128"/>
                <a:ea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rPr>
              <a:t>2,400</a:t>
            </a:r>
            <a:r>
              <a:rPr kumimoji="1" lang="ja-JP" altLang="en-US" sz="1200" dirty="0" smtClean="0">
                <a:solidFill>
                  <a:schemeClr val="tx1"/>
                </a:solidFill>
                <a:latin typeface="Meiryo UI" panose="020B0604030504040204" pitchFamily="50" charset="-128"/>
                <a:ea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（運営）　</a:t>
            </a:r>
            <a:r>
              <a:rPr lang="en-US" altLang="ja-JP" sz="1200" dirty="0" smtClean="0">
                <a:solidFill>
                  <a:schemeClr val="tx1"/>
                </a:solidFill>
                <a:latin typeface="Meiryo UI" panose="020B0604030504040204" pitchFamily="50" charset="-128"/>
                <a:ea typeface="Meiryo UI" panose="020B0604030504040204" pitchFamily="50" charset="-128"/>
              </a:rPr>
              <a:t>7,600</a:t>
            </a:r>
            <a:r>
              <a:rPr lang="ja-JP" altLang="en-US" sz="1200" dirty="0" smtClean="0">
                <a:solidFill>
                  <a:schemeClr val="tx1"/>
                </a:solidFill>
                <a:latin typeface="Meiryo UI" panose="020B0604030504040204" pitchFamily="50" charset="-128"/>
                <a:ea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◆雇用創出効果（建設時）　</a:t>
            </a:r>
            <a:r>
              <a:rPr kumimoji="1" lang="en-US" altLang="ja-JP" sz="1200" dirty="0" smtClean="0">
                <a:solidFill>
                  <a:schemeClr val="tx1"/>
                </a:solidFill>
                <a:latin typeface="Meiryo UI" panose="020B0604030504040204" pitchFamily="50" charset="-128"/>
                <a:ea typeface="Meiryo UI" panose="020B0604030504040204" pitchFamily="50" charset="-128"/>
              </a:rPr>
              <a:t>7.5</a:t>
            </a:r>
            <a:r>
              <a:rPr kumimoji="1" lang="ja-JP" altLang="en-US" sz="1200" dirty="0" smtClean="0">
                <a:solidFill>
                  <a:schemeClr val="tx1"/>
                </a:solidFill>
                <a:latin typeface="Meiryo UI" panose="020B0604030504040204" pitchFamily="50" charset="-128"/>
                <a:ea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（運営）　</a:t>
            </a:r>
            <a:r>
              <a:rPr lang="en-US" altLang="ja-JP" sz="1200" dirty="0" smtClean="0">
                <a:solidFill>
                  <a:schemeClr val="tx1"/>
                </a:solidFill>
                <a:latin typeface="Meiryo UI" panose="020B0604030504040204" pitchFamily="50" charset="-128"/>
                <a:ea typeface="Meiryo UI" panose="020B0604030504040204" pitchFamily="50" charset="-128"/>
              </a:rPr>
              <a:t>8.8</a:t>
            </a:r>
            <a:r>
              <a:rPr lang="ja-JP" altLang="en-US" sz="1200" dirty="0" smtClean="0">
                <a:solidFill>
                  <a:schemeClr val="tx1"/>
                </a:solidFill>
                <a:latin typeface="Meiryo UI" panose="020B0604030504040204" pitchFamily="50" charset="-128"/>
                <a:ea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スライド番号プレースホルダー 8"/>
          <p:cNvSpPr>
            <a:spLocks noGrp="1"/>
          </p:cNvSpPr>
          <p:nvPr>
            <p:ph type="sldNum" sz="quarter" idx="12"/>
          </p:nvPr>
        </p:nvSpPr>
        <p:spPr>
          <a:xfrm>
            <a:off x="7020272" y="6535937"/>
            <a:ext cx="2133600" cy="365125"/>
          </a:xfrm>
        </p:spPr>
        <p:txBody>
          <a:bodyPr/>
          <a:lstStyle/>
          <a:p>
            <a:r>
              <a:rPr lang="en-US" altLang="ja-JP" dirty="0"/>
              <a:t>11</a:t>
            </a:r>
            <a:endParaRPr kumimoji="1" lang="ja-JP" altLang="en-US" dirty="0"/>
          </a:p>
        </p:txBody>
      </p:sp>
    </p:spTree>
    <p:extLst>
      <p:ext uri="{BB962C8B-B14F-4D97-AF65-F5344CB8AC3E}">
        <p14:creationId xmlns:p14="http://schemas.microsoft.com/office/powerpoint/2010/main" val="385954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ea typeface="Meiryo UI" panose="020B0604030504040204" pitchFamily="50" charset="-128"/>
                <a:cs typeface="Times New Roman" panose="02020603050405020304" pitchFamily="18" charset="0"/>
              </a:rPr>
              <a:t>２／</a:t>
            </a:r>
            <a:r>
              <a:rPr lang="ja-JP" altLang="en-US" sz="2000" b="1" kern="100" dirty="0">
                <a:solidFill>
                  <a:sysClr val="windowText" lastClr="000000"/>
                </a:solidFill>
                <a:ea typeface="Meiryo UI" panose="020B0604030504040204" pitchFamily="50" charset="-128"/>
                <a:cs typeface="Times New Roman" panose="02020603050405020304" pitchFamily="18" charset="0"/>
              </a:rPr>
              <a:t>大阪</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の強みを活かした誘客（食）</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AC84493-B1F3-4A8E-A857-738C9A753F19}"/>
              </a:ext>
            </a:extLst>
          </p:cNvPr>
          <p:cNvSpPr txBox="1"/>
          <p:nvPr/>
        </p:nvSpPr>
        <p:spPr>
          <a:xfrm>
            <a:off x="5004048" y="6351131"/>
            <a:ext cx="3782897"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出典：観光局作成資料</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nvPr>
        </p:nvGraphicFramePr>
        <p:xfrm>
          <a:off x="230787" y="2500178"/>
          <a:ext cx="2452963" cy="1766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nvPr>
        </p:nvGraphicFramePr>
        <p:xfrm>
          <a:off x="2228523" y="2164829"/>
          <a:ext cx="2301043" cy="2164946"/>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p:cNvSpPr txBox="1"/>
          <p:nvPr/>
        </p:nvSpPr>
        <p:spPr>
          <a:xfrm>
            <a:off x="3546092" y="1838873"/>
            <a:ext cx="5634420" cy="253916"/>
          </a:xfrm>
          <a:prstGeom prst="rect">
            <a:avLst/>
          </a:prstGeom>
          <a:noFill/>
          <a:ln>
            <a:noFill/>
          </a:ln>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世界</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の有名観光</a:t>
            </a:r>
            <a:r>
              <a:rPr kumimoji="1"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都市（東京</a:t>
            </a:r>
            <a:r>
              <a:rPr kumimoji="1" lang="ja-JP" altLang="en-US" sz="1000" dirty="0">
                <a:latin typeface="Meiryo UI" panose="020B0604030504040204" pitchFamily="50" charset="-128"/>
                <a:ea typeface="Meiryo UI" panose="020B0604030504040204" pitchFamily="50" charset="-128"/>
                <a:cs typeface="メイリオ" panose="020B0604030504040204" pitchFamily="50" charset="-128"/>
              </a:rPr>
              <a:t>、パリ、ニューヨーク</a:t>
            </a:r>
            <a:r>
              <a:rPr kumimoji="1"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、シンガポール、香港</a:t>
            </a:r>
            <a:r>
              <a:rPr kumimoji="1" lang="ja-JP" altLang="en-US" sz="100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サンセバスチャン）との比較</a:t>
            </a:r>
            <a:endParaRPr kumimoji="1" lang="ja-JP" altLang="en-US"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1" name="正方形/長方形 20"/>
          <p:cNvSpPr/>
          <p:nvPr/>
        </p:nvSpPr>
        <p:spPr>
          <a:xfrm>
            <a:off x="7164288" y="4903236"/>
            <a:ext cx="1944216" cy="246221"/>
          </a:xfrm>
          <a:prstGeom prst="rect">
            <a:avLst/>
          </a:prstGeom>
          <a:noFill/>
          <a:ln>
            <a:noFill/>
          </a:ln>
        </p:spPr>
        <p:txBody>
          <a:bodyPr wrap="square">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err="1" smtClean="0">
                <a:latin typeface="メイリオ" panose="020B0604030504040204" pitchFamily="50" charset="-128"/>
                <a:ea typeface="メイリオ" panose="020B0604030504040204" pitchFamily="50" charset="-128"/>
                <a:cs typeface="メイリオ" panose="020B0604030504040204" pitchFamily="50" charset="-128"/>
              </a:rPr>
              <a:t>Mastercard</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調査より）</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47455575-0B46-4F0F-A009-DBD25BA0E5E5}"/>
              </a:ext>
            </a:extLst>
          </p:cNvPr>
          <p:cNvSpPr txBox="1"/>
          <p:nvPr/>
        </p:nvSpPr>
        <p:spPr>
          <a:xfrm>
            <a:off x="500331" y="5193124"/>
            <a:ext cx="4118311" cy="1015663"/>
          </a:xfrm>
          <a:prstGeom prst="rect">
            <a:avLst/>
          </a:prstGeom>
          <a:noFill/>
          <a:ln>
            <a:solidFill>
              <a:schemeClr val="tx1">
                <a:lumMod val="50000"/>
                <a:lumOff val="50000"/>
              </a:schemeClr>
            </a:solidFill>
            <a:prstDash val="sysDot"/>
          </a:ln>
        </p:spPr>
        <p:txBody>
          <a:bodyPr wrap="square" rtlCol="0">
            <a:spAutoFit/>
          </a:bodyPr>
          <a:lstStyle/>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東京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ニューヨーク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パリ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香港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京都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ロンドン</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大阪　　</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サンフランシスコ</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3" name="グラフ 12">
            <a:extLst>
              <a:ext uri="{FF2B5EF4-FFF2-40B4-BE49-F238E27FC236}">
                <a16:creationId xmlns:a16="http://schemas.microsoft.com/office/drawing/2014/main" id="{E31ED4AA-4BCD-4BF6-9FB6-00E6B025CFAE}"/>
              </a:ext>
            </a:extLst>
          </p:cNvPr>
          <p:cNvGraphicFramePr/>
          <p:nvPr>
            <p:extLst/>
          </p:nvPr>
        </p:nvGraphicFramePr>
        <p:xfrm>
          <a:off x="5104378" y="2577073"/>
          <a:ext cx="3406618" cy="2311601"/>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id="{F8D4A0CB-DEE1-4647-985B-D1A2FA689496}"/>
              </a:ext>
            </a:extLst>
          </p:cNvPr>
          <p:cNvSpPr txBox="1"/>
          <p:nvPr/>
        </p:nvSpPr>
        <p:spPr>
          <a:xfrm>
            <a:off x="321422" y="4901101"/>
            <a:ext cx="4617799"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＜世界のミシュラン星付きレストラン数＞</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671430" y="2164829"/>
            <a:ext cx="2900402" cy="288000"/>
          </a:xfrm>
          <a:prstGeom prst="rect">
            <a:avLst/>
          </a:prstGeom>
          <a:noFill/>
          <a:ln>
            <a:solidFill>
              <a:schemeClr val="tx1">
                <a:lumMod val="50000"/>
                <a:lumOff val="50000"/>
              </a:schemeClr>
            </a:solidFill>
          </a:ln>
        </p:spPr>
        <p:txBody>
          <a:bodyPr wrap="square" rtlCol="0">
            <a:spAutoFit/>
          </a:bodyPr>
          <a:lstStyle/>
          <a:p>
            <a:pPr lvl="0" defTabSz="742950">
              <a:defRPr/>
            </a:pP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観光客が滞在中に消費する支出内訳</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135269" y="2164829"/>
            <a:ext cx="2759703" cy="288000"/>
          </a:xfrm>
          <a:prstGeom prst="rect">
            <a:avLst/>
          </a:prstGeom>
          <a:noFill/>
          <a:ln>
            <a:solidFill>
              <a:schemeClr val="tx1">
                <a:lumMod val="50000"/>
                <a:lumOff val="50000"/>
              </a:schemeClr>
            </a:solidFill>
          </a:ln>
        </p:spPr>
        <p:txBody>
          <a:bodyPr wrap="square" rtlCol="0">
            <a:spAutoFit/>
          </a:bodyPr>
          <a:lstStyle/>
          <a:p>
            <a:r>
              <a:rPr kumimoji="1" lang="ja-JP" altLang="en-US" sz="1300" b="1" dirty="0" smtClean="0">
                <a:latin typeface="Meiryo UI" panose="020B0604030504040204" pitchFamily="50" charset="-128"/>
                <a:ea typeface="Meiryo UI" panose="020B0604030504040204" pitchFamily="50" charset="-128"/>
              </a:rPr>
              <a:t>外国人旅行客の食消費単価（ドル）</a:t>
            </a:r>
            <a:endParaRPr kumimoji="1" lang="ja-JP" altLang="en-US" sz="13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6627" y="1800401"/>
            <a:ext cx="4617799"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＜世界の観光都市と比較した大阪の現状＞</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p:cNvSpPr/>
          <p:nvPr/>
        </p:nvSpPr>
        <p:spPr>
          <a:xfrm>
            <a:off x="3256801" y="4991523"/>
            <a:ext cx="1944216" cy="246221"/>
          </a:xfrm>
          <a:prstGeom prst="rect">
            <a:avLst/>
          </a:prstGeom>
          <a:noFill/>
          <a:ln>
            <a:noFill/>
          </a:ln>
        </p:spPr>
        <p:txBody>
          <a:bodyPr wrap="square">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年発刊版参考）</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3B58F61D-26BF-4AB9-ACFA-1A220C73C56B}"/>
              </a:ext>
            </a:extLst>
          </p:cNvPr>
          <p:cNvSpPr txBox="1"/>
          <p:nvPr/>
        </p:nvSpPr>
        <p:spPr>
          <a:xfrm>
            <a:off x="0" y="687177"/>
            <a:ext cx="9153599"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大阪は観光客が滞在中に消費する支出内訳に占める飲食費の割合が、世界の観光都市と比べ半分以下。レストランでの消費単価も低い。</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しかし、美味しくて安いＢ級グルメだけでなく</a:t>
            </a:r>
            <a:r>
              <a:rPr lang="ja-JP" altLang="en-US" sz="1400" dirty="0">
                <a:latin typeface="Meiryo UI" panose="020B0604030504040204" pitchFamily="50" charset="-128"/>
                <a:ea typeface="Meiryo UI" panose="020B0604030504040204" pitchFamily="50" charset="-128"/>
              </a:rPr>
              <a:t>、割烹</a:t>
            </a:r>
            <a:r>
              <a:rPr lang="ja-JP" altLang="en-US" sz="1400" dirty="0" smtClean="0">
                <a:latin typeface="Meiryo UI" panose="020B0604030504040204" pitchFamily="50" charset="-128"/>
                <a:ea typeface="Meiryo UI" panose="020B0604030504040204" pitchFamily="50" charset="-128"/>
              </a:rPr>
              <a:t>など付加</a:t>
            </a:r>
            <a:r>
              <a:rPr lang="ja-JP" altLang="en-US" sz="1400" dirty="0">
                <a:latin typeface="Meiryo UI" panose="020B0604030504040204" pitchFamily="50" charset="-128"/>
                <a:ea typeface="Meiryo UI" panose="020B0604030504040204" pitchFamily="50" charset="-128"/>
              </a:rPr>
              <a:t>価値の高い料理、店舗も多く</a:t>
            </a:r>
            <a:r>
              <a:rPr lang="ja-JP" altLang="en-US" sz="1400" dirty="0" smtClean="0">
                <a:latin typeface="Meiryo UI" panose="020B0604030504040204" pitchFamily="50" charset="-128"/>
                <a:ea typeface="Meiryo UI" panose="020B0604030504040204" pitchFamily="50" charset="-128"/>
              </a:rPr>
              <a:t>存在しており、ミシュランの星つき</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レストランの数も世界第</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位となっている。</a:t>
            </a:r>
            <a:endParaRPr lang="en-US" altLang="ja-JP" sz="14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321422" y="2084074"/>
            <a:ext cx="8459829" cy="4225246"/>
          </a:xfrm>
          <a:prstGeom prst="rect">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8"/>
          <p:cNvSpPr>
            <a:spLocks noGrp="1"/>
          </p:cNvSpPr>
          <p:nvPr>
            <p:ph type="sldNum" sz="quarter" idx="12"/>
          </p:nvPr>
        </p:nvSpPr>
        <p:spPr>
          <a:xfrm>
            <a:off x="7020272" y="6524099"/>
            <a:ext cx="2133600" cy="365125"/>
          </a:xfrm>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268484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３</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MICE</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①</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839774" y="2109465"/>
            <a:ext cx="7416824" cy="433242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graphicFrame>
        <p:nvGraphicFramePr>
          <p:cNvPr id="5" name="グラフ 4"/>
          <p:cNvGraphicFramePr/>
          <p:nvPr>
            <p:extLst/>
          </p:nvPr>
        </p:nvGraphicFramePr>
        <p:xfrm>
          <a:off x="971600" y="2189278"/>
          <a:ext cx="7128792" cy="420046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BAC84493-B1F3-4A8E-A857-738C9A753F19}"/>
              </a:ext>
            </a:extLst>
          </p:cNvPr>
          <p:cNvSpPr txBox="1"/>
          <p:nvPr/>
        </p:nvSpPr>
        <p:spPr>
          <a:xfrm>
            <a:off x="4965567" y="6495147"/>
            <a:ext cx="3782897"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令和元年度</a:t>
            </a:r>
            <a:r>
              <a:rPr lang="en-US" altLang="ja-JP" sz="1000" dirty="0" smtClean="0">
                <a:latin typeface="Meiryo UI" panose="020B0604030504040204" pitchFamily="50" charset="-128"/>
                <a:ea typeface="Meiryo UI" panose="020B0604030504040204" pitchFamily="50" charset="-128"/>
              </a:rPr>
              <a:t>MICE</a:t>
            </a:r>
            <a:r>
              <a:rPr lang="ja-JP" altLang="en-US" sz="1000" dirty="0" smtClean="0">
                <a:latin typeface="Meiryo UI" panose="020B0604030504040204" pitchFamily="50" charset="-128"/>
                <a:ea typeface="Meiryo UI" panose="020B0604030504040204" pitchFamily="50" charset="-128"/>
              </a:rPr>
              <a:t>総消費額等調査事業報告書（観光庁）</a:t>
            </a:r>
            <a:endParaRPr kumimoji="1" lang="ja-JP" altLang="en-US" sz="1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339752" y="3697276"/>
            <a:ext cx="792088" cy="307777"/>
          </a:xfrm>
          <a:prstGeom prst="rect">
            <a:avLst/>
          </a:prstGeom>
          <a:noFill/>
        </p:spPr>
        <p:txBody>
          <a:bodyPr wrap="square" rtlCol="0">
            <a:spAutoFit/>
          </a:bodyPr>
          <a:lstStyle/>
          <a:p>
            <a:r>
              <a:rPr kumimoji="1" lang="en-US" altLang="ja-JP" sz="1400" dirty="0" smtClean="0"/>
              <a:t>5,384.2</a:t>
            </a:r>
            <a:endParaRPr kumimoji="1" lang="ja-JP" altLang="en-US" sz="1400" dirty="0"/>
          </a:p>
        </p:txBody>
      </p:sp>
      <p:sp>
        <p:nvSpPr>
          <p:cNvPr id="10" name="テキスト ボックス 9"/>
          <p:cNvSpPr txBox="1"/>
          <p:nvPr/>
        </p:nvSpPr>
        <p:spPr>
          <a:xfrm>
            <a:off x="4503413" y="3203969"/>
            <a:ext cx="792088" cy="307777"/>
          </a:xfrm>
          <a:prstGeom prst="rect">
            <a:avLst/>
          </a:prstGeom>
          <a:noFill/>
        </p:spPr>
        <p:txBody>
          <a:bodyPr wrap="square" rtlCol="0">
            <a:spAutoFit/>
          </a:bodyPr>
          <a:lstStyle/>
          <a:p>
            <a:r>
              <a:rPr kumimoji="1" lang="en-US" altLang="ja-JP" sz="1400" dirty="0" smtClean="0"/>
              <a:t>7,011.6</a:t>
            </a:r>
            <a:endParaRPr kumimoji="1" lang="ja-JP" altLang="en-US" sz="1400" dirty="0"/>
          </a:p>
        </p:txBody>
      </p:sp>
      <p:sp>
        <p:nvSpPr>
          <p:cNvPr id="11" name="テキスト ボックス 10"/>
          <p:cNvSpPr txBox="1"/>
          <p:nvPr/>
        </p:nvSpPr>
        <p:spPr>
          <a:xfrm>
            <a:off x="6660232" y="2836417"/>
            <a:ext cx="792088" cy="307777"/>
          </a:xfrm>
          <a:prstGeom prst="rect">
            <a:avLst/>
          </a:prstGeom>
          <a:noFill/>
        </p:spPr>
        <p:txBody>
          <a:bodyPr wrap="square" rtlCol="0">
            <a:spAutoFit/>
          </a:bodyPr>
          <a:lstStyle/>
          <a:p>
            <a:r>
              <a:rPr lang="en-US" altLang="ja-JP" sz="1400" dirty="0" smtClean="0"/>
              <a:t>8</a:t>
            </a:r>
            <a:r>
              <a:rPr kumimoji="1" lang="en-US" altLang="ja-JP" sz="1400" dirty="0" smtClean="0"/>
              <a:t>,197.0</a:t>
            </a:r>
            <a:endParaRPr kumimoji="1" lang="ja-JP" altLang="en-US" sz="1400" dirty="0"/>
          </a:p>
        </p:txBody>
      </p:sp>
      <p:sp>
        <p:nvSpPr>
          <p:cNvPr id="12" name="テキスト ボックス 11">
            <a:extLst>
              <a:ext uri="{FF2B5EF4-FFF2-40B4-BE49-F238E27FC236}">
                <a16:creationId xmlns:a16="http://schemas.microsoft.com/office/drawing/2014/main" id="{3B58F61D-26BF-4AB9-ACFA-1A220C73C56B}"/>
              </a:ext>
            </a:extLst>
          </p:cNvPr>
          <p:cNvSpPr txBox="1"/>
          <p:nvPr/>
        </p:nvSpPr>
        <p:spPr>
          <a:xfrm>
            <a:off x="266138" y="764687"/>
            <a:ext cx="8877862" cy="1169551"/>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■日本における</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開催</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の経済効果</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年の国際</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による総消費額は</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年比で</a:t>
            </a:r>
            <a:r>
              <a:rPr lang="en-US" altLang="ja-JP" sz="1400" dirty="0">
                <a:latin typeface="Meiryo UI" panose="020B0604030504040204" pitchFamily="50" charset="-128"/>
                <a:ea typeface="Meiryo UI" panose="020B0604030504040204" pitchFamily="50" charset="-128"/>
              </a:rPr>
              <a:t>152</a:t>
            </a:r>
            <a:r>
              <a:rPr lang="ja-JP" altLang="en-US" sz="1400" dirty="0">
                <a:latin typeface="Meiryo UI" panose="020B0604030504040204" pitchFamily="50" charset="-128"/>
                <a:ea typeface="Meiryo UI" panose="020B0604030504040204" pitchFamily="50" charset="-128"/>
              </a:rPr>
              <a:t>％となり、この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年間着実に拡大している。</a:t>
            </a: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企業会議</a:t>
            </a:r>
            <a:r>
              <a:rPr lang="en-US" altLang="ja-JP" sz="1400" dirty="0" smtClean="0">
                <a:latin typeface="Meiryo UI" panose="020B0604030504040204" pitchFamily="50" charset="-128"/>
                <a:ea typeface="Meiryo UI" panose="020B0604030504040204" pitchFamily="50" charset="-128"/>
              </a:rPr>
              <a:t>【M</a:t>
            </a:r>
            <a:r>
              <a:rPr lang="en-US" altLang="ja-JP"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報奨・研修旅行</a:t>
            </a:r>
            <a:r>
              <a:rPr lang="en-US" altLang="ja-JP" sz="1400" dirty="0">
                <a:latin typeface="Meiryo UI" panose="020B0604030504040204" pitchFamily="50" charset="-128"/>
                <a:ea typeface="Meiryo UI" panose="020B0604030504040204" pitchFamily="50" charset="-128"/>
              </a:rPr>
              <a:t>【I】</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展示会・見本</a:t>
            </a:r>
            <a:r>
              <a:rPr lang="ja-JP" altLang="en-US" sz="1400" dirty="0" smtClean="0">
                <a:latin typeface="Meiryo UI" panose="020B0604030504040204" pitchFamily="50" charset="-128"/>
                <a:ea typeface="Meiryo UI" panose="020B0604030504040204" pitchFamily="50" charset="-128"/>
              </a:rPr>
              <a:t>市</a:t>
            </a:r>
            <a:r>
              <a:rPr lang="en-US" altLang="ja-JP"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分野で３年連続増加した。</a:t>
            </a: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年からの増加率は企業会議</a:t>
            </a:r>
            <a:r>
              <a:rPr lang="en-US" altLang="ja-JP" sz="1400" dirty="0">
                <a:latin typeface="Meiryo UI" panose="020B0604030504040204" pitchFamily="50" charset="-128"/>
                <a:ea typeface="Meiryo UI" panose="020B0604030504040204" pitchFamily="50" charset="-128"/>
              </a:rPr>
              <a:t>【M】</a:t>
            </a:r>
            <a:r>
              <a:rPr lang="ja-JP" altLang="en-US" sz="1400" dirty="0">
                <a:latin typeface="Meiryo UI" panose="020B0604030504040204" pitchFamily="50" charset="-128"/>
                <a:ea typeface="Meiryo UI" panose="020B0604030504040204" pitchFamily="50" charset="-128"/>
              </a:rPr>
              <a:t>が</a:t>
            </a:r>
            <a:r>
              <a:rPr lang="en-US" altLang="ja-JP" sz="1400" dirty="0">
                <a:latin typeface="Meiryo UI" panose="020B0604030504040204" pitchFamily="50" charset="-128"/>
                <a:ea typeface="Meiryo UI" panose="020B0604030504040204" pitchFamily="50" charset="-128"/>
              </a:rPr>
              <a:t>348%</a:t>
            </a:r>
            <a:r>
              <a:rPr lang="ja-JP" altLang="en-US" sz="1400" dirty="0">
                <a:latin typeface="Meiryo UI" panose="020B0604030504040204" pitchFamily="50" charset="-128"/>
                <a:ea typeface="Meiryo UI" panose="020B0604030504040204" pitchFamily="50" charset="-128"/>
              </a:rPr>
              <a:t>で最も大きく、報奨・研修旅行</a:t>
            </a:r>
            <a:r>
              <a:rPr lang="en-US" altLang="ja-JP" sz="1400" dirty="0">
                <a:latin typeface="Meiryo UI" panose="020B0604030504040204" pitchFamily="50" charset="-128"/>
                <a:ea typeface="Meiryo UI" panose="020B0604030504040204" pitchFamily="50" charset="-128"/>
              </a:rPr>
              <a:t>【I】143% </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展示会・見本</a:t>
            </a:r>
            <a:r>
              <a:rPr lang="ja-JP" altLang="en-US" sz="1400" dirty="0" smtClean="0">
                <a:latin typeface="Meiryo UI" panose="020B0604030504040204" pitchFamily="50" charset="-128"/>
                <a:ea typeface="Meiryo UI" panose="020B0604030504040204" pitchFamily="50" charset="-128"/>
              </a:rPr>
              <a:t>市</a:t>
            </a:r>
            <a:r>
              <a:rPr lang="en-US" altLang="ja-JP"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E】198%</a:t>
            </a:r>
            <a:r>
              <a:rPr lang="ja-JP" altLang="en-US" sz="1400" dirty="0">
                <a:latin typeface="Meiryo UI" panose="020B0604030504040204" pitchFamily="50" charset="-128"/>
                <a:ea typeface="Meiryo UI" panose="020B0604030504040204" pitchFamily="50" charset="-128"/>
              </a:rPr>
              <a:t>となった</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年を通じ最も総消費額が大きいカテゴリーは国際会議</a:t>
            </a:r>
            <a:r>
              <a:rPr lang="en-US" altLang="ja-JP" sz="1400" dirty="0">
                <a:latin typeface="Meiryo UI" panose="020B0604030504040204" pitchFamily="50" charset="-128"/>
                <a:ea typeface="Meiryo UI" panose="020B0604030504040204" pitchFamily="50" charset="-128"/>
              </a:rPr>
              <a:t>【C</a:t>
            </a:r>
            <a:r>
              <a:rPr lang="en-US" altLang="ja-JP"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13" name="スライド番号プレースホルダー 8"/>
          <p:cNvSpPr>
            <a:spLocks noGrp="1"/>
          </p:cNvSpPr>
          <p:nvPr>
            <p:ph type="sldNum" sz="quarter" idx="12"/>
          </p:nvPr>
        </p:nvSpPr>
        <p:spPr>
          <a:xfrm>
            <a:off x="7020272" y="6535937"/>
            <a:ext cx="2133600" cy="365125"/>
          </a:xfrm>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209837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４／</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MICE</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②</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タイトル 2"/>
          <p:cNvSpPr txBox="1">
            <a:spLocks/>
          </p:cNvSpPr>
          <p:nvPr/>
        </p:nvSpPr>
        <p:spPr>
          <a:xfrm>
            <a:off x="119587" y="663750"/>
            <a:ext cx="9018735" cy="1325856"/>
          </a:xfrm>
          <a:prstGeom prst="rect">
            <a:avLst/>
          </a:prstGeom>
        </p:spPr>
        <p:txBody>
          <a:bodyPr anchor="t">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10000"/>
              </a:lnSpc>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■国際会議開催の現状（</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marL="285750" indent="-285750" algn="l">
              <a:lnSpc>
                <a:spcPct val="110000"/>
              </a:lnSpc>
              <a:buFont typeface="Wingdings" panose="05000000000000000000" pitchFamily="2" charset="2"/>
              <a:buChar char="Ø"/>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大阪の国際会議（</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ICCA</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基準）の開催件数は、</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10000"/>
              </a:lnSpc>
            </a:pP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都市格や経済規模に比して、世界的、国内的に開催件数は少ない。</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世界</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196</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位、アジア･太平洋地域</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国内</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gn="l">
              <a:lnSpc>
                <a:spcPct val="110000"/>
              </a:lnSpc>
              <a:buFont typeface="Wingdings" panose="05000000000000000000" pitchFamily="2" charset="2"/>
              <a:buChar char="Ø"/>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日本における開催件数は、前年より</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78</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件増加し、過去最高の</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492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位、アジア･太平洋州地域</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54B4C26D-7F08-487C-AFBA-4764056384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357" y="1907384"/>
            <a:ext cx="9016965" cy="4690098"/>
          </a:xfrm>
          <a:prstGeom prst="rect">
            <a:avLst/>
          </a:prstGeom>
        </p:spPr>
      </p:pic>
      <p:sp>
        <p:nvSpPr>
          <p:cNvPr id="9" name="テキスト ボックス 8">
            <a:extLst>
              <a:ext uri="{FF2B5EF4-FFF2-40B4-BE49-F238E27FC236}">
                <a16:creationId xmlns:a16="http://schemas.microsoft.com/office/drawing/2014/main" id="{BAC84493-B1F3-4A8E-A857-738C9A753F19}"/>
              </a:ext>
            </a:extLst>
          </p:cNvPr>
          <p:cNvSpPr txBox="1"/>
          <p:nvPr/>
        </p:nvSpPr>
        <p:spPr>
          <a:xfrm>
            <a:off x="-2052736" y="6520259"/>
            <a:ext cx="3782897"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出典：観光局作成資料</a:t>
            </a:r>
            <a:endParaRPr kumimoji="1" lang="ja-JP" altLang="en-US" sz="1000" dirty="0">
              <a:latin typeface="Meiryo UI" panose="020B0604030504040204" pitchFamily="50" charset="-128"/>
              <a:ea typeface="Meiryo UI" panose="020B0604030504040204" pitchFamily="50" charset="-128"/>
            </a:endParaRPr>
          </a:p>
        </p:txBody>
      </p:sp>
      <p:sp>
        <p:nvSpPr>
          <p:cNvPr id="11" name="スライド番号プレースホルダー 8"/>
          <p:cNvSpPr>
            <a:spLocks noGrp="1"/>
          </p:cNvSpPr>
          <p:nvPr>
            <p:ph type="sldNum" sz="quarter" idx="12"/>
          </p:nvPr>
        </p:nvSpPr>
        <p:spPr>
          <a:xfrm>
            <a:off x="7020272" y="6535937"/>
            <a:ext cx="2133600" cy="365125"/>
          </a:xfrm>
        </p:spPr>
        <p:txBody>
          <a:bodyPr/>
          <a:lstStyle/>
          <a:p>
            <a:r>
              <a:rPr kumimoji="1" lang="en-US" altLang="ja-JP" dirty="0" smtClean="0"/>
              <a:t>14</a:t>
            </a:r>
            <a:endParaRPr kumimoji="1" lang="ja-JP" altLang="en-US" dirty="0"/>
          </a:p>
        </p:txBody>
      </p:sp>
    </p:spTree>
    <p:extLst>
      <p:ext uri="{BB962C8B-B14F-4D97-AF65-F5344CB8AC3E}">
        <p14:creationId xmlns:p14="http://schemas.microsoft.com/office/powerpoint/2010/main" val="4287638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754" y="-63388"/>
            <a:ext cx="8417178" cy="792087"/>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dirty="0">
                <a:latin typeface="Meiryo UI" panose="020B0604030504040204" pitchFamily="50" charset="-128"/>
                <a:ea typeface="Meiryo UI" panose="020B0604030504040204" pitchFamily="50" charset="-128"/>
              </a:rPr>
              <a:t>　</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MICE</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③</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35496" y="54868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3B58F61D-26BF-4AB9-ACFA-1A220C73C56B}"/>
              </a:ext>
            </a:extLst>
          </p:cNvPr>
          <p:cNvSpPr txBox="1"/>
          <p:nvPr/>
        </p:nvSpPr>
        <p:spPr>
          <a:xfrm>
            <a:off x="55896" y="609479"/>
            <a:ext cx="8916239" cy="738664"/>
          </a:xfrm>
          <a:prstGeom prst="rect">
            <a:avLst/>
          </a:prstGeom>
          <a:noFill/>
          <a:ln>
            <a:noFill/>
          </a:ln>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現在建設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または計画中の主な公設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施設（日本国内</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大阪では、</a:t>
            </a:r>
            <a:r>
              <a:rPr lang="ja-JP" altLang="en-US" sz="1400" dirty="0">
                <a:latin typeface="Meiryo UI" panose="020B0604030504040204" pitchFamily="50" charset="-128"/>
                <a:ea typeface="Meiryo UI" panose="020B0604030504040204" pitchFamily="50" charset="-128"/>
              </a:rPr>
              <a:t>世界的な潮流となっている大規模</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開催に対応可能</a:t>
            </a:r>
            <a:r>
              <a:rPr lang="ja-JP" altLang="en-US" sz="1400" dirty="0" smtClean="0">
                <a:latin typeface="Meiryo UI" panose="020B0604030504040204" pitchFamily="50" charset="-128"/>
                <a:ea typeface="Meiryo UI" panose="020B0604030504040204" pitchFamily="50" charset="-128"/>
              </a:rPr>
              <a:t>な</a:t>
            </a:r>
            <a:r>
              <a:rPr lang="en-US" altLang="ja-JP" sz="1400" dirty="0" smtClean="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施設は不足して</a:t>
            </a:r>
            <a:r>
              <a:rPr lang="ja-JP" altLang="en-US" sz="1400" dirty="0" smtClean="0">
                <a:latin typeface="Meiryo UI" panose="020B0604030504040204" pitchFamily="50" charset="-128"/>
                <a:ea typeface="Meiryo UI" panose="020B0604030504040204" pitchFamily="50" charset="-128"/>
              </a:rPr>
              <a:t>いる。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a:t>
            </a:r>
            <a:r>
              <a:rPr lang="ja-JP" altLang="en-US" sz="1400" dirty="0">
                <a:latin typeface="Meiryo UI" panose="020B0604030504040204" pitchFamily="50" charset="-128"/>
                <a:ea typeface="Meiryo UI" panose="020B0604030504040204" pitchFamily="50" charset="-128"/>
              </a:rPr>
              <a:t>他都市では多くの施設において</a:t>
            </a:r>
            <a:r>
              <a:rPr lang="ja-JP" altLang="en-US" sz="1400" dirty="0" smtClean="0">
                <a:latin typeface="Meiryo UI" panose="020B0604030504040204" pitchFamily="50" charset="-128"/>
                <a:ea typeface="Meiryo UI" panose="020B0604030504040204" pitchFamily="50" charset="-128"/>
              </a:rPr>
              <a:t>新設や拡張</a:t>
            </a:r>
            <a:r>
              <a:rPr lang="ja-JP" altLang="en-US" sz="1400" dirty="0">
                <a:latin typeface="Meiryo UI" panose="020B0604030504040204" pitchFamily="50" charset="-128"/>
                <a:ea typeface="Meiryo UI" panose="020B0604030504040204" pitchFamily="50" charset="-128"/>
              </a:rPr>
              <a:t>が予定されている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47783" y="1323936"/>
          <a:ext cx="8824352" cy="4668520"/>
        </p:xfrm>
        <a:graphic>
          <a:graphicData uri="http://schemas.openxmlformats.org/drawingml/2006/table">
            <a:tbl>
              <a:tblPr firstRow="1" bandRow="1">
                <a:tableStyleId>{93296810-A885-4BE3-A3E7-6D5BEEA58F35}</a:tableStyleId>
              </a:tblPr>
              <a:tblGrid>
                <a:gridCol w="911528">
                  <a:extLst>
                    <a:ext uri="{9D8B030D-6E8A-4147-A177-3AD203B41FA5}">
                      <a16:colId xmlns:a16="http://schemas.microsoft.com/office/drawing/2014/main" val="20000"/>
                    </a:ext>
                  </a:extLst>
                </a:gridCol>
                <a:gridCol w="1871538">
                  <a:extLst>
                    <a:ext uri="{9D8B030D-6E8A-4147-A177-3AD203B41FA5}">
                      <a16:colId xmlns:a16="http://schemas.microsoft.com/office/drawing/2014/main" val="20001"/>
                    </a:ext>
                  </a:extLst>
                </a:gridCol>
                <a:gridCol w="1134559">
                  <a:extLst>
                    <a:ext uri="{9D8B030D-6E8A-4147-A177-3AD203B41FA5}">
                      <a16:colId xmlns:a16="http://schemas.microsoft.com/office/drawing/2014/main" val="20002"/>
                    </a:ext>
                  </a:extLst>
                </a:gridCol>
                <a:gridCol w="1086074">
                  <a:extLst>
                    <a:ext uri="{9D8B030D-6E8A-4147-A177-3AD203B41FA5}">
                      <a16:colId xmlns:a16="http://schemas.microsoft.com/office/drawing/2014/main" val="20003"/>
                    </a:ext>
                  </a:extLst>
                </a:gridCol>
                <a:gridCol w="1299409">
                  <a:extLst>
                    <a:ext uri="{9D8B030D-6E8A-4147-A177-3AD203B41FA5}">
                      <a16:colId xmlns:a16="http://schemas.microsoft.com/office/drawing/2014/main" val="20004"/>
                    </a:ext>
                  </a:extLst>
                </a:gridCol>
                <a:gridCol w="1260622">
                  <a:extLst>
                    <a:ext uri="{9D8B030D-6E8A-4147-A177-3AD203B41FA5}">
                      <a16:colId xmlns:a16="http://schemas.microsoft.com/office/drawing/2014/main" val="20005"/>
                    </a:ext>
                  </a:extLst>
                </a:gridCol>
                <a:gridCol w="1260622">
                  <a:extLst>
                    <a:ext uri="{9D8B030D-6E8A-4147-A177-3AD203B41FA5}">
                      <a16:colId xmlns:a16="http://schemas.microsoft.com/office/drawing/2014/main" val="20006"/>
                    </a:ext>
                  </a:extLst>
                </a:gridCol>
              </a:tblGrid>
              <a:tr h="210850">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rPr>
                        <a:t>都　市</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施　設</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建設主体</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開業年</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規　模</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施設概要</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建設費</a:t>
                      </a:r>
                    </a:p>
                  </a:txBody>
                  <a:tcPr anchor="ctr"/>
                </a:tc>
                <a:extLst>
                  <a:ext uri="{0D108BD9-81ED-4DB2-BD59-A6C34878D82A}">
                    <a16:rowId xmlns:a16="http://schemas.microsoft.com/office/drawing/2014/main" val="10000"/>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札　幌</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札幌市</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新施設</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札幌市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280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2580266772"/>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　京</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東京ビッグサイト</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東京都</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230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2"/>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　京</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展示コンベンションセンター</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東京都</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p>
                  </a:txBody>
                  <a:tcPr anchor="ctr"/>
                </a:tc>
                <a:extLst>
                  <a:ext uri="{0D108BD9-81ED-4DB2-BD59-A6C34878D82A}">
                    <a16:rowId xmlns:a16="http://schemas.microsoft.com/office/drawing/2014/main" val="261765849"/>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　浜</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パシフィコ横浜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横浜市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379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3"/>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　知</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愛知県国際展示場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愛知県</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4"/>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名古屋</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ポートメッセなごや</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名古屋市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期</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80,000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期</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940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508539321"/>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　都</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国立京都国際会館</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収容</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多目的ホール</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5"/>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奈　良</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奈良県国際会議場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奈良県</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収容</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6"/>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姫　路</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姫路市文化ｺﾝﾍﾞﾝｼｮﾝｾﾝﾀｰ</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姫路市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会議室</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245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3992589694"/>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　岡</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マリンメッセ福岡</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福岡市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ホール</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7"/>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　崎</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長崎県ｺﾝﾍﾞﾝｼｮﾝ施設</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長崎県</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754315592"/>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　縄</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沖縄県国際展示場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沖縄県</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593191109"/>
                  </a:ext>
                </a:extLst>
              </a:tr>
            </a:tbl>
          </a:graphicData>
        </a:graphic>
      </p:graphicFrame>
      <p:sp>
        <p:nvSpPr>
          <p:cNvPr id="9" name="テキスト ボックス 8">
            <a:extLst>
              <a:ext uri="{FF2B5EF4-FFF2-40B4-BE49-F238E27FC236}">
                <a16:creationId xmlns:a16="http://schemas.microsoft.com/office/drawing/2014/main" id="{BAC84493-B1F3-4A8E-A857-738C9A753F19}"/>
              </a:ext>
            </a:extLst>
          </p:cNvPr>
          <p:cNvSpPr txBox="1"/>
          <p:nvPr/>
        </p:nvSpPr>
        <p:spPr>
          <a:xfrm>
            <a:off x="6660232" y="5981218"/>
            <a:ext cx="2403790"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大阪ＭＩＣＥ推進委員会資料」</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（Ｒ元</a:t>
            </a:r>
            <a:r>
              <a:rPr lang="en-US" altLang="ja-JP" sz="1000" dirty="0" smtClean="0">
                <a:latin typeface="Meiryo UI" panose="020B0604030504040204" pitchFamily="50" charset="-128"/>
                <a:ea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rPr>
              <a:t>月）より一部抜粋</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nvPr>
        </p:nvGraphicFramePr>
        <p:xfrm>
          <a:off x="147783" y="6208364"/>
          <a:ext cx="6120679" cy="614680"/>
        </p:xfrm>
        <a:graphic>
          <a:graphicData uri="http://schemas.openxmlformats.org/drawingml/2006/table">
            <a:tbl>
              <a:tblPr firstRow="1" bandRow="1">
                <a:tableStyleId>{5C22544A-7EE6-4342-B048-85BDC9FD1C3A}</a:tableStyleId>
              </a:tblPr>
              <a:tblGrid>
                <a:gridCol w="933450">
                  <a:extLst>
                    <a:ext uri="{9D8B030D-6E8A-4147-A177-3AD203B41FA5}">
                      <a16:colId xmlns:a16="http://schemas.microsoft.com/office/drawing/2014/main" val="590787406"/>
                    </a:ext>
                  </a:extLst>
                </a:gridCol>
                <a:gridCol w="2062836">
                  <a:extLst>
                    <a:ext uri="{9D8B030D-6E8A-4147-A177-3AD203B41FA5}">
                      <a16:colId xmlns:a16="http://schemas.microsoft.com/office/drawing/2014/main" val="187358411"/>
                    </a:ext>
                  </a:extLst>
                </a:gridCol>
                <a:gridCol w="1036162">
                  <a:extLst>
                    <a:ext uri="{9D8B030D-6E8A-4147-A177-3AD203B41FA5}">
                      <a16:colId xmlns:a16="http://schemas.microsoft.com/office/drawing/2014/main" val="3325846919"/>
                    </a:ext>
                  </a:extLst>
                </a:gridCol>
                <a:gridCol w="2088231">
                  <a:extLst>
                    <a:ext uri="{9D8B030D-6E8A-4147-A177-3AD203B41FA5}">
                      <a16:colId xmlns:a16="http://schemas.microsoft.com/office/drawing/2014/main" val="2318564685"/>
                    </a:ext>
                  </a:extLst>
                </a:gridCol>
              </a:tblGrid>
              <a:tr h="180844">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施　設</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開業年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規　模</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60509309"/>
                  </a:ext>
                </a:extLst>
              </a:tr>
              <a:tr h="178714">
                <a:tc row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大阪</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インテックス大阪</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1985</a:t>
                      </a:r>
                      <a:r>
                        <a:rPr kumimoji="1" lang="ja-JP" altLang="en-US" sz="900" b="0" dirty="0" smtClean="0">
                          <a:solidFill>
                            <a:schemeClr val="tx1"/>
                          </a:solidFill>
                          <a:latin typeface="Meiryo UI" panose="020B0604030504040204" pitchFamily="50" charset="-128"/>
                          <a:ea typeface="Meiryo UI" panose="020B0604030504040204" pitchFamily="50" charset="-128"/>
                        </a:rPr>
                        <a:t>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300</a:t>
                      </a:r>
                      <a:r>
                        <a:rPr kumimoji="1" lang="ja-JP" altLang="en-US" sz="900" b="0" dirty="0" smtClean="0">
                          <a:solidFill>
                            <a:schemeClr val="tx1"/>
                          </a:solidFill>
                          <a:latin typeface="Meiryo UI" panose="020B0604030504040204" pitchFamily="50" charset="-128"/>
                          <a:ea typeface="Meiryo UI" panose="020B0604030504040204" pitchFamily="50" charset="-128"/>
                        </a:rPr>
                        <a:t>人（可動）　　</a:t>
                      </a:r>
                      <a:r>
                        <a:rPr kumimoji="1" lang="en-US" altLang="ja-JP" sz="900" b="0" dirty="0" smtClean="0">
                          <a:solidFill>
                            <a:schemeClr val="tx1"/>
                          </a:solidFill>
                          <a:latin typeface="Meiryo UI" panose="020B0604030504040204" pitchFamily="50" charset="-128"/>
                          <a:ea typeface="Meiryo UI" panose="020B0604030504040204" pitchFamily="50" charset="-128"/>
                        </a:rPr>
                        <a:t>70,078</a:t>
                      </a:r>
                      <a:r>
                        <a:rPr kumimoji="1" lang="ja-JP" altLang="en-US" sz="900" b="0" dirty="0" smtClean="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0404263"/>
                  </a:ext>
                </a:extLst>
              </a:tr>
              <a:tr h="178714">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大阪府立国際会議場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2000</a:t>
                      </a:r>
                      <a:r>
                        <a:rPr kumimoji="1" lang="ja-JP" altLang="en-US" sz="900" b="0" dirty="0" smtClean="0">
                          <a:solidFill>
                            <a:schemeClr val="tx1"/>
                          </a:solidFill>
                          <a:latin typeface="Meiryo UI" panose="020B0604030504040204" pitchFamily="50" charset="-128"/>
                          <a:ea typeface="Meiryo UI" panose="020B0604030504040204" pitchFamily="50" charset="-128"/>
                        </a:rPr>
                        <a:t>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2,754</a:t>
                      </a:r>
                      <a:r>
                        <a:rPr kumimoji="1" lang="ja-JP" altLang="en-US" sz="900" b="0" dirty="0" smtClean="0">
                          <a:solidFill>
                            <a:schemeClr val="tx1"/>
                          </a:solidFill>
                          <a:latin typeface="Meiryo UI" panose="020B0604030504040204" pitchFamily="50" charset="-128"/>
                          <a:ea typeface="Meiryo UI" panose="020B0604030504040204" pitchFamily="50" charset="-128"/>
                        </a:rPr>
                        <a:t>人（固定席）　　</a:t>
                      </a:r>
                      <a:r>
                        <a:rPr kumimoji="1" lang="en-US" altLang="ja-JP" sz="900" b="0" dirty="0" smtClean="0">
                          <a:solidFill>
                            <a:schemeClr val="tx1"/>
                          </a:solidFill>
                          <a:latin typeface="Meiryo UI" panose="020B0604030504040204" pitchFamily="50" charset="-128"/>
                          <a:ea typeface="Meiryo UI" panose="020B0604030504040204" pitchFamily="50" charset="-128"/>
                        </a:rPr>
                        <a:t>2,600</a:t>
                      </a:r>
                      <a:r>
                        <a:rPr kumimoji="1" lang="ja-JP" altLang="en-US" sz="900" b="0" dirty="0" smtClean="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7636371"/>
                  </a:ext>
                </a:extLst>
              </a:tr>
            </a:tbl>
          </a:graphicData>
        </a:graphic>
      </p:graphicFrame>
      <p:sp>
        <p:nvSpPr>
          <p:cNvPr id="13" name="テキスト ボックス 12">
            <a:extLst>
              <a:ext uri="{FF2B5EF4-FFF2-40B4-BE49-F238E27FC236}">
                <a16:creationId xmlns:a16="http://schemas.microsoft.com/office/drawing/2014/main" id="{BAC84493-B1F3-4A8E-A857-738C9A753F19}"/>
              </a:ext>
            </a:extLst>
          </p:cNvPr>
          <p:cNvSpPr txBox="1"/>
          <p:nvPr/>
        </p:nvSpPr>
        <p:spPr>
          <a:xfrm>
            <a:off x="-324544" y="6006480"/>
            <a:ext cx="1203957"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　参　考　）　</a:t>
            </a:r>
            <a:endParaRPr kumimoji="1" lang="ja-JP" altLang="en-US" sz="900" dirty="0">
              <a:latin typeface="Meiryo UI" panose="020B0604030504040204" pitchFamily="50" charset="-128"/>
              <a:ea typeface="Meiryo UI" panose="020B0604030504040204" pitchFamily="50" charset="-128"/>
            </a:endParaRPr>
          </a:p>
        </p:txBody>
      </p:sp>
      <p:sp>
        <p:nvSpPr>
          <p:cNvPr id="11" name="スライド番号プレースホルダー 8"/>
          <p:cNvSpPr>
            <a:spLocks noGrp="1"/>
          </p:cNvSpPr>
          <p:nvPr>
            <p:ph type="sldNum" sz="quarter" idx="12"/>
          </p:nvPr>
        </p:nvSpPr>
        <p:spPr>
          <a:xfrm>
            <a:off x="7020272" y="6535937"/>
            <a:ext cx="2133600" cy="365125"/>
          </a:xfrm>
        </p:spPr>
        <p:txBody>
          <a:bodyPr/>
          <a:lstStyle/>
          <a:p>
            <a:r>
              <a:rPr kumimoji="1" lang="en-US" altLang="ja-JP" dirty="0" smtClean="0"/>
              <a:t>15</a:t>
            </a:r>
            <a:endParaRPr kumimoji="1" lang="ja-JP" altLang="en-US" dirty="0"/>
          </a:p>
        </p:txBody>
      </p:sp>
    </p:spTree>
    <p:extLst>
      <p:ext uri="{BB962C8B-B14F-4D97-AF65-F5344CB8AC3E}">
        <p14:creationId xmlns:p14="http://schemas.microsoft.com/office/powerpoint/2010/main" val="315873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82047" y="746701"/>
            <a:ext cx="9071552" cy="754053"/>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来阪外国人旅行者数の国籍別割合は、東アジアからの訪問客が約</a:t>
            </a:r>
            <a:r>
              <a:rPr lang="en-US" altLang="ja-JP" sz="1400" dirty="0" smtClean="0">
                <a:latin typeface="Meiryo UI" panose="020B0604030504040204" pitchFamily="50" charset="-128"/>
                <a:ea typeface="Meiryo UI" panose="020B0604030504040204" pitchFamily="50" charset="-128"/>
              </a:rPr>
              <a:t>75%</a:t>
            </a:r>
            <a:r>
              <a:rPr lang="ja-JP" altLang="en-US" sz="1400" dirty="0" err="1"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欧米豪からの訪問客が約</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％となっている。</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全国</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東アジア　</a:t>
            </a:r>
            <a:r>
              <a:rPr lang="en-US" altLang="ja-JP" sz="1400" dirty="0" smtClean="0">
                <a:latin typeface="Meiryo UI" panose="020B0604030504040204" pitchFamily="50" charset="-128"/>
                <a:ea typeface="Meiryo UI" panose="020B0604030504040204" pitchFamily="50" charset="-128"/>
              </a:rPr>
              <a:t>70.1</a:t>
            </a:r>
            <a:r>
              <a:rPr lang="ja-JP" altLang="en-US" sz="1400" dirty="0" smtClean="0">
                <a:latin typeface="Meiryo UI" panose="020B0604030504040204" pitchFamily="50" charset="-128"/>
                <a:ea typeface="Meiryo UI" panose="020B0604030504040204" pitchFamily="50" charset="-128"/>
              </a:rPr>
              <a:t>％　欧米豪　</a:t>
            </a:r>
            <a:r>
              <a:rPr lang="en-US" altLang="ja-JP" sz="1400" dirty="0" smtClean="0">
                <a:latin typeface="Meiryo UI" panose="020B0604030504040204" pitchFamily="50" charset="-128"/>
                <a:ea typeface="Meiryo UI" panose="020B0604030504040204" pitchFamily="50" charset="-128"/>
              </a:rPr>
              <a:t>11.7</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東京</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東アジア　</a:t>
            </a:r>
            <a:r>
              <a:rPr lang="en-US" altLang="ja-JP" sz="1400" dirty="0">
                <a:latin typeface="Meiryo UI" panose="020B0604030504040204" pitchFamily="50" charset="-128"/>
                <a:ea typeface="Meiryo UI" panose="020B0604030504040204" pitchFamily="50" charset="-128"/>
              </a:rPr>
              <a:t>55.3</a:t>
            </a:r>
            <a:r>
              <a:rPr lang="ja-JP" altLang="en-US" sz="1400" dirty="0">
                <a:latin typeface="Meiryo UI" panose="020B0604030504040204" pitchFamily="50" charset="-128"/>
                <a:ea typeface="Meiryo UI" panose="020B0604030504040204" pitchFamily="50" charset="-128"/>
              </a:rPr>
              <a:t>％　欧米豪　</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72197" y="1464800"/>
            <a:ext cx="3384376" cy="307777"/>
          </a:xfrm>
          <a:prstGeom prst="rect">
            <a:avLst/>
          </a:prstGeom>
          <a:noFill/>
        </p:spPr>
        <p:txBody>
          <a:bodyPr wrap="square" rtlCol="0">
            <a:spAutoFit/>
          </a:bodyPr>
          <a:lstStyle/>
          <a:p>
            <a:pPr lvl="0" defTabSz="742950">
              <a:defRPr/>
            </a:pPr>
            <a:r>
              <a:rPr lang="ja-JP" altLang="en-US" sz="1400" b="1" dirty="0">
                <a:solidFill>
                  <a:prstClr val="black"/>
                </a:solidFill>
                <a:latin typeface="Meiryo UI" panose="020B0604030504040204" pitchFamily="50" charset="-128"/>
                <a:ea typeface="Meiryo UI" panose="020B0604030504040204" pitchFamily="50" charset="-128"/>
              </a:rPr>
              <a:t>＜来阪外国人</a:t>
            </a:r>
            <a:r>
              <a:rPr lang="ja-JP" altLang="en-US" sz="1400" b="1" dirty="0" smtClean="0">
                <a:solidFill>
                  <a:prstClr val="black"/>
                </a:solidFill>
                <a:latin typeface="Meiryo UI" panose="020B0604030504040204" pitchFamily="50" charset="-128"/>
                <a:ea typeface="Meiryo UI" panose="020B0604030504040204" pitchFamily="50" charset="-128"/>
              </a:rPr>
              <a:t>旅行者数の推移</a:t>
            </a:r>
            <a:r>
              <a:rPr lang="ja-JP" altLang="en-US" sz="1400" b="1"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参考データ</a:t>
            </a:r>
            <a:r>
              <a:rPr lang="ja-JP" altLang="en-US" sz="2000" b="1" kern="100" dirty="0" smtClean="0">
                <a:solidFill>
                  <a:schemeClr val="tx1"/>
                </a:solidFill>
                <a:ea typeface="Meiryo UI" panose="020B0604030504040204" pitchFamily="50" charset="-128"/>
                <a:cs typeface="Times New Roman" panose="02020603050405020304" pitchFamily="18" charset="0"/>
              </a:rPr>
              <a:t>６／欧米豪をはじめ幅広い国・地域</a:t>
            </a:r>
            <a:r>
              <a:rPr lang="ja-JP" altLang="en-US" sz="2000" b="1" kern="100" dirty="0">
                <a:solidFill>
                  <a:schemeClr val="tx1"/>
                </a:solidFill>
                <a:ea typeface="Meiryo UI" panose="020B0604030504040204" pitchFamily="50" charset="-128"/>
                <a:cs typeface="Times New Roman" panose="02020603050405020304" pitchFamily="18" charset="0"/>
              </a:rPr>
              <a:t>からの集客</a:t>
            </a:r>
            <a:r>
              <a:rPr lang="ja-JP" altLang="en-US" sz="2000" b="1" kern="100" dirty="0" smtClean="0">
                <a:solidFill>
                  <a:schemeClr val="tx1"/>
                </a:solidFill>
                <a:ea typeface="Meiryo UI" panose="020B0604030504040204" pitchFamily="50" charset="-128"/>
                <a:cs typeface="Times New Roman" panose="02020603050405020304" pitchFamily="18" charset="0"/>
              </a:rPr>
              <a:t>①</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graphicFrame>
        <p:nvGraphicFramePr>
          <p:cNvPr id="12" name="表 11">
            <a:extLst>
              <a:ext uri="{FF2B5EF4-FFF2-40B4-BE49-F238E27FC236}">
                <a16:creationId xmlns:a16="http://schemas.microsoft.com/office/drawing/2014/main" id="{18C8B206-B64C-42A2-9A0C-75FD2B9BE780}"/>
              </a:ext>
            </a:extLst>
          </p:cNvPr>
          <p:cNvGraphicFramePr>
            <a:graphicFrameLocks noGrp="1"/>
          </p:cNvGraphicFramePr>
          <p:nvPr>
            <p:extLst/>
          </p:nvPr>
        </p:nvGraphicFramePr>
        <p:xfrm>
          <a:off x="309921" y="1768346"/>
          <a:ext cx="8578852" cy="4902362"/>
        </p:xfrm>
        <a:graphic>
          <a:graphicData uri="http://schemas.openxmlformats.org/drawingml/2006/table">
            <a:tbl>
              <a:tblPr/>
              <a:tblGrid>
                <a:gridCol w="1152382">
                  <a:extLst>
                    <a:ext uri="{9D8B030D-6E8A-4147-A177-3AD203B41FA5}">
                      <a16:colId xmlns:a16="http://schemas.microsoft.com/office/drawing/2014/main" val="1073607079"/>
                    </a:ext>
                  </a:extLst>
                </a:gridCol>
                <a:gridCol w="495098">
                  <a:extLst>
                    <a:ext uri="{9D8B030D-6E8A-4147-A177-3AD203B41FA5}">
                      <a16:colId xmlns:a16="http://schemas.microsoft.com/office/drawing/2014/main" val="2799741718"/>
                    </a:ext>
                  </a:extLst>
                </a:gridCol>
                <a:gridCol w="495098">
                  <a:extLst>
                    <a:ext uri="{9D8B030D-6E8A-4147-A177-3AD203B41FA5}">
                      <a16:colId xmlns:a16="http://schemas.microsoft.com/office/drawing/2014/main" val="2355136335"/>
                    </a:ext>
                  </a:extLst>
                </a:gridCol>
                <a:gridCol w="495098">
                  <a:extLst>
                    <a:ext uri="{9D8B030D-6E8A-4147-A177-3AD203B41FA5}">
                      <a16:colId xmlns:a16="http://schemas.microsoft.com/office/drawing/2014/main" val="3313426287"/>
                    </a:ext>
                  </a:extLst>
                </a:gridCol>
                <a:gridCol w="495098">
                  <a:extLst>
                    <a:ext uri="{9D8B030D-6E8A-4147-A177-3AD203B41FA5}">
                      <a16:colId xmlns:a16="http://schemas.microsoft.com/office/drawing/2014/main" val="997465877"/>
                    </a:ext>
                  </a:extLst>
                </a:gridCol>
                <a:gridCol w="495098">
                  <a:extLst>
                    <a:ext uri="{9D8B030D-6E8A-4147-A177-3AD203B41FA5}">
                      <a16:colId xmlns:a16="http://schemas.microsoft.com/office/drawing/2014/main" val="2512542425"/>
                    </a:ext>
                  </a:extLst>
                </a:gridCol>
                <a:gridCol w="495098">
                  <a:extLst>
                    <a:ext uri="{9D8B030D-6E8A-4147-A177-3AD203B41FA5}">
                      <a16:colId xmlns:a16="http://schemas.microsoft.com/office/drawing/2014/main" val="2106722387"/>
                    </a:ext>
                  </a:extLst>
                </a:gridCol>
                <a:gridCol w="495098">
                  <a:extLst>
                    <a:ext uri="{9D8B030D-6E8A-4147-A177-3AD203B41FA5}">
                      <a16:colId xmlns:a16="http://schemas.microsoft.com/office/drawing/2014/main" val="4260360297"/>
                    </a:ext>
                  </a:extLst>
                </a:gridCol>
                <a:gridCol w="495098">
                  <a:extLst>
                    <a:ext uri="{9D8B030D-6E8A-4147-A177-3AD203B41FA5}">
                      <a16:colId xmlns:a16="http://schemas.microsoft.com/office/drawing/2014/main" val="2327481301"/>
                    </a:ext>
                  </a:extLst>
                </a:gridCol>
                <a:gridCol w="495098">
                  <a:extLst>
                    <a:ext uri="{9D8B030D-6E8A-4147-A177-3AD203B41FA5}">
                      <a16:colId xmlns:a16="http://schemas.microsoft.com/office/drawing/2014/main" val="3789858136"/>
                    </a:ext>
                  </a:extLst>
                </a:gridCol>
                <a:gridCol w="495098">
                  <a:extLst>
                    <a:ext uri="{9D8B030D-6E8A-4147-A177-3AD203B41FA5}">
                      <a16:colId xmlns:a16="http://schemas.microsoft.com/office/drawing/2014/main" val="3578550861"/>
                    </a:ext>
                  </a:extLst>
                </a:gridCol>
                <a:gridCol w="495098">
                  <a:extLst>
                    <a:ext uri="{9D8B030D-6E8A-4147-A177-3AD203B41FA5}">
                      <a16:colId xmlns:a16="http://schemas.microsoft.com/office/drawing/2014/main" val="2416939017"/>
                    </a:ext>
                  </a:extLst>
                </a:gridCol>
                <a:gridCol w="495098">
                  <a:extLst>
                    <a:ext uri="{9D8B030D-6E8A-4147-A177-3AD203B41FA5}">
                      <a16:colId xmlns:a16="http://schemas.microsoft.com/office/drawing/2014/main" val="4036642065"/>
                    </a:ext>
                  </a:extLst>
                </a:gridCol>
                <a:gridCol w="495098">
                  <a:extLst>
                    <a:ext uri="{9D8B030D-6E8A-4147-A177-3AD203B41FA5}">
                      <a16:colId xmlns:a16="http://schemas.microsoft.com/office/drawing/2014/main" val="2690314491"/>
                    </a:ext>
                  </a:extLst>
                </a:gridCol>
                <a:gridCol w="495098">
                  <a:extLst>
                    <a:ext uri="{9D8B030D-6E8A-4147-A177-3AD203B41FA5}">
                      <a16:colId xmlns:a16="http://schemas.microsoft.com/office/drawing/2014/main" val="1769234920"/>
                    </a:ext>
                  </a:extLst>
                </a:gridCol>
                <a:gridCol w="495098">
                  <a:extLst>
                    <a:ext uri="{9D8B030D-6E8A-4147-A177-3AD203B41FA5}">
                      <a16:colId xmlns:a16="http://schemas.microsoft.com/office/drawing/2014/main" val="2079520208"/>
                    </a:ext>
                  </a:extLst>
                </a:gridCol>
              </a:tblGrid>
              <a:tr h="220711">
                <a:tc rowSpan="2">
                  <a:txBody>
                    <a:bodyPr/>
                    <a:lstStyle/>
                    <a:p>
                      <a:pPr algn="ctr" rtl="0" fontAlgn="ctr"/>
                      <a:r>
                        <a:rPr lang="ja-JP" altLang="en-US" sz="20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gridSpan="3">
                  <a:txBody>
                    <a:bodyPr/>
                    <a:lstStyle/>
                    <a:p>
                      <a:pPr algn="ct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2017</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年</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hMerge="1">
                  <a:txBody>
                    <a:bodyPr/>
                    <a:lstStyle/>
                    <a:p>
                      <a:endParaRPr kumimoji="1" lang="ja-JP" altLang="en-US"/>
                    </a:p>
                  </a:txBody>
                  <a:tcPr/>
                </a:tc>
                <a:tc hMerge="1">
                  <a:txBody>
                    <a:bodyPr/>
                    <a:lstStyle/>
                    <a:p>
                      <a:endParaRPr kumimoji="1" lang="ja-JP" altLang="en-US"/>
                    </a:p>
                  </a:txBody>
                  <a:tcPr/>
                </a:tc>
                <a:tc gridSpan="6">
                  <a:txBody>
                    <a:bodyPr/>
                    <a:lstStyle/>
                    <a:p>
                      <a:pPr algn="ct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2018</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年</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2019</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年</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3664440"/>
                  </a:ext>
                </a:extLst>
              </a:tr>
              <a:tr h="320410">
                <a:tc vMerge="1">
                  <a:txBody>
                    <a:bodyPr/>
                    <a:lstStyle/>
                    <a:p>
                      <a:endParaRPr kumimoji="1" lang="ja-JP" altLang="en-US"/>
                    </a:p>
                  </a:txBody>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全国</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大阪</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東京</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全国</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大阪</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東京</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全国</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大阪</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東京</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6854397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韓国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714.0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241.3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152.8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753.9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239.0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148.5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558.5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160.8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119.5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3467338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中国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735.6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402.4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421.5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838.0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455.0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465.9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959.4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564.2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496.0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12743765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台湾</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456.4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140.1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148.8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475.7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122.3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149.9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489.1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143.3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96%</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4776210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香港</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223.2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74.1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73.0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220.8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71.8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72.4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99%</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229.1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71.9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74.0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102%</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08065332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タイ</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98.7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55.1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113.2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32.5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59.0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131.9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37.5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64.6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82341510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シンガポール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40.4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27.6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43.7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28.7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30.2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24699611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マレーシア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44.0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46.8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50.2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24.4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75317046"/>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インドネシア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35.2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28.5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39.7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18.7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41.3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18.6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81712857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フィリピン</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42.4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50.4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61.3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81380186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ベトナム</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20.1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38.9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25.0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54818308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8.1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073836329"/>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イギリス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29.3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42.4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13.9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36.4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98622901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フランス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26.9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23.3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26.7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517981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ドイツ</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19.6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6.2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16.0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121%</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19.4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088683121"/>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アメリカ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137.5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35.9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105.3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152.6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41.5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119.1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172.4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48.8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131.4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93271253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カナダ</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24.8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27.8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112%</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37.5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355181258"/>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オーストラリア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42.5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55.2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24.3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47.3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62.2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28.0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53.5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93519542"/>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その他</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139.8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51.6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107.7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156.2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179.4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36.4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142.3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75930529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合計</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2869.1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1110.3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1325.5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3119.2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1141.6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1422.3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3188.2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1230.6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1504.8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22043918"/>
                  </a:ext>
                </a:extLst>
              </a:tr>
            </a:tbl>
          </a:graphicData>
        </a:graphic>
      </p:graphicFrame>
      <p:sp>
        <p:nvSpPr>
          <p:cNvPr id="14" name="テキスト ボックス 13">
            <a:extLst>
              <a:ext uri="{FF2B5EF4-FFF2-40B4-BE49-F238E27FC236}">
                <a16:creationId xmlns:a16="http://schemas.microsoft.com/office/drawing/2014/main" id="{49D7EC9A-2EF8-48DE-A8DC-A0DF79CFCF01}"/>
              </a:ext>
            </a:extLst>
          </p:cNvPr>
          <p:cNvSpPr txBox="1"/>
          <p:nvPr/>
        </p:nvSpPr>
        <p:spPr>
          <a:xfrm>
            <a:off x="4139953" y="6670707"/>
            <a:ext cx="4858790" cy="215435"/>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※JNTO</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「訪日外客数」、観光庁「訪日外国人消費動向調査」をもとに</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推計（大阪観光局作成）</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057114" y="1556519"/>
            <a:ext cx="886643" cy="3035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latin typeface="Meiryo UI" panose="020B0604030504040204" pitchFamily="50" charset="-128"/>
                <a:ea typeface="Meiryo UI" panose="020B0604030504040204" pitchFamily="50" charset="-128"/>
              </a:rPr>
              <a:t>単位：万人</a:t>
            </a:r>
            <a:endParaRPr kumimoji="1" lang="ja-JP" altLang="en-US" sz="1050" dirty="0">
              <a:latin typeface="Meiryo UI" panose="020B0604030504040204" pitchFamily="50" charset="-128"/>
              <a:ea typeface="Meiryo UI" panose="020B0604030504040204" pitchFamily="50" charset="-128"/>
            </a:endParaRPr>
          </a:p>
        </p:txBody>
      </p:sp>
      <p:sp>
        <p:nvSpPr>
          <p:cNvPr id="4" name="正方形/長方形 3"/>
          <p:cNvSpPr/>
          <p:nvPr/>
        </p:nvSpPr>
        <p:spPr>
          <a:xfrm>
            <a:off x="6876256" y="2276872"/>
            <a:ext cx="576064"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906508" y="4796877"/>
            <a:ext cx="545812" cy="1469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863517" y="2289918"/>
            <a:ext cx="576064" cy="9361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882514" y="4796877"/>
            <a:ext cx="557067" cy="14695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900249" y="4796877"/>
            <a:ext cx="576064" cy="14695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888995" y="2298712"/>
            <a:ext cx="576064" cy="9361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8"/>
          <p:cNvSpPr>
            <a:spLocks noGrp="1"/>
          </p:cNvSpPr>
          <p:nvPr>
            <p:ph type="sldNum" sz="quarter" idx="12"/>
          </p:nvPr>
        </p:nvSpPr>
        <p:spPr>
          <a:xfrm>
            <a:off x="7084749" y="6535937"/>
            <a:ext cx="2133600" cy="365125"/>
          </a:xfrm>
        </p:spPr>
        <p:txBody>
          <a:bodyPr/>
          <a:lstStyle/>
          <a:p>
            <a:r>
              <a:rPr kumimoji="1" lang="en-US" altLang="ja-JP" dirty="0" smtClean="0"/>
              <a:t>1</a:t>
            </a:r>
            <a:r>
              <a:rPr lang="en-US" altLang="ja-JP" dirty="0"/>
              <a:t>6</a:t>
            </a:r>
            <a:endParaRPr kumimoji="1" lang="ja-JP" altLang="en-US" dirty="0"/>
          </a:p>
        </p:txBody>
      </p:sp>
    </p:spTree>
    <p:extLst>
      <p:ext uri="{BB962C8B-B14F-4D97-AF65-F5344CB8AC3E}">
        <p14:creationId xmlns:p14="http://schemas.microsoft.com/office/powerpoint/2010/main" val="1533067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82047" y="713707"/>
            <a:ext cx="8916239"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近隣の東アジア</a:t>
            </a:r>
            <a:r>
              <a:rPr lang="ja-JP" altLang="en-US" sz="1400" dirty="0" smtClean="0">
                <a:latin typeface="Meiryo UI" panose="020B0604030504040204" pitchFamily="50" charset="-128"/>
                <a:ea typeface="Meiryo UI" panose="020B0604030504040204" pitchFamily="50" charset="-128"/>
              </a:rPr>
              <a:t>に比べ、遠方</a:t>
            </a:r>
            <a:r>
              <a:rPr lang="ja-JP" altLang="en-US" sz="1400" dirty="0">
                <a:latin typeface="Meiryo UI" panose="020B0604030504040204" pitchFamily="50" charset="-128"/>
                <a:ea typeface="Meiryo UI" panose="020B0604030504040204" pitchFamily="50" charset="-128"/>
              </a:rPr>
              <a:t>の欧米</a:t>
            </a:r>
            <a:r>
              <a:rPr lang="ja-JP" altLang="en-US" sz="1400" dirty="0" smtClean="0">
                <a:latin typeface="Meiryo UI" panose="020B0604030504040204" pitchFamily="50" charset="-128"/>
                <a:ea typeface="Meiryo UI" panose="020B0604030504040204" pitchFamily="50" charset="-128"/>
              </a:rPr>
              <a:t>豪からの訪日客の滞在日数が長く、一人当たり旅行支出も高い結果となっている。</a:t>
            </a:r>
            <a:endParaRPr lang="en-US" altLang="ja-JP" sz="1400" strike="dblStrike"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a:t>
            </a:r>
            <a:endParaRPr lang="en-US" altLang="ja-JP" sz="1400" strike="dblStrike"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132313" y="1598650"/>
            <a:ext cx="2473730"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＜訪日外国人平均泊数＞</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ea typeface="Meiryo UI" panose="020B0604030504040204" pitchFamily="50" charset="-128"/>
                <a:cs typeface="Times New Roman" panose="02020603050405020304" pitchFamily="18" charset="0"/>
              </a:rPr>
              <a:t>７／</a:t>
            </a:r>
            <a:r>
              <a:rPr lang="ja-JP" altLang="en-US" sz="2000" b="1" kern="100" dirty="0">
                <a:solidFill>
                  <a:schemeClr val="tx1"/>
                </a:solidFill>
                <a:ea typeface="Meiryo UI" panose="020B0604030504040204" pitchFamily="50" charset="-128"/>
                <a:cs typeface="Times New Roman" panose="02020603050405020304" pitchFamily="18" charset="0"/>
              </a:rPr>
              <a:t>欧米</a:t>
            </a:r>
            <a:r>
              <a:rPr lang="ja-JP" altLang="en-US" sz="2000" b="1" kern="100" dirty="0" smtClean="0">
                <a:solidFill>
                  <a:schemeClr val="tx1"/>
                </a:solidFill>
                <a:ea typeface="Meiryo UI" panose="020B0604030504040204" pitchFamily="50" charset="-128"/>
                <a:cs typeface="Times New Roman" panose="02020603050405020304" pitchFamily="18" charset="0"/>
              </a:rPr>
              <a:t>豪をはじめ幅広い国・地域</a:t>
            </a:r>
            <a:r>
              <a:rPr lang="ja-JP" altLang="en-US" sz="2000" b="1" kern="100" dirty="0">
                <a:solidFill>
                  <a:schemeClr val="tx1"/>
                </a:solidFill>
                <a:ea typeface="Meiryo UI" panose="020B0604030504040204" pitchFamily="50" charset="-128"/>
                <a:cs typeface="Times New Roman" panose="02020603050405020304" pitchFamily="18" charset="0"/>
              </a:rPr>
              <a:t>からの集客</a:t>
            </a:r>
            <a:r>
              <a:rPr lang="ja-JP" altLang="en-US" sz="2000" b="1" kern="100" dirty="0" smtClean="0">
                <a:solidFill>
                  <a:schemeClr val="tx1"/>
                </a:solidFill>
                <a:ea typeface="Meiryo UI" panose="020B0604030504040204" pitchFamily="50" charset="-128"/>
                <a:cs typeface="Times New Roman" panose="02020603050405020304" pitchFamily="18" charset="0"/>
              </a:rPr>
              <a:t>②</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833232" y="1598650"/>
            <a:ext cx="5074358"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＜費目別にみる一般客一人当たりの旅行支出＞</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18C8B206-B64C-42A2-9A0C-75FD2B9BE780}"/>
              </a:ext>
            </a:extLst>
          </p:cNvPr>
          <p:cNvGraphicFramePr>
            <a:graphicFrameLocks noGrp="1"/>
          </p:cNvGraphicFramePr>
          <p:nvPr>
            <p:extLst/>
          </p:nvPr>
        </p:nvGraphicFramePr>
        <p:xfrm>
          <a:off x="636658" y="2328234"/>
          <a:ext cx="1667486" cy="4131702"/>
        </p:xfrm>
        <a:graphic>
          <a:graphicData uri="http://schemas.openxmlformats.org/drawingml/2006/table">
            <a:tbl>
              <a:tblPr/>
              <a:tblGrid>
                <a:gridCol w="1010935">
                  <a:extLst>
                    <a:ext uri="{9D8B030D-6E8A-4147-A177-3AD203B41FA5}">
                      <a16:colId xmlns:a16="http://schemas.microsoft.com/office/drawing/2014/main" val="1073607079"/>
                    </a:ext>
                  </a:extLst>
                </a:gridCol>
                <a:gridCol w="656551">
                  <a:extLst>
                    <a:ext uri="{9D8B030D-6E8A-4147-A177-3AD203B41FA5}">
                      <a16:colId xmlns:a16="http://schemas.microsoft.com/office/drawing/2014/main" val="2799741718"/>
                    </a:ext>
                  </a:extLst>
                </a:gridCol>
              </a:tblGrid>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韓国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467338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中国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2743765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台湾</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77621064"/>
                  </a:ext>
                </a:extLst>
              </a:tr>
              <a:tr h="229539">
                <a:tc>
                  <a:txBody>
                    <a:bodyPr/>
                    <a:lstStyle/>
                    <a:p>
                      <a:pPr algn="just"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香港</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5.6</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065332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タイ</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2341510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シンガポール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4699611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マレーシア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5317046"/>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インドネシア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1712857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フィリピン</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1380186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ベトナム</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4818308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73836329"/>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イギリス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2901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フランス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14.5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17981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ドイツ</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8683121"/>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アメリカ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9.4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271253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カナダ</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5181258"/>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オーストラリア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12.9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3519542"/>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全国籍・地域</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59305294"/>
                  </a:ext>
                </a:extLst>
              </a:tr>
            </a:tbl>
          </a:graphicData>
        </a:graphic>
      </p:graphicFrame>
      <p:sp>
        <p:nvSpPr>
          <p:cNvPr id="10" name="テキスト ボックス 9">
            <a:extLst>
              <a:ext uri="{FF2B5EF4-FFF2-40B4-BE49-F238E27FC236}">
                <a16:creationId xmlns:a16="http://schemas.microsoft.com/office/drawing/2014/main" id="{F8D4A0CB-DEE1-4647-985B-D1A2FA689496}"/>
              </a:ext>
            </a:extLst>
          </p:cNvPr>
          <p:cNvSpPr txBox="1"/>
          <p:nvPr/>
        </p:nvSpPr>
        <p:spPr>
          <a:xfrm>
            <a:off x="306221" y="1946061"/>
            <a:ext cx="1565478"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観光・レジャー目的</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9D7EC9A-2EF8-48DE-A8DC-A0DF79CFCF01}"/>
              </a:ext>
            </a:extLst>
          </p:cNvPr>
          <p:cNvSpPr txBox="1"/>
          <p:nvPr/>
        </p:nvSpPr>
        <p:spPr>
          <a:xfrm>
            <a:off x="5824788" y="6499951"/>
            <a:ext cx="3029538" cy="2308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年訪日</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外国人消費動向</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調査（観光庁）</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F8D4A0CB-DEE1-4647-985B-D1A2FA689496}"/>
              </a:ext>
            </a:extLst>
          </p:cNvPr>
          <p:cNvSpPr txBox="1"/>
          <p:nvPr/>
        </p:nvSpPr>
        <p:spPr>
          <a:xfrm>
            <a:off x="1862350" y="2090569"/>
            <a:ext cx="792088" cy="261610"/>
          </a:xfrm>
          <a:prstGeom prst="rect">
            <a:avLst/>
          </a:prstGeom>
          <a:noFill/>
        </p:spPr>
        <p:txBody>
          <a:bodyPr wrap="square" rtlCol="0">
            <a:spAutoFit/>
          </a:bodyPr>
          <a:lstStyle/>
          <a:p>
            <a:pPr lvl="0" defTabSz="742950">
              <a:defRPr/>
            </a:pPr>
            <a:r>
              <a:rPr lang="ja-JP" altLang="en-US" sz="1050" dirty="0" smtClean="0">
                <a:solidFill>
                  <a:prstClr val="black"/>
                </a:solidFill>
                <a:latin typeface="Meiryo UI" panose="020B0604030504040204" pitchFamily="50" charset="-128"/>
                <a:ea typeface="Meiryo UI" panose="020B0604030504040204" pitchFamily="50" charset="-128"/>
              </a:rPr>
              <a:t>（泊）</a:t>
            </a:r>
            <a:r>
              <a:rPr lang="ja-JP" altLang="en-US" sz="1100" dirty="0" smtClean="0">
                <a:solidFill>
                  <a:prstClr val="black"/>
                </a:solidFill>
                <a:latin typeface="Meiryo UI" panose="020B0604030504040204" pitchFamily="50" charset="-128"/>
                <a:ea typeface="Meiryo UI" panose="020B0604030504040204" pitchFamily="50" charset="-128"/>
              </a:rPr>
              <a:t>　　</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1641214" y="2308588"/>
            <a:ext cx="678904"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641214" y="4864480"/>
            <a:ext cx="678904" cy="1349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a:extLst>
              <a:ext uri="{FF2B5EF4-FFF2-40B4-BE49-F238E27FC236}">
                <a16:creationId xmlns:a16="http://schemas.microsoft.com/office/drawing/2014/main" id="{18C8B206-B64C-42A2-9A0C-75FD2B9BE780}"/>
              </a:ext>
            </a:extLst>
          </p:cNvPr>
          <p:cNvGraphicFramePr>
            <a:graphicFrameLocks noGrp="1"/>
          </p:cNvGraphicFramePr>
          <p:nvPr>
            <p:extLst/>
          </p:nvPr>
        </p:nvGraphicFramePr>
        <p:xfrm>
          <a:off x="2988757" y="1990799"/>
          <a:ext cx="5817956" cy="4444275"/>
        </p:xfrm>
        <a:graphic>
          <a:graphicData uri="http://schemas.openxmlformats.org/drawingml/2006/table">
            <a:tbl>
              <a:tblPr/>
              <a:tblGrid>
                <a:gridCol w="1007179">
                  <a:extLst>
                    <a:ext uri="{9D8B030D-6E8A-4147-A177-3AD203B41FA5}">
                      <a16:colId xmlns:a16="http://schemas.microsoft.com/office/drawing/2014/main" val="1073607079"/>
                    </a:ext>
                  </a:extLst>
                </a:gridCol>
                <a:gridCol w="752173">
                  <a:extLst>
                    <a:ext uri="{9D8B030D-6E8A-4147-A177-3AD203B41FA5}">
                      <a16:colId xmlns:a16="http://schemas.microsoft.com/office/drawing/2014/main" val="2799741718"/>
                    </a:ext>
                  </a:extLst>
                </a:gridCol>
                <a:gridCol w="676434">
                  <a:extLst>
                    <a:ext uri="{9D8B030D-6E8A-4147-A177-3AD203B41FA5}">
                      <a16:colId xmlns:a16="http://schemas.microsoft.com/office/drawing/2014/main" val="1057888876"/>
                    </a:ext>
                  </a:extLst>
                </a:gridCol>
                <a:gridCol w="676434">
                  <a:extLst>
                    <a:ext uri="{9D8B030D-6E8A-4147-A177-3AD203B41FA5}">
                      <a16:colId xmlns:a16="http://schemas.microsoft.com/office/drawing/2014/main" val="1851070800"/>
                    </a:ext>
                  </a:extLst>
                </a:gridCol>
                <a:gridCol w="676434">
                  <a:extLst>
                    <a:ext uri="{9D8B030D-6E8A-4147-A177-3AD203B41FA5}">
                      <a16:colId xmlns:a16="http://schemas.microsoft.com/office/drawing/2014/main" val="2385624590"/>
                    </a:ext>
                  </a:extLst>
                </a:gridCol>
                <a:gridCol w="676434">
                  <a:extLst>
                    <a:ext uri="{9D8B030D-6E8A-4147-A177-3AD203B41FA5}">
                      <a16:colId xmlns:a16="http://schemas.microsoft.com/office/drawing/2014/main" val="2221700232"/>
                    </a:ext>
                  </a:extLst>
                </a:gridCol>
                <a:gridCol w="676434">
                  <a:extLst>
                    <a:ext uri="{9D8B030D-6E8A-4147-A177-3AD203B41FA5}">
                      <a16:colId xmlns:a16="http://schemas.microsoft.com/office/drawing/2014/main" val="2824453207"/>
                    </a:ext>
                  </a:extLst>
                </a:gridCol>
                <a:gridCol w="676434">
                  <a:extLst>
                    <a:ext uri="{9D8B030D-6E8A-4147-A177-3AD203B41FA5}">
                      <a16:colId xmlns:a16="http://schemas.microsoft.com/office/drawing/2014/main" val="386133312"/>
                    </a:ext>
                  </a:extLst>
                </a:gridCol>
              </a:tblGrid>
              <a:tr h="229539">
                <a:tc>
                  <a:txBody>
                    <a:bodyPr/>
                    <a:lstStyle/>
                    <a:p>
                      <a:pPr algn="just"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総額</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宿泊費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飲食費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交通費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娯楽等</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サービス費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買物代</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その他</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0623673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韓国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76,138</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25,412</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21,132</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7,823</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3,742</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17,939</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89</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467338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中国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212,810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45,217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36,631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15,233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6,914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108,788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2743765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台湾</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118,288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32,814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26,258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13,419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4,267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41,502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77621064"/>
                  </a:ext>
                </a:extLst>
              </a:tr>
              <a:tr h="229539">
                <a:tc>
                  <a:txBody>
                    <a:bodyPr/>
                    <a:lstStyle/>
                    <a:p>
                      <a:pPr algn="just"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香港</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155,951</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46,183</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36,886</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16,208</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4,419</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52,176</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80</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065332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タイ</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131,457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38,477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30,340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15,184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4,526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42,550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380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2341510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シンガポール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173,669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63,463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43,167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19,176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5,256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42,402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204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4699611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マレーシア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133,259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44,865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31,777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17,539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5,458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33,510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5317046"/>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インドネシア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131,087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45,112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26,955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19,879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4,690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34,387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1712857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フィリピン</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107,915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30,622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26,921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11,917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5,335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33,070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1380186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ベトナム</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177,066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48,861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46,241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18,076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5,081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58,780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4818308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157,244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73,588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33,073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21,826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4,756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23,988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73836329"/>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イギリス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241,264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102,944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62,101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33,557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22,091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20,506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2901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フランス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237,420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100,136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59,608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35,846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11,029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30,801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17981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ドイツ</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201,483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89,748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49,104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31,357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7,783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23,463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8683121"/>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アメリカ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189,411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83,125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48,279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26,014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8,692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23,218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271253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カナダ</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181,795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75,569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45,664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28,809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8,744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22,970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5181258"/>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オーストラリア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247,868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99,537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62,130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35,997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18,540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31,663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3519542"/>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全国籍・地域</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158,531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47,336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34,740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16,669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6,383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53,331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59305294"/>
                  </a:ext>
                </a:extLst>
              </a:tr>
            </a:tbl>
          </a:graphicData>
        </a:graphic>
      </p:graphicFrame>
      <p:sp>
        <p:nvSpPr>
          <p:cNvPr id="19" name="テキスト ボックス 18">
            <a:extLst>
              <a:ext uri="{FF2B5EF4-FFF2-40B4-BE49-F238E27FC236}">
                <a16:creationId xmlns:a16="http://schemas.microsoft.com/office/drawing/2014/main" id="{F8D4A0CB-DEE1-4647-985B-D1A2FA689496}"/>
              </a:ext>
            </a:extLst>
          </p:cNvPr>
          <p:cNvSpPr txBox="1"/>
          <p:nvPr/>
        </p:nvSpPr>
        <p:spPr>
          <a:xfrm>
            <a:off x="8206198" y="1692592"/>
            <a:ext cx="792088" cy="261610"/>
          </a:xfrm>
          <a:prstGeom prst="rect">
            <a:avLst/>
          </a:prstGeom>
          <a:noFill/>
        </p:spPr>
        <p:txBody>
          <a:bodyPr wrap="square" rtlCol="0">
            <a:spAutoFit/>
          </a:bodyPr>
          <a:lstStyle/>
          <a:p>
            <a:pPr lvl="0" defTabSz="742950">
              <a:defRPr/>
            </a:pPr>
            <a:r>
              <a:rPr lang="ja-JP" altLang="en-US" sz="1050" dirty="0" smtClean="0">
                <a:solidFill>
                  <a:prstClr val="black"/>
                </a:solidFill>
                <a:latin typeface="Meiryo UI" panose="020B0604030504040204" pitchFamily="50" charset="-128"/>
                <a:ea typeface="Meiryo UI" panose="020B0604030504040204" pitchFamily="50" charset="-128"/>
              </a:rPr>
              <a:t>（円</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人）</a:t>
            </a:r>
            <a:r>
              <a:rPr lang="ja-JP" altLang="en-US" sz="1100" dirty="0" smtClean="0">
                <a:solidFill>
                  <a:prstClr val="black"/>
                </a:solidFill>
                <a:latin typeface="Meiryo UI" panose="020B0604030504040204" pitchFamily="50" charset="-128"/>
                <a:ea typeface="Meiryo UI" panose="020B0604030504040204" pitchFamily="50" charset="-128"/>
              </a:rPr>
              <a:t>　　</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正方形/長方形 19"/>
          <p:cNvSpPr/>
          <p:nvPr/>
        </p:nvSpPr>
        <p:spPr>
          <a:xfrm>
            <a:off x="3995936" y="2298792"/>
            <a:ext cx="774056"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995936" y="4797152"/>
            <a:ext cx="761961" cy="1397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8"/>
          <p:cNvSpPr>
            <a:spLocks noGrp="1"/>
          </p:cNvSpPr>
          <p:nvPr>
            <p:ph type="sldNum" sz="quarter" idx="12"/>
          </p:nvPr>
        </p:nvSpPr>
        <p:spPr>
          <a:xfrm>
            <a:off x="7084749" y="6535937"/>
            <a:ext cx="2133600" cy="365125"/>
          </a:xfrm>
        </p:spPr>
        <p:txBody>
          <a:bodyPr/>
          <a:lstStyle/>
          <a:p>
            <a:r>
              <a:rPr kumimoji="1" lang="en-US" altLang="ja-JP" dirty="0" smtClean="0"/>
              <a:t>17</a:t>
            </a:r>
            <a:endParaRPr kumimoji="1" lang="ja-JP" altLang="en-US" dirty="0"/>
          </a:p>
        </p:txBody>
      </p:sp>
    </p:spTree>
    <p:extLst>
      <p:ext uri="{BB962C8B-B14F-4D97-AF65-F5344CB8AC3E}">
        <p14:creationId xmlns:p14="http://schemas.microsoft.com/office/powerpoint/2010/main" val="1076319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１　世界に誇れる自慢の都市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22524" y="892886"/>
            <a:ext cx="4565368" cy="5760551"/>
          </a:xfrm>
          <a:prstGeom prst="rect">
            <a:avLst/>
          </a:prstGeom>
          <a:noFill/>
          <a:ln>
            <a:noFill/>
          </a:ln>
        </p:spPr>
        <p:txBody>
          <a:bodyPr wrap="square" rtlCol="0">
            <a:spAutoFit/>
          </a:bodyPr>
          <a:lstStyle/>
          <a:p>
            <a:pPr>
              <a:lnSpc>
                <a:spcPts val="1700"/>
              </a:lnSpc>
            </a:pPr>
            <a:r>
              <a:rPr lang="ja-JP" altLang="en-US" sz="1200" b="1" dirty="0" smtClean="0">
                <a:latin typeface="Meiryo UI" panose="020B0604030504040204" pitchFamily="50" charset="-128"/>
                <a:ea typeface="Meiryo UI" panose="020B0604030504040204" pitchFamily="50" charset="-128"/>
              </a:rPr>
              <a:t>①世界第一級の文化・観光拠点形成・発信</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年大阪</a:t>
            </a:r>
            <a:r>
              <a:rPr lang="ja-JP" altLang="en-US" sz="1100" dirty="0">
                <a:latin typeface="Meiryo UI" panose="020B0604030504040204" pitchFamily="50" charset="-128"/>
                <a:ea typeface="Meiryo UI" panose="020B0604030504040204" pitchFamily="50" charset="-128"/>
              </a:rPr>
              <a:t>・関西万博の開催決定、百舌鳥・古市古墳群の</a:t>
            </a:r>
            <a:r>
              <a:rPr lang="ja-JP" altLang="en-US" sz="1100" dirty="0" smtClean="0">
                <a:latin typeface="Meiryo UI" panose="020B0604030504040204" pitchFamily="50" charset="-128"/>
                <a:ea typeface="Meiryo UI" panose="020B0604030504040204" pitchFamily="50" charset="-128"/>
              </a:rPr>
              <a:t>世界遺産登録</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決定</a:t>
            </a:r>
            <a:r>
              <a:rPr lang="ja-JP" altLang="en-US" sz="1100" dirty="0">
                <a:latin typeface="Meiryo UI" panose="020B0604030504040204" pitchFamily="50" charset="-128"/>
                <a:ea typeface="Meiryo UI" panose="020B0604030504040204" pitchFamily="50" charset="-128"/>
              </a:rPr>
              <a:t>、夢洲におけるＩＲ誘致など、大阪の</a:t>
            </a:r>
            <a:r>
              <a:rPr lang="ja-JP" altLang="en-US" sz="1100" dirty="0" smtClean="0">
                <a:latin typeface="Meiryo UI" panose="020B0604030504040204" pitchFamily="50" charset="-128"/>
                <a:ea typeface="Meiryo UI" panose="020B0604030504040204" pitchFamily="50" charset="-128"/>
              </a:rPr>
              <a:t>ビックプロジェクト</a:t>
            </a:r>
            <a:r>
              <a:rPr lang="ja-JP" altLang="en-US" sz="1100" dirty="0">
                <a:latin typeface="Meiryo UI" panose="020B0604030504040204" pitchFamily="50" charset="-128"/>
                <a:ea typeface="Meiryo UI" panose="020B0604030504040204" pitchFamily="50" charset="-128"/>
              </a:rPr>
              <a:t>を着実に</a:t>
            </a:r>
            <a:r>
              <a:rPr lang="ja-JP" altLang="en-US" sz="1100" dirty="0" smtClean="0">
                <a:latin typeface="Meiryo UI" panose="020B0604030504040204" pitchFamily="50" charset="-128"/>
                <a:ea typeface="Meiryo UI" panose="020B0604030504040204" pitchFamily="50" charset="-128"/>
              </a:rPr>
              <a:t>推進する　</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とともに、</a:t>
            </a:r>
            <a:r>
              <a:rPr lang="ja-JP" altLang="en-US" sz="1100" dirty="0">
                <a:latin typeface="Meiryo UI" panose="020B0604030504040204" pitchFamily="50" charset="-128"/>
                <a:ea typeface="Meiryo UI" panose="020B0604030504040204" pitchFamily="50" charset="-128"/>
              </a:rPr>
              <a:t>水都大阪の修景づくりと水辺の魅力創出に向けた取組みを実施</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・太陽</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塔内部公開や万博記念公園駅前周辺地区</a:t>
            </a:r>
            <a:r>
              <a:rPr lang="ja-JP" altLang="en-US" sz="1100" dirty="0">
                <a:latin typeface="Meiryo UI" panose="020B0604030504040204" pitchFamily="50" charset="-128"/>
                <a:ea typeface="Meiryo UI" panose="020B0604030504040204" pitchFamily="50" charset="-128"/>
              </a:rPr>
              <a:t>活性化事業（</a:t>
            </a:r>
            <a:r>
              <a:rPr lang="ja-JP" altLang="en-US" sz="1100" dirty="0" smtClean="0">
                <a:latin typeface="Meiryo UI" panose="020B0604030504040204" pitchFamily="50" charset="-128"/>
                <a:ea typeface="Meiryo UI" panose="020B0604030504040204" pitchFamily="50" charset="-128"/>
              </a:rPr>
              <a:t>大規模</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アリーナ</a:t>
            </a:r>
            <a:r>
              <a:rPr lang="ja-JP" altLang="en-US" sz="1100" dirty="0">
                <a:latin typeface="Meiryo UI" panose="020B0604030504040204" pitchFamily="50" charset="-128"/>
                <a:ea typeface="Meiryo UI" panose="020B0604030504040204" pitchFamily="50" charset="-128"/>
              </a:rPr>
              <a:t>を中核とした大阪・関西を代表</a:t>
            </a:r>
            <a:r>
              <a:rPr lang="ja-JP" altLang="en-US" sz="1100" dirty="0" smtClean="0">
                <a:latin typeface="Meiryo UI" panose="020B0604030504040204" pitchFamily="50" charset="-128"/>
                <a:ea typeface="Meiryo UI" panose="020B0604030504040204" pitchFamily="50" charset="-128"/>
              </a:rPr>
              <a:t>する新た</a:t>
            </a:r>
            <a:r>
              <a:rPr lang="ja-JP" altLang="en-US" sz="1100" dirty="0">
                <a:latin typeface="Meiryo UI" panose="020B0604030504040204" pitchFamily="50" charset="-128"/>
                <a:ea typeface="Meiryo UI" panose="020B0604030504040204" pitchFamily="50" charset="-128"/>
              </a:rPr>
              <a:t>な</a:t>
            </a:r>
            <a:r>
              <a:rPr lang="ja-JP" altLang="en-US" sz="1100" dirty="0" smtClean="0">
                <a:latin typeface="Meiryo UI" panose="020B0604030504040204" pitchFamily="50" charset="-128"/>
                <a:ea typeface="Meiryo UI" panose="020B0604030504040204" pitchFamily="50" charset="-128"/>
              </a:rPr>
              <a:t>スポーツ</a:t>
            </a:r>
            <a:r>
              <a:rPr lang="ja-JP" altLang="en-US" sz="1100" dirty="0">
                <a:latin typeface="Meiryo UI" panose="020B0604030504040204" pitchFamily="50" charset="-128"/>
                <a:ea typeface="Meiryo UI" panose="020B0604030504040204" pitchFamily="50" charset="-128"/>
              </a:rPr>
              <a:t>・文化の</a:t>
            </a:r>
            <a:r>
              <a:rPr lang="ja-JP" altLang="en-US" sz="1100" dirty="0" smtClean="0">
                <a:latin typeface="Meiryo UI" panose="020B0604030504040204" pitchFamily="50" charset="-128"/>
                <a:ea typeface="Meiryo UI" panose="020B0604030504040204" pitchFamily="50" charset="-128"/>
              </a:rPr>
              <a:t>拠点づく</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り）の</a:t>
            </a:r>
            <a:r>
              <a:rPr lang="ja-JP" altLang="en-US" sz="1100" dirty="0">
                <a:latin typeface="Meiryo UI" panose="020B0604030504040204" pitchFamily="50" charset="-128"/>
                <a:ea typeface="Meiryo UI" panose="020B0604030504040204" pitchFamily="50" charset="-128"/>
              </a:rPr>
              <a:t>着手</a:t>
            </a:r>
            <a:r>
              <a:rPr lang="ja-JP" altLang="en-US" sz="1100" dirty="0" smtClean="0">
                <a:latin typeface="Meiryo UI" panose="020B0604030504040204" pitchFamily="50" charset="-128"/>
                <a:ea typeface="Meiryo UI" panose="020B0604030504040204" pitchFamily="50" charset="-128"/>
              </a:rPr>
              <a:t>など、万博</a:t>
            </a:r>
            <a:r>
              <a:rPr lang="ja-JP" altLang="en-US" sz="1100" dirty="0">
                <a:latin typeface="Meiryo UI" panose="020B0604030504040204" pitchFamily="50" charset="-128"/>
                <a:ea typeface="Meiryo UI" panose="020B0604030504040204" pitchFamily="50" charset="-128"/>
              </a:rPr>
              <a:t>記念公園の魅力創出に</a:t>
            </a:r>
            <a:r>
              <a:rPr lang="ja-JP" altLang="en-US" sz="1100" dirty="0" smtClean="0">
                <a:latin typeface="Meiryo UI" panose="020B0604030504040204" pitchFamily="50" charset="-128"/>
                <a:ea typeface="Meiryo UI" panose="020B0604030504040204" pitchFamily="50" charset="-128"/>
              </a:rPr>
              <a:t>向けた取組みを推進。</a:t>
            </a:r>
          </a:p>
          <a:p>
            <a:pPr>
              <a:lnSpc>
                <a:spcPts val="1700"/>
              </a:lnSpc>
            </a:pPr>
            <a:r>
              <a:rPr lang="ja-JP" altLang="en-US" sz="1100" dirty="0" smtClean="0">
                <a:latin typeface="Meiryo UI" panose="020B0604030504040204" pitchFamily="50" charset="-128"/>
                <a:ea typeface="Meiryo UI" panose="020B0604030504040204" pitchFamily="50" charset="-128"/>
              </a:rPr>
              <a:t>・市内</a:t>
            </a:r>
            <a:r>
              <a:rPr lang="ja-JP" altLang="en-US" sz="1100" dirty="0">
                <a:latin typeface="Meiryo UI" panose="020B0604030504040204" pitchFamily="50" charset="-128"/>
                <a:ea typeface="Meiryo UI" panose="020B0604030504040204" pitchFamily="50" charset="-128"/>
              </a:rPr>
              <a:t>の重点</a:t>
            </a:r>
            <a:r>
              <a:rPr lang="ja-JP" altLang="en-US" sz="1100" dirty="0" smtClean="0">
                <a:latin typeface="Meiryo UI" panose="020B0604030504040204" pitchFamily="50" charset="-128"/>
                <a:ea typeface="Meiryo UI" panose="020B0604030504040204" pitchFamily="50" charset="-128"/>
              </a:rPr>
              <a:t>エリアにおいては、大阪中之島</a:t>
            </a:r>
            <a:r>
              <a:rPr lang="ja-JP" altLang="en-US" sz="1100" dirty="0">
                <a:latin typeface="Meiryo UI" panose="020B0604030504040204" pitchFamily="50" charset="-128"/>
                <a:ea typeface="Meiryo UI" panose="020B0604030504040204" pitchFamily="50" charset="-128"/>
              </a:rPr>
              <a:t>美術館の</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a:t>
            </a:r>
            <a:r>
              <a:rPr lang="ja-JP" altLang="en-US" sz="1100" dirty="0" smtClean="0">
                <a:latin typeface="Meiryo UI" panose="020B0604030504040204" pitchFamily="50" charset="-128"/>
                <a:ea typeface="Meiryo UI" panose="020B0604030504040204" pitchFamily="50" charset="-128"/>
              </a:rPr>
              <a:t>開館</a:t>
            </a:r>
            <a:r>
              <a:rPr lang="ja-JP" altLang="en-US" sz="1100" dirty="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うめ</a:t>
            </a:r>
            <a:r>
              <a:rPr lang="ja-JP" altLang="en-US" sz="1100" dirty="0">
                <a:latin typeface="Meiryo UI" panose="020B0604030504040204" pitchFamily="50" charset="-128"/>
                <a:ea typeface="Meiryo UI" panose="020B0604030504040204" pitchFamily="50" charset="-128"/>
              </a:rPr>
              <a:t>きた２期まちづくりに向けた取組みなどエリア全体の</a:t>
            </a:r>
            <a:r>
              <a:rPr lang="ja-JP" altLang="en-US" sz="1100" dirty="0" smtClean="0">
                <a:latin typeface="Meiryo UI" panose="020B0604030504040204" pitchFamily="50" charset="-128"/>
                <a:ea typeface="Meiryo UI" panose="020B0604030504040204" pitchFamily="50" charset="-128"/>
              </a:rPr>
              <a:t>集客力</a:t>
            </a:r>
            <a:r>
              <a:rPr lang="ja-JP" altLang="en-US" sz="1100" dirty="0">
                <a:latin typeface="Meiryo UI" panose="020B0604030504040204" pitchFamily="50" charset="-128"/>
                <a:ea typeface="Meiryo UI" panose="020B0604030504040204" pitchFamily="50" charset="-128"/>
              </a:rPr>
              <a:t>・ブランド力</a:t>
            </a:r>
            <a:r>
              <a:rPr lang="ja-JP" altLang="en-US" sz="1100" dirty="0" smtClean="0">
                <a:latin typeface="Meiryo UI" panose="020B0604030504040204" pitchFamily="50" charset="-128"/>
                <a:ea typeface="Meiryo UI" panose="020B0604030504040204" pitchFamily="50" charset="-128"/>
              </a:rPr>
              <a:t>向上</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への取組み</a:t>
            </a:r>
            <a:r>
              <a:rPr lang="ja-JP" altLang="en-US" sz="1100" dirty="0">
                <a:latin typeface="Meiryo UI" panose="020B0604030504040204" pitchFamily="50" charset="-128"/>
                <a:ea typeface="Meiryo UI" panose="020B0604030504040204" pitchFamily="50" charset="-128"/>
              </a:rPr>
              <a:t>を推進</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700"/>
              </a:lnSpc>
            </a:pPr>
            <a:r>
              <a:rPr lang="ja-JP" altLang="en-US" sz="1200" b="1" dirty="0" smtClean="0">
                <a:latin typeface="Meiryo UI" panose="020B0604030504040204" pitchFamily="50" charset="-128"/>
                <a:ea typeface="Meiryo UI" panose="020B0604030504040204" pitchFamily="50" charset="-128"/>
              </a:rPr>
              <a:t>②大阪ならではの魅力創出・発信</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・御堂筋</a:t>
            </a:r>
            <a:r>
              <a:rPr lang="ja-JP" altLang="en-US" sz="1100" dirty="0">
                <a:latin typeface="Meiryo UI" panose="020B0604030504040204" pitchFamily="50" charset="-128"/>
                <a:ea typeface="Meiryo UI" panose="020B0604030504040204" pitchFamily="50" charset="-128"/>
              </a:rPr>
              <a:t>オータムパーティー、御堂筋イルミネーション・</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光のルネサンス</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中心</a:t>
            </a:r>
            <a:r>
              <a:rPr lang="ja-JP" altLang="en-US" sz="1100" dirty="0">
                <a:latin typeface="Meiryo UI" panose="020B0604030504040204" pitchFamily="50" charset="-128"/>
                <a:ea typeface="Meiryo UI" panose="020B0604030504040204" pitchFamily="50" charset="-128"/>
              </a:rPr>
              <a:t>とする「大阪・光の饗宴」など国内外の人を引き付ける大規模イベント</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毎年</a:t>
            </a:r>
            <a:r>
              <a:rPr lang="ja-JP" altLang="en-US" sz="1100" dirty="0">
                <a:latin typeface="Meiryo UI" panose="020B0604030504040204" pitchFamily="50" charset="-128"/>
                <a:ea typeface="Meiryo UI" panose="020B0604030504040204" pitchFamily="50" charset="-128"/>
              </a:rPr>
              <a:t>開催。テレビ、新聞、インターネット等で多数取り上げられるなど大阪</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魅力</a:t>
            </a:r>
            <a:r>
              <a:rPr lang="ja-JP" altLang="en-US" sz="1100" dirty="0">
                <a:latin typeface="Meiryo UI" panose="020B0604030504040204" pitchFamily="50" charset="-128"/>
                <a:ea typeface="Meiryo UI" panose="020B0604030504040204" pitchFamily="50" charset="-128"/>
              </a:rPr>
              <a:t>を効果的に発信。</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200" b="1" dirty="0" smtClean="0">
                <a:latin typeface="Meiryo UI" panose="020B0604030504040204" pitchFamily="50" charset="-128"/>
                <a:ea typeface="Meiryo UI" panose="020B0604030504040204" pitchFamily="50" charset="-128"/>
              </a:rPr>
              <a:t>③大阪の文化を満喫できる魅力創出・発信</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の食の魅力を発信するため、多言語メニュー</a:t>
            </a:r>
            <a:r>
              <a:rPr lang="ja-JP" altLang="en-US" sz="1100" dirty="0" smtClean="0">
                <a:latin typeface="Meiryo UI" panose="020B0604030504040204" pitchFamily="50" charset="-128"/>
                <a:ea typeface="Meiryo UI" panose="020B0604030504040204" pitchFamily="50" charset="-128"/>
              </a:rPr>
              <a:t>支援など</a:t>
            </a:r>
            <a:r>
              <a:rPr lang="ja-JP" altLang="en-US" sz="1100" dirty="0">
                <a:latin typeface="Meiryo UI" panose="020B0604030504040204" pitchFamily="50" charset="-128"/>
                <a:ea typeface="Meiryo UI" panose="020B0604030504040204" pitchFamily="50" charset="-128"/>
              </a:rPr>
              <a:t>外国人旅行者</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利便性</a:t>
            </a:r>
            <a:r>
              <a:rPr lang="ja-JP" altLang="en-US" sz="1100" dirty="0">
                <a:latin typeface="Meiryo UI" panose="020B0604030504040204" pitchFamily="50" charset="-128"/>
                <a:ea typeface="Meiryo UI" panose="020B0604030504040204" pitchFamily="50" charset="-128"/>
              </a:rPr>
              <a:t>を向上するための環境を整備するとともに、大阪が育んだ食文化</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な体験をテーマにした着地型観光コンテンツ「あじわい大阪」などを実施。</a:t>
            </a:r>
            <a:endParaRPr lang="en-US" altLang="ja-JP" sz="1100" dirty="0">
              <a:latin typeface="Meiryo UI" panose="020B0604030504040204" pitchFamily="50" charset="-128"/>
              <a:ea typeface="Meiryo UI" panose="020B0604030504040204" pitchFamily="50" charset="-128"/>
            </a:endParaRPr>
          </a:p>
          <a:p>
            <a:pPr>
              <a:lnSpc>
                <a:spcPts val="1700"/>
              </a:lnSpc>
            </a:pPr>
            <a:r>
              <a:rPr lang="ja-JP" altLang="en-US" sz="1200" b="1" dirty="0" smtClean="0">
                <a:latin typeface="Meiryo UI" panose="020B0604030504040204" pitchFamily="50" charset="-128"/>
                <a:ea typeface="Meiryo UI" panose="020B0604030504040204" pitchFamily="50" charset="-128"/>
              </a:rPr>
              <a:t>④魅力的な景観演出</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ミュージアム</a:t>
            </a:r>
            <a:r>
              <a:rPr lang="ja-JP" altLang="en-US" sz="1100" dirty="0" smtClean="0">
                <a:latin typeface="Meiryo UI" panose="020B0604030504040204" pitchFamily="50" charset="-128"/>
                <a:ea typeface="Meiryo UI" panose="020B0604030504040204" pitchFamily="50" charset="-128"/>
              </a:rPr>
              <a:t>事業を実施し、まち</a:t>
            </a:r>
            <a:r>
              <a:rPr lang="ja-JP" altLang="en-US" sz="1100" dirty="0">
                <a:latin typeface="Meiryo UI" panose="020B0604030504040204" pitchFamily="50" charset="-128"/>
                <a:ea typeface="Meiryo UI" panose="020B0604030504040204" pitchFamily="50" charset="-128"/>
              </a:rPr>
              <a:t>の魅力向上・景観形成</a:t>
            </a:r>
            <a:r>
              <a:rPr lang="ja-JP" altLang="en-US" sz="1100" dirty="0" smtClean="0">
                <a:latin typeface="Meiryo UI" panose="020B0604030504040204" pitchFamily="50" charset="-128"/>
                <a:ea typeface="Meiryo UI" panose="020B0604030504040204" pitchFamily="50" charset="-128"/>
              </a:rPr>
              <a:t>の取組みを支援</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するとともに、大阪</a:t>
            </a:r>
            <a:r>
              <a:rPr lang="ja-JP" altLang="en-US" sz="1100" dirty="0">
                <a:latin typeface="Meiryo UI" panose="020B0604030504040204" pitchFamily="50" charset="-128"/>
                <a:ea typeface="Meiryo UI" panose="020B0604030504040204" pitchFamily="50" charset="-128"/>
              </a:rPr>
              <a:t>の魅力あるスポットやそれらを巡る</a:t>
            </a:r>
            <a:r>
              <a:rPr lang="ja-JP" altLang="en-US" sz="1100" dirty="0" smtClean="0">
                <a:latin typeface="Meiryo UI" panose="020B0604030504040204" pitchFamily="50" charset="-128"/>
                <a:ea typeface="Meiryo UI" panose="020B0604030504040204" pitchFamily="50" charset="-128"/>
              </a:rPr>
              <a:t>ルートを構築するストーリー</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事業を実施し、地域</a:t>
            </a:r>
            <a:r>
              <a:rPr lang="ja-JP" altLang="en-US" sz="1100" dirty="0">
                <a:latin typeface="Meiryo UI" panose="020B0604030504040204" pitchFamily="50" charset="-128"/>
                <a:ea typeface="Meiryo UI" panose="020B0604030504040204" pitchFamily="50" charset="-128"/>
              </a:rPr>
              <a:t>の観光資源の磨き上げ</a:t>
            </a:r>
            <a:r>
              <a:rPr lang="ja-JP" altLang="en-US" sz="1100" dirty="0" smtClean="0">
                <a:latin typeface="Meiryo UI" panose="020B0604030504040204" pitchFamily="50" charset="-128"/>
                <a:ea typeface="Meiryo UI" panose="020B0604030504040204" pitchFamily="50" charset="-128"/>
              </a:rPr>
              <a:t>や</a:t>
            </a:r>
            <a:r>
              <a:rPr lang="ja-JP" altLang="en-US" sz="1100" dirty="0" smtClean="0">
                <a:solidFill>
                  <a:srgbClr val="FF0000"/>
                </a:solidFill>
                <a:latin typeface="Meiryo UI" panose="020B0604030504040204" pitchFamily="50" charset="-128"/>
                <a:ea typeface="Meiryo UI" panose="020B0604030504040204" pitchFamily="50" charset="-128"/>
              </a:rPr>
              <a:t>受入</a:t>
            </a:r>
            <a:r>
              <a:rPr lang="ja-JP" altLang="en-US" sz="1100" dirty="0" smtClean="0">
                <a:latin typeface="Meiryo UI" panose="020B0604030504040204" pitchFamily="50" charset="-128"/>
                <a:ea typeface="Meiryo UI" panose="020B0604030504040204" pitchFamily="50" charset="-128"/>
              </a:rPr>
              <a:t>環境</a:t>
            </a:r>
            <a:r>
              <a:rPr lang="ja-JP" altLang="en-US" sz="1100" dirty="0">
                <a:latin typeface="Meiryo UI" panose="020B0604030504040204" pitchFamily="50" charset="-128"/>
                <a:ea typeface="Meiryo UI" panose="020B0604030504040204" pitchFamily="50" charset="-128"/>
              </a:rPr>
              <a:t>整備</a:t>
            </a:r>
            <a:r>
              <a:rPr lang="ja-JP" altLang="en-US" sz="1100" dirty="0" smtClean="0">
                <a:latin typeface="Meiryo UI" panose="020B0604030504040204" pitchFamily="50" charset="-128"/>
                <a:ea typeface="Meiryo UI" panose="020B0604030504040204" pitchFamily="50" charset="-128"/>
              </a:rPr>
              <a:t>等の取組みを</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支援</a:t>
            </a:r>
            <a:r>
              <a:rPr lang="ja-JP" altLang="en-US" sz="1100" dirty="0">
                <a:latin typeface="Meiryo UI" panose="020B0604030504040204" pitchFamily="50" charset="-128"/>
                <a:ea typeface="Meiryo UI" panose="020B0604030504040204" pitchFamily="50" charset="-128"/>
              </a:rPr>
              <a:t>。</a:t>
            </a:r>
          </a:p>
          <a:p>
            <a:pPr>
              <a:lnSpc>
                <a:spcPts val="1700"/>
              </a:lnSpc>
            </a:pPr>
            <a:r>
              <a:rPr lang="ja-JP" altLang="en-US" sz="1100" dirty="0" smtClean="0">
                <a:latin typeface="Meiryo UI" panose="020B0604030504040204" pitchFamily="50" charset="-128"/>
                <a:ea typeface="Meiryo UI" panose="020B0604030504040204" pitchFamily="50" charset="-128"/>
              </a:rPr>
              <a:t>・船場</a:t>
            </a:r>
            <a:r>
              <a:rPr lang="ja-JP" altLang="en-US" sz="1100" dirty="0">
                <a:latin typeface="Meiryo UI" panose="020B0604030504040204" pitchFamily="50" charset="-128"/>
                <a:ea typeface="Meiryo UI" panose="020B0604030504040204" pitchFamily="50" charset="-128"/>
              </a:rPr>
              <a:t>地区（道修町通）の無電柱化及び周辺景観と調和した道路</a:t>
            </a:r>
            <a:r>
              <a:rPr lang="ja-JP" altLang="en-US" sz="1100" dirty="0" smtClean="0">
                <a:latin typeface="Meiryo UI" panose="020B0604030504040204" pitchFamily="50" charset="-128"/>
                <a:ea typeface="Meiryo UI" panose="020B0604030504040204" pitchFamily="50" charset="-128"/>
              </a:rPr>
              <a:t>整備など</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実施。</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99347" y="620688"/>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041910420"/>
              </p:ext>
            </p:extLst>
          </p:nvPr>
        </p:nvGraphicFramePr>
        <p:xfrm>
          <a:off x="6318949" y="1105558"/>
          <a:ext cx="2681071" cy="146957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52019" y="1182465"/>
            <a:ext cx="1502801" cy="126000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716</a:t>
            </a:r>
            <a:r>
              <a:rPr lang="ja-JP" altLang="en-US" sz="1100" dirty="0" smtClean="0">
                <a:latin typeface="Meiryo UI" panose="020B0604030504040204" pitchFamily="50" charset="-128"/>
                <a:ea typeface="Meiryo UI" panose="020B0604030504040204" pitchFamily="50" charset="-128"/>
              </a:rPr>
              <a:t>万人</a:t>
            </a:r>
            <a:r>
              <a:rPr lang="en-US" altLang="ja-JP" sz="1100" dirty="0" smtClean="0">
                <a:latin typeface="Meiryo UI" panose="020B0604030504040204" pitchFamily="50" charset="-128"/>
                <a:ea typeface="Meiryo UI" panose="020B0604030504040204" pitchFamily="50" charset="-128"/>
              </a:rPr>
              <a:t>(2015)</a:t>
            </a:r>
          </a:p>
          <a:p>
            <a:pPr>
              <a:lnSpc>
                <a:spcPts val="16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1,231</a:t>
            </a:r>
            <a:r>
              <a:rPr lang="ja-JP" altLang="en-US" sz="1100" dirty="0" smtClean="0">
                <a:latin typeface="Meiryo UI" panose="020B0604030504040204" pitchFamily="50" charset="-128"/>
                <a:ea typeface="Meiryo UI" panose="020B0604030504040204" pitchFamily="50" charset="-128"/>
              </a:rPr>
              <a:t>万人</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1,300</a:t>
            </a:r>
            <a:r>
              <a:rPr lang="ja-JP" altLang="en-US" sz="1100" dirty="0" smtClean="0">
                <a:latin typeface="Meiryo UI" panose="020B0604030504040204" pitchFamily="50" charset="-128"/>
                <a:ea typeface="Meiryo UI" panose="020B0604030504040204" pitchFamily="50" charset="-128"/>
              </a:rPr>
              <a:t>万人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52020" y="878501"/>
            <a:ext cx="4248000" cy="28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来阪外国人旅行者数（主指標）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3994603"/>
              </p:ext>
            </p:extLst>
          </p:nvPr>
        </p:nvGraphicFramePr>
        <p:xfrm>
          <a:off x="4752020" y="2643893"/>
          <a:ext cx="4248000" cy="1417320"/>
        </p:xfrm>
        <a:graphic>
          <a:graphicData uri="http://schemas.openxmlformats.org/drawingml/2006/table">
            <a:tbl>
              <a:tblPr firstRow="1" bandRow="1">
                <a:tableStyleId>{BC89EF96-8CEA-46FF-86C4-4CE0E7609802}</a:tableStyleId>
              </a:tblPr>
              <a:tblGrid>
                <a:gridCol w="1980220">
                  <a:extLst>
                    <a:ext uri="{9D8B030D-6E8A-4147-A177-3AD203B41FA5}">
                      <a16:colId xmlns:a16="http://schemas.microsoft.com/office/drawing/2014/main" val="1146467183"/>
                    </a:ext>
                  </a:extLst>
                </a:gridCol>
                <a:gridCol w="2267780">
                  <a:extLst>
                    <a:ext uri="{9D8B030D-6E8A-4147-A177-3AD203B41FA5}">
                      <a16:colId xmlns:a16="http://schemas.microsoft.com/office/drawing/2014/main" val="208746823"/>
                    </a:ext>
                  </a:extLst>
                </a:gridCol>
              </a:tblGrid>
              <a:tr h="365885">
                <a:tc>
                  <a:txBody>
                    <a:bodyPr/>
                    <a:lstStyle/>
                    <a:p>
                      <a:pPr>
                        <a:lnSpc>
                          <a:spcPts val="1500"/>
                        </a:lnSpc>
                      </a:pPr>
                      <a:r>
                        <a:rPr lang="ja-JP" altLang="en-US" sz="1050" b="0" dirty="0" smtClean="0">
                          <a:latin typeface="Meiryo UI" panose="020B0604030504040204" pitchFamily="50" charset="-128"/>
                          <a:ea typeface="Meiryo UI" panose="020B0604030504040204" pitchFamily="50" charset="-128"/>
                        </a:rPr>
                        <a:t>世界の都市総合ランキング</a:t>
                      </a:r>
                      <a:endParaRPr lang="en-US" altLang="ja-JP" sz="1050" b="0" dirty="0" smtClean="0">
                        <a:latin typeface="Meiryo UI" panose="020B0604030504040204" pitchFamily="50" charset="-128"/>
                        <a:ea typeface="Meiryo UI" panose="020B0604030504040204" pitchFamily="50" charset="-128"/>
                      </a:endParaRPr>
                    </a:p>
                    <a:p>
                      <a:pPr>
                        <a:lnSpc>
                          <a:spcPts val="1500"/>
                        </a:lnSpc>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文化・交流</a:t>
                      </a:r>
                      <a:r>
                        <a:rPr lang="en-US" altLang="ja-JP" sz="1050" b="0" dirty="0" smtClean="0">
                          <a:latin typeface="Meiryo UI" panose="020B0604030504040204" pitchFamily="50" charset="-128"/>
                          <a:ea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lang="en-US" altLang="ja-JP" sz="1050" b="0" dirty="0" smtClean="0">
                          <a:latin typeface="Meiryo UI" panose="020B0604030504040204" pitchFamily="50" charset="-128"/>
                          <a:ea typeface="Meiryo UI" panose="020B0604030504040204" pitchFamily="50" charset="-128"/>
                        </a:rPr>
                        <a:t>27</a:t>
                      </a:r>
                      <a:r>
                        <a:rPr lang="ja-JP" altLang="en-US" sz="1050" b="0" dirty="0" smtClean="0">
                          <a:latin typeface="Meiryo UI" panose="020B0604030504040204" pitchFamily="50" charset="-128"/>
                          <a:ea typeface="Meiryo UI" panose="020B0604030504040204" pitchFamily="50" charset="-128"/>
                        </a:rPr>
                        <a:t>位　　 ⇒　 　</a:t>
                      </a:r>
                      <a:r>
                        <a:rPr lang="en-US" altLang="ja-JP" sz="1050" b="0" dirty="0" smtClean="0">
                          <a:latin typeface="Meiryo UI" panose="020B0604030504040204" pitchFamily="50" charset="-128"/>
                          <a:ea typeface="Meiryo UI" panose="020B0604030504040204" pitchFamily="50" charset="-128"/>
                        </a:rPr>
                        <a:t>29</a:t>
                      </a:r>
                      <a:r>
                        <a:rPr lang="ja-JP" altLang="en-US" sz="1050" b="0" dirty="0" smtClean="0">
                          <a:latin typeface="Meiryo UI" panose="020B0604030504040204" pitchFamily="50" charset="-128"/>
                          <a:ea typeface="Meiryo UI" panose="020B0604030504040204" pitchFamily="50" charset="-128"/>
                        </a:rPr>
                        <a:t>位</a:t>
                      </a:r>
                      <a:endParaRPr lang="en-US" altLang="ja-JP" sz="900" b="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44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　</a:t>
                      </a:r>
                      <a:r>
                        <a:rPr lang="en-US" altLang="ja-JP" sz="900" b="0" dirty="0" smtClean="0">
                          <a:latin typeface="Meiryo UI" panose="020B0604030504040204" pitchFamily="50" charset="-128"/>
                          <a:ea typeface="Meiryo UI" panose="020B0604030504040204" pitchFamily="50" charset="-128"/>
                        </a:rPr>
                        <a:t>(2016)</a:t>
                      </a:r>
                      <a:r>
                        <a:rPr lang="ja-JP" altLang="en-US" sz="900" b="0" dirty="0" smtClean="0">
                          <a:latin typeface="Meiryo UI" panose="020B0604030504040204" pitchFamily="50" charset="-128"/>
                          <a:ea typeface="Meiryo UI" panose="020B0604030504040204" pitchFamily="50" charset="-128"/>
                        </a:rPr>
                        <a:t>　　　　　　</a:t>
                      </a:r>
                      <a:r>
                        <a:rPr lang="en-US" altLang="ja-JP" sz="900" b="0" dirty="0" smtClean="0">
                          <a:latin typeface="Meiryo UI" panose="020B0604030504040204" pitchFamily="50" charset="-128"/>
                          <a:ea typeface="Meiryo UI" panose="020B0604030504040204" pitchFamily="50" charset="-128"/>
                        </a:rPr>
                        <a:t> (2019)</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0824383"/>
                  </a:ext>
                </a:extLst>
              </a:tr>
              <a:tr h="365885">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自分の住んでいる地域に愛着を</a:t>
                      </a:r>
                      <a:endParaRPr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感じている府民の割合</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40"/>
                        </a:lnSpc>
                      </a:pPr>
                      <a:r>
                        <a:rPr kumimoji="1" lang="en-US" altLang="ja-JP" sz="1050" b="0" dirty="0" smtClean="0">
                          <a:latin typeface="Meiryo UI" panose="020B0604030504040204" pitchFamily="50" charset="-128"/>
                          <a:ea typeface="Meiryo UI" panose="020B0604030504040204" pitchFamily="50" charset="-128"/>
                        </a:rPr>
                        <a:t>74.2%</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65%</a:t>
                      </a:r>
                      <a:endParaRPr kumimoji="1" lang="en-US" altLang="ja-JP" sz="900" b="0" dirty="0" smtClean="0">
                        <a:latin typeface="Meiryo UI" panose="020B0604030504040204" pitchFamily="50" charset="-128"/>
                        <a:ea typeface="Meiryo UI" panose="020B0604030504040204" pitchFamily="50" charset="-128"/>
                      </a:endParaRPr>
                    </a:p>
                    <a:p>
                      <a:pPr algn="ctr">
                        <a:lnSpc>
                          <a:spcPts val="1440"/>
                        </a:lnSpc>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2015)</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 (2018)</a:t>
                      </a:r>
                      <a:r>
                        <a:rPr kumimoji="1" lang="ja-JP" altLang="en-US" sz="1200" b="0" dirty="0" smtClean="0">
                          <a:latin typeface="Meiryo UI" panose="020B0604030504040204" pitchFamily="50" charset="-128"/>
                          <a:ea typeface="Meiryo UI" panose="020B0604030504040204" pitchFamily="50" charset="-128"/>
                        </a:rPr>
                        <a:t>　</a:t>
                      </a:r>
                      <a:r>
                        <a:rPr kumimoji="1" lang="ja-JP" altLang="en-US" sz="10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017742"/>
                  </a:ext>
                </a:extLst>
              </a:tr>
              <a:tr h="365885">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大阪が楽しいまちだと思っている人</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の割合（全国）</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36.7%</a:t>
                      </a:r>
                      <a:r>
                        <a:rPr kumimoji="1" lang="ja-JP" altLang="en-US" sz="1050" b="0" dirty="0" smtClean="0">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37.1%</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(2018)</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751503"/>
                  </a:ext>
                </a:extLst>
              </a:tr>
            </a:tbl>
          </a:graphicData>
        </a:graphic>
      </p:graphicFrame>
      <p:sp>
        <p:nvSpPr>
          <p:cNvPr id="15" name="正方形/長方形 14"/>
          <p:cNvSpPr/>
          <p:nvPr/>
        </p:nvSpPr>
        <p:spPr>
          <a:xfrm>
            <a:off x="4693324" y="2348880"/>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62068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92280" y="6558805"/>
            <a:ext cx="2133600" cy="365125"/>
          </a:xfrm>
        </p:spPr>
        <p:txBody>
          <a:bodyPr/>
          <a:lstStyle/>
          <a:p>
            <a:r>
              <a:rPr kumimoji="1" lang="en-US" altLang="ja-JP" dirty="0" smtClean="0"/>
              <a:t>1</a:t>
            </a:r>
            <a:endParaRPr kumimoji="1" lang="ja-JP" altLang="en-US" dirty="0"/>
          </a:p>
        </p:txBody>
      </p:sp>
      <p:sp>
        <p:nvSpPr>
          <p:cNvPr id="14" name="正方形/長方形 13"/>
          <p:cNvSpPr/>
          <p:nvPr/>
        </p:nvSpPr>
        <p:spPr>
          <a:xfrm>
            <a:off x="4752020" y="4112615"/>
            <a:ext cx="4248000" cy="2628753"/>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7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〇世界</a:t>
            </a:r>
            <a:r>
              <a:rPr lang="ja-JP" altLang="en-US" sz="1100" dirty="0">
                <a:solidFill>
                  <a:schemeClr val="tx1"/>
                </a:solidFill>
                <a:latin typeface="Meiryo UI" panose="020B0604030504040204" pitchFamily="50" charset="-128"/>
                <a:ea typeface="Meiryo UI" panose="020B0604030504040204" pitchFamily="50" charset="-128"/>
              </a:rPr>
              <a:t>遺産に登録された百舌鳥・古市古墳群の保護保存・</a:t>
            </a:r>
            <a:r>
              <a:rPr lang="ja-JP" altLang="en-US" sz="1100" dirty="0" smtClean="0">
                <a:solidFill>
                  <a:schemeClr val="tx1"/>
                </a:solidFill>
                <a:latin typeface="Meiryo UI" panose="020B0604030504040204" pitchFamily="50" charset="-128"/>
                <a:ea typeface="Meiryo UI" panose="020B0604030504040204" pitchFamily="50" charset="-128"/>
              </a:rPr>
              <a:t>活用を行うと</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ともに、世界</a:t>
            </a:r>
            <a:r>
              <a:rPr lang="ja-JP" altLang="en-US" sz="1100" dirty="0">
                <a:solidFill>
                  <a:schemeClr val="tx1"/>
                </a:solidFill>
                <a:latin typeface="Meiryo UI" panose="020B0604030504040204" pitchFamily="50" charset="-128"/>
                <a:ea typeface="Meiryo UI" panose="020B0604030504040204" pitchFamily="50" charset="-128"/>
              </a:rPr>
              <a:t>遺産としての価値や魅力を実感できるよう</a:t>
            </a:r>
            <a:r>
              <a:rPr lang="ja-JP" altLang="en-US" sz="1100" dirty="0" smtClean="0">
                <a:solidFill>
                  <a:schemeClr val="tx1"/>
                </a:solidFill>
                <a:latin typeface="Meiryo UI" panose="020B0604030504040204" pitchFamily="50" charset="-128"/>
                <a:ea typeface="Meiryo UI" panose="020B0604030504040204" pitchFamily="50" charset="-128"/>
              </a:rPr>
              <a:t>な取組みを通じて、</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来訪者の増加を図っていくことが必要。</a:t>
            </a: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〇水都大阪では、水辺の魅力づくりを推進し、水の回廊や東西軸の水辺</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拠点をつなぎ、周遊する日常的なクルーズの充実を図るとともに、国内</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外の人々に「水都大阪」を幅広く知ってもらうためのブランディングの強化</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が必要。</a:t>
            </a: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〇</a:t>
            </a:r>
            <a:r>
              <a:rPr lang="en-US" altLang="ja-JP" sz="1100" dirty="0" smtClean="0">
                <a:solidFill>
                  <a:schemeClr val="tx1"/>
                </a:solidFill>
                <a:latin typeface="Meiryo UI" panose="020B0604030504040204" pitchFamily="50" charset="-128"/>
                <a:ea typeface="Meiryo UI" panose="020B0604030504040204" pitchFamily="50" charset="-128"/>
              </a:rPr>
              <a:t>2025</a:t>
            </a:r>
            <a:r>
              <a:rPr lang="ja-JP" altLang="en-US" sz="1100" dirty="0" smtClean="0">
                <a:solidFill>
                  <a:schemeClr val="tx1"/>
                </a:solidFill>
                <a:latin typeface="Meiryo UI" panose="020B0604030504040204" pitchFamily="50" charset="-128"/>
                <a:ea typeface="Meiryo UI" panose="020B0604030504040204" pitchFamily="50" charset="-128"/>
              </a:rPr>
              <a:t>年大阪・関西万博の開催を見据えた、国際都市にふさわしい</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　文化・観光拠点の形成や</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大阪の強みを活かした誘客</a:t>
            </a:r>
            <a:r>
              <a:rPr lang="ja-JP" altLang="en-US" sz="1100" dirty="0" smtClean="0">
                <a:solidFill>
                  <a:schemeClr val="tx1"/>
                </a:solidFill>
                <a:latin typeface="Meiryo UI" panose="020B0604030504040204" pitchFamily="50" charset="-128"/>
                <a:ea typeface="Meiryo UI" panose="020B0604030504040204" pitchFamily="50" charset="-128"/>
              </a:rPr>
              <a:t>をさらに進める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　ことが必要。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r">
              <a:lnSpc>
                <a:spcPts val="17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関連参考データ：</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324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323528" y="703185"/>
            <a:ext cx="8916239"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現状では取組みが進んでいない富裕層の取り込みも重要であり、長期滞在や特別感、多様性への対応などが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必要となってくる。</a:t>
            </a:r>
            <a:endParaRPr lang="en-US" altLang="ja-JP" sz="14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chemeClr val="tx1"/>
                </a:solidFill>
                <a:ea typeface="Meiryo UI" panose="020B0604030504040204" pitchFamily="50" charset="-128"/>
                <a:cs typeface="Times New Roman" panose="02020603050405020304" pitchFamily="18" charset="0"/>
              </a:rPr>
              <a:t>データ８／</a:t>
            </a:r>
            <a:r>
              <a:rPr lang="ja-JP" altLang="en-US" sz="2000" b="1" kern="100" dirty="0">
                <a:solidFill>
                  <a:sysClr val="windowText" lastClr="000000"/>
                </a:solidFill>
                <a:ea typeface="Meiryo UI" panose="020B0604030504040204" pitchFamily="50" charset="-128"/>
                <a:cs typeface="Times New Roman" panose="02020603050405020304" pitchFamily="18" charset="0"/>
              </a:rPr>
              <a:t>富裕層</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の取り込み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F8D4A0CB-DEE1-4647-985B-D1A2FA689496}"/>
              </a:ext>
            </a:extLst>
          </p:cNvPr>
          <p:cNvSpPr txBox="1"/>
          <p:nvPr/>
        </p:nvSpPr>
        <p:spPr>
          <a:xfrm>
            <a:off x="27831" y="1679662"/>
            <a:ext cx="3384376"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＜富裕層マーケットにおける整理＞</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87531507"/>
              </p:ext>
            </p:extLst>
          </p:nvPr>
        </p:nvGraphicFramePr>
        <p:xfrm>
          <a:off x="299017" y="2005769"/>
          <a:ext cx="8746767" cy="3833204"/>
        </p:xfrm>
        <a:graphic>
          <a:graphicData uri="http://schemas.openxmlformats.org/drawingml/2006/table">
            <a:tbl>
              <a:tblPr firstRow="1" bandRow="1">
                <a:tableStyleId>{5C22544A-7EE6-4342-B048-85BDC9FD1C3A}</a:tableStyleId>
              </a:tblPr>
              <a:tblGrid>
                <a:gridCol w="2223756">
                  <a:extLst>
                    <a:ext uri="{9D8B030D-6E8A-4147-A177-3AD203B41FA5}">
                      <a16:colId xmlns:a16="http://schemas.microsoft.com/office/drawing/2014/main" val="3741741752"/>
                    </a:ext>
                  </a:extLst>
                </a:gridCol>
                <a:gridCol w="3489387">
                  <a:extLst>
                    <a:ext uri="{9D8B030D-6E8A-4147-A177-3AD203B41FA5}">
                      <a16:colId xmlns:a16="http://schemas.microsoft.com/office/drawing/2014/main" val="4126150220"/>
                    </a:ext>
                  </a:extLst>
                </a:gridCol>
                <a:gridCol w="3033624">
                  <a:extLst>
                    <a:ext uri="{9D8B030D-6E8A-4147-A177-3AD203B41FA5}">
                      <a16:colId xmlns:a16="http://schemas.microsoft.com/office/drawing/2014/main" val="338319871"/>
                    </a:ext>
                  </a:extLst>
                </a:gridCol>
              </a:tblGrid>
              <a:tr h="522565">
                <a:tc>
                  <a:txBody>
                    <a:bodyPr/>
                    <a:lstStyle/>
                    <a:p>
                      <a:pPr algn="ctr"/>
                      <a:r>
                        <a:rPr kumimoji="1" lang="ja-JP" altLang="en-US" sz="1200" dirty="0" smtClean="0">
                          <a:latin typeface="Meiryo UI" panose="020B0604030504040204" pitchFamily="50" charset="-128"/>
                          <a:ea typeface="Meiryo UI" panose="020B0604030504040204" pitchFamily="50" charset="-128"/>
                        </a:rPr>
                        <a:t>誘客のポイント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誘客方策</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具体例</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37915483"/>
                  </a:ext>
                </a:extLst>
              </a:tr>
              <a:tr h="575435">
                <a:tc>
                  <a:txBody>
                    <a:bodyPr/>
                    <a:lstStyle/>
                    <a:p>
                      <a:r>
                        <a:rPr kumimoji="1" lang="ja-JP" altLang="en-US" sz="1200" dirty="0" smtClean="0">
                          <a:latin typeface="Meiryo UI" panose="020B0604030504040204" pitchFamily="50" charset="-128"/>
                          <a:ea typeface="Meiryo UI" panose="020B0604030504040204" pitchFamily="50" charset="-128"/>
                        </a:rPr>
                        <a:t>長期滞在需要への対応</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・長期滞在者向け宿泊、飲食、周遊プランの開発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・都市部に集中した観光客の地方への分散化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・旅館の泊食分離</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・都市部</a:t>
                      </a:r>
                      <a:r>
                        <a:rPr kumimoji="1" lang="ja-JP" altLang="en-US" sz="1200" dirty="0" smtClean="0">
                          <a:solidFill>
                            <a:schemeClr val="tx1"/>
                          </a:solidFill>
                          <a:latin typeface="Meiryo UI" panose="020B0604030504040204" pitchFamily="50" charset="-128"/>
                          <a:ea typeface="Meiryo UI" panose="020B0604030504040204" pitchFamily="50" charset="-128"/>
                        </a:rPr>
                        <a:t>における</a:t>
                      </a:r>
                      <a:r>
                        <a:rPr kumimoji="1" lang="ja-JP" altLang="en-US" sz="1200" dirty="0" smtClean="0">
                          <a:latin typeface="Meiryo UI" panose="020B0604030504040204" pitchFamily="50" charset="-128"/>
                          <a:ea typeface="Meiryo UI" panose="020B0604030504040204" pitchFamily="50" charset="-128"/>
                        </a:rPr>
                        <a:t>地方コンテンツの訴求　など</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89653489"/>
                  </a:ext>
                </a:extLst>
              </a:tr>
              <a:tr h="1084727">
                <a:tc>
                  <a:txBody>
                    <a:bodyPr/>
                    <a:lstStyle/>
                    <a:p>
                      <a:r>
                        <a:rPr kumimoji="1" lang="ja-JP" altLang="en-US" sz="1200" dirty="0" smtClean="0">
                          <a:latin typeface="Meiryo UI" panose="020B0604030504040204" pitchFamily="50" charset="-128"/>
                          <a:ea typeface="Meiryo UI" panose="020B0604030504040204" pitchFamily="50" charset="-128"/>
                        </a:rPr>
                        <a:t>冒険心・好奇心を満たす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・自然資源、産業、文化の集積を活用した観光産業の振興、訴求強化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・ナイトタイムエコノミーの開発</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・欧米豪人向け自然リゾートの開発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・伝統工芸等の観光資源化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・狂言、落語、サブカルチャー等の観光資源化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・舞台演劇（パフォーミングアーツ）の夜間公演及びバー、ナイトクラブ等の営業拡大</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52186020"/>
                  </a:ext>
                </a:extLst>
              </a:tr>
              <a:tr h="899512">
                <a:tc>
                  <a:txBody>
                    <a:bodyPr/>
                    <a:lstStyle/>
                    <a:p>
                      <a:r>
                        <a:rPr kumimoji="1" lang="ja-JP" altLang="en-US" sz="1200" dirty="0" smtClean="0">
                          <a:latin typeface="Meiryo UI" panose="020B0604030504040204" pitchFamily="50" charset="-128"/>
                          <a:ea typeface="Meiryo UI" panose="020B0604030504040204" pitchFamily="50" charset="-128"/>
                        </a:rPr>
                        <a:t>特別感の演出</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・宿泊施設のラグジュアリー化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・日本独自コンテンツ（食・歴史・文化等）の観覧、体験、活用</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ＭＩＣＥ向け含む）方法の再検討と訴求強化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・既存宿泊施設のラグジュアリーライン開発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・ユニークベニューの開発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・ガストロノミーツーリズムの強化　　　など</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5445929"/>
                  </a:ext>
                </a:extLst>
              </a:tr>
              <a:tr h="750965">
                <a:tc>
                  <a:txBody>
                    <a:bodyPr/>
                    <a:lstStyle/>
                    <a:p>
                      <a:r>
                        <a:rPr kumimoji="1" lang="ja-JP" altLang="en-US" sz="1200" dirty="0" smtClean="0">
                          <a:latin typeface="Meiryo UI" panose="020B0604030504040204" pitchFamily="50" charset="-128"/>
                          <a:ea typeface="Meiryo UI" panose="020B0604030504040204" pitchFamily="50" charset="-128"/>
                        </a:rPr>
                        <a:t>多様性への対応</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・言語、宗教、食の好み等、客の多様性に寛容かつ柔軟なサービスの提供</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・サービス産業従事者向けの英語教育の強化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・英語版サインの設置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・専門性の高い人材育成　など</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43205106"/>
                  </a:ext>
                </a:extLst>
              </a:tr>
            </a:tbl>
          </a:graphicData>
        </a:graphic>
      </p:graphicFrame>
      <p:sp>
        <p:nvSpPr>
          <p:cNvPr id="15" name="テキスト ボックス 14">
            <a:extLst>
              <a:ext uri="{FF2B5EF4-FFF2-40B4-BE49-F238E27FC236}">
                <a16:creationId xmlns:a16="http://schemas.microsoft.com/office/drawing/2014/main" id="{49D7EC9A-2EF8-48DE-A8DC-A0DF79CFCF01}"/>
              </a:ext>
            </a:extLst>
          </p:cNvPr>
          <p:cNvSpPr txBox="1"/>
          <p:nvPr/>
        </p:nvSpPr>
        <p:spPr>
          <a:xfrm>
            <a:off x="4490155" y="6193141"/>
            <a:ext cx="4729272" cy="2308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：「欧米豪発アジアマーケット調査」</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2018</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5</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月　株式会社</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日本政策投資銀行</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7084749" y="6535937"/>
            <a:ext cx="2133600" cy="365125"/>
          </a:xfrm>
        </p:spPr>
        <p:txBody>
          <a:bodyPr/>
          <a:lstStyle/>
          <a:p>
            <a:r>
              <a:rPr kumimoji="1" lang="en-US" altLang="ja-JP" dirty="0" smtClean="0"/>
              <a:t>18</a:t>
            </a:r>
            <a:endParaRPr kumimoji="1" lang="ja-JP" altLang="en-US" dirty="0"/>
          </a:p>
        </p:txBody>
      </p:sp>
    </p:spTree>
    <p:extLst>
      <p:ext uri="{BB962C8B-B14F-4D97-AF65-F5344CB8AC3E}">
        <p14:creationId xmlns:p14="http://schemas.microsoft.com/office/powerpoint/2010/main" val="79778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62376"/>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50279" y="803008"/>
            <a:ext cx="8916239"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来阪外国人旅行者の消費額は、計画策定時（</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年）から大幅に伸びを示してきた。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一方、日本国内における旅行消費額として、インバウンド消費は２割弱であり、大部分を占めるのは日本人の国内旅行である。　</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graphicFrame>
        <p:nvGraphicFramePr>
          <p:cNvPr id="49" name="グラフ 48">
            <a:extLst>
              <a:ext uri="{FF2B5EF4-FFF2-40B4-BE49-F238E27FC236}">
                <a16:creationId xmlns:a16="http://schemas.microsoft.com/office/drawing/2014/main" id="{E31ED4AA-4BCD-4BF6-9FB6-00E6B025CFAE}"/>
              </a:ext>
            </a:extLst>
          </p:cNvPr>
          <p:cNvGraphicFramePr/>
          <p:nvPr>
            <p:extLst>
              <p:ext uri="{D42A27DB-BD31-4B8C-83A1-F6EECF244321}">
                <p14:modId xmlns:p14="http://schemas.microsoft.com/office/powerpoint/2010/main" val="1930312297"/>
              </p:ext>
            </p:extLst>
          </p:nvPr>
        </p:nvGraphicFramePr>
        <p:xfrm>
          <a:off x="351471" y="2261805"/>
          <a:ext cx="4538789" cy="3040876"/>
        </p:xfrm>
        <a:graphic>
          <a:graphicData uri="http://schemas.openxmlformats.org/drawingml/2006/chart">
            <c:chart xmlns:c="http://schemas.openxmlformats.org/drawingml/2006/chart" xmlns:r="http://schemas.openxmlformats.org/officeDocument/2006/relationships" r:id="rId3"/>
          </a:graphicData>
        </a:graphic>
      </p:graphicFrame>
      <p:sp>
        <p:nvSpPr>
          <p:cNvPr id="50" name="テキスト ボックス 49">
            <a:extLst>
              <a:ext uri="{FF2B5EF4-FFF2-40B4-BE49-F238E27FC236}">
                <a16:creationId xmlns:a16="http://schemas.microsoft.com/office/drawing/2014/main" id="{8F256B54-1288-4AEA-8793-8EC70B0785DD}"/>
              </a:ext>
            </a:extLst>
          </p:cNvPr>
          <p:cNvSpPr txBox="1"/>
          <p:nvPr/>
        </p:nvSpPr>
        <p:spPr>
          <a:xfrm>
            <a:off x="1882210" y="5313615"/>
            <a:ext cx="3008050" cy="246221"/>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大阪</a:t>
            </a:r>
            <a:r>
              <a:rPr kumimoji="1" lang="ja-JP" altLang="en-US" sz="1000" dirty="0">
                <a:latin typeface="Meiryo UI" panose="020B0604030504040204" pitchFamily="50" charset="-128"/>
                <a:ea typeface="Meiryo UI" panose="020B0604030504040204" pitchFamily="50" charset="-128"/>
              </a:rPr>
              <a:t>観光局独自</a:t>
            </a:r>
            <a:r>
              <a:rPr kumimoji="1" lang="ja-JP" altLang="en-US" sz="1000" dirty="0" smtClean="0">
                <a:latin typeface="Meiryo UI" panose="020B0604030504040204" pitchFamily="50" charset="-128"/>
                <a:ea typeface="Meiryo UI" panose="020B0604030504040204" pitchFamily="50" charset="-128"/>
              </a:rPr>
              <a:t>推計（単位</a:t>
            </a:r>
            <a:r>
              <a:rPr kumimoji="1" lang="ja-JP" altLang="en-US" sz="1000" dirty="0">
                <a:latin typeface="Meiryo UI" panose="020B0604030504040204" pitchFamily="50" charset="-128"/>
                <a:ea typeface="Meiryo UI" panose="020B0604030504040204" pitchFamily="50" charset="-128"/>
              </a:rPr>
              <a:t>：億円）</a:t>
            </a: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122122" y="1724576"/>
            <a:ext cx="3384376" cy="307777"/>
          </a:xfrm>
          <a:prstGeom prst="rect">
            <a:avLst/>
          </a:prstGeom>
          <a:noFill/>
        </p:spPr>
        <p:txBody>
          <a:bodyPr wrap="square" rtlCol="0">
            <a:spAutoFit/>
          </a:bodyPr>
          <a:lstStyle/>
          <a:p>
            <a:pPr lvl="0" defTabSz="742950">
              <a:defRPr/>
            </a:pPr>
            <a:r>
              <a:rPr lang="ja-JP" altLang="en-US" sz="1400" b="1" dirty="0">
                <a:solidFill>
                  <a:prstClr val="black"/>
                </a:solidFill>
                <a:latin typeface="Meiryo UI" panose="020B0604030504040204" pitchFamily="50" charset="-128"/>
                <a:ea typeface="Meiryo UI" panose="020B0604030504040204" pitchFamily="50" charset="-128"/>
              </a:rPr>
              <a:t>＜来阪外国人旅行消費額の推移＞</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A20C5758-E94D-4478-BBDA-548A6A847734}"/>
              </a:ext>
            </a:extLst>
          </p:cNvPr>
          <p:cNvSpPr txBox="1"/>
          <p:nvPr/>
        </p:nvSpPr>
        <p:spPr>
          <a:xfrm>
            <a:off x="5727780" y="1724576"/>
            <a:ext cx="2801099" cy="523220"/>
          </a:xfrm>
          <a:prstGeom prst="rect">
            <a:avLst/>
          </a:prstGeom>
          <a:noFill/>
          <a:ln>
            <a:noFill/>
          </a:ln>
        </p:spPr>
        <p:txBody>
          <a:bodyPr wrap="square" lIns="216000" rtlCol="0">
            <a:spAutoFit/>
          </a:bodyPr>
          <a:lstStyle/>
          <a:p>
            <a:pPr>
              <a:defRPr sz="1200" b="0" i="0" u="none" strike="noStrike" kern="1200" spc="0" baseline="0">
                <a:solidFill>
                  <a:prstClr val="black">
                    <a:lumMod val="65000"/>
                    <a:lumOff val="35000"/>
                  </a:prstClr>
                </a:solidFill>
                <a:latin typeface="Meiryo UI" panose="020B0604030504040204" pitchFamily="50" charset="-128"/>
                <a:ea typeface="Meiryo UI" panose="020B0604030504040204" pitchFamily="50" charset="-128"/>
                <a:cs typeface="+mn-cs"/>
              </a:defRPr>
            </a:pP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400" b="1" dirty="0" smtClean="0">
                <a:solidFill>
                  <a:prstClr val="black">
                    <a:lumMod val="65000"/>
                    <a:lumOff val="35000"/>
                  </a:prstClr>
                </a:solidFill>
                <a:latin typeface="Meiryo UI" panose="020B0604030504040204" pitchFamily="50" charset="-128"/>
                <a:ea typeface="Meiryo UI" panose="020B0604030504040204" pitchFamily="50" charset="-128"/>
              </a:rPr>
              <a:t>2019</a:t>
            </a: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年</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の日本国内における</a:t>
            </a:r>
            <a:endParaRPr lang="en-US" altLang="ja-JP" sz="1400" b="1" dirty="0">
              <a:solidFill>
                <a:prstClr val="black">
                  <a:lumMod val="65000"/>
                  <a:lumOff val="35000"/>
                </a:prstClr>
              </a:solidFill>
              <a:latin typeface="Meiryo UI" panose="020B0604030504040204" pitchFamily="50" charset="-128"/>
              <a:ea typeface="Meiryo UI" panose="020B0604030504040204" pitchFamily="50" charset="-128"/>
            </a:endParaRPr>
          </a:p>
          <a:p>
            <a:pPr>
              <a:defRPr sz="1200" b="0" i="0" u="none" strike="noStrike" kern="1200" spc="0" baseline="0">
                <a:solidFill>
                  <a:prstClr val="black">
                    <a:lumMod val="65000"/>
                    <a:lumOff val="35000"/>
                  </a:prstClr>
                </a:solidFill>
                <a:latin typeface="Meiryo UI" panose="020B0604030504040204" pitchFamily="50" charset="-128"/>
                <a:ea typeface="Meiryo UI" panose="020B0604030504040204" pitchFamily="50" charset="-128"/>
                <a:cs typeface="+mn-cs"/>
              </a:defRPr>
            </a:pP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旅行消費額</a:t>
            </a:r>
            <a:r>
              <a:rPr lang="en-US" altLang="ja-JP" sz="1400" b="1" dirty="0" smtClean="0">
                <a:solidFill>
                  <a:prstClr val="black">
                    <a:lumMod val="65000"/>
                    <a:lumOff val="35000"/>
                  </a:prstClr>
                </a:solidFill>
                <a:latin typeface="Meiryo UI" panose="020B0604030504040204" pitchFamily="50" charset="-128"/>
                <a:ea typeface="Meiryo UI" panose="020B0604030504040204" pitchFamily="50" charset="-128"/>
              </a:rPr>
              <a:t>27.9</a:t>
            </a: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兆</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円の</a:t>
            </a: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内訳＞</a:t>
            </a:r>
            <a:endParaRPr lang="ja-JP" altLang="en-US" sz="1400" b="1"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BAC84493-B1F3-4A8E-A857-738C9A753F19}"/>
              </a:ext>
            </a:extLst>
          </p:cNvPr>
          <p:cNvSpPr txBox="1"/>
          <p:nvPr/>
        </p:nvSpPr>
        <p:spPr>
          <a:xfrm>
            <a:off x="5159807" y="5067394"/>
            <a:ext cx="3993792" cy="246221"/>
          </a:xfrm>
          <a:prstGeom prst="rect">
            <a:avLst/>
          </a:prstGeom>
          <a:noFill/>
        </p:spPr>
        <p:txBody>
          <a:bodyPr wrap="square" rtlCol="0">
            <a:spAutoFit/>
          </a:bodyPr>
          <a:lstStyle/>
          <a:p>
            <a:pPr algn="r"/>
            <a:r>
              <a:rPr lang="ja-JP" altLang="en-US" sz="1000" dirty="0" smtClean="0">
                <a:latin typeface="Meiryo UI" panose="020B0604030504040204" pitchFamily="50" charset="-128"/>
                <a:ea typeface="Meiryo UI" panose="020B0604030504040204" pitchFamily="50" charset="-128"/>
              </a:rPr>
              <a:t>出典：旅行</a:t>
            </a:r>
            <a:r>
              <a:rPr lang="ja-JP" altLang="en-US" sz="1000" dirty="0">
                <a:latin typeface="Meiryo UI" panose="020B0604030504040204" pitchFamily="50" charset="-128"/>
                <a:ea typeface="Meiryo UI" panose="020B0604030504040204" pitchFamily="50" charset="-128"/>
              </a:rPr>
              <a:t>・観光消費動向調査・訪日外国人消費動向</a:t>
            </a:r>
            <a:r>
              <a:rPr lang="ja-JP" altLang="en-US" sz="1000" dirty="0" smtClean="0">
                <a:latin typeface="Meiryo UI" panose="020B0604030504040204" pitchFamily="50" charset="-128"/>
                <a:ea typeface="Meiryo UI" panose="020B0604030504040204" pitchFamily="50" charset="-128"/>
              </a:rPr>
              <a:t>調査（観光庁）</a:t>
            </a:r>
            <a:endParaRPr kumimoji="1" lang="ja-JP" altLang="en-US" sz="1000" dirty="0">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chemeClr val="tx1"/>
                </a:solidFill>
                <a:ea typeface="Meiryo UI" panose="020B0604030504040204" pitchFamily="50" charset="-128"/>
                <a:cs typeface="Times New Roman" panose="02020603050405020304" pitchFamily="18" charset="0"/>
              </a:rPr>
              <a:t>データ９／</a:t>
            </a:r>
            <a:r>
              <a:rPr lang="ja-JP" altLang="en-US" sz="2000" b="1" kern="100" dirty="0">
                <a:solidFill>
                  <a:sysClr val="windowText" lastClr="000000"/>
                </a:solidFill>
                <a:ea typeface="Meiryo UI" panose="020B0604030504040204" pitchFamily="50" charset="-128"/>
                <a:cs typeface="Times New Roman" panose="02020603050405020304" pitchFamily="18" charset="0"/>
              </a:rPr>
              <a:t>国内観光</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の促進</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81512" y="2419041"/>
            <a:ext cx="3582829" cy="2312565"/>
          </a:xfrm>
          <a:prstGeom prst="rect">
            <a:avLst/>
          </a:prstGeom>
        </p:spPr>
      </p:pic>
      <p:sp>
        <p:nvSpPr>
          <p:cNvPr id="13" name="スライド番号プレースホルダー 8"/>
          <p:cNvSpPr>
            <a:spLocks noGrp="1"/>
          </p:cNvSpPr>
          <p:nvPr>
            <p:ph type="sldNum" sz="quarter" idx="12"/>
          </p:nvPr>
        </p:nvSpPr>
        <p:spPr>
          <a:xfrm>
            <a:off x="7010400" y="6492875"/>
            <a:ext cx="2133600" cy="365125"/>
          </a:xfrm>
        </p:spPr>
        <p:txBody>
          <a:bodyPr/>
          <a:lstStyle/>
          <a:p>
            <a:r>
              <a:rPr kumimoji="1" lang="en-US" altLang="ja-JP" dirty="0" smtClean="0"/>
              <a:t>19</a:t>
            </a:r>
            <a:endParaRPr kumimoji="1" lang="ja-JP" altLang="en-US" dirty="0"/>
          </a:p>
        </p:txBody>
      </p:sp>
    </p:spTree>
    <p:extLst>
      <p:ext uri="{BB962C8B-B14F-4D97-AF65-F5344CB8AC3E}">
        <p14:creationId xmlns:p14="http://schemas.microsoft.com/office/powerpoint/2010/main" val="3944981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45095" y="782792"/>
            <a:ext cx="8916239"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年の大阪府への年間外国人入込客を分析した結果、大阪市内への滞在が、昼間で約</a:t>
            </a:r>
            <a:r>
              <a:rPr lang="en-US" altLang="ja-JP" sz="1400" dirty="0" smtClean="0">
                <a:latin typeface="Meiryo UI" panose="020B0604030504040204" pitchFamily="50" charset="-128"/>
                <a:ea typeface="Meiryo UI" panose="020B0604030504040204" pitchFamily="50" charset="-128"/>
              </a:rPr>
              <a:t>80</a:t>
            </a:r>
            <a:r>
              <a:rPr lang="ja-JP" altLang="en-US" sz="1400" dirty="0" smtClean="0">
                <a:latin typeface="Meiryo UI" panose="020B0604030504040204" pitchFamily="50" charset="-128"/>
                <a:ea typeface="Meiryo UI" panose="020B0604030504040204" pitchFamily="50" charset="-128"/>
              </a:rPr>
              <a:t>％、夜間では約</a:t>
            </a:r>
            <a:r>
              <a:rPr lang="en-US" altLang="ja-JP" sz="1400" dirty="0" smtClean="0">
                <a:latin typeface="Meiryo UI" panose="020B0604030504040204" pitchFamily="50" charset="-128"/>
                <a:ea typeface="Meiryo UI" panose="020B0604030504040204" pitchFamily="50" charset="-128"/>
              </a:rPr>
              <a:t>90</a:t>
            </a:r>
            <a:r>
              <a:rPr lang="ja-JP" altLang="en-US" sz="1400" dirty="0" smtClean="0">
                <a:latin typeface="Meiryo UI" panose="020B0604030504040204" pitchFamily="50" charset="-128"/>
                <a:ea typeface="Meiryo UI" panose="020B0604030504040204" pitchFamily="50" charset="-128"/>
              </a:rPr>
              <a:t>％を占めている。</a:t>
            </a:r>
            <a:endParaRPr lang="en-US" altLang="ja-JP" sz="1400"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114446" y="1669790"/>
            <a:ext cx="3384376"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rPr>
              <a:t>2018</a:t>
            </a:r>
            <a:r>
              <a:rPr lang="ja-JP" altLang="en-US" sz="1400" b="1" dirty="0" smtClean="0">
                <a:solidFill>
                  <a:prstClr val="black"/>
                </a:solidFill>
                <a:latin typeface="Meiryo UI" panose="020B0604030504040204" pitchFamily="50" charset="-128"/>
                <a:ea typeface="Meiryo UI" panose="020B0604030504040204" pitchFamily="50" charset="-128"/>
              </a:rPr>
              <a:t>年外国人入込客数＞</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194069" y="-40385"/>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１０／</a:t>
            </a:r>
            <a:r>
              <a:rPr lang="ja-JP" altLang="en-US" sz="2000" b="1" kern="100" dirty="0">
                <a:solidFill>
                  <a:sysClr val="windowText" lastClr="000000"/>
                </a:solidFill>
                <a:ea typeface="Meiryo UI" panose="020B0604030504040204" pitchFamily="50" charset="-128"/>
                <a:cs typeface="Times New Roman" panose="02020603050405020304" pitchFamily="18" charset="0"/>
              </a:rPr>
              <a:t>周遊</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促進①</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pic>
        <p:nvPicPr>
          <p:cNvPr id="9" name="図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725" y="2744130"/>
            <a:ext cx="3485795" cy="3758205"/>
          </a:xfrm>
          <a:prstGeom prst="rect">
            <a:avLst/>
          </a:prstGeom>
          <a:solidFill>
            <a:schemeClr val="accent2">
              <a:lumMod val="40000"/>
              <a:lumOff val="60000"/>
            </a:schemeClr>
          </a:solidFill>
        </p:spPr>
      </p:pic>
      <p:sp>
        <p:nvSpPr>
          <p:cNvPr id="10" name="線吹き出し 1 (枠付き) 9"/>
          <p:cNvSpPr/>
          <p:nvPr/>
        </p:nvSpPr>
        <p:spPr>
          <a:xfrm>
            <a:off x="609500" y="4293909"/>
            <a:ext cx="1188481" cy="658645"/>
          </a:xfrm>
          <a:prstGeom prst="borderCallout1">
            <a:avLst>
              <a:gd name="adj1" fmla="val 58551"/>
              <a:gd name="adj2" fmla="val 98800"/>
              <a:gd name="adj3" fmla="val 36958"/>
              <a:gd name="adj4" fmla="val 193079"/>
            </a:avLst>
          </a:prstGeom>
          <a:solidFill>
            <a:schemeClr val="tx2">
              <a:lumMod val="20000"/>
              <a:lumOff val="80000"/>
              <a:alpha val="45000"/>
            </a:schemeClr>
          </a:solidFill>
          <a:ln w="952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大阪市</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dirty="0" smtClean="0">
                <a:solidFill>
                  <a:schemeClr val="tx1"/>
                </a:solidFill>
                <a:latin typeface="Meiryo UI" panose="020B0604030504040204" pitchFamily="50" charset="-128"/>
                <a:ea typeface="Meiryo UI" panose="020B0604030504040204" pitchFamily="50" charset="-128"/>
              </a:rPr>
              <a:t>3,105</a:t>
            </a:r>
            <a:r>
              <a:rPr lang="ja-JP" altLang="en-US" sz="1100" dirty="0" smtClean="0">
                <a:solidFill>
                  <a:schemeClr val="tx1"/>
                </a:solidFill>
                <a:latin typeface="Meiryo UI" panose="020B0604030504040204" pitchFamily="50" charset="-128"/>
                <a:ea typeface="Meiryo UI" panose="020B0604030504040204" pitchFamily="50" charset="-128"/>
              </a:rPr>
              <a:t>万人</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80.7</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335328" y="5157192"/>
            <a:ext cx="1204838" cy="547067"/>
          </a:xfrm>
          <a:prstGeom prst="rect">
            <a:avLst/>
          </a:prstGeom>
          <a:solidFill>
            <a:schemeClr val="accent1">
              <a:lumMod val="20000"/>
              <a:lumOff val="80000"/>
              <a:alpha val="45000"/>
            </a:schemeClr>
          </a:solidFill>
          <a:ln w="9525">
            <a:solidFill>
              <a:schemeClr val="tx1">
                <a:lumMod val="65000"/>
                <a:lumOff val="3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その他地域</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741</a:t>
            </a:r>
            <a:r>
              <a:rPr kumimoji="1" lang="ja-JP" altLang="en-US" sz="1100" dirty="0" smtClean="0">
                <a:solidFill>
                  <a:schemeClr val="tx1"/>
                </a:solidFill>
                <a:latin typeface="Meiryo UI" panose="020B0604030504040204" pitchFamily="50" charset="-128"/>
                <a:ea typeface="Meiryo UI" panose="020B0604030504040204" pitchFamily="50" charset="-128"/>
              </a:rPr>
              <a:t>万人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19.3</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355976" y="6525344"/>
            <a:ext cx="4602105" cy="2900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出典：「大阪府観光政策立案に係る調査・研究業務」報告書（</a:t>
            </a:r>
            <a:r>
              <a:rPr kumimoji="1" lang="en-US" altLang="ja-JP" sz="1000" dirty="0" smtClean="0">
                <a:latin typeface="Meiryo UI" panose="020B0604030504040204" pitchFamily="50" charset="-128"/>
                <a:ea typeface="Meiryo UI" panose="020B0604030504040204" pitchFamily="50" charset="-128"/>
              </a:rPr>
              <a:t>2020</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63411" y="2041037"/>
            <a:ext cx="3816424" cy="592133"/>
          </a:xfrm>
          <a:prstGeom prst="rect">
            <a:avLst/>
          </a:prstGeom>
          <a:solidFill>
            <a:schemeClr val="accent2">
              <a:lumMod val="20000"/>
              <a:lumOff val="80000"/>
              <a:alpha val="35000"/>
            </a:schemeClr>
          </a:solidFill>
          <a:ln w="63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u="sng" dirty="0" smtClean="0">
                <a:solidFill>
                  <a:schemeClr val="tx1"/>
                </a:solidFill>
                <a:latin typeface="Meiryo UI" panose="020B0604030504040204" pitchFamily="50" charset="-128"/>
                <a:ea typeface="Meiryo UI" panose="020B0604030504040204" pitchFamily="50" charset="-128"/>
              </a:rPr>
              <a:t>昼間</a:t>
            </a:r>
            <a:r>
              <a:rPr lang="en-US" altLang="ja-JP" sz="1200" b="1" u="sng" dirty="0" smtClean="0">
                <a:solidFill>
                  <a:schemeClr val="tx1"/>
                </a:solidFill>
                <a:latin typeface="Meiryo UI" panose="020B0604030504040204" pitchFamily="50" charset="-128"/>
                <a:ea typeface="Meiryo UI" panose="020B0604030504040204" pitchFamily="50" charset="-128"/>
              </a:rPr>
              <a:t>(10</a:t>
            </a:r>
            <a:r>
              <a:rPr lang="ja-JP" altLang="en-US" sz="1200" b="1" u="sng" dirty="0" smtClean="0">
                <a:solidFill>
                  <a:schemeClr val="tx1"/>
                </a:solidFill>
                <a:latin typeface="Meiryo UI" panose="020B0604030504040204" pitchFamily="50" charset="-128"/>
                <a:ea typeface="Meiryo UI" panose="020B0604030504040204" pitchFamily="50" charset="-128"/>
              </a:rPr>
              <a:t>～</a:t>
            </a:r>
            <a:r>
              <a:rPr lang="en-US" altLang="ja-JP" sz="1200" b="1" u="sng" dirty="0" smtClean="0">
                <a:solidFill>
                  <a:schemeClr val="tx1"/>
                </a:solidFill>
                <a:latin typeface="Meiryo UI" panose="020B0604030504040204" pitchFamily="50" charset="-128"/>
                <a:ea typeface="Meiryo UI" panose="020B0604030504040204" pitchFamily="50" charset="-128"/>
              </a:rPr>
              <a:t>18</a:t>
            </a:r>
            <a:r>
              <a:rPr lang="ja-JP" altLang="en-US" sz="1200" b="1" u="sng" dirty="0" smtClean="0">
                <a:solidFill>
                  <a:schemeClr val="tx1"/>
                </a:solidFill>
                <a:latin typeface="Meiryo UI" panose="020B0604030504040204" pitchFamily="50" charset="-128"/>
                <a:ea typeface="Meiryo UI" panose="020B0604030504040204" pitchFamily="50" charset="-128"/>
              </a:rPr>
              <a:t>時）</a:t>
            </a:r>
            <a:r>
              <a:rPr lang="ja-JP" altLang="en-US" sz="1200" b="1" dirty="0" smtClean="0">
                <a:solidFill>
                  <a:schemeClr val="tx1"/>
                </a:solidFill>
                <a:latin typeface="Meiryo UI" panose="020B0604030504040204" pitchFamily="50" charset="-128"/>
                <a:ea typeface="Meiryo UI" panose="020B0604030504040204" pitchFamily="50" charset="-128"/>
              </a:rPr>
              <a:t>に</a:t>
            </a:r>
            <a:r>
              <a:rPr lang="en-US" altLang="ja-JP" sz="1200" b="1" dirty="0" smtClean="0">
                <a:solidFill>
                  <a:schemeClr val="tx1"/>
                </a:solidFill>
                <a:latin typeface="Meiryo UI" panose="020B0604030504040204" pitchFamily="50" charset="-128"/>
                <a:ea typeface="Meiryo UI" panose="020B0604030504040204" pitchFamily="50" charset="-128"/>
              </a:rPr>
              <a:t>2</a:t>
            </a:r>
            <a:r>
              <a:rPr lang="ja-JP" altLang="en-US" sz="1200" b="1" dirty="0" smtClean="0">
                <a:solidFill>
                  <a:schemeClr val="tx1"/>
                </a:solidFill>
                <a:latin typeface="Meiryo UI" panose="020B0604030504040204" pitchFamily="50" charset="-128"/>
                <a:ea typeface="Meiryo UI" panose="020B0604030504040204" pitchFamily="50" charset="-128"/>
              </a:rPr>
              <a:t>時間以上滞在</a:t>
            </a:r>
            <a:r>
              <a:rPr lang="ja-JP" altLang="en-US" sz="1200" dirty="0" smtClean="0">
                <a:solidFill>
                  <a:schemeClr val="tx1"/>
                </a:solidFill>
                <a:latin typeface="Meiryo UI" panose="020B0604030504040204" pitchFamily="50" charset="-128"/>
                <a:ea typeface="Meiryo UI" panose="020B0604030504040204" pitchFamily="50" charset="-128"/>
              </a:rPr>
              <a:t>した入込客数</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1412" y="2744130"/>
            <a:ext cx="3485795" cy="3758205"/>
          </a:xfrm>
          <a:prstGeom prst="rect">
            <a:avLst/>
          </a:prstGeom>
          <a:solidFill>
            <a:schemeClr val="accent2">
              <a:lumMod val="40000"/>
              <a:lumOff val="60000"/>
            </a:schemeClr>
          </a:solidFill>
        </p:spPr>
      </p:pic>
      <p:sp>
        <p:nvSpPr>
          <p:cNvPr id="20" name="線吹き出し 1 (枠付き) 19"/>
          <p:cNvSpPr/>
          <p:nvPr/>
        </p:nvSpPr>
        <p:spPr>
          <a:xfrm>
            <a:off x="5102187" y="4293909"/>
            <a:ext cx="1188481" cy="658645"/>
          </a:xfrm>
          <a:prstGeom prst="borderCallout1">
            <a:avLst>
              <a:gd name="adj1" fmla="val 58551"/>
              <a:gd name="adj2" fmla="val 98800"/>
              <a:gd name="adj3" fmla="val 36958"/>
              <a:gd name="adj4" fmla="val 193079"/>
            </a:avLst>
          </a:prstGeom>
          <a:solidFill>
            <a:schemeClr val="tx2">
              <a:lumMod val="20000"/>
              <a:lumOff val="80000"/>
              <a:alpha val="45000"/>
            </a:schemeClr>
          </a:solidFill>
          <a:ln w="952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大阪市</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dirty="0" smtClean="0">
                <a:solidFill>
                  <a:schemeClr val="tx1"/>
                </a:solidFill>
                <a:latin typeface="Meiryo UI" panose="020B0604030504040204" pitchFamily="50" charset="-128"/>
                <a:ea typeface="Meiryo UI" panose="020B0604030504040204" pitchFamily="50" charset="-128"/>
              </a:rPr>
              <a:t>2,153</a:t>
            </a:r>
            <a:r>
              <a:rPr lang="ja-JP" altLang="en-US" sz="1100" dirty="0" smtClean="0">
                <a:solidFill>
                  <a:schemeClr val="tx1"/>
                </a:solidFill>
                <a:latin typeface="Meiryo UI" panose="020B0604030504040204" pitchFamily="50" charset="-128"/>
                <a:ea typeface="Meiryo UI" panose="020B0604030504040204" pitchFamily="50" charset="-128"/>
              </a:rPr>
              <a:t>万人</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89.9</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828015" y="5157192"/>
            <a:ext cx="1204838" cy="547067"/>
          </a:xfrm>
          <a:prstGeom prst="rect">
            <a:avLst/>
          </a:prstGeom>
          <a:solidFill>
            <a:schemeClr val="accent1">
              <a:lumMod val="20000"/>
              <a:lumOff val="80000"/>
              <a:alpha val="45000"/>
            </a:schemeClr>
          </a:solidFill>
          <a:ln w="9525">
            <a:solidFill>
              <a:schemeClr val="tx1">
                <a:lumMod val="65000"/>
                <a:lumOff val="3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その他地域</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241</a:t>
            </a:r>
            <a:r>
              <a:rPr kumimoji="1" lang="ja-JP" altLang="en-US" sz="1100" dirty="0" smtClean="0">
                <a:solidFill>
                  <a:schemeClr val="tx1"/>
                </a:solidFill>
                <a:latin typeface="Meiryo UI" panose="020B0604030504040204" pitchFamily="50" charset="-128"/>
                <a:ea typeface="Meiryo UI" panose="020B0604030504040204" pitchFamily="50" charset="-128"/>
              </a:rPr>
              <a:t>万人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10.1</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856098" y="2041037"/>
            <a:ext cx="3816424" cy="592133"/>
          </a:xfrm>
          <a:prstGeom prst="rect">
            <a:avLst/>
          </a:prstGeom>
          <a:solidFill>
            <a:schemeClr val="accent2">
              <a:lumMod val="20000"/>
              <a:lumOff val="80000"/>
              <a:alpha val="35000"/>
            </a:schemeClr>
          </a:solidFill>
          <a:ln w="63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u="sng" dirty="0" smtClean="0">
                <a:solidFill>
                  <a:schemeClr val="tx1"/>
                </a:solidFill>
                <a:latin typeface="Meiryo UI" panose="020B0604030504040204" pitchFamily="50" charset="-128"/>
                <a:ea typeface="Meiryo UI" panose="020B0604030504040204" pitchFamily="50" charset="-128"/>
              </a:rPr>
              <a:t>夜間</a:t>
            </a:r>
            <a:r>
              <a:rPr lang="en-US" altLang="ja-JP" sz="1200" b="1" u="sng" dirty="0" smtClean="0">
                <a:solidFill>
                  <a:schemeClr val="tx1"/>
                </a:solidFill>
                <a:latin typeface="Meiryo UI" panose="020B0604030504040204" pitchFamily="50" charset="-128"/>
                <a:ea typeface="Meiryo UI" panose="020B0604030504040204" pitchFamily="50" charset="-128"/>
              </a:rPr>
              <a:t>(</a:t>
            </a:r>
            <a:r>
              <a:rPr lang="ja-JP" altLang="en-US" sz="1200" b="1" u="sng" dirty="0" smtClean="0">
                <a:solidFill>
                  <a:schemeClr val="tx1"/>
                </a:solidFill>
                <a:latin typeface="Meiryo UI" panose="020B0604030504040204" pitchFamily="50" charset="-128"/>
                <a:ea typeface="Meiryo UI" panose="020B0604030504040204" pitchFamily="50" charset="-128"/>
              </a:rPr>
              <a:t>２～５時）</a:t>
            </a:r>
            <a:r>
              <a:rPr lang="ja-JP" altLang="en-US" sz="1200" b="1" dirty="0" smtClean="0">
                <a:solidFill>
                  <a:schemeClr val="tx1"/>
                </a:solidFill>
                <a:latin typeface="Meiryo UI" panose="020B0604030504040204" pitchFamily="50" charset="-128"/>
                <a:ea typeface="Meiryo UI" panose="020B0604030504040204" pitchFamily="50" charset="-128"/>
              </a:rPr>
              <a:t>に</a:t>
            </a:r>
            <a:r>
              <a:rPr lang="en-US" altLang="ja-JP" sz="1200" b="1" dirty="0" smtClean="0">
                <a:solidFill>
                  <a:schemeClr val="tx1"/>
                </a:solidFill>
                <a:latin typeface="Meiryo UI" panose="020B0604030504040204" pitchFamily="50" charset="-128"/>
                <a:ea typeface="Meiryo UI" panose="020B0604030504040204" pitchFamily="50" charset="-128"/>
              </a:rPr>
              <a:t>2</a:t>
            </a:r>
            <a:r>
              <a:rPr lang="ja-JP" altLang="en-US" sz="1200" b="1" dirty="0" smtClean="0">
                <a:solidFill>
                  <a:schemeClr val="tx1"/>
                </a:solidFill>
                <a:latin typeface="Meiryo UI" panose="020B0604030504040204" pitchFamily="50" charset="-128"/>
                <a:ea typeface="Meiryo UI" panose="020B0604030504040204" pitchFamily="50" charset="-128"/>
              </a:rPr>
              <a:t>時間以上滞在</a:t>
            </a:r>
            <a:r>
              <a:rPr lang="ja-JP" altLang="en-US" sz="1200" dirty="0" smtClean="0">
                <a:solidFill>
                  <a:schemeClr val="tx1"/>
                </a:solidFill>
                <a:latin typeface="Meiryo UI" panose="020B0604030504040204" pitchFamily="50" charset="-128"/>
                <a:ea typeface="Meiryo UI" panose="020B0604030504040204" pitchFamily="50" charset="-128"/>
              </a:rPr>
              <a:t>した入込客数</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スライド番号プレースホルダー 8"/>
          <p:cNvSpPr>
            <a:spLocks noGrp="1"/>
          </p:cNvSpPr>
          <p:nvPr>
            <p:ph type="sldNum" sz="quarter" idx="12"/>
          </p:nvPr>
        </p:nvSpPr>
        <p:spPr>
          <a:xfrm>
            <a:off x="7001271" y="6525344"/>
            <a:ext cx="2133600" cy="365125"/>
          </a:xfrm>
        </p:spPr>
        <p:txBody>
          <a:bodyPr/>
          <a:lstStyle/>
          <a:p>
            <a:r>
              <a:rPr lang="en-US" altLang="ja-JP" dirty="0" smtClean="0"/>
              <a:t>20</a:t>
            </a:r>
            <a:endParaRPr kumimoji="1" lang="ja-JP" altLang="en-US" dirty="0"/>
          </a:p>
        </p:txBody>
      </p:sp>
    </p:spTree>
    <p:extLst>
      <p:ext uri="{BB962C8B-B14F-4D97-AF65-F5344CB8AC3E}">
        <p14:creationId xmlns:p14="http://schemas.microsoft.com/office/powerpoint/2010/main" val="102267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237360" y="674112"/>
            <a:ext cx="8916239"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訪問場所は大阪市内に集中。</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市外の観光地については、訪問者数は少なくとも満足度の高い観光地も存在。（箕面の滝、カップヌードルミュージアム、サントリー山崎醸造所など）</a:t>
            </a:r>
            <a:endParaRPr lang="en-US" altLang="ja-JP" sz="14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180528" y="-25902"/>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１１／</a:t>
            </a:r>
            <a:r>
              <a:rPr lang="ja-JP" altLang="en-US" sz="2000" b="1" kern="100" dirty="0">
                <a:solidFill>
                  <a:sysClr val="windowText" lastClr="000000"/>
                </a:solidFill>
                <a:ea typeface="Meiryo UI" panose="020B0604030504040204" pitchFamily="50" charset="-128"/>
                <a:cs typeface="Times New Roman" panose="02020603050405020304" pitchFamily="18" charset="0"/>
              </a:rPr>
              <a:t>周遊</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促進②</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 name="正方形/長方形 2"/>
          <p:cNvSpPr/>
          <p:nvPr/>
        </p:nvSpPr>
        <p:spPr>
          <a:xfrm>
            <a:off x="141228" y="6433686"/>
            <a:ext cx="3600399" cy="51972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年関西国際空港外国人動向調査（</a:t>
            </a:r>
            <a:r>
              <a:rPr lang="ja-JP" altLang="en-US" sz="1000" dirty="0" smtClean="0">
                <a:latin typeface="Meiryo UI" panose="020B0604030504040204" pitchFamily="50" charset="-128"/>
                <a:ea typeface="Meiryo UI" panose="020B0604030504040204" pitchFamily="50" charset="-128"/>
              </a:rPr>
              <a:t>大阪観光局）</a:t>
            </a:r>
            <a:endParaRPr kumimoji="1" lang="ja-JP" altLang="en-US" sz="10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5496" y="1465039"/>
            <a:ext cx="3384376"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＜大阪の観光地で訪れた場所＞</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8" name="グラフ 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2705564009"/>
              </p:ext>
            </p:extLst>
          </p:nvPr>
        </p:nvGraphicFramePr>
        <p:xfrm>
          <a:off x="150827" y="1642126"/>
          <a:ext cx="9002772" cy="5243258"/>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292080" y="1638672"/>
            <a:ext cx="3240360" cy="430887"/>
          </a:xfrm>
          <a:prstGeom prst="rect">
            <a:avLst/>
          </a:prstGeom>
          <a:solidFill>
            <a:schemeClr val="accent2">
              <a:lumMod val="20000"/>
              <a:lumOff val="80000"/>
            </a:schemeClr>
          </a:solidFill>
          <a:ln>
            <a:solidFill>
              <a:schemeClr val="tx1">
                <a:lumMod val="50000"/>
                <a:lumOff val="50000"/>
              </a:schemeClr>
            </a:solidFill>
            <a:prstDash val="sysDot"/>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訪れた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場所</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（棒グラフ）</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訪れた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結果お勧めしたいと思った率</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（折れ線グラフ）</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楕円 1"/>
          <p:cNvSpPr/>
          <p:nvPr/>
        </p:nvSpPr>
        <p:spPr>
          <a:xfrm>
            <a:off x="6660232" y="2276872"/>
            <a:ext cx="576064" cy="2880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7380312" y="2636912"/>
            <a:ext cx="576064" cy="2880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8028384" y="2564904"/>
            <a:ext cx="576064" cy="2880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383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１２／</a:t>
            </a:r>
            <a:r>
              <a:rPr lang="ja-JP" altLang="en-US" sz="2000" b="1" kern="100" dirty="0">
                <a:solidFill>
                  <a:sysClr val="windowText" lastClr="000000"/>
                </a:solidFill>
                <a:ea typeface="Meiryo UI" panose="020B0604030504040204" pitchFamily="50" charset="-128"/>
                <a:cs typeface="Times New Roman" panose="02020603050405020304" pitchFamily="18" charset="0"/>
              </a:rPr>
              <a:t>文化</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・芸術による都市魅力向上</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01069" y="1341015"/>
            <a:ext cx="432048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＜劇場、音楽堂等の数（座席数</a:t>
            </a:r>
            <a:r>
              <a:rPr kumimoji="1" lang="en-US" altLang="ja-JP" sz="1400" dirty="0" smtClean="0">
                <a:latin typeface="Meiryo UI" panose="020B0604030504040204" pitchFamily="50" charset="-128"/>
                <a:ea typeface="Meiryo UI" panose="020B0604030504040204" pitchFamily="50" charset="-128"/>
              </a:rPr>
              <a:t>300</a:t>
            </a:r>
            <a:r>
              <a:rPr kumimoji="1" lang="ja-JP" altLang="en-US" sz="1400" dirty="0" smtClean="0">
                <a:latin typeface="Meiryo UI" panose="020B0604030504040204" pitchFamily="50" charset="-128"/>
                <a:ea typeface="Meiryo UI" panose="020B0604030504040204" pitchFamily="50" charset="-128"/>
              </a:rPr>
              <a:t>以上のホール）＞</a:t>
            </a:r>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B58F61D-26BF-4AB9-ACFA-1A220C73C56B}"/>
              </a:ext>
            </a:extLst>
          </p:cNvPr>
          <p:cNvSpPr txBox="1"/>
          <p:nvPr/>
        </p:nvSpPr>
        <p:spPr>
          <a:xfrm>
            <a:off x="82046" y="705857"/>
            <a:ext cx="8916239" cy="30777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大阪は、劇場等の数は国内第７位であり、各種公演の開催数は第２位となっている。</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56935990"/>
              </p:ext>
            </p:extLst>
          </p:nvPr>
        </p:nvGraphicFramePr>
        <p:xfrm>
          <a:off x="725468" y="2117528"/>
          <a:ext cx="3270468" cy="3672405"/>
        </p:xfrm>
        <a:graphic>
          <a:graphicData uri="http://schemas.openxmlformats.org/drawingml/2006/table">
            <a:tbl>
              <a:tblPr firstRow="1" bandRow="1">
                <a:tableStyleId>{5C22544A-7EE6-4342-B048-85BDC9FD1C3A}</a:tableStyleId>
              </a:tblPr>
              <a:tblGrid>
                <a:gridCol w="681026">
                  <a:extLst>
                    <a:ext uri="{9D8B030D-6E8A-4147-A177-3AD203B41FA5}">
                      <a16:colId xmlns:a16="http://schemas.microsoft.com/office/drawing/2014/main" val="3236845656"/>
                    </a:ext>
                  </a:extLst>
                </a:gridCol>
                <a:gridCol w="1447181">
                  <a:extLst>
                    <a:ext uri="{9D8B030D-6E8A-4147-A177-3AD203B41FA5}">
                      <a16:colId xmlns:a16="http://schemas.microsoft.com/office/drawing/2014/main" val="2977470928"/>
                    </a:ext>
                  </a:extLst>
                </a:gridCol>
                <a:gridCol w="1142261">
                  <a:extLst>
                    <a:ext uri="{9D8B030D-6E8A-4147-A177-3AD203B41FA5}">
                      <a16:colId xmlns:a16="http://schemas.microsoft.com/office/drawing/2014/main" val="1958720874"/>
                    </a:ext>
                  </a:extLst>
                </a:gridCol>
              </a:tblGrid>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順位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都道府県名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施設数</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3882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１</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東　京</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119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02707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福　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78</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73122749"/>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愛　知</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70444417"/>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４</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埼　玉</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75</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059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５</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北海道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7513225"/>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神奈川</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72</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95732501"/>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大　阪</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67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5732168"/>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兵　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67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7894645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静　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25527120"/>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千　葉</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99485310"/>
                  </a:ext>
                </a:extLst>
              </a:tr>
            </a:tbl>
          </a:graphicData>
        </a:graphic>
      </p:graphicFrame>
      <p:sp>
        <p:nvSpPr>
          <p:cNvPr id="10" name="テキスト ボックス 9">
            <a:extLst>
              <a:ext uri="{FF2B5EF4-FFF2-40B4-BE49-F238E27FC236}">
                <a16:creationId xmlns:a16="http://schemas.microsoft.com/office/drawing/2014/main" id="{BAC84493-B1F3-4A8E-A857-738C9A753F19}"/>
              </a:ext>
            </a:extLst>
          </p:cNvPr>
          <p:cNvSpPr txBox="1"/>
          <p:nvPr/>
        </p:nvSpPr>
        <p:spPr>
          <a:xfrm>
            <a:off x="544182" y="6004847"/>
            <a:ext cx="3396210"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出典：平成</a:t>
            </a:r>
            <a:r>
              <a:rPr kumimoji="1" lang="en-US" altLang="ja-JP" sz="1000" dirty="0" smtClean="0">
                <a:latin typeface="Meiryo UI" panose="020B0604030504040204" pitchFamily="50" charset="-128"/>
                <a:ea typeface="Meiryo UI" panose="020B0604030504040204" pitchFamily="50" charset="-128"/>
              </a:rPr>
              <a:t>30</a:t>
            </a:r>
            <a:r>
              <a:rPr kumimoji="1" lang="ja-JP" altLang="en-US" sz="1000" dirty="0" smtClean="0">
                <a:latin typeface="Meiryo UI" panose="020B0604030504040204" pitchFamily="50" charset="-128"/>
                <a:ea typeface="Meiryo UI" panose="020B0604030504040204" pitchFamily="50" charset="-128"/>
              </a:rPr>
              <a:t>年度「社会教育調査</a:t>
            </a:r>
            <a:r>
              <a:rPr lang="ja-JP" altLang="en-US" sz="1000" dirty="0" smtClean="0">
                <a:latin typeface="Meiryo UI" panose="020B0604030504040204" pitchFamily="50" charset="-128"/>
                <a:ea typeface="Meiryo UI" panose="020B0604030504040204" pitchFamily="50" charset="-128"/>
              </a:rPr>
              <a:t>」文部科学省</a:t>
            </a:r>
            <a:endParaRPr kumimoji="1" lang="ja-JP" altLang="en-US" sz="1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971601" y="1349022"/>
            <a:ext cx="432048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＜コンサート公演回数　</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932040" y="5805264"/>
            <a:ext cx="4320480" cy="5950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　一般社団法人コンサートプロモーターズ協会が会員</a:t>
            </a:r>
            <a:r>
              <a:rPr kumimoji="1" lang="en-US" altLang="ja-JP" sz="1000" dirty="0" smtClean="0">
                <a:latin typeface="Meiryo UI" panose="020B0604030504040204" pitchFamily="50" charset="-128"/>
                <a:ea typeface="Meiryo UI" panose="020B0604030504040204" pitchFamily="50" charset="-128"/>
              </a:rPr>
              <a:t>69</a:t>
            </a:r>
            <a:r>
              <a:rPr kumimoji="1" lang="ja-JP" altLang="en-US" sz="1000" dirty="0" smtClean="0">
                <a:latin typeface="Meiryo UI" panose="020B0604030504040204" pitchFamily="50" charset="-128"/>
                <a:ea typeface="Meiryo UI" panose="020B0604030504040204" pitchFamily="50" charset="-128"/>
              </a:rPr>
              <a:t>社に対し、ロック・ポップ</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ス、歌謡曲・演歌、ジャズ・フュージョン、クラシック、パフォーミングアーツ等の公演数</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を調査し、集計</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46973549"/>
              </p:ext>
            </p:extLst>
          </p:nvPr>
        </p:nvGraphicFramePr>
        <p:xfrm>
          <a:off x="4932040" y="2117528"/>
          <a:ext cx="3312369" cy="3672405"/>
        </p:xfrm>
        <a:graphic>
          <a:graphicData uri="http://schemas.openxmlformats.org/drawingml/2006/table">
            <a:tbl>
              <a:tblPr firstRow="1" bandRow="1">
                <a:tableStyleId>{5C22544A-7EE6-4342-B048-85BDC9FD1C3A}</a:tableStyleId>
              </a:tblPr>
              <a:tblGrid>
                <a:gridCol w="697341">
                  <a:extLst>
                    <a:ext uri="{9D8B030D-6E8A-4147-A177-3AD203B41FA5}">
                      <a16:colId xmlns:a16="http://schemas.microsoft.com/office/drawing/2014/main" val="3236845656"/>
                    </a:ext>
                  </a:extLst>
                </a:gridCol>
                <a:gridCol w="1481849">
                  <a:extLst>
                    <a:ext uri="{9D8B030D-6E8A-4147-A177-3AD203B41FA5}">
                      <a16:colId xmlns:a16="http://schemas.microsoft.com/office/drawing/2014/main" val="2977470928"/>
                    </a:ext>
                  </a:extLst>
                </a:gridCol>
                <a:gridCol w="1133179">
                  <a:extLst>
                    <a:ext uri="{9D8B030D-6E8A-4147-A177-3AD203B41FA5}">
                      <a16:colId xmlns:a16="http://schemas.microsoft.com/office/drawing/2014/main" val="1958720874"/>
                    </a:ext>
                  </a:extLst>
                </a:gridCol>
              </a:tblGrid>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順位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都道府県名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公演回数</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3882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１</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東　京</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9,559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02707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大　阪</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5,065</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73122749"/>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愛　知</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2,269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70444417"/>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４</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福　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1,720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059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５</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北海道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1,348</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7513225"/>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宮　城</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1,341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95732501"/>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神奈川</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943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5732168"/>
                  </a:ext>
                </a:extLst>
              </a:tr>
              <a:tr h="333855">
                <a:tc>
                  <a:txBody>
                    <a:bodyPr/>
                    <a:lstStyle/>
                    <a:p>
                      <a:pPr algn="ctr"/>
                      <a:r>
                        <a:rPr kumimoji="1" lang="en-US" altLang="ja-JP" sz="1200" dirty="0" smtClean="0">
                          <a:latin typeface="Meiryo UI" panose="020B0604030504040204" pitchFamily="50" charset="-128"/>
                          <a:ea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広　島</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830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7894645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兵　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760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25527120"/>
                  </a:ext>
                </a:extLst>
              </a:tr>
              <a:tr h="333855">
                <a:tc>
                  <a:txBody>
                    <a:bodyPr/>
                    <a:lstStyle/>
                    <a:p>
                      <a:pPr algn="ctr"/>
                      <a:r>
                        <a:rPr kumimoji="1" lang="en-US" altLang="ja-JP" sz="1200" dirty="0" smtClean="0">
                          <a:latin typeface="Meiryo UI" panose="020B0604030504040204" pitchFamily="50" charset="-128"/>
                          <a:ea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千　葉</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706</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99485310"/>
                  </a:ext>
                </a:extLst>
              </a:tr>
            </a:tbl>
          </a:graphicData>
        </a:graphic>
      </p:graphicFrame>
      <p:sp>
        <p:nvSpPr>
          <p:cNvPr id="9" name="正方形/長方形 8"/>
          <p:cNvSpPr/>
          <p:nvPr/>
        </p:nvSpPr>
        <p:spPr>
          <a:xfrm>
            <a:off x="725468" y="1760783"/>
            <a:ext cx="3270468" cy="314637"/>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全施設数：</a:t>
            </a:r>
            <a:r>
              <a:rPr kumimoji="1" lang="en-US" altLang="ja-JP" sz="1200" dirty="0" smtClean="0">
                <a:latin typeface="Meiryo UI" panose="020B0604030504040204" pitchFamily="50" charset="-128"/>
                <a:ea typeface="Meiryo UI" panose="020B0604030504040204" pitchFamily="50" charset="-128"/>
              </a:rPr>
              <a:t>1,827</a:t>
            </a:r>
            <a:r>
              <a:rPr kumimoji="1" lang="ja-JP" altLang="en-US" sz="1200" dirty="0" smtClean="0">
                <a:latin typeface="Meiryo UI" panose="020B0604030504040204" pitchFamily="50" charset="-128"/>
                <a:ea typeface="Meiryo UI" panose="020B0604030504040204" pitchFamily="50" charset="-128"/>
              </a:rPr>
              <a:t>施設</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4952711" y="1770150"/>
            <a:ext cx="3291697" cy="314637"/>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全公演回数：</a:t>
            </a:r>
            <a:r>
              <a:rPr kumimoji="1" lang="en-US" altLang="ja-JP" sz="1200" dirty="0" smtClean="0">
                <a:latin typeface="Meiryo UI" panose="020B0604030504040204" pitchFamily="50" charset="-128"/>
                <a:ea typeface="Meiryo UI" panose="020B0604030504040204" pitchFamily="50" charset="-128"/>
              </a:rPr>
              <a:t>31,889</a:t>
            </a:r>
            <a:r>
              <a:rPr lang="ja-JP" altLang="en-US" sz="1200" dirty="0" smtClean="0">
                <a:latin typeface="Meiryo UI" panose="020B0604030504040204" pitchFamily="50" charset="-128"/>
                <a:ea typeface="Meiryo UI" panose="020B0604030504040204" pitchFamily="50" charset="-128"/>
              </a:rPr>
              <a:t>回 </a:t>
            </a:r>
            <a:r>
              <a:rPr lang="en-US" altLang="ja-JP"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228184" y="6269250"/>
            <a:ext cx="3064563"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年基礎調査報告書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（一般社団法人コンサートプロモーターズ協会）</a:t>
            </a:r>
            <a:endParaRPr kumimoji="1" lang="ja-JP" altLang="en-US" sz="1000" dirty="0">
              <a:latin typeface="Meiryo UI" panose="020B0604030504040204" pitchFamily="50" charset="-128"/>
              <a:ea typeface="Meiryo UI" panose="020B0604030504040204" pitchFamily="50" charset="-128"/>
            </a:endParaRPr>
          </a:p>
        </p:txBody>
      </p:sp>
      <p:sp>
        <p:nvSpPr>
          <p:cNvPr id="18" name="スライド番号プレースホルダー 8"/>
          <p:cNvSpPr>
            <a:spLocks noGrp="1"/>
          </p:cNvSpPr>
          <p:nvPr>
            <p:ph type="sldNum" sz="quarter" idx="12"/>
          </p:nvPr>
        </p:nvSpPr>
        <p:spPr>
          <a:xfrm>
            <a:off x="7084749" y="6535937"/>
            <a:ext cx="2133600" cy="365125"/>
          </a:xfrm>
        </p:spPr>
        <p:txBody>
          <a:bodyPr/>
          <a:lstStyle/>
          <a:p>
            <a:r>
              <a:rPr lang="en-US" altLang="ja-JP" dirty="0" smtClean="0"/>
              <a:t>22</a:t>
            </a:r>
            <a:endParaRPr kumimoji="1" lang="ja-JP" altLang="en-US" dirty="0"/>
          </a:p>
        </p:txBody>
      </p:sp>
    </p:spTree>
    <p:extLst>
      <p:ext uri="{BB962C8B-B14F-4D97-AF65-F5344CB8AC3E}">
        <p14:creationId xmlns:p14="http://schemas.microsoft.com/office/powerpoint/2010/main" val="1932163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１３／</a:t>
            </a:r>
            <a:r>
              <a:rPr lang="ja-JP" altLang="en-US" sz="2000" b="1" kern="100" dirty="0">
                <a:solidFill>
                  <a:sysClr val="windowText" lastClr="000000"/>
                </a:solidFill>
                <a:ea typeface="Meiryo UI" panose="020B0604030504040204" pitchFamily="50" charset="-128"/>
                <a:cs typeface="Times New Roman" panose="02020603050405020304" pitchFamily="18" charset="0"/>
              </a:rPr>
              <a:t>スポーツ</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資源を活かした都市魅力向上</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B58F61D-26BF-4AB9-ACFA-1A220C73C56B}"/>
              </a:ext>
            </a:extLst>
          </p:cNvPr>
          <p:cNvSpPr txBox="1"/>
          <p:nvPr/>
        </p:nvSpPr>
        <p:spPr>
          <a:xfrm>
            <a:off x="120257" y="639474"/>
            <a:ext cx="8916239" cy="492443"/>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都道府県別に主要プロスポーツチームの所在数を比較すると、大阪は、東京（</a:t>
            </a:r>
            <a:r>
              <a:rPr lang="en-US" altLang="ja-JP" sz="1300" dirty="0" smtClean="0">
                <a:latin typeface="Meiryo UI" panose="020B0604030504040204" pitchFamily="50" charset="-128"/>
                <a:ea typeface="Meiryo UI" panose="020B0604030504040204" pitchFamily="50" charset="-128"/>
              </a:rPr>
              <a:t>14</a:t>
            </a:r>
            <a:r>
              <a:rPr lang="ja-JP" altLang="en-US" sz="1300" dirty="0" smtClean="0">
                <a:latin typeface="Meiryo UI" panose="020B0604030504040204" pitchFamily="50" charset="-128"/>
                <a:ea typeface="Meiryo UI" panose="020B0604030504040204" pitchFamily="50" charset="-128"/>
              </a:rPr>
              <a:t>チーム）、神奈川（</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チーム）に次ぐ、</a:t>
            </a:r>
            <a:endParaRPr lang="en-US" altLang="ja-JP" sz="1300"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８チームとなっている。</a:t>
            </a:r>
            <a:endParaRPr lang="en-US" altLang="ja-JP" sz="13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36512" y="1124744"/>
            <a:ext cx="4933239" cy="3064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＜主要</a:t>
            </a:r>
            <a:r>
              <a:rPr lang="ja-JP" altLang="en-US" sz="1300" dirty="0">
                <a:latin typeface="Meiryo UI" panose="020B0604030504040204" pitchFamily="50" charset="-128"/>
                <a:ea typeface="Meiryo UI" panose="020B0604030504040204" pitchFamily="50" charset="-128"/>
              </a:rPr>
              <a:t>プロスポーツチーム数の所在</a:t>
            </a:r>
            <a:r>
              <a:rPr lang="ja-JP" altLang="en-US" sz="1300" dirty="0" smtClean="0">
                <a:latin typeface="Meiryo UI" panose="020B0604030504040204" pitchFamily="50" charset="-128"/>
                <a:ea typeface="Meiryo UI" panose="020B0604030504040204" pitchFamily="50" charset="-128"/>
              </a:rPr>
              <a:t>都道府県トップ</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令和</a:t>
            </a:r>
            <a:r>
              <a:rPr lang="en-US" altLang="ja-JP" sz="1300" dirty="0">
                <a:latin typeface="Meiryo UI" panose="020B0604030504040204" pitchFamily="50" charset="-128"/>
                <a:ea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年度</a:t>
            </a:r>
            <a:r>
              <a:rPr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62730747"/>
              </p:ext>
            </p:extLst>
          </p:nvPr>
        </p:nvGraphicFramePr>
        <p:xfrm>
          <a:off x="31268" y="1434316"/>
          <a:ext cx="9073731" cy="5144197"/>
        </p:xfrm>
        <a:graphic>
          <a:graphicData uri="http://schemas.openxmlformats.org/drawingml/2006/table">
            <a:tbl>
              <a:tblPr/>
              <a:tblGrid>
                <a:gridCol w="266457">
                  <a:extLst>
                    <a:ext uri="{9D8B030D-6E8A-4147-A177-3AD203B41FA5}">
                      <a16:colId xmlns:a16="http://schemas.microsoft.com/office/drawing/2014/main" val="452738019"/>
                    </a:ext>
                  </a:extLst>
                </a:gridCol>
                <a:gridCol w="597639">
                  <a:extLst>
                    <a:ext uri="{9D8B030D-6E8A-4147-A177-3AD203B41FA5}">
                      <a16:colId xmlns:a16="http://schemas.microsoft.com/office/drawing/2014/main" val="3918168941"/>
                    </a:ext>
                  </a:extLst>
                </a:gridCol>
                <a:gridCol w="792088">
                  <a:extLst>
                    <a:ext uri="{9D8B030D-6E8A-4147-A177-3AD203B41FA5}">
                      <a16:colId xmlns:a16="http://schemas.microsoft.com/office/drawing/2014/main" val="3443364210"/>
                    </a:ext>
                  </a:extLst>
                </a:gridCol>
                <a:gridCol w="792088">
                  <a:extLst>
                    <a:ext uri="{9D8B030D-6E8A-4147-A177-3AD203B41FA5}">
                      <a16:colId xmlns:a16="http://schemas.microsoft.com/office/drawing/2014/main" val="491149892"/>
                    </a:ext>
                  </a:extLst>
                </a:gridCol>
                <a:gridCol w="720080">
                  <a:extLst>
                    <a:ext uri="{9D8B030D-6E8A-4147-A177-3AD203B41FA5}">
                      <a16:colId xmlns:a16="http://schemas.microsoft.com/office/drawing/2014/main" val="36794925"/>
                    </a:ext>
                  </a:extLst>
                </a:gridCol>
                <a:gridCol w="1008112">
                  <a:extLst>
                    <a:ext uri="{9D8B030D-6E8A-4147-A177-3AD203B41FA5}">
                      <a16:colId xmlns:a16="http://schemas.microsoft.com/office/drawing/2014/main" val="3511199767"/>
                    </a:ext>
                  </a:extLst>
                </a:gridCol>
                <a:gridCol w="792088">
                  <a:extLst>
                    <a:ext uri="{9D8B030D-6E8A-4147-A177-3AD203B41FA5}">
                      <a16:colId xmlns:a16="http://schemas.microsoft.com/office/drawing/2014/main" val="2513671791"/>
                    </a:ext>
                  </a:extLst>
                </a:gridCol>
                <a:gridCol w="792088">
                  <a:extLst>
                    <a:ext uri="{9D8B030D-6E8A-4147-A177-3AD203B41FA5}">
                      <a16:colId xmlns:a16="http://schemas.microsoft.com/office/drawing/2014/main" val="842571410"/>
                    </a:ext>
                  </a:extLst>
                </a:gridCol>
                <a:gridCol w="936104">
                  <a:extLst>
                    <a:ext uri="{9D8B030D-6E8A-4147-A177-3AD203B41FA5}">
                      <a16:colId xmlns:a16="http://schemas.microsoft.com/office/drawing/2014/main" val="2184041079"/>
                    </a:ext>
                  </a:extLst>
                </a:gridCol>
                <a:gridCol w="792329">
                  <a:extLst>
                    <a:ext uri="{9D8B030D-6E8A-4147-A177-3AD203B41FA5}">
                      <a16:colId xmlns:a16="http://schemas.microsoft.com/office/drawing/2014/main" val="2686261728"/>
                    </a:ext>
                  </a:extLst>
                </a:gridCol>
                <a:gridCol w="792329">
                  <a:extLst>
                    <a:ext uri="{9D8B030D-6E8A-4147-A177-3AD203B41FA5}">
                      <a16:colId xmlns:a16="http://schemas.microsoft.com/office/drawing/2014/main" val="3906147234"/>
                    </a:ext>
                  </a:extLst>
                </a:gridCol>
                <a:gridCol w="792329">
                  <a:extLst>
                    <a:ext uri="{9D8B030D-6E8A-4147-A177-3AD203B41FA5}">
                      <a16:colId xmlns:a16="http://schemas.microsoft.com/office/drawing/2014/main" val="3195809604"/>
                    </a:ext>
                  </a:extLst>
                </a:gridCol>
              </a:tblGrid>
              <a:tr h="229163">
                <a:tc grid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hMerge="1">
                  <a:txBody>
                    <a:bodyPr/>
                    <a:lstStyle/>
                    <a:p>
                      <a:endParaRPr kumimoji="1" lang="ja-JP" altLang="en-US"/>
                    </a:p>
                  </a:txBody>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北海道</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埼玉県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千葉県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東京都</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神奈川県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a:solidFill>
                            <a:schemeClr val="bg1"/>
                          </a:solidFill>
                          <a:effectLst/>
                          <a:latin typeface="Meiryo UI" panose="020B0604030504040204" pitchFamily="50" charset="-128"/>
                          <a:ea typeface="Meiryo UI" panose="020B0604030504040204" pitchFamily="50" charset="-128"/>
                        </a:rPr>
                        <a:t>愛知県</a:t>
                      </a:r>
                      <a:endParaRPr lang="ja-JP" altLang="en-US" sz="800" b="0" i="0" u="none" strike="noStrike">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大阪府</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兵庫県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広島県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福岡県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extLst>
                  <a:ext uri="{0D108BD9-81ED-4DB2-BD59-A6C34878D82A}">
                    <a16:rowId xmlns:a16="http://schemas.microsoft.com/office/drawing/2014/main" val="3036563906"/>
                  </a:ext>
                </a:extLst>
              </a:tr>
              <a:tr h="489131">
                <a:tc row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野球</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セ・リーグ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6</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u="none" strike="noStrike" dirty="0" smtClean="0">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■読売ジャインアンツ</a:t>
                      </a:r>
                      <a:r>
                        <a:rPr lang="ja-JP" altLang="en-US" sz="700" u="none" strike="noStrike" dirty="0">
                          <a:effectLst/>
                          <a:latin typeface="Meiryo UI" panose="020B0604030504040204" pitchFamily="50" charset="-128"/>
                          <a:ea typeface="Meiryo UI" panose="020B0604030504040204" pitchFamily="50" charset="-128"/>
                        </a:rPr>
                        <a:t/>
                      </a:r>
                      <a:br>
                        <a:rPr lang="ja-JP"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■東京ヤクルトスワローズ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ja-JP" altLang="en-US" sz="700" u="none" strike="noStrike" dirty="0" smtClean="0">
                          <a:effectLst/>
                          <a:latin typeface="Meiryo UI" panose="020B0604030504040204" pitchFamily="50" charset="-128"/>
                          <a:ea typeface="Meiryo UI" panose="020B0604030504040204" pitchFamily="50" charset="-128"/>
                        </a:rPr>
                        <a:t>ベイスターズ</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■中日ドラゴンズ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■阪神タイガース</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広島東洋</a:t>
                      </a:r>
                      <a:r>
                        <a:rPr lang="ja-JP" altLang="en-US" sz="700" u="none" strike="noStrike" dirty="0" smtClean="0">
                          <a:effectLst/>
                          <a:latin typeface="Meiryo UI" panose="020B0604030504040204" pitchFamily="50" charset="-128"/>
                          <a:ea typeface="Meiryo UI" panose="020B0604030504040204" pitchFamily="50" charset="-128"/>
                        </a:rPr>
                        <a:t>カープ</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a:effectLst/>
                          <a:latin typeface="Meiryo UI" panose="020B0604030504040204" pitchFamily="50" charset="-128"/>
                          <a:ea typeface="Meiryo UI" panose="020B0604030504040204" pitchFamily="50" charset="-128"/>
                        </a:rPr>
                        <a:t>　</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580078831"/>
                  </a:ext>
                </a:extLst>
              </a:tr>
              <a:tr h="384994">
                <a:tc vMerge="1">
                  <a:txBody>
                    <a:bodyPr/>
                    <a:lstStyle/>
                    <a:p>
                      <a:endParaRPr kumimoji="1" lang="ja-JP" altLang="en-US"/>
                    </a:p>
                  </a:txBody>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パ・リーグ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en-US" altLang="ja-JP" sz="800" u="none" strike="noStrike" dirty="0" smtClean="0">
                          <a:effectLst/>
                          <a:latin typeface="Meiryo UI" panose="020B0604030504040204" pitchFamily="50" charset="-128"/>
                          <a:ea typeface="Meiryo UI" panose="020B0604030504040204" pitchFamily="50" charset="-128"/>
                        </a:rPr>
                        <a:t>(6</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u="none" strike="noStrike" dirty="0" smtClean="0">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■北海道日本ハム</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ファイターズ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埼玉西武</a:t>
                      </a:r>
                      <a:r>
                        <a:rPr lang="ja-JP" altLang="en-US" sz="700" u="none" strike="noStrike" dirty="0" smtClean="0">
                          <a:effectLst/>
                          <a:latin typeface="Meiryo UI" panose="020B0604030504040204" pitchFamily="50" charset="-128"/>
                          <a:ea typeface="Meiryo UI" panose="020B0604030504040204" pitchFamily="50" charset="-128"/>
                        </a:rPr>
                        <a:t>ライオンズ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■千葉ロッテマリー</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ンズ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■オリックスバファローズ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福岡</a:t>
                      </a:r>
                      <a:r>
                        <a:rPr lang="ja-JP" altLang="en-US" sz="700" u="none" strike="noStrike" dirty="0" smtClean="0">
                          <a:effectLst/>
                          <a:latin typeface="Meiryo UI" panose="020B0604030504040204" pitchFamily="50" charset="-128"/>
                          <a:ea typeface="Meiryo UI" panose="020B0604030504040204" pitchFamily="50" charset="-128"/>
                        </a:rPr>
                        <a:t>ソフトバンク</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ホークス</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1508283967"/>
                  </a:ext>
                </a:extLst>
              </a:tr>
              <a:tr h="624902">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サッカー</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Ｊ１リーグ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18</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u="none" strike="noStrike" dirty="0" smtClean="0">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■北海道コンサドーレ</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札幌</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■浦和レッズ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■柏レイソル</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ＦＣ</a:t>
                      </a:r>
                      <a:r>
                        <a:rPr lang="ja-JP" altLang="en-US" sz="700" u="none" strike="noStrike" dirty="0">
                          <a:effectLst/>
                          <a:latin typeface="Meiryo UI" panose="020B0604030504040204" pitchFamily="50" charset="-128"/>
                          <a:ea typeface="Meiryo UI" panose="020B0604030504040204" pitchFamily="50" charset="-128"/>
                        </a:rPr>
                        <a:t>東京</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川崎</a:t>
                      </a:r>
                      <a:r>
                        <a:rPr lang="ja-JP" altLang="en-US" sz="700" u="none" strike="noStrike" dirty="0" smtClean="0">
                          <a:effectLst/>
                          <a:latin typeface="Meiryo UI" panose="020B0604030504040204" pitchFamily="50" charset="-128"/>
                          <a:ea typeface="Meiryo UI" panose="020B0604030504040204" pitchFamily="50" charset="-128"/>
                        </a:rPr>
                        <a:t>フロンターレ</a:t>
                      </a:r>
                      <a:r>
                        <a:rPr lang="zh-CN" altLang="en-US" sz="700" u="none" strike="noStrike" dirty="0">
                          <a:effectLst/>
                          <a:latin typeface="Meiryo UI" panose="020B0604030504040204" pitchFamily="50" charset="-128"/>
                          <a:ea typeface="Meiryo UI" panose="020B0604030504040204" pitchFamily="50" charset="-128"/>
                        </a:rPr>
                        <a:t/>
                      </a:r>
                      <a:br>
                        <a:rPr lang="zh-CN"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en-US" altLang="zh-CN" sz="700" u="none" strike="noStrike" dirty="0">
                          <a:effectLst/>
                          <a:latin typeface="Meiryo UI" panose="020B0604030504040204" pitchFamily="50" charset="-128"/>
                          <a:ea typeface="Meiryo UI" panose="020B0604030504040204" pitchFamily="50" charset="-128"/>
                        </a:rPr>
                        <a:t>F</a:t>
                      </a:r>
                      <a:r>
                        <a:rPr lang="zh-CN" altLang="en-US" sz="700" u="none" strike="noStrike" dirty="0" smtClean="0">
                          <a:effectLst/>
                          <a:latin typeface="Meiryo UI" panose="020B0604030504040204" pitchFamily="50" charset="-128"/>
                          <a:ea typeface="Meiryo UI" panose="020B0604030504040204" pitchFamily="50" charset="-128"/>
                        </a:rPr>
                        <a:t>･</a:t>
                      </a:r>
                      <a:r>
                        <a:rPr lang="ja-JP" altLang="en-US" sz="700" u="none" strike="noStrike" dirty="0" smtClean="0">
                          <a:effectLst/>
                          <a:latin typeface="Meiryo UI" panose="020B0604030504040204" pitchFamily="50" charset="-128"/>
                          <a:ea typeface="Meiryo UI" panose="020B0604030504040204" pitchFamily="50" charset="-128"/>
                        </a:rPr>
                        <a:t>マリノス</a:t>
                      </a:r>
                      <a:r>
                        <a:rPr lang="zh-CN" altLang="en-US" sz="700" u="none" strike="noStrike" dirty="0">
                          <a:effectLst/>
                          <a:latin typeface="Meiryo UI" panose="020B0604030504040204" pitchFamily="50" charset="-128"/>
                          <a:ea typeface="Meiryo UI" panose="020B0604030504040204" pitchFamily="50" charset="-128"/>
                        </a:rPr>
                        <a:t/>
                      </a:r>
                      <a:br>
                        <a:rPr lang="zh-CN"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en-US" altLang="zh-CN" sz="700" u="none" strike="noStrike" dirty="0">
                          <a:effectLst/>
                          <a:latin typeface="Meiryo UI" panose="020B0604030504040204" pitchFamily="50" charset="-128"/>
                          <a:ea typeface="Meiryo UI" panose="020B0604030504040204" pitchFamily="50" charset="-128"/>
                        </a:rPr>
                        <a:t>FC</a:t>
                      </a:r>
                      <a:br>
                        <a:rPr lang="en-US" altLang="zh-CN"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湘南</a:t>
                      </a:r>
                      <a:r>
                        <a:rPr lang="ja-JP" altLang="en-US" sz="700" u="none" strike="noStrike" dirty="0" smtClean="0">
                          <a:effectLst/>
                          <a:latin typeface="Meiryo UI" panose="020B0604030504040204" pitchFamily="50" charset="-128"/>
                          <a:ea typeface="Meiryo UI" panose="020B0604030504040204" pitchFamily="50" charset="-128"/>
                        </a:rPr>
                        <a:t>ベルマーレ</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■名古屋グランパス</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■セレッソ大阪</a:t>
                      </a:r>
                      <a:r>
                        <a:rPr lang="ja-JP" altLang="en-US" sz="700" u="none" strike="noStrike" dirty="0">
                          <a:effectLst/>
                          <a:latin typeface="Meiryo UI" panose="020B0604030504040204" pitchFamily="50" charset="-128"/>
                          <a:ea typeface="Meiryo UI" panose="020B0604030504040204" pitchFamily="50" charset="-128"/>
                        </a:rPr>
                        <a:t/>
                      </a:r>
                      <a:br>
                        <a:rPr lang="ja-JP"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■ガンバ大阪</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■ヴィッセル神戸</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■サンフレッチェ</a:t>
                      </a:r>
                      <a:r>
                        <a:rPr lang="zh-TW" altLang="en-US" sz="700" u="none" strike="noStrike" dirty="0" smtClean="0">
                          <a:effectLst/>
                          <a:latin typeface="Meiryo UI" panose="020B0604030504040204" pitchFamily="50" charset="-128"/>
                          <a:ea typeface="Meiryo UI" panose="020B0604030504040204" pitchFamily="50" charset="-128"/>
                        </a:rPr>
                        <a:t>広島</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792449827"/>
                  </a:ext>
                </a:extLst>
              </a:tr>
              <a:tr h="1027358">
                <a:tc row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ラグビー</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トップリーグ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16</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NEC</a:t>
                      </a:r>
                      <a:r>
                        <a:rPr lang="ja-JP" altLang="en-US" sz="700" u="none" strike="noStrike" dirty="0" smtClean="0">
                          <a:effectLst/>
                          <a:latin typeface="Meiryo UI" panose="020B0604030504040204" pitchFamily="50" charset="-128"/>
                          <a:ea typeface="Meiryo UI" panose="020B0604030504040204" pitchFamily="50" charset="-128"/>
                        </a:rPr>
                        <a:t>グリーンロ</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baseline="0"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ケッツ</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altLang="zh-TW" sz="700" u="none" strike="noStrike" dirty="0" smtClean="0">
                          <a:effectLst/>
                          <a:latin typeface="Meiryo UI" panose="020B0604030504040204" pitchFamily="50" charset="-128"/>
                          <a:ea typeface="Meiryo UI" panose="020B0604030504040204" pitchFamily="50" charset="-128"/>
                        </a:rPr>
                        <a:t>NTT</a:t>
                      </a:r>
                      <a:r>
                        <a:rPr lang="ja-JP" altLang="en-US" sz="700" u="none" strike="noStrike" dirty="0" smtClean="0">
                          <a:effectLst/>
                          <a:latin typeface="Meiryo UI" panose="020B0604030504040204" pitchFamily="50" charset="-128"/>
                          <a:ea typeface="Meiryo UI" panose="020B0604030504040204" pitchFamily="50" charset="-128"/>
                        </a:rPr>
                        <a:t>コミュニケーションズ</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シャイニングアークス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■キャノンイーグルス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■クボタスピアーズ</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■サントリーサンゴリアス</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東芝</a:t>
                      </a:r>
                      <a:r>
                        <a:rPr lang="ja-JP" altLang="en-US" sz="700" u="none" strike="noStrike" dirty="0" smtClean="0">
                          <a:effectLst/>
                          <a:latin typeface="Meiryo UI" panose="020B0604030504040204" pitchFamily="50" charset="-128"/>
                          <a:ea typeface="Meiryo UI" panose="020B0604030504040204" pitchFamily="50" charset="-128"/>
                        </a:rPr>
                        <a:t>ブレイブルーパス</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日野</a:t>
                      </a:r>
                      <a:r>
                        <a:rPr lang="ja-JP" altLang="en-US" sz="700" u="none" strike="noStrike" dirty="0" smtClean="0">
                          <a:effectLst/>
                          <a:latin typeface="Meiryo UI" panose="020B0604030504040204" pitchFamily="50" charset="-128"/>
                          <a:ea typeface="Meiryo UI" panose="020B0604030504040204" pitchFamily="50" charset="-128"/>
                        </a:rPr>
                        <a:t>レッドドルフィンズ</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■リコーブラックラムズ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■三菱</a:t>
                      </a:r>
                      <a:r>
                        <a:rPr lang="ja-JP" altLang="en-US" sz="700" u="none" strike="noStrike" dirty="0">
                          <a:effectLst/>
                          <a:latin typeface="Meiryo UI" panose="020B0604030504040204" pitchFamily="50" charset="-128"/>
                          <a:ea typeface="Meiryo UI" panose="020B0604030504040204" pitchFamily="50" charset="-128"/>
                        </a:rPr>
                        <a:t>重工</a:t>
                      </a:r>
                      <a:r>
                        <a:rPr lang="ja-JP" altLang="en-US" sz="700" u="none" strike="noStrike" dirty="0" smtClean="0">
                          <a:effectLst/>
                          <a:latin typeface="Meiryo UI" panose="020B0604030504040204" pitchFamily="50" charset="-128"/>
                          <a:ea typeface="Meiryo UI" panose="020B0604030504040204" pitchFamily="50" charset="-128"/>
                        </a:rPr>
                        <a:t>相模</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原ダイナボアーズ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■トヨタ</a:t>
                      </a:r>
                      <a:r>
                        <a:rPr lang="zh-TW" altLang="en-US" sz="700" u="none" strike="noStrike" dirty="0" smtClean="0">
                          <a:effectLst/>
                          <a:latin typeface="Meiryo UI" panose="020B0604030504040204" pitchFamily="50" charset="-128"/>
                          <a:ea typeface="Meiryo UI" panose="020B0604030504040204" pitchFamily="50" charset="-128"/>
                        </a:rPr>
                        <a:t>自動車</a:t>
                      </a:r>
                      <a:r>
                        <a:rPr lang="ja-JP" altLang="en-US" sz="700" u="none" strike="noStrike" dirty="0" smtClean="0">
                          <a:effectLst/>
                          <a:latin typeface="Meiryo UI" panose="020B0604030504040204" pitchFamily="50" charset="-128"/>
                          <a:ea typeface="Meiryo UI" panose="020B0604030504040204" pitchFamily="50" charset="-128"/>
                        </a:rPr>
                        <a:t>ヴェル</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ブリッツ</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NTT</a:t>
                      </a:r>
                      <a:r>
                        <a:rPr lang="ja-JP" altLang="en-US" sz="700" u="none" strike="noStrike" dirty="0" smtClean="0">
                          <a:effectLst/>
                          <a:latin typeface="Meiryo UI" panose="020B0604030504040204" pitchFamily="50" charset="-128"/>
                          <a:ea typeface="Meiryo UI" panose="020B0604030504040204" pitchFamily="50" charset="-128"/>
                        </a:rPr>
                        <a:t>ドコモレッドハリ</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ケーンズ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神戸製鋼</a:t>
                      </a:r>
                      <a:r>
                        <a:rPr lang="ja-JP" altLang="en-US" sz="700" u="none" strike="noStrike" dirty="0" smtClean="0">
                          <a:effectLst/>
                          <a:latin typeface="Meiryo UI" panose="020B0604030504040204" pitchFamily="50" charset="-128"/>
                          <a:ea typeface="Meiryo UI" panose="020B0604030504040204" pitchFamily="50" charset="-128"/>
                        </a:rPr>
                        <a:t>コベルコ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スティーラーズ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■宗像サニックスブ</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ルース</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103141011"/>
                  </a:ext>
                </a:extLst>
              </a:tr>
              <a:tr h="679296">
                <a:tc vMerge="1">
                  <a:txBody>
                    <a:bodyPr/>
                    <a:lstStyle/>
                    <a:p>
                      <a:endParaRPr kumimoji="1" lang="ja-JP" altLang="en-US"/>
                    </a:p>
                  </a:txBody>
                  <a:tcPr/>
                </a:tc>
                <a:tc>
                  <a:txBody>
                    <a:bodyPr/>
                    <a:lstStyle/>
                    <a:p>
                      <a:pPr algn="ctr" fontAlgn="ctr"/>
                      <a:r>
                        <a:rPr lang="ja-JP" altLang="en-US" sz="800" u="none" strike="noStrike" smtClean="0">
                          <a:effectLst/>
                          <a:latin typeface="Meiryo UI" panose="020B0604030504040204" pitchFamily="50" charset="-128"/>
                          <a:ea typeface="Meiryo UI" panose="020B0604030504040204" pitchFamily="50" charset="-128"/>
                        </a:rPr>
                        <a:t>トップチャレンジリーグ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8</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栗田工業</a:t>
                      </a:r>
                      <a:r>
                        <a:rPr lang="ja-JP" altLang="en-US" sz="700" u="none" strike="noStrike" dirty="0" smtClean="0">
                          <a:effectLst/>
                          <a:latin typeface="Meiryo UI" panose="020B0604030504040204" pitchFamily="50" charset="-128"/>
                          <a:ea typeface="Meiryo UI" panose="020B0604030504040204" pitchFamily="50" charset="-128"/>
                        </a:rPr>
                        <a:t>ウォーターガッ</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シュ</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清水建設</a:t>
                      </a:r>
                      <a:r>
                        <a:rPr lang="ja-JP" altLang="en-US" sz="700" u="none" strike="noStrike" dirty="0" smtClean="0">
                          <a:effectLst/>
                          <a:latin typeface="Meiryo UI" panose="020B0604030504040204" pitchFamily="50" charset="-128"/>
                          <a:ea typeface="Meiryo UI" panose="020B0604030504040204" pitchFamily="50" charset="-128"/>
                        </a:rPr>
                        <a:t>ブルー</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シャークス</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豊田</a:t>
                      </a:r>
                      <a:r>
                        <a:rPr lang="zh-TW" altLang="en-US" sz="700" u="none" strike="noStrike" dirty="0">
                          <a:effectLst/>
                          <a:latin typeface="Meiryo UI" panose="020B0604030504040204" pitchFamily="50" charset="-128"/>
                          <a:ea typeface="Meiryo UI" panose="020B0604030504040204" pitchFamily="50" charset="-128"/>
                        </a:rPr>
                        <a:t>自動</a:t>
                      </a:r>
                      <a:r>
                        <a:rPr lang="zh-TW" altLang="en-US" sz="700" u="none" strike="noStrike" dirty="0" smtClean="0">
                          <a:effectLst/>
                          <a:latin typeface="Meiryo UI" panose="020B0604030504040204" pitchFamily="50" charset="-128"/>
                          <a:ea typeface="Meiryo UI" panose="020B0604030504040204" pitchFamily="50" charset="-128"/>
                        </a:rPr>
                        <a:t>織機</a:t>
                      </a:r>
                      <a:endParaRPr lang="en-US" altLang="zh-TW"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シャトルズ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■近鉄ライナーズ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■マツダブルーズーマー</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■コカ・コーラレッドス</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パークス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九州電力</a:t>
                      </a:r>
                      <a:r>
                        <a:rPr lang="ja-JP" altLang="en-US" sz="700" u="none" strike="noStrike" dirty="0" smtClean="0">
                          <a:effectLst/>
                          <a:latin typeface="Meiryo UI" panose="020B0604030504040204" pitchFamily="50" charset="-128"/>
                          <a:ea typeface="Meiryo UI" panose="020B0604030504040204" pitchFamily="50" charset="-128"/>
                        </a:rPr>
                        <a:t>キューデ</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ンヴォルテクス</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3043477021"/>
                  </a:ext>
                </a:extLst>
              </a:tr>
              <a:tr h="792088">
                <a:tc>
                  <a:txBody>
                    <a:bodyPr/>
                    <a:lstStyle/>
                    <a:p>
                      <a:pPr algn="ctr" fontAlgn="ctr">
                        <a:lnSpc>
                          <a:spcPts val="900"/>
                        </a:lnSpc>
                      </a:pPr>
                      <a:r>
                        <a:rPr lang="ja-JP" altLang="en-US" sz="800" u="none" strike="noStrike" dirty="0" smtClean="0">
                          <a:solidFill>
                            <a:schemeClr val="bg1"/>
                          </a:solidFill>
                          <a:effectLst/>
                          <a:latin typeface="Meiryo UI" panose="020B0604030504040204" pitchFamily="50" charset="-128"/>
                          <a:ea typeface="Meiryo UI" panose="020B0604030504040204" pitchFamily="50" charset="-128"/>
                        </a:rPr>
                        <a:t>バスケットボール</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Ｂ１リーグ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20</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■レバンガ北海道</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千葉</a:t>
                      </a:r>
                      <a:r>
                        <a:rPr lang="ja-JP" altLang="en-US" sz="700" u="none" strike="noStrike" dirty="0" smtClean="0">
                          <a:effectLst/>
                          <a:latin typeface="Meiryo UI" panose="020B0604030504040204" pitchFamily="50" charset="-128"/>
                          <a:ea typeface="Meiryo UI" panose="020B0604030504040204" pitchFamily="50" charset="-128"/>
                        </a:rPr>
                        <a:t>ジェッツ</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■アルバルク</a:t>
                      </a:r>
                      <a:r>
                        <a:rPr lang="zh-TW" altLang="en-US" sz="700" u="none" strike="noStrike" dirty="0" smtClean="0">
                          <a:effectLst/>
                          <a:latin typeface="Meiryo UI" panose="020B0604030504040204" pitchFamily="50" charset="-128"/>
                          <a:ea typeface="Meiryo UI" panose="020B0604030504040204" pitchFamily="50" charset="-128"/>
                        </a:rPr>
                        <a:t>東京</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ja-JP" altLang="en-US" sz="700" b="0" u="none" strike="noStrike" dirty="0" smtClean="0">
                          <a:effectLst/>
                          <a:latin typeface="Meiryo UI" panose="020B0604030504040204" pitchFamily="50" charset="-128"/>
                          <a:ea typeface="Meiryo UI" panose="020B0604030504040204" pitchFamily="50" charset="-128"/>
                        </a:rPr>
                        <a:t>サンロッカーズ</a:t>
                      </a:r>
                      <a:r>
                        <a:rPr lang="zh-TW" altLang="en-US" sz="700" u="none" strike="noStrike" dirty="0" smtClean="0">
                          <a:effectLst/>
                          <a:latin typeface="Meiryo UI" panose="020B0604030504040204" pitchFamily="50" charset="-128"/>
                          <a:ea typeface="Meiryo UI" panose="020B0604030504040204" pitchFamily="50" charset="-128"/>
                        </a:rPr>
                        <a:t>東京</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川崎</a:t>
                      </a:r>
                      <a:r>
                        <a:rPr lang="ja-JP" altLang="en-US" sz="700" u="none" strike="noStrike" dirty="0" smtClean="0">
                          <a:effectLst/>
                          <a:latin typeface="Meiryo UI" panose="020B0604030504040204" pitchFamily="50" charset="-128"/>
                          <a:ea typeface="Meiryo UI" panose="020B0604030504040204" pitchFamily="50" charset="-128"/>
                        </a:rPr>
                        <a:t>ブレイブサン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ダース</a:t>
                      </a:r>
                      <a:r>
                        <a:rPr lang="zh-CN" altLang="en-US" sz="700" u="none" strike="noStrike" dirty="0">
                          <a:effectLst/>
                          <a:latin typeface="Meiryo UI" panose="020B0604030504040204" pitchFamily="50" charset="-128"/>
                          <a:ea typeface="Meiryo UI" panose="020B0604030504040204" pitchFamily="50" charset="-128"/>
                        </a:rPr>
                        <a:t/>
                      </a:r>
                      <a:br>
                        <a:rPr lang="zh-CN"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ja-JP" altLang="en-US" sz="700" u="none" strike="noStrike" dirty="0" smtClean="0">
                          <a:effectLst/>
                          <a:latin typeface="Meiryo UI" panose="020B0604030504040204" pitchFamily="50" charset="-128"/>
                          <a:ea typeface="Meiryo UI" panose="020B0604030504040204" pitchFamily="50" charset="-128"/>
                        </a:rPr>
                        <a:t>ビー・コンセ</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アーズ</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三遠</a:t>
                      </a:r>
                      <a:r>
                        <a:rPr lang="ja-JP" altLang="en-US" sz="700" u="none" strike="noStrike" dirty="0" smtClean="0">
                          <a:effectLst/>
                          <a:latin typeface="Meiryo UI" panose="020B0604030504040204" pitchFamily="50" charset="-128"/>
                          <a:ea typeface="Meiryo UI" panose="020B0604030504040204" pitchFamily="50" charset="-128"/>
                        </a:rPr>
                        <a:t>ネオフェニック</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■シーホース</a:t>
                      </a:r>
                      <a:r>
                        <a:rPr lang="zh-TW" altLang="en-US" sz="700" u="none" strike="noStrike" dirty="0" smtClean="0">
                          <a:effectLst/>
                          <a:latin typeface="Meiryo UI" panose="020B0604030504040204" pitchFamily="50" charset="-128"/>
                          <a:ea typeface="Meiryo UI" panose="020B0604030504040204" pitchFamily="50" charset="-128"/>
                        </a:rPr>
                        <a:t>三河</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名古屋</a:t>
                      </a:r>
                      <a:r>
                        <a:rPr lang="ja-JP" altLang="en-US" sz="700" u="none" strike="noStrike" dirty="0" smtClean="0">
                          <a:effectLst/>
                          <a:latin typeface="Meiryo UI" panose="020B0604030504040204" pitchFamily="50" charset="-128"/>
                          <a:ea typeface="Meiryo UI" panose="020B0604030504040204" pitchFamily="50" charset="-128"/>
                        </a:rPr>
                        <a:t>ダイヤモン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ドドルフィンズ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■大阪エヴェッサ</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広島</a:t>
                      </a:r>
                      <a:r>
                        <a:rPr lang="ja-JP" altLang="en-US" sz="700" u="none" strike="noStrike" dirty="0" smtClean="0">
                          <a:effectLst/>
                          <a:latin typeface="Meiryo UI" panose="020B0604030504040204" pitchFamily="50" charset="-128"/>
                          <a:ea typeface="Meiryo UI" panose="020B0604030504040204" pitchFamily="50" charset="-128"/>
                        </a:rPr>
                        <a:t>ドラゴンフライ</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3852933630"/>
                  </a:ext>
                </a:extLst>
              </a:tr>
              <a:tr h="278622">
                <a:tc row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卓球</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男子</a:t>
                      </a:r>
                      <a:r>
                        <a:rPr lang="en-US" altLang="ja-JP" sz="800" u="none" strike="noStrike" dirty="0" smtClean="0">
                          <a:effectLst/>
                          <a:latin typeface="Meiryo UI" panose="020B0604030504040204" pitchFamily="50" charset="-128"/>
                          <a:ea typeface="Meiryo UI" panose="020B0604030504040204" pitchFamily="50" charset="-128"/>
                        </a:rPr>
                        <a:t>T</a:t>
                      </a:r>
                      <a:r>
                        <a:rPr lang="ja-JP" altLang="en-US" sz="800" u="none" strike="noStrike" dirty="0" smtClean="0">
                          <a:effectLst/>
                          <a:latin typeface="Meiryo UI" panose="020B0604030504040204" pitchFamily="50" charset="-128"/>
                          <a:ea typeface="Meiryo UI" panose="020B0604030504040204" pitchFamily="50" charset="-128"/>
                        </a:rPr>
                        <a:t>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4</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T.T</a:t>
                      </a:r>
                      <a:r>
                        <a:rPr lang="ja-JP" altLang="en-US" sz="700" u="none" strike="noStrike" dirty="0">
                          <a:effectLst/>
                          <a:latin typeface="Meiryo UI" panose="020B0604030504040204" pitchFamily="50" charset="-128"/>
                          <a:ea typeface="Meiryo UI" panose="020B0604030504040204" pitchFamily="50" charset="-128"/>
                        </a:rPr>
                        <a:t>彩たま</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木下</a:t>
                      </a:r>
                      <a:r>
                        <a:rPr lang="ja-JP" altLang="en-US" sz="700" u="none" strike="noStrike" dirty="0" smtClean="0">
                          <a:effectLst/>
                          <a:latin typeface="Meiryo UI" panose="020B0604030504040204" pitchFamily="50" charset="-128"/>
                          <a:ea typeface="Meiryo UI" panose="020B0604030504040204" pitchFamily="50" charset="-128"/>
                        </a:rPr>
                        <a:t>マイスター</a:t>
                      </a:r>
                      <a:r>
                        <a:rPr lang="zh-TW" altLang="en-US" sz="700" u="none" strike="noStrike" dirty="0" smtClean="0">
                          <a:effectLst/>
                          <a:latin typeface="Meiryo UI" panose="020B0604030504040204" pitchFamily="50" charset="-128"/>
                          <a:ea typeface="Meiryo UI" panose="020B0604030504040204" pitchFamily="50" charset="-128"/>
                        </a:rPr>
                        <a:t>東京</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1200692896"/>
                  </a:ext>
                </a:extLst>
              </a:tr>
              <a:tr h="375321">
                <a:tc vMerge="1">
                  <a:txBody>
                    <a:bodyPr/>
                    <a:lstStyle/>
                    <a:p>
                      <a:endParaRPr kumimoji="1" lang="ja-JP" altLang="en-US"/>
                    </a:p>
                  </a:txBody>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女子</a:t>
                      </a:r>
                      <a:r>
                        <a:rPr lang="en-US" altLang="ja-JP" sz="800" u="none" strike="noStrike" dirty="0" smtClean="0">
                          <a:effectLst/>
                          <a:latin typeface="Meiryo UI" panose="020B0604030504040204" pitchFamily="50" charset="-128"/>
                          <a:ea typeface="Meiryo UI" panose="020B0604030504040204" pitchFamily="50" charset="-128"/>
                        </a:rPr>
                        <a:t>T</a:t>
                      </a:r>
                      <a:r>
                        <a:rPr lang="ja-JP" altLang="en-US" sz="800" u="none" strike="noStrike" dirty="0" smtClean="0">
                          <a:effectLst/>
                          <a:latin typeface="Meiryo UI" panose="020B0604030504040204" pitchFamily="50" charset="-128"/>
                          <a:ea typeface="Meiryo UI" panose="020B0604030504040204" pitchFamily="50" charset="-128"/>
                        </a:rPr>
                        <a:t>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4</a:t>
                      </a:r>
                      <a:r>
                        <a:rPr lang="ja-JP" altLang="en-US" sz="800" u="none" strike="noStrike" dirty="0" smtClean="0">
                          <a:effectLst/>
                          <a:latin typeface="Meiryo UI" panose="020B0604030504040204" pitchFamily="50" charset="-128"/>
                          <a:ea typeface="Meiryo UI" panose="020B0604030504040204" pitchFamily="50" charset="-128"/>
                        </a:rPr>
                        <a:t>チーム）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■木下アビエル神</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奈川</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■トップおとめピンポン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ズ名古屋</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■日本生命レッドエル</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フ</a:t>
                      </a:r>
                      <a:r>
                        <a:rPr lang="ja-JP" altLang="en-US" sz="700" u="none" strike="noStrike" dirty="0">
                          <a:effectLst/>
                          <a:latin typeface="Meiryo UI" panose="020B0604030504040204" pitchFamily="50" charset="-128"/>
                          <a:ea typeface="Meiryo UI" panose="020B0604030504040204" pitchFamily="50" charset="-128"/>
                        </a:rPr>
                        <a:t/>
                      </a:r>
                      <a:br>
                        <a:rPr lang="ja-JP"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■日本ペイントマレッツ</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550832"/>
                  </a:ext>
                </a:extLst>
              </a:tr>
              <a:tr h="263322">
                <a:tc gridSpan="2">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3</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3</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i="0" u="none" strike="noStrike" dirty="0" smtClean="0">
                          <a:solidFill>
                            <a:schemeClr val="tx1"/>
                          </a:solidFill>
                          <a:effectLst/>
                          <a:latin typeface="Meiryo UI" panose="020B0604030504040204" pitchFamily="50" charset="-128"/>
                          <a:ea typeface="Meiryo UI" panose="020B0604030504040204" pitchFamily="50" charset="-128"/>
                        </a:rPr>
                        <a:t>14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10</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8</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8</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3</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167137689"/>
                  </a:ext>
                </a:extLst>
              </a:tr>
            </a:tbl>
          </a:graphicData>
        </a:graphic>
      </p:graphicFrame>
      <p:sp>
        <p:nvSpPr>
          <p:cNvPr id="9" name="スライド番号プレースホルダー 8"/>
          <p:cNvSpPr>
            <a:spLocks noGrp="1"/>
          </p:cNvSpPr>
          <p:nvPr>
            <p:ph type="sldNum" sz="quarter" idx="12"/>
          </p:nvPr>
        </p:nvSpPr>
        <p:spPr>
          <a:xfrm>
            <a:off x="7042628" y="6578513"/>
            <a:ext cx="2133600" cy="365125"/>
          </a:xfrm>
        </p:spPr>
        <p:txBody>
          <a:bodyPr/>
          <a:lstStyle/>
          <a:p>
            <a:r>
              <a:rPr lang="en-US" altLang="ja-JP" dirty="0" smtClean="0"/>
              <a:t>23</a:t>
            </a:r>
            <a:endParaRPr kumimoji="1" lang="ja-JP" altLang="en-US" dirty="0"/>
          </a:p>
        </p:txBody>
      </p:sp>
    </p:spTree>
    <p:extLst>
      <p:ext uri="{BB962C8B-B14F-4D97-AF65-F5344CB8AC3E}">
        <p14:creationId xmlns:p14="http://schemas.microsoft.com/office/powerpoint/2010/main" val="120710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２　安全で安心して楽しめる</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24</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時間おもてなし都市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52646" y="1342891"/>
            <a:ext cx="4565368" cy="4606389"/>
          </a:xfrm>
          <a:prstGeom prst="rect">
            <a:avLst/>
          </a:prstGeom>
          <a:noFill/>
          <a:ln>
            <a:noFill/>
          </a:ln>
        </p:spPr>
        <p:txBody>
          <a:bodyPr wrap="square" rtlCol="0">
            <a:spAutoFit/>
          </a:bodyPr>
          <a:lstStyle/>
          <a:p>
            <a:pPr>
              <a:lnSpc>
                <a:spcPts val="2200"/>
              </a:lnSpc>
            </a:pPr>
            <a:r>
              <a:rPr lang="ja-JP" altLang="en-US" sz="1200" b="1" dirty="0" smtClean="0">
                <a:latin typeface="Meiryo UI" panose="020B0604030504040204" pitchFamily="50" charset="-128"/>
                <a:ea typeface="Meiryo UI" panose="020B0604030504040204" pitchFamily="50" charset="-128"/>
              </a:rPr>
              <a:t>①観光客受入環境の充実</a:t>
            </a:r>
            <a:endParaRPr lang="en-US" altLang="ja-JP" sz="1200" b="1"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Osaka </a:t>
            </a:r>
            <a:r>
              <a:rPr lang="en-US" altLang="ja-JP" sz="1100" dirty="0">
                <a:latin typeface="Meiryo UI" panose="020B0604030504040204" pitchFamily="50" charset="-128"/>
                <a:ea typeface="Meiryo UI" panose="020B0604030504040204" pitchFamily="50" charset="-128"/>
              </a:rPr>
              <a:t>Free Wi-Fi</a:t>
            </a:r>
            <a:r>
              <a:rPr lang="ja-JP" altLang="en-US" sz="1100" dirty="0">
                <a:latin typeface="Meiryo UI" panose="020B0604030504040204" pitchFamily="50" charset="-128"/>
                <a:ea typeface="Meiryo UI" panose="020B0604030504040204" pitchFamily="50" charset="-128"/>
              </a:rPr>
              <a:t>の整備をはじめ、大阪駅・梅田駅周辺サイン整備</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観光公衆</a:t>
            </a:r>
            <a:r>
              <a:rPr lang="ja-JP" altLang="en-US" sz="1100" dirty="0">
                <a:latin typeface="Meiryo UI" panose="020B0604030504040204" pitchFamily="50" charset="-128"/>
                <a:ea typeface="Meiryo UI" panose="020B0604030504040204" pitchFamily="50" charset="-128"/>
              </a:rPr>
              <a:t>トイレの洋式化、宿泊施設の</a:t>
            </a:r>
            <a:r>
              <a:rPr lang="ja-JP" altLang="en-US" sz="1100" dirty="0" smtClean="0">
                <a:latin typeface="Meiryo UI" panose="020B0604030504040204" pitchFamily="50" charset="-128"/>
                <a:ea typeface="Meiryo UI" panose="020B0604030504040204" pitchFamily="50" charset="-128"/>
              </a:rPr>
              <a:t>多言語化対応、観光案内所の増設</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か所から３か所へ）、市町村等の観光案内板の設置</a:t>
            </a:r>
            <a:r>
              <a:rPr lang="ja-JP" altLang="en-US" sz="1100" dirty="0" smtClean="0">
                <a:latin typeface="Meiryo UI" panose="020B0604030504040204" pitchFamily="50" charset="-128"/>
                <a:ea typeface="Meiryo UI" panose="020B0604030504040204" pitchFamily="50" charset="-128"/>
              </a:rPr>
              <a:t>改修など、外国人</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旅</a:t>
            </a:r>
            <a:r>
              <a:rPr lang="ja-JP" altLang="en-US" sz="1100" dirty="0">
                <a:latin typeface="Meiryo UI" panose="020B0604030504040204" pitchFamily="50" charset="-128"/>
                <a:ea typeface="Meiryo UI" panose="020B0604030504040204" pitchFamily="50" charset="-128"/>
              </a:rPr>
              <a:t>行者の受入環境</a:t>
            </a:r>
            <a:r>
              <a:rPr lang="ja-JP" altLang="en-US" sz="1100" dirty="0" smtClean="0">
                <a:latin typeface="Meiryo UI" panose="020B0604030504040204" pitchFamily="50" charset="-128"/>
                <a:ea typeface="Meiryo UI" panose="020B0604030504040204" pitchFamily="50" charset="-128"/>
              </a:rPr>
              <a:t>整備の充実を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200" b="1" dirty="0" smtClean="0">
                <a:latin typeface="Meiryo UI" panose="020B0604030504040204" pitchFamily="50" charset="-128"/>
                <a:ea typeface="Meiryo UI" panose="020B0604030504040204" pitchFamily="50" charset="-128"/>
              </a:rPr>
              <a:t>②旅行者の安全・安心の確保</a:t>
            </a:r>
            <a:endParaRPr lang="en-US" altLang="ja-JP" sz="1200" b="1"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・外国人</a:t>
            </a:r>
            <a:r>
              <a:rPr lang="ja-JP" altLang="en-US" sz="1100" dirty="0">
                <a:latin typeface="Meiryo UI" panose="020B0604030504040204" pitchFamily="50" charset="-128"/>
                <a:ea typeface="Meiryo UI" panose="020B0604030504040204" pitchFamily="50" charset="-128"/>
              </a:rPr>
              <a:t>が災害時等に必要な情報</a:t>
            </a:r>
            <a:r>
              <a:rPr lang="ja-JP" altLang="en-US" sz="1100" dirty="0" smtClean="0">
                <a:latin typeface="Meiryo UI" panose="020B0604030504040204" pitchFamily="50" charset="-128"/>
                <a:ea typeface="Meiryo UI" panose="020B0604030504040204" pitchFamily="50" charset="-128"/>
              </a:rPr>
              <a:t>を</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言語</a:t>
            </a:r>
            <a:r>
              <a:rPr lang="ja-JP" altLang="en-US" sz="1100" dirty="0">
                <a:latin typeface="Meiryo UI" panose="020B0604030504040204" pitchFamily="50" charset="-128"/>
                <a:ea typeface="Meiryo UI" panose="020B0604030504040204" pitchFamily="50" charset="-128"/>
              </a:rPr>
              <a:t>で提供する情報</a:t>
            </a:r>
            <a:r>
              <a:rPr lang="ja-JP" altLang="en-US" sz="1100" dirty="0" smtClean="0">
                <a:latin typeface="Meiryo UI" panose="020B0604030504040204" pitchFamily="50" charset="-128"/>
                <a:ea typeface="Meiryo UI" panose="020B0604030504040204" pitchFamily="50" charset="-128"/>
              </a:rPr>
              <a:t>ウェブサイトアプリ</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 Safe Travels</a:t>
            </a:r>
            <a:r>
              <a:rPr lang="ja-JP" altLang="en-US" sz="1100" dirty="0">
                <a:latin typeface="Meiryo UI" panose="020B0604030504040204" pitchFamily="50" charset="-128"/>
                <a:ea typeface="Meiryo UI" panose="020B0604030504040204" pitchFamily="50" charset="-128"/>
              </a:rPr>
              <a:t>」を開発し</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a:t>
            </a:r>
            <a:r>
              <a:rPr lang="en-US" altLang="ja-JP" sz="1100" dirty="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rPr>
              <a:t>から運用開始。</a:t>
            </a:r>
          </a:p>
          <a:p>
            <a:pPr>
              <a:lnSpc>
                <a:spcPts val="2200"/>
              </a:lnSpc>
            </a:pPr>
            <a:r>
              <a:rPr lang="ja-JP" altLang="en-US" sz="1100" dirty="0" smtClean="0">
                <a:latin typeface="Meiryo UI" panose="020B0604030504040204" pitchFamily="50" charset="-128"/>
                <a:ea typeface="Meiryo UI" panose="020B0604030504040204" pitchFamily="50" charset="-128"/>
              </a:rPr>
              <a:t>・観光</a:t>
            </a:r>
            <a:r>
              <a:rPr lang="ja-JP" altLang="en-US" sz="1100" dirty="0">
                <a:latin typeface="Meiryo UI" panose="020B0604030504040204" pitchFamily="50" charset="-128"/>
                <a:ea typeface="Meiryo UI" panose="020B0604030504040204" pitchFamily="50" charset="-128"/>
              </a:rPr>
              <a:t>施設・宿泊施設等</a:t>
            </a:r>
            <a:r>
              <a:rPr lang="ja-JP" altLang="en-US" sz="1100" dirty="0" smtClean="0">
                <a:latin typeface="Meiryo UI" panose="020B0604030504040204" pitchFamily="50" charset="-128"/>
                <a:ea typeface="Meiryo UI" panose="020B0604030504040204" pitchFamily="50" charset="-128"/>
              </a:rPr>
              <a:t>に災害時におけ</a:t>
            </a:r>
            <a:r>
              <a:rPr lang="ja-JP" altLang="en-US" sz="1100" dirty="0">
                <a:latin typeface="Meiryo UI" panose="020B0604030504040204" pitchFamily="50" charset="-128"/>
                <a:ea typeface="Meiryo UI" panose="020B0604030504040204" pitchFamily="50" charset="-128"/>
              </a:rPr>
              <a:t>る</a:t>
            </a:r>
            <a:r>
              <a:rPr lang="ja-JP" altLang="en-US" sz="1100" dirty="0" smtClean="0">
                <a:latin typeface="Meiryo UI" panose="020B0604030504040204" pitchFamily="50" charset="-128"/>
                <a:ea typeface="Meiryo UI" panose="020B0604030504040204" pitchFamily="50" charset="-128"/>
              </a:rPr>
              <a:t>観光客</a:t>
            </a:r>
            <a:r>
              <a:rPr lang="ja-JP" altLang="en-US" sz="1100" dirty="0">
                <a:latin typeface="Meiryo UI" panose="020B0604030504040204" pitchFamily="50" charset="-128"/>
                <a:ea typeface="Meiryo UI" panose="020B0604030504040204" pitchFamily="50" charset="-128"/>
              </a:rPr>
              <a:t>等への「支援フロー」</a:t>
            </a:r>
            <a:r>
              <a:rPr lang="ja-JP" altLang="en-US" sz="1100" dirty="0" smtClean="0">
                <a:latin typeface="Meiryo UI" panose="020B0604030504040204" pitchFamily="50" charset="-128"/>
                <a:ea typeface="Meiryo UI" panose="020B0604030504040204" pitchFamily="50" charset="-128"/>
              </a:rPr>
              <a:t>や</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ガイドライン」の周知啓発を</a:t>
            </a:r>
            <a:r>
              <a:rPr lang="ja-JP" altLang="en-US" sz="1100" dirty="0" smtClean="0">
                <a:latin typeface="Meiryo UI" panose="020B0604030504040204" pitchFamily="50" charset="-128"/>
                <a:ea typeface="Meiryo UI" panose="020B0604030504040204" pitchFamily="50" charset="-128"/>
              </a:rPr>
              <a:t>実施し、旅行者の安全・安心の確保に向けた</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取組みを推進。</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200" b="1" dirty="0" smtClean="0">
                <a:latin typeface="Meiryo UI" panose="020B0604030504040204" pitchFamily="50" charset="-128"/>
                <a:ea typeface="Meiryo UI" panose="020B0604030504040204" pitchFamily="50" charset="-128"/>
              </a:rPr>
              <a:t>③旅行者ニーズに配慮した多様なサービスの提供</a:t>
            </a:r>
            <a:endParaRPr lang="en-US" altLang="ja-JP" sz="1200" b="1"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・国内外</a:t>
            </a:r>
            <a:r>
              <a:rPr lang="ja-JP" altLang="en-US" sz="1100" dirty="0">
                <a:latin typeface="Meiryo UI" panose="020B0604030504040204" pitchFamily="50" charset="-128"/>
                <a:ea typeface="Meiryo UI" panose="020B0604030504040204" pitchFamily="50" charset="-128"/>
              </a:rPr>
              <a:t>からの観光客の要望の多いナイトカルチャーを発掘・創出するため</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主</a:t>
            </a:r>
            <a:r>
              <a:rPr lang="ja-JP" altLang="en-US" sz="1100" dirty="0">
                <a:latin typeface="Meiryo UI" panose="020B0604030504040204" pitchFamily="50" charset="-128"/>
                <a:ea typeface="Meiryo UI" panose="020B0604030504040204" pitchFamily="50" charset="-128"/>
              </a:rPr>
              <a:t>にインバウンドの観光客を対象としたナイトカルチャー事業に取り組む</a:t>
            </a:r>
            <a:r>
              <a:rPr lang="ja-JP" altLang="en-US" sz="1100" dirty="0" smtClean="0">
                <a:latin typeface="Meiryo UI" panose="020B0604030504040204" pitchFamily="50" charset="-128"/>
                <a:ea typeface="Meiryo UI" panose="020B0604030504040204" pitchFamily="50" charset="-128"/>
              </a:rPr>
              <a:t>事業者</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支援し、コンテンツのクオリティー向上を</a:t>
            </a:r>
            <a:r>
              <a:rPr lang="ja-JP" altLang="en-US" sz="1100" dirty="0" smtClean="0">
                <a:latin typeface="Meiryo UI" panose="020B0604030504040204" pitchFamily="50" charset="-128"/>
                <a:ea typeface="Meiryo UI" panose="020B0604030504040204" pitchFamily="50" charset="-128"/>
              </a:rPr>
              <a:t>図るなど、旅行者ニーズの高い夜間</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　アクティビティーの充実を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65548" y="980728"/>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4738907" y="1716763"/>
            <a:ext cx="1533869"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5,784</a:t>
            </a:r>
            <a:r>
              <a:rPr lang="ja-JP" altLang="en-US" sz="1100" dirty="0">
                <a:latin typeface="Meiryo UI" panose="020B0604030504040204" pitchFamily="50" charset="-128"/>
                <a:ea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rPr>
              <a:t>年</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zh-TW" sz="1100" dirty="0" smtClean="0">
                <a:latin typeface="Meiryo UI" panose="020B0604030504040204" pitchFamily="50" charset="-128"/>
                <a:ea typeface="Meiryo UI" panose="020B0604030504040204" pitchFamily="50" charset="-128"/>
              </a:rPr>
              <a:t>1</a:t>
            </a:r>
            <a:r>
              <a:rPr lang="zh-TW" altLang="en-US" sz="1100" dirty="0" smtClean="0">
                <a:latin typeface="Meiryo UI" panose="020B0604030504040204" pitchFamily="50" charset="-128"/>
                <a:ea typeface="Meiryo UI" panose="020B0604030504040204" pitchFamily="50" charset="-128"/>
              </a:rPr>
              <a:t>兆</a:t>
            </a:r>
            <a:r>
              <a:rPr lang="en-US" altLang="zh-TW" sz="1100" dirty="0" smtClean="0">
                <a:latin typeface="Meiryo UI" panose="020B0604030504040204" pitchFamily="50" charset="-128"/>
                <a:ea typeface="Meiryo UI" panose="020B0604030504040204" pitchFamily="50" charset="-128"/>
              </a:rPr>
              <a:t>5,665</a:t>
            </a:r>
            <a:r>
              <a:rPr lang="zh-TW" altLang="en-US" sz="1100" dirty="0" smtClean="0">
                <a:latin typeface="Meiryo UI" panose="020B0604030504040204" pitchFamily="50" charset="-128"/>
                <a:ea typeface="Meiryo UI" panose="020B0604030504040204" pitchFamily="50" charset="-128"/>
              </a:rPr>
              <a:t>億円</a:t>
            </a:r>
            <a:endParaRPr lang="en-US" altLang="zh-TW"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兆</a:t>
            </a:r>
            <a:r>
              <a:rPr lang="en-US" altLang="ja-JP" sz="1100" dirty="0">
                <a:latin typeface="Meiryo UI" panose="020B0604030504040204" pitchFamily="50" charset="-128"/>
                <a:ea typeface="Meiryo UI" panose="020B0604030504040204" pitchFamily="50" charset="-128"/>
              </a:rPr>
              <a:t>1,900</a:t>
            </a:r>
            <a:r>
              <a:rPr lang="ja-JP" altLang="en-US" sz="1100" dirty="0">
                <a:latin typeface="Meiryo UI" panose="020B0604030504040204" pitchFamily="50" charset="-128"/>
                <a:ea typeface="Meiryo UI" panose="020B0604030504040204" pitchFamily="50" charset="-128"/>
              </a:rPr>
              <a:t>億</a:t>
            </a:r>
            <a:r>
              <a:rPr lang="ja-JP" altLang="en-US" sz="1100" dirty="0" smtClean="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49714" y="1268760"/>
            <a:ext cx="4212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来阪外国人旅行消費額（主指標）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109911480"/>
              </p:ext>
            </p:extLst>
          </p:nvPr>
        </p:nvGraphicFramePr>
        <p:xfrm>
          <a:off x="4749714" y="3637111"/>
          <a:ext cx="4242176" cy="919480"/>
        </p:xfrm>
        <a:graphic>
          <a:graphicData uri="http://schemas.openxmlformats.org/drawingml/2006/table">
            <a:tbl>
              <a:tblPr firstRow="1" bandRow="1">
                <a:tableStyleId>{BC89EF96-8CEA-46FF-86C4-4CE0E7609802}</a:tableStyleId>
              </a:tblPr>
              <a:tblGrid>
                <a:gridCol w="1791606">
                  <a:extLst>
                    <a:ext uri="{9D8B030D-6E8A-4147-A177-3AD203B41FA5}">
                      <a16:colId xmlns:a16="http://schemas.microsoft.com/office/drawing/2014/main" val="1146467183"/>
                    </a:ext>
                  </a:extLst>
                </a:gridCol>
                <a:gridCol w="2450570">
                  <a:extLst>
                    <a:ext uri="{9D8B030D-6E8A-4147-A177-3AD203B41FA5}">
                      <a16:colId xmlns:a16="http://schemas.microsoft.com/office/drawing/2014/main" val="208746823"/>
                    </a:ext>
                  </a:extLst>
                </a:gridCol>
              </a:tblGrid>
              <a:tr h="370840">
                <a:tc>
                  <a:txBody>
                    <a:bodyPr/>
                    <a:lstStyle/>
                    <a:p>
                      <a:pPr>
                        <a:lnSpc>
                          <a:spcPts val="1800"/>
                        </a:lnSpc>
                      </a:pPr>
                      <a:r>
                        <a:rPr kumimoji="1" lang="en-US" altLang="ja-JP" sz="1050" b="0" dirty="0" smtClean="0">
                          <a:latin typeface="Meiryo UI" panose="020B0604030504040204" pitchFamily="50" charset="-128"/>
                          <a:ea typeface="Meiryo UI" panose="020B0604030504040204" pitchFamily="50" charset="-128"/>
                        </a:rPr>
                        <a:t>Osaka</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Free</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Wi-Fi</a:t>
                      </a:r>
                      <a:r>
                        <a:rPr kumimoji="1" lang="ja-JP" altLang="en-US" sz="1050" b="0" dirty="0" smtClean="0">
                          <a:latin typeface="Meiryo UI" panose="020B0604030504040204" pitchFamily="50" charset="-128"/>
                          <a:ea typeface="Meiryo UI" panose="020B0604030504040204" pitchFamily="50" charset="-128"/>
                        </a:rPr>
                        <a:t>認証数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nSpc>
                          <a:spcPts val="1440"/>
                        </a:lnSpc>
                      </a:pPr>
                      <a:r>
                        <a:rPr kumimoji="1" lang="en-US" altLang="ja-JP" sz="1050" b="0" dirty="0" smtClean="0">
                          <a:latin typeface="Meiryo UI" panose="020B0604030504040204" pitchFamily="50" charset="-128"/>
                          <a:ea typeface="Meiryo UI" panose="020B0604030504040204" pitchFamily="50" charset="-128"/>
                        </a:rPr>
                        <a:t>4,873,259</a:t>
                      </a:r>
                      <a:r>
                        <a:rPr kumimoji="1" lang="ja-JP" altLang="en-US" sz="1050" b="0" dirty="0" smtClean="0">
                          <a:latin typeface="Meiryo UI" panose="020B0604030504040204" pitchFamily="50" charset="-128"/>
                          <a:ea typeface="Meiryo UI" panose="020B0604030504040204" pitchFamily="50" charset="-128"/>
                        </a:rPr>
                        <a:t>件　⇒　</a:t>
                      </a:r>
                      <a:r>
                        <a:rPr kumimoji="1" lang="en-US" altLang="ja-JP" sz="1050" b="0" dirty="0" smtClean="0">
                          <a:latin typeface="Meiryo UI" panose="020B0604030504040204" pitchFamily="50" charset="-128"/>
                          <a:ea typeface="Meiryo UI" panose="020B0604030504040204" pitchFamily="50" charset="-128"/>
                        </a:rPr>
                        <a:t>35,621,403</a:t>
                      </a:r>
                      <a:r>
                        <a:rPr kumimoji="1" lang="ja-JP" altLang="en-US" sz="1050" b="0" dirty="0" smtClean="0">
                          <a:latin typeface="Meiryo UI" panose="020B0604030504040204" pitchFamily="50" charset="-128"/>
                          <a:ea typeface="Meiryo UI" panose="020B0604030504040204" pitchFamily="50" charset="-128"/>
                        </a:rPr>
                        <a:t>件</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　　　</a:t>
                      </a:r>
                      <a:r>
                        <a:rPr kumimoji="1" lang="en-US" altLang="ja-JP" sz="1000" b="0" dirty="0" smtClean="0">
                          <a:latin typeface="Meiryo UI" panose="020B0604030504040204" pitchFamily="50" charset="-128"/>
                          <a:ea typeface="Meiryo UI" panose="020B0604030504040204" pitchFamily="50" charset="-128"/>
                        </a:rPr>
                        <a:t>(2015)</a:t>
                      </a:r>
                      <a:r>
                        <a:rPr kumimoji="1" lang="ja-JP" altLang="en-US" sz="1000" b="0" dirty="0" smtClean="0">
                          <a:latin typeface="Meiryo UI" panose="020B0604030504040204" pitchFamily="50" charset="-128"/>
                          <a:ea typeface="Meiryo UI" panose="020B0604030504040204" pitchFamily="50" charset="-128"/>
                        </a:rPr>
                        <a:t>　　　　　　　　　　</a:t>
                      </a:r>
                      <a:r>
                        <a:rPr kumimoji="1" lang="en-US" altLang="ja-JP" sz="10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370840">
                <a:tc>
                  <a:txBody>
                    <a:bodyPr/>
                    <a:lstStyle/>
                    <a:p>
                      <a:pPr>
                        <a:lnSpc>
                          <a:spcPts val="1500"/>
                        </a:lnSpc>
                      </a:pPr>
                      <a:r>
                        <a:rPr kumimoji="1" lang="en-US" altLang="ja-JP" sz="1050" b="0" dirty="0" smtClean="0">
                          <a:latin typeface="Meiryo UI" panose="020B0604030504040204" pitchFamily="50" charset="-128"/>
                          <a:ea typeface="Meiryo UI" panose="020B0604030504040204" pitchFamily="50" charset="-128"/>
                        </a:rPr>
                        <a:t>24</a:t>
                      </a:r>
                      <a:r>
                        <a:rPr kumimoji="1" lang="ja-JP" altLang="en-US" sz="1050" b="0" dirty="0" smtClean="0">
                          <a:latin typeface="Meiryo UI" panose="020B0604030504040204" pitchFamily="50" charset="-128"/>
                          <a:ea typeface="Meiryo UI" panose="020B0604030504040204" pitchFamily="50" charset="-128"/>
                        </a:rPr>
                        <a:t>時間営業店舗数、深夜営業店舗数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nSpc>
                          <a:spcPts val="1440"/>
                        </a:lnSpc>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2,369</a:t>
                      </a:r>
                      <a:r>
                        <a:rPr kumimoji="1" lang="ja-JP" altLang="en-US" sz="1050" b="0" dirty="0" smtClean="0">
                          <a:latin typeface="Meiryo UI" panose="020B0604030504040204" pitchFamily="50" charset="-128"/>
                          <a:ea typeface="Meiryo UI" panose="020B0604030504040204" pitchFamily="50" charset="-128"/>
                        </a:rPr>
                        <a:t>件　　⇒　　　　　　</a:t>
                      </a:r>
                      <a:r>
                        <a:rPr kumimoji="1" lang="ja-JP" altLang="en-US" sz="1050" b="0" dirty="0" err="1" smtClean="0">
                          <a:latin typeface="Meiryo UI" panose="020B0604030504040204" pitchFamily="50" charset="-128"/>
                          <a:ea typeface="Meiryo UI" panose="020B0604030504040204" pitchFamily="50" charset="-128"/>
                        </a:rPr>
                        <a:t>ー</a:t>
                      </a:r>
                      <a:endParaRPr kumimoji="1" lang="en-US" altLang="ja-JP" sz="1050" b="0" dirty="0" smtClean="0">
                        <a:latin typeface="Meiryo UI" panose="020B0604030504040204" pitchFamily="50" charset="-128"/>
                        <a:ea typeface="Meiryo UI" panose="020B0604030504040204" pitchFamily="50" charset="-128"/>
                      </a:endParaRPr>
                    </a:p>
                    <a:p>
                      <a:pPr>
                        <a:lnSpc>
                          <a:spcPts val="1440"/>
                        </a:lnSpc>
                      </a:pPr>
                      <a:r>
                        <a:rPr kumimoji="1" lang="ja-JP" altLang="en-US" sz="1200" b="0" dirty="0" smtClean="0">
                          <a:latin typeface="Meiryo UI" panose="020B0604030504040204" pitchFamily="50" charset="-128"/>
                          <a:ea typeface="Meiryo UI" panose="020B0604030504040204" pitchFamily="50" charset="-128"/>
                        </a:rPr>
                        <a:t>　</a:t>
                      </a:r>
                      <a:r>
                        <a:rPr kumimoji="1" lang="ja-JP" altLang="en-US" sz="1000" b="0" dirty="0" smtClean="0">
                          <a:latin typeface="Meiryo UI" panose="020B0604030504040204" pitchFamily="50" charset="-128"/>
                          <a:ea typeface="Meiryo UI" panose="020B0604030504040204" pitchFamily="50" charset="-128"/>
                        </a:rPr>
                        <a:t>（</a:t>
                      </a:r>
                      <a:r>
                        <a:rPr kumimoji="1" lang="en-US" altLang="ja-JP" sz="1000" b="0" dirty="0" smtClean="0">
                          <a:latin typeface="Meiryo UI" panose="020B0604030504040204" pitchFamily="50" charset="-128"/>
                          <a:ea typeface="Meiryo UI" panose="020B0604030504040204" pitchFamily="50" charset="-128"/>
                        </a:rPr>
                        <a:t>2014</a:t>
                      </a:r>
                      <a:r>
                        <a:rPr kumimoji="1" lang="ja-JP" altLang="en-US" sz="1000" b="0" dirty="0" smtClean="0">
                          <a:latin typeface="Meiryo UI" panose="020B0604030504040204" pitchFamily="50" charset="-128"/>
                          <a:ea typeface="Meiryo UI" panose="020B0604030504040204" pitchFamily="50" charset="-128"/>
                        </a:rPr>
                        <a:t>）　　　　　</a:t>
                      </a:r>
                      <a:r>
                        <a:rPr kumimoji="1" lang="en-US" altLang="ja-JP" sz="1000" b="0" dirty="0" smtClean="0">
                          <a:latin typeface="Meiryo UI" panose="020B0604030504040204" pitchFamily="50" charset="-128"/>
                          <a:ea typeface="Meiryo UI" panose="020B0604030504040204" pitchFamily="50" charset="-128"/>
                        </a:rPr>
                        <a:t>(2014</a:t>
                      </a:r>
                      <a:r>
                        <a:rPr kumimoji="1" lang="ja-JP" altLang="en-US" sz="1000" b="0" dirty="0" smtClean="0">
                          <a:latin typeface="Meiryo UI" panose="020B0604030504040204" pitchFamily="50" charset="-128"/>
                          <a:ea typeface="Meiryo UI" panose="020B0604030504040204" pitchFamily="50" charset="-128"/>
                        </a:rPr>
                        <a:t>で調査廃止）　　　　</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152646" y="946517"/>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146628826"/>
              </p:ext>
            </p:extLst>
          </p:nvPr>
        </p:nvGraphicFramePr>
        <p:xfrm>
          <a:off x="6266004" y="1617312"/>
          <a:ext cx="2898618" cy="178958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987683" y="6492875"/>
            <a:ext cx="2133600" cy="365125"/>
          </a:xfrm>
        </p:spPr>
        <p:txBody>
          <a:bodyPr/>
          <a:lstStyle/>
          <a:p>
            <a:r>
              <a:rPr kumimoji="1" lang="en-US" altLang="ja-JP" dirty="0" smtClean="0"/>
              <a:t>2</a:t>
            </a:r>
            <a:endParaRPr kumimoji="1" lang="ja-JP" altLang="en-US" dirty="0"/>
          </a:p>
        </p:txBody>
      </p:sp>
      <p:sp>
        <p:nvSpPr>
          <p:cNvPr id="14" name="正方形/長方形 13"/>
          <p:cNvSpPr/>
          <p:nvPr/>
        </p:nvSpPr>
        <p:spPr>
          <a:xfrm>
            <a:off x="4601747" y="3328517"/>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749714" y="4807844"/>
            <a:ext cx="4212000" cy="97997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a:t>
            </a:r>
            <a:r>
              <a:rPr lang="ja-JP" altLang="en-US" sz="1100" dirty="0" smtClean="0">
                <a:solidFill>
                  <a:schemeClr val="tx1"/>
                </a:solidFill>
                <a:latin typeface="Meiryo UI" panose="020B0604030504040204" pitchFamily="50" charset="-128"/>
                <a:ea typeface="Meiryo UI" panose="020B0604030504040204" pitchFamily="50" charset="-128"/>
              </a:rPr>
              <a:t>旅行者が</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安全・安心</a:t>
            </a:r>
            <a:r>
              <a:rPr lang="ja-JP" altLang="en-US" sz="1100" dirty="0" smtClean="0">
                <a:solidFill>
                  <a:schemeClr val="tx1"/>
                </a:solidFill>
                <a:latin typeface="Meiryo UI" panose="020B0604030504040204" pitchFamily="50" charset="-128"/>
                <a:ea typeface="Meiryo UI" panose="020B0604030504040204" pitchFamily="50" charset="-128"/>
              </a:rPr>
              <a:t>に大阪のまちを楽しめるために</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ハード・ソフト両面</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から、さらなる受入環境整備の取組みが必要。</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2721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３　多様な人材が集う観光・ＭＩＣＥ都市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37396" y="1498208"/>
            <a:ext cx="4565368" cy="4939814"/>
          </a:xfrm>
          <a:prstGeom prst="rect">
            <a:avLst/>
          </a:prstGeom>
          <a:noFill/>
          <a:ln>
            <a:noFill/>
          </a:ln>
        </p:spPr>
        <p:txBody>
          <a:bodyPr wrap="square" rtlCol="0">
            <a:spAutoFit/>
          </a:bodyPr>
          <a:lstStyle/>
          <a:p>
            <a:pPr>
              <a:lnSpc>
                <a:spcPts val="1800"/>
              </a:lnSpc>
            </a:pPr>
            <a:r>
              <a:rPr lang="en-US" altLang="ja-JP" sz="1200" b="1" dirty="0">
                <a:latin typeface="Meiryo UI" panose="020B0604030504040204" pitchFamily="50" charset="-128"/>
                <a:ea typeface="Meiryo UI" panose="020B0604030504040204" pitchFamily="50" charset="-128"/>
              </a:rPr>
              <a:t>①MICE</a:t>
            </a:r>
            <a:r>
              <a:rPr lang="ja-JP" altLang="en-US" sz="1200" b="1" dirty="0">
                <a:latin typeface="Meiryo UI" panose="020B0604030504040204" pitchFamily="50" charset="-128"/>
                <a:ea typeface="Meiryo UI" panose="020B0604030504040204" pitchFamily="50" charset="-128"/>
              </a:rPr>
              <a:t>誘致の</a:t>
            </a:r>
            <a:r>
              <a:rPr lang="ja-JP" altLang="en-US" sz="1200" b="1" dirty="0" smtClean="0">
                <a:latin typeface="Meiryo UI" panose="020B0604030504040204" pitchFamily="50" charset="-128"/>
                <a:ea typeface="Meiryo UI" panose="020B0604030504040204" pitchFamily="50" charset="-128"/>
              </a:rPr>
              <a:t>推進</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・成功裏に終えた</a:t>
            </a:r>
            <a:r>
              <a:rPr lang="en-US" altLang="ja-JP" sz="1100" dirty="0" smtClean="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大阪</a:t>
            </a:r>
            <a:r>
              <a:rPr lang="ja-JP" altLang="en-US" sz="1100" dirty="0" smtClean="0">
                <a:latin typeface="Meiryo UI" panose="020B0604030504040204" pitchFamily="50" charset="-128"/>
                <a:ea typeface="Meiryo UI" panose="020B0604030504040204" pitchFamily="50" charset="-128"/>
              </a:rPr>
              <a:t>サミットでは、</a:t>
            </a:r>
            <a:r>
              <a:rPr lang="ja-JP" altLang="en-US" sz="1100" dirty="0">
                <a:latin typeface="Meiryo UI" panose="020B0604030504040204" pitchFamily="50" charset="-128"/>
                <a:ea typeface="Meiryo UI" panose="020B0604030504040204" pitchFamily="50" charset="-128"/>
              </a:rPr>
              <a:t>大阪・関西</a:t>
            </a:r>
            <a:r>
              <a:rPr lang="ja-JP" altLang="en-US" sz="1100" dirty="0" smtClean="0">
                <a:latin typeface="Meiryo UI" panose="020B0604030504040204" pitchFamily="50" charset="-128"/>
                <a:ea typeface="Meiryo UI" panose="020B0604030504040204" pitchFamily="50" charset="-128"/>
              </a:rPr>
              <a:t>の魅力を発信する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とともに、大阪が世界最高峰の会議を安全・安心に開催することができる都市</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であることを世界に証明。</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・官民</a:t>
            </a:r>
            <a:r>
              <a:rPr lang="ja-JP" altLang="en-US" sz="1100" dirty="0">
                <a:latin typeface="Meiryo UI" panose="020B0604030504040204" pitchFamily="50" charset="-128"/>
                <a:ea typeface="Meiryo UI" panose="020B0604030504040204" pitchFamily="50" charset="-128"/>
              </a:rPr>
              <a:t>が一体となって</a:t>
            </a:r>
            <a:r>
              <a:rPr lang="en-US" altLang="ja-JP" sz="1100" dirty="0">
                <a:latin typeface="Meiryo UI" panose="020B0604030504040204" pitchFamily="50" charset="-128"/>
                <a:ea typeface="Meiryo UI" panose="020B0604030504040204" pitchFamily="50" charset="-128"/>
              </a:rPr>
              <a:t>MICE</a:t>
            </a:r>
            <a:r>
              <a:rPr lang="ja-JP" altLang="en-US" sz="1100" dirty="0">
                <a:latin typeface="Meiryo UI" panose="020B0604030504040204" pitchFamily="50" charset="-128"/>
                <a:ea typeface="Meiryo UI" panose="020B0604030504040204" pitchFamily="50" charset="-128"/>
              </a:rPr>
              <a:t>誘致を行うため「大阪</a:t>
            </a:r>
            <a:r>
              <a:rPr lang="en-US" altLang="ja-JP" sz="1100" dirty="0">
                <a:latin typeface="Meiryo UI" panose="020B0604030504040204" pitchFamily="50" charset="-128"/>
                <a:ea typeface="Meiryo UI" panose="020B0604030504040204" pitchFamily="50" charset="-128"/>
              </a:rPr>
              <a:t>MICE</a:t>
            </a:r>
            <a:r>
              <a:rPr lang="ja-JP" altLang="en-US" sz="1100" dirty="0">
                <a:latin typeface="Meiryo UI" panose="020B0604030504040204" pitchFamily="50" charset="-128"/>
                <a:ea typeface="Meiryo UI" panose="020B0604030504040204" pitchFamily="50" charset="-128"/>
              </a:rPr>
              <a:t>推進委員会」を設置し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ターゲット</a:t>
            </a:r>
            <a:r>
              <a:rPr lang="ja-JP" altLang="en-US" sz="1100" dirty="0">
                <a:latin typeface="Meiryo UI" panose="020B0604030504040204" pitchFamily="50" charset="-128"/>
                <a:ea typeface="Meiryo UI" panose="020B0604030504040204" pitchFamily="50" charset="-128"/>
              </a:rPr>
              <a:t>を明確にした戦略的な</a:t>
            </a:r>
            <a:r>
              <a:rPr lang="en-US" altLang="ja-JP" sz="1100" dirty="0">
                <a:latin typeface="Meiryo UI" panose="020B0604030504040204" pitchFamily="50" charset="-128"/>
                <a:ea typeface="Meiryo UI" panose="020B0604030504040204" pitchFamily="50" charset="-128"/>
              </a:rPr>
              <a:t>MICE</a:t>
            </a:r>
            <a:r>
              <a:rPr lang="ja-JP" altLang="en-US" sz="1100" dirty="0" smtClean="0">
                <a:latin typeface="Meiryo UI" panose="020B0604030504040204" pitchFamily="50" charset="-128"/>
                <a:ea typeface="Meiryo UI" panose="020B0604030504040204" pitchFamily="50" charset="-128"/>
              </a:rPr>
              <a:t>誘致を推進。</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rPr>
              <a:t>観光マーケティング・リサーチの</a:t>
            </a:r>
            <a:r>
              <a:rPr lang="ja-JP" altLang="en-US" sz="1200" b="1" dirty="0" smtClean="0">
                <a:latin typeface="Meiryo UI" panose="020B0604030504040204" pitchFamily="50" charset="-128"/>
                <a:ea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観光局において、「アジア№</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の国際都市・大阪」の実現を目指し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データ</a:t>
            </a:r>
            <a:r>
              <a:rPr lang="ja-JP" altLang="en-US" sz="1100" dirty="0">
                <a:latin typeface="Meiryo UI" panose="020B0604030504040204" pitchFamily="50" charset="-128"/>
                <a:ea typeface="Meiryo UI" panose="020B0604030504040204" pitchFamily="50" charset="-128"/>
              </a:rPr>
              <a:t>に基づく市場別の観光振興事業を展開。消費動向</a:t>
            </a:r>
            <a:r>
              <a:rPr lang="ja-JP" altLang="en-US" sz="1100" dirty="0" smtClean="0">
                <a:latin typeface="Meiryo UI" panose="020B0604030504040204" pitchFamily="50" charset="-128"/>
                <a:ea typeface="Meiryo UI" panose="020B0604030504040204" pitchFamily="50" charset="-128"/>
              </a:rPr>
              <a:t>調査</a:t>
            </a:r>
            <a:r>
              <a:rPr lang="ja-JP" altLang="en-US" sz="1100" dirty="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ビッグデータ</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の活用（</a:t>
            </a:r>
            <a:r>
              <a:rPr lang="en-US" altLang="ja-JP" sz="1100" dirty="0" smtClean="0">
                <a:latin typeface="Meiryo UI" panose="020B0604030504040204" pitchFamily="50" charset="-128"/>
                <a:ea typeface="Meiryo UI" panose="020B0604030504040204" pitchFamily="50" charset="-128"/>
              </a:rPr>
              <a:t>SNS</a:t>
            </a:r>
            <a:r>
              <a:rPr lang="ja-JP" altLang="en-US" sz="1100" dirty="0" smtClean="0">
                <a:latin typeface="Meiryo UI" panose="020B0604030504040204" pitchFamily="50" charset="-128"/>
                <a:ea typeface="Meiryo UI" panose="020B0604030504040204" pitchFamily="50" charset="-128"/>
              </a:rPr>
              <a:t>のアクセス状況や</a:t>
            </a:r>
            <a:r>
              <a:rPr lang="en-US" altLang="ja-JP" sz="1100" dirty="0" smtClean="0">
                <a:latin typeface="Meiryo UI" panose="020B0604030504040204" pitchFamily="50" charset="-128"/>
                <a:ea typeface="Meiryo UI" panose="020B0604030504040204" pitchFamily="50" charset="-128"/>
              </a:rPr>
              <a:t>Wi-Fi</a:t>
            </a:r>
            <a:r>
              <a:rPr lang="ja-JP" altLang="en-US" sz="1100" dirty="0" smtClean="0">
                <a:latin typeface="Meiryo UI" panose="020B0604030504040204" pitchFamily="50" charset="-128"/>
                <a:ea typeface="Meiryo UI" panose="020B0604030504040204" pitchFamily="50" charset="-128"/>
              </a:rPr>
              <a:t>の利用履歴の分析など）</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観光データ</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ベース</a:t>
            </a:r>
            <a:r>
              <a:rPr lang="ja-JP" altLang="en-US" sz="1100" dirty="0">
                <a:latin typeface="Meiryo UI" panose="020B0604030504040204" pitchFamily="50" charset="-128"/>
                <a:ea typeface="Meiryo UI" panose="020B0604030504040204" pitchFamily="50" charset="-128"/>
              </a:rPr>
              <a:t>（ＤＭＰ）の構築</a:t>
            </a:r>
            <a:r>
              <a:rPr lang="ja-JP" altLang="en-US" sz="1100" dirty="0" smtClean="0">
                <a:latin typeface="Meiryo UI" panose="020B0604030504040204" pitchFamily="50" charset="-128"/>
                <a:ea typeface="Meiryo UI" panose="020B0604030504040204" pitchFamily="50" charset="-128"/>
              </a:rPr>
              <a:t>、体験</a:t>
            </a:r>
            <a:r>
              <a:rPr lang="ja-JP" altLang="en-US" sz="1100" dirty="0">
                <a:latin typeface="Meiryo UI" panose="020B0604030504040204" pitchFamily="50" charset="-128"/>
                <a:ea typeface="Meiryo UI" panose="020B0604030504040204" pitchFamily="50" charset="-128"/>
              </a:rPr>
              <a:t>予約サイトを通じたデータ分析など</a:t>
            </a:r>
            <a:r>
              <a:rPr lang="ja-JP" altLang="en-US" sz="1100" dirty="0" smtClean="0">
                <a:latin typeface="Meiryo UI" panose="020B0604030504040204" pitchFamily="50" charset="-128"/>
                <a:ea typeface="Meiryo UI" panose="020B0604030504040204" pitchFamily="50" charset="-128"/>
              </a:rPr>
              <a:t>による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マーケティングリサーチ</a:t>
            </a:r>
            <a:r>
              <a:rPr lang="ja-JP" altLang="en-US" sz="1100" dirty="0">
                <a:latin typeface="Meiryo UI" panose="020B0604030504040204" pitchFamily="50" charset="-128"/>
                <a:ea typeface="Meiryo UI" panose="020B0604030504040204" pitchFamily="50" charset="-128"/>
              </a:rPr>
              <a:t>により</a:t>
            </a:r>
            <a:r>
              <a:rPr lang="ja-JP" altLang="en-US" sz="1100" dirty="0" smtClean="0">
                <a:latin typeface="Meiryo UI" panose="020B0604030504040204" pitchFamily="50" charset="-128"/>
                <a:ea typeface="Meiryo UI" panose="020B0604030504040204" pitchFamily="50" charset="-128"/>
              </a:rPr>
              <a:t>、効果的</a:t>
            </a:r>
            <a:r>
              <a:rPr lang="ja-JP" altLang="en-US" sz="1100" dirty="0">
                <a:latin typeface="Meiryo UI" panose="020B0604030504040204" pitchFamily="50" charset="-128"/>
                <a:ea typeface="Meiryo UI" panose="020B0604030504040204" pitchFamily="50" charset="-128"/>
              </a:rPr>
              <a:t>な事業展開、プロモーションを実施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観光振興を支える人材等の</a:t>
            </a:r>
            <a:r>
              <a:rPr lang="ja-JP" altLang="en-US" sz="1200" b="1" dirty="0" smtClean="0">
                <a:latin typeface="Meiryo UI" panose="020B0604030504040204" pitchFamily="50" charset="-128"/>
                <a:ea typeface="Meiryo UI" panose="020B0604030504040204" pitchFamily="50" charset="-128"/>
              </a:rPr>
              <a:t>育成</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ミナミエリア</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多言語観光ボランティアを</a:t>
            </a:r>
            <a:r>
              <a:rPr lang="ja-JP" altLang="en-US" sz="1100" dirty="0" smtClean="0">
                <a:latin typeface="Meiryo UI" panose="020B0604030504040204" pitchFamily="50" charset="-128"/>
                <a:ea typeface="Meiryo UI" panose="020B0604030504040204" pitchFamily="50" charset="-128"/>
              </a:rPr>
              <a:t>配置。（</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月～３月）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・府民</a:t>
            </a:r>
            <a:r>
              <a:rPr lang="ja-JP" altLang="en-US" sz="1100" dirty="0">
                <a:latin typeface="Meiryo UI" panose="020B0604030504040204" pitchFamily="50" charset="-128"/>
                <a:ea typeface="Meiryo UI" panose="020B0604030504040204" pitchFamily="50" charset="-128"/>
              </a:rPr>
              <a:t>が外国人</a:t>
            </a:r>
            <a:r>
              <a:rPr lang="ja-JP" altLang="en-US" sz="1100" dirty="0" smtClean="0">
                <a:latin typeface="Meiryo UI" panose="020B0604030504040204" pitchFamily="50" charset="-128"/>
                <a:ea typeface="Meiryo UI" panose="020B0604030504040204" pitchFamily="50" charset="-128"/>
              </a:rPr>
              <a:t>旅行者と気軽に交流</a:t>
            </a:r>
            <a:r>
              <a:rPr lang="ja-JP" altLang="en-US" sz="1100" dirty="0">
                <a:latin typeface="Meiryo UI" panose="020B0604030504040204" pitchFamily="50" charset="-128"/>
                <a:ea typeface="Meiryo UI" panose="020B0604030504040204" pitchFamily="50" charset="-128"/>
              </a:rPr>
              <a:t>が図れるよう英語による</a:t>
            </a:r>
            <a:r>
              <a:rPr lang="ja-JP" altLang="en-US" sz="1100" dirty="0" smtClean="0">
                <a:latin typeface="Meiryo UI" panose="020B0604030504040204" pitchFamily="50" charset="-128"/>
                <a:ea typeface="Meiryo UI" panose="020B0604030504040204" pitchFamily="50" charset="-128"/>
              </a:rPr>
              <a:t>コミュニケーション</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講座</a:t>
            </a:r>
            <a:r>
              <a:rPr lang="ja-JP" altLang="en-US" sz="1100" dirty="0">
                <a:latin typeface="Meiryo UI" panose="020B0604030504040204" pitchFamily="50" charset="-128"/>
                <a:ea typeface="Meiryo UI" panose="020B0604030504040204" pitchFamily="50" charset="-128"/>
              </a:rPr>
              <a:t>を開催</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・多言語観光ボランティアの育成等について、市町村と連携したプラットフォームの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形成に取り組むとともに、市町村が独自で行う取組みにも支援を実施。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・都市</a:t>
            </a:r>
            <a:r>
              <a:rPr lang="ja-JP" altLang="en-US" sz="1100" dirty="0">
                <a:latin typeface="Meiryo UI" panose="020B0604030504040204" pitchFamily="50" charset="-128"/>
                <a:ea typeface="Meiryo UI" panose="020B0604030504040204" pitchFamily="50" charset="-128"/>
              </a:rPr>
              <a:t>魅力創造を共同して支える仕組みとして</a:t>
            </a:r>
            <a:r>
              <a:rPr lang="ja-JP" altLang="en-US" sz="1100" dirty="0" smtClean="0">
                <a:latin typeface="Meiryo UI" panose="020B0604030504040204" pitchFamily="50" charset="-128"/>
                <a:ea typeface="Meiryo UI" panose="020B0604030504040204" pitchFamily="50" charset="-128"/>
              </a:rPr>
              <a:t>、官民において情報</a:t>
            </a:r>
            <a:r>
              <a:rPr lang="ja-JP" altLang="en-US" sz="1100" dirty="0">
                <a:latin typeface="Meiryo UI" panose="020B0604030504040204" pitchFamily="50" charset="-128"/>
                <a:ea typeface="Meiryo UI" panose="020B0604030504040204" pitchFamily="50" charset="-128"/>
              </a:rPr>
              <a:t>共有・</a:t>
            </a:r>
            <a:r>
              <a:rPr lang="ja-JP" altLang="en-US" sz="1100" dirty="0" smtClean="0">
                <a:latin typeface="Meiryo UI" panose="020B0604030504040204" pitchFamily="50" charset="-128"/>
                <a:ea typeface="Meiryo UI" panose="020B0604030504040204" pitchFamily="50" charset="-128"/>
              </a:rPr>
              <a:t>意見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交換</a:t>
            </a:r>
            <a:r>
              <a:rPr lang="ja-JP" altLang="en-US" sz="1100" dirty="0">
                <a:latin typeface="Meiryo UI" panose="020B0604030504040204" pitchFamily="50" charset="-128"/>
                <a:ea typeface="Meiryo UI" panose="020B0604030504040204" pitchFamily="50" charset="-128"/>
              </a:rPr>
              <a:t>する「</a:t>
            </a:r>
            <a:r>
              <a:rPr lang="ja-JP" altLang="en-US" sz="1100" dirty="0" smtClean="0">
                <a:latin typeface="Meiryo UI" panose="020B0604030504040204" pitchFamily="50" charset="-128"/>
                <a:ea typeface="Meiryo UI" panose="020B0604030504040204" pitchFamily="50" charset="-128"/>
              </a:rPr>
              <a:t>おおさか都市</a:t>
            </a:r>
            <a:r>
              <a:rPr lang="ja-JP" altLang="en-US" sz="1100" dirty="0">
                <a:latin typeface="Meiryo UI" panose="020B0604030504040204" pitchFamily="50" charset="-128"/>
                <a:ea typeface="Meiryo UI" panose="020B0604030504040204" pitchFamily="50" charset="-128"/>
              </a:rPr>
              <a:t>魅力・観光ネットワーク</a:t>
            </a:r>
            <a:r>
              <a:rPr lang="ja-JP" altLang="en-US" sz="1100" dirty="0" smtClean="0">
                <a:latin typeface="Meiryo UI" panose="020B0604030504040204" pitchFamily="50" charset="-128"/>
                <a:ea typeface="Meiryo UI" panose="020B0604030504040204" pitchFamily="50" charset="-128"/>
              </a:rPr>
              <a:t>会議」</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開催し、観光振興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関係者</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ネットワークづくり</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推進。</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674784" y="764704"/>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4732666" y="1546061"/>
            <a:ext cx="1347631"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253</a:t>
            </a:r>
            <a:r>
              <a:rPr lang="ja-JP" altLang="en-US" sz="1100" dirty="0" smtClean="0">
                <a:latin typeface="Meiryo UI" panose="020B0604030504040204" pitchFamily="50" charset="-128"/>
                <a:ea typeface="Meiryo UI" panose="020B0604030504040204" pitchFamily="50" charset="-128"/>
              </a:rPr>
              <a:t>件</a:t>
            </a:r>
            <a:r>
              <a:rPr lang="en-US" altLang="ja-JP" sz="1100" dirty="0" smtClean="0">
                <a:latin typeface="Meiryo UI" panose="020B0604030504040204" pitchFamily="50" charset="-128"/>
                <a:ea typeface="Meiryo UI" panose="020B0604030504040204" pitchFamily="50" charset="-128"/>
              </a:rPr>
              <a:t>(2014)</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2018</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240</a:t>
            </a:r>
            <a:r>
              <a:rPr lang="ja-JP" altLang="en-US" sz="1100" dirty="0" smtClean="0">
                <a:latin typeface="Meiryo UI" panose="020B0604030504040204" pitchFamily="50" charset="-128"/>
                <a:ea typeface="Meiryo UI" panose="020B0604030504040204" pitchFamily="50" charset="-128"/>
              </a:rPr>
              <a:t>件</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340</a:t>
            </a:r>
            <a:r>
              <a:rPr lang="ja-JP" altLang="en-US" sz="1100" dirty="0" smtClean="0">
                <a:latin typeface="Meiryo UI" panose="020B0604030504040204" pitchFamily="50" charset="-128"/>
                <a:ea typeface="Meiryo UI" panose="020B0604030504040204" pitchFamily="50" charset="-128"/>
              </a:rPr>
              <a:t>件</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32666" y="1124784"/>
            <a:ext cx="424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国際会議開催件数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574529932"/>
              </p:ext>
            </p:extLst>
          </p:nvPr>
        </p:nvGraphicFramePr>
        <p:xfrm>
          <a:off x="4732666" y="3405232"/>
          <a:ext cx="4248000" cy="1391920"/>
        </p:xfrm>
        <a:graphic>
          <a:graphicData uri="http://schemas.openxmlformats.org/drawingml/2006/table">
            <a:tbl>
              <a:tblPr firstRow="1" bandRow="1">
                <a:tableStyleId>{BC89EF96-8CEA-46FF-86C4-4CE0E7609802}</a:tableStyleId>
              </a:tblPr>
              <a:tblGrid>
                <a:gridCol w="1639534">
                  <a:extLst>
                    <a:ext uri="{9D8B030D-6E8A-4147-A177-3AD203B41FA5}">
                      <a16:colId xmlns:a16="http://schemas.microsoft.com/office/drawing/2014/main" val="1146467183"/>
                    </a:ext>
                  </a:extLst>
                </a:gridCol>
                <a:gridCol w="2608466">
                  <a:extLst>
                    <a:ext uri="{9D8B030D-6E8A-4147-A177-3AD203B41FA5}">
                      <a16:colId xmlns:a16="http://schemas.microsoft.com/office/drawing/2014/main" val="208746823"/>
                    </a:ext>
                  </a:extLst>
                </a:gridCol>
              </a:tblGrid>
              <a:tr h="370840">
                <a:tc>
                  <a:txBody>
                    <a:bodyPr/>
                    <a:lstStyle/>
                    <a:p>
                      <a:pPr>
                        <a:lnSpc>
                          <a:spcPts val="1500"/>
                        </a:lnSpc>
                      </a:pPr>
                      <a:r>
                        <a:rPr kumimoji="1" lang="en-US" altLang="ja-JP" sz="1050" b="0" dirty="0" smtClean="0">
                          <a:latin typeface="Meiryo UI" panose="020B0604030504040204" pitchFamily="50" charset="-128"/>
                          <a:ea typeface="Meiryo UI" panose="020B0604030504040204" pitchFamily="50" charset="-128"/>
                        </a:rPr>
                        <a:t>MICE</a:t>
                      </a:r>
                      <a:r>
                        <a:rPr kumimoji="1" lang="ja-JP" altLang="en-US" sz="1050" b="0" dirty="0" smtClean="0">
                          <a:latin typeface="Meiryo UI" panose="020B0604030504040204" pitchFamily="50" charset="-128"/>
                          <a:ea typeface="Meiryo UI" panose="020B0604030504040204" pitchFamily="50" charset="-128"/>
                        </a:rPr>
                        <a:t>外国人参加者数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440"/>
                        </a:lnSpc>
                      </a:pPr>
                      <a:r>
                        <a:rPr kumimoji="1" lang="en-US" altLang="ja-JP" sz="1050" b="0" dirty="0" smtClean="0">
                          <a:latin typeface="Meiryo UI" panose="020B0604030504040204" pitchFamily="50" charset="-128"/>
                          <a:ea typeface="Meiryo UI" panose="020B0604030504040204" pitchFamily="50" charset="-128"/>
                        </a:rPr>
                        <a:t>27,360</a:t>
                      </a:r>
                      <a:r>
                        <a:rPr kumimoji="1" lang="ja-JP" altLang="en-US" sz="1050" b="0" dirty="0" smtClean="0">
                          <a:latin typeface="Meiryo UI" panose="020B0604030504040204" pitchFamily="50" charset="-128"/>
                          <a:ea typeface="Meiryo UI" panose="020B0604030504040204" pitchFamily="50" charset="-128"/>
                        </a:rPr>
                        <a:t>人  ⇒  </a:t>
                      </a:r>
                      <a:r>
                        <a:rPr kumimoji="1" lang="en-US" altLang="ja-JP" sz="1050" b="0" dirty="0" smtClean="0">
                          <a:latin typeface="Meiryo UI" panose="020B0604030504040204" pitchFamily="50" charset="-128"/>
                          <a:ea typeface="Meiryo UI" panose="020B0604030504040204" pitchFamily="50" charset="-128"/>
                        </a:rPr>
                        <a:t>18,946</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900" b="0" dirty="0" smtClean="0">
                          <a:latin typeface="Meiryo UI" panose="020B0604030504040204" pitchFamily="50" charset="-128"/>
                          <a:ea typeface="Meiryo UI" panose="020B0604030504040204" pitchFamily="50" charset="-128"/>
                        </a:rPr>
                        <a:t>　</a:t>
                      </a:r>
                      <a:endParaRPr kumimoji="1" lang="en-US" altLang="ja-JP" sz="900" b="0" dirty="0" smtClean="0">
                        <a:latin typeface="Meiryo UI" panose="020B0604030504040204" pitchFamily="50" charset="-128"/>
                        <a:ea typeface="Meiryo UI" panose="020B0604030504040204" pitchFamily="50" charset="-128"/>
                      </a:endParaRPr>
                    </a:p>
                    <a:p>
                      <a:pPr algn="ctr">
                        <a:lnSpc>
                          <a:spcPts val="1440"/>
                        </a:lnSpc>
                      </a:pP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2014</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　　　</a:t>
                      </a:r>
                      <a:r>
                        <a:rPr kumimoji="1" lang="ja-JP" altLang="en-US" sz="1100" b="0" dirty="0" smtClean="0">
                          <a:latin typeface="Meiryo UI" panose="020B0604030504040204" pitchFamily="50" charset="-128"/>
                          <a:ea typeface="Meiryo UI" panose="020B0604030504040204" pitchFamily="50" charset="-128"/>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37109">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インセンティブツアーの</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誘致・開催件数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40"/>
                        </a:lnSpc>
                      </a:pPr>
                      <a:r>
                        <a:rPr kumimoji="1" lang="en-US" altLang="ja-JP" sz="1050" b="0" dirty="0" smtClean="0">
                          <a:latin typeface="Meiryo UI" panose="020B0604030504040204" pitchFamily="50" charset="-128"/>
                          <a:ea typeface="Meiryo UI" panose="020B0604030504040204" pitchFamily="50" charset="-128"/>
                        </a:rPr>
                        <a:t>51</a:t>
                      </a:r>
                      <a:r>
                        <a:rPr kumimoji="1" lang="ja-JP" altLang="en-US" sz="1050" b="0" dirty="0" smtClean="0">
                          <a:latin typeface="Meiryo UI" panose="020B0604030504040204" pitchFamily="50" charset="-128"/>
                          <a:ea typeface="Meiryo UI" panose="020B0604030504040204" pitchFamily="50" charset="-128"/>
                        </a:rPr>
                        <a:t>件　  　⇒　　　</a:t>
                      </a:r>
                      <a:r>
                        <a:rPr kumimoji="1" lang="en-US" altLang="ja-JP" sz="1050" b="0" dirty="0" smtClean="0">
                          <a:latin typeface="Meiryo UI" panose="020B0604030504040204" pitchFamily="50" charset="-128"/>
                          <a:ea typeface="Meiryo UI" panose="020B0604030504040204" pitchFamily="50" charset="-128"/>
                        </a:rPr>
                        <a:t>51</a:t>
                      </a:r>
                      <a:r>
                        <a:rPr kumimoji="1" lang="ja-JP" altLang="en-US" sz="1050" b="0" dirty="0" smtClean="0">
                          <a:latin typeface="Meiryo UI" panose="020B0604030504040204" pitchFamily="50" charset="-128"/>
                          <a:ea typeface="Meiryo UI" panose="020B0604030504040204" pitchFamily="50" charset="-128"/>
                        </a:rPr>
                        <a:t>件</a:t>
                      </a:r>
                      <a:endParaRPr kumimoji="1" lang="en-US" altLang="ja-JP" sz="900" b="0" dirty="0" smtClean="0">
                        <a:latin typeface="Meiryo UI" panose="020B0604030504040204" pitchFamily="50" charset="-128"/>
                        <a:ea typeface="Meiryo UI" panose="020B0604030504040204" pitchFamily="50" charset="-128"/>
                      </a:endParaRPr>
                    </a:p>
                    <a:p>
                      <a:pPr algn="ctr">
                        <a:lnSpc>
                          <a:spcPts val="1440"/>
                        </a:lnSpc>
                      </a:pPr>
                      <a:r>
                        <a:rPr kumimoji="1" lang="en-US" altLang="ja-JP" sz="900" b="0" dirty="0" smtClean="0">
                          <a:latin typeface="Meiryo UI" panose="020B0604030504040204" pitchFamily="50" charset="-128"/>
                          <a:ea typeface="Meiryo UI" panose="020B0604030504040204" pitchFamily="50" charset="-128"/>
                        </a:rPr>
                        <a:t>  (2015)</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インテックス大阪における</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展示会延べ使用面積</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225</a:t>
                      </a:r>
                      <a:r>
                        <a:rPr kumimoji="1" lang="ja-JP" altLang="en-US" sz="1050" b="0" dirty="0" smtClean="0">
                          <a:latin typeface="Meiryo UI" panose="020B0604030504040204" pitchFamily="50" charset="-128"/>
                          <a:ea typeface="Meiryo UI" panose="020B0604030504040204" pitchFamily="50" charset="-128"/>
                        </a:rPr>
                        <a:t>万㎡</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354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ctr" defTabSz="914400" rtl="0" eaLnBrk="1" fontAlgn="auto" latinLnBrk="0" hangingPunct="1">
                        <a:lnSpc>
                          <a:spcPts val="1440"/>
                        </a:lnSpc>
                        <a:spcBef>
                          <a:spcPts val="0"/>
                        </a:spcBef>
                        <a:spcAft>
                          <a:spcPts val="0"/>
                        </a:spcAft>
                        <a:buClrTx/>
                        <a:buSzTx/>
                        <a:buFontTx/>
                        <a:buAutoNum type="arabicParenBoth" startAt="2015"/>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(2019)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137396" y="108107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3647091536"/>
              </p:ext>
            </p:extLst>
          </p:nvPr>
        </p:nvGraphicFramePr>
        <p:xfrm>
          <a:off x="6109794" y="1454183"/>
          <a:ext cx="2884588" cy="178958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7028980" y="6520259"/>
            <a:ext cx="2133600" cy="365125"/>
          </a:xfrm>
        </p:spPr>
        <p:txBody>
          <a:bodyPr/>
          <a:lstStyle/>
          <a:p>
            <a:r>
              <a:rPr lang="en-US" altLang="ja-JP" dirty="0"/>
              <a:t>3</a:t>
            </a:r>
            <a:endParaRPr kumimoji="1" lang="ja-JP" altLang="en-US" dirty="0"/>
          </a:p>
        </p:txBody>
      </p:sp>
      <p:sp>
        <p:nvSpPr>
          <p:cNvPr id="14" name="正方形/長方形 13"/>
          <p:cNvSpPr/>
          <p:nvPr/>
        </p:nvSpPr>
        <p:spPr>
          <a:xfrm>
            <a:off x="4601747" y="309974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732666" y="4899948"/>
            <a:ext cx="4248000" cy="146189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〇国際会議開催件数としては</a:t>
            </a:r>
            <a:r>
              <a:rPr lang="ja-JP" altLang="en-US" sz="1100" dirty="0" smtClean="0">
                <a:solidFill>
                  <a:schemeClr val="tx1"/>
                </a:solidFill>
                <a:latin typeface="Meiryo UI" panose="020B0604030504040204" pitchFamily="50" charset="-128"/>
                <a:ea typeface="Meiryo UI" panose="020B0604030504040204" pitchFamily="50" charset="-128"/>
              </a:rPr>
              <a:t>伸び悩んでいる。</a:t>
            </a:r>
            <a:r>
              <a:rPr lang="en-US" altLang="ja-JP" sz="1100" b="1" dirty="0" smtClean="0">
                <a:solidFill>
                  <a:schemeClr val="tx1"/>
                </a:solidFill>
                <a:latin typeface="Meiryo UI" panose="020B0604030504040204" pitchFamily="50" charset="-128"/>
                <a:ea typeface="Meiryo UI" panose="020B0604030504040204" pitchFamily="50" charset="-128"/>
              </a:rPr>
              <a:t>MICE</a:t>
            </a:r>
            <a:r>
              <a:rPr lang="ja-JP" altLang="en-US" sz="1100" dirty="0" smtClean="0">
                <a:solidFill>
                  <a:schemeClr val="tx1"/>
                </a:solidFill>
                <a:latin typeface="Meiryo UI" panose="020B0604030504040204" pitchFamily="50" charset="-128"/>
                <a:ea typeface="Meiryo UI" panose="020B0604030504040204" pitchFamily="50" charset="-128"/>
              </a:rPr>
              <a:t>は、交流人口の</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増加やビジネス機会の創出など、地域への経済効果をもたらすことから、</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IR</a:t>
            </a:r>
            <a:r>
              <a:rPr lang="ja-JP" altLang="en-US" sz="1100" dirty="0" smtClean="0">
                <a:solidFill>
                  <a:schemeClr val="tx1"/>
                </a:solidFill>
                <a:latin typeface="Meiryo UI" panose="020B0604030504040204" pitchFamily="50" charset="-128"/>
                <a:ea typeface="Meiryo UI" panose="020B0604030504040204" pitchFamily="50" charset="-128"/>
              </a:rPr>
              <a:t>誘致による施設整備も視野に入れた</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戦略的な取組み</a:t>
            </a:r>
            <a:r>
              <a:rPr lang="ja-JP" altLang="en-US" sz="110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a:t>
            </a:r>
            <a:r>
              <a:rPr lang="ja-JP" altLang="en-US" sz="1100" dirty="0" smtClean="0">
                <a:solidFill>
                  <a:schemeClr val="tx1"/>
                </a:solidFill>
                <a:latin typeface="Meiryo UI" panose="020B0604030504040204" pitchFamily="50" charset="-128"/>
                <a:ea typeface="Meiryo UI" panose="020B0604030504040204" pitchFamily="50" charset="-128"/>
              </a:rPr>
              <a:t>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関連参考データ：</a:t>
            </a:r>
            <a:r>
              <a:rPr kumimoji="1" lang="en-US" altLang="ja-JP" sz="1100" dirty="0" smtClean="0">
                <a:solidFill>
                  <a:schemeClr val="tx1"/>
                </a:solidFill>
                <a:latin typeface="Meiryo UI" panose="020B0604030504040204" pitchFamily="50" charset="-128"/>
                <a:ea typeface="Meiryo UI" panose="020B0604030504040204" pitchFamily="50" charset="-128"/>
              </a:rPr>
              <a:t>3</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5</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960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４　多様な楽しみ方ができる周遊・滞在都市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78640" y="1305094"/>
            <a:ext cx="4276705" cy="4708981"/>
          </a:xfrm>
          <a:prstGeom prst="rect">
            <a:avLst/>
          </a:prstGeom>
          <a:noFill/>
          <a:ln>
            <a:noFill/>
          </a:ln>
        </p:spPr>
        <p:txBody>
          <a:bodyPr wrap="square" rtlCol="0">
            <a:spAutoFit/>
          </a:bodyPr>
          <a:lstStyle/>
          <a:p>
            <a:pPr>
              <a:lnSpc>
                <a:spcPts val="1800"/>
              </a:lnSpc>
            </a:pPr>
            <a:r>
              <a:rPr lang="ja-JP" altLang="en-US" sz="1200" b="1" dirty="0">
                <a:latin typeface="Meiryo UI" panose="020B0604030504040204" pitchFamily="50" charset="-128"/>
                <a:ea typeface="Meiryo UI" panose="020B0604030504040204" pitchFamily="50" charset="-128"/>
              </a:rPr>
              <a:t>①効果的なプロモーション</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観光局において、マーケティングに基づき</a:t>
            </a:r>
            <a:r>
              <a:rPr lang="ja-JP" altLang="en-US" sz="1100" dirty="0" smtClean="0">
                <a:latin typeface="Meiryo UI" panose="020B0604030504040204" pitchFamily="50" charset="-128"/>
                <a:ea typeface="Meiryo UI" panose="020B0604030504040204" pitchFamily="50" charset="-128"/>
              </a:rPr>
              <a:t>、観光客や市場ごとの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ターゲットに応じた</a:t>
            </a:r>
            <a:r>
              <a:rPr lang="ja-JP" altLang="en-US" sz="1100" dirty="0">
                <a:latin typeface="Meiryo UI" panose="020B0604030504040204" pitchFamily="50" charset="-128"/>
                <a:ea typeface="Meiryo UI" panose="020B0604030504040204" pitchFamily="50" charset="-128"/>
              </a:rPr>
              <a:t>効果的なプロモーション活動を展開するとともに</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インターネットや、</a:t>
            </a:r>
            <a:r>
              <a:rPr lang="en-US" altLang="ja-JP" sz="1100" dirty="0" smtClean="0">
                <a:latin typeface="Meiryo UI" panose="020B0604030504040204" pitchFamily="50" charset="-128"/>
                <a:ea typeface="Meiryo UI" panose="020B0604030504040204" pitchFamily="50" charset="-128"/>
              </a:rPr>
              <a:t>SNS</a:t>
            </a:r>
            <a:r>
              <a:rPr lang="ja-JP" altLang="en-US" sz="1100" dirty="0" err="1">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ガイドブック</a:t>
            </a:r>
            <a:r>
              <a:rPr lang="ja-JP" altLang="en-US" sz="1100" dirty="0">
                <a:latin typeface="Meiryo UI" panose="020B0604030504040204" pitchFamily="50" charset="-128"/>
                <a:ea typeface="Meiryo UI" panose="020B0604030504040204" pitchFamily="50" charset="-128"/>
              </a:rPr>
              <a:t>、マップなど各種</a:t>
            </a:r>
            <a:r>
              <a:rPr lang="ja-JP" altLang="en-US" sz="1100" dirty="0" smtClean="0">
                <a:latin typeface="Meiryo UI" panose="020B0604030504040204" pitchFamily="50" charset="-128"/>
                <a:ea typeface="Meiryo UI" panose="020B0604030504040204" pitchFamily="50" charset="-128"/>
              </a:rPr>
              <a:t>プロモーションツール</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活用した多言語</a:t>
            </a:r>
            <a:r>
              <a:rPr lang="ja-JP" altLang="en-US" sz="1100" dirty="0" smtClean="0">
                <a:latin typeface="Meiryo UI" panose="020B0604030504040204" pitchFamily="50" charset="-128"/>
                <a:ea typeface="Meiryo UI" panose="020B0604030504040204" pitchFamily="50" charset="-128"/>
              </a:rPr>
              <a:t>による</a:t>
            </a:r>
            <a:r>
              <a:rPr lang="ja-JP" altLang="en-US" sz="1100" dirty="0">
                <a:latin typeface="Meiryo UI" panose="020B0604030504040204" pitchFamily="50" charset="-128"/>
                <a:ea typeface="Meiryo UI" panose="020B0604030504040204" pitchFamily="50" charset="-128"/>
              </a:rPr>
              <a:t>情報発信、映画・ドラマ等の</a:t>
            </a:r>
            <a:r>
              <a:rPr lang="ja-JP" altLang="en-US" sz="1100" dirty="0" smtClean="0">
                <a:latin typeface="Meiryo UI" panose="020B0604030504040204" pitchFamily="50" charset="-128"/>
                <a:ea typeface="Meiryo UI" panose="020B0604030504040204" pitchFamily="50" charset="-128"/>
              </a:rPr>
              <a:t>ロケーション誘致</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など</a:t>
            </a:r>
            <a:r>
              <a:rPr lang="ja-JP" altLang="en-US" sz="1100" dirty="0">
                <a:latin typeface="Meiryo UI" panose="020B0604030504040204" pitchFamily="50" charset="-128"/>
                <a:ea typeface="Meiryo UI" panose="020B0604030504040204" pitchFamily="50" charset="-128"/>
              </a:rPr>
              <a:t>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rPr>
              <a:t>周遊性を高める利便性の</a:t>
            </a:r>
            <a:r>
              <a:rPr lang="ja-JP" altLang="en-US" sz="1200" b="1" dirty="0" smtClean="0">
                <a:latin typeface="Meiryo UI" panose="020B0604030504040204" pitchFamily="50" charset="-128"/>
                <a:ea typeface="Meiryo UI" panose="020B0604030504040204" pitchFamily="50" charset="-128"/>
              </a:rPr>
              <a:t>向上</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・観光</a:t>
            </a:r>
            <a:r>
              <a:rPr lang="ja-JP" altLang="en-US" sz="1100" dirty="0">
                <a:latin typeface="Meiryo UI" panose="020B0604030504040204" pitchFamily="50" charset="-128"/>
                <a:ea typeface="Meiryo UI" panose="020B0604030504040204" pitchFamily="50" charset="-128"/>
              </a:rPr>
              <a:t>バスの利用が多いミナミエリア</a:t>
            </a:r>
            <a:r>
              <a:rPr lang="ja-JP" altLang="en-US" sz="1100" dirty="0" smtClean="0">
                <a:latin typeface="Meiryo UI" panose="020B0604030504040204" pitchFamily="50" charset="-128"/>
                <a:ea typeface="Meiryo UI" panose="020B0604030504040204" pitchFamily="50" charset="-128"/>
              </a:rPr>
              <a:t>においてアクセス</a:t>
            </a:r>
            <a:r>
              <a:rPr lang="ja-JP" altLang="en-US" sz="1100" dirty="0">
                <a:latin typeface="Meiryo UI" panose="020B0604030504040204" pitchFamily="50" charset="-128"/>
                <a:ea typeface="Meiryo UI" panose="020B0604030504040204" pitchFamily="50" charset="-128"/>
              </a:rPr>
              <a:t>しやすい場所に</a:t>
            </a:r>
            <a:r>
              <a:rPr lang="ja-JP" altLang="en-US" sz="1100" dirty="0" smtClean="0">
                <a:latin typeface="Meiryo UI" panose="020B0604030504040204" pitchFamily="50" charset="-128"/>
                <a:ea typeface="Meiryo UI" panose="020B0604030504040204" pitchFamily="50" charset="-128"/>
              </a:rPr>
              <a:t>観光</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バス駐車場を確保</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年９月</a:t>
            </a:r>
            <a:r>
              <a:rPr lang="ja-JP" altLang="en-US" sz="1100" dirty="0">
                <a:latin typeface="Meiryo UI" panose="020B0604030504040204" pitchFamily="50" charset="-128"/>
                <a:ea typeface="Meiryo UI" panose="020B0604030504040204" pitchFamily="50" charset="-128"/>
              </a:rPr>
              <a:t>末まで）</a:t>
            </a:r>
          </a:p>
          <a:p>
            <a:pPr>
              <a:lnSpc>
                <a:spcPts val="1800"/>
              </a:lnSpc>
            </a:pPr>
            <a:r>
              <a:rPr lang="ja-JP" altLang="en-US" sz="1100" dirty="0" smtClean="0">
                <a:latin typeface="Meiryo UI" panose="020B0604030504040204" pitchFamily="50" charset="-128"/>
                <a:ea typeface="Meiryo UI" panose="020B0604030504040204" pitchFamily="50" charset="-128"/>
              </a:rPr>
              <a:t>・百舌鳥</a:t>
            </a:r>
            <a:r>
              <a:rPr lang="ja-JP" altLang="en-US" sz="1100" dirty="0">
                <a:latin typeface="Meiryo UI" panose="020B0604030504040204" pitchFamily="50" charset="-128"/>
                <a:ea typeface="Meiryo UI" panose="020B0604030504040204" pitchFamily="50" charset="-128"/>
              </a:rPr>
              <a:t>・古市古墳群の世界文化遺産登録を踏まえ、百舌鳥・</a:t>
            </a:r>
            <a:r>
              <a:rPr lang="ja-JP" altLang="en-US" sz="1100" dirty="0" smtClean="0">
                <a:latin typeface="Meiryo UI" panose="020B0604030504040204" pitchFamily="50" charset="-128"/>
                <a:ea typeface="Meiryo UI" panose="020B0604030504040204" pitchFamily="50" charset="-128"/>
              </a:rPr>
              <a:t>古市</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エリアを結ぶ</a:t>
            </a:r>
            <a:r>
              <a:rPr lang="ja-JP" altLang="en-US" sz="1100" dirty="0">
                <a:latin typeface="Meiryo UI" panose="020B0604030504040204" pitchFamily="50" charset="-128"/>
                <a:ea typeface="Meiryo UI" panose="020B0604030504040204" pitchFamily="50" charset="-128"/>
              </a:rPr>
              <a:t>定期バスを運行</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8</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rPr>
              <a:t>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大阪に滞在したくなる</a:t>
            </a:r>
            <a:r>
              <a:rPr lang="ja-JP" altLang="en-US" sz="1200" b="1" dirty="0" smtClean="0">
                <a:latin typeface="Meiryo UI" panose="020B0604030504040204" pitchFamily="50" charset="-128"/>
                <a:ea typeface="Meiryo UI" panose="020B0604030504040204" pitchFamily="50" charset="-128"/>
              </a:rPr>
              <a:t>仕掛けづくり</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・百舌鳥</a:t>
            </a:r>
            <a:r>
              <a:rPr lang="ja-JP" altLang="en-US" sz="1100" dirty="0">
                <a:latin typeface="Meiryo UI" panose="020B0604030504040204" pitchFamily="50" charset="-128"/>
                <a:ea typeface="Meiryo UI" panose="020B0604030504040204" pitchFamily="50" charset="-128"/>
              </a:rPr>
              <a:t>・古市古墳群をめぐる周遊ルートの策定</a:t>
            </a:r>
            <a:r>
              <a:rPr lang="ja-JP" altLang="en-US" sz="1100" dirty="0" smtClean="0">
                <a:latin typeface="Meiryo UI" panose="020B0604030504040204" pitchFamily="50" charset="-128"/>
                <a:ea typeface="Meiryo UI" panose="020B0604030504040204" pitchFamily="50" charset="-128"/>
              </a:rPr>
              <a:t>やそれらを多言語で</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紹介</a:t>
            </a:r>
            <a:r>
              <a:rPr lang="ja-JP" altLang="en-US" sz="1100" dirty="0">
                <a:latin typeface="Meiryo UI" panose="020B0604030504040204" pitchFamily="50" charset="-128"/>
                <a:ea typeface="Meiryo UI" panose="020B0604030504040204" pitchFamily="50" charset="-128"/>
              </a:rPr>
              <a:t>する冊子「</a:t>
            </a:r>
            <a:r>
              <a:rPr lang="en-US" altLang="ja-JP" sz="1100" dirty="0">
                <a:latin typeface="Meiryo UI" panose="020B0604030504040204" pitchFamily="50" charset="-128"/>
                <a:ea typeface="Meiryo UI" panose="020B0604030504040204" pitchFamily="50" charset="-128"/>
              </a:rPr>
              <a:t>Discover</a:t>
            </a:r>
            <a:r>
              <a:rPr lang="ja-JP" altLang="en-US" sz="1100" dirty="0">
                <a:latin typeface="Meiryo UI" panose="020B0604030504040204" pitchFamily="50" charset="-128"/>
                <a:ea typeface="Meiryo UI" panose="020B0604030504040204" pitchFamily="50" charset="-128"/>
              </a:rPr>
              <a:t>百舌鳥・古市古墳群」を発行。</a:t>
            </a:r>
          </a:p>
          <a:p>
            <a:pPr>
              <a:lnSpc>
                <a:spcPts val="1800"/>
              </a:lnSpc>
            </a:pPr>
            <a:r>
              <a:rPr lang="ja-JP" altLang="en-US" sz="1100" dirty="0" smtClean="0">
                <a:latin typeface="Meiryo UI" panose="020B0604030504040204" pitchFamily="50" charset="-128"/>
                <a:ea typeface="Meiryo UI" panose="020B0604030504040204" pitchFamily="50" charset="-128"/>
              </a:rPr>
              <a:t>・多言語</a:t>
            </a:r>
            <a:r>
              <a:rPr lang="ja-JP" altLang="en-US" sz="1100" dirty="0">
                <a:latin typeface="Meiryo UI" panose="020B0604030504040204" pitchFamily="50" charset="-128"/>
                <a:ea typeface="Meiryo UI" panose="020B0604030504040204" pitchFamily="50" charset="-128"/>
              </a:rPr>
              <a:t>冊子</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DISCOVER OSAKA</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や</a:t>
            </a:r>
            <a:r>
              <a:rPr lang="en-US" altLang="ja-JP" sz="1100" dirty="0">
                <a:latin typeface="Meiryo UI" panose="020B0604030504040204" pitchFamily="50" charset="-128"/>
                <a:ea typeface="Meiryo UI" panose="020B0604030504040204" pitchFamily="50" charset="-128"/>
              </a:rPr>
              <a:t>HP</a:t>
            </a:r>
            <a:r>
              <a:rPr lang="ja-JP" altLang="en-US" sz="1100" dirty="0" smtClean="0">
                <a:latin typeface="Meiryo UI" panose="020B0604030504040204" pitchFamily="50" charset="-128"/>
                <a:ea typeface="Meiryo UI" panose="020B0604030504040204" pitchFamily="50" charset="-128"/>
              </a:rPr>
              <a:t>により、大阪</a:t>
            </a:r>
            <a:r>
              <a:rPr lang="ja-JP" altLang="en-US" sz="1100" dirty="0">
                <a:latin typeface="Meiryo UI" panose="020B0604030504040204" pitchFamily="50" charset="-128"/>
                <a:ea typeface="Meiryo UI" panose="020B0604030504040204" pitchFamily="50" charset="-128"/>
              </a:rPr>
              <a:t>の多様</a:t>
            </a:r>
            <a:r>
              <a:rPr lang="ja-JP" altLang="en-US" sz="1100" dirty="0" smtClean="0">
                <a:latin typeface="Meiryo UI" panose="020B0604030504040204" pitchFamily="50" charset="-128"/>
                <a:ea typeface="Meiryo UI" panose="020B0604030504040204" pitchFamily="50" charset="-128"/>
              </a:rPr>
              <a:t>な魅力</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を発信すると</a:t>
            </a:r>
            <a:r>
              <a:rPr lang="ja-JP" altLang="en-US" sz="1100" dirty="0">
                <a:latin typeface="Meiryo UI" panose="020B0604030504040204" pitchFamily="50" charset="-128"/>
                <a:ea typeface="Meiryo UI" panose="020B0604030504040204" pitchFamily="50" charset="-128"/>
              </a:rPr>
              <a:t>ともに府内を周遊できる仕掛けづくりを行い</a:t>
            </a:r>
            <a:r>
              <a:rPr lang="ja-JP" altLang="en-US" sz="1100" dirty="0" smtClean="0">
                <a:latin typeface="Meiryo UI" panose="020B0604030504040204" pitchFamily="50" charset="-128"/>
                <a:ea typeface="Meiryo UI" panose="020B0604030504040204" pitchFamily="50" charset="-128"/>
              </a:rPr>
              <a:t>、周遊性の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向上を図った。</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の魅力あるスポットやそれらを巡るルートにストーリー性を</a:t>
            </a:r>
            <a:r>
              <a:rPr lang="ja-JP" altLang="en-US" sz="1100" dirty="0" smtClean="0">
                <a:latin typeface="Meiryo UI" panose="020B0604030504040204" pitchFamily="50" charset="-128"/>
                <a:ea typeface="Meiryo UI" panose="020B0604030504040204" pitchFamily="50" charset="-128"/>
              </a:rPr>
              <a:t>持たせて</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再編</a:t>
            </a:r>
            <a:r>
              <a:rPr lang="ja-JP" altLang="en-US" sz="1100" dirty="0">
                <a:latin typeface="Meiryo UI" panose="020B0604030504040204" pitchFamily="50" charset="-128"/>
                <a:ea typeface="Meiryo UI" panose="020B0604030504040204" pitchFamily="50" charset="-128"/>
              </a:rPr>
              <a:t>集</a:t>
            </a:r>
            <a:r>
              <a:rPr lang="ja-JP" altLang="en-US" sz="1100" dirty="0" smtClean="0">
                <a:latin typeface="Meiryo UI" panose="020B0604030504040204" pitchFamily="50" charset="-128"/>
                <a:ea typeface="Meiryo UI" panose="020B0604030504040204" pitchFamily="50" charset="-128"/>
              </a:rPr>
              <a:t>し、地域</a:t>
            </a:r>
            <a:r>
              <a:rPr lang="ja-JP" altLang="en-US" sz="1100" dirty="0">
                <a:latin typeface="Meiryo UI" panose="020B0604030504040204" pitchFamily="50" charset="-128"/>
                <a:ea typeface="Meiryo UI" panose="020B0604030504040204" pitchFamily="50" charset="-128"/>
              </a:rPr>
              <a:t>の観光資源の磨き上げや</a:t>
            </a:r>
            <a:r>
              <a:rPr lang="ja-JP" altLang="en-US" sz="1100" dirty="0" smtClean="0">
                <a:latin typeface="Meiryo UI" panose="020B0604030504040204" pitchFamily="50" charset="-128"/>
                <a:ea typeface="Meiryo UI" panose="020B0604030504040204" pitchFamily="50" charset="-128"/>
              </a:rPr>
              <a:t>受入環境</a:t>
            </a:r>
            <a:r>
              <a:rPr lang="ja-JP" altLang="en-US" sz="1100" dirty="0">
                <a:latin typeface="Meiryo UI" panose="020B0604030504040204" pitchFamily="50" charset="-128"/>
                <a:ea typeface="Meiryo UI" panose="020B0604030504040204" pitchFamily="50" charset="-128"/>
              </a:rPr>
              <a:t>整備等を</a:t>
            </a:r>
            <a:r>
              <a:rPr lang="ja-JP" altLang="en-US" sz="1100" dirty="0" smtClean="0">
                <a:latin typeface="Meiryo UI" panose="020B0604030504040204" pitchFamily="50" charset="-128"/>
                <a:ea typeface="Meiryo UI" panose="020B0604030504040204" pitchFamily="50" charset="-128"/>
              </a:rPr>
              <a:t>行う</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市町村</a:t>
            </a:r>
            <a:r>
              <a:rPr lang="ja-JP" altLang="en-US" sz="1100" dirty="0">
                <a:latin typeface="Meiryo UI" panose="020B0604030504040204" pitchFamily="50" charset="-128"/>
                <a:ea typeface="Meiryo UI" panose="020B0604030504040204" pitchFamily="50" charset="-128"/>
              </a:rPr>
              <a:t>等</a:t>
            </a:r>
            <a:r>
              <a:rPr lang="ja-JP" altLang="en-US" sz="1100" dirty="0" smtClean="0">
                <a:latin typeface="Meiryo UI" panose="020B0604030504040204" pitchFamily="50" charset="-128"/>
                <a:ea typeface="Meiryo UI" panose="020B0604030504040204" pitchFamily="50" charset="-128"/>
              </a:rPr>
              <a:t>の取組みを</a:t>
            </a:r>
            <a:r>
              <a:rPr lang="ja-JP" altLang="en-US" sz="1100" dirty="0">
                <a:latin typeface="Meiryo UI" panose="020B0604030504040204" pitchFamily="50" charset="-128"/>
                <a:ea typeface="Meiryo UI" panose="020B0604030504040204" pitchFamily="50" charset="-128"/>
              </a:rPr>
              <a:t>支援。</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139952" y="651548"/>
            <a:ext cx="2276909" cy="261610"/>
          </a:xfrm>
          <a:prstGeom prst="rect">
            <a:avLst/>
          </a:prstGeom>
          <a:noFill/>
        </p:spPr>
        <p:txBody>
          <a:bodyPr wrap="square" rtlCol="0">
            <a:spAutoFit/>
          </a:bodyPr>
          <a:lstStyle/>
          <a:p>
            <a:pPr lvl="0" defTabSz="742950">
              <a:defRPr/>
            </a:pPr>
            <a:r>
              <a:rPr lang="ja-JP" altLang="en-US" sz="11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4211960" y="1242068"/>
            <a:ext cx="1440160" cy="1576065"/>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3,037</a:t>
            </a:r>
            <a:r>
              <a:rPr lang="ja-JP" altLang="en-US" sz="1100" dirty="0" smtClean="0">
                <a:latin typeface="Meiryo UI" panose="020B0604030504040204" pitchFamily="50" charset="-128"/>
                <a:ea typeface="Meiryo UI" panose="020B0604030504040204" pitchFamily="50" charset="-128"/>
              </a:rPr>
              <a:t>万人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2019</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4,743</a:t>
            </a:r>
            <a:r>
              <a:rPr lang="ja-JP" altLang="en-US" sz="1100" dirty="0" smtClean="0">
                <a:solidFill>
                  <a:schemeClr val="tx1"/>
                </a:solidFill>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3,600</a:t>
            </a:r>
            <a:r>
              <a:rPr lang="ja-JP" altLang="en-US" sz="1100" dirty="0" smtClean="0">
                <a:latin typeface="Meiryo UI" panose="020B0604030504040204" pitchFamily="50" charset="-128"/>
                <a:ea typeface="Meiryo UI" panose="020B0604030504040204" pitchFamily="50" charset="-128"/>
              </a:rPr>
              <a:t>万人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211960" y="908720"/>
            <a:ext cx="4860000" cy="291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延べ宿泊者数（主指標）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04214176"/>
              </p:ext>
            </p:extLst>
          </p:nvPr>
        </p:nvGraphicFramePr>
        <p:xfrm>
          <a:off x="4211960" y="3122540"/>
          <a:ext cx="4860000" cy="995680"/>
        </p:xfrm>
        <a:graphic>
          <a:graphicData uri="http://schemas.openxmlformats.org/drawingml/2006/table">
            <a:tbl>
              <a:tblPr firstRow="1" bandRow="1">
                <a:tableStyleId>{BC89EF96-8CEA-46FF-86C4-4CE0E7609802}</a:tableStyleId>
              </a:tblPr>
              <a:tblGrid>
                <a:gridCol w="2126822">
                  <a:extLst>
                    <a:ext uri="{9D8B030D-6E8A-4147-A177-3AD203B41FA5}">
                      <a16:colId xmlns:a16="http://schemas.microsoft.com/office/drawing/2014/main" val="1146467183"/>
                    </a:ext>
                  </a:extLst>
                </a:gridCol>
                <a:gridCol w="2733178">
                  <a:extLst>
                    <a:ext uri="{9D8B030D-6E8A-4147-A177-3AD203B41FA5}">
                      <a16:colId xmlns:a16="http://schemas.microsoft.com/office/drawing/2014/main" val="208746823"/>
                    </a:ext>
                  </a:extLst>
                </a:gridCol>
              </a:tblGrid>
              <a:tr h="445998">
                <a:tc>
                  <a:txBody>
                    <a:bodyPr/>
                    <a:lstStyle/>
                    <a:p>
                      <a:pPr>
                        <a:lnSpc>
                          <a:spcPts val="1800"/>
                        </a:lnSpc>
                      </a:pPr>
                      <a:r>
                        <a:rPr kumimoji="1" lang="zh-CN" altLang="en-US" sz="1050" b="0" dirty="0" smtClean="0">
                          <a:latin typeface="Meiryo UI" panose="020B0604030504040204" pitchFamily="50" charset="-128"/>
                          <a:ea typeface="Meiryo UI" panose="020B0604030504040204" pitchFamily="50" charset="-128"/>
                        </a:rPr>
                        <a:t>外国人旅行者平均宿泊日数</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1.68</a:t>
                      </a:r>
                      <a:r>
                        <a:rPr kumimoji="1" lang="ja-JP" altLang="en-US" sz="1050" b="0" dirty="0" smtClean="0">
                          <a:latin typeface="Meiryo UI" panose="020B0604030504040204" pitchFamily="50" charset="-128"/>
                          <a:ea typeface="Meiryo UI" panose="020B0604030504040204" pitchFamily="50" charset="-128"/>
                        </a:rPr>
                        <a:t>日　　⇒　　</a:t>
                      </a:r>
                      <a:r>
                        <a:rPr kumimoji="1" lang="en-US" altLang="ja-JP" sz="1050" b="0" dirty="0" smtClean="0">
                          <a:latin typeface="Meiryo UI" panose="020B0604030504040204" pitchFamily="50" charset="-128"/>
                          <a:ea typeface="Meiryo UI" panose="020B0604030504040204" pitchFamily="50" charset="-128"/>
                        </a:rPr>
                        <a:t>1.59</a:t>
                      </a:r>
                      <a:r>
                        <a:rPr kumimoji="1" lang="ja-JP" altLang="en-US" sz="1050" b="0" dirty="0" smtClean="0">
                          <a:latin typeface="Meiryo UI" panose="020B0604030504040204" pitchFamily="50" charset="-128"/>
                          <a:ea typeface="Meiryo UI" panose="020B0604030504040204" pitchFamily="50" charset="-128"/>
                        </a:rPr>
                        <a:t>日</a:t>
                      </a:r>
                      <a:r>
                        <a:rPr kumimoji="1" lang="ja-JP" altLang="en-US" sz="1000" b="0" dirty="0" smtClean="0">
                          <a:latin typeface="Meiryo UI" panose="020B0604030504040204" pitchFamily="50" charset="-128"/>
                          <a:ea typeface="Meiryo UI" panose="020B0604030504040204" pitchFamily="50" charset="-128"/>
                        </a:rPr>
                        <a:t>　</a:t>
                      </a:r>
                      <a:endParaRPr kumimoji="1" lang="en-US" altLang="ja-JP" sz="1000" b="0" dirty="0" smtClean="0">
                        <a:latin typeface="Meiryo UI" panose="020B0604030504040204" pitchFamily="50" charset="-128"/>
                        <a:ea typeface="Meiryo UI" panose="020B0604030504040204" pitchFamily="50" charset="-128"/>
                      </a:endParaRPr>
                    </a:p>
                    <a:p>
                      <a:pPr algn="ctr">
                        <a:lnSpc>
                          <a:spcPts val="16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13401">
                <a:tc>
                  <a:txBody>
                    <a:bodyPr/>
                    <a:lstStyle/>
                    <a:p>
                      <a:pPr>
                        <a:lnSpc>
                          <a:spcPts val="1800"/>
                        </a:lnSpc>
                      </a:pPr>
                      <a:r>
                        <a:rPr kumimoji="1" lang="ja-JP" altLang="en-US" sz="1050" b="0" dirty="0" smtClean="0">
                          <a:latin typeface="Meiryo UI" panose="020B0604030504040204" pitchFamily="50" charset="-128"/>
                          <a:ea typeface="Meiryo UI" panose="020B0604030504040204" pitchFamily="50" charset="-128"/>
                        </a:rPr>
                        <a:t>外国人旅行者リピーター数</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314</a:t>
                      </a:r>
                      <a:r>
                        <a:rPr kumimoji="1" lang="ja-JP" altLang="en-US" sz="1050" b="0" dirty="0" smtClean="0">
                          <a:latin typeface="Meiryo UI" panose="020B0604030504040204" pitchFamily="50" charset="-128"/>
                          <a:ea typeface="Meiryo UI" panose="020B0604030504040204" pitchFamily="50" charset="-128"/>
                        </a:rPr>
                        <a:t>万人　　⇒　　</a:t>
                      </a:r>
                      <a:r>
                        <a:rPr kumimoji="1" lang="en-US" altLang="ja-JP" sz="1050" b="0" dirty="0" smtClean="0">
                          <a:latin typeface="Meiryo UI" panose="020B0604030504040204" pitchFamily="50" charset="-128"/>
                          <a:ea typeface="Meiryo UI" panose="020B0604030504040204" pitchFamily="50" charset="-128"/>
                        </a:rPr>
                        <a:t>790</a:t>
                      </a:r>
                      <a:r>
                        <a:rPr kumimoji="1" lang="ja-JP" altLang="en-US" sz="1050" b="0" dirty="0" smtClean="0">
                          <a:latin typeface="Meiryo UI" panose="020B0604030504040204" pitchFamily="50" charset="-128"/>
                          <a:ea typeface="Meiryo UI" panose="020B0604030504040204" pitchFamily="50" charset="-128"/>
                        </a:rPr>
                        <a:t>万人</a:t>
                      </a:r>
                      <a:endParaRPr kumimoji="1" lang="en-US" altLang="ja-JP" sz="1000" b="0" dirty="0" smtClean="0">
                        <a:latin typeface="Meiryo UI" panose="020B0604030504040204" pitchFamily="50" charset="-128"/>
                        <a:ea typeface="Meiryo UI" panose="020B0604030504040204" pitchFamily="50" charset="-128"/>
                      </a:endParaRPr>
                    </a:p>
                    <a:p>
                      <a:pPr algn="ctr">
                        <a:lnSpc>
                          <a:spcPts val="16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908720"/>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216636791"/>
              </p:ext>
            </p:extLst>
          </p:nvPr>
        </p:nvGraphicFramePr>
        <p:xfrm>
          <a:off x="5868144" y="1237900"/>
          <a:ext cx="3045464" cy="1734498"/>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969514" y="6475924"/>
            <a:ext cx="2133600" cy="365125"/>
          </a:xfrm>
        </p:spPr>
        <p:txBody>
          <a:bodyPr/>
          <a:lstStyle/>
          <a:p>
            <a:r>
              <a:rPr lang="en-US" altLang="ja-JP" dirty="0"/>
              <a:t>4</a:t>
            </a:r>
            <a:endParaRPr kumimoji="1" lang="ja-JP" altLang="en-US" dirty="0"/>
          </a:p>
        </p:txBody>
      </p:sp>
      <p:sp>
        <p:nvSpPr>
          <p:cNvPr id="14" name="正方形/長方形 13"/>
          <p:cNvSpPr/>
          <p:nvPr/>
        </p:nvSpPr>
        <p:spPr>
          <a:xfrm>
            <a:off x="4139952" y="278092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211960" y="4174531"/>
            <a:ext cx="4860000" cy="2372636"/>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〇効果的なプロモーションの展開により、来</a:t>
            </a:r>
            <a:r>
              <a:rPr lang="ja-JP" altLang="en-US" sz="1100" dirty="0">
                <a:solidFill>
                  <a:schemeClr val="tx1"/>
                </a:solidFill>
                <a:latin typeface="Meiryo UI" panose="020B0604030504040204" pitchFamily="50" charset="-128"/>
                <a:ea typeface="Meiryo UI" panose="020B0604030504040204" pitchFamily="50" charset="-128"/>
              </a:rPr>
              <a:t>阪外国人</a:t>
            </a:r>
            <a:r>
              <a:rPr lang="ja-JP" altLang="en-US" sz="1100" dirty="0" smtClean="0">
                <a:solidFill>
                  <a:schemeClr val="tx1"/>
                </a:solidFill>
                <a:latin typeface="Meiryo UI" panose="020B0604030504040204" pitchFamily="50" charset="-128"/>
                <a:ea typeface="Meiryo UI" panose="020B0604030504040204" pitchFamily="50" charset="-128"/>
              </a:rPr>
              <a:t>旅行者数は</a:t>
            </a:r>
            <a:r>
              <a:rPr lang="ja-JP" altLang="en-US" sz="1100" dirty="0">
                <a:solidFill>
                  <a:schemeClr val="tx1"/>
                </a:solidFill>
                <a:latin typeface="Meiryo UI" panose="020B0604030504040204" pitchFamily="50" charset="-128"/>
                <a:ea typeface="Meiryo UI" panose="020B0604030504040204" pitchFamily="50" charset="-128"/>
              </a:rPr>
              <a:t>順調</a:t>
            </a:r>
            <a:r>
              <a:rPr lang="ja-JP" altLang="en-US" sz="1100" dirty="0" smtClean="0">
                <a:solidFill>
                  <a:schemeClr val="tx1"/>
                </a:solidFill>
                <a:latin typeface="Meiryo UI" panose="020B0604030504040204" pitchFamily="50" charset="-128"/>
                <a:ea typeface="Meiryo UI" panose="020B0604030504040204" pitchFamily="50" charset="-128"/>
              </a:rPr>
              <a:t>に伸びてきた</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が、</a:t>
            </a:r>
            <a:r>
              <a:rPr lang="en-US" altLang="ja-JP" sz="1100" dirty="0" smtClean="0">
                <a:solidFill>
                  <a:schemeClr val="tx1"/>
                </a:solidFill>
                <a:latin typeface="Meiryo UI" panose="020B0604030504040204" pitchFamily="50" charset="-128"/>
                <a:ea typeface="Meiryo UI" panose="020B0604030504040204" pitchFamily="50" charset="-128"/>
              </a:rPr>
              <a:t>8</a:t>
            </a:r>
            <a:r>
              <a:rPr lang="ja-JP" altLang="en-US" sz="1100" dirty="0">
                <a:solidFill>
                  <a:schemeClr val="tx1"/>
                </a:solidFill>
                <a:latin typeface="Meiryo UI" panose="020B0604030504040204" pitchFamily="50" charset="-128"/>
                <a:ea typeface="Meiryo UI" panose="020B0604030504040204" pitchFamily="50" charset="-128"/>
              </a:rPr>
              <a:t>割は東アジアからの観光客で</a:t>
            </a:r>
            <a:r>
              <a:rPr lang="ja-JP" altLang="en-US" sz="1100" dirty="0" smtClean="0">
                <a:solidFill>
                  <a:schemeClr val="tx1"/>
                </a:solidFill>
                <a:latin typeface="Meiryo UI" panose="020B0604030504040204" pitchFamily="50" charset="-128"/>
                <a:ea typeface="Meiryo UI" panose="020B0604030504040204" pitchFamily="50" charset="-128"/>
              </a:rPr>
              <a:t>あることから、</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カントリーリスク</a:t>
            </a: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への</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対応</a:t>
            </a:r>
            <a:r>
              <a:rPr lang="ja-JP" altLang="en-US" sz="1100" dirty="0" smtClean="0">
                <a:solidFill>
                  <a:schemeClr val="tx1"/>
                </a:solidFill>
                <a:latin typeface="Meiryo UI" panose="020B0604030504040204" pitchFamily="50" charset="-128"/>
                <a:ea typeface="Meiryo UI" panose="020B0604030504040204" pitchFamily="50" charset="-128"/>
              </a:rPr>
              <a:t>として、</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欧米豪をはじめ幅広い国・地域から</a:t>
            </a: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の集客促進</a:t>
            </a:r>
            <a:r>
              <a:rPr lang="ja-JP" altLang="en-US" sz="1100" dirty="0">
                <a:solidFill>
                  <a:schemeClr val="tx1"/>
                </a:solidFill>
                <a:latin typeface="Meiryo UI" panose="020B0604030504040204" pitchFamily="50" charset="-128"/>
                <a:ea typeface="Meiryo UI" panose="020B0604030504040204" pitchFamily="50" charset="-128"/>
              </a:rPr>
              <a:t>が必要。</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〇この間、インバウンド中心の施策展開を行ってきたが、国内</a:t>
            </a:r>
            <a:r>
              <a:rPr lang="ja-JP" altLang="en-US" sz="1100" dirty="0">
                <a:solidFill>
                  <a:schemeClr val="tx1"/>
                </a:solidFill>
                <a:latin typeface="Meiryo UI" panose="020B0604030504040204" pitchFamily="50" charset="-128"/>
                <a:ea typeface="Meiryo UI" panose="020B0604030504040204" pitchFamily="50" charset="-128"/>
              </a:rPr>
              <a:t>旅行消費額の約</a:t>
            </a:r>
            <a:r>
              <a:rPr lang="en-US" altLang="ja-JP" sz="1100" dirty="0">
                <a:solidFill>
                  <a:schemeClr val="tx1"/>
                </a:solidFill>
                <a:latin typeface="Meiryo UI" panose="020B0604030504040204" pitchFamily="50" charset="-128"/>
                <a:ea typeface="Meiryo UI" panose="020B0604030504040204" pitchFamily="50" charset="-128"/>
              </a:rPr>
              <a:t>8</a:t>
            </a:r>
            <a:r>
              <a:rPr lang="ja-JP" altLang="en-US" sz="1100" dirty="0" smtClean="0">
                <a:solidFill>
                  <a:schemeClr val="tx1"/>
                </a:solidFill>
                <a:latin typeface="Meiryo UI" panose="020B0604030504040204" pitchFamily="50" charset="-128"/>
                <a:ea typeface="Meiryo UI" panose="020B0604030504040204" pitchFamily="50" charset="-128"/>
              </a:rPr>
              <a:t>割は</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日本人</a:t>
            </a:r>
            <a:r>
              <a:rPr lang="ja-JP" altLang="en-US" sz="1100" dirty="0">
                <a:solidFill>
                  <a:schemeClr val="tx1"/>
                </a:solidFill>
                <a:latin typeface="Meiryo UI" panose="020B0604030504040204" pitchFamily="50" charset="-128"/>
                <a:ea typeface="Meiryo UI" panose="020B0604030504040204" pitchFamily="50" charset="-128"/>
              </a:rPr>
              <a:t>による国内旅行である</a:t>
            </a:r>
            <a:r>
              <a:rPr lang="ja-JP" altLang="en-US" sz="1100" dirty="0" smtClean="0">
                <a:solidFill>
                  <a:schemeClr val="tx1"/>
                </a:solidFill>
                <a:latin typeface="Meiryo UI" panose="020B0604030504040204" pitchFamily="50" charset="-128"/>
                <a:ea typeface="Meiryo UI" panose="020B0604030504040204" pitchFamily="50" charset="-128"/>
              </a:rPr>
              <a:t>ことから、</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国内観光の推進</a:t>
            </a:r>
            <a:r>
              <a:rPr lang="ja-JP" altLang="en-US" sz="1100" dirty="0" smtClean="0">
                <a:solidFill>
                  <a:schemeClr val="tx1"/>
                </a:solidFill>
                <a:latin typeface="Meiryo UI" panose="020B0604030504040204" pitchFamily="50" charset="-128"/>
                <a:ea typeface="Meiryo UI" panose="020B0604030504040204" pitchFamily="50" charset="-128"/>
              </a:rPr>
              <a:t>にも注力が必要。</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〇</a:t>
            </a:r>
            <a:r>
              <a:rPr lang="ja-JP" altLang="en-US" sz="1100" dirty="0">
                <a:solidFill>
                  <a:schemeClr val="tx1"/>
                </a:solidFill>
                <a:latin typeface="Meiryo UI" panose="020B0604030504040204" pitchFamily="50" charset="-128"/>
                <a:ea typeface="Meiryo UI" panose="020B0604030504040204" pitchFamily="50" charset="-128"/>
              </a:rPr>
              <a:t>外国人</a:t>
            </a:r>
            <a:r>
              <a:rPr lang="ja-JP" altLang="en-US" sz="1100" dirty="0" smtClean="0">
                <a:solidFill>
                  <a:schemeClr val="tx1"/>
                </a:solidFill>
                <a:latin typeface="Meiryo UI" panose="020B0604030504040204" pitchFamily="50" charset="-128"/>
                <a:ea typeface="Meiryo UI" panose="020B0604030504040204" pitchFamily="50" charset="-128"/>
              </a:rPr>
              <a:t>の入込客を分析すると大阪市内に集中しているため、府内全域の魅力を</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磨き上げ、情報発信していくことなどにより、</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府域周遊のさらなる推進</a:t>
            </a:r>
            <a:r>
              <a:rPr lang="ja-JP" altLang="en-US" sz="1100" dirty="0" smtClean="0">
                <a:solidFill>
                  <a:schemeClr val="tx1"/>
                </a:solidFill>
                <a:latin typeface="Meiryo UI" panose="020B0604030504040204" pitchFamily="50" charset="-128"/>
                <a:ea typeface="Meiryo UI" panose="020B0604030504040204" pitchFamily="50" charset="-128"/>
              </a:rPr>
              <a:t>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〇</a:t>
            </a:r>
            <a:r>
              <a:rPr lang="ja-JP" altLang="en-US" sz="1100" dirty="0" smtClean="0">
                <a:solidFill>
                  <a:schemeClr val="tx1"/>
                </a:solidFill>
                <a:latin typeface="Meiryo UI" panose="020B0604030504040204" pitchFamily="50" charset="-128"/>
                <a:ea typeface="Meiryo UI" panose="020B0604030504040204" pitchFamily="50" charset="-128"/>
              </a:rPr>
              <a:t>こうした取組みにより、滞在</a:t>
            </a:r>
            <a:r>
              <a:rPr lang="ja-JP" altLang="en-US" sz="1100" dirty="0">
                <a:solidFill>
                  <a:schemeClr val="tx1"/>
                </a:solidFill>
                <a:latin typeface="Meiryo UI" panose="020B0604030504040204" pitchFamily="50" charset="-128"/>
                <a:ea typeface="Meiryo UI" panose="020B0604030504040204" pitchFamily="50" charset="-128"/>
              </a:rPr>
              <a:t>期間の長期化、旅行消費額の</a:t>
            </a:r>
            <a:r>
              <a:rPr lang="ja-JP" altLang="en-US" sz="1100" dirty="0" smtClean="0">
                <a:solidFill>
                  <a:schemeClr val="tx1"/>
                </a:solidFill>
                <a:latin typeface="Meiryo UI" panose="020B0604030504040204" pitchFamily="50" charset="-128"/>
                <a:ea typeface="Meiryo UI" panose="020B0604030504040204" pitchFamily="50" charset="-128"/>
              </a:rPr>
              <a:t>増大をめざし、</a:t>
            </a:r>
            <a:r>
              <a:rPr lang="ja-JP" altLang="en-US" sz="1100" b="1" dirty="0" smtClean="0">
                <a:solidFill>
                  <a:schemeClr val="tx1"/>
                </a:solidFill>
                <a:latin typeface="Meiryo UI" panose="020B0604030504040204" pitchFamily="50" charset="-128"/>
                <a:ea typeface="Meiryo UI" panose="020B0604030504040204" pitchFamily="50" charset="-128"/>
              </a:rPr>
              <a:t>量から</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質への転換</a:t>
            </a:r>
            <a:r>
              <a:rPr lang="ja-JP" altLang="en-US" sz="1100" dirty="0" smtClean="0">
                <a:solidFill>
                  <a:schemeClr val="tx1"/>
                </a:solidFill>
                <a:latin typeface="Meiryo UI" panose="020B0604030504040204" pitchFamily="50" charset="-128"/>
                <a:ea typeface="Meiryo UI" panose="020B0604030504040204" pitchFamily="50" charset="-128"/>
              </a:rPr>
              <a:t>を図る。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関連参考データ</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6</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7</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8</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9</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11]</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2747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５　大阪が誇る文化力を活用した都市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1541" y="892886"/>
            <a:ext cx="5044515" cy="6093976"/>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①上方伝統芸能を活かした魅力発信</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・文化</a:t>
            </a:r>
            <a:r>
              <a:rPr lang="ja-JP" altLang="en-US" sz="1100" dirty="0">
                <a:latin typeface="Meiryo UI" panose="020B0604030504040204" pitchFamily="50" charset="-128"/>
                <a:ea typeface="Meiryo UI" panose="020B0604030504040204" pitchFamily="50" charset="-128"/>
              </a:rPr>
              <a:t>を核として、大阪の都市魅力を広く国内外に発信していくため</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H29</a:t>
            </a:r>
            <a:r>
              <a:rPr lang="ja-JP" altLang="en-US" sz="1100" dirty="0">
                <a:latin typeface="Meiryo UI" panose="020B0604030504040204" pitchFamily="50" charset="-128"/>
                <a:ea typeface="Meiryo UI" panose="020B0604030504040204" pitchFamily="50" charset="-128"/>
              </a:rPr>
              <a:t>年度</a:t>
            </a:r>
            <a:r>
              <a:rPr lang="ja-JP" altLang="en-US" sz="1100" dirty="0" smtClean="0">
                <a:latin typeface="Meiryo UI" panose="020B0604030504040204" pitchFamily="50" charset="-128"/>
                <a:ea typeface="Meiryo UI" panose="020B0604030504040204" pitchFamily="50" charset="-128"/>
              </a:rPr>
              <a:t>から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大阪文化芸術フェス」を開催</a:t>
            </a:r>
            <a:r>
              <a:rPr lang="ja-JP" altLang="en-US" sz="1100" dirty="0" smtClean="0">
                <a:latin typeface="Meiryo UI" panose="020B0604030504040204" pitchFamily="50" charset="-128"/>
                <a:ea typeface="Meiryo UI" panose="020B0604030504040204" pitchFamily="50" charset="-128"/>
              </a:rPr>
              <a:t>。府内</a:t>
            </a:r>
            <a:r>
              <a:rPr lang="ja-JP" altLang="en-US" sz="1100" dirty="0">
                <a:latin typeface="Meiryo UI" panose="020B0604030504040204" pitchFamily="50" charset="-128"/>
                <a:ea typeface="Meiryo UI" panose="020B0604030504040204" pitchFamily="50" charset="-128"/>
              </a:rPr>
              <a:t>のホール・劇場や</a:t>
            </a:r>
            <a:r>
              <a:rPr lang="ja-JP" altLang="en-US" sz="1100" dirty="0" smtClean="0">
                <a:latin typeface="Meiryo UI" panose="020B0604030504040204" pitchFamily="50" charset="-128"/>
                <a:ea typeface="Meiryo UI" panose="020B0604030504040204" pitchFamily="50" charset="-128"/>
              </a:rPr>
              <a:t>公園に、上方</a:t>
            </a:r>
            <a:r>
              <a:rPr lang="ja-JP" altLang="en-US" sz="1100" dirty="0">
                <a:latin typeface="Meiryo UI" panose="020B0604030504040204" pitchFamily="50" charset="-128"/>
                <a:ea typeface="Meiryo UI" panose="020B0604030504040204" pitchFamily="50" charset="-128"/>
              </a:rPr>
              <a:t>伝統芸能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上方</a:t>
            </a:r>
            <a:r>
              <a:rPr lang="ja-JP" altLang="en-US" sz="1100" dirty="0">
                <a:latin typeface="Meiryo UI" panose="020B0604030504040204" pitchFamily="50" charset="-128"/>
                <a:ea typeface="Meiryo UI" panose="020B0604030504040204" pitchFamily="50" charset="-128"/>
              </a:rPr>
              <a:t>演芸等の国内外のコンテンツを一堂に集め、文化</a:t>
            </a:r>
            <a:r>
              <a:rPr lang="ja-JP" altLang="en-US" sz="1100" dirty="0" smtClean="0">
                <a:latin typeface="Meiryo UI" panose="020B0604030504040204" pitchFamily="50" charset="-128"/>
                <a:ea typeface="Meiryo UI" panose="020B0604030504040204" pitchFamily="50" charset="-128"/>
              </a:rPr>
              <a:t>を楽しむ</a:t>
            </a:r>
            <a:r>
              <a:rPr lang="ja-JP" altLang="en-US" sz="1100" dirty="0">
                <a:latin typeface="Meiryo UI" panose="020B0604030504040204" pitchFamily="50" charset="-128"/>
                <a:ea typeface="Meiryo UI" panose="020B0604030504040204" pitchFamily="50" charset="-128"/>
              </a:rPr>
              <a:t>機会を創出</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メディアに多数</a:t>
            </a:r>
            <a:r>
              <a:rPr lang="ja-JP" altLang="en-US" sz="1100" dirty="0">
                <a:latin typeface="Meiryo UI" panose="020B0604030504040204" pitchFamily="50" charset="-128"/>
                <a:ea typeface="Meiryo UI" panose="020B0604030504040204" pitchFamily="50" charset="-128"/>
              </a:rPr>
              <a:t>取り上げられるなど、大阪が</a:t>
            </a:r>
            <a:r>
              <a:rPr lang="ja-JP" altLang="en-US" sz="1100" dirty="0" smtClean="0">
                <a:latin typeface="Meiryo UI" panose="020B0604030504040204" pitchFamily="50" charset="-128"/>
                <a:ea typeface="Meiryo UI" panose="020B0604030504040204" pitchFamily="50" charset="-128"/>
              </a:rPr>
              <a:t>持つ多彩で豊か</a:t>
            </a:r>
            <a:r>
              <a:rPr lang="ja-JP" altLang="en-US" sz="1100" dirty="0">
                <a:latin typeface="Meiryo UI" panose="020B0604030504040204" pitchFamily="50" charset="-128"/>
                <a:ea typeface="Meiryo UI" panose="020B0604030504040204" pitchFamily="50" charset="-128"/>
              </a:rPr>
              <a:t>な文化の魅力を発信。</a:t>
            </a:r>
          </a:p>
          <a:p>
            <a:pPr>
              <a:lnSpc>
                <a:spcPts val="1800"/>
              </a:lnSpc>
            </a:pPr>
            <a:r>
              <a:rPr lang="ja-JP" altLang="en-US" sz="1100" dirty="0" smtClean="0">
                <a:latin typeface="Meiryo UI" panose="020B0604030504040204" pitchFamily="50" charset="-128"/>
                <a:ea typeface="Meiryo UI" panose="020B0604030504040204" pitchFamily="50" charset="-128"/>
              </a:rPr>
              <a:t>・府立</a:t>
            </a:r>
            <a:r>
              <a:rPr lang="ja-JP" altLang="en-US" sz="1100" dirty="0">
                <a:latin typeface="Meiryo UI" panose="020B0604030504040204" pitchFamily="50" charset="-128"/>
                <a:ea typeface="Meiryo UI" panose="020B0604030504040204" pitchFamily="50" charset="-128"/>
              </a:rPr>
              <a:t>上方演芸資料館（ワッハ上方）を運営。資料収集・整理・保存を</a:t>
            </a:r>
            <a:r>
              <a:rPr lang="ja-JP" altLang="en-US" sz="1100" dirty="0" smtClean="0">
                <a:latin typeface="Meiryo UI" panose="020B0604030504040204" pitchFamily="50" charset="-128"/>
                <a:ea typeface="Meiryo UI" panose="020B0604030504040204" pitchFamily="50" charset="-128"/>
              </a:rPr>
              <a:t>行うと</a:t>
            </a:r>
            <a:r>
              <a:rPr lang="ja-JP" altLang="en-US" sz="1100" dirty="0">
                <a:latin typeface="Meiryo UI" panose="020B0604030504040204" pitchFamily="50" charset="-128"/>
                <a:ea typeface="Meiryo UI" panose="020B0604030504040204" pitchFamily="50" charset="-128"/>
              </a:rPr>
              <a:t>ともに</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収蔵</a:t>
            </a:r>
            <a:r>
              <a:rPr lang="ja-JP" altLang="en-US" sz="1100" dirty="0">
                <a:latin typeface="Meiryo UI" panose="020B0604030504040204" pitchFamily="50" charset="-128"/>
                <a:ea typeface="Meiryo UI" panose="020B0604030504040204" pitchFamily="50" charset="-128"/>
              </a:rPr>
              <a:t>資料の展示やワークショップの開催など、上方演芸に親しむ</a:t>
            </a:r>
            <a:r>
              <a:rPr lang="ja-JP" altLang="en-US" sz="1100" dirty="0" smtClean="0">
                <a:latin typeface="Meiryo UI" panose="020B0604030504040204" pitchFamily="50" charset="-128"/>
                <a:ea typeface="Meiryo UI" panose="020B0604030504040204" pitchFamily="50" charset="-128"/>
              </a:rPr>
              <a:t>場等を</a:t>
            </a:r>
            <a:r>
              <a:rPr lang="ja-JP" altLang="en-US" sz="1100" dirty="0">
                <a:latin typeface="Meiryo UI" panose="020B0604030504040204" pitchFamily="50" charset="-128"/>
                <a:ea typeface="Meiryo UI" panose="020B0604030504040204" pitchFamily="50" charset="-128"/>
              </a:rPr>
              <a:t>提供し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その</a:t>
            </a:r>
            <a:r>
              <a:rPr lang="ja-JP" altLang="en-US" sz="1100" dirty="0">
                <a:latin typeface="Meiryo UI" panose="020B0604030504040204" pitchFamily="50" charset="-128"/>
                <a:ea typeface="Meiryo UI" panose="020B0604030504040204" pitchFamily="50" charset="-128"/>
              </a:rPr>
              <a:t>歴史や魅力を広く発信</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か国語に対応した展示や、</a:t>
            </a:r>
            <a:r>
              <a:rPr lang="ja-JP" altLang="en-US" sz="1100" dirty="0" smtClean="0">
                <a:latin typeface="Meiryo UI" panose="020B0604030504040204" pitchFamily="50" charset="-128"/>
                <a:ea typeface="Meiryo UI" panose="020B0604030504040204" pitchFamily="50" charset="-128"/>
              </a:rPr>
              <a:t>外国語</a:t>
            </a:r>
            <a:r>
              <a:rPr lang="ja-JP" altLang="en-US" sz="1100" dirty="0">
                <a:latin typeface="Meiryo UI" panose="020B0604030504040204" pitchFamily="50" charset="-128"/>
                <a:ea typeface="Meiryo UI" panose="020B0604030504040204" pitchFamily="50" charset="-128"/>
              </a:rPr>
              <a:t>対応可能</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ナビゲーター</a:t>
            </a:r>
            <a:r>
              <a:rPr lang="ja-JP" altLang="en-US" sz="1100" dirty="0">
                <a:latin typeface="Meiryo UI" panose="020B0604030504040204" pitchFamily="50" charset="-128"/>
                <a:ea typeface="Meiryo UI" panose="020B0604030504040204" pitchFamily="50" charset="-128"/>
              </a:rPr>
              <a:t>（演芸人）も配置。</a:t>
            </a: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の文化・芸術に多大な貢献のあった方の</a:t>
            </a:r>
            <a:r>
              <a:rPr lang="ja-JP" altLang="en-US" sz="1100" dirty="0" smtClean="0">
                <a:latin typeface="Meiryo UI" panose="020B0604030504040204" pitchFamily="50" charset="-128"/>
                <a:ea typeface="Meiryo UI" panose="020B0604030504040204" pitchFamily="50" charset="-128"/>
              </a:rPr>
              <a:t>顕彰に</a:t>
            </a:r>
            <a:r>
              <a:rPr lang="ja-JP" altLang="en-US" sz="1100" dirty="0">
                <a:latin typeface="Meiryo UI" panose="020B0604030504040204" pitchFamily="50" charset="-128"/>
                <a:ea typeface="Meiryo UI" panose="020B0604030504040204" pitchFamily="50" charset="-128"/>
              </a:rPr>
              <a:t>より、大阪の文化振興</a:t>
            </a:r>
            <a:r>
              <a:rPr lang="ja-JP" altLang="en-US" sz="1100" dirty="0" smtClean="0">
                <a:latin typeface="Meiryo UI" panose="020B0604030504040204" pitchFamily="50" charset="-128"/>
                <a:ea typeface="Meiryo UI" panose="020B0604030504040204" pitchFamily="50" charset="-128"/>
              </a:rPr>
              <a:t>の機運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醸成</a:t>
            </a:r>
            <a:r>
              <a:rPr lang="ja-JP" altLang="en-US" sz="1100" dirty="0">
                <a:latin typeface="Meiryo UI" panose="020B0604030504040204" pitchFamily="50" charset="-128"/>
                <a:ea typeface="Meiryo UI" panose="020B0604030504040204" pitchFamily="50" charset="-128"/>
              </a:rPr>
              <a:t>や都市魅力</a:t>
            </a:r>
            <a:r>
              <a:rPr lang="ja-JP" altLang="en-US" sz="1100" dirty="0" smtClean="0">
                <a:latin typeface="Meiryo UI" panose="020B0604030504040204" pitchFamily="50" charset="-128"/>
                <a:ea typeface="Meiryo UI" panose="020B0604030504040204" pitchFamily="50" charset="-128"/>
              </a:rPr>
              <a:t>をアピール。</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②都市の魅力向上と新たな文化の創造</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・「御堂筋オータムパーティー」</a:t>
            </a:r>
            <a:r>
              <a:rPr lang="ja-JP" altLang="en-US" sz="1100" dirty="0" smtClean="0">
                <a:latin typeface="Meiryo UI" panose="020B0604030504040204" pitchFamily="50" charset="-128"/>
                <a:ea typeface="Meiryo UI" panose="020B0604030504040204" pitchFamily="50" charset="-128"/>
              </a:rPr>
              <a:t>や「大阪・光</a:t>
            </a:r>
            <a:r>
              <a:rPr lang="ja-JP" altLang="en-US" sz="1100" dirty="0">
                <a:latin typeface="Meiryo UI" panose="020B0604030504040204" pitchFamily="50" charset="-128"/>
                <a:ea typeface="Meiryo UI" panose="020B0604030504040204" pitchFamily="50" charset="-128"/>
              </a:rPr>
              <a:t>の饗宴</a:t>
            </a:r>
            <a:r>
              <a:rPr lang="ja-JP" altLang="en-US" sz="1100" dirty="0" smtClean="0">
                <a:latin typeface="Meiryo UI" panose="020B0604030504040204" pitchFamily="50" charset="-128"/>
                <a:ea typeface="Meiryo UI" panose="020B0604030504040204" pitchFamily="50" charset="-128"/>
              </a:rPr>
              <a:t>」など、国内外</a:t>
            </a:r>
            <a:r>
              <a:rPr lang="ja-JP" altLang="en-US" sz="1100" dirty="0">
                <a:latin typeface="Meiryo UI" panose="020B0604030504040204" pitchFamily="50" charset="-128"/>
                <a:ea typeface="Meiryo UI" panose="020B0604030504040204" pitchFamily="50" charset="-128"/>
              </a:rPr>
              <a:t>の人を</a:t>
            </a:r>
            <a:r>
              <a:rPr lang="ja-JP" altLang="en-US" sz="1100" dirty="0" smtClean="0">
                <a:latin typeface="Meiryo UI" panose="020B0604030504040204" pitchFamily="50" charset="-128"/>
                <a:ea typeface="Meiryo UI" panose="020B0604030504040204" pitchFamily="50" charset="-128"/>
              </a:rPr>
              <a:t>引き付ける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大規模イベント</a:t>
            </a:r>
            <a:r>
              <a:rPr lang="ja-JP" altLang="en-US" sz="1100" dirty="0">
                <a:latin typeface="Meiryo UI" panose="020B0604030504040204" pitchFamily="50" charset="-128"/>
                <a:ea typeface="Meiryo UI" panose="020B0604030504040204" pitchFamily="50" charset="-128"/>
              </a:rPr>
              <a:t>を毎年開催</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・大阪市</a:t>
            </a:r>
            <a:r>
              <a:rPr lang="ja-JP" altLang="en-US" sz="1100" dirty="0">
                <a:latin typeface="Meiryo UI" panose="020B0604030504040204" pitchFamily="50" charset="-128"/>
                <a:ea typeface="Meiryo UI" panose="020B0604030504040204" pitchFamily="50" charset="-128"/>
              </a:rPr>
              <a:t>ミュージアムビジョンに定める戦略等に基づき、市立美術館、東洋</a:t>
            </a:r>
            <a:r>
              <a:rPr lang="ja-JP" altLang="en-US" sz="1100" dirty="0" smtClean="0">
                <a:latin typeface="Meiryo UI" panose="020B0604030504040204" pitchFamily="50" charset="-128"/>
                <a:ea typeface="Meiryo UI" panose="020B0604030504040204" pitchFamily="50" charset="-128"/>
              </a:rPr>
              <a:t>陶磁美術館、</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歴史</a:t>
            </a:r>
            <a:r>
              <a:rPr lang="ja-JP" altLang="en-US" sz="1100" dirty="0">
                <a:latin typeface="Meiryo UI" panose="020B0604030504040204" pitchFamily="50" charset="-128"/>
                <a:ea typeface="Meiryo UI" panose="020B0604030504040204" pitchFamily="50" charset="-128"/>
              </a:rPr>
              <a:t>博物館、自然史博物館、科学館において、魅力向上に</a:t>
            </a:r>
            <a:r>
              <a:rPr lang="ja-JP" altLang="en-US" sz="1100" dirty="0" smtClean="0">
                <a:latin typeface="Meiryo UI" panose="020B0604030504040204" pitchFamily="50" charset="-128"/>
                <a:ea typeface="Meiryo UI" panose="020B0604030504040204" pitchFamily="50" charset="-128"/>
              </a:rPr>
              <a:t>向けた展示</a:t>
            </a:r>
            <a:r>
              <a:rPr lang="ja-JP" altLang="en-US" sz="1100" dirty="0">
                <a:latin typeface="Meiryo UI" panose="020B0604030504040204" pitchFamily="50" charset="-128"/>
                <a:ea typeface="Meiryo UI" panose="020B0604030504040204" pitchFamily="50" charset="-128"/>
              </a:rPr>
              <a:t>環境</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改善など、計画的</a:t>
            </a:r>
            <a:r>
              <a:rPr lang="ja-JP" altLang="en-US" sz="1100" dirty="0">
                <a:latin typeface="Meiryo UI" panose="020B0604030504040204" pitchFamily="50" charset="-128"/>
                <a:ea typeface="Meiryo UI" panose="020B0604030504040204" pitchFamily="50" charset="-128"/>
              </a:rPr>
              <a:t>な施設の改修整備を実施。併せて、地方</a:t>
            </a:r>
            <a:r>
              <a:rPr lang="ja-JP" altLang="en-US" sz="1100" dirty="0" smtClean="0">
                <a:latin typeface="Meiryo UI" panose="020B0604030504040204" pitchFamily="50" charset="-128"/>
                <a:ea typeface="Meiryo UI" panose="020B0604030504040204" pitchFamily="50" charset="-128"/>
              </a:rPr>
              <a:t>独立行政</a:t>
            </a:r>
            <a:r>
              <a:rPr lang="ja-JP" altLang="en-US" sz="1100" dirty="0">
                <a:latin typeface="Meiryo UI" panose="020B0604030504040204" pitchFamily="50" charset="-128"/>
                <a:ea typeface="Meiryo UI" panose="020B0604030504040204" pitchFamily="50" charset="-128"/>
              </a:rPr>
              <a:t>法人設立（</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月）を経て、「都市のコアとしてのミュージアム</a:t>
            </a:r>
            <a:r>
              <a:rPr lang="ja-JP" altLang="en-US" sz="1100" dirty="0" smtClean="0">
                <a:latin typeface="Meiryo UI" panose="020B0604030504040204" pitchFamily="50" charset="-128"/>
                <a:ea typeface="Meiryo UI" panose="020B0604030504040204" pitchFamily="50" charset="-128"/>
              </a:rPr>
              <a:t>」実現</a:t>
            </a:r>
            <a:r>
              <a:rPr lang="ja-JP" altLang="en-US" sz="1100" dirty="0">
                <a:latin typeface="Meiryo UI" panose="020B0604030504040204" pitchFamily="50" charset="-128"/>
                <a:ea typeface="Meiryo UI" panose="020B0604030504040204" pitchFamily="50" charset="-128"/>
              </a:rPr>
              <a:t>に向けた取組みの推進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・大阪市が所蔵する第一級のコレクションを活用して</a:t>
            </a:r>
            <a:r>
              <a:rPr lang="ja-JP" altLang="en-US" sz="1100" dirty="0" smtClean="0">
                <a:latin typeface="Meiryo UI" panose="020B0604030504040204" pitchFamily="50" charset="-128"/>
                <a:ea typeface="Meiryo UI" panose="020B0604030504040204" pitchFamily="50" charset="-128"/>
              </a:rPr>
              <a:t>、既存の美術館</a:t>
            </a:r>
            <a:r>
              <a:rPr lang="ja-JP" altLang="en-US" sz="1100" dirty="0">
                <a:latin typeface="Meiryo UI" panose="020B0604030504040204" pitchFamily="50" charset="-128"/>
                <a:ea typeface="Meiryo UI" panose="020B0604030504040204" pitchFamily="50" charset="-128"/>
              </a:rPr>
              <a:t>とは異なる新た</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魅力</a:t>
            </a:r>
            <a:r>
              <a:rPr lang="ja-JP" altLang="en-US" sz="1100" dirty="0">
                <a:latin typeface="Meiryo UI" panose="020B0604030504040204" pitchFamily="50" charset="-128"/>
                <a:ea typeface="Meiryo UI" panose="020B0604030504040204" pitchFamily="50" charset="-128"/>
              </a:rPr>
              <a:t>にあふれる「大阪中之島美術館」を、</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年度の開館をめざして</a:t>
            </a:r>
            <a:r>
              <a:rPr lang="ja-JP" altLang="en-US" sz="1100" dirty="0" smtClean="0">
                <a:latin typeface="Meiryo UI" panose="020B0604030504040204" pitchFamily="50" charset="-128"/>
                <a:ea typeface="Meiryo UI" panose="020B0604030504040204" pitchFamily="50" charset="-128"/>
              </a:rPr>
              <a:t>整備を推進。</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③文化プログラムの推進</a:t>
            </a:r>
            <a:endParaRPr lang="ja-JP" altLang="en-US"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文化芸術フェスなどを通じて、上方伝統芸能や上方演芸などの魅力を広く発信。</a:t>
            </a: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の文化力の向上につなげるため、アーツカウンシルにおいて府市文化事業を評価・</a:t>
            </a:r>
          </a:p>
          <a:p>
            <a:pPr>
              <a:lnSpc>
                <a:spcPts val="1800"/>
              </a:lnSpc>
            </a:pPr>
            <a:r>
              <a:rPr lang="ja-JP" altLang="en-US" sz="1100" dirty="0">
                <a:latin typeface="Meiryo UI" panose="020B0604030504040204" pitchFamily="50" charset="-128"/>
                <a:ea typeface="Meiryo UI" panose="020B0604030504040204" pitchFamily="50" charset="-128"/>
              </a:rPr>
              <a:t>　審査するとともに、企画や調査機能を高め、アーティスト等へのサポート、府内での文化</a:t>
            </a:r>
          </a:p>
          <a:p>
            <a:pPr>
              <a:lnSpc>
                <a:spcPts val="1800"/>
              </a:lnSpc>
            </a:pPr>
            <a:r>
              <a:rPr lang="ja-JP" altLang="en-US" sz="1100" dirty="0">
                <a:latin typeface="Meiryo UI" panose="020B0604030504040204" pitchFamily="50" charset="-128"/>
                <a:ea typeface="Meiryo UI" panose="020B0604030504040204" pitchFamily="50" charset="-128"/>
              </a:rPr>
              <a:t>　プログラムの推進や効果検証等を実施。</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877918" y="646270"/>
            <a:ext cx="2276909" cy="261610"/>
          </a:xfrm>
          <a:prstGeom prst="rect">
            <a:avLst/>
          </a:prstGeom>
          <a:noFill/>
        </p:spPr>
        <p:txBody>
          <a:bodyPr wrap="square" rtlCol="0">
            <a:spAutoFit/>
          </a:bodyPr>
          <a:lstStyle/>
          <a:p>
            <a:pPr lvl="0" defTabSz="742950">
              <a:defRPr/>
            </a:pPr>
            <a:r>
              <a:rPr lang="ja-JP" altLang="en-US" sz="11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561496128"/>
              </p:ext>
            </p:extLst>
          </p:nvPr>
        </p:nvGraphicFramePr>
        <p:xfrm>
          <a:off x="6506755" y="1370700"/>
          <a:ext cx="2601749" cy="1583555"/>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5066595" y="1461692"/>
            <a:ext cx="1327362" cy="1390925"/>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10.8</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30.0</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40.0</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5066595" y="914034"/>
            <a:ext cx="3960000" cy="478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府内</a:t>
            </a:r>
            <a:r>
              <a:rPr lang="ja-JP" altLang="en-US" sz="1100" b="1" dirty="0">
                <a:latin typeface="Meiryo UI" panose="020B0604030504040204" pitchFamily="50" charset="-128"/>
                <a:ea typeface="Meiryo UI" panose="020B0604030504040204" pitchFamily="50" charset="-128"/>
              </a:rPr>
              <a:t>外</a:t>
            </a:r>
            <a:r>
              <a:rPr lang="ja-JP" altLang="en-US" sz="1100" b="1" dirty="0" smtClean="0">
                <a:latin typeface="Meiryo UI" panose="020B0604030504040204" pitchFamily="50" charset="-128"/>
                <a:ea typeface="Meiryo UI" panose="020B0604030504040204" pitchFamily="50" charset="-128"/>
              </a:rPr>
              <a:t>から人々が集まり、</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芸術活動が活発になっていると思う府民の割合</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22299022"/>
              </p:ext>
            </p:extLst>
          </p:nvPr>
        </p:nvGraphicFramePr>
        <p:xfrm>
          <a:off x="5066595" y="3103038"/>
          <a:ext cx="3960000" cy="1709420"/>
        </p:xfrm>
        <a:graphic>
          <a:graphicData uri="http://schemas.openxmlformats.org/drawingml/2006/table">
            <a:tbl>
              <a:tblPr firstRow="1" bandRow="1">
                <a:tableStyleId>{BC89EF96-8CEA-46FF-86C4-4CE0E7609802}</a:tableStyleId>
              </a:tblPr>
              <a:tblGrid>
                <a:gridCol w="2232248">
                  <a:extLst>
                    <a:ext uri="{9D8B030D-6E8A-4147-A177-3AD203B41FA5}">
                      <a16:colId xmlns:a16="http://schemas.microsoft.com/office/drawing/2014/main" val="1146467183"/>
                    </a:ext>
                  </a:extLst>
                </a:gridCol>
                <a:gridCol w="1727752">
                  <a:extLst>
                    <a:ext uri="{9D8B030D-6E8A-4147-A177-3AD203B41FA5}">
                      <a16:colId xmlns:a16="http://schemas.microsoft.com/office/drawing/2014/main" val="208746823"/>
                    </a:ext>
                  </a:extLst>
                </a:gridCol>
              </a:tblGrid>
              <a:tr h="616133">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文楽、歌舞伎、演芸等、伝統芸能が保存・継承され、鑑賞の機会が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充実していると思う府民の割合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23.0%</a:t>
                      </a:r>
                      <a:r>
                        <a:rPr kumimoji="1" lang="ja-JP" altLang="en-US" sz="1050" b="0" dirty="0" smtClean="0">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dirty="0" smtClean="0">
                          <a:latin typeface="Meiryo UI" panose="020B0604030504040204" pitchFamily="50" charset="-128"/>
                          <a:ea typeface="Meiryo UI" panose="020B0604030504040204" pitchFamily="50" charset="-128"/>
                        </a:rPr>
                        <a:t>40.0%</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lnSpc>
                          <a:spcPts val="1600"/>
                        </a:lnSpc>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509903">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海外や他県等と芸術文化の交流が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活発であると思う府民の割合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800"/>
                        </a:lnSpc>
                      </a:pPr>
                      <a:r>
                        <a:rPr kumimoji="1" lang="en-US" altLang="ja-JP" sz="1050" b="0" dirty="0" smtClean="0">
                          <a:latin typeface="Meiryo UI" panose="020B0604030504040204" pitchFamily="50" charset="-128"/>
                          <a:ea typeface="Meiryo UI" panose="020B0604030504040204" pitchFamily="50" charset="-128"/>
                        </a:rPr>
                        <a:t>11.1</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27.3</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dirty="0" smtClean="0">
                          <a:latin typeface="Meiryo UI" panose="020B0604030504040204" pitchFamily="50" charset="-128"/>
                          <a:ea typeface="Meiryo UI" panose="020B0604030504040204" pitchFamily="50" charset="-128"/>
                        </a:rPr>
                        <a:t>　</a:t>
                      </a:r>
                      <a:endParaRPr kumimoji="1" lang="en-US" altLang="ja-JP" sz="900" b="0" dirty="0" smtClean="0">
                        <a:latin typeface="Meiryo UI" panose="020B0604030504040204" pitchFamily="50" charset="-128"/>
                        <a:ea typeface="Meiryo UI" panose="020B0604030504040204" pitchFamily="50" charset="-128"/>
                      </a:endParaRPr>
                    </a:p>
                    <a:p>
                      <a:pPr algn="ctr">
                        <a:lnSpc>
                          <a:spcPts val="1800"/>
                        </a:lnSpc>
                      </a:pP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2015</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2019</a:t>
                      </a:r>
                      <a:r>
                        <a:rPr kumimoji="1" lang="ja-JP" altLang="en-US" sz="900" b="0" dirty="0" smtClean="0">
                          <a:latin typeface="Meiryo UI" panose="020B0604030504040204" pitchFamily="50" charset="-128"/>
                          <a:ea typeface="Meiryo UI" panose="020B0604030504040204" pitchFamily="50" charset="-128"/>
                        </a:rPr>
                        <a:t>）　　　　</a:t>
                      </a:r>
                      <a:r>
                        <a:rPr kumimoji="1" lang="ja-JP" altLang="en-US" sz="900" b="0" baseline="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46269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芸術文化が都市の魅力づくりに</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貢献していると思う府民の割合</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050" b="0" dirty="0" smtClean="0">
                          <a:latin typeface="Meiryo UI" panose="020B0604030504040204" pitchFamily="50" charset="-128"/>
                          <a:ea typeface="Meiryo UI" panose="020B0604030504040204" pitchFamily="50" charset="-128"/>
                        </a:rPr>
                        <a:t>12.3</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62068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18468"/>
            <a:ext cx="2133600" cy="365125"/>
          </a:xfrm>
        </p:spPr>
        <p:txBody>
          <a:bodyPr/>
          <a:lstStyle/>
          <a:p>
            <a:r>
              <a:rPr lang="en-US" altLang="ja-JP" dirty="0"/>
              <a:t>5</a:t>
            </a:r>
            <a:endParaRPr kumimoji="1" lang="ja-JP" altLang="en-US" dirty="0"/>
          </a:p>
        </p:txBody>
      </p:sp>
      <p:sp>
        <p:nvSpPr>
          <p:cNvPr id="13" name="正方形/長方形 12"/>
          <p:cNvSpPr/>
          <p:nvPr/>
        </p:nvSpPr>
        <p:spPr>
          <a:xfrm>
            <a:off x="4877918" y="278092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066595" y="4869160"/>
            <a:ext cx="3960000" cy="176240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〇成果指標についてはおおむね順調に推移しており、今後とも文化</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芸術の創造および魅力発信につながる取組みを進めていくことが</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〇関連する分野における施策との有機的な連携を通じて、都市全体</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の魅力のさらなる向上、大阪にある多彩で豊かな文化芸術の</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次世代への継承が必要。　</a:t>
            </a:r>
            <a:r>
              <a:rPr lang="ja-JP" altLang="en-US" sz="1100" dirty="0" smtClean="0">
                <a:solidFill>
                  <a:srgbClr val="0000FF"/>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関連参考データ</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12</a:t>
            </a:r>
            <a:r>
              <a:rPr lang="en-US" altLang="ja-JP" sz="1100" dirty="0" smtClean="0">
                <a:solidFill>
                  <a:schemeClr val="tx1"/>
                </a:solidFill>
                <a:latin typeface="Meiryo UI" panose="020B0604030504040204" pitchFamily="50" charset="-128"/>
                <a:ea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2027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６　　あらゆる人々が文化を享受できる都市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40370" y="1356195"/>
            <a:ext cx="4565368" cy="4708981"/>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①芸術文化を創造し、支える人材の育成・支援の充実</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・府民</a:t>
            </a:r>
            <a:r>
              <a:rPr lang="ja-JP" altLang="en-US" sz="1100" dirty="0">
                <a:latin typeface="Meiryo UI" panose="020B0604030504040204" pitchFamily="50" charset="-128"/>
                <a:ea typeface="Meiryo UI" panose="020B0604030504040204" pitchFamily="50" charset="-128"/>
              </a:rPr>
              <a:t>に優れた芸術文化の鑑賞機会等を提供する芸術文化活動に</a:t>
            </a:r>
            <a:r>
              <a:rPr lang="ja-JP" altLang="en-US" sz="1100" dirty="0" smtClean="0">
                <a:latin typeface="Meiryo UI" panose="020B0604030504040204" pitchFamily="50" charset="-128"/>
                <a:ea typeface="Meiryo UI" panose="020B0604030504040204" pitchFamily="50" charset="-128"/>
              </a:rPr>
              <a:t>対して</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補助</a:t>
            </a:r>
            <a:r>
              <a:rPr lang="ja-JP" altLang="en-US" sz="1100" dirty="0">
                <a:latin typeface="Meiryo UI" panose="020B0604030504040204" pitchFamily="50" charset="-128"/>
                <a:ea typeface="Meiryo UI" panose="020B0604030504040204" pitchFamily="50" charset="-128"/>
              </a:rPr>
              <a:t>を実施。</a:t>
            </a:r>
          </a:p>
          <a:p>
            <a:pPr>
              <a:lnSpc>
                <a:spcPts val="18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若手</a:t>
            </a:r>
            <a:r>
              <a:rPr lang="ja-JP" altLang="en-US" sz="1100" dirty="0">
                <a:latin typeface="Meiryo UI" panose="020B0604030504040204" pitchFamily="50" charset="-128"/>
                <a:ea typeface="Meiryo UI" panose="020B0604030504040204" pitchFamily="50" charset="-128"/>
              </a:rPr>
              <a:t>プロデューサーにチャレンジの場を与え、今後の芸術文化の担い手</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育成</a:t>
            </a:r>
            <a:r>
              <a:rPr lang="ja-JP" altLang="en-US" sz="1100" dirty="0">
                <a:latin typeface="Meiryo UI" panose="020B0604030504040204" pitchFamily="50" charset="-128"/>
                <a:ea typeface="Meiryo UI" panose="020B0604030504040204" pitchFamily="50" charset="-128"/>
              </a:rPr>
              <a:t>するとともに</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にある優れた芸術文化の魅力を発信</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②将来の社会の担い手となる青少年の育成</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・府内</a:t>
            </a:r>
            <a:r>
              <a:rPr lang="ja-JP" altLang="en-US" sz="1100" dirty="0">
                <a:latin typeface="Meiryo UI" panose="020B0604030504040204" pitchFamily="50" charset="-128"/>
                <a:ea typeface="Meiryo UI" panose="020B0604030504040204" pitchFamily="50" charset="-128"/>
              </a:rPr>
              <a:t>の子どもが参加し、文化活動を発表・体験する機会を提供する、文化</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通じた次</a:t>
            </a:r>
            <a:r>
              <a:rPr lang="ja-JP" altLang="en-US" sz="1100" dirty="0">
                <a:latin typeface="Meiryo UI" panose="020B0604030504040204" pitchFamily="50" charset="-128"/>
                <a:ea typeface="Meiryo UI" panose="020B0604030504040204" pitchFamily="50" charset="-128"/>
              </a:rPr>
              <a:t>世代育成に資する事業に対して補助を実施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・青少年に対する芸術体験ワークショップ等を実施し、芸術文化に触れる機会</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創出を行い、将来へ継承発展させる青少年の育成となる取組みを実施。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・子どもたちが文学を中心とした良質で多様な芸術文化に触れることができる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場である「こども本の森　中之島」の開館。</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③芸術文化拠点の充実と府民意識の醸成等</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・大阪府江之子島文化芸術創造センター（</a:t>
            </a:r>
            <a:r>
              <a:rPr lang="en-US" altLang="ja-JP" sz="1100" dirty="0" err="1" smtClean="0">
                <a:latin typeface="Meiryo UI" panose="020B0604030504040204" pitchFamily="50" charset="-128"/>
                <a:ea typeface="Meiryo UI" panose="020B0604030504040204" pitchFamily="50" charset="-128"/>
              </a:rPr>
              <a:t>enoco</a:t>
            </a:r>
            <a:r>
              <a:rPr lang="ja-JP" altLang="en-US" sz="1100" dirty="0" smtClean="0">
                <a:latin typeface="Meiryo UI" panose="020B0604030504040204" pitchFamily="50" charset="-128"/>
                <a:ea typeface="Meiryo UI" panose="020B0604030504040204" pitchFamily="50" charset="-128"/>
              </a:rPr>
              <a:t>）において、絵画等の収蔵</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作品の管理活用、交流・活動場所の提供、アートやデザインを活用した社会</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課題の発見、解決等創造的な活動の機会の創出を支援するための共同</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拠点づくり等を実施。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・「こども本の森　中之島」の開館や、大阪市が所蔵する第一級のコレクションを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活用した大阪中之島美術館、国立国際美術館などの文化施設が集積する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中之島エリアにおける芸術文化拠点としてのポテンシャル強化に繋げた。</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90967" y="745783"/>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483088971"/>
              </p:ext>
            </p:extLst>
          </p:nvPr>
        </p:nvGraphicFramePr>
        <p:xfrm>
          <a:off x="6336205" y="1334467"/>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70659" y="1425459"/>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9.8%(2015)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33.7%</a:t>
            </a: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40.0%</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31267" y="1011749"/>
            <a:ext cx="424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文化的環境が整備されていると思う府民の割合</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330705991"/>
              </p:ext>
            </p:extLst>
          </p:nvPr>
        </p:nvGraphicFramePr>
        <p:xfrm>
          <a:off x="4746788" y="3211267"/>
          <a:ext cx="4242176" cy="1658620"/>
        </p:xfrm>
        <a:graphic>
          <a:graphicData uri="http://schemas.openxmlformats.org/drawingml/2006/table">
            <a:tbl>
              <a:tblPr firstRow="1" bandRow="1">
                <a:tableStyleId>{BC89EF96-8CEA-46FF-86C4-4CE0E7609802}</a:tableStyleId>
              </a:tblPr>
              <a:tblGrid>
                <a:gridCol w="2000467">
                  <a:extLst>
                    <a:ext uri="{9D8B030D-6E8A-4147-A177-3AD203B41FA5}">
                      <a16:colId xmlns:a16="http://schemas.microsoft.com/office/drawing/2014/main" val="1146467183"/>
                    </a:ext>
                  </a:extLst>
                </a:gridCol>
                <a:gridCol w="2241709">
                  <a:extLst>
                    <a:ext uri="{9D8B030D-6E8A-4147-A177-3AD203B41FA5}">
                      <a16:colId xmlns:a16="http://schemas.microsoft.com/office/drawing/2014/main" val="208746823"/>
                    </a:ext>
                  </a:extLst>
                </a:gridCol>
              </a:tblGrid>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一年間に大阪で芸術鑑賞を</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したことがある府民の割合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  22.4%</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38.8%</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a:lnSpc>
                          <a:spcPts val="1600"/>
                        </a:lnSpc>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dirty="0" smtClean="0">
                          <a:latin typeface="Meiryo UI" panose="020B0604030504040204" pitchFamily="50" charset="-128"/>
                          <a:ea typeface="Meiryo UI" panose="020B0604030504040204" pitchFamily="50" charset="-128"/>
                        </a:rPr>
                        <a:t>　　　　　　  </a:t>
                      </a:r>
                      <a:r>
                        <a:rPr kumimoji="1" lang="ja-JP" altLang="en-US" sz="1100" b="0" dirty="0" smtClean="0">
                          <a:latin typeface="Meiryo UI" panose="020B0604030504040204" pitchFamily="50" charset="-128"/>
                          <a:ea typeface="Meiryo UI" panose="020B0604030504040204" pitchFamily="50" charset="-128"/>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一年間で文化施設（美術館、</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音楽ホール、映画館など）を</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利用したことがある府民の割合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800"/>
                        </a:lnSpc>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64.9</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34.5</a:t>
                      </a:r>
                      <a:r>
                        <a:rPr kumimoji="1" lang="ja-JP" altLang="en-US" sz="1050" b="0" dirty="0" smtClean="0">
                          <a:latin typeface="Meiryo UI" panose="020B0604030504040204" pitchFamily="50" charset="-128"/>
                          <a:ea typeface="Meiryo UI" panose="020B0604030504040204" pitchFamily="50" charset="-128"/>
                        </a:rPr>
                        <a:t>％</a:t>
                      </a:r>
                      <a:endParaRPr kumimoji="1" lang="en-US" altLang="ja-JP" sz="900" b="0" dirty="0" smtClean="0">
                        <a:latin typeface="Meiryo UI" panose="020B0604030504040204" pitchFamily="50" charset="-128"/>
                        <a:ea typeface="Meiryo UI" panose="020B0604030504040204" pitchFamily="50" charset="-128"/>
                      </a:endParaRPr>
                    </a:p>
                    <a:p>
                      <a:pPr algn="ctr">
                        <a:lnSpc>
                          <a:spcPts val="1800"/>
                        </a:lnSpc>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文化に関する情報ネットワークが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充実していると思う府民の割合</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23.2</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dirty="0" smtClean="0">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122734" y="925703"/>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7010400" y="6514788"/>
            <a:ext cx="2133600" cy="365125"/>
          </a:xfrm>
        </p:spPr>
        <p:txBody>
          <a:bodyPr/>
          <a:lstStyle/>
          <a:p>
            <a:r>
              <a:rPr lang="en-US" altLang="ja-JP" dirty="0"/>
              <a:t>6</a:t>
            </a:r>
            <a:endParaRPr kumimoji="1" lang="ja-JP" altLang="en-US" dirty="0"/>
          </a:p>
        </p:txBody>
      </p:sp>
      <p:sp>
        <p:nvSpPr>
          <p:cNvPr id="13" name="正方形/長方形 12"/>
          <p:cNvSpPr/>
          <p:nvPr/>
        </p:nvSpPr>
        <p:spPr>
          <a:xfrm>
            <a:off x="4576292" y="2903350"/>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63987" y="4959307"/>
            <a:ext cx="4248000" cy="1649243"/>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課題等</a:t>
            </a:r>
            <a:r>
              <a:rPr kumimoji="1" lang="en-US" altLang="ja-JP" sz="1100" dirty="0" smtClean="0">
                <a:latin typeface="Meiryo UI" panose="020B0604030504040204" pitchFamily="50" charset="-128"/>
                <a:ea typeface="Meiryo UI" panose="020B0604030504040204" pitchFamily="50" charset="-128"/>
              </a:rPr>
              <a:t>】</a:t>
            </a:r>
          </a:p>
          <a:p>
            <a:pPr>
              <a:lnSpc>
                <a:spcPts val="1800"/>
              </a:lnSpc>
            </a:pPr>
            <a:r>
              <a:rPr lang="ja-JP" altLang="en-US" sz="1100" dirty="0" smtClean="0">
                <a:latin typeface="Meiryo UI" panose="020B0604030504040204" pitchFamily="50" charset="-128"/>
                <a:ea typeface="Meiryo UI" panose="020B0604030504040204" pitchFamily="50" charset="-128"/>
              </a:rPr>
              <a:t>〇文化芸術基本法の一部改正などを踏まえ、あらゆる人々が文化を享受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できる環境整備を</a:t>
            </a:r>
            <a:r>
              <a:rPr lang="ja-JP" altLang="en-US" sz="1100" dirty="0" smtClean="0">
                <a:solidFill>
                  <a:schemeClr val="tx1"/>
                </a:solidFill>
                <a:latin typeface="Meiryo UI" panose="020B0604030504040204" pitchFamily="50" charset="-128"/>
                <a:ea typeface="Meiryo UI" panose="020B0604030504040204" pitchFamily="50" charset="-128"/>
              </a:rPr>
              <a:t>進めるとともに、</a:t>
            </a:r>
            <a:r>
              <a:rPr lang="ja-JP" altLang="en-US" sz="1100" dirty="0">
                <a:solidFill>
                  <a:schemeClr val="tx1"/>
                </a:solidFill>
                <a:latin typeface="Meiryo UI" panose="020B0604030504040204" pitchFamily="50" charset="-128"/>
                <a:ea typeface="Meiryo UI" panose="020B0604030504040204" pitchFamily="50" charset="-128"/>
              </a:rPr>
              <a:t>将来の担い手の育成</a:t>
            </a:r>
            <a:r>
              <a:rPr lang="ja-JP" altLang="en-US" sz="1100" dirty="0" smtClean="0">
                <a:solidFill>
                  <a:schemeClr val="tx1"/>
                </a:solidFill>
                <a:latin typeface="Meiryo UI" panose="020B0604030504040204" pitchFamily="50" charset="-128"/>
                <a:ea typeface="Meiryo UI" panose="020B0604030504040204" pitchFamily="50" charset="-128"/>
              </a:rPr>
              <a:t>、府民意識の醸</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成など、引き続き取組みが必要。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〇大阪府立江之子</a:t>
            </a:r>
            <a:r>
              <a:rPr lang="ja-JP" altLang="en-US" sz="1100" dirty="0">
                <a:solidFill>
                  <a:schemeClr val="tx1"/>
                </a:solidFill>
                <a:latin typeface="Meiryo UI" panose="020B0604030504040204" pitchFamily="50" charset="-128"/>
                <a:ea typeface="Meiryo UI" panose="020B0604030504040204" pitchFamily="50" charset="-128"/>
              </a:rPr>
              <a:t>島文化芸術センター（</a:t>
            </a:r>
            <a:r>
              <a:rPr lang="en-US" altLang="ja-JP" sz="1100" dirty="0" err="1">
                <a:solidFill>
                  <a:schemeClr val="tx1"/>
                </a:solidFill>
                <a:latin typeface="Meiryo UI" panose="020B0604030504040204" pitchFamily="50" charset="-128"/>
                <a:ea typeface="Meiryo UI" panose="020B0604030504040204" pitchFamily="50" charset="-128"/>
              </a:rPr>
              <a:t>enoco</a:t>
            </a:r>
            <a:r>
              <a:rPr lang="ja-JP" altLang="en-US" sz="1100" dirty="0">
                <a:solidFill>
                  <a:schemeClr val="tx1"/>
                </a:solidFill>
                <a:latin typeface="Meiryo UI" panose="020B0604030504040204" pitchFamily="50" charset="-128"/>
                <a:ea typeface="Meiryo UI" panose="020B0604030504040204" pitchFamily="50" charset="-128"/>
              </a:rPr>
              <a:t>）におけ</a:t>
            </a:r>
            <a:r>
              <a:rPr lang="ja-JP" altLang="en-US" sz="1100" dirty="0">
                <a:latin typeface="Meiryo UI" panose="020B0604030504040204" pitchFamily="50" charset="-128"/>
                <a:ea typeface="Meiryo UI" panose="020B0604030504040204" pitchFamily="50" charset="-128"/>
              </a:rPr>
              <a:t>る</a:t>
            </a:r>
            <a:r>
              <a:rPr lang="ja-JP" altLang="en-US" sz="1100" dirty="0" smtClean="0">
                <a:latin typeface="Meiryo UI" panose="020B0604030504040204" pitchFamily="50" charset="-128"/>
                <a:ea typeface="Meiryo UI" panose="020B0604030504040204" pitchFamily="50" charset="-128"/>
              </a:rPr>
              <a:t>アーティスト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や</a:t>
            </a:r>
            <a:r>
              <a:rPr lang="ja-JP" altLang="en-US" sz="1100" dirty="0">
                <a:latin typeface="Meiryo UI" panose="020B0604030504040204" pitchFamily="50" charset="-128"/>
                <a:ea typeface="Meiryo UI" panose="020B0604030504040204" pitchFamily="50" charset="-128"/>
              </a:rPr>
              <a:t>クリエイター、府民と産官学との交流・連携・協働する拠点として</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機能を強化。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関連参考データ：</a:t>
            </a:r>
            <a:r>
              <a:rPr lang="en-US" altLang="ja-JP" sz="1100" dirty="0">
                <a:latin typeface="Meiryo UI" panose="020B0604030504040204" pitchFamily="50" charset="-128"/>
                <a:ea typeface="Meiryo UI" panose="020B0604030504040204" pitchFamily="50" charset="-128"/>
              </a:rPr>
              <a:t>12</a:t>
            </a:r>
            <a:r>
              <a:rPr lang="en-US" altLang="ja-JP"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1559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７　　アジアをリードする国際・プロスポーツ都市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24597" y="964894"/>
            <a:ext cx="4947644" cy="5401479"/>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①国際的なスポーツイベントの開催</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・ラグビーワールドカップ</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日本大会</a:t>
            </a:r>
            <a:r>
              <a:rPr lang="ja-JP" altLang="en-US" sz="1100" dirty="0">
                <a:latin typeface="Meiryo UI" panose="020B0604030504040204" pitchFamily="50" charset="-128"/>
                <a:ea typeface="Meiryo UI" panose="020B0604030504040204" pitchFamily="50" charset="-128"/>
              </a:rPr>
              <a:t>開催に向けた機運醸成や円滑かつ安全</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運営を実施</a:t>
            </a:r>
            <a:r>
              <a:rPr lang="ja-JP" altLang="en-US" sz="1100" dirty="0">
                <a:latin typeface="Meiryo UI" panose="020B0604030504040204" pitchFamily="50" charset="-128"/>
                <a:ea typeface="Meiryo UI" panose="020B0604030504040204" pitchFamily="50" charset="-128"/>
              </a:rPr>
              <a:t>。ファンゾーンやパブリックビューイング等も大盛況を収めた。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・大阪城トライアスロンや世界スーパージュニアテニス選手権大会、大阪</a:t>
            </a:r>
            <a:r>
              <a:rPr lang="ja-JP" altLang="en-US" sz="1100" dirty="0" smtClean="0">
                <a:latin typeface="Meiryo UI" panose="020B0604030504040204" pitchFamily="50" charset="-128"/>
                <a:ea typeface="Meiryo UI" panose="020B0604030504040204" pitchFamily="50" charset="-128"/>
              </a:rPr>
              <a:t>国際女子</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マラソンなど</a:t>
            </a:r>
            <a:r>
              <a:rPr lang="ja-JP" altLang="en-US" sz="1100" dirty="0">
                <a:latin typeface="Meiryo UI" panose="020B0604030504040204" pitchFamily="50" charset="-128"/>
                <a:ea typeface="Meiryo UI" panose="020B0604030504040204" pitchFamily="50" charset="-128"/>
              </a:rPr>
              <a:t>の国際競技大会等を計画どおりに着実に開催。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・オリンピック</a:t>
            </a:r>
            <a:r>
              <a:rPr lang="ja-JP" altLang="en-US" sz="1100" dirty="0">
                <a:latin typeface="Meiryo UI" panose="020B0604030504040204" pitchFamily="50" charset="-128"/>
                <a:ea typeface="Meiryo UI" panose="020B0604030504040204" pitchFamily="50" charset="-128"/>
              </a:rPr>
              <a:t>・パラリンピック</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に向け</a:t>
            </a:r>
            <a:r>
              <a:rPr lang="ja-JP" altLang="en-US" sz="1100" dirty="0" smtClean="0">
                <a:latin typeface="Meiryo UI" panose="020B0604030504040204" pitchFamily="50" charset="-128"/>
                <a:ea typeface="Meiryo UI" panose="020B0604030504040204" pitchFamily="50" charset="-128"/>
              </a:rPr>
              <a:t>、海外</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事前キャンプ</a:t>
            </a:r>
            <a:r>
              <a:rPr lang="ja-JP" altLang="en-US" sz="1100" dirty="0">
                <a:latin typeface="Meiryo UI" panose="020B0604030504040204" pitchFamily="50" charset="-128"/>
                <a:ea typeface="Meiryo UI" panose="020B0604030504040204" pitchFamily="50" charset="-128"/>
              </a:rPr>
              <a:t>の誘致</a:t>
            </a:r>
            <a:r>
              <a:rPr lang="ja-JP" altLang="en-US" sz="1100" dirty="0" smtClean="0">
                <a:latin typeface="Meiryo UI" panose="020B0604030504040204" pitchFamily="50" charset="-128"/>
                <a:ea typeface="Meiryo UI" panose="020B0604030504040204" pitchFamily="50" charset="-128"/>
              </a:rPr>
              <a:t>の働きかけ</a:t>
            </a:r>
            <a:r>
              <a:rPr lang="ja-JP" altLang="en-US" sz="1100" dirty="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誘致</a:t>
            </a:r>
            <a:r>
              <a:rPr lang="ja-JP" altLang="en-US" sz="1100" dirty="0">
                <a:latin typeface="Meiryo UI" panose="020B0604030504040204" pitchFamily="50" charset="-128"/>
                <a:ea typeface="Meiryo UI" panose="020B0604030504040204" pitchFamily="50" charset="-128"/>
              </a:rPr>
              <a:t>を希望する市町村への支援など</a:t>
            </a:r>
            <a:r>
              <a:rPr lang="ja-JP" altLang="en-US" sz="1100" dirty="0" smtClean="0">
                <a:latin typeface="Meiryo UI" panose="020B0604030504040204" pitchFamily="50" charset="-128"/>
                <a:ea typeface="Meiryo UI" panose="020B0604030504040204" pitchFamily="50" charset="-128"/>
              </a:rPr>
              <a:t>、ホストタウン</a:t>
            </a:r>
            <a:r>
              <a:rPr lang="ja-JP" altLang="en-US" sz="1100" dirty="0">
                <a:latin typeface="Meiryo UI" panose="020B0604030504040204" pitchFamily="50" charset="-128"/>
                <a:ea typeface="Meiryo UI" panose="020B0604030504040204" pitchFamily="50" charset="-128"/>
              </a:rPr>
              <a:t>の登録に</a:t>
            </a:r>
            <a:r>
              <a:rPr lang="ja-JP" altLang="en-US" sz="1100" dirty="0" smtClean="0">
                <a:latin typeface="Meiryo UI" panose="020B0604030504040204" pitchFamily="50" charset="-128"/>
                <a:ea typeface="Meiryo UI" panose="020B0604030504040204" pitchFamily="50" charset="-128"/>
              </a:rPr>
              <a:t>向けた取組みを</a:t>
            </a:r>
            <a:r>
              <a:rPr lang="ja-JP" altLang="en-US" sz="1100" dirty="0">
                <a:latin typeface="Meiryo UI" panose="020B0604030504040204" pitchFamily="50" charset="-128"/>
                <a:ea typeface="Meiryo UI" panose="020B0604030504040204" pitchFamily="50" charset="-128"/>
              </a:rPr>
              <a:t>推進。</a:t>
            </a:r>
          </a:p>
          <a:p>
            <a:pPr>
              <a:lnSpc>
                <a:spcPts val="1800"/>
              </a:lnSpc>
            </a:pPr>
            <a:r>
              <a:rPr lang="ja-JP" altLang="en-US" sz="1100" dirty="0" smtClean="0">
                <a:latin typeface="Meiryo UI" panose="020B0604030504040204" pitchFamily="50" charset="-128"/>
                <a:ea typeface="Meiryo UI" panose="020B0604030504040204" pitchFamily="50" charset="-128"/>
              </a:rPr>
              <a:t>・ワールドマスターズゲームズ</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関西の開催に向け</a:t>
            </a:r>
            <a:r>
              <a:rPr lang="ja-JP" altLang="en-US" sz="1100" dirty="0">
                <a:latin typeface="Meiryo UI" panose="020B0604030504040204" pitchFamily="50" charset="-128"/>
                <a:ea typeface="Meiryo UI" panose="020B0604030504040204" pitchFamily="50" charset="-128"/>
              </a:rPr>
              <a:t>、一般参加型の</a:t>
            </a:r>
            <a:r>
              <a:rPr lang="ja-JP" altLang="en-US" sz="1100" dirty="0" smtClean="0">
                <a:latin typeface="Meiryo UI" panose="020B0604030504040204" pitchFamily="50" charset="-128"/>
                <a:ea typeface="Meiryo UI" panose="020B0604030504040204" pitchFamily="50" charset="-128"/>
              </a:rPr>
              <a:t>スポーツ</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イベント開催</a:t>
            </a:r>
            <a:r>
              <a:rPr lang="ja-JP" altLang="en-US" sz="1100" dirty="0">
                <a:latin typeface="Meiryo UI" panose="020B0604030504040204" pitchFamily="50" charset="-128"/>
                <a:ea typeface="Meiryo UI" panose="020B0604030504040204" pitchFamily="50" charset="-128"/>
              </a:rPr>
              <a:t>による機運の醸成を図るとともに、ワールドマスターズゲームズ</a:t>
            </a:r>
            <a:r>
              <a:rPr lang="en-US" altLang="ja-JP" sz="1100" dirty="0" smtClean="0">
                <a:latin typeface="Meiryo UI" panose="020B0604030504040204" pitchFamily="50" charset="-128"/>
                <a:ea typeface="Meiryo UI" panose="020B0604030504040204" pitchFamily="50" charset="-128"/>
              </a:rPr>
              <a:t>2021</a:t>
            </a: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関西の閉会式</a:t>
            </a:r>
            <a:r>
              <a:rPr lang="ja-JP" altLang="en-US" sz="1100" dirty="0">
                <a:latin typeface="Meiryo UI" panose="020B0604030504040204" pitchFamily="50" charset="-128"/>
                <a:ea typeface="Meiryo UI" panose="020B0604030504040204" pitchFamily="50" charset="-128"/>
              </a:rPr>
              <a:t>開催に向けた取組みを着実に推進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②スポーツ都市大阪の魅力発信</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・ラグビーワールドカップ</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日本大会</a:t>
            </a:r>
            <a:r>
              <a:rPr lang="ja-JP" altLang="en-US" sz="1100" dirty="0">
                <a:latin typeface="Meiryo UI" panose="020B0604030504040204" pitchFamily="50" charset="-128"/>
                <a:ea typeface="Meiryo UI" panose="020B0604030504040204" pitchFamily="50" charset="-128"/>
              </a:rPr>
              <a:t>の開催運営にあたり、大阪のスポーツ</a:t>
            </a:r>
            <a:r>
              <a:rPr lang="ja-JP" altLang="en-US" sz="1100" dirty="0" smtClean="0">
                <a:latin typeface="Meiryo UI" panose="020B0604030504040204" pitchFamily="50" charset="-128"/>
                <a:ea typeface="Meiryo UI" panose="020B0604030504040204" pitchFamily="50" charset="-128"/>
              </a:rPr>
              <a:t>都市</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としてのポテンシャル</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世界へ発信。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・大阪マラソン公式多言語ページの作成、レース後のランナーが観光・飲食</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楽しめる</a:t>
            </a:r>
            <a:r>
              <a:rPr lang="ja-JP" altLang="en-US" sz="1100" dirty="0">
                <a:latin typeface="Meiryo UI" panose="020B0604030504040204" pitchFamily="50" charset="-128"/>
                <a:ea typeface="Meiryo UI" panose="020B0604030504040204" pitchFamily="50" charset="-128"/>
              </a:rPr>
              <a:t>コース変更（セントラルフィニッシュ）など、創意工夫の上、大会</a:t>
            </a:r>
            <a:r>
              <a:rPr lang="ja-JP" altLang="en-US" sz="1100" dirty="0" smtClean="0">
                <a:latin typeface="Meiryo UI" panose="020B0604030504040204" pitchFamily="50" charset="-128"/>
                <a:ea typeface="Meiryo UI" panose="020B0604030504040204" pitchFamily="50" charset="-128"/>
              </a:rPr>
              <a:t>運営</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実施。国外エントリー数も着実に伸びており、スポーツ都市としての大阪</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魅力</a:t>
            </a:r>
            <a:r>
              <a:rPr lang="ja-JP" altLang="en-US" sz="1100" dirty="0">
                <a:latin typeface="Meiryo UI" panose="020B0604030504040204" pitchFamily="50" charset="-128"/>
                <a:ea typeface="Meiryo UI" panose="020B0604030504040204" pitchFamily="50" charset="-128"/>
              </a:rPr>
              <a:t>発信</a:t>
            </a:r>
            <a:r>
              <a:rPr lang="ja-JP" altLang="en-US" sz="1100" dirty="0" smtClean="0">
                <a:latin typeface="Meiryo UI" panose="020B0604030504040204" pitchFamily="50" charset="-128"/>
                <a:ea typeface="Meiryo UI" panose="020B0604030504040204" pitchFamily="50" charset="-128"/>
              </a:rPr>
              <a:t>に繋げた。</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・大阪を拠点に活動するプロスポーツチームと連携し、主催試合の招待</a:t>
            </a:r>
            <a:r>
              <a:rPr lang="ja-JP" altLang="en-US" sz="1100" dirty="0" smtClean="0">
                <a:latin typeface="Meiryo UI" panose="020B0604030504040204" pitchFamily="50" charset="-128"/>
                <a:ea typeface="Meiryo UI" panose="020B0604030504040204" pitchFamily="50" charset="-128"/>
              </a:rPr>
              <a:t>や</a:t>
            </a:r>
            <a:r>
              <a:rPr lang="ja-JP" altLang="en-US" sz="1100" dirty="0">
                <a:latin typeface="Meiryo UI" panose="020B0604030504040204" pitchFamily="50" charset="-128"/>
                <a:ea typeface="Meiryo UI" panose="020B0604030504040204" pitchFamily="50" charset="-128"/>
              </a:rPr>
              <a:t>観戦</a:t>
            </a:r>
            <a:r>
              <a:rPr lang="ja-JP" altLang="en-US" sz="1100" dirty="0" smtClean="0">
                <a:latin typeface="Meiryo UI" panose="020B0604030504040204" pitchFamily="50" charset="-128"/>
                <a:ea typeface="Meiryo UI" panose="020B0604030504040204" pitchFamily="50" charset="-128"/>
              </a:rPr>
              <a:t>優待、</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スポーツ体験</a:t>
            </a:r>
            <a:r>
              <a:rPr lang="ja-JP" altLang="en-US" sz="1100" dirty="0">
                <a:latin typeface="Meiryo UI" panose="020B0604030504040204" pitchFamily="50" charset="-128"/>
                <a:ea typeface="Meiryo UI" panose="020B0604030504040204" pitchFamily="50" charset="-128"/>
              </a:rPr>
              <a:t>教室を実施するなど、スポーツの魅力を伝える取組みを</a:t>
            </a:r>
            <a:r>
              <a:rPr lang="ja-JP" altLang="en-US" sz="1100" dirty="0" smtClean="0">
                <a:latin typeface="Meiryo UI" panose="020B0604030504040204" pitchFamily="50" charset="-128"/>
                <a:ea typeface="Meiryo UI" panose="020B0604030504040204" pitchFamily="50" charset="-128"/>
              </a:rPr>
              <a:t>着実に実施。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③ラグビーワールドカップ、オリ・パラ、ワールドマスターズゲームズの開催を</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契機としたレガシーの形成</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・オリンピアンやパラリンピアンなどのトップアスリートを小学校や大型商業施設に派遣し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オリ</a:t>
            </a:r>
            <a:r>
              <a:rPr lang="ja-JP" altLang="en-US" sz="1100" dirty="0">
                <a:latin typeface="Meiryo UI" panose="020B0604030504040204" pitchFamily="50" charset="-128"/>
                <a:ea typeface="Meiryo UI" panose="020B0604030504040204" pitchFamily="50" charset="-128"/>
              </a:rPr>
              <a:t>・パラ等の開催に向けた機運醸成やスポーツマンシップの普及</a:t>
            </a:r>
            <a:r>
              <a:rPr lang="ja-JP" altLang="en-US" sz="1100" dirty="0" smtClean="0">
                <a:latin typeface="Meiryo UI" panose="020B0604030504040204" pitchFamily="50" charset="-128"/>
                <a:ea typeface="Meiryo UI" panose="020B0604030504040204" pitchFamily="50" charset="-128"/>
              </a:rPr>
              <a:t>を促進。</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99347" y="919753"/>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4212133102"/>
              </p:ext>
            </p:extLst>
          </p:nvPr>
        </p:nvGraphicFramePr>
        <p:xfrm>
          <a:off x="6319291" y="1647615"/>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73218" y="1738607"/>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265</a:t>
            </a:r>
            <a:r>
              <a:rPr lang="ja-JP" altLang="en-US" sz="1100" dirty="0" smtClean="0">
                <a:latin typeface="Meiryo UI" panose="020B0604030504040204" pitchFamily="50" charset="-128"/>
                <a:ea typeface="Meiryo UI" panose="020B0604030504040204" pitchFamily="50" charset="-128"/>
              </a:rPr>
              <a:t>万人</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303</a:t>
            </a:r>
            <a:r>
              <a:rPr lang="ja-JP" altLang="en-US" sz="1100" dirty="0" smtClean="0">
                <a:latin typeface="Meiryo UI" panose="020B0604030504040204" pitchFamily="50" charset="-128"/>
                <a:ea typeface="Meiryo UI" panose="020B0604030504040204" pitchFamily="50" charset="-128"/>
              </a:rPr>
              <a:t>万人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360</a:t>
            </a:r>
            <a:r>
              <a:rPr lang="ja-JP" altLang="en-US" sz="1100" dirty="0" smtClean="0">
                <a:latin typeface="Meiryo UI" panose="020B0604030504040204" pitchFamily="50" charset="-128"/>
                <a:ea typeface="Meiryo UI" panose="020B0604030504040204" pitchFamily="50" charset="-128"/>
              </a:rPr>
              <a:t>万人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73218" y="1214575"/>
            <a:ext cx="4248000" cy="4551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大阪</a:t>
            </a:r>
            <a:r>
              <a:rPr lang="ja-JP" altLang="en-US" sz="1100" b="1" dirty="0" smtClean="0">
                <a:latin typeface="Meiryo UI" panose="020B0604030504040204" pitchFamily="50" charset="-128"/>
                <a:ea typeface="Meiryo UI" panose="020B0604030504040204" pitchFamily="50" charset="-128"/>
              </a:rPr>
              <a:t>にゆかりのあるプロスポーツチーム</a:t>
            </a:r>
            <a:r>
              <a:rPr lang="en-US" altLang="ja-JP" sz="1100" b="1" dirty="0" smtClean="0">
                <a:latin typeface="Meiryo UI" panose="020B0604030504040204" pitchFamily="50" charset="-128"/>
                <a:ea typeface="Meiryo UI" panose="020B0604030504040204" pitchFamily="50" charset="-128"/>
              </a:rPr>
              <a:t>7</a:t>
            </a:r>
            <a:r>
              <a:rPr lang="ja-JP" altLang="en-US" sz="1100" b="1" dirty="0" smtClean="0">
                <a:latin typeface="Meiryo UI" panose="020B0604030504040204" pitchFamily="50" charset="-128"/>
                <a:ea typeface="Meiryo UI" panose="020B0604030504040204" pitchFamily="50" charset="-128"/>
              </a:rPr>
              <a:t>チームの</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年間主催試合での観客者合計</a:t>
            </a:r>
            <a:r>
              <a:rPr lang="ja-JP" altLang="en-US" sz="1100" b="1" dirty="0">
                <a:latin typeface="Meiryo UI" panose="020B0604030504040204" pitchFamily="50" charset="-128"/>
                <a:ea typeface="Meiryo UI" panose="020B0604030504040204" pitchFamily="50" charset="-128"/>
              </a:rPr>
              <a:t>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682048952"/>
              </p:ext>
            </p:extLst>
          </p:nvPr>
        </p:nvGraphicFramePr>
        <p:xfrm>
          <a:off x="4773218" y="3660219"/>
          <a:ext cx="4248000" cy="1366520"/>
        </p:xfrm>
        <a:graphic>
          <a:graphicData uri="http://schemas.openxmlformats.org/drawingml/2006/table">
            <a:tbl>
              <a:tblPr firstRow="1" bandRow="1">
                <a:tableStyleId>{BC89EF96-8CEA-46FF-86C4-4CE0E7609802}</a:tableStyleId>
              </a:tblPr>
              <a:tblGrid>
                <a:gridCol w="2307420">
                  <a:extLst>
                    <a:ext uri="{9D8B030D-6E8A-4147-A177-3AD203B41FA5}">
                      <a16:colId xmlns:a16="http://schemas.microsoft.com/office/drawing/2014/main" val="1146467183"/>
                    </a:ext>
                  </a:extLst>
                </a:gridCol>
                <a:gridCol w="1940580">
                  <a:extLst>
                    <a:ext uri="{9D8B030D-6E8A-4147-A177-3AD203B41FA5}">
                      <a16:colId xmlns:a16="http://schemas.microsoft.com/office/drawing/2014/main" val="208746823"/>
                    </a:ext>
                  </a:extLst>
                </a:gridCol>
              </a:tblGrid>
              <a:tr h="370840">
                <a:tc>
                  <a:txBody>
                    <a:bodyPr/>
                    <a:lstStyle/>
                    <a:p>
                      <a:pPr>
                        <a:lnSpc>
                          <a:spcPts val="1500"/>
                        </a:lnSpc>
                      </a:pPr>
                      <a:r>
                        <a:rPr kumimoji="1" lang="ja-JP" altLang="en-US" sz="1050" b="0" dirty="0" smtClean="0">
                          <a:solidFill>
                            <a:schemeClr val="tx1"/>
                          </a:solidFill>
                          <a:latin typeface="Meiryo UI" panose="020B0604030504040204" pitchFamily="50" charset="-128"/>
                          <a:ea typeface="Meiryo UI" panose="020B0604030504040204" pitchFamily="50" charset="-128"/>
                        </a:rPr>
                        <a:t>大阪マラソンの外国人参加エントリー数</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440"/>
                        </a:lnSpc>
                      </a:pPr>
                      <a:r>
                        <a:rPr kumimoji="1" lang="en-US" altLang="ja-JP" sz="1050" b="0" dirty="0" smtClean="0">
                          <a:solidFill>
                            <a:schemeClr val="tx1"/>
                          </a:solidFill>
                          <a:latin typeface="Meiryo UI" panose="020B0604030504040204" pitchFamily="50" charset="-128"/>
                          <a:ea typeface="Meiryo UI" panose="020B0604030504040204" pitchFamily="50" charset="-128"/>
                        </a:rPr>
                        <a:t>10,332</a:t>
                      </a:r>
                      <a:r>
                        <a:rPr kumimoji="1" lang="ja-JP" altLang="en-US" sz="1050" b="0" dirty="0" smtClean="0">
                          <a:solidFill>
                            <a:schemeClr val="tx1"/>
                          </a:solidFill>
                          <a:latin typeface="Meiryo UI" panose="020B0604030504040204" pitchFamily="50" charset="-128"/>
                          <a:ea typeface="Meiryo UI" panose="020B0604030504040204" pitchFamily="50" charset="-128"/>
                        </a:rPr>
                        <a:t>人　⇒　</a:t>
                      </a:r>
                      <a:r>
                        <a:rPr kumimoji="1" lang="en-US" altLang="ja-JP" sz="1050" b="0" dirty="0" smtClean="0">
                          <a:solidFill>
                            <a:schemeClr val="tx1"/>
                          </a:solidFill>
                          <a:latin typeface="Meiryo UI" panose="020B0604030504040204" pitchFamily="50" charset="-128"/>
                          <a:ea typeface="Meiryo UI" panose="020B0604030504040204" pitchFamily="50" charset="-128"/>
                        </a:rPr>
                        <a:t>15,082</a:t>
                      </a:r>
                      <a:r>
                        <a:rPr kumimoji="1" lang="ja-JP" altLang="en-US" sz="1050" b="0" dirty="0" smtClean="0">
                          <a:solidFill>
                            <a:schemeClr val="tx1"/>
                          </a:solidFill>
                          <a:latin typeface="Meiryo UI" panose="020B0604030504040204" pitchFamily="50" charset="-128"/>
                          <a:ea typeface="Meiryo UI" panose="020B0604030504040204" pitchFamily="50" charset="-128"/>
                        </a:rPr>
                        <a:t>人</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900" b="0" dirty="0" smtClean="0">
                          <a:solidFill>
                            <a:schemeClr val="tx1"/>
                          </a:solidFill>
                          <a:latin typeface="Meiryo UI" panose="020B0604030504040204" pitchFamily="50" charset="-128"/>
                          <a:ea typeface="Meiryo UI" panose="020B0604030504040204" pitchFamily="50" charset="-128"/>
                        </a:rPr>
                        <a:t>(2016)</a:t>
                      </a:r>
                      <a:r>
                        <a:rPr kumimoji="1" lang="ja-JP" altLang="en-US" sz="900" b="0" dirty="0" smtClean="0">
                          <a:solidFill>
                            <a:schemeClr val="tx1"/>
                          </a:solidFill>
                          <a:latin typeface="Meiryo UI" panose="020B0604030504040204" pitchFamily="50" charset="-128"/>
                          <a:ea typeface="Meiryo UI" panose="020B0604030504040204" pitchFamily="50" charset="-128"/>
                        </a:rPr>
                        <a:t>　　　　　　</a:t>
                      </a:r>
                      <a:r>
                        <a:rPr kumimoji="1" lang="en-US" altLang="ja-JP" sz="900" b="0" dirty="0" smtClean="0">
                          <a:solidFill>
                            <a:schemeClr val="tx1"/>
                          </a:solidFill>
                          <a:latin typeface="Meiryo UI" panose="020B0604030504040204" pitchFamily="50" charset="-128"/>
                          <a:ea typeface="Meiryo UI" panose="020B0604030504040204" pitchFamily="50" charset="-128"/>
                        </a:rPr>
                        <a:t>(2019)</a:t>
                      </a:r>
                      <a:r>
                        <a:rPr kumimoji="1" lang="ja-JP" altLang="en-US" sz="1100" b="0" dirty="0" smtClean="0">
                          <a:solidFill>
                            <a:schemeClr val="tx1"/>
                          </a:solidFill>
                          <a:latin typeface="Meiryo UI" panose="020B0604030504040204" pitchFamily="50" charset="-128"/>
                          <a:ea typeface="Meiryo UI" panose="020B0604030504040204" pitchFamily="50" charset="-128"/>
                        </a:rPr>
                        <a:t>　</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370840">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ラグビーワールドカップ</a:t>
                      </a:r>
                      <a:r>
                        <a:rPr kumimoji="1" lang="en-US" altLang="ja-JP" sz="1050" b="0" dirty="0" smtClean="0">
                          <a:solidFill>
                            <a:schemeClr val="tx1"/>
                          </a:solidFill>
                          <a:latin typeface="Meiryo UI" panose="020B0604030504040204" pitchFamily="50" charset="-128"/>
                          <a:ea typeface="Meiryo UI" panose="020B0604030504040204" pitchFamily="50" charset="-128"/>
                        </a:rPr>
                        <a:t>2019</a:t>
                      </a:r>
                      <a:r>
                        <a:rPr kumimoji="1" lang="ja-JP" altLang="en-US" sz="1050" b="0" dirty="0" smtClean="0">
                          <a:solidFill>
                            <a:schemeClr val="tx1"/>
                          </a:solidFill>
                          <a:latin typeface="Meiryo UI" panose="020B0604030504040204" pitchFamily="50" charset="-128"/>
                          <a:ea typeface="Meiryo UI" panose="020B0604030504040204" pitchFamily="50" charset="-128"/>
                        </a:rPr>
                        <a:t>日本大会</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smtClean="0">
                          <a:solidFill>
                            <a:schemeClr val="tx1"/>
                          </a:solidFill>
                          <a:latin typeface="Meiryo UI" panose="020B0604030504040204" pitchFamily="50" charset="-128"/>
                          <a:ea typeface="Meiryo UI" panose="020B0604030504040204" pitchFamily="50" charset="-128"/>
                        </a:rPr>
                        <a:t>花園ラグビー場開催試合関連の集客数</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40"/>
                        </a:lnSpc>
                      </a:pPr>
                      <a:r>
                        <a:rPr kumimoji="1" lang="ja-JP" altLang="en-US" sz="1050" b="0" dirty="0" smtClean="0">
                          <a:solidFill>
                            <a:schemeClr val="tx1"/>
                          </a:solidFill>
                          <a:latin typeface="Meiryo UI" panose="020B0604030504040204" pitchFamily="50" charset="-128"/>
                          <a:ea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rPr>
                        <a:t>14</a:t>
                      </a:r>
                      <a:r>
                        <a:rPr kumimoji="1" lang="ja-JP" altLang="en-US" sz="1050" b="0" dirty="0" smtClean="0">
                          <a:solidFill>
                            <a:schemeClr val="tx1"/>
                          </a:solidFill>
                          <a:latin typeface="Meiryo UI" panose="020B0604030504040204" pitchFamily="50" charset="-128"/>
                          <a:ea typeface="Meiryo UI" panose="020B0604030504040204" pitchFamily="50" charset="-128"/>
                        </a:rPr>
                        <a:t>万人</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dirty="0" smtClean="0">
                          <a:solidFill>
                            <a:schemeClr val="tx1"/>
                          </a:solidFill>
                          <a:latin typeface="Meiryo UI" panose="020B0604030504040204" pitchFamily="50" charset="-128"/>
                          <a:ea typeface="Meiryo UI" panose="020B0604030504040204" pitchFamily="50" charset="-128"/>
                        </a:rPr>
                        <a:t>　</a:t>
                      </a:r>
                      <a:r>
                        <a:rPr kumimoji="1" lang="ja-JP" altLang="en-US" sz="10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　　　　　　</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370840">
                <a:tc>
                  <a:txBody>
                    <a:bodyPr/>
                    <a:lstStyle/>
                    <a:p>
                      <a:pPr>
                        <a:lnSpc>
                          <a:spcPts val="1500"/>
                        </a:lnSpc>
                      </a:pPr>
                      <a:r>
                        <a:rPr kumimoji="1" lang="ja-JP" altLang="en-US" sz="1050" b="0" dirty="0" smtClean="0">
                          <a:solidFill>
                            <a:schemeClr val="tx1"/>
                          </a:solidFill>
                          <a:latin typeface="Meiryo UI" panose="020B0604030504040204" pitchFamily="50" charset="-128"/>
                          <a:ea typeface="Meiryo UI" panose="020B0604030504040204" pitchFamily="50" charset="-128"/>
                        </a:rPr>
                        <a:t>機運醸成イベント参加者数</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ー</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20,350</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692696"/>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64360" y="6492875"/>
            <a:ext cx="2133600" cy="365125"/>
          </a:xfrm>
        </p:spPr>
        <p:txBody>
          <a:bodyPr/>
          <a:lstStyle/>
          <a:p>
            <a:r>
              <a:rPr lang="en-US" altLang="ja-JP" dirty="0"/>
              <a:t>7</a:t>
            </a:r>
            <a:endParaRPr kumimoji="1" lang="ja-JP" altLang="en-US" dirty="0"/>
          </a:p>
        </p:txBody>
      </p:sp>
      <p:sp>
        <p:nvSpPr>
          <p:cNvPr id="13" name="正方形/長方形 12"/>
          <p:cNvSpPr/>
          <p:nvPr/>
        </p:nvSpPr>
        <p:spPr>
          <a:xfrm>
            <a:off x="4613812" y="3334671"/>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73218" y="5189322"/>
            <a:ext cx="4248000" cy="1374796"/>
          </a:xfrm>
          <a:prstGeom prst="rect">
            <a:avLst/>
          </a:prstGeom>
          <a:noFill/>
          <a:ln w="12700">
            <a:solidFill>
              <a:schemeClr val="tx1">
                <a:lumMod val="50000"/>
                <a:lumOff val="50000"/>
              </a:schemeClr>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課題等</a:t>
            </a:r>
            <a:r>
              <a:rPr kumimoji="1" lang="en-US" altLang="ja-JP" sz="1100" dirty="0" smtClean="0">
                <a:latin typeface="Meiryo UI" panose="020B0604030504040204" pitchFamily="50" charset="-128"/>
                <a:ea typeface="Meiryo UI" panose="020B0604030504040204" pitchFamily="50" charset="-128"/>
              </a:rPr>
              <a:t>】</a:t>
            </a:r>
          </a:p>
          <a:p>
            <a:pPr>
              <a:lnSpc>
                <a:spcPts val="1800"/>
              </a:lnSpc>
            </a:pPr>
            <a:r>
              <a:rPr lang="ja-JP" altLang="en-US" sz="1100" dirty="0" smtClean="0">
                <a:latin typeface="Meiryo UI" panose="020B0604030504040204" pitchFamily="50" charset="-128"/>
                <a:ea typeface="Meiryo UI" panose="020B0604030504040204" pitchFamily="50" charset="-128"/>
              </a:rPr>
              <a:t>〇ラグビーワールドカップをはじめとする世界的なスポーツ大会開催の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レガシーや、大阪に本拠をおくプロスポーツチームの存在など、大阪が</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誇るスポーツ資源を活かした</a:t>
            </a:r>
            <a:r>
              <a:rPr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スポーツツーリズムの推進</a:t>
            </a:r>
            <a:r>
              <a:rPr lang="ja-JP" altLang="en-US" sz="1100" dirty="0" smtClean="0">
                <a:latin typeface="Meiryo UI" panose="020B0604030504040204" pitchFamily="50" charset="-128"/>
                <a:ea typeface="Meiryo UI" panose="020B0604030504040204" pitchFamily="50" charset="-128"/>
              </a:rPr>
              <a:t>が必要。</a:t>
            </a:r>
            <a:endParaRPr lang="en-US" altLang="ja-JP" sz="1100" dirty="0" smtClean="0">
              <a:latin typeface="Meiryo UI" panose="020B0604030504040204" pitchFamily="50" charset="-128"/>
              <a:ea typeface="Meiryo UI" panose="020B0604030504040204" pitchFamily="50" charset="-128"/>
            </a:endParaRPr>
          </a:p>
          <a:p>
            <a:pPr algn="r">
              <a:lnSpc>
                <a:spcPts val="18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関連参考データ：</a:t>
            </a:r>
            <a:r>
              <a:rPr lang="en-US" altLang="ja-JP" sz="1100" dirty="0" smtClean="0">
                <a:latin typeface="Meiryo UI" panose="020B0604030504040204" pitchFamily="50" charset="-128"/>
                <a:ea typeface="Meiryo UI" panose="020B0604030504040204" pitchFamily="50" charset="-128"/>
              </a:rPr>
              <a:t>13]</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03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８　　健康と生きがいを創出するスポーツに親しめる都市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5" y="1350172"/>
            <a:ext cx="4568718" cy="4452501"/>
          </a:xfrm>
          <a:prstGeom prst="rect">
            <a:avLst/>
          </a:prstGeom>
          <a:noFill/>
          <a:ln>
            <a:noFill/>
          </a:ln>
        </p:spPr>
        <p:txBody>
          <a:bodyPr wrap="square" rtlCol="0">
            <a:spAutoFit/>
          </a:bodyPr>
          <a:lstStyle/>
          <a:p>
            <a:pPr>
              <a:lnSpc>
                <a:spcPts val="2000"/>
              </a:lnSpc>
            </a:pPr>
            <a:r>
              <a:rPr lang="ja-JP" altLang="en-US" sz="1200" b="1" dirty="0" smtClean="0">
                <a:latin typeface="Meiryo UI" panose="020B0604030504040204" pitchFamily="50" charset="-128"/>
                <a:ea typeface="Meiryo UI" panose="020B0604030504040204" pitchFamily="50" charset="-128"/>
              </a:rPr>
              <a:t>①スポーツを「する」機会、「ささえる」力の拡充</a:t>
            </a:r>
            <a:endParaRPr lang="en-US" altLang="ja-JP" sz="1200" b="1" dirty="0" smtClean="0">
              <a:latin typeface="Meiryo UI" panose="020B0604030504040204" pitchFamily="50" charset="-128"/>
              <a:ea typeface="Meiryo UI" panose="020B0604030504040204" pitchFamily="50" charset="-128"/>
            </a:endParaRPr>
          </a:p>
          <a:p>
            <a:pPr>
              <a:lnSpc>
                <a:spcPts val="2000"/>
              </a:lnSpc>
            </a:pPr>
            <a:r>
              <a:rPr lang="ja-JP" altLang="en-US" sz="1100" dirty="0" smtClean="0">
                <a:latin typeface="Meiryo UI" panose="020B0604030504040204" pitchFamily="50" charset="-128"/>
                <a:ea typeface="Meiryo UI" panose="020B0604030504040204" pitchFamily="50" charset="-128"/>
              </a:rPr>
              <a:t>・トップアスリートとの直接的な触れ合いを通じて、子どもたちの運動やスポーツに</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対する興味・関心の向上を図る取組みを実施。</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smtClean="0">
                <a:latin typeface="Meiryo UI" panose="020B0604030504040204" pitchFamily="50" charset="-128"/>
                <a:ea typeface="Meiryo UI" panose="020B0604030504040204" pitchFamily="50" charset="-128"/>
              </a:rPr>
              <a:t>・ワールドマスターズゲームズ</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関西の開催</a:t>
            </a:r>
            <a:r>
              <a:rPr lang="ja-JP" altLang="en-US" sz="1100" dirty="0">
                <a:latin typeface="Meiryo UI" panose="020B0604030504040204" pitchFamily="50" charset="-128"/>
                <a:ea typeface="Meiryo UI" panose="020B0604030504040204" pitchFamily="50" charset="-128"/>
              </a:rPr>
              <a:t>に向け、一般参加型の</a:t>
            </a:r>
            <a:r>
              <a:rPr lang="ja-JP" altLang="en-US" sz="1100" dirty="0" smtClean="0">
                <a:latin typeface="Meiryo UI" panose="020B0604030504040204" pitchFamily="50" charset="-128"/>
                <a:ea typeface="Meiryo UI" panose="020B0604030504040204" pitchFamily="50" charset="-128"/>
              </a:rPr>
              <a:t>スポーツ</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イベント</a:t>
            </a:r>
            <a:r>
              <a:rPr lang="ja-JP" altLang="en-US" sz="1100" dirty="0">
                <a:latin typeface="Meiryo UI" panose="020B0604030504040204" pitchFamily="50" charset="-128"/>
                <a:ea typeface="Meiryo UI" panose="020B0604030504040204" pitchFamily="50" charset="-128"/>
              </a:rPr>
              <a:t>開催による機運醸成を図ることでスポーツを「する」</a:t>
            </a:r>
            <a:r>
              <a:rPr lang="ja-JP" altLang="en-US" sz="1100" dirty="0" smtClean="0">
                <a:latin typeface="Meiryo UI" panose="020B0604030504040204" pitchFamily="50" charset="-128"/>
                <a:ea typeface="Meiryo UI" panose="020B0604030504040204" pitchFamily="50" charset="-128"/>
              </a:rPr>
              <a:t>機会の推進</a:t>
            </a:r>
            <a:r>
              <a:rPr lang="ja-JP" altLang="en-US" sz="1100" dirty="0">
                <a:latin typeface="Meiryo UI" panose="020B0604030504040204" pitchFamily="50" charset="-128"/>
                <a:ea typeface="Meiryo UI" panose="020B0604030504040204" pitchFamily="50" charset="-128"/>
              </a:rPr>
              <a:t>。</a:t>
            </a:r>
          </a:p>
          <a:p>
            <a:pPr>
              <a:lnSpc>
                <a:spcPts val="20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運動</a:t>
            </a:r>
            <a:r>
              <a:rPr lang="ja-JP" altLang="en-US" sz="1100" dirty="0">
                <a:latin typeface="Meiryo UI" panose="020B0604030504040204" pitchFamily="50" charset="-128"/>
                <a:ea typeface="Meiryo UI" panose="020B0604030504040204" pitchFamily="50" charset="-128"/>
              </a:rPr>
              <a:t>を始めるきっかけづくりとして、各種イベントやスポーツ観戦</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大型</a:t>
            </a:r>
            <a:r>
              <a:rPr lang="ja-JP" altLang="en-US" sz="1100" dirty="0">
                <a:latin typeface="Meiryo UI" panose="020B0604030504040204" pitchFamily="50" charset="-128"/>
                <a:ea typeface="Meiryo UI" panose="020B0604030504040204" pitchFamily="50" charset="-128"/>
              </a:rPr>
              <a:t>商業</a:t>
            </a:r>
            <a:r>
              <a:rPr lang="ja-JP" altLang="en-US" sz="1100" dirty="0" smtClean="0">
                <a:latin typeface="Meiryo UI" panose="020B0604030504040204" pitchFamily="50" charset="-128"/>
                <a:ea typeface="Meiryo UI" panose="020B0604030504040204" pitchFamily="50" charset="-128"/>
              </a:rPr>
              <a:t>施設等</a:t>
            </a:r>
            <a:r>
              <a:rPr lang="ja-JP" altLang="en-US" sz="1100" dirty="0">
                <a:latin typeface="Meiryo UI" panose="020B0604030504040204" pitchFamily="50" charset="-128"/>
                <a:ea typeface="Meiryo UI" panose="020B0604030504040204" pitchFamily="50" charset="-128"/>
              </a:rPr>
              <a:t>の来場者を対象に体力測定会やスポーツ体験会を実施。</a:t>
            </a:r>
          </a:p>
          <a:p>
            <a:pPr>
              <a:lnSpc>
                <a:spcPts val="20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マラソンやラグビーワールドカップ</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日本大会などに多く</a:t>
            </a:r>
            <a:r>
              <a:rPr lang="ja-JP" altLang="en-US" sz="1100" dirty="0">
                <a:latin typeface="Meiryo UI" panose="020B0604030504040204" pitchFamily="50" charset="-128"/>
                <a:ea typeface="Meiryo UI" panose="020B0604030504040204" pitchFamily="50" charset="-128"/>
              </a:rPr>
              <a:t>のボランティア</a:t>
            </a:r>
            <a:r>
              <a:rPr lang="ja-JP" altLang="en-US" sz="1100" dirty="0" smtClean="0">
                <a:latin typeface="Meiryo UI" panose="020B0604030504040204" pitchFamily="50" charset="-128"/>
                <a:ea typeface="Meiryo UI" panose="020B0604030504040204" pitchFamily="50" charset="-128"/>
              </a:rPr>
              <a:t>が</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参加。また</a:t>
            </a:r>
            <a:r>
              <a:rPr lang="ja-JP" altLang="en-US" sz="1100" dirty="0">
                <a:latin typeface="Meiryo UI" panose="020B0604030504040204" pitchFamily="50" charset="-128"/>
                <a:ea typeface="Meiryo UI" panose="020B0604030504040204" pitchFamily="50" charset="-128"/>
              </a:rPr>
              <a:t>、継続して各種スポーツ大会などに多くのスポーツボランティア</a:t>
            </a:r>
            <a:r>
              <a:rPr lang="ja-JP" altLang="en-US" sz="1100" dirty="0" smtClean="0">
                <a:latin typeface="Meiryo UI" panose="020B0604030504040204" pitchFamily="50" charset="-128"/>
                <a:ea typeface="Meiryo UI" panose="020B0604030504040204" pitchFamily="50" charset="-128"/>
              </a:rPr>
              <a:t>に</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参加</a:t>
            </a:r>
            <a:r>
              <a:rPr lang="ja-JP" altLang="en-US" sz="1100" dirty="0">
                <a:latin typeface="Meiryo UI" panose="020B0604030504040204" pitchFamily="50" charset="-128"/>
                <a:ea typeface="Meiryo UI" panose="020B0604030504040204" pitchFamily="50" charset="-128"/>
              </a:rPr>
              <a:t>して</a:t>
            </a:r>
            <a:r>
              <a:rPr lang="ja-JP" altLang="en-US" sz="1100" dirty="0" smtClean="0">
                <a:latin typeface="Meiryo UI" panose="020B0604030504040204" pitchFamily="50" charset="-128"/>
                <a:ea typeface="Meiryo UI" panose="020B0604030504040204" pitchFamily="50" charset="-128"/>
              </a:rPr>
              <a:t>もらえるよう</a:t>
            </a:r>
            <a:r>
              <a:rPr lang="ja-JP" altLang="en-US" sz="1100" dirty="0">
                <a:latin typeface="Meiryo UI" panose="020B0604030504040204" pitchFamily="50" charset="-128"/>
                <a:ea typeface="Meiryo UI" panose="020B0604030504040204" pitchFamily="50" charset="-128"/>
              </a:rPr>
              <a:t>、養成研修を実施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200" b="1" dirty="0" smtClean="0">
                <a:latin typeface="Meiryo UI" panose="020B0604030504040204" pitchFamily="50" charset="-128"/>
                <a:ea typeface="Meiryo UI" panose="020B0604030504040204" pitchFamily="50" charset="-128"/>
              </a:rPr>
              <a:t>②スポーツを通じた健康増進</a:t>
            </a:r>
            <a:endParaRPr lang="en-US" altLang="ja-JP" sz="1200" b="1"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・大阪を拠点とするトップスポーツチームの選手やコーチが府内在住の</a:t>
            </a:r>
            <a:r>
              <a:rPr lang="ja-JP" altLang="en-US" sz="1100" dirty="0" smtClean="0">
                <a:latin typeface="Meiryo UI" panose="020B0604030504040204" pitchFamily="50" charset="-128"/>
                <a:ea typeface="Meiryo UI" panose="020B0604030504040204" pitchFamily="50" charset="-128"/>
              </a:rPr>
              <a:t>小学生</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等を</a:t>
            </a:r>
            <a:r>
              <a:rPr lang="ja-JP" altLang="en-US" sz="1100" dirty="0">
                <a:latin typeface="Meiryo UI" panose="020B0604030504040204" pitchFamily="50" charset="-128"/>
                <a:ea typeface="Meiryo UI" panose="020B0604030504040204" pitchFamily="50" charset="-128"/>
              </a:rPr>
              <a:t>直接指導するキッズスポーツ体験会を開催し、子どもたちの運動</a:t>
            </a:r>
            <a:r>
              <a:rPr lang="ja-JP" altLang="en-US" sz="1100" dirty="0" smtClean="0">
                <a:latin typeface="Meiryo UI" panose="020B0604030504040204" pitchFamily="50" charset="-128"/>
                <a:ea typeface="Meiryo UI" panose="020B0604030504040204" pitchFamily="50" charset="-128"/>
              </a:rPr>
              <a:t>や</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スポーツに対する</a:t>
            </a:r>
            <a:r>
              <a:rPr lang="ja-JP" altLang="en-US" sz="1100" dirty="0">
                <a:latin typeface="Meiryo UI" panose="020B0604030504040204" pitchFamily="50" charset="-128"/>
                <a:ea typeface="Meiryo UI" panose="020B0604030504040204" pitchFamily="50" charset="-128"/>
              </a:rPr>
              <a:t>興味・関心の向上に寄与</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・参加者に自身の体力を再認識し、日常的にスポーツに取り組む契機と</a:t>
            </a:r>
            <a:r>
              <a:rPr lang="ja-JP" altLang="en-US" sz="1100" dirty="0" smtClean="0">
                <a:latin typeface="Meiryo UI" panose="020B0604030504040204" pitchFamily="50" charset="-128"/>
                <a:ea typeface="Meiryo UI" panose="020B0604030504040204" pitchFamily="50" charset="-128"/>
              </a:rPr>
              <a:t>して</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もらう</a:t>
            </a:r>
            <a:r>
              <a:rPr lang="ja-JP" altLang="en-US" sz="1100" dirty="0">
                <a:latin typeface="Meiryo UI" panose="020B0604030504040204" pitchFamily="50" charset="-128"/>
                <a:ea typeface="Meiryo UI" panose="020B0604030504040204" pitchFamily="50" charset="-128"/>
              </a:rPr>
              <a:t>ことを目的として、大型商業</a:t>
            </a:r>
            <a:r>
              <a:rPr lang="ja-JP" altLang="en-US" sz="1100" dirty="0" smtClean="0">
                <a:latin typeface="Meiryo UI" panose="020B0604030504040204" pitchFamily="50" charset="-128"/>
                <a:ea typeface="Meiryo UI" panose="020B0604030504040204" pitchFamily="50" charset="-128"/>
              </a:rPr>
              <a:t>施設等</a:t>
            </a:r>
            <a:r>
              <a:rPr lang="ja-JP" altLang="en-US" sz="1100" dirty="0">
                <a:latin typeface="Meiryo UI" panose="020B0604030504040204" pitchFamily="50" charset="-128"/>
                <a:ea typeface="Meiryo UI" panose="020B0604030504040204" pitchFamily="50" charset="-128"/>
              </a:rPr>
              <a:t>の来場者を対象に</a:t>
            </a:r>
            <a:r>
              <a:rPr lang="ja-JP" altLang="en-US" sz="1100" dirty="0" smtClean="0">
                <a:latin typeface="Meiryo UI" panose="020B0604030504040204" pitchFamily="50" charset="-128"/>
                <a:ea typeface="Meiryo UI" panose="020B0604030504040204" pitchFamily="50" charset="-128"/>
              </a:rPr>
              <a:t>体力</a:t>
            </a:r>
            <a:r>
              <a:rPr lang="ja-JP" altLang="en-US" sz="1100" dirty="0">
                <a:latin typeface="Meiryo UI" panose="020B0604030504040204" pitchFamily="50" charset="-128"/>
                <a:ea typeface="Meiryo UI" panose="020B0604030504040204" pitchFamily="50" charset="-128"/>
              </a:rPr>
              <a:t>測定会</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386172" y="620688"/>
            <a:ext cx="2276909" cy="261610"/>
          </a:xfrm>
          <a:prstGeom prst="rect">
            <a:avLst/>
          </a:prstGeom>
          <a:noFill/>
        </p:spPr>
        <p:txBody>
          <a:bodyPr wrap="square" rtlCol="0">
            <a:spAutoFit/>
          </a:bodyPr>
          <a:lstStyle/>
          <a:p>
            <a:pPr lvl="0" defTabSz="742950">
              <a:defRPr/>
            </a:pPr>
            <a:r>
              <a:rPr lang="ja-JP" altLang="en-US" sz="11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695893297"/>
              </p:ext>
            </p:extLst>
          </p:nvPr>
        </p:nvGraphicFramePr>
        <p:xfrm>
          <a:off x="6145943" y="1258806"/>
          <a:ext cx="2696103" cy="1701895"/>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572000" y="1313820"/>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40.0%(2015)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56.2%</a:t>
            </a: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50.0%</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572000" y="865660"/>
            <a:ext cx="432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成人の週１回以上のスポーツ実施率</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0789621"/>
              </p:ext>
            </p:extLst>
          </p:nvPr>
        </p:nvGraphicFramePr>
        <p:xfrm>
          <a:off x="4572000" y="3091281"/>
          <a:ext cx="4320000" cy="1544320"/>
        </p:xfrm>
        <a:graphic>
          <a:graphicData uri="http://schemas.openxmlformats.org/drawingml/2006/table">
            <a:tbl>
              <a:tblPr firstRow="1" bandRow="1">
                <a:tableStyleId>{BC89EF96-8CEA-46FF-86C4-4CE0E7609802}</a:tableStyleId>
              </a:tblPr>
              <a:tblGrid>
                <a:gridCol w="2037166">
                  <a:extLst>
                    <a:ext uri="{9D8B030D-6E8A-4147-A177-3AD203B41FA5}">
                      <a16:colId xmlns:a16="http://schemas.microsoft.com/office/drawing/2014/main" val="1146467183"/>
                    </a:ext>
                  </a:extLst>
                </a:gridCol>
                <a:gridCol w="2282834">
                  <a:extLst>
                    <a:ext uri="{9D8B030D-6E8A-4147-A177-3AD203B41FA5}">
                      <a16:colId xmlns:a16="http://schemas.microsoft.com/office/drawing/2014/main" val="208746823"/>
                    </a:ext>
                  </a:extLst>
                </a:gridCol>
              </a:tblGrid>
              <a:tr h="430854">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運動やスポーツをすることが好きな</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小中学生の割合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72.0%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baseline="0" dirty="0" smtClean="0">
                          <a:latin typeface="Meiryo UI" panose="020B0604030504040204" pitchFamily="50" charset="-128"/>
                          <a:ea typeface="Meiryo UI" panose="020B0604030504040204" pitchFamily="50" charset="-128"/>
                        </a:rPr>
                        <a:t>69.6</a:t>
                      </a:r>
                      <a:r>
                        <a:rPr kumimoji="1" lang="en-US" altLang="ja-JP" sz="1050" b="0" dirty="0" smtClean="0">
                          <a:latin typeface="Meiryo UI" panose="020B0604030504040204" pitchFamily="50" charset="-128"/>
                          <a:ea typeface="Meiryo UI" panose="020B0604030504040204" pitchFamily="50" charset="-128"/>
                        </a:rPr>
                        <a:t>%</a:t>
                      </a:r>
                    </a:p>
                    <a:p>
                      <a:pPr algn="ctr">
                        <a:lnSpc>
                          <a:spcPts val="16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74819">
                <a:tc>
                  <a:txBody>
                    <a:bodyPr/>
                    <a:lstStyle/>
                    <a:p>
                      <a:pPr>
                        <a:lnSpc>
                          <a:spcPts val="1500"/>
                        </a:lnSpc>
                      </a:pPr>
                      <a:r>
                        <a:rPr kumimoji="1" lang="ja-JP" altLang="en-US" sz="1050" b="0" dirty="0" err="1" smtClean="0">
                          <a:latin typeface="Meiryo UI" panose="020B0604030504040204" pitchFamily="50" charset="-128"/>
                          <a:ea typeface="Meiryo UI" panose="020B0604030504040204" pitchFamily="50" charset="-128"/>
                        </a:rPr>
                        <a:t>大阪府障がい</a:t>
                      </a:r>
                      <a:r>
                        <a:rPr kumimoji="1" lang="ja-JP" altLang="en-US" sz="1050" b="0" dirty="0" smtClean="0">
                          <a:latin typeface="Meiryo UI" panose="020B0604030504040204" pitchFamily="50" charset="-128"/>
                          <a:ea typeface="Meiryo UI" panose="020B0604030504040204" pitchFamily="50" charset="-128"/>
                        </a:rPr>
                        <a:t>者スポーツ大会に</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おける参加者数</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800"/>
                        </a:lnSpc>
                      </a:pPr>
                      <a:r>
                        <a:rPr kumimoji="1" lang="en-US" altLang="ja-JP" sz="1050" b="0" dirty="0" smtClean="0">
                          <a:latin typeface="Meiryo UI" panose="020B0604030504040204" pitchFamily="50" charset="-128"/>
                          <a:ea typeface="Meiryo UI" panose="020B0604030504040204" pitchFamily="50" charset="-128"/>
                        </a:rPr>
                        <a:t>916</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975</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1200" b="0" dirty="0" smtClean="0">
                          <a:latin typeface="Meiryo UI" panose="020B0604030504040204" pitchFamily="50" charset="-128"/>
                          <a:ea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endParaRPr>
                    </a:p>
                    <a:p>
                      <a:pPr algn="ctr">
                        <a:lnSpc>
                          <a:spcPts val="18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430854">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大阪府登録スポーツボランティアの</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スポーツ大会への延べ派遣者数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050" b="0" dirty="0" smtClean="0">
                          <a:latin typeface="Meiryo UI" panose="020B0604030504040204" pitchFamily="50" charset="-128"/>
                          <a:ea typeface="Meiryo UI" panose="020B0604030504040204" pitchFamily="50" charset="-128"/>
                        </a:rPr>
                        <a:t>796</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0" y="951525"/>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20259"/>
            <a:ext cx="2133600" cy="365125"/>
          </a:xfrm>
        </p:spPr>
        <p:txBody>
          <a:bodyPr/>
          <a:lstStyle/>
          <a:p>
            <a:r>
              <a:rPr lang="en-US" altLang="ja-JP" dirty="0"/>
              <a:t>8</a:t>
            </a:r>
            <a:endParaRPr kumimoji="1" lang="ja-JP" altLang="en-US" dirty="0"/>
          </a:p>
        </p:txBody>
      </p:sp>
      <p:sp>
        <p:nvSpPr>
          <p:cNvPr id="13" name="正方形/長方形 12"/>
          <p:cNvSpPr/>
          <p:nvPr/>
        </p:nvSpPr>
        <p:spPr>
          <a:xfrm>
            <a:off x="4355976" y="278092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572000" y="4785652"/>
            <a:ext cx="4320000" cy="188370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〇スポーツを活かした都市魅力の創造とともに、府民の健康と生きがいを創出していくため、引き続きライフステージに応じたスポーツのさまざまな機会創出が必要。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a:t>
            </a:r>
            <a:r>
              <a:rPr lang="en-US" altLang="ja-JP" sz="1100" dirty="0" smtClean="0">
                <a:solidFill>
                  <a:schemeClr val="tx1"/>
                </a:solidFill>
                <a:latin typeface="Meiryo UI" panose="020B0604030504040204" pitchFamily="50" charset="-128"/>
                <a:ea typeface="Meiryo UI" panose="020B0604030504040204" pitchFamily="50" charset="-128"/>
              </a:rPr>
              <a:t>2025</a:t>
            </a:r>
            <a:r>
              <a:rPr lang="ja-JP" altLang="en-US" sz="1100" dirty="0" smtClean="0">
                <a:solidFill>
                  <a:schemeClr val="tx1"/>
                </a:solidFill>
                <a:latin typeface="Meiryo UI" panose="020B0604030504040204" pitchFamily="50" charset="-128"/>
                <a:ea typeface="Meiryo UI" panose="020B0604030504040204" pitchFamily="50" charset="-128"/>
              </a:rPr>
              <a:t>年大阪・関西万博のインパクトを活かし、いきいきと長く活躍できる「</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歳若返り」を見据え、スポーツの力で心身ともに府民の健康が増進する取組みを実施。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r">
              <a:lnSpc>
                <a:spcPts val="1800"/>
              </a:lnSpc>
            </a:pP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関連参考データ：</a:t>
            </a:r>
            <a:r>
              <a:rPr lang="en-US" altLang="ja-JP" sz="1100" dirty="0" smtClean="0">
                <a:solidFill>
                  <a:schemeClr val="tx1"/>
                </a:solidFill>
                <a:latin typeface="Meiryo UI" panose="020B0604030504040204" pitchFamily="50" charset="-128"/>
                <a:ea typeface="Meiryo UI" panose="020B0604030504040204" pitchFamily="50" charset="-128"/>
              </a:rPr>
              <a:t>13]</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497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9697</Words>
  <Application>Microsoft Office PowerPoint</Application>
  <PresentationFormat>画面に合わせる (4:3)</PresentationFormat>
  <Paragraphs>1579</Paragraphs>
  <Slides>25</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Meiryo UI</vt:lpstr>
      <vt:lpstr>ＭＳ Ｐゴシック</vt:lpstr>
      <vt:lpstr>メイリオ</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2020-09-25T08:26:32Z</dcterms:modified>
</cp:coreProperties>
</file>