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906000" cy="6858000" type="A4"/>
  <p:notesSz cx="6735763" cy="9866313"/>
  <p:defaultTextStyle>
    <a:defPPr>
      <a:defRPr lang="ja-JP"/>
    </a:defPPr>
    <a:lvl1pPr marL="0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6600"/>
    <a:srgbClr val="4F81BD"/>
    <a:srgbClr val="3366FF"/>
    <a:srgbClr val="3333FF"/>
    <a:srgbClr val="D0D8E8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88" autoAdjust="0"/>
    <p:restoredTop sz="94333" autoAdjust="0"/>
  </p:normalViewPr>
  <p:slideViewPr>
    <p:cSldViewPr>
      <p:cViewPr varScale="1">
        <p:scale>
          <a:sx n="73" d="100"/>
          <a:sy n="73" d="100"/>
        </p:scale>
        <p:origin x="1428" y="5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19565" cy="493868"/>
          </a:xfrm>
          <a:prstGeom prst="rect">
            <a:avLst/>
          </a:prstGeom>
        </p:spPr>
        <p:txBody>
          <a:bodyPr vert="horz" lIns="90683" tIns="45340" rIns="90683" bIns="4534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630" y="2"/>
            <a:ext cx="2919565" cy="493868"/>
          </a:xfrm>
          <a:prstGeom prst="rect">
            <a:avLst/>
          </a:prstGeom>
        </p:spPr>
        <p:txBody>
          <a:bodyPr vert="horz" lIns="90683" tIns="45340" rIns="90683" bIns="45340" rtlCol="0"/>
          <a:lstStyle>
            <a:lvl1pPr algn="r">
              <a:defRPr sz="1200"/>
            </a:lvl1pPr>
          </a:lstStyle>
          <a:p>
            <a:fld id="{34B1B429-954D-41B5-A09A-A56172F1A47F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370873"/>
            <a:ext cx="2919565" cy="493868"/>
          </a:xfrm>
          <a:prstGeom prst="rect">
            <a:avLst/>
          </a:prstGeom>
        </p:spPr>
        <p:txBody>
          <a:bodyPr vert="horz" lIns="90683" tIns="45340" rIns="90683" bIns="4534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630" y="9370873"/>
            <a:ext cx="2919565" cy="493868"/>
          </a:xfrm>
          <a:prstGeom prst="rect">
            <a:avLst/>
          </a:prstGeom>
        </p:spPr>
        <p:txBody>
          <a:bodyPr vert="horz" lIns="90683" tIns="45340" rIns="90683" bIns="45340" rtlCol="0" anchor="b"/>
          <a:lstStyle>
            <a:lvl1pPr algn="r">
              <a:defRPr sz="1200"/>
            </a:lvl1pPr>
          </a:lstStyle>
          <a:p>
            <a:fld id="{D4C43641-6CD8-47D0-A001-EB1EDC16A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7634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19565" cy="493868"/>
          </a:xfrm>
          <a:prstGeom prst="rect">
            <a:avLst/>
          </a:prstGeom>
        </p:spPr>
        <p:txBody>
          <a:bodyPr vert="horz" lIns="90683" tIns="45340" rIns="90683" bIns="4534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630" y="2"/>
            <a:ext cx="2919565" cy="493868"/>
          </a:xfrm>
          <a:prstGeom prst="rect">
            <a:avLst/>
          </a:prstGeom>
        </p:spPr>
        <p:txBody>
          <a:bodyPr vert="horz" lIns="90683" tIns="45340" rIns="90683" bIns="45340" rtlCol="0"/>
          <a:lstStyle>
            <a:lvl1pPr algn="r">
              <a:defRPr sz="1200"/>
            </a:lvl1pPr>
          </a:lstStyle>
          <a:p>
            <a:fld id="{5B88DDF3-744A-409A-A8FA-7A07472BA875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6913" y="741363"/>
            <a:ext cx="534193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83" tIns="45340" rIns="90683" bIns="4534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265" y="4686228"/>
            <a:ext cx="5389241" cy="4440077"/>
          </a:xfrm>
          <a:prstGeom prst="rect">
            <a:avLst/>
          </a:prstGeom>
        </p:spPr>
        <p:txBody>
          <a:bodyPr vert="horz" lIns="90683" tIns="45340" rIns="90683" bIns="4534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0873"/>
            <a:ext cx="2919565" cy="493868"/>
          </a:xfrm>
          <a:prstGeom prst="rect">
            <a:avLst/>
          </a:prstGeom>
        </p:spPr>
        <p:txBody>
          <a:bodyPr vert="horz" lIns="90683" tIns="45340" rIns="90683" bIns="4534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630" y="9370873"/>
            <a:ext cx="2919565" cy="493868"/>
          </a:xfrm>
          <a:prstGeom prst="rect">
            <a:avLst/>
          </a:prstGeom>
        </p:spPr>
        <p:txBody>
          <a:bodyPr vert="horz" lIns="90683" tIns="45340" rIns="90683" bIns="45340" rtlCol="0" anchor="b"/>
          <a:lstStyle>
            <a:lvl1pPr algn="r">
              <a:defRPr sz="1200"/>
            </a:lvl1pPr>
          </a:lstStyle>
          <a:p>
            <a:fld id="{C49E128D-ADCE-40C3-812B-5A8D45823D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5744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AB9DB7-2F04-4BFD-A845-42EA7A4CBD4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859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21BF-A6C0-4B0E-8A79-C82E8C47DA6E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F155-2CE9-4D92-ACFE-7182E7668A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822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C3ED9-EE00-4554-936C-F8C249380D43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F155-2CE9-4D92-ACFE-7182E7668A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991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F0C13-4533-4EFC-B43F-2082BCC8E794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F155-2CE9-4D92-ACFE-7182E7668A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1893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BD5B3-DD61-4729-807D-BB1291DC3D84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F155-2CE9-4D92-ACFE-7182E7668A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2143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69B97-A139-4291-8C15-455326CABC95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F155-2CE9-4D92-ACFE-7182E7668A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942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872E-1EFF-4F45-84BF-E87D425A989E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F155-2CE9-4D92-ACFE-7182E7668A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213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23EFB-C6E8-45FD-92BB-6B9C41DACBC0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F155-2CE9-4D92-ACFE-7182E7668A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34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87-986C-4CF8-9B84-2D674ADD3B9E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F155-2CE9-4D92-ACFE-7182E7668A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95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7A00-A7E1-4F45-BE7B-0FDA4117455C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F155-2CE9-4D92-ACFE-7182E7668A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932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F907-2261-4CFD-9FF5-F1C485FAD430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F155-2CE9-4D92-ACFE-7182E7668A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106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7956-C962-4E2B-83CB-AC04A62C8AF7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F155-2CE9-4D92-ACFE-7182E7668A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268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5782" tIns="47891" rIns="95782" bIns="47891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5782" tIns="47891" rIns="95782" bIns="47891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A8E67-DB69-4347-B622-4C7CC8B252C0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5F155-2CE9-4D92-ACFE-7182E7668A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01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57816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1" indent="-359181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25" indent="-299317" algn="l" defTabSz="95781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70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77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85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-1"/>
            <a:ext cx="9906000" cy="764705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大阪都市魅力創造戦略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の概要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278374" y="908721"/>
            <a:ext cx="4674626" cy="6192688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1500"/>
              </a:lnSpc>
            </a:pPr>
            <a:r>
              <a:rPr lang="en-US" altLang="ja-JP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世界的な創造都市、国際エンターテイメント都市へ加速</a:t>
            </a:r>
            <a:r>
              <a:rPr lang="en-US" altLang="ja-JP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</a:p>
          <a:p>
            <a:pPr>
              <a:lnSpc>
                <a:spcPts val="1500"/>
              </a:lnSpc>
            </a:pPr>
            <a:endParaRPr lang="en-US" altLang="ja-JP" sz="1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計画期間</a:t>
            </a:r>
            <a:endParaRPr lang="en-US" altLang="ja-JP" sz="12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2016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）年度～平成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32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）年度</a:t>
            </a:r>
          </a:p>
          <a:p>
            <a:pPr>
              <a:lnSpc>
                <a:spcPts val="1500"/>
              </a:lnSpc>
            </a:pPr>
            <a:endParaRPr lang="en-US" altLang="ja-JP" sz="1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戦略目標</a:t>
            </a:r>
            <a:endParaRPr lang="en-US" altLang="ja-JP" sz="12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○内外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から人、モノ、投資等呼び込む「強い大阪」の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実現（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前戦略から継続）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○世界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に存在感を示す「大阪」の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実現（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成長戦略）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05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基本的</a:t>
            </a:r>
            <a:r>
              <a:rPr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考え方</a:t>
            </a:r>
            <a:endParaRPr lang="en-US" altLang="ja-JP" sz="12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○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国内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及び世界に向けた大阪の魅力の発信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○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これ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まで取り組んできた重点取組を発展・進化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○府域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全体の発展に資する施策展開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年度以降も見据えた仕組みづくり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○みんな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で支える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○ＰＤＣＡ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サイクルの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徹底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重点</a:t>
            </a:r>
            <a:r>
              <a:rPr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取組の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視点</a:t>
            </a:r>
            <a:endParaRPr lang="en-US" altLang="ja-JP" sz="12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○大阪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全体の都市魅力の発展・進化・発信</a:t>
            </a:r>
          </a:p>
          <a:p>
            <a:pPr>
              <a:lnSpc>
                <a:spcPts val="15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○文化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・スポーツを活かした都市魅力の創出</a:t>
            </a:r>
          </a:p>
          <a:p>
            <a:pPr>
              <a:lnSpc>
                <a:spcPts val="15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○世界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有数の国際都市を目指した受入環境の整備</a:t>
            </a:r>
          </a:p>
          <a:p>
            <a:pPr>
              <a:lnSpc>
                <a:spcPts val="1500"/>
              </a:lnSpc>
            </a:pP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537176"/>
              </p:ext>
            </p:extLst>
          </p:nvPr>
        </p:nvGraphicFramePr>
        <p:xfrm>
          <a:off x="4880992" y="1340766"/>
          <a:ext cx="4824536" cy="5400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875">
                  <a:extLst>
                    <a:ext uri="{9D8B030D-6E8A-4147-A177-3AD203B41FA5}">
                      <a16:colId xmlns:a16="http://schemas.microsoft.com/office/drawing/2014/main" val="756748373"/>
                    </a:ext>
                  </a:extLst>
                </a:gridCol>
                <a:gridCol w="1945543">
                  <a:extLst>
                    <a:ext uri="{9D8B030D-6E8A-4147-A177-3AD203B41FA5}">
                      <a16:colId xmlns:a16="http://schemas.microsoft.com/office/drawing/2014/main" val="2296041815"/>
                    </a:ext>
                  </a:extLst>
                </a:gridCol>
                <a:gridCol w="2601118">
                  <a:extLst>
                    <a:ext uri="{9D8B030D-6E8A-4147-A177-3AD203B41FA5}">
                      <a16:colId xmlns:a16="http://schemas.microsoft.com/office/drawing/2014/main" val="3439055732"/>
                    </a:ext>
                  </a:extLst>
                </a:gridCol>
              </a:tblGrid>
              <a:tr h="241281"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3068" marR="53068" marT="26534" marB="265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目指すべき都市像</a:t>
                      </a:r>
                    </a:p>
                  </a:txBody>
                  <a:tcPr marL="53068" marR="53068" marT="26534" marB="265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ＫＰＩ</a:t>
                      </a:r>
                    </a:p>
                  </a:txBody>
                  <a:tcPr marL="53068" marR="53068" marT="26534" marB="26534" anchor="ctr"/>
                </a:tc>
                <a:extLst>
                  <a:ext uri="{0D108BD9-81ED-4DB2-BD59-A6C34878D82A}">
                    <a16:rowId xmlns:a16="http://schemas.microsoft.com/office/drawing/2014/main" val="3870656217"/>
                  </a:ext>
                </a:extLst>
              </a:tr>
              <a:tr h="390761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観光・都市魅力</a:t>
                      </a:r>
                    </a:p>
                  </a:txBody>
                  <a:tcPr marL="53068" marR="53068" marT="26534" marB="26534" vert="eaVert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世界に誇れる</a:t>
                      </a:r>
                      <a:r>
                        <a:rPr kumimoji="1" lang="ja-JP" altLang="en-US" sz="105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自慢の都市</a:t>
                      </a:r>
                    </a:p>
                  </a:txBody>
                  <a:tcPr marL="53068" marR="53068" marT="26534" marB="2653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来阪外国人旅行者数</a:t>
                      </a:r>
                    </a:p>
                  </a:txBody>
                  <a:tcPr marL="53068" marR="53068" marT="26534" marB="26534" anchor="ctr"/>
                </a:tc>
                <a:extLst>
                  <a:ext uri="{0D108BD9-81ED-4DB2-BD59-A6C34878D82A}">
                    <a16:rowId xmlns:a16="http://schemas.microsoft.com/office/drawing/2014/main" val="2067471783"/>
                  </a:ext>
                </a:extLst>
              </a:tr>
              <a:tr h="547225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安全で安心して楽しめる 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時間おもてなし都市</a:t>
                      </a:r>
                    </a:p>
                  </a:txBody>
                  <a:tcPr marL="53068" marR="53068" marT="26534" marB="2653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来阪外国人旅行消費額</a:t>
                      </a:r>
                    </a:p>
                  </a:txBody>
                  <a:tcPr marL="53068" marR="53068" marT="26534" marB="26534" anchor="ctr"/>
                </a:tc>
                <a:extLst>
                  <a:ext uri="{0D108BD9-81ED-4DB2-BD59-A6C34878D82A}">
                    <a16:rowId xmlns:a16="http://schemas.microsoft.com/office/drawing/2014/main" val="3365647604"/>
                  </a:ext>
                </a:extLst>
              </a:tr>
              <a:tr h="390761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多様な人材が集う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観光・ＭＩＣＥ都市</a:t>
                      </a:r>
                    </a:p>
                  </a:txBody>
                  <a:tcPr marL="53068" marR="53068" marT="26534" marB="2653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国際会議開催件数</a:t>
                      </a:r>
                    </a:p>
                  </a:txBody>
                  <a:tcPr marL="53068" marR="53068" marT="26534" marB="26534" anchor="ctr"/>
                </a:tc>
                <a:extLst>
                  <a:ext uri="{0D108BD9-81ED-4DB2-BD59-A6C34878D82A}">
                    <a16:rowId xmlns:a16="http://schemas.microsoft.com/office/drawing/2014/main" val="892257360"/>
                  </a:ext>
                </a:extLst>
              </a:tr>
              <a:tr h="547225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多様な楽しみ方ができる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周遊・滞在都市</a:t>
                      </a:r>
                    </a:p>
                  </a:txBody>
                  <a:tcPr marL="53068" marR="53068" marT="26534" marB="2653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延べ宿泊者数</a:t>
                      </a:r>
                    </a:p>
                  </a:txBody>
                  <a:tcPr marL="53068" marR="53068" marT="26534" marB="26534" anchor="ctr"/>
                </a:tc>
                <a:extLst>
                  <a:ext uri="{0D108BD9-81ED-4DB2-BD59-A6C34878D82A}">
                    <a16:rowId xmlns:a16="http://schemas.microsoft.com/office/drawing/2014/main" val="3579782576"/>
                  </a:ext>
                </a:extLst>
              </a:tr>
              <a:tr h="547225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文化</a:t>
                      </a:r>
                    </a:p>
                  </a:txBody>
                  <a:tcPr marL="53068" marR="53068" marT="26534" marB="26534" vert="eaVert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大阪が誇る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文化力を活用した都市</a:t>
                      </a:r>
                    </a:p>
                  </a:txBody>
                  <a:tcPr marL="53068" marR="53068" marT="26534" marB="2653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府内外から人々が集まり、芸術活動が活発になっていると思う府民の割合</a:t>
                      </a:r>
                    </a:p>
                  </a:txBody>
                  <a:tcPr marL="53068" marR="53068" marT="26534" marB="26534" anchor="ctr"/>
                </a:tc>
                <a:extLst>
                  <a:ext uri="{0D108BD9-81ED-4DB2-BD59-A6C34878D82A}">
                    <a16:rowId xmlns:a16="http://schemas.microsoft.com/office/drawing/2014/main" val="1547816599"/>
                  </a:ext>
                </a:extLst>
              </a:tr>
              <a:tr h="390761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あらゆる人々が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文化を享受できる都市</a:t>
                      </a:r>
                    </a:p>
                  </a:txBody>
                  <a:tcPr marL="53068" marR="53068" marT="26534" marB="2653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文化的環境が整備されていると思う府民の割合</a:t>
                      </a:r>
                    </a:p>
                  </a:txBody>
                  <a:tcPr marL="53068" marR="53068" marT="26534" marB="26534" anchor="ctr"/>
                </a:tc>
                <a:extLst>
                  <a:ext uri="{0D108BD9-81ED-4DB2-BD59-A6C34878D82A}">
                    <a16:rowId xmlns:a16="http://schemas.microsoft.com/office/drawing/2014/main" val="338152890"/>
                  </a:ext>
                </a:extLst>
              </a:tr>
              <a:tr h="547225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スポーツ</a:t>
                      </a:r>
                    </a:p>
                  </a:txBody>
                  <a:tcPr marL="53068" marR="53068" marT="26534" marB="26534" vert="eaVert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アジアをリードする 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国際・プロスポーツ都市</a:t>
                      </a:r>
                    </a:p>
                  </a:txBody>
                  <a:tcPr marL="53068" marR="53068" marT="26534" marB="2653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大阪にゆかりのあるプロスポーツ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チームの年間主催試合観客者合計数</a:t>
                      </a:r>
                    </a:p>
                  </a:txBody>
                  <a:tcPr marL="53068" marR="53068" marT="26534" marB="26534" anchor="ctr"/>
                </a:tc>
                <a:extLst>
                  <a:ext uri="{0D108BD9-81ED-4DB2-BD59-A6C34878D82A}">
                    <a16:rowId xmlns:a16="http://schemas.microsoft.com/office/drawing/2014/main" val="3612222206"/>
                  </a:ext>
                </a:extLst>
              </a:tr>
              <a:tr h="703688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健康と生きがいを創出する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スポーツに親しめる都市</a:t>
                      </a:r>
                    </a:p>
                  </a:txBody>
                  <a:tcPr marL="53068" marR="53068" marT="26534" marB="2653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成人の週１回以上のスポーツ実施率</a:t>
                      </a:r>
                    </a:p>
                  </a:txBody>
                  <a:tcPr marL="53068" marR="53068" marT="26534" marB="26534" anchor="ctr"/>
                </a:tc>
                <a:extLst>
                  <a:ext uri="{0D108BD9-81ED-4DB2-BD59-A6C34878D82A}">
                    <a16:rowId xmlns:a16="http://schemas.microsoft.com/office/drawing/2014/main" val="3143520494"/>
                  </a:ext>
                </a:extLst>
              </a:tr>
              <a:tr h="547225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国際化</a:t>
                      </a:r>
                    </a:p>
                  </a:txBody>
                  <a:tcPr marL="53068" marR="53068" marT="26534" marB="26534" vert="eaVert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世界で活躍できる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グローバル人材育成都市</a:t>
                      </a:r>
                    </a:p>
                  </a:txBody>
                  <a:tcPr marL="53068" marR="53068" marT="26534" marB="2653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大阪で学ぶ留学生数</a:t>
                      </a:r>
                    </a:p>
                  </a:txBody>
                  <a:tcPr marL="53068" marR="53068" marT="26534" marB="26534" anchor="ctr"/>
                </a:tc>
                <a:extLst>
                  <a:ext uri="{0D108BD9-81ED-4DB2-BD59-A6C34878D82A}">
                    <a16:rowId xmlns:a16="http://schemas.microsoft.com/office/drawing/2014/main" val="219676057"/>
                  </a:ext>
                </a:extLst>
              </a:tr>
              <a:tr h="547225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出会いが新しい価値を生む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多様性都市</a:t>
                      </a:r>
                    </a:p>
                  </a:txBody>
                  <a:tcPr marL="53068" marR="53068" marT="26534" marB="2653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大阪で働く外国人労働者数</a:t>
                      </a:r>
                    </a:p>
                  </a:txBody>
                  <a:tcPr marL="53068" marR="53068" marT="26534" marB="26534" anchor="ctr"/>
                </a:tc>
                <a:extLst>
                  <a:ext uri="{0D108BD9-81ED-4DB2-BD59-A6C34878D82A}">
                    <a16:rowId xmlns:a16="http://schemas.microsoft.com/office/drawing/2014/main" val="3026110163"/>
                  </a:ext>
                </a:extLst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>
          <a:xfrm>
            <a:off x="4808984" y="1124743"/>
            <a:ext cx="4674626" cy="216024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lang="ja-JP" altLang="en-US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■目指すべき</a:t>
            </a:r>
            <a:r>
              <a:rPr lang="en-US" altLang="ja-JP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の都市像とＫＰＩ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1" name="グループ化 150"/>
          <p:cNvGrpSpPr>
            <a:grpSpLocks/>
          </p:cNvGrpSpPr>
          <p:nvPr/>
        </p:nvGrpSpPr>
        <p:grpSpPr bwMode="auto">
          <a:xfrm>
            <a:off x="1574511" y="5292232"/>
            <a:ext cx="1589087" cy="1025983"/>
            <a:chOff x="3959176" y="4138982"/>
            <a:chExt cx="1706899" cy="1017517"/>
          </a:xfrm>
        </p:grpSpPr>
        <p:sp>
          <p:nvSpPr>
            <p:cNvPr id="12" name="上カーブ矢印 11"/>
            <p:cNvSpPr/>
            <p:nvPr/>
          </p:nvSpPr>
          <p:spPr>
            <a:xfrm rot="5400000" flipH="1">
              <a:off x="4024812" y="4359818"/>
              <a:ext cx="968578" cy="526905"/>
            </a:xfrm>
            <a:prstGeom prst="curvedUpArrow">
              <a:avLst/>
            </a:prstGeom>
            <a:gradFill flip="none" rotWithShape="1">
              <a:gsLst>
                <a:gs pos="0">
                  <a:srgbClr val="C00000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810000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b="0" i="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" name="上カーブ矢印 12"/>
            <p:cNvSpPr/>
            <p:nvPr/>
          </p:nvSpPr>
          <p:spPr>
            <a:xfrm rot="16200000" flipH="1">
              <a:off x="4652139" y="4347185"/>
              <a:ext cx="960422" cy="658205"/>
            </a:xfrm>
            <a:prstGeom prst="curvedUpArrow">
              <a:avLst/>
            </a:prstGeom>
            <a:gradFill flip="none" rotWithShape="1">
              <a:gsLst>
                <a:gs pos="0">
                  <a:srgbClr val="C00000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810000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b="0" i="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4" name="テキスト ボックス 157"/>
            <p:cNvSpPr txBox="1">
              <a:spLocks noChangeArrowheads="1"/>
            </p:cNvSpPr>
            <p:nvPr/>
          </p:nvSpPr>
          <p:spPr bwMode="auto">
            <a:xfrm>
              <a:off x="3959176" y="4301293"/>
              <a:ext cx="1706899" cy="597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/>
              <a:r>
                <a:rPr kumimoji="0" lang="ja-JP" altLang="en-US" sz="1000" b="0" i="0">
                  <a:solidFill>
                    <a:srgbClr val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Meiryo UI" panose="020B0604030504040204" pitchFamily="50" charset="-128"/>
                </a:rPr>
                <a:t>好循環</a:t>
              </a:r>
              <a:endParaRPr kumimoji="0" lang="en-US" altLang="ja-JP" sz="1000" b="0" i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endParaRPr>
            </a:p>
            <a:p>
              <a:pPr algn="ctr" eaLnBrk="1" hangingPunct="1"/>
              <a:r>
                <a:rPr kumimoji="0" lang="ja-JP" altLang="en-US" sz="1000" b="0" i="0">
                  <a:solidFill>
                    <a:srgbClr val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Meiryo UI" panose="020B0604030504040204" pitchFamily="50" charset="-128"/>
                </a:rPr>
                <a:t>持続性・自立性向上</a:t>
              </a:r>
              <a:endParaRPr kumimoji="0" lang="en-US" altLang="ja-JP" sz="1000" b="0" i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endParaRPr>
            </a:p>
            <a:p>
              <a:pPr algn="ctr" eaLnBrk="1" hangingPunct="1"/>
              <a:r>
                <a:rPr kumimoji="0" lang="ja-JP" altLang="en-US" sz="1000" b="0" i="0">
                  <a:solidFill>
                    <a:srgbClr val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Meiryo UI" panose="020B0604030504040204" pitchFamily="50" charset="-128"/>
                </a:rPr>
                <a:t>経済性・生産性向上</a:t>
              </a:r>
            </a:p>
          </p:txBody>
        </p:sp>
      </p:grpSp>
      <p:sp>
        <p:nvSpPr>
          <p:cNvPr id="15" name="フローチャート: 端子 14"/>
          <p:cNvSpPr/>
          <p:nvPr/>
        </p:nvSpPr>
        <p:spPr>
          <a:xfrm>
            <a:off x="128464" y="5445224"/>
            <a:ext cx="1696635" cy="360000"/>
          </a:xfrm>
          <a:prstGeom prst="flowChartTerminator">
            <a:avLst/>
          </a:prstGeom>
          <a:solidFill>
            <a:srgbClr val="00B0F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100" b="0" i="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itchFamily="50" charset="-128"/>
              </a:rPr>
              <a:t>文化・都市魅力の向上</a:t>
            </a:r>
          </a:p>
        </p:txBody>
      </p:sp>
      <p:sp>
        <p:nvSpPr>
          <p:cNvPr id="16" name="フローチャート: 端子 15"/>
          <p:cNvSpPr/>
          <p:nvPr/>
        </p:nvSpPr>
        <p:spPr>
          <a:xfrm>
            <a:off x="131374" y="5883709"/>
            <a:ext cx="1695359" cy="360000"/>
          </a:xfrm>
          <a:prstGeom prst="flowChartTerminator">
            <a:avLst/>
          </a:prstGeom>
          <a:solidFill>
            <a:srgbClr val="00B0F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100" b="0" i="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itchFamily="50" charset="-128"/>
              </a:rPr>
              <a:t>まちの活性化</a:t>
            </a:r>
          </a:p>
        </p:txBody>
      </p:sp>
      <p:sp>
        <p:nvSpPr>
          <p:cNvPr id="17" name="フローチャート: 端子 16"/>
          <p:cNvSpPr/>
          <p:nvPr/>
        </p:nvSpPr>
        <p:spPr>
          <a:xfrm>
            <a:off x="2936776" y="5445224"/>
            <a:ext cx="1695359" cy="360000"/>
          </a:xfrm>
          <a:prstGeom prst="flowChartTerminator">
            <a:avLst/>
          </a:prstGeom>
          <a:solidFill>
            <a:srgbClr val="00B0F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100" b="0" i="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itchFamily="50" charset="-128"/>
              </a:rPr>
              <a:t>交流人口の拡大</a:t>
            </a:r>
          </a:p>
        </p:txBody>
      </p:sp>
      <p:sp>
        <p:nvSpPr>
          <p:cNvPr id="18" name="フローチャート: 端子 17"/>
          <p:cNvSpPr/>
          <p:nvPr/>
        </p:nvSpPr>
        <p:spPr>
          <a:xfrm>
            <a:off x="2962176" y="5896409"/>
            <a:ext cx="1695359" cy="360000"/>
          </a:xfrm>
          <a:prstGeom prst="flowChartTerminator">
            <a:avLst/>
          </a:prstGeom>
          <a:solidFill>
            <a:srgbClr val="00B0F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100" b="0" i="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itchFamily="50" charset="-128"/>
              </a:rPr>
              <a:t>消費喚起・投資拡大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8917407" y="188640"/>
            <a:ext cx="792088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資料２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09496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1">
            <a:lumMod val="75000"/>
          </a:schemeClr>
        </a:solidFill>
        <a:ln>
          <a:noFill/>
        </a:ln>
      </a:spPr>
      <a:bodyPr vert="horz" lIns="53068" tIns="26534" rIns="53068" bIns="188036" rtlCol="0" anchor="ctr">
        <a:noAutofit/>
      </a:bodyPr>
      <a:lstStyle>
        <a:defPPr>
          <a:lnSpc>
            <a:spcPct val="120000"/>
          </a:lnSpc>
          <a:defRPr sz="1050" b="1" dirty="0">
            <a:solidFill>
              <a:schemeClr val="bg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379</Words>
  <Application>Microsoft Office PowerPoint</Application>
  <PresentationFormat>A4 210 x 297 mm</PresentationFormat>
  <Paragraphs>69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Meiryo UI</vt:lpstr>
      <vt:lpstr>ＭＳ Ｐゴシック</vt:lpstr>
      <vt:lpstr>Arial</vt:lpstr>
      <vt:lpstr>Calibri</vt:lpstr>
      <vt:lpstr>Office ​​テーマ</vt:lpstr>
      <vt:lpstr>大阪都市魅力創造戦略2020の概要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2020-07-03T02:47:26Z</dcterms:modified>
</cp:coreProperties>
</file>