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304" r:id="rId2"/>
    <p:sldId id="352" r:id="rId3"/>
    <p:sldId id="356" r:id="rId4"/>
    <p:sldId id="348" r:id="rId5"/>
    <p:sldId id="336" r:id="rId6"/>
    <p:sldId id="355" r:id="rId7"/>
    <p:sldId id="354" r:id="rId8"/>
    <p:sldId id="347" r:id="rId9"/>
    <p:sldId id="346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8381" autoAdjust="0"/>
  </p:normalViewPr>
  <p:slideViewPr>
    <p:cSldViewPr>
      <p:cViewPr varScale="1">
        <p:scale>
          <a:sx n="73" d="100"/>
          <a:sy n="73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Desktop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kish\AppData\Local\Microsoft\Windows\INetCache\Content.Outlook\ITLRSPMK\Book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Desktop\Book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AppData\Local\Packages\microsoft.windowscommunicationsapps_8wekyb3d8bbwe\LocalState\Files\S0\26070\Attachments\&#20241;&#26989;&#12375;&#12383;&#12507;&#12486;&#12523;%5b28867%5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kish\AppData\Local\Microsoft\Windows\INetCache\Content.Outlook\ITLRSPMK\Book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873587583170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9C9-4391-BFAB-07D4E237E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Sheet1!$B$3:$B$6</c:f>
              <c:numCache>
                <c:formatCode>#,##0_);[Red]\(#,##0\)</c:formatCode>
                <c:ptCount val="4"/>
                <c:pt idx="0">
                  <c:v>269</c:v>
                </c:pt>
                <c:pt idx="1">
                  <c:v>260</c:v>
                </c:pt>
                <c:pt idx="2">
                  <c:v>276</c:v>
                </c:pt>
                <c:pt idx="3">
                  <c:v>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C3-4B27-A539-03B7E7F3B36F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6272412229456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9C9-4391-BFAB-07D4E237EBBB}"/>
                </c:ext>
              </c:extLst>
            </c:dLbl>
            <c:dLbl>
              <c:idx val="2"/>
              <c:layout>
                <c:manualLayout>
                  <c:x val="0"/>
                  <c:y val="1.5763447337673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9C9-4391-BFAB-07D4E237EBBB}"/>
                </c:ext>
              </c:extLst>
            </c:dLbl>
            <c:dLbl>
              <c:idx val="3"/>
              <c:layout>
                <c:manualLayout>
                  <c:x val="0"/>
                  <c:y val="1.5763447337673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C9-4391-BFAB-07D4E237E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Sheet1!$C$3:$C$6</c:f>
              <c:numCache>
                <c:formatCode>#,##0_);[Red]\(#,##0\)</c:formatCode>
                <c:ptCount val="4"/>
                <c:pt idx="0">
                  <c:v>266</c:v>
                </c:pt>
                <c:pt idx="1">
                  <c:v>109</c:v>
                </c:pt>
                <c:pt idx="2">
                  <c:v>19</c:v>
                </c:pt>
                <c:pt idx="3" formatCode="#,##0.0;[Red]\-#,##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C3-4B27-A539-03B7E7F3B3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6712136"/>
        <c:axId val="576717056"/>
      </c:barChart>
      <c:catAx>
        <c:axId val="576712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17056"/>
        <c:crosses val="autoZero"/>
        <c:auto val="1"/>
        <c:lblAlgn val="ctr"/>
        <c:lblOffset val="100"/>
        <c:noMultiLvlLbl val="0"/>
      </c:catAx>
      <c:valAx>
        <c:axId val="576717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crossAx val="576712136"/>
        <c:crosses val="autoZero"/>
        <c:crossBetween val="between"/>
      </c:valAx>
      <c:spPr>
        <a:solidFill>
          <a:schemeClr val="bg1"/>
        </a:solidFill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6031098734939E-2"/>
          <c:y val="0.22996025191700126"/>
          <c:w val="0.93076786221367402"/>
          <c:h val="0.53529281517750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3.6598274002345361E-3"/>
                  <c:y val="1.696992048189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897-4619-9115-9137C67A44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70</c:v>
                </c:pt>
                <c:pt idx="1">
                  <c:v>67</c:v>
                </c:pt>
                <c:pt idx="2">
                  <c:v>73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7-4619-9115-9137C67A44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423195420833621E-17"/>
                  <c:y val="-5.5596359727417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897-4619-9115-9137C67A44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71</c:v>
                </c:pt>
                <c:pt idx="1">
                  <c:v>23</c:v>
                </c:pt>
                <c:pt idx="2" formatCode="#,##0.0">
                  <c:v>3.6</c:v>
                </c:pt>
                <c:pt idx="3" formatCode="General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97-4619-9115-9137C67A4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880239"/>
        <c:axId val="807878575"/>
      </c:barChart>
      <c:catAx>
        <c:axId val="80788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07878575"/>
        <c:crosses val="autoZero"/>
        <c:auto val="1"/>
        <c:lblAlgn val="ctr"/>
        <c:lblOffset val="100"/>
        <c:noMultiLvlLbl val="0"/>
      </c:catAx>
      <c:valAx>
        <c:axId val="807878575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07880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43900753549816"/>
          <c:y val="0.90098971446548326"/>
          <c:w val="0.52210146712970684"/>
          <c:h val="9.08358420755148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49014961554199E-2"/>
          <c:y val="0.10524318811330384"/>
          <c:w val="0.91550189425155815"/>
          <c:h val="0.67147707826794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830</c:v>
                </c:pt>
                <c:pt idx="1">
                  <c:v>827</c:v>
                </c:pt>
                <c:pt idx="2">
                  <c:v>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B-4914-9595-3A2D7BF062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9796367939043242E-3"/>
                  <c:y val="1.61517193314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57B-4914-9595-3A2D7BF062B6}"/>
                </c:ext>
              </c:extLst>
            </c:dLbl>
            <c:dLbl>
              <c:idx val="2"/>
              <c:layout>
                <c:manualLayout>
                  <c:x val="7.9592735878086483E-3"/>
                  <c:y val="2.6919532219076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57B-4914-9595-3A2D7BF06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970</c:v>
                </c:pt>
                <c:pt idx="1">
                  <c:v>485</c:v>
                </c:pt>
                <c:pt idx="2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7B-4914-9595-3A2D7BF06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6041327"/>
        <c:axId val="786038415"/>
      </c:barChart>
      <c:catAx>
        <c:axId val="786041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6038415"/>
        <c:crosses val="autoZero"/>
        <c:auto val="1"/>
        <c:lblAlgn val="ctr"/>
        <c:lblOffset val="100"/>
        <c:noMultiLvlLbl val="0"/>
      </c:catAx>
      <c:valAx>
        <c:axId val="7860384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60413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2135003067767265"/>
          <c:y val="0.88982407767747607"/>
          <c:w val="0.35729993864465476"/>
          <c:h val="0.110175922322523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/>
      </a:solidFill>
      <a:prstDash val="dash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49014961554199E-2"/>
          <c:y val="0.10524318811330384"/>
          <c:w val="0.91550189425155815"/>
          <c:h val="0.67147707826794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146</c:v>
                </c:pt>
                <c:pt idx="1">
                  <c:v>137</c:v>
                </c:pt>
                <c:pt idx="2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B-485C-B9CB-0FF2FBDD4C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9796367939043242E-3"/>
                  <c:y val="1.61517193314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64B-485C-B9CB-0FF2FBDD4CE1}"/>
                </c:ext>
              </c:extLst>
            </c:dLbl>
            <c:dLbl>
              <c:idx val="2"/>
              <c:layout>
                <c:manualLayout>
                  <c:x val="7.9592735878086483E-3"/>
                  <c:y val="2.6919532219076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64B-485C-B9CB-0FF2FBDD4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150</c:v>
                </c:pt>
                <c:pt idx="1">
                  <c:v>54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4B-485C-B9CB-0FF2FBDD4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6041327"/>
        <c:axId val="786038415"/>
      </c:barChart>
      <c:catAx>
        <c:axId val="786041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86038415"/>
        <c:crosses val="autoZero"/>
        <c:auto val="1"/>
        <c:lblAlgn val="ctr"/>
        <c:lblOffset val="100"/>
        <c:noMultiLvlLbl val="0"/>
      </c:catAx>
      <c:valAx>
        <c:axId val="7860384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6041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93816712311272"/>
          <c:y val="0.91354378896443311"/>
          <c:w val="0.26647242105973401"/>
          <c:h val="8.6456211035566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solidFill>
        <a:schemeClr val="tx1"/>
      </a:solidFill>
      <a:prstDash val="dash"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899377877100168E-2"/>
          <c:y val="8.532407407407408E-2"/>
          <c:w val="0.97010062212289994"/>
          <c:h val="0.61072871099445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[Book1.xlsx]Sheet1!$L$2</c:f>
              <c:strCache>
                <c:ptCount val="1"/>
                <c:pt idx="0">
                  <c:v>2019年5月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[Book1.xlsx]Sheet1!$K$3:$K$5</c:f>
              <c:strCache>
                <c:ptCount val="3"/>
                <c:pt idx="0">
                  <c:v>帝国ホテル</c:v>
                </c:pt>
                <c:pt idx="1">
                  <c:v>ホテルニューオータニ大阪</c:v>
                </c:pt>
                <c:pt idx="2">
                  <c:v>リーガロイヤルホテル</c:v>
                </c:pt>
              </c:strCache>
            </c:strRef>
          </c:cat>
          <c:val>
            <c:numRef>
              <c:f>[Book1.xlsx]Sheet1!$L$3:$L$5</c:f>
              <c:numCache>
                <c:formatCode>0.0%</c:formatCode>
                <c:ptCount val="3"/>
                <c:pt idx="0">
                  <c:v>0.80800000000000005</c:v>
                </c:pt>
                <c:pt idx="1">
                  <c:v>0.82599999999999996</c:v>
                </c:pt>
                <c:pt idx="2">
                  <c:v>0.84199999999999997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E-4AFF-AE7F-6D6645AE5514}"/>
            </c:ext>
          </c:extLst>
        </c:ser>
        <c:ser>
          <c:idx val="1"/>
          <c:order val="1"/>
          <c:tx>
            <c:strRef>
              <c:f>[Book1.xlsx]Sheet1!$M$2</c:f>
              <c:strCache>
                <c:ptCount val="1"/>
                <c:pt idx="0">
                  <c:v>2020年5月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[Book1.xlsx]Sheet1!$K$3:$K$5</c:f>
              <c:strCache>
                <c:ptCount val="3"/>
                <c:pt idx="0">
                  <c:v>帝国ホテル</c:v>
                </c:pt>
                <c:pt idx="1">
                  <c:v>ホテルニューオータニ大阪</c:v>
                </c:pt>
                <c:pt idx="2">
                  <c:v>リーガロイヤルホテル</c:v>
                </c:pt>
              </c:strCache>
            </c:strRef>
          </c:cat>
          <c:val>
            <c:numRef>
              <c:f>[Book1.xlsx]Sheet1!$M$3:$M$5</c:f>
              <c:numCache>
                <c:formatCode>0.0%</c:formatCode>
                <c:ptCount val="3"/>
                <c:pt idx="0">
                  <c:v>4.3999999999999997E-2</c:v>
                </c:pt>
                <c:pt idx="1">
                  <c:v>0.14000000000000001</c:v>
                </c:pt>
                <c:pt idx="2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E-4AFF-AE7F-6D6645AE55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12927840"/>
        <c:axId val="989647264"/>
      </c:barChart>
      <c:catAx>
        <c:axId val="8129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9647264"/>
        <c:crosses val="autoZero"/>
        <c:auto val="1"/>
        <c:lblAlgn val="ctr"/>
        <c:lblOffset val="100"/>
        <c:noMultiLvlLbl val="0"/>
      </c:catAx>
      <c:valAx>
        <c:axId val="9896472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81292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650761311953158"/>
          <c:y val="0.81539297171186931"/>
          <c:w val="0.3649754450554175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36381982734386E-2"/>
          <c:y val="6.7782399574576893E-2"/>
          <c:w val="0.95526361801726567"/>
          <c:h val="0.64390610997439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Sheet1!$A$20:$A$22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Sheet1!$B$20:$B$22</c:f>
              <c:numCache>
                <c:formatCode>0.0%</c:formatCode>
                <c:ptCount val="3"/>
                <c:pt idx="0">
                  <c:v>0.69399999999999995</c:v>
                </c:pt>
                <c:pt idx="1">
                  <c:v>0.79400000000000004</c:v>
                </c:pt>
                <c:pt idx="2">
                  <c:v>0.81699999999999995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3-4675-89EB-1F01AF8AAE85}"/>
            </c:ext>
          </c:extLst>
        </c:ser>
        <c:ser>
          <c:idx val="1"/>
          <c:order val="1"/>
          <c:tx>
            <c:strRef>
              <c:f>Sheet1!$C$19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Sheet1!$A$20:$A$22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Sheet1!$C$20:$C$22</c:f>
              <c:numCache>
                <c:formatCode>0.0%</c:formatCode>
                <c:ptCount val="3"/>
                <c:pt idx="0">
                  <c:v>0.68500000000000005</c:v>
                </c:pt>
                <c:pt idx="1">
                  <c:v>0.58099999999999996</c:v>
                </c:pt>
                <c:pt idx="2">
                  <c:v>0.29099999999999998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73-4675-89EB-1F01AF8AAE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503792"/>
        <c:axId val="466498544"/>
      </c:barChart>
      <c:catAx>
        <c:axId val="46650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6498544"/>
        <c:crosses val="autoZero"/>
        <c:auto val="1"/>
        <c:lblAlgn val="ctr"/>
        <c:lblOffset val="100"/>
        <c:noMultiLvlLbl val="0"/>
      </c:catAx>
      <c:valAx>
        <c:axId val="4664985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6650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128319868235722E-2"/>
          <c:y val="0.79679205359321925"/>
          <c:w val="0.36237942472279133"/>
          <c:h val="9.4531888202944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53653444676408E-2"/>
          <c:y val="7.6322683222289536E-2"/>
          <c:w val="0.93876130828114124"/>
          <c:h val="0.6659214112658994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335104"/>
        <c:axId val="11328864"/>
      </c:barChart>
      <c:catAx>
        <c:axId val="113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28864"/>
        <c:crosses val="autoZero"/>
        <c:auto val="1"/>
        <c:lblAlgn val="ctr"/>
        <c:lblOffset val="100"/>
        <c:noMultiLvlLbl val="0"/>
      </c:catAx>
      <c:valAx>
        <c:axId val="11328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3351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5654234240832552E-2"/>
          <c:y val="0.86538461538461542"/>
          <c:w val="0.33861555405783045"/>
          <c:h val="8.1130375529981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78199213843498E-2"/>
          <c:y val="7.3898687385806155E-2"/>
          <c:w val="0.92002181663153815"/>
          <c:h val="0.719263277166099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[Book1.xlsx]Sheet1!$B$14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7A6A-4974-888F-4B5F272A932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7A6A-4974-888F-4B5F272A93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[Book1.xlsx]Sheet1!$A$15:$A$16</c:f>
              <c:strCache>
                <c:ptCount val="2"/>
                <c:pt idx="0">
                  <c:v>4月</c:v>
                </c:pt>
                <c:pt idx="1">
                  <c:v>5月</c:v>
                </c:pt>
              </c:strCache>
            </c:strRef>
          </c:cat>
          <c:val>
            <c:numRef>
              <c:f>[Book1.xlsx]Sheet1!$B$15:$B$16</c:f>
              <c:numCache>
                <c:formatCode>0.0%</c:formatCode>
                <c:ptCount val="2"/>
                <c:pt idx="0">
                  <c:v>0.91700000000000004</c:v>
                </c:pt>
                <c:pt idx="1">
                  <c:v>0.86799999999999999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6A-4974-888F-4B5F272A932B}"/>
            </c:ext>
          </c:extLst>
        </c:ser>
        <c:ser>
          <c:idx val="1"/>
          <c:order val="1"/>
          <c:tx>
            <c:strRef>
              <c:f>[Book1.xlsx]Sheet1!$C$14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[Book1.xlsx]Sheet1!$A$15:$A$16</c:f>
              <c:strCache>
                <c:ptCount val="2"/>
                <c:pt idx="0">
                  <c:v>4月</c:v>
                </c:pt>
                <c:pt idx="1">
                  <c:v>5月</c:v>
                </c:pt>
              </c:strCache>
            </c:strRef>
          </c:cat>
          <c:val>
            <c:numRef>
              <c:f>[Book1.xlsx]Sheet1!$C$15:$C$16</c:f>
              <c:numCache>
                <c:formatCode>0.0%</c:formatCode>
                <c:ptCount val="2"/>
                <c:pt idx="0">
                  <c:v>8.5999999999999993E-2</c:v>
                </c:pt>
                <c:pt idx="1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6A-4974-888F-4B5F272A93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2204264"/>
        <c:axId val="512197048"/>
      </c:barChart>
      <c:catAx>
        <c:axId val="51220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2197048"/>
        <c:crosses val="autoZero"/>
        <c:auto val="1"/>
        <c:lblAlgn val="ctr"/>
        <c:lblOffset val="100"/>
        <c:noMultiLvlLbl val="0"/>
      </c:catAx>
      <c:valAx>
        <c:axId val="51219704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1220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1991665684583"/>
          <c:w val="0.8366537281431369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64963987596414E-2"/>
          <c:y val="0"/>
          <c:w val="0.9681635423106979"/>
          <c:h val="0.763595631962984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消費額推計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ja-JP" dirty="0" smtClean="0"/>
                      <a:t>15,665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39E-44D0-AED0-681975845143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2014年</c:v>
                </c:pt>
                <c:pt idx="1">
                  <c:v>2015年</c:v>
                </c:pt>
                <c:pt idx="2">
                  <c:v>2016年</c:v>
                </c:pt>
                <c:pt idx="3">
                  <c:v>2017年</c:v>
                </c:pt>
                <c:pt idx="4">
                  <c:v>2018年</c:v>
                </c:pt>
                <c:pt idx="5">
                  <c:v>2019年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2611</c:v>
                </c:pt>
                <c:pt idx="1">
                  <c:v>5784</c:v>
                </c:pt>
                <c:pt idx="2">
                  <c:v>8633</c:v>
                </c:pt>
                <c:pt idx="3">
                  <c:v>11852</c:v>
                </c:pt>
                <c:pt idx="4">
                  <c:v>12356</c:v>
                </c:pt>
                <c:pt idx="5">
                  <c:v>15669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4-455A-8976-019EF7F5DF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072824"/>
        <c:axId val="207071840"/>
      </c:barChart>
      <c:catAx>
        <c:axId val="207072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071840"/>
        <c:crosses val="autoZero"/>
        <c:auto val="1"/>
        <c:lblAlgn val="ctr"/>
        <c:lblOffset val="100"/>
        <c:noMultiLvlLbl val="0"/>
      </c:catAx>
      <c:valAx>
        <c:axId val="207071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70728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>
      <a:solidFill>
        <a:schemeClr val="tx1"/>
      </a:solidFill>
      <a:prstDash val="dash"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0.70226</cdr:x>
      <cdr:y>0.91923</cdr:y>
    </cdr:from>
    <cdr:to>
      <cdr:x>0.98977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436919" y="2565638"/>
          <a:ext cx="997691" cy="225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rPr>
            <a:t>（単位：万人）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2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8" rIns="91420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1420" tIns="45708" rIns="91420" bIns="457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47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47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1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13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2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82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3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 rot="20101103">
            <a:off x="407907" y="2240803"/>
            <a:ext cx="792877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alpha val="13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ペンディング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061864" y="1340768"/>
            <a:ext cx="6984776" cy="1656184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新型コロナウイルスによる</a:t>
            </a:r>
            <a:endParaRPr lang="en-US" altLang="ja-JP" sz="2800" b="1" kern="100" dirty="0" smtClean="0">
              <a:solidFill>
                <a:sysClr val="windowText" lastClr="000000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8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観光・文化・スポーツ・国際関連事業への影響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000" b="1" kern="100" dirty="0" smtClean="0">
              <a:solidFill>
                <a:sysClr val="windowText" lastClr="000000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0" y="314096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884368" y="476672"/>
            <a:ext cx="936104" cy="432048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43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グラフ 54">
            <a:extLst>
              <a:ext uri="{FF2B5EF4-FFF2-40B4-BE49-F238E27FC236}">
                <a16:creationId xmlns:a16="http://schemas.microsoft.com/office/drawing/2014/main" id="{290F5C2E-2083-46A6-8AAF-E0BB530DDD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421168"/>
              </p:ext>
            </p:extLst>
          </p:nvPr>
        </p:nvGraphicFramePr>
        <p:xfrm>
          <a:off x="374308" y="1762795"/>
          <a:ext cx="3658003" cy="241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095" y="44624"/>
            <a:ext cx="8417178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観光分野への影響　～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外国人旅行者数・延べ宿泊者数～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224" y="764704"/>
            <a:ext cx="877610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外国人旅行者数は、新型コロナウイルスの影響により激減し、４月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は前年同月比で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％減。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外国人延べ宿泊者数は、全国的にも激減しており、大阪においても同様の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傾向。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45095" y="583889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85CE6B47-A124-4B31-9613-BA5F33803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481092"/>
              </p:ext>
            </p:extLst>
          </p:nvPr>
        </p:nvGraphicFramePr>
        <p:xfrm>
          <a:off x="4716016" y="1268760"/>
          <a:ext cx="3470109" cy="279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3E9C17-69BA-42DD-B42D-0EC9F6B8E920}"/>
              </a:ext>
            </a:extLst>
          </p:cNvPr>
          <p:cNvSpPr txBox="1"/>
          <p:nvPr/>
        </p:nvSpPr>
        <p:spPr>
          <a:xfrm>
            <a:off x="6135838" y="2390551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66%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">
            <a:extLst>
              <a:ext uri="{FF2B5EF4-FFF2-40B4-BE49-F238E27FC236}">
                <a16:creationId xmlns:a16="http://schemas.microsoft.com/office/drawing/2014/main" id="{D0A901E1-9FC1-4FDC-B50B-EE4D0DBEFD3A}"/>
              </a:ext>
            </a:extLst>
          </p:cNvPr>
          <p:cNvSpPr/>
          <p:nvPr/>
        </p:nvSpPr>
        <p:spPr>
          <a:xfrm rot="4267481">
            <a:off x="6024531" y="2456475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6">
            <a:extLst>
              <a:ext uri="{FF2B5EF4-FFF2-40B4-BE49-F238E27FC236}">
                <a16:creationId xmlns:a16="http://schemas.microsoft.com/office/drawing/2014/main" id="{12541C0F-A7DC-4976-A48C-687470A28470}"/>
              </a:ext>
            </a:extLst>
          </p:cNvPr>
          <p:cNvSpPr/>
          <p:nvPr/>
        </p:nvSpPr>
        <p:spPr>
          <a:xfrm rot="5078227">
            <a:off x="6536092" y="2482100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884C44F-79CD-4F2A-B7F3-BE2E69E18D5D}"/>
              </a:ext>
            </a:extLst>
          </p:cNvPr>
          <p:cNvSpPr txBox="1"/>
          <p:nvPr/>
        </p:nvSpPr>
        <p:spPr>
          <a:xfrm>
            <a:off x="6903971" y="2405939"/>
            <a:ext cx="708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95%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右矢印 18">
            <a:extLst>
              <a:ext uri="{FF2B5EF4-FFF2-40B4-BE49-F238E27FC236}">
                <a16:creationId xmlns:a16="http://schemas.microsoft.com/office/drawing/2014/main" id="{B6D84F39-5F87-4F9B-A0FE-55EBDAE2749A}"/>
              </a:ext>
            </a:extLst>
          </p:cNvPr>
          <p:cNvSpPr/>
          <p:nvPr/>
        </p:nvSpPr>
        <p:spPr>
          <a:xfrm rot="5141058">
            <a:off x="7289492" y="2564297"/>
            <a:ext cx="900000" cy="10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8EE15D1-E17D-4C6E-8950-30488A544FEE}"/>
              </a:ext>
            </a:extLst>
          </p:cNvPr>
          <p:cNvSpPr txBox="1"/>
          <p:nvPr/>
        </p:nvSpPr>
        <p:spPr>
          <a:xfrm>
            <a:off x="7702308" y="2418078"/>
            <a:ext cx="741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99%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B881703-3489-4E0B-8E5D-498A2988CB3D}"/>
              </a:ext>
            </a:extLst>
          </p:cNvPr>
          <p:cNvSpPr txBox="1"/>
          <p:nvPr/>
        </p:nvSpPr>
        <p:spPr>
          <a:xfrm>
            <a:off x="1850911" y="2515623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右矢印 1">
            <a:extLst>
              <a:ext uri="{FF2B5EF4-FFF2-40B4-BE49-F238E27FC236}">
                <a16:creationId xmlns:a16="http://schemas.microsoft.com/office/drawing/2014/main" id="{31CB62AC-C331-4C03-B264-A39256B4E1A8}"/>
              </a:ext>
            </a:extLst>
          </p:cNvPr>
          <p:cNvSpPr/>
          <p:nvPr/>
        </p:nvSpPr>
        <p:spPr>
          <a:xfrm rot="4267481">
            <a:off x="1739604" y="2581547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16">
            <a:extLst>
              <a:ext uri="{FF2B5EF4-FFF2-40B4-BE49-F238E27FC236}">
                <a16:creationId xmlns:a16="http://schemas.microsoft.com/office/drawing/2014/main" id="{F70401E6-83E0-4BD1-A237-08CAEEAEE021}"/>
              </a:ext>
            </a:extLst>
          </p:cNvPr>
          <p:cNvSpPr/>
          <p:nvPr/>
        </p:nvSpPr>
        <p:spPr>
          <a:xfrm rot="5078227">
            <a:off x="2289340" y="2764402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1B1BEFA-BCA6-4B4F-90E0-31B7B84C6224}"/>
              </a:ext>
            </a:extLst>
          </p:cNvPr>
          <p:cNvSpPr txBox="1"/>
          <p:nvPr/>
        </p:nvSpPr>
        <p:spPr>
          <a:xfrm>
            <a:off x="2639745" y="2461348"/>
            <a:ext cx="708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93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右矢印 18">
            <a:extLst>
              <a:ext uri="{FF2B5EF4-FFF2-40B4-BE49-F238E27FC236}">
                <a16:creationId xmlns:a16="http://schemas.microsoft.com/office/drawing/2014/main" id="{A36BF249-6745-4D08-B12D-71AAB1F9A3D3}"/>
              </a:ext>
            </a:extLst>
          </p:cNvPr>
          <p:cNvSpPr/>
          <p:nvPr/>
        </p:nvSpPr>
        <p:spPr>
          <a:xfrm rot="5141058">
            <a:off x="3098185" y="2778196"/>
            <a:ext cx="900000" cy="10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9F4206E-D60F-4981-BC0E-56A768A37C28}"/>
              </a:ext>
            </a:extLst>
          </p:cNvPr>
          <p:cNvSpPr txBox="1"/>
          <p:nvPr/>
        </p:nvSpPr>
        <p:spPr>
          <a:xfrm>
            <a:off x="3492929" y="2471271"/>
            <a:ext cx="741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99%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6363694-16F0-4250-965A-F8F8F9C06568}"/>
              </a:ext>
            </a:extLst>
          </p:cNvPr>
          <p:cNvSpPr txBox="1"/>
          <p:nvPr/>
        </p:nvSpPr>
        <p:spPr>
          <a:xfrm>
            <a:off x="2843808" y="3861628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51520" y="1634752"/>
            <a:ext cx="3816424" cy="244232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716015" y="1634752"/>
            <a:ext cx="3622377" cy="244232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CDA0532-FCF3-48F1-804D-D89006267126}"/>
              </a:ext>
            </a:extLst>
          </p:cNvPr>
          <p:cNvSpPr txBox="1"/>
          <p:nvPr/>
        </p:nvSpPr>
        <p:spPr>
          <a:xfrm>
            <a:off x="83224" y="136135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＜外国人旅行者数（全国）＞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B44CB6C-2B0D-4714-B860-912B17D7C363}"/>
              </a:ext>
            </a:extLst>
          </p:cNvPr>
          <p:cNvSpPr txBox="1"/>
          <p:nvPr/>
        </p:nvSpPr>
        <p:spPr>
          <a:xfrm>
            <a:off x="4572002" y="1340768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＜関空外国人入国者数＞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2" name="グラフ 41">
            <a:extLst>
              <a:ext uri="{FF2B5EF4-FFF2-40B4-BE49-F238E27FC236}">
                <a16:creationId xmlns:a16="http://schemas.microsoft.com/office/drawing/2014/main" id="{F957C53C-6F06-41A7-9EDD-77F98CDA21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9300349"/>
              </p:ext>
            </p:extLst>
          </p:nvPr>
        </p:nvGraphicFramePr>
        <p:xfrm>
          <a:off x="251520" y="4515072"/>
          <a:ext cx="3816424" cy="212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665F3A-08C2-455E-AA3E-40E8DBA14078}"/>
              </a:ext>
            </a:extLst>
          </p:cNvPr>
          <p:cNvSpPr txBox="1"/>
          <p:nvPr/>
        </p:nvSpPr>
        <p:spPr>
          <a:xfrm>
            <a:off x="2930208" y="6432683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948E707-6B61-4FE1-AA61-6FF9F47DB5E1}"/>
              </a:ext>
            </a:extLst>
          </p:cNvPr>
          <p:cNvSpPr txBox="1"/>
          <p:nvPr/>
        </p:nvSpPr>
        <p:spPr>
          <a:xfrm>
            <a:off x="2174808" y="5057485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右矢印 1">
            <a:extLst>
              <a:ext uri="{FF2B5EF4-FFF2-40B4-BE49-F238E27FC236}">
                <a16:creationId xmlns:a16="http://schemas.microsoft.com/office/drawing/2014/main" id="{9ACF2201-B39F-4B06-AF8C-EB3C07D161B8}"/>
              </a:ext>
            </a:extLst>
          </p:cNvPr>
          <p:cNvSpPr/>
          <p:nvPr/>
        </p:nvSpPr>
        <p:spPr>
          <a:xfrm rot="4267481">
            <a:off x="2117522" y="5162310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CBE4908-22B6-45B8-A169-B63B70B9B802}"/>
              </a:ext>
            </a:extLst>
          </p:cNvPr>
          <p:cNvSpPr txBox="1"/>
          <p:nvPr/>
        </p:nvSpPr>
        <p:spPr>
          <a:xfrm>
            <a:off x="3398944" y="5248220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87%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右矢印 1">
            <a:extLst>
              <a:ext uri="{FF2B5EF4-FFF2-40B4-BE49-F238E27FC236}">
                <a16:creationId xmlns:a16="http://schemas.microsoft.com/office/drawing/2014/main" id="{43C88586-E926-42E6-9D80-422D0FE10F81}"/>
              </a:ext>
            </a:extLst>
          </p:cNvPr>
          <p:cNvSpPr/>
          <p:nvPr/>
        </p:nvSpPr>
        <p:spPr>
          <a:xfrm rot="4741991">
            <a:off x="3234409" y="5390568"/>
            <a:ext cx="432000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8" name="グラフ 47">
            <a:extLst>
              <a:ext uri="{FF2B5EF4-FFF2-40B4-BE49-F238E27FC236}">
                <a16:creationId xmlns:a16="http://schemas.microsoft.com/office/drawing/2014/main" id="{8799226B-FD94-4441-BED4-1DF244CDB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2895415"/>
              </p:ext>
            </p:extLst>
          </p:nvPr>
        </p:nvGraphicFramePr>
        <p:xfrm>
          <a:off x="4686556" y="4515072"/>
          <a:ext cx="3651837" cy="215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584D257-F4B7-4F6B-9E61-8BB662A34001}"/>
              </a:ext>
            </a:extLst>
          </p:cNvPr>
          <p:cNvSpPr txBox="1"/>
          <p:nvPr/>
        </p:nvSpPr>
        <p:spPr>
          <a:xfrm>
            <a:off x="6589030" y="5194331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1">
            <a:extLst>
              <a:ext uri="{FF2B5EF4-FFF2-40B4-BE49-F238E27FC236}">
                <a16:creationId xmlns:a16="http://schemas.microsoft.com/office/drawing/2014/main" id="{4FD3697B-1F11-4F48-9A32-C8E5FF4FBA2A}"/>
              </a:ext>
            </a:extLst>
          </p:cNvPr>
          <p:cNvSpPr/>
          <p:nvPr/>
        </p:nvSpPr>
        <p:spPr>
          <a:xfrm rot="4267481">
            <a:off x="6510010" y="5317851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4C5BF0D-C3C5-4579-9819-2E2557244F1E}"/>
              </a:ext>
            </a:extLst>
          </p:cNvPr>
          <p:cNvSpPr txBox="1"/>
          <p:nvPr/>
        </p:nvSpPr>
        <p:spPr>
          <a:xfrm>
            <a:off x="7308304" y="6437986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81AC7B5-648C-4C28-8FF3-B88FB6C3FE28}"/>
              </a:ext>
            </a:extLst>
          </p:cNvPr>
          <p:cNvSpPr txBox="1"/>
          <p:nvPr/>
        </p:nvSpPr>
        <p:spPr>
          <a:xfrm>
            <a:off x="107504" y="424167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＜外国人延べ宿泊者数（全国）＞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2EC45FF-5719-4CF6-909D-A6C817DD00D2}"/>
              </a:ext>
            </a:extLst>
          </p:cNvPr>
          <p:cNvSpPr txBox="1"/>
          <p:nvPr/>
        </p:nvSpPr>
        <p:spPr>
          <a:xfrm>
            <a:off x="4572000" y="424167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＜外国人延べ宿泊者数（大阪）＞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3DF328-8281-4970-B563-85E73E28E8D7}"/>
              </a:ext>
            </a:extLst>
          </p:cNvPr>
          <p:cNvSpPr txBox="1"/>
          <p:nvPr/>
        </p:nvSpPr>
        <p:spPr>
          <a:xfrm>
            <a:off x="1115616" y="4077072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（日本政府観光局：訪日外客数）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27FEE76-6447-459A-8357-6B5099004C66}"/>
              </a:ext>
            </a:extLst>
          </p:cNvPr>
          <p:cNvSpPr txBox="1"/>
          <p:nvPr/>
        </p:nvSpPr>
        <p:spPr>
          <a:xfrm>
            <a:off x="5558876" y="6669940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19587E-7387-43B1-998A-7FC8A6356A4D}"/>
              </a:ext>
            </a:extLst>
          </p:cNvPr>
          <p:cNvSpPr txBox="1"/>
          <p:nvPr/>
        </p:nvSpPr>
        <p:spPr>
          <a:xfrm>
            <a:off x="1203910" y="6669940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DBBDBC4-7BCC-4FE7-9BE8-06CD391B0A9D}"/>
              </a:ext>
            </a:extLst>
          </p:cNvPr>
          <p:cNvSpPr txBox="1"/>
          <p:nvPr/>
        </p:nvSpPr>
        <p:spPr>
          <a:xfrm>
            <a:off x="5436096" y="4077072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法務省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：出入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（帰）国者数）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584D257-F4B7-4F6B-9E61-8BB662A34001}"/>
              </a:ext>
            </a:extLst>
          </p:cNvPr>
          <p:cNvSpPr txBox="1"/>
          <p:nvPr/>
        </p:nvSpPr>
        <p:spPr>
          <a:xfrm>
            <a:off x="7698094" y="5230308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右矢印 1">
            <a:extLst>
              <a:ext uri="{FF2B5EF4-FFF2-40B4-BE49-F238E27FC236}">
                <a16:creationId xmlns:a16="http://schemas.microsoft.com/office/drawing/2014/main" id="{43C88586-E926-42E6-9D80-422D0FE10F81}"/>
              </a:ext>
            </a:extLst>
          </p:cNvPr>
          <p:cNvSpPr/>
          <p:nvPr/>
        </p:nvSpPr>
        <p:spPr>
          <a:xfrm rot="4741991">
            <a:off x="7538325" y="5388113"/>
            <a:ext cx="432000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04838" y="1170042"/>
            <a:ext cx="2296706" cy="2648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日現在（速報値等含む）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24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グラフ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47229"/>
              </p:ext>
            </p:extLst>
          </p:nvPr>
        </p:nvGraphicFramePr>
        <p:xfrm>
          <a:off x="92567" y="4090630"/>
          <a:ext cx="42329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9" name="グラフ 38">
            <a:extLst>
              <a:ext uri="{FF2B5EF4-FFF2-40B4-BE49-F238E27FC236}">
                <a16:creationId xmlns:a16="http://schemas.microsoft.com/office/drawing/2014/main" id="{CDE30D1A-1A1D-42A9-AF47-2B6CFBC804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320776"/>
              </p:ext>
            </p:extLst>
          </p:nvPr>
        </p:nvGraphicFramePr>
        <p:xfrm>
          <a:off x="17517" y="1804399"/>
          <a:ext cx="4730873" cy="206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5111" y="-6680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観光分野への影響　　～宿泊施設の状況～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483649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22E83FB-9F4E-46FA-8F8C-7414CD791C76}"/>
              </a:ext>
            </a:extLst>
          </p:cNvPr>
          <p:cNvSpPr/>
          <p:nvPr/>
        </p:nvSpPr>
        <p:spPr>
          <a:xfrm>
            <a:off x="323528" y="1250116"/>
            <a:ext cx="3059832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客室稼働率の推移（大阪）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113880" y="664618"/>
            <a:ext cx="89162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宿泊施設の稼働率は大きく減少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市内の主要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ホテルの平均客室稼働率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でそれぞれ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7.4%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下している。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09D1EE8-2B7C-433D-9133-7A8566A1E8B0}"/>
              </a:ext>
            </a:extLst>
          </p:cNvPr>
          <p:cNvSpPr/>
          <p:nvPr/>
        </p:nvSpPr>
        <p:spPr>
          <a:xfrm>
            <a:off x="395536" y="3652639"/>
            <a:ext cx="3614960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大阪の主要ホテルの稼働状況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F9FD1A0-6458-4CEA-A98C-04D75EDF80D6}"/>
              </a:ext>
            </a:extLst>
          </p:cNvPr>
          <p:cNvSpPr/>
          <p:nvPr/>
        </p:nvSpPr>
        <p:spPr>
          <a:xfrm>
            <a:off x="4427984" y="3645024"/>
            <a:ext cx="3614960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7" name="グラフ 4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669458"/>
              </p:ext>
            </p:extLst>
          </p:nvPr>
        </p:nvGraphicFramePr>
        <p:xfrm>
          <a:off x="319433" y="4141298"/>
          <a:ext cx="4587452" cy="264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8C3C65-7F61-4EB4-BFD1-F7B666A8543F}"/>
              </a:ext>
            </a:extLst>
          </p:cNvPr>
          <p:cNvSpPr/>
          <p:nvPr/>
        </p:nvSpPr>
        <p:spPr>
          <a:xfrm>
            <a:off x="335687" y="4044644"/>
            <a:ext cx="4590170" cy="2559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DD92CEE-D445-4AAC-BD44-A5B95C96CBA6}"/>
              </a:ext>
            </a:extLst>
          </p:cNvPr>
          <p:cNvSpPr/>
          <p:nvPr/>
        </p:nvSpPr>
        <p:spPr>
          <a:xfrm>
            <a:off x="320167" y="1717182"/>
            <a:ext cx="4605690" cy="193545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FE23D90-AF82-4069-9851-42D039EAB823}"/>
              </a:ext>
            </a:extLst>
          </p:cNvPr>
          <p:cNvSpPr txBox="1"/>
          <p:nvPr/>
        </p:nvSpPr>
        <p:spPr>
          <a:xfrm>
            <a:off x="3961162" y="6370113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日経新聞社調べ）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31612EF-9050-442B-A43F-C042DBE47999}"/>
              </a:ext>
            </a:extLst>
          </p:cNvPr>
          <p:cNvSpPr txBox="1"/>
          <p:nvPr/>
        </p:nvSpPr>
        <p:spPr>
          <a:xfrm>
            <a:off x="3394679" y="3429000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右矢印 16">
            <a:extLst>
              <a:ext uri="{FF2B5EF4-FFF2-40B4-BE49-F238E27FC236}">
                <a16:creationId xmlns:a16="http://schemas.microsoft.com/office/drawing/2014/main" id="{792DD815-F320-46CE-99D0-D5CCE7B2A488}"/>
              </a:ext>
            </a:extLst>
          </p:cNvPr>
          <p:cNvSpPr/>
          <p:nvPr/>
        </p:nvSpPr>
        <p:spPr>
          <a:xfrm rot="5078227">
            <a:off x="705164" y="513876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FD37503-B315-45CF-871B-39110A7751CD}"/>
              </a:ext>
            </a:extLst>
          </p:cNvPr>
          <p:cNvSpPr txBox="1"/>
          <p:nvPr/>
        </p:nvSpPr>
        <p:spPr>
          <a:xfrm>
            <a:off x="1055569" y="483571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76.4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右矢印 16">
            <a:extLst>
              <a:ext uri="{FF2B5EF4-FFF2-40B4-BE49-F238E27FC236}">
                <a16:creationId xmlns:a16="http://schemas.microsoft.com/office/drawing/2014/main" id="{4B932675-282B-4E76-89F4-569916DC43DC}"/>
              </a:ext>
            </a:extLst>
          </p:cNvPr>
          <p:cNvSpPr/>
          <p:nvPr/>
        </p:nvSpPr>
        <p:spPr>
          <a:xfrm rot="5078227">
            <a:off x="1986954" y="510020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5C6A58B-6562-426A-AAA1-E797408ED4FC}"/>
              </a:ext>
            </a:extLst>
          </p:cNvPr>
          <p:cNvSpPr txBox="1"/>
          <p:nvPr/>
        </p:nvSpPr>
        <p:spPr>
          <a:xfrm>
            <a:off x="2337359" y="479715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68.6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右矢印 16">
            <a:extLst>
              <a:ext uri="{FF2B5EF4-FFF2-40B4-BE49-F238E27FC236}">
                <a16:creationId xmlns:a16="http://schemas.microsoft.com/office/drawing/2014/main" id="{EF0C7439-F07B-476A-B01D-2A997201D2C0}"/>
              </a:ext>
            </a:extLst>
          </p:cNvPr>
          <p:cNvSpPr/>
          <p:nvPr/>
        </p:nvSpPr>
        <p:spPr>
          <a:xfrm rot="5078227">
            <a:off x="3319103" y="505401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20B1D8B-B510-4851-869E-A193DA7BB005}"/>
              </a:ext>
            </a:extLst>
          </p:cNvPr>
          <p:cNvSpPr txBox="1"/>
          <p:nvPr/>
        </p:nvSpPr>
        <p:spPr>
          <a:xfrm>
            <a:off x="3669508" y="475096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69.3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右矢印 16">
            <a:extLst>
              <a:ext uri="{FF2B5EF4-FFF2-40B4-BE49-F238E27FC236}">
                <a16:creationId xmlns:a16="http://schemas.microsoft.com/office/drawing/2014/main" id="{FB978027-4F26-461A-9624-ED53C0702150}"/>
              </a:ext>
            </a:extLst>
          </p:cNvPr>
          <p:cNvSpPr/>
          <p:nvPr/>
        </p:nvSpPr>
        <p:spPr>
          <a:xfrm rot="4306630">
            <a:off x="2486982" y="2042269"/>
            <a:ext cx="252355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A21AF12-9242-4924-AF9C-23E9DDF29A27}"/>
              </a:ext>
            </a:extLst>
          </p:cNvPr>
          <p:cNvSpPr txBox="1"/>
          <p:nvPr/>
        </p:nvSpPr>
        <p:spPr>
          <a:xfrm>
            <a:off x="2639745" y="1948541"/>
            <a:ext cx="7081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.3%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5251B0F-BC42-4E14-8777-4910CDC40B72}"/>
              </a:ext>
            </a:extLst>
          </p:cNvPr>
          <p:cNvSpPr txBox="1"/>
          <p:nvPr/>
        </p:nvSpPr>
        <p:spPr>
          <a:xfrm>
            <a:off x="4978855" y="1484784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大阪市主要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ホテル）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0988992-F5C2-4985-A8A6-E7FD56989B86}"/>
              </a:ext>
            </a:extLst>
          </p:cNvPr>
          <p:cNvSpPr txBox="1"/>
          <p:nvPr/>
        </p:nvSpPr>
        <p:spPr>
          <a:xfrm>
            <a:off x="4151913" y="2032323"/>
            <a:ext cx="70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52.6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</p:txBody>
      </p:sp>
      <p:sp>
        <p:nvSpPr>
          <p:cNvPr id="43" name="右矢印 16">
            <a:extLst>
              <a:ext uri="{FF2B5EF4-FFF2-40B4-BE49-F238E27FC236}">
                <a16:creationId xmlns:a16="http://schemas.microsoft.com/office/drawing/2014/main" id="{1B1A3B2B-B7D6-4A1E-A9EE-7F0963ED49B3}"/>
              </a:ext>
            </a:extLst>
          </p:cNvPr>
          <p:cNvSpPr/>
          <p:nvPr/>
        </p:nvSpPr>
        <p:spPr>
          <a:xfrm rot="5078227">
            <a:off x="3833530" y="2270591"/>
            <a:ext cx="654545" cy="903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5041624" y="1658378"/>
            <a:ext cx="4422144" cy="2028001"/>
            <a:chOff x="3335003" y="1655219"/>
            <a:chExt cx="3981557" cy="2028001"/>
          </a:xfrm>
        </p:grpSpPr>
        <p:graphicFrame>
          <p:nvGraphicFramePr>
            <p:cNvPr id="35" name="グラフ 34">
              <a:extLst>
                <a:ext uri="{FF2B5EF4-FFF2-40B4-BE49-F238E27FC236}">
                  <a16:creationId xmlns:a16="http://schemas.microsoft.com/office/drawing/2014/main" id="{6BC5B044-3437-4D65-BA63-677FFA160C0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63586618"/>
                </p:ext>
              </p:extLst>
            </p:nvPr>
          </p:nvGraphicFramePr>
          <p:xfrm>
            <a:off x="3335003" y="1655219"/>
            <a:ext cx="2786640" cy="20280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05251B0F-BC42-4E14-8777-4910CDC40B72}"/>
                </a:ext>
              </a:extLst>
            </p:cNvPr>
            <p:cNvSpPr txBox="1"/>
            <p:nvPr/>
          </p:nvSpPr>
          <p:spPr>
            <a:xfrm>
              <a:off x="5635183" y="3429000"/>
              <a:ext cx="1681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日経新聞社調べ）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1BF98C5-7DBF-47AA-B00D-5713564908BA}"/>
                </a:ext>
              </a:extLst>
            </p:cNvPr>
            <p:cNvSpPr/>
            <p:nvPr/>
          </p:nvSpPr>
          <p:spPr>
            <a:xfrm>
              <a:off x="3443449" y="1714023"/>
              <a:ext cx="3164236" cy="19124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4" name="右矢印 16">
              <a:extLst>
                <a:ext uri="{FF2B5EF4-FFF2-40B4-BE49-F238E27FC236}">
                  <a16:creationId xmlns:a16="http://schemas.microsoft.com/office/drawing/2014/main" id="{AFC0CB4C-4DC6-49A2-9849-D8186811444D}"/>
                </a:ext>
              </a:extLst>
            </p:cNvPr>
            <p:cNvSpPr/>
            <p:nvPr/>
          </p:nvSpPr>
          <p:spPr>
            <a:xfrm rot="5078227">
              <a:off x="4054237" y="2404362"/>
              <a:ext cx="792000" cy="99330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DB35F805-C7A4-4BA1-A197-95DF345F3ECC}"/>
                </a:ext>
              </a:extLst>
            </p:cNvPr>
            <p:cNvSpPr txBox="1"/>
            <p:nvPr/>
          </p:nvSpPr>
          <p:spPr>
            <a:xfrm>
              <a:off x="4408393" y="1897782"/>
              <a:ext cx="70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83.1</a:t>
              </a:r>
            </a:p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DB35F805-C7A4-4BA1-A197-95DF345F3ECC}"/>
                </a:ext>
              </a:extLst>
            </p:cNvPr>
            <p:cNvSpPr txBox="1"/>
            <p:nvPr/>
          </p:nvSpPr>
          <p:spPr>
            <a:xfrm>
              <a:off x="5834733" y="1976389"/>
              <a:ext cx="70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79.4</a:t>
              </a:r>
            </a:p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右矢印 16">
              <a:extLst>
                <a:ext uri="{FF2B5EF4-FFF2-40B4-BE49-F238E27FC236}">
                  <a16:creationId xmlns:a16="http://schemas.microsoft.com/office/drawing/2014/main" id="{AFC0CB4C-4DC6-49A2-9849-D8186811444D}"/>
                </a:ext>
              </a:extLst>
            </p:cNvPr>
            <p:cNvSpPr/>
            <p:nvPr/>
          </p:nvSpPr>
          <p:spPr>
            <a:xfrm rot="5078227">
              <a:off x="5388352" y="2408736"/>
              <a:ext cx="792000" cy="99330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3BDAD2C-7638-41CF-A583-9414E180F4F2}"/>
              </a:ext>
            </a:extLst>
          </p:cNvPr>
          <p:cNvSpPr txBox="1"/>
          <p:nvPr/>
        </p:nvSpPr>
        <p:spPr>
          <a:xfrm>
            <a:off x="5148064" y="4293096"/>
            <a:ext cx="2808312" cy="267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38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参考）観光</a:t>
            </a: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産業における倒産</a:t>
            </a:r>
            <a:r>
              <a:rPr lang="ja-JP" altLang="en-US" sz="1138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B096D76-4AED-4190-BC0C-78B020BB2854}"/>
              </a:ext>
            </a:extLst>
          </p:cNvPr>
          <p:cNvSpPr/>
          <p:nvPr/>
        </p:nvSpPr>
        <p:spPr>
          <a:xfrm>
            <a:off x="5288693" y="4392980"/>
            <a:ext cx="3533372" cy="1590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・新型コロナウィルスに関連倒産は全国で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156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件で倒産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産業として、　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位：宿泊業　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位：飲食業　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位：アパレル・雑貨小売業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➡観光産業に関連した事業者の倒産が多くなっている。</a:t>
            </a:r>
            <a:endParaRPr lang="en-US" altLang="ja-JP" sz="11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C6D06DD-8CD2-46E4-96D3-59B12C9B52B8}"/>
              </a:ext>
            </a:extLst>
          </p:cNvPr>
          <p:cNvSpPr txBox="1"/>
          <p:nvPr/>
        </p:nvSpPr>
        <p:spPr>
          <a:xfrm>
            <a:off x="5994227" y="5928904"/>
            <a:ext cx="29786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帝国データバンク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　新型コロナウィルス関連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倒産）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0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3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65745" y="473340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65745" y="541410"/>
            <a:ext cx="9087854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大型イベント開催自粛要請を契機に、２月以降規模の大小を問わずほぼすべての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案件が中止・延期となった。今後も、段階的緩和の目安の制限を遵守するためには、中止、延期、縮小、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による代替開催等の判断が主催者に求められる。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大阪府内における主要なＭＩＣＥ関連施設においても予定されていた催事等について、中止や延期が相次いだ。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65745" y="1260998"/>
            <a:ext cx="38164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＜６～８月の主な催事等開催状況＞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-56791" y="-145223"/>
            <a:ext cx="8417178" cy="830628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ＭＩＣＥ関連施設への影響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70593"/>
              </p:ext>
            </p:extLst>
          </p:nvPr>
        </p:nvGraphicFramePr>
        <p:xfrm>
          <a:off x="266634" y="1747208"/>
          <a:ext cx="4253677" cy="4773047"/>
        </p:xfrm>
        <a:graphic>
          <a:graphicData uri="http://schemas.openxmlformats.org/drawingml/2006/table">
            <a:tbl>
              <a:tblPr/>
              <a:tblGrid>
                <a:gridCol w="2584608">
                  <a:extLst>
                    <a:ext uri="{9D8B030D-6E8A-4147-A177-3AD203B41FA5}">
                      <a16:colId xmlns:a16="http://schemas.microsoft.com/office/drawing/2014/main" val="2082890855"/>
                    </a:ext>
                  </a:extLst>
                </a:gridCol>
                <a:gridCol w="818068">
                  <a:extLst>
                    <a:ext uri="{9D8B030D-6E8A-4147-A177-3AD203B41FA5}">
                      <a16:colId xmlns:a16="http://schemas.microsoft.com/office/drawing/2014/main" val="1031678853"/>
                    </a:ext>
                  </a:extLst>
                </a:gridCol>
                <a:gridCol w="851001">
                  <a:extLst>
                    <a:ext uri="{9D8B030D-6E8A-4147-A177-3AD203B41FA5}">
                      <a16:colId xmlns:a16="http://schemas.microsoft.com/office/drawing/2014/main" val="1602961105"/>
                    </a:ext>
                  </a:extLst>
                </a:gridCol>
              </a:tblGrid>
              <a:tr h="25418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60566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108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回日本美容外科学会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07489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回日本頭頚部癌学会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70414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回エステティックグランプリ　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グランプリファイナル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54037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回日本透析医学会学術集会・総会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ＷＥＢ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46177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回日本弱視斜視学会総会</a:t>
                      </a:r>
                      <a:b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回日本小児眼科学会総会　合同学会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ＷＥＢ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13112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ECOS2020,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回エネルギーシステムの効率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コスト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、最適化、シュミレーションおよび環境影響に関する国際会議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7048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International Workshop on Symbolic-Neural Learning（SNL2020）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6694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回日本くすりと糖尿病学会学術集会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76026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回近畿消化器内視鏡技師学会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回近畿消化器内視鏡機器取り扱い講習会（基礎編）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751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660321"/>
              </p:ext>
            </p:extLst>
          </p:nvPr>
        </p:nvGraphicFramePr>
        <p:xfrm>
          <a:off x="4633884" y="1739945"/>
          <a:ext cx="4268276" cy="4810121"/>
        </p:xfrm>
        <a:graphic>
          <a:graphicData uri="http://schemas.openxmlformats.org/drawingml/2006/table">
            <a:tbl>
              <a:tblPr/>
              <a:tblGrid>
                <a:gridCol w="2612092">
                  <a:extLst>
                    <a:ext uri="{9D8B030D-6E8A-4147-A177-3AD203B41FA5}">
                      <a16:colId xmlns:a16="http://schemas.microsoft.com/office/drawing/2014/main" val="572203880"/>
                    </a:ext>
                  </a:extLst>
                </a:gridCol>
                <a:gridCol w="960961">
                  <a:extLst>
                    <a:ext uri="{9D8B030D-6E8A-4147-A177-3AD203B41FA5}">
                      <a16:colId xmlns:a16="http://schemas.microsoft.com/office/drawing/2014/main" val="3208260439"/>
                    </a:ext>
                  </a:extLst>
                </a:gridCol>
                <a:gridCol w="695223">
                  <a:extLst>
                    <a:ext uri="{9D8B030D-6E8A-4147-A177-3AD203B41FA5}">
                      <a16:colId xmlns:a16="http://schemas.microsoft.com/office/drawing/2014/main" val="114818761"/>
                    </a:ext>
                  </a:extLst>
                </a:gridCol>
              </a:tblGrid>
              <a:tr h="246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48390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建築材料・住宅設備総合　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KENTEN2020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76000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防犯防災総合展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51212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回関西エクステリアフェア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92098"/>
                  </a:ext>
                </a:extLst>
              </a:tr>
              <a:tr h="836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回教育総合展（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EDIX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関西）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ソリューション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学校施設・サービス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】STEAM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保育・幼稚園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人材育成・研修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49472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FOOMA　JAPAN　2020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大阪国際食品工業展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59911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外食ビジネスウィーク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1200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アジアネイルフェスティバル　イン　大阪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92455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進路のミカタ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LIVE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大阪会場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75970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福祉の就職総合フェア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 OSAKA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70339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メンテナンスレジリエンス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12739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回国際ドローン展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0498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プラントショー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176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回自動化・省人化ロボット展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21777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回生産システム見える化展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74311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回関西ホテル・レストランショー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12379"/>
                  </a:ext>
                </a:extLst>
              </a:tr>
              <a:tr h="247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気象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・気候対策ビジネス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WEEK2020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（夏）大阪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838499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下水道展’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64365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ロボットワールド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4715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218416" y="1526708"/>
            <a:ext cx="205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グランキューブ大阪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4572142" y="1526708"/>
            <a:ext cx="205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〇インテックス大阪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AC84493-B1F3-4A8E-A857-738C9A753F19}"/>
              </a:ext>
            </a:extLst>
          </p:cNvPr>
          <p:cNvSpPr txBox="1"/>
          <p:nvPr/>
        </p:nvSpPr>
        <p:spPr>
          <a:xfrm>
            <a:off x="2385056" y="1317580"/>
            <a:ext cx="3195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（各施設ホームページ（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日現在）より作成）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36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4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文化・スポーツ関連イベント等へ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07355" y="1271202"/>
            <a:ext cx="387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中止・休止等（例）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376074" y="4899059"/>
            <a:ext cx="8847385" cy="514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府内におけるライブ・エンターテイメント公演自粛の影響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公演数：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935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本、動員総定数：約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売上見込額：▲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231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　（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ライブ・エンターテインメント連絡協議会　要望より）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8727470-7601-4D3E-9F83-A36A73DB211D}"/>
              </a:ext>
            </a:extLst>
          </p:cNvPr>
          <p:cNvSpPr/>
          <p:nvPr/>
        </p:nvSpPr>
        <p:spPr>
          <a:xfrm>
            <a:off x="84382" y="709876"/>
            <a:ext cx="8721384" cy="484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新型コロナウィルスの影響により、イベントの中止・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延期などが相次いだ。緊急事態宣言解除後は、新たな生活様式に基づく公演等が開始されつつある。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09223"/>
              </p:ext>
            </p:extLst>
          </p:nvPr>
        </p:nvGraphicFramePr>
        <p:xfrm>
          <a:off x="452784" y="1613173"/>
          <a:ext cx="8223672" cy="3248025"/>
        </p:xfrm>
        <a:graphic>
          <a:graphicData uri="http://schemas.openxmlformats.org/drawingml/2006/table">
            <a:tbl>
              <a:tblPr/>
              <a:tblGrid>
                <a:gridCol w="979981">
                  <a:extLst>
                    <a:ext uri="{9D8B030D-6E8A-4147-A177-3AD203B41FA5}">
                      <a16:colId xmlns:a16="http://schemas.microsoft.com/office/drawing/2014/main" val="2296752865"/>
                    </a:ext>
                  </a:extLst>
                </a:gridCol>
                <a:gridCol w="1821816">
                  <a:extLst>
                    <a:ext uri="{9D8B030D-6E8A-4147-A177-3AD203B41FA5}">
                      <a16:colId xmlns:a16="http://schemas.microsoft.com/office/drawing/2014/main" val="420758390"/>
                    </a:ext>
                  </a:extLst>
                </a:gridCol>
                <a:gridCol w="1718084">
                  <a:extLst>
                    <a:ext uri="{9D8B030D-6E8A-4147-A177-3AD203B41FA5}">
                      <a16:colId xmlns:a16="http://schemas.microsoft.com/office/drawing/2014/main" val="4264311195"/>
                    </a:ext>
                  </a:extLst>
                </a:gridCol>
                <a:gridCol w="1850243">
                  <a:extLst>
                    <a:ext uri="{9D8B030D-6E8A-4147-A177-3AD203B41FA5}">
                      <a16:colId xmlns:a16="http://schemas.microsoft.com/office/drawing/2014/main" val="372989688"/>
                    </a:ext>
                  </a:extLst>
                </a:gridCol>
                <a:gridCol w="1853548">
                  <a:extLst>
                    <a:ext uri="{9D8B030D-6E8A-4147-A177-3AD203B41FA5}">
                      <a16:colId xmlns:a16="http://schemas.microsoft.com/office/drawing/2014/main" val="3466332884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ジャンル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開催場所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007112"/>
                  </a:ext>
                </a:extLst>
              </a:tr>
              <a:tr h="2571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祭り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天神祭奉納花火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大川周辺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955413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なにわ花火大会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淀川周辺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92068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エリザベート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梅田芸術劇場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75294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伝統芸能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月大歌舞伎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大阪松竹座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9445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コンサート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メトロック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海とのふれあい広場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574"/>
                  </a:ext>
                </a:extLst>
              </a:tr>
              <a:tr h="23812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大相撲大阪場所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エディオンアリーナ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無観客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233887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プロ野球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当面無観客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729332"/>
                  </a:ext>
                </a:extLst>
              </a:tr>
              <a:tr h="6381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1:7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日再開</a:t>
                      </a:r>
                      <a:b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2:6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日再開</a:t>
                      </a:r>
                      <a:b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Ｊ３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:6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日開幕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当面無観客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～上限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千人まで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～収容人員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％まで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15590"/>
                  </a:ext>
                </a:extLst>
              </a:tr>
              <a:tr h="6286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回全国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高等学校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選手権大会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甲子園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各都道府県により独自の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代替大会の開催を検討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32290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07355" y="5521133"/>
            <a:ext cx="387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緊急事態宣言解除後の公演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等（例）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8540" y="5551061"/>
            <a:ext cx="8056684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　大阪府文化芸術活動（無観客ライブ配信）支援事業プロモーションライブ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月７日）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出演：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BURNOUT  SYNDROMES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矢井田瞳、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KANA-BOON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無料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07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20255" y="-21565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国際化関連へ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35496" y="492495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727470-7601-4D3E-9F83-A36A73DB211D}"/>
              </a:ext>
            </a:extLst>
          </p:cNvPr>
          <p:cNvSpPr/>
          <p:nvPr/>
        </p:nvSpPr>
        <p:spPr>
          <a:xfrm>
            <a:off x="120255" y="551449"/>
            <a:ext cx="9132263" cy="740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大阪府・市の外国人相談において、本年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月以降、新型コロナウイルス感染症関連の相談が急増している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外国人留学生の就職の内定・内々定率は、例年日本人学生の半分程度だが、今年は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1/4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程度にとどまっている。</a:t>
            </a: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また、海外にいる日本人留学生は、約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割が留学生活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に大きな影響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を受けており、就職活動への影響は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割を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超えている。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2263" y="1262727"/>
            <a:ext cx="525658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外国人相談における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新型コロナ感染症関連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の相談実績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11D58EF7-B1A8-4D4C-9D48-6EF9AF8D9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82743"/>
              </p:ext>
            </p:extLst>
          </p:nvPr>
        </p:nvGraphicFramePr>
        <p:xfrm>
          <a:off x="755576" y="1595435"/>
          <a:ext cx="5531667" cy="131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47">
                  <a:extLst>
                    <a:ext uri="{9D8B030D-6E8A-4147-A177-3AD203B41FA5}">
                      <a16:colId xmlns:a16="http://schemas.microsoft.com/office/drawing/2014/main" val="342404339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536516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539820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7746708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655732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0766971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840641962"/>
                    </a:ext>
                  </a:extLst>
                </a:gridCol>
              </a:tblGrid>
              <a:tr h="49389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721942"/>
                  </a:ext>
                </a:extLst>
              </a:tr>
              <a:tr h="274732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OFIX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935000"/>
                  </a:ext>
                </a:extLst>
              </a:tr>
              <a:tr h="254909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ihouse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187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49832"/>
                  </a:ext>
                </a:extLst>
              </a:tr>
              <a:tr h="25490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851012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32012" y="2927181"/>
            <a:ext cx="8483996" cy="60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コロナ関連主な相談内容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・健康医療関連（体調が悪い。検査を受けたい。陰性証明が欲しいなど。）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・労働相談（雇止めや給料未払など）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・公的支援（特別定額給付金など）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32118" y="3536930"/>
            <a:ext cx="2507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留学生の就職活動への影響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341274" y="3536930"/>
            <a:ext cx="4435142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外国人留学生（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月卒業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予定）への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アンケート調査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月中旬実施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名回答）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・調査時点での内定・内々定保有者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12.9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日本人学生の内定・内々定率は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日時点で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45.7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（リクルートキャリア調べ）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・日本にいるが就職活動を中断　　　　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23.8%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・留学生採用企業の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紹介を希望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・留学生活への影響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アルバイト収入が減少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72.8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家族から帰国を希望された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＜その他意見＞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✔　家賃が払えない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在留資格更新に不安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1683205" y="4224409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出典：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株式会社アクセスネクステージ調査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4775483" y="3691123"/>
            <a:ext cx="3983140" cy="3129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日本人留学生（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月までに卒業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予定）への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アンケート調査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月上旬実施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名回答）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・留学生活への影響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とても影響がある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　　やや影響がある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本来は留学中だが、コロナの影響で留学を終了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16.48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・就職活動への影響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とても影響がある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58.5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％、　やや影響がある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34.4%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＜自由回答＞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海外での選考が中断し、国内選考への移行を求め</a:t>
            </a:r>
            <a:r>
              <a:rPr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れ、最初からやり直しになった。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一時帰国できなくなったため、エントリーできる企業が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限られてしまった。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5826297" y="4191980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出典：株式会社ディスコ調査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755576" y="4653136"/>
            <a:ext cx="3600400" cy="37718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5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305428"/>
              </p:ext>
            </p:extLst>
          </p:nvPr>
        </p:nvGraphicFramePr>
        <p:xfrm>
          <a:off x="6444208" y="1595435"/>
          <a:ext cx="1609876" cy="131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876">
                  <a:extLst>
                    <a:ext uri="{9D8B030D-6E8A-4147-A177-3AD203B41FA5}">
                      <a16:colId xmlns:a16="http://schemas.microsoft.com/office/drawing/2014/main" val="2937176650"/>
                    </a:ext>
                  </a:extLst>
                </a:gridCol>
              </a:tblGrid>
              <a:tr h="47045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全相談件数計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（対前年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月比）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97090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77498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910845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881586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6253376" y="2826065"/>
            <a:ext cx="2890624" cy="60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OFIX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zh-TW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公益財団法人大阪府国際交流財団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en-US" altLang="ja-JP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house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財団法人大阪国際交流センター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259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6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611487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79900" y="932615"/>
            <a:ext cx="89162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来阪外国人旅行者の消費額は、計画策定時（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年）から大幅に伸びを示してきたが、全国レベルにおいても、旅行消費額に占めるインバウンド消費は２割弱という状況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グラフ 48">
            <a:extLst>
              <a:ext uri="{FF2B5EF4-FFF2-40B4-BE49-F238E27FC236}">
                <a16:creationId xmlns:a16="http://schemas.microsoft.com/office/drawing/2014/main" id="{E31ED4AA-4BCD-4BF6-9FB6-00E6B025CFAE}"/>
              </a:ext>
            </a:extLst>
          </p:cNvPr>
          <p:cNvGraphicFramePr/>
          <p:nvPr>
            <p:extLst/>
          </p:nvPr>
        </p:nvGraphicFramePr>
        <p:xfrm>
          <a:off x="480869" y="2467609"/>
          <a:ext cx="4708559" cy="304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2281155" y="5262264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（大阪観光局独自推計：単位：億円）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251520" y="1930380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＜来阪外国人旅行消費額の推移＞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574" t="9904" r="19522" b="38254"/>
          <a:stretch/>
        </p:blipFill>
        <p:spPr>
          <a:xfrm>
            <a:off x="5457041" y="2521998"/>
            <a:ext cx="3224982" cy="2650396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C5758-E94D-4478-BBDA-548A6A847734}"/>
              </a:ext>
            </a:extLst>
          </p:cNvPr>
          <p:cNvSpPr txBox="1"/>
          <p:nvPr/>
        </p:nvSpPr>
        <p:spPr>
          <a:xfrm>
            <a:off x="5857178" y="1930380"/>
            <a:ext cx="2801099" cy="523220"/>
          </a:xfrm>
          <a:prstGeom prst="rect">
            <a:avLst/>
          </a:prstGeom>
          <a:noFill/>
          <a:ln>
            <a:noFill/>
          </a:ln>
        </p:spPr>
        <p:txBody>
          <a:bodyPr wrap="square" lIns="216000" rtlCol="0">
            <a:sp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年の日本国内における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旅行消費額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26.1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兆円の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内訳＞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AC84493-B1F3-4A8E-A857-738C9A753F19}"/>
              </a:ext>
            </a:extLst>
          </p:cNvPr>
          <p:cNvSpPr txBox="1"/>
          <p:nvPr/>
        </p:nvSpPr>
        <p:spPr>
          <a:xfrm>
            <a:off x="5289205" y="5273198"/>
            <a:ext cx="3806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観光庁：旅行・観光消費動向調査・訪日外国人消費動向調査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-28754" y="0"/>
            <a:ext cx="8417178" cy="830628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（参考）旅行消費額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74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6">
            <a:extLst>
              <a:ext uri="{FF2B5EF4-FFF2-40B4-BE49-F238E27FC236}">
                <a16:creationId xmlns:a16="http://schemas.microsoft.com/office/drawing/2014/main" id="{D02E57FE-EEDD-41C2-AC61-0953FF80F618}"/>
              </a:ext>
            </a:extLst>
          </p:cNvPr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（参考）外出自粛の段階的緩和の目安</a:t>
            </a:r>
            <a:endParaRPr lang="ja-JP" altLang="ja-JP" sz="2000" b="1" kern="1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1AC4A6D-737A-43BD-8033-3DB4CA6724C6}"/>
              </a:ext>
            </a:extLst>
          </p:cNvPr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6EB9F14D-B002-4CC9-9512-F7B5040B6E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63" t="21907" r="20075" b="9401"/>
          <a:stretch/>
        </p:blipFill>
        <p:spPr>
          <a:xfrm>
            <a:off x="189173" y="853948"/>
            <a:ext cx="8775315" cy="595942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CE246-8751-414E-9420-4604993E80AE}"/>
              </a:ext>
            </a:extLst>
          </p:cNvPr>
          <p:cNvSpPr txBox="1"/>
          <p:nvPr/>
        </p:nvSpPr>
        <p:spPr>
          <a:xfrm>
            <a:off x="6115400" y="332656"/>
            <a:ext cx="3065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内閣官房：移行期間における都道府県の対応について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prstClr val="black"/>
                </a:solidFill>
              </a:rPr>
              <a:t>7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0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6">
            <a:extLst>
              <a:ext uri="{FF2B5EF4-FFF2-40B4-BE49-F238E27FC236}">
                <a16:creationId xmlns:a16="http://schemas.microsoft.com/office/drawing/2014/main" id="{D02E57FE-EEDD-41C2-AC61-0953FF80F618}"/>
              </a:ext>
            </a:extLst>
          </p:cNvPr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）イベント開催制限の段階的緩和</a:t>
            </a:r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の目安</a:t>
            </a:r>
            <a:endParaRPr lang="ja-JP" altLang="ja-JP" sz="2000" b="1" kern="1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1AC4A6D-737A-43BD-8033-3DB4CA6724C6}"/>
              </a:ext>
            </a:extLst>
          </p:cNvPr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4CE246-8751-414E-9420-4604993E80AE}"/>
              </a:ext>
            </a:extLst>
          </p:cNvPr>
          <p:cNvSpPr txBox="1"/>
          <p:nvPr/>
        </p:nvSpPr>
        <p:spPr>
          <a:xfrm>
            <a:off x="6115400" y="332656"/>
            <a:ext cx="3065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内閣官房：移行期間における都道府県の対応について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57" y="866909"/>
            <a:ext cx="8929982" cy="5906219"/>
          </a:xfrm>
          <a:prstGeom prst="rect">
            <a:avLst/>
          </a:prstGeom>
        </p:spPr>
      </p:pic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prstClr val="black"/>
                </a:solidFill>
              </a:rPr>
              <a:t>8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1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0</TotalTime>
  <Words>2184</Words>
  <Application>Microsoft Office PowerPoint</Application>
  <PresentationFormat>画面に合わせる (4:3)</PresentationFormat>
  <Paragraphs>320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Meiryo UI</vt:lpstr>
      <vt:lpstr>ＭＳ Ｐゴシック</vt:lpstr>
      <vt:lpstr>游明朝</vt:lpstr>
      <vt:lpstr>Arial</vt:lpstr>
      <vt:lpstr>Calibri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2020-07-03T07:42:34Z</dcterms:modified>
</cp:coreProperties>
</file>