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sldIdLst>
    <p:sldId id="265" r:id="rId2"/>
  </p:sldIdLst>
  <p:sldSz cx="12801600" cy="9601200" type="A3"/>
  <p:notesSz cx="6807200" cy="9939338"/>
  <p:defaultTextStyle>
    <a:defPPr>
      <a:defRPr lang="ja-JP"/>
    </a:defPPr>
    <a:lvl1pPr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CCFF99"/>
    <a:srgbClr val="000066"/>
    <a:srgbClr val="FF99FF"/>
    <a:srgbClr val="FFCCFF"/>
    <a:srgbClr val="CCFFCC"/>
    <a:srgbClr val="0000CC"/>
    <a:srgbClr val="0033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380" y="3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9575" cy="496888"/>
          </a:xfrm>
          <a:prstGeom prst="rect">
            <a:avLst/>
          </a:prstGeom>
        </p:spPr>
        <p:txBody>
          <a:bodyPr vert="horz" lIns="91400" tIns="45699" rIns="91400" bIns="45699" rtlCol="0"/>
          <a:lstStyle>
            <a:lvl1pPr algn="l" defTabSz="127974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3" y="0"/>
            <a:ext cx="2949575" cy="496888"/>
          </a:xfrm>
          <a:prstGeom prst="rect">
            <a:avLst/>
          </a:prstGeom>
        </p:spPr>
        <p:txBody>
          <a:bodyPr vert="horz" lIns="91400" tIns="45699" rIns="91400" bIns="45699" rtlCol="0"/>
          <a:lstStyle>
            <a:lvl1pPr algn="r" defTabSz="1279747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E56E58E8-F1FB-456F-879D-873F2AB708DF}" type="datetimeFigureOut">
              <a:rPr lang="ja-JP" altLang="en-US"/>
              <a:pPr>
                <a:defRPr/>
              </a:pPr>
              <a:t>2020/7/3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0" tIns="45699" rIns="91400" bIns="4569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2" y="4721225"/>
            <a:ext cx="5445125" cy="4471988"/>
          </a:xfrm>
          <a:prstGeom prst="rect">
            <a:avLst/>
          </a:prstGeom>
        </p:spPr>
        <p:txBody>
          <a:bodyPr vert="horz" lIns="91400" tIns="45699" rIns="91400" bIns="45699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40864"/>
            <a:ext cx="2949575" cy="496887"/>
          </a:xfrm>
          <a:prstGeom prst="rect">
            <a:avLst/>
          </a:prstGeom>
        </p:spPr>
        <p:txBody>
          <a:bodyPr vert="horz" lIns="91400" tIns="45699" rIns="91400" bIns="45699" rtlCol="0" anchor="b"/>
          <a:lstStyle>
            <a:lvl1pPr algn="l" defTabSz="1279747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3" y="9440864"/>
            <a:ext cx="2949575" cy="496887"/>
          </a:xfrm>
          <a:prstGeom prst="rect">
            <a:avLst/>
          </a:prstGeom>
        </p:spPr>
        <p:txBody>
          <a:bodyPr vert="horz" lIns="91400" tIns="45699" rIns="91400" bIns="45699" rtlCol="0" anchor="b"/>
          <a:lstStyle>
            <a:lvl1pPr algn="r" defTabSz="1279747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12DEC932-E525-45EF-B7D0-A922C06C7B8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784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1pPr>
    <a:lvl2pPr marL="639763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2pPr>
    <a:lvl3pPr marL="1279525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3pPr>
    <a:lvl4pPr marL="1919288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4pPr>
    <a:lvl5pPr marL="2559050" algn="l" defTabSz="1279525" rtl="0" fontAlgn="base">
      <a:spcBef>
        <a:spcPct val="30000"/>
      </a:spcBef>
      <a:spcAft>
        <a:spcPct val="0"/>
      </a:spcAft>
      <a:defRPr kumimoji="1"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DEC932-E525-45EF-B7D0-A922C06C7B84}" type="slidenum">
              <a:rPr lang="ja-JP" altLang="en-US" smtClean="0"/>
              <a:pPr>
                <a:defRPr/>
              </a:pPr>
              <a:t>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67603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AD6D3-70B5-49E9-A3C3-0825DDB55A11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CF57A-B853-4384-88D0-B082D132C4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B60D0-39A9-4C60-8C9D-B259CD7BBF81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1DB93-212C-4D16-9660-18AE14937F0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5813C-029E-4447-B421-D1B72D7A6B0A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126E9-73E4-4DC1-B1C7-D4D8206B3E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C2002-9B26-4FAF-A6CB-512926662315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5C1C3-C332-40EF-AC39-2B9693CCE5F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7AC1C-B434-47A7-8385-5A63E12F63E2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7DFE0-2963-4EC8-B627-07817F96F0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1DF98-1B63-4F09-97F9-97EDB9C32758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A9D84-16B0-4DBA-95EA-90C54DDE5D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4E69B-C8F8-4792-B307-8AFEC8779C1C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DCFA-C134-4070-99B1-23A51B9D7D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84AD1-56B7-4B14-818B-B7339E1FE138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5BC99-4FB4-4772-9876-4F2DEFBB8D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176E-6796-465C-ABE8-0FEB5DC65D1D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CC529-390D-46BE-92B0-42B9042FC7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9C811-7E6E-496A-BC1A-FB18E6CB02C4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92503-94CA-4296-BF81-9AF84BCB7C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3FD0D-DFEE-48C2-97A2-1C8963076CC0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21530-3D90-4027-B8A6-4E7B32CD0A8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D20EE7C-9A91-499E-A299-E3633A2BE748}" type="datetime1">
              <a:rPr lang="ja-JP" altLang="en-US" smtClean="0"/>
              <a:t>2020/7/3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2A1EF17-624C-46C4-BDE2-94C561A6BB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defTabSz="1279525" rtl="0" fontAlgn="base">
        <a:spcBef>
          <a:spcPct val="0"/>
        </a:spcBef>
        <a:spcAft>
          <a:spcPct val="0"/>
        </a:spcAft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サブタイトル 2">
            <a:extLst>
              <a:ext uri="{FF2B5EF4-FFF2-40B4-BE49-F238E27FC236}">
                <a16:creationId xmlns:a16="http://schemas.microsoft.com/office/drawing/2014/main" id="{F5DEE059-4F5C-47AC-AAA8-CFA7F2AC5813}"/>
              </a:ext>
            </a:extLst>
          </p:cNvPr>
          <p:cNvSpPr txBox="1">
            <a:spLocks/>
          </p:cNvSpPr>
          <p:nvPr/>
        </p:nvSpPr>
        <p:spPr>
          <a:xfrm>
            <a:off x="421927" y="5187532"/>
            <a:ext cx="5220000" cy="4235474"/>
          </a:xfrm>
          <a:prstGeom prst="rect">
            <a:avLst/>
          </a:prstGeom>
          <a:ln>
            <a:solidFill>
              <a:sysClr val="windowText" lastClr="000000">
                <a:lumMod val="50000"/>
                <a:lumOff val="50000"/>
              </a:sysClr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2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1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2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3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4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5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71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8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20" rtl="0" eaLnBrk="1" fontAlgn="auto" latinLnBrk="0" hangingPunct="1">
              <a:lnSpc>
                <a:spcPts val="18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201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201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2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en-US" altLang="ja-JP" sz="1201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2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1" lang="ja-JP" altLang="en-US" sz="1201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75946" y="1"/>
            <a:ext cx="12416315" cy="485031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  <a:scene3d>
            <a:camera prst="orthographicFront"/>
            <a:lightRig rig="glow" dir="t">
              <a:rot lat="0" lon="0" rev="4800000"/>
            </a:lightRig>
          </a:scene3d>
          <a:sp3d prstMaterial="matte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116055" tIns="58027" rIns="116055" bIns="58027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3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（新）大阪都市魅力創造戦略にかかる策定方針（たたき台）</a:t>
            </a:r>
            <a:endParaRPr lang="ja-JP" altLang="en-US" sz="23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5364" name="テキスト ボックス 55"/>
          <p:cNvSpPr txBox="1">
            <a:spLocks noChangeArrowheads="1"/>
          </p:cNvSpPr>
          <p:nvPr/>
        </p:nvSpPr>
        <p:spPr bwMode="auto">
          <a:xfrm>
            <a:off x="175948" y="840160"/>
            <a:ext cx="12472230" cy="1224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lIns="86603" tIns="108000" rIns="86603" bIns="72000" anchor="ctr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600" dirty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　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大阪全体の都市魅力をさらに強化・発展させ、国内外から人・モノ・投資等を一層呼び込んでいくため、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 2025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年大阪・関西万博に向けた取り組みや府域周遊を促進させる施策展開など、新たな視点を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盛り込んだ戦略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が必要である。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　　その策定にあたっては、新型コロナウイルスによる観光産業等への甚大な影響を踏まえ、現行の都市魅力創造戦略で掲げる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｢10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の都市像」を再構築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し戦略的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な施策推進の道筋を示し、府内市町村や経済界等の関係者が一体となり、オール大阪で都市魅力向上施策を着実に進めていけるものとしていく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Meiryo UI" panose="020B0604030504040204" pitchFamily="50" charset="-128"/>
              </a:rPr>
              <a:t>。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</p:txBody>
      </p:sp>
      <p:sp>
        <p:nvSpPr>
          <p:cNvPr id="118" name="テキスト ボックス 55"/>
          <p:cNvSpPr txBox="1">
            <a:spLocks noChangeArrowheads="1"/>
          </p:cNvSpPr>
          <p:nvPr/>
        </p:nvSpPr>
        <p:spPr bwMode="auto">
          <a:xfrm>
            <a:off x="175947" y="552128"/>
            <a:ext cx="4352645" cy="333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603" tIns="43301" rIns="86603" bIns="43301">
            <a:spAutoFit/>
          </a:bodyPr>
          <a:lstStyle/>
          <a:p>
            <a:r>
              <a:rPr lang="en-US" altLang="ja-JP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【</a:t>
            </a:r>
            <a:r>
              <a:rPr lang="ja-JP" altLang="en-US" sz="1600" b="1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大阪府域</a:t>
            </a:r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全体の発展に資する新たな戦略</a:t>
            </a:r>
            <a:r>
              <a:rPr lang="en-US" altLang="ja-JP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】</a:t>
            </a:r>
            <a:r>
              <a:rPr lang="ja-JP" altLang="en-US" sz="16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endParaRPr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05916" y="5554023"/>
            <a:ext cx="5040000" cy="326697"/>
          </a:xfrm>
          <a:prstGeom prst="rect">
            <a:avLst/>
          </a:prstGeom>
          <a:noFill/>
          <a:ln>
            <a:noFill/>
          </a:ln>
          <a:effectLst/>
        </p:spPr>
        <p:txBody>
          <a:bodyPr lIns="36000" rIns="36000"/>
          <a:lstStyle/>
          <a:p>
            <a:pPr algn="ctr"/>
            <a:r>
              <a:rPr lang="en-US" altLang="ja-JP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年間　　</a:t>
            </a:r>
            <a:r>
              <a:rPr lang="en-US" altLang="ja-JP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R3</a:t>
            </a:r>
            <a:r>
              <a:rPr lang="ja-JP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2021</a:t>
            </a:r>
            <a:r>
              <a:rPr lang="ja-JP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）～</a:t>
            </a:r>
            <a:r>
              <a:rPr lang="en-US" altLang="ja-JP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R7</a:t>
            </a:r>
            <a:r>
              <a:rPr lang="ja-JP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）年度　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248628" y="2375536"/>
            <a:ext cx="4495987" cy="1988310"/>
          </a:xfrm>
          <a:prstGeom prst="rect">
            <a:avLst/>
          </a:prstGeom>
          <a:noFill/>
          <a:ln>
            <a:noFill/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3" name="正方形/長方形 262"/>
          <p:cNvSpPr/>
          <p:nvPr/>
        </p:nvSpPr>
        <p:spPr>
          <a:xfrm>
            <a:off x="6276450" y="5745214"/>
            <a:ext cx="2456540" cy="1090820"/>
          </a:xfrm>
          <a:prstGeom prst="rect">
            <a:avLst/>
          </a:prstGeom>
          <a:gradFill>
            <a:gsLst>
              <a:gs pos="0">
                <a:srgbClr val="5B9BD5">
                  <a:tint val="66000"/>
                  <a:satMod val="160000"/>
                </a:srgbClr>
              </a:gs>
              <a:gs pos="50000">
                <a:srgbClr val="5B9BD5">
                  <a:tint val="44500"/>
                  <a:satMod val="160000"/>
                </a:srgbClr>
              </a:gs>
              <a:gs pos="100000">
                <a:srgbClr val="5B9BD5">
                  <a:tint val="23500"/>
                  <a:satMod val="160000"/>
                </a:srgbClr>
              </a:gs>
            </a:gsLst>
            <a:lin ang="54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大阪の再活性化</a:t>
            </a:r>
            <a:endParaRPr kumimoji="0" lang="en-US" altLang="ja-JP" sz="1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新型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コロナへの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反転攻勢に</a:t>
            </a:r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向けた施策を実施</a:t>
            </a:r>
          </a:p>
        </p:txBody>
      </p:sp>
      <p:sp>
        <p:nvSpPr>
          <p:cNvPr id="264" name="正方形/長方形 263"/>
          <p:cNvSpPr/>
          <p:nvPr/>
        </p:nvSpPr>
        <p:spPr>
          <a:xfrm>
            <a:off x="9827456" y="5736704"/>
            <a:ext cx="2412591" cy="1079221"/>
          </a:xfrm>
          <a:prstGeom prst="rect">
            <a:avLst/>
          </a:prstGeom>
          <a:gradFill>
            <a:gsLst>
              <a:gs pos="0">
                <a:srgbClr val="5B9BD5">
                  <a:tint val="66000"/>
                  <a:satMod val="160000"/>
                </a:srgbClr>
              </a:gs>
              <a:gs pos="50000">
                <a:srgbClr val="5B9BD5">
                  <a:tint val="44500"/>
                  <a:satMod val="160000"/>
                </a:srgbClr>
              </a:gs>
              <a:gs pos="100000">
                <a:srgbClr val="5B9BD5">
                  <a:tint val="23500"/>
                  <a:satMod val="160000"/>
                </a:srgbClr>
              </a:gs>
            </a:gsLst>
            <a:lin ang="540000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成長の起爆剤</a:t>
            </a:r>
            <a:endParaRPr kumimoji="0" lang="en-US" altLang="ja-JP" sz="1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大阪・関西万博開催、</a:t>
            </a:r>
            <a:r>
              <a: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kumimoji="0" lang="ja-JP" altLang="en-US" sz="1400" kern="0" noProof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見据え、世界水準のエンターテイメントを創出</a:t>
            </a:r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5" name="二等辺三角形 264"/>
          <p:cNvSpPr/>
          <p:nvPr/>
        </p:nvSpPr>
        <p:spPr>
          <a:xfrm rot="11785120">
            <a:off x="4573265" y="4516100"/>
            <a:ext cx="1668778" cy="491672"/>
          </a:xfrm>
          <a:prstGeom prst="triangle">
            <a:avLst>
              <a:gd name="adj" fmla="val 60526"/>
            </a:avLst>
          </a:prstGeom>
          <a:solidFill>
            <a:srgbClr val="5B9BD5">
              <a:alpha val="52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9" name="テキスト プレースホルダー 2"/>
          <p:cNvSpPr txBox="1">
            <a:spLocks/>
          </p:cNvSpPr>
          <p:nvPr/>
        </p:nvSpPr>
        <p:spPr>
          <a:xfrm>
            <a:off x="420591" y="4979057"/>
            <a:ext cx="5220000" cy="397607"/>
          </a:xfrm>
          <a:prstGeom prst="rect">
            <a:avLst/>
          </a:prstGeom>
          <a:solidFill>
            <a:srgbClr val="5B9BD5"/>
          </a:solidFill>
          <a:ln>
            <a:solidFill>
              <a:sysClr val="windowText" lastClr="000000"/>
            </a:solidFill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l" defTabSz="91442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1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2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3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4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5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6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71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80" indent="0" algn="l" defTabSz="91442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2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新たな戦略の計画期間　</a:t>
            </a:r>
            <a:endParaRPr kumimoji="1" lang="ja-JP" altLang="en-US" sz="1600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70" name="台形 269">
            <a:extLst>
              <a:ext uri="{FF2B5EF4-FFF2-40B4-BE49-F238E27FC236}">
                <a16:creationId xmlns:a16="http://schemas.microsoft.com/office/drawing/2014/main" id="{CB1ED365-B9D0-435E-BBD1-6EC2223F8DC2}"/>
              </a:ext>
            </a:extLst>
          </p:cNvPr>
          <p:cNvSpPr/>
          <p:nvPr/>
        </p:nvSpPr>
        <p:spPr>
          <a:xfrm>
            <a:off x="6313813" y="7952949"/>
            <a:ext cx="5854679" cy="360000"/>
          </a:xfrm>
          <a:prstGeom prst="trapezoid">
            <a:avLst>
              <a:gd name="adj" fmla="val 474206"/>
            </a:avLst>
          </a:prstGeom>
          <a:solidFill>
            <a:srgbClr val="ED7D31">
              <a:alpha val="37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71" name="小波 270">
            <a:extLst>
              <a:ext uri="{FF2B5EF4-FFF2-40B4-BE49-F238E27FC236}">
                <a16:creationId xmlns:a16="http://schemas.microsoft.com/office/drawing/2014/main" id="{DF1458B3-CEC3-475D-8054-29CDC6BA49B7}"/>
              </a:ext>
            </a:extLst>
          </p:cNvPr>
          <p:cNvSpPr/>
          <p:nvPr/>
        </p:nvSpPr>
        <p:spPr>
          <a:xfrm>
            <a:off x="6276451" y="4935318"/>
            <a:ext cx="5960024" cy="760761"/>
          </a:xfrm>
          <a:prstGeom prst="doubleWave">
            <a:avLst>
              <a:gd name="adj1" fmla="val 4909"/>
              <a:gd name="adj2" fmla="val -7757"/>
            </a:avLst>
          </a:prstGeom>
          <a:solidFill>
            <a:srgbClr val="FFC000">
              <a:alpha val="27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新たな都市魅力の創造・強化</a:t>
            </a:r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国内外から人</a:t>
            </a:r>
            <a:r>
              <a:rPr kumimoji="0" lang="ja-JP" altLang="en-US" sz="14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・モノ・投資等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引き付ける都市</a:t>
            </a:r>
          </a:p>
        </p:txBody>
      </p:sp>
      <p:sp>
        <p:nvSpPr>
          <p:cNvPr id="272" name="テキスト ボックス 271">
            <a:extLst>
              <a:ext uri="{FF2B5EF4-FFF2-40B4-BE49-F238E27FC236}">
                <a16:creationId xmlns:a16="http://schemas.microsoft.com/office/drawing/2014/main" id="{07B8F0DF-2439-457C-BBB9-A07DC8846B63}"/>
              </a:ext>
            </a:extLst>
          </p:cNvPr>
          <p:cNvSpPr txBox="1"/>
          <p:nvPr/>
        </p:nvSpPr>
        <p:spPr>
          <a:xfrm>
            <a:off x="8581944" y="7916086"/>
            <a:ext cx="13706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重点取り組み</a:t>
            </a:r>
            <a:endParaRPr lang="en-US" altLang="ja-JP" sz="16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3" name="角丸四角形 102">
            <a:extLst>
              <a:ext uri="{FF2B5EF4-FFF2-40B4-BE49-F238E27FC236}">
                <a16:creationId xmlns:a16="http://schemas.microsoft.com/office/drawing/2014/main" id="{ABCB985E-75FE-447A-88F8-FBEDD6FC1C63}"/>
              </a:ext>
            </a:extLst>
          </p:cNvPr>
          <p:cNvSpPr/>
          <p:nvPr/>
        </p:nvSpPr>
        <p:spPr>
          <a:xfrm>
            <a:off x="7529528" y="8380217"/>
            <a:ext cx="1038030" cy="972000"/>
          </a:xfrm>
          <a:prstGeom prst="roundRect">
            <a:avLst>
              <a:gd name="adj" fmla="val 12221"/>
            </a:avLst>
          </a:prstGeom>
          <a:solidFill>
            <a:srgbClr val="FFC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lIns="72000" r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府域周遊の</a:t>
            </a:r>
            <a:endParaRPr kumimoji="0" lang="en-US" altLang="ja-JP" sz="13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</a:p>
        </p:txBody>
      </p:sp>
      <p:sp>
        <p:nvSpPr>
          <p:cNvPr id="274" name="角丸四角形 102">
            <a:extLst>
              <a:ext uri="{FF2B5EF4-FFF2-40B4-BE49-F238E27FC236}">
                <a16:creationId xmlns:a16="http://schemas.microsoft.com/office/drawing/2014/main" id="{FD4C9EB2-0F7E-43E1-8D49-17FD055FCB1C}"/>
              </a:ext>
            </a:extLst>
          </p:cNvPr>
          <p:cNvSpPr/>
          <p:nvPr/>
        </p:nvSpPr>
        <p:spPr>
          <a:xfrm>
            <a:off x="6418195" y="8380217"/>
            <a:ext cx="1038030" cy="972000"/>
          </a:xfrm>
          <a:prstGeom prst="roundRect">
            <a:avLst>
              <a:gd name="adj" fmla="val 12221"/>
            </a:avLst>
          </a:prstGeom>
          <a:solidFill>
            <a:srgbClr val="FFC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lIns="72000" r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2025</a:t>
            </a:r>
            <a:r>
              <a:rPr kumimoji="0" lang="ja-JP" alt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万博、</a:t>
            </a:r>
            <a:r>
              <a:rPr kumimoji="0" lang="en-US" altLang="ja-JP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IR</a:t>
            </a:r>
            <a:r>
              <a:rPr kumimoji="0" lang="ja-JP" altLang="en-US" sz="13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誘致</a:t>
            </a:r>
            <a:r>
              <a:rPr kumimoji="0" lang="ja-JP" altLang="en-US" sz="13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kumimoji="0" lang="ja-JP" alt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見据えた</a:t>
            </a:r>
            <a:endParaRPr kumimoji="0" lang="en-US" altLang="ja-JP" sz="13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取り組み</a:t>
            </a:r>
          </a:p>
        </p:txBody>
      </p:sp>
      <p:sp>
        <p:nvSpPr>
          <p:cNvPr id="275" name="角丸四角形 102">
            <a:extLst>
              <a:ext uri="{FF2B5EF4-FFF2-40B4-BE49-F238E27FC236}">
                <a16:creationId xmlns:a16="http://schemas.microsoft.com/office/drawing/2014/main" id="{0625FB04-3DD3-4222-8C32-DC9379E669D0}"/>
              </a:ext>
            </a:extLst>
          </p:cNvPr>
          <p:cNvSpPr/>
          <p:nvPr/>
        </p:nvSpPr>
        <p:spPr>
          <a:xfrm>
            <a:off x="8640861" y="8380217"/>
            <a:ext cx="1038030" cy="972000"/>
          </a:xfrm>
          <a:prstGeom prst="roundRect">
            <a:avLst>
              <a:gd name="adj" fmla="val 12221"/>
            </a:avLst>
          </a:prstGeom>
          <a:solidFill>
            <a:srgbClr val="FFC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lIns="54000" tIns="54000" rIns="54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オリパラ、</a:t>
            </a:r>
            <a:r>
              <a:rPr kumimoji="0" lang="en-US" altLang="ja-JP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WMG</a:t>
            </a:r>
            <a:r>
              <a:rPr kumimoji="0" lang="ja-JP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を契機としたスポーツツーリズムの推進</a:t>
            </a:r>
          </a:p>
        </p:txBody>
      </p:sp>
      <p:sp>
        <p:nvSpPr>
          <p:cNvPr id="276" name="角丸四角形 102">
            <a:extLst>
              <a:ext uri="{FF2B5EF4-FFF2-40B4-BE49-F238E27FC236}">
                <a16:creationId xmlns:a16="http://schemas.microsoft.com/office/drawing/2014/main" id="{EFB6089B-E7EB-4884-95BB-BAAF94D5BE8E}"/>
              </a:ext>
            </a:extLst>
          </p:cNvPr>
          <p:cNvSpPr/>
          <p:nvPr/>
        </p:nvSpPr>
        <p:spPr>
          <a:xfrm>
            <a:off x="9776682" y="8380217"/>
            <a:ext cx="1038030" cy="972000"/>
          </a:xfrm>
          <a:prstGeom prst="roundRect">
            <a:avLst>
              <a:gd name="adj" fmla="val 12221"/>
            </a:avLst>
          </a:prstGeom>
          <a:solidFill>
            <a:srgbClr val="FFC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lIns="72000" r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1" kern="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欧米豪など</a:t>
            </a:r>
            <a:r>
              <a:rPr kumimoji="0" lang="ja-JP" altLang="en-US" sz="1200" b="1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幅広い地域からの集客・</a:t>
            </a:r>
            <a:r>
              <a:rPr kumimoji="0" lang="ja-JP" altLang="en-US" sz="1200" b="1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交流促進</a:t>
            </a:r>
            <a:endParaRPr kumimoji="0" lang="ja-JP" altLang="en-US" sz="1200" b="1" kern="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7" name="角丸四角形 102">
            <a:extLst>
              <a:ext uri="{FF2B5EF4-FFF2-40B4-BE49-F238E27FC236}">
                <a16:creationId xmlns:a16="http://schemas.microsoft.com/office/drawing/2014/main" id="{BBC7E4A3-C197-4A46-92B7-79E13D209424}"/>
              </a:ext>
            </a:extLst>
          </p:cNvPr>
          <p:cNvSpPr/>
          <p:nvPr/>
        </p:nvSpPr>
        <p:spPr>
          <a:xfrm>
            <a:off x="10888015" y="8380217"/>
            <a:ext cx="1038030" cy="972000"/>
          </a:xfrm>
          <a:prstGeom prst="roundRect">
            <a:avLst>
              <a:gd name="adj" fmla="val 12221"/>
            </a:avLst>
          </a:prstGeom>
          <a:solidFill>
            <a:srgbClr val="FFC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lIns="72000" r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持続可能な観光都市を目指して</a:t>
            </a:r>
          </a:p>
        </p:txBody>
      </p:sp>
      <p:sp>
        <p:nvSpPr>
          <p:cNvPr id="278" name="角丸四角形 102">
            <a:extLst>
              <a:ext uri="{FF2B5EF4-FFF2-40B4-BE49-F238E27FC236}">
                <a16:creationId xmlns:a16="http://schemas.microsoft.com/office/drawing/2014/main" id="{E91EE6F3-41EC-4CF2-8E4B-EB1BA778EBC2}"/>
              </a:ext>
            </a:extLst>
          </p:cNvPr>
          <p:cNvSpPr/>
          <p:nvPr/>
        </p:nvSpPr>
        <p:spPr>
          <a:xfrm>
            <a:off x="11405448" y="9193088"/>
            <a:ext cx="828000" cy="229917"/>
          </a:xfrm>
          <a:prstGeom prst="roundRect">
            <a:avLst>
              <a:gd name="adj" fmla="val 12221"/>
            </a:avLst>
          </a:prstGeom>
          <a:solidFill>
            <a:srgbClr val="FFC00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lIns="72000" rIns="7200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3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…</a:t>
            </a:r>
            <a:r>
              <a:rPr kumimoji="0" lang="en-US" altLang="ja-JP" sz="13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etc</a:t>
            </a:r>
            <a:endParaRPr kumimoji="0" lang="ja-JP" altLang="en-US" sz="13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9" name="正方形/長方形 278">
            <a:extLst>
              <a:ext uri="{FF2B5EF4-FFF2-40B4-BE49-F238E27FC236}">
                <a16:creationId xmlns:a16="http://schemas.microsoft.com/office/drawing/2014/main" id="{1F7617EC-E6A4-4917-897F-3F87B7F71CF5}"/>
              </a:ext>
            </a:extLst>
          </p:cNvPr>
          <p:cNvSpPr/>
          <p:nvPr/>
        </p:nvSpPr>
        <p:spPr>
          <a:xfrm>
            <a:off x="6291384" y="8318451"/>
            <a:ext cx="5916615" cy="1116000"/>
          </a:xfrm>
          <a:prstGeom prst="rect">
            <a:avLst/>
          </a:prstGeom>
          <a:noFill/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0" name="四角形: 角を丸くする 8">
            <a:extLst>
              <a:ext uri="{FF2B5EF4-FFF2-40B4-BE49-F238E27FC236}">
                <a16:creationId xmlns:a16="http://schemas.microsoft.com/office/drawing/2014/main" id="{E26356CD-DDD6-4CDF-BDFD-A370766EC7BE}"/>
              </a:ext>
            </a:extLst>
          </p:cNvPr>
          <p:cNvSpPr/>
          <p:nvPr/>
        </p:nvSpPr>
        <p:spPr>
          <a:xfrm>
            <a:off x="505916" y="6036220"/>
            <a:ext cx="5040000" cy="1283345"/>
          </a:xfrm>
          <a:prstGeom prst="roundRect">
            <a:avLst>
              <a:gd name="adj" fmla="val 8319"/>
            </a:avLst>
          </a:prstGeom>
          <a:gradFill>
            <a:gsLst>
              <a:gs pos="0">
                <a:srgbClr val="5B9BD5">
                  <a:tint val="66000"/>
                  <a:satMod val="160000"/>
                </a:srgbClr>
              </a:gs>
              <a:gs pos="64000">
                <a:srgbClr val="5B9BD5">
                  <a:tint val="44500"/>
                  <a:satMod val="160000"/>
                </a:srgbClr>
              </a:gs>
              <a:gs pos="100000">
                <a:srgbClr val="5B9BD5">
                  <a:tint val="23500"/>
                  <a:satMod val="160000"/>
                </a:srgbClr>
              </a:gs>
            </a:gsLst>
            <a:lin ang="5400000" scaled="0"/>
          </a:gradFill>
          <a:ln w="12700" cap="flat" cmpd="sng" algn="ctr">
            <a:noFill/>
            <a:prstDash val="solid"/>
            <a:miter lim="800000"/>
          </a:ln>
          <a:effectLst>
            <a:softEdge rad="12700"/>
          </a:effectLst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0" lang="ja-JP" altLang="en-US" sz="16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第１段階</a:t>
            </a:r>
            <a:r>
              <a:rPr kumimoji="0" lang="en-US" altLang="ja-JP" sz="16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kumimoji="0" lang="ja-JP" altLang="en-US" sz="1600" b="1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新型</a:t>
            </a:r>
            <a:r>
              <a:rPr kumimoji="0" lang="ja-JP" altLang="en-US" sz="16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コロナとの共存、反転攻勢</a:t>
            </a:r>
            <a:endParaRPr kumimoji="0" lang="en-US" altLang="ja-JP" sz="16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文化・芸術、スポーツ、観光施策等について</a:t>
            </a:r>
            <a:r>
              <a:rPr kumimoji="0" lang="ja-JP" altLang="en-US" sz="1600" u="sng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新型</a:t>
            </a:r>
            <a:r>
              <a:rPr kumimoji="0" lang="ja-JP" altLang="en-US" sz="1600" u="sng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コロナとの共存を踏まえた</a:t>
            </a:r>
            <a:r>
              <a:rPr kumimoji="0" lang="ja-JP" altLang="en-US" sz="16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一体的・集中的な取り組みを実施</a:t>
            </a:r>
            <a:endParaRPr kumimoji="0" lang="en-US" altLang="ja-JP" sz="1600" b="0" i="0" u="sng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81" name="四角形: 角を丸くする 53">
            <a:extLst>
              <a:ext uri="{FF2B5EF4-FFF2-40B4-BE49-F238E27FC236}">
                <a16:creationId xmlns:a16="http://schemas.microsoft.com/office/drawing/2014/main" id="{F5AB752A-41C2-421B-9C12-CE168DC19905}"/>
              </a:ext>
            </a:extLst>
          </p:cNvPr>
          <p:cNvSpPr/>
          <p:nvPr/>
        </p:nvSpPr>
        <p:spPr>
          <a:xfrm>
            <a:off x="505916" y="7464896"/>
            <a:ext cx="5040000" cy="1767524"/>
          </a:xfrm>
          <a:prstGeom prst="roundRect">
            <a:avLst>
              <a:gd name="adj" fmla="val 8319"/>
            </a:avLst>
          </a:prstGeom>
          <a:gradFill>
            <a:gsLst>
              <a:gs pos="0">
                <a:srgbClr val="5B9BD5">
                  <a:tint val="66000"/>
                  <a:satMod val="160000"/>
                </a:srgbClr>
              </a:gs>
              <a:gs pos="64000">
                <a:srgbClr val="5B9BD5">
                  <a:tint val="44500"/>
                  <a:satMod val="160000"/>
                </a:srgbClr>
              </a:gs>
              <a:gs pos="100000">
                <a:srgbClr val="5B9BD5">
                  <a:tint val="23500"/>
                  <a:satMod val="160000"/>
                </a:srgbClr>
              </a:gs>
            </a:gsLst>
            <a:lin ang="5400000" scaled="0"/>
          </a:gradFill>
          <a:ln w="12700" cap="flat" cmpd="sng" algn="ctr">
            <a:noFill/>
            <a:prstDash val="solid"/>
            <a:miter lim="800000"/>
          </a:ln>
          <a:effectLst>
            <a:softEdge rad="12700"/>
          </a:effectLst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第２段階</a:t>
            </a: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観光施策等を加速度的に推進</a:t>
            </a:r>
            <a:endParaRPr kumimoji="0" lang="en-US" altLang="ja-JP" sz="1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 </a:t>
            </a:r>
            <a:r>
              <a:rPr kumimoji="0" lang="ja-JP" altLang="en-US" sz="1600" b="0" i="0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重点取り組みの設定、目指すべき都市像の再構築</a:t>
            </a:r>
            <a:endParaRPr kumimoji="0" lang="en-US" altLang="ja-JP" sz="1600" b="0" i="0" u="sng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defTabSz="914400" fontAlgn="auto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u="sng" kern="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0" lang="ja-JP" altLang="en-US" sz="1600" u="sng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世界</a:t>
            </a:r>
            <a:r>
              <a:rPr kumimoji="0" lang="ja-JP" altLang="en-US" sz="1600" u="sng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における大阪のプレゼンスの</a:t>
            </a:r>
            <a:r>
              <a:rPr kumimoji="0" lang="ja-JP" altLang="en-US" sz="1600" u="sng" kern="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向上</a:t>
            </a:r>
            <a:endParaRPr kumimoji="0" lang="en-US" altLang="ja-JP" sz="1600" b="0" i="0" u="sng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⇒ </a:t>
            </a:r>
            <a:r>
              <a:rPr kumimoji="0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2025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年大阪・関西万博、</a:t>
            </a:r>
            <a:r>
              <a:rPr kumimoji="0" lang="en-US" altLang="ja-JP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IR</a:t>
            </a:r>
            <a:r>
              <a:rPr kumimoji="0" lang="ja-JP" altLang="en-US" sz="1600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誘致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を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見据えた新たな</a:t>
            </a: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600" kern="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都市魅力の創造に向けた取り組みを推進</a:t>
            </a:r>
            <a:endParaRPr kumimoji="0" lang="en-US" altLang="ja-JP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　</a:t>
            </a:r>
          </a:p>
        </p:txBody>
      </p:sp>
      <p:sp>
        <p:nvSpPr>
          <p:cNvPr id="282" name="正方形/長方形 281">
            <a:extLst>
              <a:ext uri="{FF2B5EF4-FFF2-40B4-BE49-F238E27FC236}">
                <a16:creationId xmlns:a16="http://schemas.microsoft.com/office/drawing/2014/main" id="{0010211B-C375-4BBB-880D-228399781D08}"/>
              </a:ext>
            </a:extLst>
          </p:cNvPr>
          <p:cNvSpPr/>
          <p:nvPr/>
        </p:nvSpPr>
        <p:spPr>
          <a:xfrm>
            <a:off x="6276749" y="7267421"/>
            <a:ext cx="5945064" cy="482341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✔　現戦略策定時から変化した状況や新たな視点を加え、都市像を再構築</a:t>
            </a:r>
            <a:endParaRPr kumimoji="0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✔　</a:t>
            </a:r>
            <a:r>
              <a:rPr kumimoji="0" lang="en-US" altLang="ja-JP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KPI</a:t>
            </a:r>
            <a:r>
              <a:rPr kumimoji="0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の検討</a:t>
            </a:r>
          </a:p>
        </p:txBody>
      </p:sp>
      <p:sp>
        <p:nvSpPr>
          <p:cNvPr id="283" name="角丸四角形 282"/>
          <p:cNvSpPr/>
          <p:nvPr/>
        </p:nvSpPr>
        <p:spPr>
          <a:xfrm>
            <a:off x="6268052" y="6939612"/>
            <a:ext cx="5953739" cy="294818"/>
          </a:xfrm>
          <a:prstGeom prst="roundRect">
            <a:avLst>
              <a:gd name="adj" fmla="val 3229"/>
            </a:avLst>
          </a:prstGeom>
          <a:solidFill>
            <a:srgbClr val="ED7D31">
              <a:lumMod val="40000"/>
              <a:lumOff val="60000"/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目指すべき「</a:t>
            </a:r>
            <a:r>
              <a:rPr kumimoji="0" lang="en-US" altLang="ja-JP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10</a:t>
            </a:r>
            <a:r>
              <a:rPr kumimoji="0" lang="ja-JP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の都市像」の再構築</a:t>
            </a:r>
          </a:p>
        </p:txBody>
      </p:sp>
      <p:sp>
        <p:nvSpPr>
          <p:cNvPr id="284" name="加算記号 6">
            <a:extLst>
              <a:ext uri="{FF2B5EF4-FFF2-40B4-BE49-F238E27FC236}">
                <a16:creationId xmlns:a16="http://schemas.microsoft.com/office/drawing/2014/main" id="{AB922247-9E9B-4722-843C-69490F886FF2}"/>
              </a:ext>
            </a:extLst>
          </p:cNvPr>
          <p:cNvSpPr/>
          <p:nvPr/>
        </p:nvSpPr>
        <p:spPr>
          <a:xfrm>
            <a:off x="9012327" y="7553192"/>
            <a:ext cx="410339" cy="362894"/>
          </a:xfrm>
          <a:prstGeom prst="mathPlus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7" name="正方形/長方形 286"/>
          <p:cNvSpPr/>
          <p:nvPr/>
        </p:nvSpPr>
        <p:spPr>
          <a:xfrm>
            <a:off x="193204" y="2665702"/>
            <a:ext cx="4549546" cy="9827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■戦略</a:t>
            </a:r>
            <a:r>
              <a:rPr lang="en-US" altLang="ja-JP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2020</a:t>
            </a:r>
            <a:r>
              <a:rPr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の達成状況・課題分析</a:t>
            </a:r>
            <a:endParaRPr lang="en-US" altLang="ja-JP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・世界水準の</a:t>
            </a:r>
            <a:r>
              <a:rPr lang="en-US" altLang="ja-JP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MICE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拠点の形成</a:t>
            </a:r>
            <a:endParaRPr lang="en-US" altLang="ja-JP" sz="16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・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府域周遊の促進　</a:t>
            </a:r>
            <a:endParaRPr lang="en-US" altLang="ja-JP" sz="16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・世界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有数の国際都市をめざした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受入環境の</a:t>
            </a:r>
            <a:endParaRPr lang="en-US" altLang="ja-JP" sz="1600" dirty="0" smtClean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整備など</a:t>
            </a:r>
            <a:endParaRPr lang="ja-JP" altLang="en-US" sz="16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ja-JP" altLang="en-US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88" name="正方形/長方形 287"/>
          <p:cNvSpPr/>
          <p:nvPr/>
        </p:nvSpPr>
        <p:spPr>
          <a:xfrm>
            <a:off x="5320680" y="2134717"/>
            <a:ext cx="7346497" cy="2449860"/>
          </a:xfrm>
          <a:prstGeom prst="rect">
            <a:avLst/>
          </a:prstGeom>
          <a:noFill/>
          <a:ln w="15875">
            <a:solidFill>
              <a:schemeClr val="accent1">
                <a:shade val="95000"/>
                <a:satMod val="105000"/>
              </a:schemeClr>
            </a:solidFill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r>
              <a:rPr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■新たな視点・状況の</a:t>
            </a:r>
            <a:r>
              <a:rPr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変化</a:t>
            </a:r>
            <a:endParaRPr lang="en-US" altLang="ja-JP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WMG </a:t>
            </a:r>
            <a:r>
              <a:rPr lang="ja-JP" altLang="en-US" sz="1600" dirty="0" err="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2025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万博の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開催、</a:t>
            </a:r>
            <a:r>
              <a:rPr lang="en-US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IR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の誘致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SDGs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推進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・滞在型観光（府域周遊、ナイトエンターテイメント　など）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・大阪の強みを活かした誘客（エンタメ、ＵＳＪ、食、万博公園、文化・芸術、スポーツ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など）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AI</a:t>
            </a:r>
            <a:r>
              <a:rPr lang="ja-JP" altLang="en-US" sz="1600" dirty="0" err="1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lang="en-US" altLang="ja-JP" sz="1600" dirty="0" err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IoT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進展（スマートシティ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lang="en-US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VR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活用、</a:t>
            </a:r>
            <a:r>
              <a:rPr lang="en-US" altLang="ja-JP" sz="1600" dirty="0" err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MaaS</a:t>
            </a:r>
            <a:r>
              <a:rPr lang="ja-JP" altLang="en-US" sz="1600" dirty="0" err="1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キャッシュレス　など）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・観光に影響を与える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リスク（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カントリーリスク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、新型コロナを含む自然災害など）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・アフターコロナに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対応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した都市魅力創造のあり方</a:t>
            </a:r>
            <a:endParaRPr lang="ja-JP" altLang="en-US" sz="16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91247" y="3604060"/>
            <a:ext cx="3615098" cy="11245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■他計画との整合性</a:t>
            </a:r>
            <a:endParaRPr lang="en-US" altLang="ja-JP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ja-JP" altLang="en-US" sz="16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大阪</a:t>
            </a:r>
            <a:r>
              <a:rPr lang="ja-JP" altLang="en-US" sz="1600" dirty="0" smtClean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成長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戦略（～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R2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文化振興計画（～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R2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・スポーツ推進計画（～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R3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　など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64096" y="2136304"/>
            <a:ext cx="5669979" cy="314282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r>
              <a:rPr lang="ja-JP" altLang="en-US" sz="1600" b="1" dirty="0" smtClean="0">
                <a:latin typeface="UD デジタル 教科書体 N-R" panose="02020400000000000000" pitchFamily="17" charset="-128"/>
                <a:ea typeface="UD デジタル 教科書体 N-R" panose="02020400000000000000" pitchFamily="17" charset="-128"/>
              </a:rPr>
              <a:t>＜新戦略検討にあたり踏まえるべき主な事項＞</a:t>
            </a:r>
            <a:endParaRPr lang="ja-JP" altLang="en-US" sz="1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5" name="右中かっこ 4"/>
          <p:cNvSpPr/>
          <p:nvPr/>
        </p:nvSpPr>
        <p:spPr>
          <a:xfrm>
            <a:off x="4221417" y="2639700"/>
            <a:ext cx="233302" cy="1724146"/>
          </a:xfrm>
          <a:prstGeom prst="rightBrace">
            <a:avLst>
              <a:gd name="adj1" fmla="val 57154"/>
              <a:gd name="adj2" fmla="val 4807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V 字形矢印 6"/>
          <p:cNvSpPr/>
          <p:nvPr/>
        </p:nvSpPr>
        <p:spPr>
          <a:xfrm>
            <a:off x="4456584" y="3144416"/>
            <a:ext cx="781012" cy="643016"/>
          </a:xfrm>
          <a:prstGeom prst="notchedRightArrow">
            <a:avLst>
              <a:gd name="adj1" fmla="val 38588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175947" y="4860750"/>
            <a:ext cx="12508075" cy="469237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endParaRPr lang="ja-JP" altLang="en-US" sz="1600" dirty="0">
              <a:latin typeface="UD デジタル 教科書体 N-R" panose="02020400000000000000" pitchFamily="17" charset="-128"/>
              <a:ea typeface="UD デジタル 教科書体 N-R" panose="02020400000000000000" pitchFamily="17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1441360" y="1"/>
            <a:ext cx="1206817" cy="50649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資料６</a:t>
            </a:r>
            <a:endParaRPr kumimoji="1" lang="ja-JP" altLang="en-US" dirty="0"/>
          </a:p>
        </p:txBody>
      </p:sp>
      <p:sp>
        <p:nvSpPr>
          <p:cNvPr id="40" name="右矢印 39"/>
          <p:cNvSpPr/>
          <p:nvPr/>
        </p:nvSpPr>
        <p:spPr>
          <a:xfrm>
            <a:off x="8732990" y="5845812"/>
            <a:ext cx="1094466" cy="10628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638</Words>
  <Application>Microsoft Office PowerPoint</Application>
  <PresentationFormat>A3 297x420 mm</PresentationFormat>
  <Paragraphs>63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UD デジタル 教科書体 NK-R</vt:lpstr>
      <vt:lpstr>UD デジタル 教科書体 N-R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modified xsi:type="dcterms:W3CDTF">2020-07-03T02:29:44Z</dcterms:modified>
</cp:coreProperties>
</file>