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801600" cy="9601200" type="A3"/>
  <p:notesSz cx="6797675" cy="9926638"/>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F032"/>
    <a:srgbClr val="82C832"/>
    <a:srgbClr val="82D232"/>
    <a:srgbClr val="82DC32"/>
    <a:srgbClr val="82BE32"/>
    <a:srgbClr val="82AA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03" autoAdjust="0"/>
    <p:restoredTop sz="94660"/>
  </p:normalViewPr>
  <p:slideViewPr>
    <p:cSldViewPr snapToGrid="0">
      <p:cViewPr varScale="1">
        <p:scale>
          <a:sx n="52" d="100"/>
          <a:sy n="52" d="100"/>
        </p:scale>
        <p:origin x="15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6F1D96-54B0-4963-B1F7-397966FDF20F}"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3022262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6F1D96-54B0-4963-B1F7-397966FDF20F}"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4280156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6F1D96-54B0-4963-B1F7-397966FDF20F}"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273035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6F1D96-54B0-4963-B1F7-397966FDF20F}"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2621907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6F1D96-54B0-4963-B1F7-397966FDF20F}"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500307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6F1D96-54B0-4963-B1F7-397966FDF20F}"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3322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6F1D96-54B0-4963-B1F7-397966FDF20F}" type="datetimeFigureOut">
              <a:rPr kumimoji="1" lang="ja-JP" altLang="en-US" smtClean="0"/>
              <a:t>2024/4/2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3363840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6F1D96-54B0-4963-B1F7-397966FDF20F}" type="datetimeFigureOut">
              <a:rPr kumimoji="1" lang="ja-JP" altLang="en-US" smtClean="0"/>
              <a:t>2024/4/2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957898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F1D96-54B0-4963-B1F7-397966FDF20F}" type="datetimeFigureOut">
              <a:rPr kumimoji="1" lang="ja-JP" altLang="en-US" smtClean="0"/>
              <a:t>2024/4/2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284569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6F1D96-54B0-4963-B1F7-397966FDF20F}"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392006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6F1D96-54B0-4963-B1F7-397966FDF20F}"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3952739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B06F1D96-54B0-4963-B1F7-397966FDF20F}" type="datetimeFigureOut">
              <a:rPr kumimoji="1" lang="ja-JP" altLang="en-US" smtClean="0"/>
              <a:t>2024/4/2</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6E1171FE-FA48-418A-9A72-CA71F34F363D}" type="slidenum">
              <a:rPr kumimoji="1" lang="ja-JP" altLang="en-US" smtClean="0"/>
              <a:t>‹#›</a:t>
            </a:fld>
            <a:endParaRPr kumimoji="1" lang="ja-JP" altLang="en-US"/>
          </a:p>
        </p:txBody>
      </p:sp>
    </p:spTree>
    <p:extLst>
      <p:ext uri="{BB962C8B-B14F-4D97-AF65-F5344CB8AC3E}">
        <p14:creationId xmlns:p14="http://schemas.microsoft.com/office/powerpoint/2010/main" val="160816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4645025" y="1009650"/>
            <a:ext cx="8107118" cy="8401050"/>
          </a:xfrm>
          <a:prstGeom prst="roundRect">
            <a:avLst>
              <a:gd name="adj" fmla="val 2701"/>
            </a:avLst>
          </a:prstGeom>
          <a:ln w="25400" cmpd="thickThi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タイトル 5"/>
          <p:cNvSpPr>
            <a:spLocks noGrp="1"/>
          </p:cNvSpPr>
          <p:nvPr>
            <p:ph type="title"/>
          </p:nvPr>
        </p:nvSpPr>
        <p:spPr>
          <a:xfrm>
            <a:off x="161292" y="335280"/>
            <a:ext cx="5296850" cy="338981"/>
          </a:xfrm>
        </p:spPr>
        <p:txBody>
          <a:bodyPr>
            <a:noAutofit/>
          </a:bodyPr>
          <a:lstStyle/>
          <a:p>
            <a:r>
              <a:rPr kumimoji="1" lang="ja-JP" altLang="en-US" sz="2000" dirty="0"/>
              <a:t>大阪市都市農業振興基本計画の概要</a:t>
            </a:r>
          </a:p>
        </p:txBody>
      </p:sp>
      <p:sp>
        <p:nvSpPr>
          <p:cNvPr id="7" name="正方形/長方形 6"/>
          <p:cNvSpPr/>
          <p:nvPr/>
        </p:nvSpPr>
        <p:spPr>
          <a:xfrm>
            <a:off x="22860" y="664210"/>
            <a:ext cx="5791200" cy="95444"/>
          </a:xfrm>
          <a:prstGeom prst="rect">
            <a:avLst/>
          </a:prstGeom>
          <a:gradFill>
            <a:gsLst>
              <a:gs pos="0">
                <a:schemeClr val="bg1">
                  <a:lumMod val="85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7940" y="335280"/>
            <a:ext cx="69852" cy="338981"/>
          </a:xfrm>
          <a:prstGeom prst="rect">
            <a:avLst/>
          </a:prstGeom>
          <a:pattFill prst="solidDmnd">
            <a:fgClr>
              <a:srgbClr val="82DC32"/>
            </a:fgClr>
            <a:bgClr>
              <a:srgbClr val="82C83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97793" y="1009650"/>
            <a:ext cx="4027606" cy="8401050"/>
          </a:xfrm>
          <a:prstGeom prst="roundRect">
            <a:avLst>
              <a:gd name="adj" fmla="val 5102"/>
            </a:avLst>
          </a:prstGeom>
          <a:ln w="25400" cmpd="thickThi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正方形/長方形 12"/>
          <p:cNvSpPr/>
          <p:nvPr/>
        </p:nvSpPr>
        <p:spPr>
          <a:xfrm>
            <a:off x="190006" y="875124"/>
            <a:ext cx="1980000" cy="252000"/>
          </a:xfrm>
          <a:prstGeom prst="rect">
            <a:avLst/>
          </a:prstGeom>
          <a:pattFill prst="solidDmnd">
            <a:fgClr>
              <a:srgbClr val="82DC32"/>
            </a:fgClr>
            <a:bgClr>
              <a:srgbClr val="82C83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75000"/>
                    <a:lumOff val="25000"/>
                  </a:schemeClr>
                </a:solidFill>
              </a:rPr>
              <a:t>基本的考え方</a:t>
            </a:r>
            <a:endParaRPr kumimoji="1" lang="ja-JP" altLang="en-US" sz="1400" b="1" dirty="0">
              <a:solidFill>
                <a:schemeClr val="tx1">
                  <a:lumMod val="75000"/>
                  <a:lumOff val="25000"/>
                </a:schemeClr>
              </a:solidFill>
            </a:endParaRPr>
          </a:p>
        </p:txBody>
      </p:sp>
      <p:sp>
        <p:nvSpPr>
          <p:cNvPr id="14" name="正方形/長方形 13"/>
          <p:cNvSpPr/>
          <p:nvPr/>
        </p:nvSpPr>
        <p:spPr>
          <a:xfrm>
            <a:off x="190007" y="1238250"/>
            <a:ext cx="3785094" cy="368935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200" dirty="0">
                <a:solidFill>
                  <a:schemeClr val="tx1"/>
                </a:solidFill>
              </a:rPr>
              <a:t>○</a:t>
            </a:r>
            <a:r>
              <a:rPr kumimoji="1" lang="ja-JP" altLang="en-US" sz="1200" b="1" dirty="0">
                <a:solidFill>
                  <a:schemeClr val="tx1"/>
                </a:solidFill>
              </a:rPr>
              <a:t>背景</a:t>
            </a:r>
            <a:endParaRPr kumimoji="1" lang="en-US" altLang="ja-JP" sz="1200" b="1" dirty="0">
              <a:solidFill>
                <a:schemeClr val="tx1"/>
              </a:solidFill>
            </a:endParaRPr>
          </a:p>
          <a:p>
            <a:r>
              <a:rPr kumimoji="1" lang="ja-JP" altLang="en-US" sz="1200" u="sng" dirty="0">
                <a:solidFill>
                  <a:schemeClr val="tx1"/>
                </a:solidFill>
              </a:rPr>
              <a:t>・都市農業振興基本法の制定（平成</a:t>
            </a:r>
            <a:r>
              <a:rPr lang="ja-JP" altLang="en-US" sz="1200" u="sng" dirty="0">
                <a:solidFill>
                  <a:schemeClr val="tx1"/>
                </a:solidFill>
              </a:rPr>
              <a:t>２７</a:t>
            </a:r>
            <a:r>
              <a:rPr kumimoji="1" lang="ja-JP" altLang="en-US" sz="1200" u="sng" dirty="0">
                <a:solidFill>
                  <a:schemeClr val="tx1"/>
                </a:solidFill>
              </a:rPr>
              <a:t>年４月）</a:t>
            </a:r>
            <a:endParaRPr kumimoji="1" lang="en-US" altLang="ja-JP" sz="1200" u="sng" dirty="0">
              <a:solidFill>
                <a:schemeClr val="tx1"/>
              </a:solidFill>
            </a:endParaRPr>
          </a:p>
          <a:p>
            <a:r>
              <a:rPr lang="ja-JP" altLang="en-US" sz="1200" dirty="0">
                <a:solidFill>
                  <a:schemeClr val="tx1"/>
                </a:solidFill>
              </a:rPr>
              <a:t>　</a:t>
            </a:r>
            <a:r>
              <a:rPr lang="ja-JP" altLang="en-US" sz="1200">
                <a:solidFill>
                  <a:schemeClr val="tx1"/>
                </a:solidFill>
              </a:rPr>
              <a:t>  </a:t>
            </a:r>
            <a:r>
              <a:rPr lang="ja-JP" altLang="en-US" sz="1100">
                <a:solidFill>
                  <a:schemeClr val="tx1"/>
                </a:solidFill>
              </a:rPr>
              <a:t>都市</a:t>
            </a:r>
            <a:r>
              <a:rPr lang="ja-JP" altLang="en-US" sz="1100" dirty="0">
                <a:solidFill>
                  <a:schemeClr val="tx1"/>
                </a:solidFill>
              </a:rPr>
              <a:t>農業の安定的な継続を図るとともに、多様な機</a:t>
            </a:r>
            <a:endParaRPr lang="en-US" altLang="ja-JP" sz="1100" dirty="0">
              <a:solidFill>
                <a:schemeClr val="tx1"/>
              </a:solidFill>
            </a:endParaRPr>
          </a:p>
          <a:p>
            <a:r>
              <a:rPr lang="ja-JP" altLang="en-US" sz="1100" dirty="0">
                <a:solidFill>
                  <a:schemeClr val="tx1"/>
                </a:solidFill>
              </a:rPr>
              <a:t>　　能の適切かつ十分な発揮を通じて良好な都市環境の</a:t>
            </a:r>
            <a:endParaRPr lang="en-US" altLang="ja-JP" sz="1100" dirty="0">
              <a:solidFill>
                <a:schemeClr val="tx1"/>
              </a:solidFill>
            </a:endParaRPr>
          </a:p>
          <a:p>
            <a:r>
              <a:rPr lang="ja-JP" altLang="en-US" sz="1100" dirty="0">
                <a:solidFill>
                  <a:schemeClr val="tx1"/>
                </a:solidFill>
              </a:rPr>
              <a:t>　　形成に資することを目的として制定。</a:t>
            </a:r>
            <a:endParaRPr lang="en-US" altLang="ja-JP" sz="1100" dirty="0">
              <a:solidFill>
                <a:schemeClr val="tx1"/>
              </a:solidFill>
            </a:endParaRPr>
          </a:p>
          <a:p>
            <a:endParaRPr lang="en-US" altLang="ja-JP" sz="1200" dirty="0">
              <a:solidFill>
                <a:schemeClr val="tx1"/>
              </a:solidFill>
            </a:endParaRPr>
          </a:p>
          <a:p>
            <a:r>
              <a:rPr kumimoji="1" lang="ja-JP" altLang="en-US" sz="1200" u="sng" dirty="0">
                <a:solidFill>
                  <a:schemeClr val="tx1"/>
                </a:solidFill>
              </a:rPr>
              <a:t>・都市農業振興基本計画の閣議決定（平成</a:t>
            </a:r>
            <a:r>
              <a:rPr lang="ja-JP" altLang="en-US" sz="1200" u="sng" dirty="0">
                <a:solidFill>
                  <a:schemeClr val="tx1"/>
                </a:solidFill>
              </a:rPr>
              <a:t>２８</a:t>
            </a:r>
            <a:r>
              <a:rPr kumimoji="1" lang="ja-JP" altLang="en-US" sz="1200" u="sng" dirty="0">
                <a:solidFill>
                  <a:schemeClr val="tx1"/>
                </a:solidFill>
              </a:rPr>
              <a:t>年５月）</a:t>
            </a:r>
            <a:endParaRPr kumimoji="1" lang="en-US" altLang="ja-JP" sz="1200" u="sng" dirty="0">
              <a:solidFill>
                <a:schemeClr val="tx1"/>
              </a:solidFill>
            </a:endParaRPr>
          </a:p>
          <a:p>
            <a:r>
              <a:rPr lang="ja-JP" altLang="en-US" sz="1200" dirty="0">
                <a:solidFill>
                  <a:schemeClr val="tx1"/>
                </a:solidFill>
              </a:rPr>
              <a:t>　  </a:t>
            </a:r>
            <a:r>
              <a:rPr lang="ja-JP" altLang="en-US" sz="1100" dirty="0">
                <a:solidFill>
                  <a:schemeClr val="tx1"/>
                </a:solidFill>
              </a:rPr>
              <a:t>都市農業の振興に関する基本的な計画として、これ</a:t>
            </a:r>
            <a:endParaRPr lang="en-US" altLang="ja-JP" sz="1100" dirty="0">
              <a:solidFill>
                <a:schemeClr val="tx1"/>
              </a:solidFill>
            </a:endParaRPr>
          </a:p>
          <a:p>
            <a:r>
              <a:rPr lang="ja-JP" altLang="en-US" sz="1100" dirty="0">
                <a:solidFill>
                  <a:schemeClr val="tx1"/>
                </a:solidFill>
              </a:rPr>
              <a:t>　　からの都市農業の持続的な振興を図るための施策</a:t>
            </a:r>
            <a:endParaRPr lang="en-US" altLang="ja-JP" sz="1100" dirty="0">
              <a:solidFill>
                <a:schemeClr val="tx1"/>
              </a:solidFill>
            </a:endParaRPr>
          </a:p>
          <a:p>
            <a:r>
              <a:rPr lang="ja-JP" altLang="en-US" sz="1100" dirty="0">
                <a:solidFill>
                  <a:schemeClr val="tx1"/>
                </a:solidFill>
              </a:rPr>
              <a:t>　　の総合的かつ計画的な推進を図るため、都市農業振</a:t>
            </a:r>
            <a:endParaRPr lang="en-US" altLang="ja-JP" sz="1100" dirty="0">
              <a:solidFill>
                <a:schemeClr val="tx1"/>
              </a:solidFill>
            </a:endParaRPr>
          </a:p>
          <a:p>
            <a:r>
              <a:rPr lang="ja-JP" altLang="en-US" sz="1100" dirty="0">
                <a:solidFill>
                  <a:schemeClr val="tx1"/>
                </a:solidFill>
              </a:rPr>
              <a:t>　　興基本法第９条に基づいて策定。</a:t>
            </a:r>
            <a:endParaRPr lang="en-US" altLang="ja-JP" sz="1100" dirty="0">
              <a:solidFill>
                <a:schemeClr val="tx1"/>
              </a:solidFill>
            </a:endParaRPr>
          </a:p>
          <a:p>
            <a:endParaRPr lang="en-US" altLang="ja-JP" sz="1200" dirty="0">
              <a:solidFill>
                <a:schemeClr val="tx1"/>
              </a:solidFill>
            </a:endParaRPr>
          </a:p>
          <a:p>
            <a:r>
              <a:rPr kumimoji="1" lang="ja-JP" altLang="en-US" sz="1200" u="sng" dirty="0">
                <a:solidFill>
                  <a:schemeClr val="tx1"/>
                </a:solidFill>
              </a:rPr>
              <a:t>・地方計画の策定</a:t>
            </a:r>
            <a:endParaRPr kumimoji="1" lang="en-US" altLang="ja-JP" sz="1200" u="sng" dirty="0">
              <a:solidFill>
                <a:schemeClr val="tx1"/>
              </a:solidFill>
            </a:endParaRPr>
          </a:p>
          <a:p>
            <a:r>
              <a:rPr lang="ja-JP" altLang="en-US" sz="1200" dirty="0">
                <a:solidFill>
                  <a:schemeClr val="tx1"/>
                </a:solidFill>
              </a:rPr>
              <a:t>　  </a:t>
            </a:r>
            <a:r>
              <a:rPr lang="ja-JP" altLang="en-US" sz="1100" dirty="0">
                <a:solidFill>
                  <a:schemeClr val="tx1"/>
                </a:solidFill>
              </a:rPr>
              <a:t>都市農業振興基本法第１０条において、「地方公共団</a:t>
            </a:r>
            <a:endParaRPr lang="en-US" altLang="ja-JP" sz="1100" dirty="0">
              <a:solidFill>
                <a:schemeClr val="tx1"/>
              </a:solidFill>
            </a:endParaRPr>
          </a:p>
          <a:p>
            <a:r>
              <a:rPr lang="ja-JP" altLang="en-US" sz="1100" dirty="0">
                <a:solidFill>
                  <a:schemeClr val="tx1"/>
                </a:solidFill>
              </a:rPr>
              <a:t>　　体は、基本計画を基本として、当該地方公共団体に</a:t>
            </a:r>
            <a:endParaRPr lang="en-US" altLang="ja-JP" sz="1100" dirty="0">
              <a:solidFill>
                <a:schemeClr val="tx1"/>
              </a:solidFill>
            </a:endParaRPr>
          </a:p>
          <a:p>
            <a:r>
              <a:rPr lang="ja-JP" altLang="en-US" sz="1100" dirty="0">
                <a:solidFill>
                  <a:schemeClr val="tx1"/>
                </a:solidFill>
              </a:rPr>
              <a:t>　　おける都市農業の振興に関する計画を定めるよう努</a:t>
            </a:r>
            <a:endParaRPr lang="en-US" altLang="ja-JP" sz="1100" dirty="0">
              <a:solidFill>
                <a:schemeClr val="tx1"/>
              </a:solidFill>
            </a:endParaRPr>
          </a:p>
          <a:p>
            <a:r>
              <a:rPr lang="ja-JP" altLang="en-US" sz="1100" dirty="0">
                <a:solidFill>
                  <a:schemeClr val="tx1"/>
                </a:solidFill>
              </a:rPr>
              <a:t>　　</a:t>
            </a:r>
            <a:r>
              <a:rPr lang="ja-JP" altLang="en-US" sz="1100" dirty="0" err="1">
                <a:solidFill>
                  <a:schemeClr val="tx1"/>
                </a:solidFill>
              </a:rPr>
              <a:t>め</a:t>
            </a:r>
            <a:r>
              <a:rPr lang="ja-JP" altLang="en-US" sz="1100" dirty="0">
                <a:solidFill>
                  <a:schemeClr val="tx1"/>
                </a:solidFill>
              </a:rPr>
              <a:t>なければならない」とされました。</a:t>
            </a:r>
            <a:endParaRPr lang="en-US" altLang="ja-JP" sz="1100" dirty="0">
              <a:solidFill>
                <a:schemeClr val="tx1"/>
              </a:solidFill>
            </a:endParaRPr>
          </a:p>
        </p:txBody>
      </p:sp>
      <p:sp>
        <p:nvSpPr>
          <p:cNvPr id="15" name="二等辺三角形 14"/>
          <p:cNvSpPr/>
          <p:nvPr/>
        </p:nvSpPr>
        <p:spPr>
          <a:xfrm rot="10800000">
            <a:off x="1006023" y="5149852"/>
            <a:ext cx="2387600" cy="654047"/>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90006" y="5829302"/>
            <a:ext cx="3785095" cy="328566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endParaRPr kumimoji="1" lang="en-US" altLang="ja-JP" sz="1200" dirty="0">
              <a:solidFill>
                <a:schemeClr val="tx1"/>
              </a:solidFill>
            </a:endParaRPr>
          </a:p>
          <a:p>
            <a:endParaRPr lang="en-US" altLang="ja-JP" sz="1200" dirty="0">
              <a:solidFill>
                <a:schemeClr val="tx1"/>
              </a:solidFill>
            </a:endParaRPr>
          </a:p>
          <a:p>
            <a:endParaRPr kumimoji="1" lang="en-US" altLang="ja-JP" sz="1200" dirty="0">
              <a:solidFill>
                <a:schemeClr val="tx1"/>
              </a:solidFill>
            </a:endParaRPr>
          </a:p>
          <a:p>
            <a:endParaRPr lang="en-US" altLang="ja-JP" sz="1200" dirty="0">
              <a:solidFill>
                <a:schemeClr val="tx1"/>
              </a:solidFill>
            </a:endParaRPr>
          </a:p>
          <a:p>
            <a:r>
              <a:rPr kumimoji="1" lang="ja-JP" altLang="en-US" sz="1200" dirty="0">
                <a:solidFill>
                  <a:schemeClr val="tx1"/>
                </a:solidFill>
              </a:rPr>
              <a:t>○</a:t>
            </a:r>
            <a:r>
              <a:rPr kumimoji="1" lang="ja-JP" altLang="en-US" sz="1200" b="1" dirty="0">
                <a:solidFill>
                  <a:schemeClr val="tx1"/>
                </a:solidFill>
              </a:rPr>
              <a:t>計画期間</a:t>
            </a:r>
            <a:endParaRPr kumimoji="1" lang="en-US" altLang="ja-JP" sz="1200" b="1" dirty="0">
              <a:solidFill>
                <a:schemeClr val="tx1"/>
              </a:solidFill>
            </a:endParaRPr>
          </a:p>
          <a:p>
            <a:r>
              <a:rPr lang="ja-JP" altLang="en-US" sz="1200" dirty="0">
                <a:solidFill>
                  <a:schemeClr val="tx1"/>
                </a:solidFill>
              </a:rPr>
              <a:t>　</a:t>
            </a:r>
            <a:r>
              <a:rPr lang="en-US" altLang="ja-JP" sz="1100" b="1" u="sng" dirty="0">
                <a:solidFill>
                  <a:schemeClr val="tx1"/>
                </a:solidFill>
              </a:rPr>
              <a:t>2019</a:t>
            </a:r>
            <a:r>
              <a:rPr lang="ja-JP" altLang="en-US" sz="1100" b="1" u="sng" dirty="0">
                <a:solidFill>
                  <a:schemeClr val="tx1"/>
                </a:solidFill>
              </a:rPr>
              <a:t>年度から</a:t>
            </a:r>
            <a:r>
              <a:rPr lang="en-US" altLang="ja-JP" sz="1100" b="1" u="sng" dirty="0">
                <a:solidFill>
                  <a:schemeClr val="tx1"/>
                </a:solidFill>
              </a:rPr>
              <a:t>2028</a:t>
            </a:r>
            <a:r>
              <a:rPr lang="ja-JP" altLang="en-US" sz="1100" b="1" u="sng" dirty="0">
                <a:solidFill>
                  <a:schemeClr val="tx1"/>
                </a:solidFill>
              </a:rPr>
              <a:t>年度までの</a:t>
            </a:r>
            <a:r>
              <a:rPr lang="en-US" altLang="ja-JP" sz="1100" b="1" u="sng" dirty="0">
                <a:solidFill>
                  <a:schemeClr val="tx1"/>
                </a:solidFill>
              </a:rPr>
              <a:t>10</a:t>
            </a:r>
            <a:r>
              <a:rPr lang="ja-JP" altLang="en-US" sz="1100" b="1" u="sng" dirty="0">
                <a:solidFill>
                  <a:schemeClr val="tx1"/>
                </a:solidFill>
              </a:rPr>
              <a:t>年間</a:t>
            </a:r>
            <a:r>
              <a:rPr lang="ja-JP" altLang="en-US" sz="1100" dirty="0">
                <a:solidFill>
                  <a:schemeClr val="tx1"/>
                </a:solidFill>
              </a:rPr>
              <a:t>とし、計画から５年経過した</a:t>
            </a:r>
            <a:r>
              <a:rPr lang="en-US" altLang="ja-JP" sz="1100" dirty="0">
                <a:solidFill>
                  <a:schemeClr val="tx1"/>
                </a:solidFill>
              </a:rPr>
              <a:t>2023</a:t>
            </a:r>
            <a:r>
              <a:rPr lang="ja-JP" altLang="en-US" sz="1100" dirty="0">
                <a:solidFill>
                  <a:schemeClr val="tx1"/>
                </a:solidFill>
              </a:rPr>
              <a:t>年度に計画の見直しを行いました。</a:t>
            </a:r>
            <a:endParaRPr kumimoji="1" lang="en-US" altLang="ja-JP" sz="1100" dirty="0">
              <a:solidFill>
                <a:schemeClr val="tx1"/>
              </a:solidFill>
            </a:endParaRPr>
          </a:p>
          <a:p>
            <a:endParaRPr lang="en-US" altLang="ja-JP" sz="1200" dirty="0">
              <a:solidFill>
                <a:schemeClr val="tx1"/>
              </a:solidFill>
            </a:endParaRPr>
          </a:p>
          <a:p>
            <a:r>
              <a:rPr lang="ja-JP" altLang="en-US" sz="1200" dirty="0">
                <a:solidFill>
                  <a:schemeClr val="tx1"/>
                </a:solidFill>
              </a:rPr>
              <a:t>○</a:t>
            </a:r>
            <a:r>
              <a:rPr lang="ja-JP" altLang="en-US" sz="1200" b="1" dirty="0">
                <a:solidFill>
                  <a:schemeClr val="tx1"/>
                </a:solidFill>
              </a:rPr>
              <a:t>将来像</a:t>
            </a:r>
            <a:endParaRPr lang="en-US" altLang="ja-JP" sz="1200" b="1" dirty="0">
              <a:solidFill>
                <a:schemeClr val="tx1"/>
              </a:solidFill>
            </a:endParaRPr>
          </a:p>
          <a:p>
            <a:r>
              <a:rPr kumimoji="1" lang="ja-JP" altLang="en-US" sz="1100" dirty="0">
                <a:solidFill>
                  <a:schemeClr val="tx1"/>
                </a:solidFill>
                <a:latin typeface="+mn-ea"/>
              </a:rPr>
              <a:t>　</a:t>
            </a:r>
            <a:r>
              <a:rPr lang="ja-JP" altLang="en-US" sz="1100" dirty="0">
                <a:solidFill>
                  <a:schemeClr val="tx1"/>
                </a:solidFill>
                <a:latin typeface="+mn-ea"/>
              </a:rPr>
              <a:t>新鮮な市内産農産物の供給とともに、都市農業の有する農業体験・学習・交流の場の提供、防災、環境保全等の大都市にふさわしい機能を的確に発揮することにより、大阪市農業の安定的な継続と良好な都市環境の形成をめざします。</a:t>
            </a:r>
            <a:endParaRPr lang="en-US" altLang="ja-JP" sz="1100" dirty="0">
              <a:solidFill>
                <a:schemeClr val="tx1"/>
              </a:solidFill>
              <a:latin typeface="+mn-ea"/>
            </a:endParaRPr>
          </a:p>
          <a:p>
            <a:endParaRPr kumimoji="1" lang="en-US" altLang="ja-JP" sz="1200" dirty="0">
              <a:solidFill>
                <a:schemeClr val="tx1"/>
              </a:solidFill>
            </a:endParaRPr>
          </a:p>
          <a:p>
            <a:r>
              <a:rPr lang="ja-JP" altLang="en-US" sz="1200" dirty="0">
                <a:solidFill>
                  <a:schemeClr val="tx1"/>
                </a:solidFill>
              </a:rPr>
              <a:t>○</a:t>
            </a:r>
            <a:r>
              <a:rPr lang="ja-JP" altLang="en-US" sz="1200" b="1" dirty="0">
                <a:solidFill>
                  <a:schemeClr val="tx1"/>
                </a:solidFill>
              </a:rPr>
              <a:t>基本方針</a:t>
            </a:r>
            <a:endParaRPr lang="en-US" altLang="ja-JP" sz="1200" b="1" dirty="0">
              <a:solidFill>
                <a:schemeClr val="tx1"/>
              </a:solidFill>
            </a:endParaRPr>
          </a:p>
          <a:p>
            <a:r>
              <a:rPr kumimoji="1" lang="ja-JP" altLang="en-US" sz="1200" dirty="0">
                <a:solidFill>
                  <a:schemeClr val="tx1"/>
                </a:solidFill>
              </a:rPr>
              <a:t>　</a:t>
            </a:r>
            <a:r>
              <a:rPr kumimoji="1" lang="ja-JP" altLang="en-US" sz="1100" dirty="0">
                <a:solidFill>
                  <a:schemeClr val="tx1"/>
                </a:solidFill>
              </a:rPr>
              <a:t>都市農業振興</a:t>
            </a:r>
            <a:r>
              <a:rPr lang="ja-JP" altLang="en-US" sz="1100" dirty="0">
                <a:solidFill>
                  <a:schemeClr val="tx1"/>
                </a:solidFill>
              </a:rPr>
              <a:t>基本計画に即した</a:t>
            </a:r>
            <a:r>
              <a:rPr lang="ja-JP" altLang="en-US" sz="1100" b="1" u="sng" dirty="0">
                <a:solidFill>
                  <a:schemeClr val="tx1"/>
                </a:solidFill>
              </a:rPr>
              <a:t>「担い手の確保」</a:t>
            </a:r>
            <a:r>
              <a:rPr lang="ja-JP" altLang="en-US" sz="1100" dirty="0">
                <a:solidFill>
                  <a:schemeClr val="tx1"/>
                </a:solidFill>
              </a:rPr>
              <a:t>及び</a:t>
            </a:r>
            <a:r>
              <a:rPr lang="ja-JP" altLang="en-US" sz="1100" b="1" u="sng" dirty="0">
                <a:solidFill>
                  <a:schemeClr val="tx1"/>
                </a:solidFill>
              </a:rPr>
              <a:t>「土地の確保」</a:t>
            </a:r>
            <a:r>
              <a:rPr lang="ja-JP" altLang="en-US" sz="1100" dirty="0">
                <a:solidFill>
                  <a:schemeClr val="tx1"/>
                </a:solidFill>
              </a:rPr>
              <a:t>の２つの観点から農業施策に取り組んでいきます。</a:t>
            </a:r>
            <a:endParaRPr kumimoji="1" lang="en-US" altLang="ja-JP" sz="1100" dirty="0">
              <a:solidFill>
                <a:schemeClr val="tx1"/>
              </a:solidFill>
            </a:endParaRPr>
          </a:p>
        </p:txBody>
      </p:sp>
      <p:sp>
        <p:nvSpPr>
          <p:cNvPr id="17" name="二等辺三角形 16"/>
          <p:cNvSpPr/>
          <p:nvPr/>
        </p:nvSpPr>
        <p:spPr>
          <a:xfrm rot="5400000">
            <a:off x="3218255" y="5061958"/>
            <a:ext cx="2387600" cy="30480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4815842" y="877191"/>
            <a:ext cx="1980000" cy="252000"/>
          </a:xfrm>
          <a:prstGeom prst="rect">
            <a:avLst/>
          </a:prstGeom>
          <a:pattFill prst="solidDmnd">
            <a:fgClr>
              <a:srgbClr val="82DC32"/>
            </a:fgClr>
            <a:bgClr>
              <a:srgbClr val="82C83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75000"/>
                    <a:lumOff val="25000"/>
                  </a:schemeClr>
                </a:solidFill>
              </a:rPr>
              <a:t>取り組む施策</a:t>
            </a:r>
            <a:endParaRPr kumimoji="1" lang="ja-JP" altLang="en-US" sz="1400" b="1" dirty="0">
              <a:solidFill>
                <a:schemeClr val="tx1">
                  <a:lumMod val="75000"/>
                  <a:lumOff val="25000"/>
                </a:schemeClr>
              </a:solidFill>
            </a:endParaRPr>
          </a:p>
        </p:txBody>
      </p:sp>
      <p:sp>
        <p:nvSpPr>
          <p:cNvPr id="20" name="正方形/長方形 19"/>
          <p:cNvSpPr/>
          <p:nvPr/>
        </p:nvSpPr>
        <p:spPr>
          <a:xfrm>
            <a:off x="190006" y="5162553"/>
            <a:ext cx="3785095" cy="654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大阪市都市農業振興基本計画の策定</a:t>
            </a:r>
          </a:p>
        </p:txBody>
      </p:sp>
      <p:sp>
        <p:nvSpPr>
          <p:cNvPr id="21" name="正方形/長方形 20"/>
          <p:cNvSpPr/>
          <p:nvPr/>
        </p:nvSpPr>
        <p:spPr>
          <a:xfrm>
            <a:off x="4815842" y="1166101"/>
            <a:ext cx="7812000" cy="3960000"/>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rPr>
              <a:t>■</a:t>
            </a:r>
            <a:r>
              <a:rPr lang="ja-JP" altLang="en-US" sz="1200" b="1" dirty="0">
                <a:solidFill>
                  <a:schemeClr val="tx1"/>
                </a:solidFill>
              </a:rPr>
              <a:t>担い手の確保</a:t>
            </a:r>
            <a:endParaRPr kumimoji="1" lang="en-US" altLang="ja-JP" sz="1200" b="1" dirty="0">
              <a:solidFill>
                <a:schemeClr val="tx1"/>
              </a:solidFill>
            </a:endParaRPr>
          </a:p>
        </p:txBody>
      </p:sp>
      <p:sp>
        <p:nvSpPr>
          <p:cNvPr id="22" name="正方形/長方形 21"/>
          <p:cNvSpPr/>
          <p:nvPr/>
        </p:nvSpPr>
        <p:spPr>
          <a:xfrm>
            <a:off x="4815843" y="5232646"/>
            <a:ext cx="7812000" cy="3960000"/>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rPr>
              <a:t>■</a:t>
            </a:r>
            <a:r>
              <a:rPr lang="ja-JP" altLang="en-US" sz="1200" b="1" dirty="0">
                <a:solidFill>
                  <a:schemeClr val="tx1"/>
                </a:solidFill>
              </a:rPr>
              <a:t>土地の確保</a:t>
            </a:r>
            <a:endParaRPr kumimoji="1" lang="en-US" altLang="ja-JP" sz="1200" b="1" dirty="0">
              <a:solidFill>
                <a:schemeClr val="tx1"/>
              </a:solidFill>
            </a:endParaRPr>
          </a:p>
        </p:txBody>
      </p:sp>
      <p:sp>
        <p:nvSpPr>
          <p:cNvPr id="24" name="正方形/長方形 23"/>
          <p:cNvSpPr/>
          <p:nvPr/>
        </p:nvSpPr>
        <p:spPr>
          <a:xfrm>
            <a:off x="4992914" y="1379187"/>
            <a:ext cx="4296229" cy="1059403"/>
          </a:xfrm>
          <a:prstGeom prst="rect">
            <a:avLst/>
          </a:prstGeom>
          <a:gradFill>
            <a:gsLst>
              <a:gs pos="0">
                <a:schemeClr val="bg1">
                  <a:lumMod val="85000"/>
                </a:schemeClr>
              </a:gs>
              <a:gs pos="100000">
                <a:schemeClr val="bg1"/>
              </a:gs>
            </a:gsLst>
            <a:lin ang="5400000" scaled="1"/>
          </a:gradFill>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nchorCtr="0"/>
          <a:lstStyle/>
          <a:p>
            <a:r>
              <a:rPr kumimoji="1" lang="en-US" altLang="ja-JP" sz="1200" dirty="0"/>
              <a:t>【</a:t>
            </a:r>
            <a:r>
              <a:rPr kumimoji="1" lang="ja-JP" altLang="en-US" sz="1200" dirty="0"/>
              <a:t>目標</a:t>
            </a:r>
            <a:r>
              <a:rPr kumimoji="1" lang="en-US" altLang="ja-JP" sz="1200" dirty="0"/>
              <a:t>】</a:t>
            </a:r>
          </a:p>
          <a:p>
            <a:r>
              <a:rPr lang="ja-JP" altLang="en-US" sz="1200" dirty="0"/>
              <a:t>・農業経営基盤強化促進法に基づく認定農業者数　０人→８人</a:t>
            </a:r>
            <a:endParaRPr lang="en-US" altLang="ja-JP" sz="1200" dirty="0"/>
          </a:p>
          <a:p>
            <a:r>
              <a:rPr lang="ja-JP" altLang="en-US" sz="1100" dirty="0"/>
              <a:t>　（令和５年</a:t>
            </a:r>
            <a:r>
              <a:rPr lang="en-US" altLang="ja-JP" sz="1100" dirty="0"/>
              <a:t>12</a:t>
            </a:r>
            <a:r>
              <a:rPr lang="ja-JP" altLang="en-US" sz="1100" dirty="0"/>
              <a:t>月末：６件７人）</a:t>
            </a:r>
            <a:endParaRPr lang="en-US" altLang="ja-JP" sz="1100" dirty="0"/>
          </a:p>
          <a:p>
            <a:r>
              <a:rPr lang="ja-JP" altLang="en-US" sz="1200" dirty="0"/>
              <a:t>・農業、農地に対する市民の理解度　６４．８％→７０％以上</a:t>
            </a:r>
            <a:endParaRPr lang="en-US" altLang="ja-JP" sz="1200" dirty="0"/>
          </a:p>
          <a:p>
            <a:r>
              <a:rPr lang="ja-JP" altLang="en-US" sz="1100" dirty="0"/>
              <a:t>　（令和５年度本市調査：</a:t>
            </a:r>
            <a:r>
              <a:rPr lang="en-US" altLang="ja-JP" sz="1100" dirty="0"/>
              <a:t>75.6</a:t>
            </a:r>
            <a:r>
              <a:rPr lang="ja-JP" altLang="en-US" sz="1100" dirty="0"/>
              <a:t>％）</a:t>
            </a:r>
            <a:endParaRPr kumimoji="1" lang="ja-JP" altLang="en-US" sz="1100" dirty="0"/>
          </a:p>
        </p:txBody>
      </p:sp>
      <p:sp>
        <p:nvSpPr>
          <p:cNvPr id="25" name="正方形/長方形 24"/>
          <p:cNvSpPr/>
          <p:nvPr/>
        </p:nvSpPr>
        <p:spPr>
          <a:xfrm>
            <a:off x="4992914" y="5534935"/>
            <a:ext cx="4296229" cy="940043"/>
          </a:xfrm>
          <a:prstGeom prst="rect">
            <a:avLst/>
          </a:prstGeom>
          <a:gradFill>
            <a:gsLst>
              <a:gs pos="0">
                <a:schemeClr val="bg1">
                  <a:lumMod val="85000"/>
                </a:schemeClr>
              </a:gs>
              <a:gs pos="100000">
                <a:schemeClr val="bg1"/>
              </a:gs>
            </a:gsLst>
            <a:lin ang="5400000" scaled="1"/>
          </a:gradFill>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nchorCtr="0"/>
          <a:lstStyle/>
          <a:p>
            <a:r>
              <a:rPr kumimoji="1" lang="en-US" altLang="ja-JP" sz="1200" dirty="0"/>
              <a:t>【</a:t>
            </a:r>
            <a:r>
              <a:rPr kumimoji="1" lang="ja-JP" altLang="en-US" sz="1200" dirty="0"/>
              <a:t>目標</a:t>
            </a:r>
            <a:r>
              <a:rPr kumimoji="1" lang="en-US" altLang="ja-JP" sz="1200" dirty="0"/>
              <a:t>】</a:t>
            </a:r>
          </a:p>
          <a:p>
            <a:r>
              <a:rPr lang="ja-JP" altLang="en-US" sz="1200" dirty="0">
                <a:latin typeface="ＭＳ Ｐゴシック" panose="020B0600070205080204" pitchFamily="50" charset="-128"/>
                <a:ea typeface="ＭＳ Ｐゴシック" panose="020B0600070205080204" pitchFamily="50" charset="-128"/>
              </a:rPr>
              <a:t>・</a:t>
            </a:r>
            <a:r>
              <a:rPr lang="zh-CN" altLang="en-US" sz="1200" dirty="0">
                <a:latin typeface="ＭＳ Ｐゴシック" panose="020B0600070205080204" pitchFamily="50" charset="-128"/>
                <a:ea typeface="ＭＳ Ｐゴシック" panose="020B0600070205080204" pitchFamily="50" charset="-128"/>
              </a:rPr>
              <a:t>生産緑地地区追加指定</a:t>
            </a:r>
            <a:r>
              <a:rPr lang="ja-JP" altLang="en-US" sz="1200" dirty="0"/>
              <a:t>　１ｈａ</a:t>
            </a:r>
            <a:endParaRPr lang="en-US" altLang="ja-JP" sz="1200" dirty="0"/>
          </a:p>
          <a:p>
            <a:r>
              <a:rPr lang="ja-JP" altLang="en-US" sz="1100" dirty="0"/>
              <a:t>　（令和５年</a:t>
            </a:r>
            <a:r>
              <a:rPr lang="en-US" altLang="ja-JP" sz="1100" dirty="0"/>
              <a:t>12</a:t>
            </a:r>
            <a:r>
              <a:rPr lang="ja-JP" altLang="en-US" sz="1100" dirty="0"/>
              <a:t>月末：</a:t>
            </a:r>
            <a:r>
              <a:rPr lang="en-US" altLang="ja-JP" sz="1100" dirty="0"/>
              <a:t>0.95ha</a:t>
            </a:r>
            <a:r>
              <a:rPr lang="ja-JP" altLang="en-US" sz="1100" dirty="0"/>
              <a:t>追加指定）</a:t>
            </a:r>
            <a:endParaRPr lang="en-US" altLang="ja-JP" sz="1100" dirty="0"/>
          </a:p>
          <a:p>
            <a:r>
              <a:rPr lang="ja-JP" altLang="en-US" sz="1200" dirty="0"/>
              <a:t>・新たな都市農業の用に供される土地の創出　２件</a:t>
            </a:r>
            <a:endParaRPr lang="en-US" altLang="ja-JP" sz="1200" dirty="0"/>
          </a:p>
          <a:p>
            <a:r>
              <a:rPr kumimoji="1" lang="ja-JP" altLang="en-US" sz="1100" dirty="0"/>
              <a:t>　（令和５年</a:t>
            </a:r>
            <a:r>
              <a:rPr kumimoji="1" lang="en-US" altLang="ja-JP" sz="1100" dirty="0"/>
              <a:t>12</a:t>
            </a:r>
            <a:r>
              <a:rPr lang="ja-JP" altLang="en-US" sz="1100" dirty="0"/>
              <a:t>月末：０件）</a:t>
            </a:r>
            <a:endParaRPr kumimoji="1" lang="ja-JP" altLang="en-US" sz="1100" dirty="0"/>
          </a:p>
        </p:txBody>
      </p:sp>
      <p:sp>
        <p:nvSpPr>
          <p:cNvPr id="26" name="正方形/長方形 25"/>
          <p:cNvSpPr/>
          <p:nvPr/>
        </p:nvSpPr>
        <p:spPr>
          <a:xfrm>
            <a:off x="4967120" y="2400934"/>
            <a:ext cx="4430487" cy="265784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200" u="sng" dirty="0"/>
              <a:t>（１）都市農業の振興</a:t>
            </a:r>
            <a:endParaRPr kumimoji="1" lang="en-US" altLang="ja-JP" sz="1200" u="sng" dirty="0"/>
          </a:p>
          <a:p>
            <a:r>
              <a:rPr lang="ja-JP" altLang="en-US" sz="1200" dirty="0"/>
              <a:t>　</a:t>
            </a:r>
            <a:r>
              <a:rPr lang="ja-JP" altLang="en-US" sz="1100" dirty="0"/>
              <a:t>＞農業技術や農業経営に関する知識の習得支援</a:t>
            </a:r>
            <a:endParaRPr lang="en-US" altLang="ja-JP" sz="1100" dirty="0"/>
          </a:p>
          <a:p>
            <a:r>
              <a:rPr kumimoji="1" lang="ja-JP" altLang="en-US" sz="1100" dirty="0"/>
              <a:t>　</a:t>
            </a:r>
            <a:r>
              <a:rPr lang="ja-JP" altLang="en-US" sz="1100" dirty="0"/>
              <a:t>＞農業・農地に関する情報の発信による理解醸成</a:t>
            </a:r>
            <a:endParaRPr kumimoji="1" lang="en-US" altLang="ja-JP" sz="1100" dirty="0"/>
          </a:p>
          <a:p>
            <a:r>
              <a:rPr lang="ja-JP" altLang="en-US" sz="1200" u="sng" dirty="0"/>
              <a:t>（２）認定農業者の創出</a:t>
            </a:r>
            <a:endParaRPr lang="en-US" altLang="ja-JP" sz="1200" u="sng" dirty="0"/>
          </a:p>
          <a:p>
            <a:r>
              <a:rPr lang="ja-JP" altLang="en-US" sz="1200" dirty="0"/>
              <a:t>　</a:t>
            </a:r>
            <a:r>
              <a:rPr lang="ja-JP" altLang="en-US" sz="1100" dirty="0"/>
              <a:t>＞認定農業者を創出し、効率的かつ安定的な農業経営体を育成</a:t>
            </a:r>
            <a:endParaRPr lang="en-US" altLang="ja-JP" sz="1100" dirty="0"/>
          </a:p>
          <a:p>
            <a:r>
              <a:rPr kumimoji="1" lang="ja-JP" altLang="en-US" sz="1200" u="sng" dirty="0"/>
              <a:t>（３）産地ブランドの推進</a:t>
            </a:r>
            <a:endParaRPr kumimoji="1" lang="en-US" altLang="ja-JP" sz="1200" u="sng" dirty="0"/>
          </a:p>
          <a:p>
            <a:r>
              <a:rPr lang="ja-JP" altLang="en-US" sz="1200" dirty="0"/>
              <a:t>　</a:t>
            </a:r>
            <a:r>
              <a:rPr lang="ja-JP" altLang="en-US" sz="1100" dirty="0"/>
              <a:t>＞「大阪市なにわの伝統野菜」や「イタリア野菜をはじめとする洋野菜」</a:t>
            </a:r>
            <a:endParaRPr lang="en-US" altLang="ja-JP" sz="1100" dirty="0"/>
          </a:p>
          <a:p>
            <a:r>
              <a:rPr lang="ja-JP" altLang="en-US" sz="1100" dirty="0"/>
              <a:t>　　　を中心に市内産農産物を普及促進</a:t>
            </a:r>
            <a:endParaRPr lang="en-US" altLang="ja-JP" sz="1100" dirty="0"/>
          </a:p>
          <a:p>
            <a:r>
              <a:rPr kumimoji="1" lang="ja-JP" altLang="en-US" sz="1100" dirty="0"/>
              <a:t>　</a:t>
            </a:r>
            <a:r>
              <a:rPr lang="ja-JP" altLang="en-US" sz="1100" dirty="0"/>
              <a:t>＞生産者と外食・加工食品事業者等の連携を強化</a:t>
            </a:r>
            <a:endParaRPr kumimoji="1" lang="en-US" altLang="ja-JP" sz="1100" dirty="0"/>
          </a:p>
          <a:p>
            <a:r>
              <a:rPr lang="ja-JP" altLang="en-US" sz="1200" u="sng" dirty="0"/>
              <a:t>（４）食農連携の推進</a:t>
            </a:r>
            <a:endParaRPr lang="en-US" altLang="ja-JP" sz="1200" u="sng" dirty="0"/>
          </a:p>
          <a:p>
            <a:r>
              <a:rPr lang="ja-JP" altLang="en-US" sz="1200" dirty="0"/>
              <a:t>　</a:t>
            </a:r>
            <a:r>
              <a:rPr lang="ja-JP" altLang="en-US" sz="1100" dirty="0"/>
              <a:t>＞食関連事業者と市内農業者とのマッチング</a:t>
            </a:r>
            <a:endParaRPr lang="en-US" altLang="ja-JP" sz="1100" dirty="0"/>
          </a:p>
          <a:p>
            <a:r>
              <a:rPr lang="ja-JP" altLang="en-US" sz="1100" dirty="0"/>
              <a:t>　＞市内産農産物等を使用した新商品やメニューの開発支援</a:t>
            </a:r>
            <a:endParaRPr lang="en-US" altLang="ja-JP" sz="1100" dirty="0"/>
          </a:p>
          <a:p>
            <a:r>
              <a:rPr lang="ja-JP" altLang="en-US" sz="1200" u="sng" dirty="0"/>
              <a:t>（５）安全・安心な農産物の推進</a:t>
            </a:r>
            <a:endParaRPr lang="en-US" altLang="ja-JP" sz="1200" u="sng" dirty="0"/>
          </a:p>
          <a:p>
            <a:r>
              <a:rPr kumimoji="1" lang="ja-JP" altLang="en-US" sz="1200" dirty="0"/>
              <a:t>　</a:t>
            </a:r>
            <a:r>
              <a:rPr lang="ja-JP" altLang="en-US" sz="1100" dirty="0"/>
              <a:t>＞</a:t>
            </a:r>
            <a:r>
              <a:rPr lang="ja-JP" altLang="ja-JP" sz="1100" dirty="0"/>
              <a:t>大阪エコ農産物認証制度</a:t>
            </a:r>
            <a:r>
              <a:rPr lang="ja-JP" altLang="en-US" sz="1100" dirty="0"/>
              <a:t>を推進</a:t>
            </a:r>
            <a:endParaRPr kumimoji="1" lang="ja-JP" altLang="en-US" sz="1100" dirty="0"/>
          </a:p>
        </p:txBody>
      </p:sp>
      <p:sp>
        <p:nvSpPr>
          <p:cNvPr id="27" name="正方形/長方形 26"/>
          <p:cNvSpPr/>
          <p:nvPr/>
        </p:nvSpPr>
        <p:spPr>
          <a:xfrm>
            <a:off x="4992913" y="6279740"/>
            <a:ext cx="4392387" cy="292775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200" u="sng" dirty="0"/>
              <a:t>（１）生産緑地制度の活用</a:t>
            </a:r>
            <a:endParaRPr lang="en-US" altLang="ja-JP" sz="1200" u="sng" dirty="0"/>
          </a:p>
          <a:p>
            <a:r>
              <a:rPr lang="ja-JP" altLang="en-US" sz="1200" dirty="0"/>
              <a:t>　</a:t>
            </a:r>
            <a:r>
              <a:rPr lang="ja-JP" altLang="en-US" sz="1100" dirty="0"/>
              <a:t> ＞条例制定により、区域規模を、</a:t>
            </a:r>
            <a:r>
              <a:rPr lang="en-US" altLang="ja-JP" sz="1100" dirty="0"/>
              <a:t>500㎡</a:t>
            </a:r>
            <a:r>
              <a:rPr lang="ja-JP" altLang="en-US" sz="1100" dirty="0"/>
              <a:t>から</a:t>
            </a:r>
            <a:r>
              <a:rPr lang="en-US" altLang="ja-JP" sz="1100" dirty="0"/>
              <a:t>300㎡</a:t>
            </a:r>
            <a:r>
              <a:rPr lang="ja-JP" altLang="en-US" sz="1100" dirty="0"/>
              <a:t>へ引き下げ</a:t>
            </a:r>
          </a:p>
          <a:p>
            <a:r>
              <a:rPr lang="en-US" altLang="ja-JP" sz="1100" dirty="0"/>
              <a:t> </a:t>
            </a:r>
            <a:r>
              <a:rPr lang="ja-JP" altLang="en-US" sz="1100" dirty="0"/>
              <a:t>　＞防災協力農地登録制度の推進などにより、農地の活用を図る</a:t>
            </a:r>
            <a:endParaRPr lang="en-US" altLang="ja-JP" sz="1100" dirty="0"/>
          </a:p>
          <a:p>
            <a:r>
              <a:rPr lang="ja-JP" altLang="en-US" sz="1200" u="sng" dirty="0"/>
              <a:t>（２）都市農地貸借法の活用にむけた取組</a:t>
            </a:r>
            <a:endParaRPr lang="en-US" altLang="ja-JP" sz="1200" u="sng" dirty="0"/>
          </a:p>
          <a:p>
            <a:r>
              <a:rPr lang="ja-JP" altLang="en-US" sz="1100" dirty="0"/>
              <a:t>　 ＞他の農業者への貸付け等にむけて周知に努める</a:t>
            </a:r>
            <a:endParaRPr lang="en-US" altLang="ja-JP" sz="1200" u="sng" dirty="0"/>
          </a:p>
          <a:p>
            <a:r>
              <a:rPr lang="ja-JP" altLang="en-US" sz="1200" u="sng" dirty="0"/>
              <a:t>（３）防災協力農地制度の推進</a:t>
            </a:r>
            <a:endParaRPr lang="en-US" altLang="ja-JP" sz="1200" u="sng" dirty="0"/>
          </a:p>
          <a:p>
            <a:r>
              <a:rPr lang="ja-JP" altLang="en-US" sz="1100" dirty="0">
                <a:latin typeface="+mn-ea"/>
              </a:rPr>
              <a:t>　 ＞防災面でも農地を活用し、多面的な機能を発揮する</a:t>
            </a:r>
            <a:endParaRPr lang="en-US" altLang="ja-JP" sz="1200" u="sng" dirty="0"/>
          </a:p>
          <a:p>
            <a:r>
              <a:rPr lang="ja-JP" altLang="en-US" sz="1200" u="sng" dirty="0"/>
              <a:t>（４）都市農園の推進</a:t>
            </a:r>
            <a:endParaRPr lang="en-US" altLang="ja-JP" sz="1200" u="sng" dirty="0"/>
          </a:p>
          <a:p>
            <a:r>
              <a:rPr lang="ja-JP" altLang="en-US" sz="1200" dirty="0"/>
              <a:t>　 </a:t>
            </a:r>
            <a:r>
              <a:rPr lang="ja-JP" altLang="en-US" sz="1100" dirty="0"/>
              <a:t>＞都市農園と連携し、地域住民への農業に関する理解を深める</a:t>
            </a:r>
            <a:endParaRPr lang="en-US" altLang="ja-JP" sz="1200" u="sng" dirty="0"/>
          </a:p>
          <a:p>
            <a:r>
              <a:rPr lang="ja-JP" altLang="en-US" sz="1200" u="sng" dirty="0"/>
              <a:t>（５）農福連携の推進</a:t>
            </a:r>
            <a:endParaRPr lang="en-US" altLang="ja-JP" sz="1200" u="sng" dirty="0"/>
          </a:p>
          <a:p>
            <a:r>
              <a:rPr lang="ja-JP" altLang="en-US" sz="1200" dirty="0"/>
              <a:t>　 </a:t>
            </a:r>
            <a:r>
              <a:rPr lang="ja-JP" altLang="en-US" sz="1100" dirty="0"/>
              <a:t>＞農業と福祉が連携した水耕栽培や野菜工場等の事業を支援</a:t>
            </a:r>
            <a:endParaRPr lang="en-US" altLang="ja-JP" sz="1200" dirty="0"/>
          </a:p>
          <a:p>
            <a:r>
              <a:rPr kumimoji="1" lang="ja-JP" altLang="en-US" sz="1200" u="sng" dirty="0">
                <a:latin typeface="+mj-ea"/>
                <a:ea typeface="+mj-ea"/>
              </a:rPr>
              <a:t>（６）</a:t>
            </a:r>
            <a:r>
              <a:rPr lang="zh-TW" altLang="en-US" sz="1200" u="sng" dirty="0">
                <a:latin typeface="ＭＳ Ｐゴシック" panose="020B0600070205080204" pitchFamily="50" charset="-128"/>
                <a:ea typeface="ＭＳ Ｐゴシック" panose="020B0600070205080204" pitchFamily="50" charset="-128"/>
              </a:rPr>
              <a:t>水源対策事業</a:t>
            </a:r>
            <a:endParaRPr lang="en-US" altLang="zh-TW" sz="1200" u="sng" dirty="0">
              <a:latin typeface="ＭＳ Ｐゴシック" panose="020B0600070205080204" pitchFamily="50" charset="-128"/>
              <a:ea typeface="ＭＳ Ｐゴシック" panose="020B0600070205080204" pitchFamily="50" charset="-128"/>
            </a:endParaRPr>
          </a:p>
          <a:p>
            <a:r>
              <a:rPr kumimoji="1" lang="ja-JP" altLang="en-US" sz="1200" dirty="0"/>
              <a:t>　</a:t>
            </a:r>
            <a:r>
              <a:rPr lang="ja-JP" altLang="en-US" sz="1200" dirty="0"/>
              <a:t> </a:t>
            </a:r>
            <a:r>
              <a:rPr lang="ja-JP" altLang="en-US" sz="1100" dirty="0"/>
              <a:t>＞安定的に農業用水を確保するための支援</a:t>
            </a:r>
            <a:endParaRPr kumimoji="1" lang="ja-JP" altLang="en-US" sz="1100" dirty="0"/>
          </a:p>
        </p:txBody>
      </p:sp>
      <p:sp>
        <p:nvSpPr>
          <p:cNvPr id="2" name="正方形/長方形 1"/>
          <p:cNvSpPr/>
          <p:nvPr/>
        </p:nvSpPr>
        <p:spPr>
          <a:xfrm>
            <a:off x="9423400" y="5297265"/>
            <a:ext cx="3073400" cy="1224000"/>
          </a:xfrm>
          <a:prstGeom prst="rect">
            <a:avLst/>
          </a:prstGeom>
          <a:gradFill flip="none" rotWithShape="1">
            <a:gsLst>
              <a:gs pos="0">
                <a:schemeClr val="accent6">
                  <a:lumMod val="40000"/>
                  <a:lumOff val="60000"/>
                </a:schemeClr>
              </a:gs>
              <a:gs pos="100000">
                <a:schemeClr val="bg1">
                  <a:lumMod val="20000"/>
                  <a:lumOff val="80000"/>
                </a:schemeClr>
              </a:gs>
            </a:gsLst>
            <a:lin ang="5400000" scaled="1"/>
            <a:tileRect/>
          </a:gra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1058526" y="5318371"/>
            <a:ext cx="1438274" cy="1190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●生産緑地</a:t>
            </a:r>
            <a:endParaRPr kumimoji="1" lang="en-US" altLang="ja-JP" sz="1050" dirty="0">
              <a:solidFill>
                <a:schemeClr val="tx1"/>
              </a:solidFill>
            </a:endParaRPr>
          </a:p>
          <a:p>
            <a:r>
              <a:rPr lang="ja-JP" altLang="en-US" sz="1050" dirty="0">
                <a:solidFill>
                  <a:schemeClr val="tx1"/>
                </a:solidFill>
              </a:rPr>
              <a:t>　   </a:t>
            </a:r>
            <a:r>
              <a:rPr lang="ja-JP" altLang="en-US" sz="900" dirty="0">
                <a:solidFill>
                  <a:schemeClr val="tx1"/>
                </a:solidFill>
              </a:rPr>
              <a:t>大阪市内の生産緑地</a:t>
            </a:r>
            <a:endParaRPr lang="en-US" altLang="ja-JP" sz="900" dirty="0">
              <a:solidFill>
                <a:schemeClr val="tx1"/>
              </a:solidFill>
            </a:endParaRPr>
          </a:p>
          <a:p>
            <a:r>
              <a:rPr lang="en-US" altLang="ja-JP" sz="900" dirty="0">
                <a:solidFill>
                  <a:schemeClr val="tx1"/>
                </a:solidFill>
              </a:rPr>
              <a:t>    </a:t>
            </a:r>
            <a:r>
              <a:rPr lang="ja-JP" altLang="en-US" sz="900" dirty="0">
                <a:solidFill>
                  <a:schemeClr val="tx1"/>
                </a:solidFill>
              </a:rPr>
              <a:t>   の様子</a:t>
            </a:r>
            <a:endParaRPr lang="en-US" altLang="ja-JP" sz="900" dirty="0">
              <a:solidFill>
                <a:schemeClr val="tx1"/>
              </a:solidFill>
            </a:endParaRPr>
          </a:p>
        </p:txBody>
      </p:sp>
      <p:sp>
        <p:nvSpPr>
          <p:cNvPr id="36" name="正方形/長方形 35"/>
          <p:cNvSpPr/>
          <p:nvPr/>
        </p:nvSpPr>
        <p:spPr>
          <a:xfrm>
            <a:off x="9423400" y="6602248"/>
            <a:ext cx="3073400" cy="1224000"/>
          </a:xfrm>
          <a:prstGeom prst="rect">
            <a:avLst/>
          </a:prstGeom>
          <a:gradFill flip="none" rotWithShape="1">
            <a:gsLst>
              <a:gs pos="0">
                <a:schemeClr val="accent6">
                  <a:lumMod val="40000"/>
                  <a:lumOff val="60000"/>
                </a:schemeClr>
              </a:gs>
              <a:gs pos="100000">
                <a:schemeClr val="bg1">
                  <a:lumMod val="20000"/>
                  <a:lumOff val="80000"/>
                </a:schemeClr>
              </a:gs>
            </a:gsLst>
            <a:lin ang="5400000" scaled="1"/>
            <a:tileRect/>
          </a:gra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1058526" y="6623354"/>
            <a:ext cx="1438274" cy="1190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rPr>
              <a:t>●都市農園の事例</a:t>
            </a:r>
            <a:endParaRPr lang="en-US" altLang="ja-JP" sz="1050" dirty="0">
              <a:solidFill>
                <a:schemeClr val="tx1"/>
              </a:solidFill>
            </a:endParaRPr>
          </a:p>
          <a:p>
            <a:r>
              <a:rPr lang="ja-JP" altLang="en-US" sz="1050" dirty="0">
                <a:solidFill>
                  <a:schemeClr val="tx1"/>
                </a:solidFill>
              </a:rPr>
              <a:t>　   </a:t>
            </a:r>
            <a:r>
              <a:rPr lang="ja-JP" altLang="en-US" sz="900" dirty="0">
                <a:solidFill>
                  <a:schemeClr val="tx1"/>
                </a:solidFill>
              </a:rPr>
              <a:t>農地やビルの屋上を</a:t>
            </a:r>
            <a:endParaRPr lang="en-US" altLang="ja-JP" sz="900" dirty="0">
              <a:solidFill>
                <a:schemeClr val="tx1"/>
              </a:solidFill>
            </a:endParaRPr>
          </a:p>
          <a:p>
            <a:r>
              <a:rPr lang="ja-JP" altLang="en-US" sz="900" dirty="0">
                <a:solidFill>
                  <a:schemeClr val="tx1"/>
                </a:solidFill>
              </a:rPr>
              <a:t>　    活用した農園</a:t>
            </a:r>
          </a:p>
        </p:txBody>
      </p:sp>
      <p:sp>
        <p:nvSpPr>
          <p:cNvPr id="39" name="正方形/長方形 38"/>
          <p:cNvSpPr/>
          <p:nvPr/>
        </p:nvSpPr>
        <p:spPr>
          <a:xfrm>
            <a:off x="9423400" y="7894172"/>
            <a:ext cx="3073400" cy="1224000"/>
          </a:xfrm>
          <a:prstGeom prst="rect">
            <a:avLst/>
          </a:prstGeom>
          <a:gradFill flip="none" rotWithShape="1">
            <a:gsLst>
              <a:gs pos="0">
                <a:schemeClr val="accent6">
                  <a:lumMod val="40000"/>
                  <a:lumOff val="60000"/>
                </a:schemeClr>
              </a:gs>
              <a:gs pos="100000">
                <a:schemeClr val="bg1">
                  <a:lumMod val="20000"/>
                  <a:lumOff val="80000"/>
                </a:schemeClr>
              </a:gs>
            </a:gsLst>
            <a:lin ang="5400000" scaled="1"/>
            <a:tileRect/>
          </a:gra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0" name="図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85541" y="7958819"/>
            <a:ext cx="1488001" cy="1116000"/>
          </a:xfrm>
          <a:prstGeom prst="rect">
            <a:avLst/>
          </a:prstGeom>
        </p:spPr>
      </p:pic>
      <p:sp>
        <p:nvSpPr>
          <p:cNvPr id="41" name="正方形/長方形 40"/>
          <p:cNvSpPr/>
          <p:nvPr/>
        </p:nvSpPr>
        <p:spPr>
          <a:xfrm>
            <a:off x="11058526" y="7915278"/>
            <a:ext cx="1438274" cy="1190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●農福連携の事例</a:t>
            </a:r>
            <a:endParaRPr kumimoji="1" lang="en-US" altLang="ja-JP" sz="1050" dirty="0">
              <a:solidFill>
                <a:schemeClr val="tx1"/>
              </a:solidFill>
            </a:endParaRPr>
          </a:p>
          <a:p>
            <a:r>
              <a:rPr lang="ja-JP" altLang="en-US" sz="1050" dirty="0">
                <a:solidFill>
                  <a:schemeClr val="tx1"/>
                </a:solidFill>
              </a:rPr>
              <a:t>　   </a:t>
            </a:r>
            <a:r>
              <a:rPr lang="ja-JP" altLang="en-US" sz="900" dirty="0" err="1">
                <a:solidFill>
                  <a:schemeClr val="tx1"/>
                </a:solidFill>
              </a:rPr>
              <a:t>障がい</a:t>
            </a:r>
            <a:r>
              <a:rPr lang="ja-JP" altLang="en-US" sz="900" dirty="0">
                <a:solidFill>
                  <a:schemeClr val="tx1"/>
                </a:solidFill>
              </a:rPr>
              <a:t>者を雇用し、　　</a:t>
            </a:r>
            <a:endParaRPr lang="en-US" altLang="ja-JP" sz="900" dirty="0">
              <a:solidFill>
                <a:schemeClr val="tx1"/>
              </a:solidFill>
            </a:endParaRPr>
          </a:p>
          <a:p>
            <a:r>
              <a:rPr lang="ja-JP" altLang="en-US" sz="900" dirty="0">
                <a:solidFill>
                  <a:schemeClr val="tx1"/>
                </a:solidFill>
              </a:rPr>
              <a:t>　    椎茸のハウス栽培</a:t>
            </a:r>
            <a:endParaRPr kumimoji="1" lang="ja-JP" altLang="en-US" sz="900" dirty="0">
              <a:solidFill>
                <a:schemeClr val="tx1"/>
              </a:solidFill>
            </a:endParaRP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84890" y="6665919"/>
            <a:ext cx="1488000" cy="1116000"/>
          </a:xfrm>
          <a:prstGeom prst="rect">
            <a:avLst/>
          </a:prstGeom>
        </p:spPr>
      </p:pic>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84890" y="5358979"/>
            <a:ext cx="1488000" cy="1116000"/>
          </a:xfrm>
          <a:prstGeom prst="rect">
            <a:avLst/>
          </a:prstGeom>
        </p:spPr>
      </p:pic>
      <p:sp>
        <p:nvSpPr>
          <p:cNvPr id="30" name="正方形/長方形 29"/>
          <p:cNvSpPr/>
          <p:nvPr/>
        </p:nvSpPr>
        <p:spPr>
          <a:xfrm>
            <a:off x="9423400" y="3821168"/>
            <a:ext cx="3073400" cy="1224000"/>
          </a:xfrm>
          <a:prstGeom prst="rect">
            <a:avLst/>
          </a:prstGeom>
          <a:gradFill flip="none" rotWithShape="1">
            <a:gsLst>
              <a:gs pos="0">
                <a:schemeClr val="accent6">
                  <a:lumMod val="40000"/>
                  <a:lumOff val="60000"/>
                </a:schemeClr>
              </a:gs>
              <a:gs pos="100000">
                <a:schemeClr val="bg1">
                  <a:lumMod val="20000"/>
                  <a:lumOff val="80000"/>
                </a:schemeClr>
              </a:gs>
            </a:gsLst>
            <a:lin ang="5400000" scaled="1"/>
            <a:tileRect/>
          </a:gra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9421792" y="2519738"/>
            <a:ext cx="3073400" cy="1224000"/>
          </a:xfrm>
          <a:prstGeom prst="rect">
            <a:avLst/>
          </a:prstGeom>
          <a:gradFill flip="none" rotWithShape="1">
            <a:gsLst>
              <a:gs pos="0">
                <a:schemeClr val="accent6">
                  <a:lumMod val="40000"/>
                  <a:lumOff val="60000"/>
                </a:schemeClr>
              </a:gs>
              <a:gs pos="100000">
                <a:schemeClr val="bg1">
                  <a:lumMod val="20000"/>
                  <a:lumOff val="80000"/>
                </a:schemeClr>
              </a:gs>
            </a:gsLst>
            <a:lin ang="5400000" scaled="1"/>
            <a:tileRect/>
          </a:gra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9421792" y="1214590"/>
            <a:ext cx="3073400" cy="1224000"/>
          </a:xfrm>
          <a:prstGeom prst="rect">
            <a:avLst/>
          </a:prstGeom>
          <a:gradFill flip="none" rotWithShape="1">
            <a:gsLst>
              <a:gs pos="0">
                <a:schemeClr val="accent6">
                  <a:lumMod val="40000"/>
                  <a:lumOff val="60000"/>
                </a:schemeClr>
              </a:gs>
              <a:gs pos="100000">
                <a:schemeClr val="bg1">
                  <a:lumMod val="20000"/>
                  <a:lumOff val="80000"/>
                </a:schemeClr>
              </a:gs>
            </a:gsLst>
            <a:lin ang="5400000" scaled="1"/>
            <a:tileRect/>
          </a:gra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11052176" y="1239859"/>
            <a:ext cx="1438274" cy="1190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a:t>
            </a:r>
            <a:r>
              <a:rPr lang="ja-JP" altLang="en-US" sz="1050" dirty="0">
                <a:solidFill>
                  <a:schemeClr val="tx1"/>
                </a:solidFill>
              </a:rPr>
              <a:t>市民交流</a:t>
            </a:r>
            <a:r>
              <a:rPr kumimoji="1" lang="ja-JP" altLang="en-US" sz="1050" dirty="0">
                <a:solidFill>
                  <a:schemeClr val="tx1"/>
                </a:solidFill>
              </a:rPr>
              <a:t>イベント</a:t>
            </a:r>
            <a:endParaRPr kumimoji="1" lang="en-US" altLang="ja-JP" sz="1050" dirty="0">
              <a:solidFill>
                <a:schemeClr val="tx1"/>
              </a:solidFill>
            </a:endParaRPr>
          </a:p>
          <a:p>
            <a:r>
              <a:rPr lang="ja-JP" altLang="en-US" sz="1050" dirty="0">
                <a:solidFill>
                  <a:schemeClr val="tx1"/>
                </a:solidFill>
              </a:rPr>
              <a:t>　　</a:t>
            </a:r>
            <a:r>
              <a:rPr lang="ja-JP" altLang="en-US" sz="900" dirty="0">
                <a:solidFill>
                  <a:schemeClr val="tx1"/>
                </a:solidFill>
              </a:rPr>
              <a:t>区民まつりで市内産</a:t>
            </a:r>
            <a:endParaRPr lang="en-US" altLang="ja-JP" sz="900" dirty="0">
              <a:solidFill>
                <a:schemeClr val="tx1"/>
              </a:solidFill>
            </a:endParaRPr>
          </a:p>
          <a:p>
            <a:r>
              <a:rPr lang="ja-JP" altLang="en-US" sz="900" dirty="0">
                <a:solidFill>
                  <a:schemeClr val="tx1"/>
                </a:solidFill>
              </a:rPr>
              <a:t>       農産物を販売</a:t>
            </a:r>
            <a:endParaRPr lang="en-US" altLang="ja-JP" sz="900" dirty="0">
              <a:solidFill>
                <a:schemeClr val="tx1"/>
              </a:solidFill>
            </a:endParaRPr>
          </a:p>
        </p:txBody>
      </p:sp>
      <p:sp>
        <p:nvSpPr>
          <p:cNvPr id="35" name="正方形/長方形 34"/>
          <p:cNvSpPr/>
          <p:nvPr/>
        </p:nvSpPr>
        <p:spPr>
          <a:xfrm>
            <a:off x="11052176" y="2546143"/>
            <a:ext cx="1438274" cy="1190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●農産物直売所</a:t>
            </a:r>
            <a:endParaRPr kumimoji="1" lang="en-US" altLang="ja-JP" sz="1050" dirty="0">
              <a:solidFill>
                <a:schemeClr val="tx1"/>
              </a:solidFill>
            </a:endParaRPr>
          </a:p>
          <a:p>
            <a:r>
              <a:rPr lang="ja-JP" altLang="en-US" sz="1050" dirty="0">
                <a:solidFill>
                  <a:schemeClr val="tx1"/>
                </a:solidFill>
              </a:rPr>
              <a:t>　   </a:t>
            </a:r>
            <a:r>
              <a:rPr lang="ja-JP" altLang="en-US" sz="900" dirty="0">
                <a:solidFill>
                  <a:schemeClr val="tx1"/>
                </a:solidFill>
              </a:rPr>
              <a:t>新鮮な市内産農産物</a:t>
            </a:r>
            <a:endParaRPr lang="en-US" altLang="ja-JP" sz="900" dirty="0">
              <a:solidFill>
                <a:schemeClr val="tx1"/>
              </a:solidFill>
            </a:endParaRPr>
          </a:p>
          <a:p>
            <a:r>
              <a:rPr lang="ja-JP" altLang="en-US" sz="900" dirty="0">
                <a:solidFill>
                  <a:schemeClr val="tx1"/>
                </a:solidFill>
              </a:rPr>
              <a:t>　 　の販売</a:t>
            </a:r>
            <a:endParaRPr lang="en-US" altLang="ja-JP" sz="900" dirty="0">
              <a:solidFill>
                <a:schemeClr val="tx1"/>
              </a:solidFill>
            </a:endParaRPr>
          </a:p>
        </p:txBody>
      </p:sp>
      <p:sp>
        <p:nvSpPr>
          <p:cNvPr id="37" name="正方形/長方形 36"/>
          <p:cNvSpPr/>
          <p:nvPr/>
        </p:nvSpPr>
        <p:spPr>
          <a:xfrm>
            <a:off x="11060340" y="3832471"/>
            <a:ext cx="1438274" cy="1190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●産地ブランドの推進</a:t>
            </a:r>
            <a:endParaRPr kumimoji="1" lang="en-US" altLang="ja-JP" sz="1050" dirty="0">
              <a:solidFill>
                <a:schemeClr val="tx1"/>
              </a:solidFill>
            </a:endParaRPr>
          </a:p>
          <a:p>
            <a:r>
              <a:rPr lang="ja-JP" altLang="en-US" sz="1050" dirty="0">
                <a:solidFill>
                  <a:schemeClr val="tx1"/>
                </a:solidFill>
              </a:rPr>
              <a:t>　   </a:t>
            </a:r>
            <a:r>
              <a:rPr lang="ja-JP" altLang="en-US" sz="900" dirty="0">
                <a:solidFill>
                  <a:schemeClr val="tx1"/>
                </a:solidFill>
              </a:rPr>
              <a:t>大阪市なにわの伝統</a:t>
            </a:r>
            <a:endParaRPr lang="en-US" altLang="ja-JP" sz="900" dirty="0">
              <a:solidFill>
                <a:schemeClr val="tx1"/>
              </a:solidFill>
            </a:endParaRPr>
          </a:p>
          <a:p>
            <a:r>
              <a:rPr lang="en-US" altLang="ja-JP" sz="900" dirty="0">
                <a:solidFill>
                  <a:schemeClr val="tx1"/>
                </a:solidFill>
              </a:rPr>
              <a:t>       </a:t>
            </a:r>
            <a:r>
              <a:rPr lang="ja-JP" altLang="en-US" sz="900" dirty="0">
                <a:solidFill>
                  <a:schemeClr val="tx1"/>
                </a:solidFill>
              </a:rPr>
              <a:t>野菜  （大阪 しろな、</a:t>
            </a:r>
            <a:endParaRPr lang="en-US" altLang="ja-JP" sz="900" dirty="0">
              <a:solidFill>
                <a:schemeClr val="tx1"/>
              </a:solidFill>
            </a:endParaRPr>
          </a:p>
          <a:p>
            <a:r>
              <a:rPr lang="en-US" altLang="ja-JP" sz="900" dirty="0">
                <a:solidFill>
                  <a:schemeClr val="tx1"/>
                </a:solidFill>
              </a:rPr>
              <a:t>       </a:t>
            </a:r>
            <a:r>
              <a:rPr lang="ja-JP" altLang="en-US" sz="900" dirty="0">
                <a:solidFill>
                  <a:schemeClr val="tx1"/>
                </a:solidFill>
              </a:rPr>
              <a:t>田辺大根、金時人参、</a:t>
            </a:r>
            <a:endParaRPr lang="en-US" altLang="ja-JP" sz="900" dirty="0">
              <a:solidFill>
                <a:schemeClr val="tx1"/>
              </a:solidFill>
            </a:endParaRPr>
          </a:p>
          <a:p>
            <a:r>
              <a:rPr lang="en-US" altLang="ja-JP" sz="900" dirty="0">
                <a:solidFill>
                  <a:schemeClr val="tx1"/>
                </a:solidFill>
              </a:rPr>
              <a:t>    </a:t>
            </a:r>
            <a:r>
              <a:rPr lang="ja-JP" altLang="en-US" sz="900" dirty="0">
                <a:solidFill>
                  <a:schemeClr val="tx1"/>
                </a:solidFill>
              </a:rPr>
              <a:t>   天王寺蕪、難波葱等）</a:t>
            </a:r>
            <a:endParaRPr lang="en-US" altLang="ja-JP" sz="900" dirty="0">
              <a:solidFill>
                <a:schemeClr val="tx1"/>
              </a:solidFill>
            </a:endParaRPr>
          </a:p>
        </p:txBody>
      </p:sp>
      <p:pic>
        <p:nvPicPr>
          <p:cNvPr id="50" name="図 49"/>
          <p:cNvPicPr>
            <a:picLocks noChangeAspect="1"/>
          </p:cNvPicPr>
          <p:nvPr/>
        </p:nvPicPr>
        <p:blipFill rotWithShape="1">
          <a:blip r:embed="rId5" cstate="print">
            <a:extLst>
              <a:ext uri="{28A0092B-C50C-407E-A947-70E740481C1C}">
                <a14:useLocalDpi xmlns:a14="http://schemas.microsoft.com/office/drawing/2010/main" val="0"/>
              </a:ext>
            </a:extLst>
          </a:blip>
          <a:srcRect l="2275" t="12500" r="16968" b="6459"/>
          <a:stretch/>
        </p:blipFill>
        <p:spPr>
          <a:xfrm>
            <a:off x="9483016" y="2584117"/>
            <a:ext cx="1577423" cy="1116000"/>
          </a:xfrm>
          <a:prstGeom prst="rect">
            <a:avLst/>
          </a:prstGeom>
        </p:spPr>
      </p:pic>
      <p:grpSp>
        <p:nvGrpSpPr>
          <p:cNvPr id="45" name="グループ化 44"/>
          <p:cNvGrpSpPr>
            <a:grpSpLocks noChangeAspect="1"/>
          </p:cNvGrpSpPr>
          <p:nvPr/>
        </p:nvGrpSpPr>
        <p:grpSpPr>
          <a:xfrm>
            <a:off x="9460428" y="3866059"/>
            <a:ext cx="1585134" cy="1139529"/>
            <a:chOff x="0" y="14413"/>
            <a:chExt cx="1574969" cy="1131577"/>
          </a:xfrm>
        </p:grpSpPr>
        <p:pic>
          <p:nvPicPr>
            <p:cNvPr id="46" name="図 45"/>
            <p:cNvPicPr>
              <a:picLocks noChangeAspect="1"/>
            </p:cNvPicPr>
            <p:nvPr/>
          </p:nvPicPr>
          <p:blipFill rotWithShape="1">
            <a:blip r:embed="rId6" cstate="print">
              <a:extLst>
                <a:ext uri="{28A0092B-C50C-407E-A947-70E740481C1C}">
                  <a14:useLocalDpi xmlns:a14="http://schemas.microsoft.com/office/drawing/2010/main" val="0"/>
                </a:ext>
              </a:extLst>
            </a:blip>
            <a:srcRect l="3779" t="2948" r="7431" b="11766"/>
            <a:stretch/>
          </p:blipFill>
          <p:spPr>
            <a:xfrm>
              <a:off x="788046" y="14413"/>
              <a:ext cx="786923" cy="1131577"/>
            </a:xfrm>
            <a:prstGeom prst="rect">
              <a:avLst/>
            </a:prstGeom>
          </p:spPr>
        </p:pic>
        <p:pic>
          <p:nvPicPr>
            <p:cNvPr id="47" name="図 46"/>
            <p:cNvPicPr>
              <a:picLocks noChangeAspect="1"/>
            </p:cNvPicPr>
            <p:nvPr/>
          </p:nvPicPr>
          <p:blipFill rotWithShape="1">
            <a:blip r:embed="rId7" cstate="print">
              <a:extLst>
                <a:ext uri="{28A0092B-C50C-407E-A947-70E740481C1C}">
                  <a14:useLocalDpi xmlns:a14="http://schemas.microsoft.com/office/drawing/2010/main" val="0"/>
                </a:ext>
              </a:extLst>
            </a:blip>
            <a:srcRect l="4350" t="1623" r="8320" b="9591"/>
            <a:stretch/>
          </p:blipFill>
          <p:spPr>
            <a:xfrm>
              <a:off x="0" y="14413"/>
              <a:ext cx="786922" cy="1131577"/>
            </a:xfrm>
            <a:prstGeom prst="rect">
              <a:avLst/>
            </a:prstGeom>
          </p:spPr>
        </p:pic>
      </p:grpSp>
      <p:pic>
        <p:nvPicPr>
          <p:cNvPr id="3" name="図 2"/>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9484890" y="1269235"/>
            <a:ext cx="1576800" cy="1116000"/>
          </a:xfrm>
          <a:prstGeom prst="rect">
            <a:avLst/>
          </a:prstGeom>
        </p:spPr>
      </p:pic>
      <p:sp>
        <p:nvSpPr>
          <p:cNvPr id="42" name="正方形/長方形 41"/>
          <p:cNvSpPr/>
          <p:nvPr/>
        </p:nvSpPr>
        <p:spPr>
          <a:xfrm>
            <a:off x="260578" y="5992105"/>
            <a:ext cx="3629025" cy="575270"/>
          </a:xfrm>
          <a:prstGeom prst="rect">
            <a:avLst/>
          </a:prstGeom>
          <a:gradFill flip="none" rotWithShape="1">
            <a:gsLst>
              <a:gs pos="50000">
                <a:schemeClr val="bg1"/>
              </a:gs>
              <a:gs pos="0">
                <a:schemeClr val="bg1">
                  <a:lumMod val="85000"/>
                </a:schemeClr>
              </a:gs>
              <a:gs pos="100000">
                <a:schemeClr val="bg1">
                  <a:lumMod val="85000"/>
                </a:schemeClr>
              </a:gs>
            </a:gsLst>
            <a:lin ang="0" scaled="1"/>
            <a:tileRect/>
          </a:gradFill>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200" dirty="0">
                <a:solidFill>
                  <a:schemeClr val="tx1"/>
                </a:solidFill>
                <a:latin typeface="ＭＳ Ｐゴシック" panose="020B0600070205080204" pitchFamily="50" charset="-128"/>
                <a:ea typeface="ＭＳ Ｐゴシック" panose="020B0600070205080204" pitchFamily="50" charset="-128"/>
              </a:rPr>
              <a:t>基本法の趣旨に沿って、大阪市にふさわしい都市農業施策を推進するため、本計画を策定します。</a:t>
            </a:r>
            <a:endParaRPr kumimoji="1" lang="ja-JP" altLang="en-US" sz="1200" dirty="0">
              <a:solidFill>
                <a:schemeClr val="tx1"/>
              </a:solidFill>
            </a:endParaRPr>
          </a:p>
        </p:txBody>
      </p:sp>
    </p:spTree>
    <p:extLst>
      <p:ext uri="{BB962C8B-B14F-4D97-AF65-F5344CB8AC3E}">
        <p14:creationId xmlns:p14="http://schemas.microsoft.com/office/powerpoint/2010/main" val="1466553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502</TotalTime>
  <Words>863</Words>
  <PresentationFormat>A3 297x420 mm</PresentationFormat>
  <Paragraphs>93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大阪市都市農業振興基本計画の概要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2018-06-01T02:43:18Z</cp:lastPrinted>
  <dcterms:created xsi:type="dcterms:W3CDTF">2018-02-19T00:11:20Z</dcterms:created>
  <dcterms:modified xsi:type="dcterms:W3CDTF">2024-04-02T07:01:18Z</dcterms:modified>
</cp:coreProperties>
</file>