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4401800" cy="10440988"/>
  <p:notesSz cx="9939338" cy="6807200"/>
  <p:defaultTextStyle>
    <a:defPPr>
      <a:defRPr lang="ja-JP"/>
    </a:defPPr>
    <a:lvl1pPr marL="0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9757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9515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9272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9029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48786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58544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68301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78058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3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434" autoAdjust="0"/>
  </p:normalViewPr>
  <p:slideViewPr>
    <p:cSldViewPr>
      <p:cViewPr varScale="1">
        <p:scale>
          <a:sx n="47" d="100"/>
          <a:sy n="47" d="100"/>
        </p:scale>
        <p:origin x="1578" y="48"/>
      </p:cViewPr>
      <p:guideLst>
        <p:guide orient="horz" pos="5783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06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r">
              <a:defRPr sz="800"/>
            </a:lvl1pPr>
          </a:lstStyle>
          <a:p>
            <a:fld id="{97DC4E83-5AAC-4D06-818B-BD120A4FD65E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11513" y="511175"/>
            <a:ext cx="351948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47" tIns="31477" rIns="62947" bIns="3147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33" y="3233455"/>
            <a:ext cx="7951690" cy="3062750"/>
          </a:xfrm>
          <a:prstGeom prst="rect">
            <a:avLst/>
          </a:prstGeom>
        </p:spPr>
        <p:txBody>
          <a:bodyPr vert="horz" lIns="62947" tIns="31477" rIns="62947" bIns="3147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06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r">
              <a:defRPr sz="800"/>
            </a:lvl1pPr>
          </a:lstStyle>
          <a:p>
            <a:fld id="{E911079A-2B72-46F5-B2A3-761E6776E3B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08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1079A-2B72-46F5-B2A3-761E6776E3B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37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243474"/>
            <a:ext cx="12241530" cy="223804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5916560"/>
            <a:ext cx="1008126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9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9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4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5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6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7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5" y="418125"/>
            <a:ext cx="3240405" cy="8908676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20090" y="418125"/>
            <a:ext cx="9481185" cy="8908676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709302"/>
            <a:ext cx="12241530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37643" y="4425337"/>
            <a:ext cx="12241530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975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95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2927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902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487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5854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6830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7805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20090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320915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337139"/>
            <a:ext cx="63632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20090" y="3311147"/>
            <a:ext cx="63632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915" y="2337139"/>
            <a:ext cx="63657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315915" y="3311147"/>
            <a:ext cx="63657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1" y="415706"/>
            <a:ext cx="4738093" cy="176916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630704" y="415707"/>
            <a:ext cx="8051006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20091" y="2184874"/>
            <a:ext cx="4738093" cy="7141927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308692"/>
            <a:ext cx="8641080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822854" y="932922"/>
            <a:ext cx="8641080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9757" indent="0">
              <a:buNone/>
              <a:defRPr sz="4300"/>
            </a:lvl2pPr>
            <a:lvl3pPr marL="1419515" indent="0">
              <a:buNone/>
              <a:defRPr sz="3700"/>
            </a:lvl3pPr>
            <a:lvl4pPr marL="2129272" indent="0">
              <a:buNone/>
              <a:defRPr sz="3100"/>
            </a:lvl4pPr>
            <a:lvl5pPr marL="2839029" indent="0">
              <a:buNone/>
              <a:defRPr sz="3100"/>
            </a:lvl5pPr>
            <a:lvl6pPr marL="3548786" indent="0">
              <a:buNone/>
              <a:defRPr sz="3100"/>
            </a:lvl6pPr>
            <a:lvl7pPr marL="4258544" indent="0">
              <a:buNone/>
              <a:defRPr sz="3100"/>
            </a:lvl7pPr>
            <a:lvl8pPr marL="4968301" indent="0">
              <a:buNone/>
              <a:defRPr sz="3100"/>
            </a:lvl8pPr>
            <a:lvl9pPr marL="5678058" indent="0">
              <a:buNone/>
              <a:defRPr sz="3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22854" y="8171524"/>
            <a:ext cx="8641080" cy="1225365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20090" y="418123"/>
            <a:ext cx="12961620" cy="1740165"/>
          </a:xfrm>
          <a:prstGeom prst="rect">
            <a:avLst/>
          </a:prstGeom>
        </p:spPr>
        <p:txBody>
          <a:bodyPr vert="horz" lIns="141951" tIns="70976" rIns="141951" bIns="70976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436232"/>
            <a:ext cx="12961620" cy="6890569"/>
          </a:xfrm>
          <a:prstGeom prst="rect">
            <a:avLst/>
          </a:prstGeom>
        </p:spPr>
        <p:txBody>
          <a:bodyPr vert="horz" lIns="141951" tIns="70976" rIns="141951" bIns="7097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200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920615" y="9677250"/>
            <a:ext cx="456057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3212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9515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2318" indent="-532318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3356" indent="-443598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74393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84150" indent="-354879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93908" indent="-354879" algn="l" defTabSz="1419515" rtl="0" eaLnBrk="1" latinLnBrk="0" hangingPunct="1">
        <a:spcBef>
          <a:spcPct val="20000"/>
        </a:spcBef>
        <a:buFont typeface="Arial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03665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13422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23180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32937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9757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9515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9272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9029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48786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58544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68301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78058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正方形/長方形 284"/>
          <p:cNvSpPr/>
          <p:nvPr/>
        </p:nvSpPr>
        <p:spPr>
          <a:xfrm>
            <a:off x="6778542" y="8295802"/>
            <a:ext cx="7380674" cy="17007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i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i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Management of the strategy’s progress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endParaRPr lang="en-US" altLang="ja-JP" sz="1200" b="1" i="1" u="sng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endParaRPr lang="en-US" altLang="ja-JP" sz="1200" b="1" i="1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5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※</a:t>
            </a: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change of socio-economic situation, the figures above will be revised flexibly as needed.</a:t>
            </a:r>
            <a:r>
              <a:rPr lang="en-US" sz="800" kern="12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 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131392" y="67033"/>
            <a:ext cx="14137080" cy="36263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2525" tIns="61262" rIns="122525" bIns="61262" anchor="ctr"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Outline</a:t>
            </a: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Osaka Urban Attraction Development Strategy 2025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6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ja-JP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sz="2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</a:t>
            </a:r>
            <a:r>
              <a:rPr lang="ja-JP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</a:t>
            </a:r>
            <a:r>
              <a:rPr lang="ja-JP" altLang="en-US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1" name="正方形/長方形 140"/>
          <p:cNvSpPr/>
          <p:nvPr/>
        </p:nvSpPr>
        <p:spPr>
          <a:xfrm rot="10800000" flipV="1">
            <a:off x="131391" y="549084"/>
            <a:ext cx="6642311" cy="5725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36000" tIns="0" rIns="36000" bIns="0" rtlCol="0" anchor="ctr" anchorCtr="0">
            <a:noAutofit/>
          </a:bodyPr>
          <a:lstStyle/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</a:t>
            </a: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where people co-create attraction</a:t>
            </a:r>
          </a:p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-Develop</a:t>
            </a: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 new age and go forward-</a:t>
            </a:r>
            <a:endParaRPr lang="ja-JP" sz="14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133883" y="1103340"/>
            <a:ext cx="6623691" cy="792990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Goal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: Make Osaka a world-class attractive metropolis where residents feel proud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our region</a:t>
            </a:r>
            <a:endParaRPr lang="en-US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 a new age beyond difficult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times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achieve the goal: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Revitalize Osaka along with everyone concerned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utilizing its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various</a:t>
            </a:r>
          </a:p>
          <a:p>
            <a:pPr algn="just">
              <a:spcAft>
                <a:spcPts val="0"/>
              </a:spcAft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attractions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as well as its urban potential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6" name="テキスト ボックス 2"/>
          <p:cNvSpPr txBox="1">
            <a:spLocks noChangeArrowheads="1"/>
          </p:cNvSpPr>
          <p:nvPr/>
        </p:nvSpPr>
        <p:spPr bwMode="auto">
          <a:xfrm>
            <a:off x="136084" y="1924835"/>
            <a:ext cx="6538175" cy="183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240"/>
              </a:spcAft>
            </a:pP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Background of the Strategy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 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100" kern="100" dirty="0" smtClean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 smtClean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2012, Osaka Prefecture 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Osaka City created the “Osaka Urban Attraction Development Strategy,” common initiatives for the fields of tourism, international exchanges, culture and sports to realize it as a world-renowned Osaka.</a:t>
            </a: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These initiatives have greatly contributed to the prosperity 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 including successful inbound tourism.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It is imperative for us all to further improve our urban attraction and present it to the world, taking advantage of our increasing potential toward Expo 2025.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need to flexibly respond to the tourists’ changing demand, while a “new lifestyle” has pervaded society due to the spread of COVID-19.</a:t>
            </a:r>
          </a:p>
        </p:txBody>
      </p:sp>
      <p:sp>
        <p:nvSpPr>
          <p:cNvPr id="148" name="台形 147"/>
          <p:cNvSpPr/>
          <p:nvPr/>
        </p:nvSpPr>
        <p:spPr>
          <a:xfrm>
            <a:off x="102343" y="5830709"/>
            <a:ext cx="1371392" cy="231309"/>
          </a:xfrm>
          <a:prstGeom prst="trapezoid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t">
            <a:no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【Basic concept】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9" name="二等辺三角形 148"/>
          <p:cNvSpPr/>
          <p:nvPr/>
        </p:nvSpPr>
        <p:spPr>
          <a:xfrm>
            <a:off x="2833843" y="6834040"/>
            <a:ext cx="1181691" cy="222738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316681" y="7098326"/>
            <a:ext cx="6326778" cy="2345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Contribute to achievement of SDGs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357201" y="6065000"/>
            <a:ext cx="6325556" cy="7903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458214" y="614075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Developing</a:t>
            </a:r>
            <a:r>
              <a:rPr lang="en-US" altLang="ja-JP" sz="105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and promoting urban attraction taking advantage of positive impact of Expo 2025 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2543718" y="614017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Realizing an attractive, sustainable, safe and secure Osaka,  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4617508" y="6124534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Vitalizing the entire Osaka through collaboration of various entities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10" name="二等辺三角形 209"/>
          <p:cNvSpPr/>
          <p:nvPr/>
        </p:nvSpPr>
        <p:spPr>
          <a:xfrm rot="10800000">
            <a:off x="1768609" y="7501386"/>
            <a:ext cx="3312160" cy="283951"/>
          </a:xfrm>
          <a:prstGeom prst="triangle">
            <a:avLst>
              <a:gd name="adj" fmla="val 4831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>
          <a:xfrm>
            <a:off x="1827675" y="7457582"/>
            <a:ext cx="3154995" cy="2906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37160"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10 ideal urban images </a:t>
            </a:r>
            <a:r>
              <a:rPr lang="en-US" altLang="ja-JP" sz="110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the initiatives</a:t>
            </a:r>
            <a:endParaRPr lang="en-US" altLang="ja-JP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131392" y="7930428"/>
            <a:ext cx="6647150" cy="225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角丸四角形 220"/>
          <p:cNvSpPr/>
          <p:nvPr/>
        </p:nvSpPr>
        <p:spPr>
          <a:xfrm>
            <a:off x="282910" y="8032926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Safe and secure metropolis offering 24 hour Japanese hospitality (“Omotenashi”) </a:t>
            </a:r>
          </a:p>
        </p:txBody>
      </p:sp>
      <p:sp>
        <p:nvSpPr>
          <p:cNvPr id="222" name="角丸四角形 221"/>
          <p:cNvSpPr/>
          <p:nvPr/>
        </p:nvSpPr>
        <p:spPr>
          <a:xfrm>
            <a:off x="277994" y="844953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for exploring and staying at which can offer diverse ways to have fun</a:t>
            </a:r>
          </a:p>
        </p:txBody>
      </p:sp>
      <p:sp>
        <p:nvSpPr>
          <p:cNvPr id="223" name="角丸四角形 222"/>
          <p:cNvSpPr/>
          <p:nvPr/>
        </p:nvSpPr>
        <p:spPr>
          <a:xfrm>
            <a:off x="264946" y="8857044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Culture-oriented metropolis which facilitates Osaka culture </a:t>
            </a:r>
          </a:p>
        </p:txBody>
      </p:sp>
      <p:sp>
        <p:nvSpPr>
          <p:cNvPr id="224" name="角丸四角形 223"/>
          <p:cNvSpPr/>
          <p:nvPr/>
        </p:nvSpPr>
        <p:spPr>
          <a:xfrm>
            <a:off x="264946" y="9249683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promoting sports at world-level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5" name="角丸四角形 224"/>
          <p:cNvSpPr/>
          <p:nvPr/>
        </p:nvSpPr>
        <p:spPr>
          <a:xfrm>
            <a:off x="275781" y="9655006"/>
            <a:ext cx="3006000" cy="3709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global human resources are taking active part in the Osaka’s growth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6" name="角丸四角形 225"/>
          <p:cNvSpPr/>
          <p:nvPr/>
        </p:nvSpPr>
        <p:spPr>
          <a:xfrm>
            <a:off x="3545117" y="803139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creating prosperity unique to Osaka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7" name="角丸四角形 226"/>
          <p:cNvSpPr/>
          <p:nvPr/>
        </p:nvSpPr>
        <p:spPr>
          <a:xfrm>
            <a:off x="3545116" y="844576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with world-class MICE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8" name="角丸四角形 227"/>
          <p:cNvSpPr/>
          <p:nvPr/>
        </p:nvSpPr>
        <p:spPr>
          <a:xfrm>
            <a:off x="3545962" y="884582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everyone can enjoy culture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9" name="角丸四角形 228"/>
          <p:cNvSpPr/>
          <p:nvPr/>
        </p:nvSpPr>
        <p:spPr>
          <a:xfrm>
            <a:off x="3556370" y="924904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Sport-friendly metropolis which helps better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one’s health and purpose in life</a:t>
            </a:r>
          </a:p>
        </p:txBody>
      </p:sp>
      <p:sp>
        <p:nvSpPr>
          <p:cNvPr id="230" name="角丸四角形 229"/>
          <p:cNvSpPr/>
          <p:nvPr/>
        </p:nvSpPr>
        <p:spPr>
          <a:xfrm>
            <a:off x="3555553" y="9660249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Diverse metropolis where people-to-people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interaction can create new values</a:t>
            </a:r>
          </a:p>
        </p:txBody>
      </p:sp>
      <p:sp>
        <p:nvSpPr>
          <p:cNvPr id="270" name="正方形/長方形 269"/>
          <p:cNvSpPr/>
          <p:nvPr/>
        </p:nvSpPr>
        <p:spPr>
          <a:xfrm>
            <a:off x="6799079" y="6401789"/>
            <a:ext cx="7425457" cy="170171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角丸四角形 270"/>
          <p:cNvSpPr/>
          <p:nvPr/>
        </p:nvSpPr>
        <p:spPr>
          <a:xfrm>
            <a:off x="7821707" y="5546014"/>
            <a:ext cx="6455054" cy="948563"/>
          </a:xfrm>
          <a:prstGeom prst="roundRect">
            <a:avLst>
              <a:gd name="adj" fmla="val 2479"/>
            </a:avLst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76200">
              <a:lnSpc>
                <a:spcPts val="1300"/>
              </a:lnSpc>
            </a:pPr>
            <a:r>
              <a:rPr lang="ja-JP" sz="120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</a:t>
            </a:r>
            <a:r>
              <a:rPr 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Creating value and attraction appropriate to a new age, taking advantage of </a:t>
            </a:r>
          </a:p>
          <a:p>
            <a:pPr indent="76200">
              <a:lnSpc>
                <a:spcPts val="1300"/>
              </a:lnSpc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Osaka’s strengths such as food, history culture and arts, and entertainment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</a:t>
            </a:r>
            <a:r>
              <a:rPr 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Attracting domestic tourists based on the micro-tourism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  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Taking measures to bring back tourists from East Asia, which accounted for 75% 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of foreign</a:t>
            </a:r>
            <a:r>
              <a:rPr lang="ja-JP" altLang="en-US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tourists to Osaka, to the level of before COVID-19 pandemic</a:t>
            </a:r>
            <a:r>
              <a:rPr lang="en-US" altLang="ja-JP" sz="120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lang="en-US" altLang="ja-JP" sz="105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en-US" altLang="ja-JP" sz="1200" b="1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6912789" y="5546013"/>
            <a:ext cx="892396" cy="948565"/>
          </a:xfrm>
          <a:prstGeom prst="rect">
            <a:avLst/>
          </a:prstGeom>
          <a:solidFill>
            <a:schemeClr val="accent1">
              <a:tint val="66000"/>
              <a:satMod val="1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1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Our first priority measures</a:t>
            </a:r>
            <a:endParaRPr lang="ja-JP" sz="11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3" name="角丸四角形 272"/>
          <p:cNvSpPr/>
          <p:nvPr/>
        </p:nvSpPr>
        <p:spPr>
          <a:xfrm>
            <a:off x="6822329" y="6494580"/>
            <a:ext cx="7754387" cy="6105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700"/>
              </a:lnSpc>
              <a:spcAft>
                <a:spcPts val="0"/>
              </a:spcAft>
            </a:pP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Policy promotion 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phase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050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lang="ja-JP" altLang="en-US" sz="11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05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sz="105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will proceed with this strategy dividing it into two phases according to the COVID-19 situation and its impact on </a:t>
            </a:r>
            <a:endParaRPr lang="en-US" altLang="ja-JP" sz="1050" kern="1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society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4" name="ホームベース 273"/>
          <p:cNvSpPr/>
          <p:nvPr/>
        </p:nvSpPr>
        <p:spPr>
          <a:xfrm>
            <a:off x="6989043" y="7436614"/>
            <a:ext cx="3838900" cy="785701"/>
          </a:xfrm>
          <a:prstGeom prst="homePlate">
            <a:avLst>
              <a:gd name="adj" fmla="val 35723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While taking maximum infection prevention measures, promote initiatives to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boost domestic tourism demand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 new urban attraction responding to the period with COVID-19,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prepare for the time when inbound tourism recovers;  laying groundwork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preparing the environment to accept tourists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5" name="山形 274"/>
          <p:cNvSpPr/>
          <p:nvPr/>
        </p:nvSpPr>
        <p:spPr>
          <a:xfrm>
            <a:off x="10634815" y="7452864"/>
            <a:ext cx="3468076" cy="786244"/>
          </a:xfrm>
          <a:prstGeom prst="chevron">
            <a:avLst>
              <a:gd name="adj" fmla="val 36880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Toward 2025, accelerate to promote initiatives to create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prosperous 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Osaka; promoting inbound tourism as well as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domestic 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one based on the efforts during Phase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</a:t>
            </a:r>
            <a:endParaRPr lang="ja-JP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6" name="対角する 2 つの角を丸めた四角形 275"/>
          <p:cNvSpPr/>
          <p:nvPr/>
        </p:nvSpPr>
        <p:spPr>
          <a:xfrm>
            <a:off x="7488932" y="7156387"/>
            <a:ext cx="1880931" cy="227550"/>
          </a:xfrm>
          <a:prstGeom prst="round2Diag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1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7" name="対角する 2 つの角を丸めた四角形 276"/>
          <p:cNvSpPr/>
          <p:nvPr/>
        </p:nvSpPr>
        <p:spPr>
          <a:xfrm>
            <a:off x="11250803" y="7141037"/>
            <a:ext cx="1999897" cy="259659"/>
          </a:xfrm>
          <a:prstGeom prst="round2Diag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2 (Post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06964"/>
              </p:ext>
            </p:extLst>
          </p:nvPr>
        </p:nvGraphicFramePr>
        <p:xfrm>
          <a:off x="6913483" y="967423"/>
          <a:ext cx="7343877" cy="4511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614">
                  <a:extLst>
                    <a:ext uri="{9D8B030D-6E8A-4147-A177-3AD203B41FA5}">
                      <a16:colId xmlns:a16="http://schemas.microsoft.com/office/drawing/2014/main" val="937872021"/>
                    </a:ext>
                  </a:extLst>
                </a:gridCol>
                <a:gridCol w="4921263">
                  <a:extLst>
                    <a:ext uri="{9D8B030D-6E8A-4147-A177-3AD203B41FA5}">
                      <a16:colId xmlns:a16="http://schemas.microsoft.com/office/drawing/2014/main" val="2535915978"/>
                    </a:ext>
                  </a:extLst>
                </a:gridCol>
              </a:tblGrid>
              <a:tr h="287888">
                <a:tc>
                  <a:txBody>
                    <a:bodyPr/>
                    <a:lstStyle/>
                    <a:p>
                      <a:pPr marL="0" marR="0" lvl="0" indent="0" algn="ctr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1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420026"/>
                  </a:ext>
                </a:extLst>
              </a:tr>
              <a:tr h="93342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the world-class culture and tourist sites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Presenting an attractive Osaka to the world, taking the opportunity of Expo 2025 Osaka-Kansai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Enhancing the appeal of Aqua Metropolis Osaka, Mozu-Furuichi Kofun Group, Expo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’70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Commemorative Park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IR bidding, opening Nakanoshima Museum of Art, and renovating Osaka City Museum of Fine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Arts</a:t>
                      </a:r>
                    </a:p>
                    <a:p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86356"/>
                  </a:ext>
                </a:extLst>
              </a:tr>
              <a:tr h="483663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Creating </a:t>
                      </a: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 presenting attractions taking advantage of Osaka’s strengths</a:t>
                      </a:r>
                      <a:endParaRPr kumimoji="1" lang="ja-JP" altLang="en-US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attraction based on Osaka’s strengths in food, history, arts and  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culture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, and entertainment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cultural tourism such as appreciation/experience of culture at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museums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91560"/>
                  </a:ext>
                </a:extLst>
              </a:tr>
              <a:tr h="730432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more tourists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new tourism components using AI and ICT, and preparing the environment 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 accept more tourists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Boosting domestic tourism demand, promoting micro-tourism and “exploration” within Osaka Prefecture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tourists from the USA, Europe, Australia and more countries and regions, and developing its </a:t>
                      </a:r>
                      <a:endParaRPr kumimoji="1" lang="en-US" altLang="ja-JP" sz="8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promotion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Responding to various requests such as a wellness program and specific, high-class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experiences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7059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MICE strategically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Supporting MICE and new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exhibition</a:t>
                      </a:r>
                      <a:r>
                        <a:rPr kumimoji="1" lang="en-US" altLang="ja-JP" sz="8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styles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that use the Internet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Making new MICE strategies responding to “New normal” and conducting bidding activities together with public and private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sectors          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49303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Forming the urban brand through art</a:t>
                      </a:r>
                      <a:r>
                        <a:rPr kumimoji="1" lang="ja-JP" altLang="en-US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 cultural  activities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Revitalizing arts and cultural activities and attracting more people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artists/performers and supporters, and creating opportunities to appreciate arts and culture,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863635"/>
                  </a:ext>
                </a:extLst>
              </a:tr>
              <a:tr h="41086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 through collaboration with Osaka-based sports teams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Holding large-size sporting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events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7838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 world excellent human resources to play core roles for Osaka’s development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global human resources and promoting their activities by supporting study-abroad.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Employment support for foreign students in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Osaka    etc.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236438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67350"/>
              </p:ext>
            </p:extLst>
          </p:nvPr>
        </p:nvGraphicFramePr>
        <p:xfrm>
          <a:off x="6922931" y="8912315"/>
          <a:ext cx="4861954" cy="101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047">
                  <a:extLst>
                    <a:ext uri="{9D8B030D-6E8A-4147-A177-3AD203B41FA5}">
                      <a16:colId xmlns:a16="http://schemas.microsoft.com/office/drawing/2014/main" val="883923703"/>
                    </a:ext>
                  </a:extLst>
                </a:gridCol>
                <a:gridCol w="1254697">
                  <a:extLst>
                    <a:ext uri="{9D8B030D-6E8A-4147-A177-3AD203B41FA5}">
                      <a16:colId xmlns:a16="http://schemas.microsoft.com/office/drawing/2014/main" val="1857255004"/>
                    </a:ext>
                  </a:extLst>
                </a:gridCol>
                <a:gridCol w="1725210">
                  <a:extLst>
                    <a:ext uri="{9D8B030D-6E8A-4147-A177-3AD203B41FA5}">
                      <a16:colId xmlns:a16="http://schemas.microsoft.com/office/drawing/2014/main" val="1510285204"/>
                    </a:ext>
                  </a:extLst>
                </a:gridCol>
              </a:tblGrid>
              <a:tr h="28205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Index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Target number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Time to achieve the </a:t>
                      </a:r>
                      <a:r>
                        <a:rPr kumimoji="1" lang="en-US" altLang="ja-JP" sz="105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goal</a:t>
                      </a:r>
                      <a:endParaRPr kumimoji="1" lang="ja-JP" sz="105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0740257"/>
                  </a:ext>
                </a:extLst>
              </a:tr>
              <a:tr h="28205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Total number of 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stays of Japanese nationals in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30 </a:t>
                      </a:r>
                      <a:r>
                        <a:rPr kumimoji="1" lang="en-US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million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2023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8023211"/>
                  </a:ext>
                </a:extLst>
              </a:tr>
              <a:tr h="36526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Number of foreign tourists visiting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11.525 million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 years after lifting of the immigration restriction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7154922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79798" y="7683927"/>
            <a:ext cx="3377621" cy="246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【Ideal </a:t>
            </a:r>
            <a:r>
              <a:rPr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urban </a:t>
            </a:r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images we pursue】</a:t>
            </a:r>
            <a:endParaRPr kumimoji="1" lang="ja-JP" altLang="en-US" sz="12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23538" y="449616"/>
            <a:ext cx="7353223" cy="848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en-US" altLang="ja-JP" sz="1200" b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Priority measures</a:t>
            </a:r>
            <a:r>
              <a:rPr lang="ja-JP" altLang="en-US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endParaRPr lang="ja-JP" altLang="ja-JP" sz="1200" u="sng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84138" indent="-14288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items in the table below are prioritized from the viewpoints of: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develop urban attraction toward Expo 2025 Osaka-Kansai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Impact of COVID-19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challenges visualized through efforts up to now, etc.</a:t>
            </a:r>
            <a:endParaRPr lang="ja-JP" altLang="ja-JP" sz="10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11727684" y="8871778"/>
            <a:ext cx="2849032" cy="1134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39700" indent="-139700">
              <a:lnSpc>
                <a:spcPts val="8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Evaluated and examined at Osaka Urban Attraction Development Strategy Promotion Meeting by Osaka Prefecture and City in each fiscal year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up indexes to be referred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-Understand the situation by the </a:t>
            </a:r>
            <a:endParaRPr lang="en-US" altLang="ja-JP" sz="900" dirty="0" smtClean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comprehensive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judgement of each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index’s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content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achievement status, and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socio-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economic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conditions </a:t>
            </a:r>
          </a:p>
        </p:txBody>
      </p:sp>
      <p:sp>
        <p:nvSpPr>
          <p:cNvPr id="287" name="正方形/長方形 286"/>
          <p:cNvSpPr/>
          <p:nvPr/>
        </p:nvSpPr>
        <p:spPr>
          <a:xfrm>
            <a:off x="8901568" y="8564241"/>
            <a:ext cx="4987286" cy="329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000"/>
              </a:lnSpc>
              <a:spcAft>
                <a:spcPts val="0"/>
              </a:spcAft>
            </a:pPr>
            <a:r>
              <a:rPr lang="ja-JP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immediate goal: Exceed the level before the occurrence of COVID-19 (2019)</a:t>
            </a:r>
            <a:r>
              <a:rPr lang="en-US" sz="105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61212" y="8576999"/>
            <a:ext cx="2007281" cy="288136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noAutofit/>
          </a:bodyPr>
          <a:lstStyle/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Numerical goal of domestic and </a:t>
            </a:r>
          </a:p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overseas tourists</a:t>
            </a:r>
          </a:p>
          <a:p>
            <a:pPr>
              <a:lnSpc>
                <a:spcPts val="1260"/>
              </a:lnSpc>
            </a:pP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17032" y="5193740"/>
            <a:ext cx="6675163" cy="52272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Period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FY </a:t>
            </a:r>
            <a:r>
              <a:rPr lang="en-US" sz="1200" b="1" u="sng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2021</a:t>
            </a:r>
            <a:r>
              <a:rPr lang="en-US" sz="1200" b="1" u="sng" kern="10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to 2025 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200" b="1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</a:t>
            </a:r>
            <a:r>
              <a:rPr lang="en-US" alt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the 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COVID-19 situation, the strategy is to be revised flexibly as needed during this period</a:t>
            </a:r>
            <a:endParaRPr lang="ja-JP" sz="100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48031" y="3780712"/>
            <a:ext cx="6609543" cy="1377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marL="139700" lvl="0" indent="-139700">
              <a:spcAft>
                <a:spcPts val="100"/>
              </a:spcAft>
            </a:pP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Positioning of the Strategy</a:t>
            </a: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</a:t>
            </a:r>
            <a:endParaRPr lang="en-US" altLang="ja-JP" sz="1200" b="1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strategy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to be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created to indicate the direction of the policy to :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-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romote domestic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tours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recover tourism demand, create and enhance new attraction responding to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new </a:t>
            </a: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trends, and make  steady progress in environmental development looking ahead toward inbound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recovery while considering the status and impact of Covid-19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-Create new prosperity of Osaka, an international metropolis, and enhance its vitality toward Expo 2025 and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beyond</a:t>
            </a:r>
          </a:p>
          <a:p>
            <a:pPr marL="139700" lvl="0" indent="-139700">
              <a:spcAft>
                <a:spcPts val="100"/>
              </a:spcAft>
            </a:pPr>
            <a:endParaRPr lang="en-US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endParaRPr lang="ja-JP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0064" y="673989"/>
            <a:ext cx="672466" cy="2715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Vision</a:t>
            </a:r>
            <a:endParaRPr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7032" y="5787256"/>
            <a:ext cx="6674112" cy="163114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6206"/>
            <a:ext cx="22313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6848620" y="549083"/>
            <a:ext cx="0" cy="963981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2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1229</Words>
  <PresentationFormat>ユーザー設定</PresentationFormat>
  <Paragraphs>125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游明朝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2023-04-03T06:40:30Z</dcterms:modified>
</cp:coreProperties>
</file>