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61" r:id="rId2"/>
  </p:sldIdLst>
  <p:sldSz cx="14401800" cy="10440988"/>
  <p:notesSz cx="9926638" cy="6797675"/>
  <p:defaultTextStyle>
    <a:defPPr>
      <a:defRPr lang="ja-JP"/>
    </a:defPPr>
    <a:lvl1pPr marL="0" algn="l" defTabSz="1419515" rtl="0" eaLnBrk="1" latinLnBrk="0" hangingPunct="1">
      <a:defRPr kumimoji="1" sz="2800" kern="1200">
        <a:solidFill>
          <a:schemeClr val="tx1"/>
        </a:solidFill>
        <a:latin typeface="+mn-lt"/>
        <a:ea typeface="+mn-ea"/>
        <a:cs typeface="+mn-cs"/>
      </a:defRPr>
    </a:lvl1pPr>
    <a:lvl2pPr marL="709757" algn="l" defTabSz="1419515" rtl="0" eaLnBrk="1" latinLnBrk="0" hangingPunct="1">
      <a:defRPr kumimoji="1" sz="2800" kern="1200">
        <a:solidFill>
          <a:schemeClr val="tx1"/>
        </a:solidFill>
        <a:latin typeface="+mn-lt"/>
        <a:ea typeface="+mn-ea"/>
        <a:cs typeface="+mn-cs"/>
      </a:defRPr>
    </a:lvl2pPr>
    <a:lvl3pPr marL="1419515" algn="l" defTabSz="1419515" rtl="0" eaLnBrk="1" latinLnBrk="0" hangingPunct="1">
      <a:defRPr kumimoji="1" sz="2800" kern="1200">
        <a:solidFill>
          <a:schemeClr val="tx1"/>
        </a:solidFill>
        <a:latin typeface="+mn-lt"/>
        <a:ea typeface="+mn-ea"/>
        <a:cs typeface="+mn-cs"/>
      </a:defRPr>
    </a:lvl3pPr>
    <a:lvl4pPr marL="2129272" algn="l" defTabSz="1419515" rtl="0" eaLnBrk="1" latinLnBrk="0" hangingPunct="1">
      <a:defRPr kumimoji="1" sz="2800" kern="1200">
        <a:solidFill>
          <a:schemeClr val="tx1"/>
        </a:solidFill>
        <a:latin typeface="+mn-lt"/>
        <a:ea typeface="+mn-ea"/>
        <a:cs typeface="+mn-cs"/>
      </a:defRPr>
    </a:lvl4pPr>
    <a:lvl5pPr marL="2839029" algn="l" defTabSz="1419515" rtl="0" eaLnBrk="1" latinLnBrk="0" hangingPunct="1">
      <a:defRPr kumimoji="1" sz="2800" kern="1200">
        <a:solidFill>
          <a:schemeClr val="tx1"/>
        </a:solidFill>
        <a:latin typeface="+mn-lt"/>
        <a:ea typeface="+mn-ea"/>
        <a:cs typeface="+mn-cs"/>
      </a:defRPr>
    </a:lvl5pPr>
    <a:lvl6pPr marL="3548786" algn="l" defTabSz="1419515" rtl="0" eaLnBrk="1" latinLnBrk="0" hangingPunct="1">
      <a:defRPr kumimoji="1" sz="2800" kern="1200">
        <a:solidFill>
          <a:schemeClr val="tx1"/>
        </a:solidFill>
        <a:latin typeface="+mn-lt"/>
        <a:ea typeface="+mn-ea"/>
        <a:cs typeface="+mn-cs"/>
      </a:defRPr>
    </a:lvl6pPr>
    <a:lvl7pPr marL="4258544" algn="l" defTabSz="1419515" rtl="0" eaLnBrk="1" latinLnBrk="0" hangingPunct="1">
      <a:defRPr kumimoji="1" sz="2800" kern="1200">
        <a:solidFill>
          <a:schemeClr val="tx1"/>
        </a:solidFill>
        <a:latin typeface="+mn-lt"/>
        <a:ea typeface="+mn-ea"/>
        <a:cs typeface="+mn-cs"/>
      </a:defRPr>
    </a:lvl7pPr>
    <a:lvl8pPr marL="4968301" algn="l" defTabSz="1419515" rtl="0" eaLnBrk="1" latinLnBrk="0" hangingPunct="1">
      <a:defRPr kumimoji="1" sz="2800" kern="1200">
        <a:solidFill>
          <a:schemeClr val="tx1"/>
        </a:solidFill>
        <a:latin typeface="+mn-lt"/>
        <a:ea typeface="+mn-ea"/>
        <a:cs typeface="+mn-cs"/>
      </a:defRPr>
    </a:lvl8pPr>
    <a:lvl9pPr marL="5678058" algn="l" defTabSz="1419515" rtl="0" eaLnBrk="1" latinLnBrk="0" hangingPunct="1">
      <a:defRPr kumimoji="1" sz="2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83">
          <p15:clr>
            <a:srgbClr val="A4A3A4"/>
          </p15:clr>
        </p15:guide>
        <p15:guide id="2" pos="45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7F2"/>
    <a:srgbClr val="0000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32" autoAdjust="0"/>
    <p:restoredTop sz="94434" autoAdjust="0"/>
  </p:normalViewPr>
  <p:slideViewPr>
    <p:cSldViewPr>
      <p:cViewPr varScale="1">
        <p:scale>
          <a:sx n="66" d="100"/>
          <a:sy n="66" d="100"/>
        </p:scale>
        <p:origin x="1186" y="58"/>
      </p:cViewPr>
      <p:guideLst>
        <p:guide orient="horz" pos="5783"/>
        <p:guide pos="453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1434" cy="339830"/>
          </a:xfrm>
          <a:prstGeom prst="rect">
            <a:avLst/>
          </a:prstGeom>
        </p:spPr>
        <p:txBody>
          <a:bodyPr vert="horz" lIns="62870" tIns="31438" rIns="62870" bIns="31438" rtlCol="0"/>
          <a:lstStyle>
            <a:lvl1pPr algn="l">
              <a:defRPr sz="800"/>
            </a:lvl1pPr>
          </a:lstStyle>
          <a:p>
            <a:endParaRPr kumimoji="1" lang="ja-JP" altLang="en-US"/>
          </a:p>
        </p:txBody>
      </p:sp>
      <p:sp>
        <p:nvSpPr>
          <p:cNvPr id="3" name="日付プレースホルダー 2"/>
          <p:cNvSpPr>
            <a:spLocks noGrp="1"/>
          </p:cNvSpPr>
          <p:nvPr>
            <p:ph type="dt" idx="1"/>
          </p:nvPr>
        </p:nvSpPr>
        <p:spPr>
          <a:xfrm>
            <a:off x="5623012" y="0"/>
            <a:ext cx="4301434" cy="339830"/>
          </a:xfrm>
          <a:prstGeom prst="rect">
            <a:avLst/>
          </a:prstGeom>
        </p:spPr>
        <p:txBody>
          <a:bodyPr vert="horz" lIns="62870" tIns="31438" rIns="62870" bIns="31438" rtlCol="0"/>
          <a:lstStyle>
            <a:lvl1pPr algn="r">
              <a:defRPr sz="800"/>
            </a:lvl1pPr>
          </a:lstStyle>
          <a:p>
            <a:fld id="{97DC4E83-5AAC-4D06-818B-BD120A4FD65E}" type="datetimeFigureOut">
              <a:rPr kumimoji="1" lang="ja-JP" altLang="en-US" smtClean="0"/>
              <a:t>2024/3/28</a:t>
            </a:fld>
            <a:endParaRPr kumimoji="1" lang="ja-JP" altLang="en-US"/>
          </a:p>
        </p:txBody>
      </p:sp>
      <p:sp>
        <p:nvSpPr>
          <p:cNvPr id="4" name="スライド イメージ プレースホルダー 3"/>
          <p:cNvSpPr>
            <a:spLocks noGrp="1" noRot="1" noChangeAspect="1"/>
          </p:cNvSpPr>
          <p:nvPr>
            <p:ph type="sldImg" idx="2"/>
          </p:nvPr>
        </p:nvSpPr>
        <p:spPr>
          <a:xfrm>
            <a:off x="3208338" y="511175"/>
            <a:ext cx="3511550" cy="2546350"/>
          </a:xfrm>
          <a:prstGeom prst="rect">
            <a:avLst/>
          </a:prstGeom>
          <a:noFill/>
          <a:ln w="12700">
            <a:solidFill>
              <a:prstClr val="black"/>
            </a:solidFill>
          </a:ln>
        </p:spPr>
        <p:txBody>
          <a:bodyPr vert="horz" lIns="62870" tIns="31438" rIns="62870" bIns="31438" rtlCol="0" anchor="ctr"/>
          <a:lstStyle/>
          <a:p>
            <a:endParaRPr lang="ja-JP" altLang="en-US"/>
          </a:p>
        </p:txBody>
      </p:sp>
      <p:sp>
        <p:nvSpPr>
          <p:cNvPr id="5" name="ノート プレースホルダー 4"/>
          <p:cNvSpPr>
            <a:spLocks noGrp="1"/>
          </p:cNvSpPr>
          <p:nvPr>
            <p:ph type="body" sz="quarter" idx="3"/>
          </p:nvPr>
        </p:nvSpPr>
        <p:spPr>
          <a:xfrm>
            <a:off x="992562" y="3228930"/>
            <a:ext cx="7941529" cy="3058465"/>
          </a:xfrm>
          <a:prstGeom prst="rect">
            <a:avLst/>
          </a:prstGeom>
        </p:spPr>
        <p:txBody>
          <a:bodyPr vert="horz" lIns="62870" tIns="31438" rIns="62870" bIns="3143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456762"/>
            <a:ext cx="4301434" cy="339829"/>
          </a:xfrm>
          <a:prstGeom prst="rect">
            <a:avLst/>
          </a:prstGeom>
        </p:spPr>
        <p:txBody>
          <a:bodyPr vert="horz" lIns="62870" tIns="31438" rIns="62870" bIns="31438"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5623012" y="6456762"/>
            <a:ext cx="4301434" cy="339829"/>
          </a:xfrm>
          <a:prstGeom prst="rect">
            <a:avLst/>
          </a:prstGeom>
        </p:spPr>
        <p:txBody>
          <a:bodyPr vert="horz" lIns="62870" tIns="31438" rIns="62870" bIns="31438" rtlCol="0" anchor="b"/>
          <a:lstStyle>
            <a:lvl1pPr algn="r">
              <a:defRPr sz="800"/>
            </a:lvl1pPr>
          </a:lstStyle>
          <a:p>
            <a:fld id="{E911079A-2B72-46F5-B2A3-761E6776E3BC}" type="slidenum">
              <a:rPr kumimoji="1" lang="ja-JP" altLang="en-US" smtClean="0"/>
              <a:t>‹#›</a:t>
            </a:fld>
            <a:endParaRPr kumimoji="1" lang="ja-JP" altLang="en-US"/>
          </a:p>
        </p:txBody>
      </p:sp>
    </p:spTree>
    <p:extLst>
      <p:ext uri="{BB962C8B-B14F-4D97-AF65-F5344CB8AC3E}">
        <p14:creationId xmlns:p14="http://schemas.microsoft.com/office/powerpoint/2010/main" val="14930805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911079A-2B72-46F5-B2A3-761E6776E3BC}" type="slidenum">
              <a:rPr kumimoji="1" lang="ja-JP" altLang="en-US" smtClean="0"/>
              <a:t>1</a:t>
            </a:fld>
            <a:endParaRPr kumimoji="1" lang="ja-JP" altLang="en-US"/>
          </a:p>
        </p:txBody>
      </p:sp>
    </p:spTree>
    <p:extLst>
      <p:ext uri="{BB962C8B-B14F-4D97-AF65-F5344CB8AC3E}">
        <p14:creationId xmlns:p14="http://schemas.microsoft.com/office/powerpoint/2010/main" val="3312718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80135" y="3243474"/>
            <a:ext cx="12241530" cy="223804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2160270" y="5916560"/>
            <a:ext cx="10081260" cy="2668252"/>
          </a:xfrm>
        </p:spPr>
        <p:txBody>
          <a:bodyPr/>
          <a:lstStyle>
            <a:lvl1pPr marL="0" indent="0" algn="ctr">
              <a:buNone/>
              <a:defRPr>
                <a:solidFill>
                  <a:schemeClr val="tx1">
                    <a:tint val="75000"/>
                  </a:schemeClr>
                </a:solidFill>
              </a:defRPr>
            </a:lvl1pPr>
            <a:lvl2pPr marL="709757" indent="0" algn="ctr">
              <a:buNone/>
              <a:defRPr>
                <a:solidFill>
                  <a:schemeClr val="tx1">
                    <a:tint val="75000"/>
                  </a:schemeClr>
                </a:solidFill>
              </a:defRPr>
            </a:lvl2pPr>
            <a:lvl3pPr marL="1419515" indent="0" algn="ctr">
              <a:buNone/>
              <a:defRPr>
                <a:solidFill>
                  <a:schemeClr val="tx1">
                    <a:tint val="75000"/>
                  </a:schemeClr>
                </a:solidFill>
              </a:defRPr>
            </a:lvl3pPr>
            <a:lvl4pPr marL="2129272" indent="0" algn="ctr">
              <a:buNone/>
              <a:defRPr>
                <a:solidFill>
                  <a:schemeClr val="tx1">
                    <a:tint val="75000"/>
                  </a:schemeClr>
                </a:solidFill>
              </a:defRPr>
            </a:lvl4pPr>
            <a:lvl5pPr marL="2839029" indent="0" algn="ctr">
              <a:buNone/>
              <a:defRPr>
                <a:solidFill>
                  <a:schemeClr val="tx1">
                    <a:tint val="75000"/>
                  </a:schemeClr>
                </a:solidFill>
              </a:defRPr>
            </a:lvl5pPr>
            <a:lvl6pPr marL="3548786" indent="0" algn="ctr">
              <a:buNone/>
              <a:defRPr>
                <a:solidFill>
                  <a:schemeClr val="tx1">
                    <a:tint val="75000"/>
                  </a:schemeClr>
                </a:solidFill>
              </a:defRPr>
            </a:lvl6pPr>
            <a:lvl7pPr marL="4258544" indent="0" algn="ctr">
              <a:buNone/>
              <a:defRPr>
                <a:solidFill>
                  <a:schemeClr val="tx1">
                    <a:tint val="75000"/>
                  </a:schemeClr>
                </a:solidFill>
              </a:defRPr>
            </a:lvl7pPr>
            <a:lvl8pPr marL="4968301" indent="0" algn="ctr">
              <a:buNone/>
              <a:defRPr>
                <a:solidFill>
                  <a:schemeClr val="tx1">
                    <a:tint val="75000"/>
                  </a:schemeClr>
                </a:solidFill>
              </a:defRPr>
            </a:lvl8pPr>
            <a:lvl9pPr marL="5678058"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2024/3/28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2024/3/28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441305" y="418125"/>
            <a:ext cx="3240405" cy="8908676"/>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720090" y="418125"/>
            <a:ext cx="9481185" cy="8908676"/>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2024/3/28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2024/3/28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37643" y="6709302"/>
            <a:ext cx="12241530" cy="2073696"/>
          </a:xfrm>
        </p:spPr>
        <p:txBody>
          <a:bodyPr anchor="t"/>
          <a:lstStyle>
            <a:lvl1pPr algn="l">
              <a:defRPr sz="62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1137643" y="4425337"/>
            <a:ext cx="12241530" cy="2283965"/>
          </a:xfrm>
        </p:spPr>
        <p:txBody>
          <a:bodyPr anchor="b"/>
          <a:lstStyle>
            <a:lvl1pPr marL="0" indent="0">
              <a:buNone/>
              <a:defRPr sz="3100">
                <a:solidFill>
                  <a:schemeClr val="tx1">
                    <a:tint val="75000"/>
                  </a:schemeClr>
                </a:solidFill>
              </a:defRPr>
            </a:lvl1pPr>
            <a:lvl2pPr marL="709757" indent="0">
              <a:buNone/>
              <a:defRPr sz="2800">
                <a:solidFill>
                  <a:schemeClr val="tx1">
                    <a:tint val="75000"/>
                  </a:schemeClr>
                </a:solidFill>
              </a:defRPr>
            </a:lvl2pPr>
            <a:lvl3pPr marL="1419515" indent="0">
              <a:buNone/>
              <a:defRPr sz="2500">
                <a:solidFill>
                  <a:schemeClr val="tx1">
                    <a:tint val="75000"/>
                  </a:schemeClr>
                </a:solidFill>
              </a:defRPr>
            </a:lvl3pPr>
            <a:lvl4pPr marL="2129272" indent="0">
              <a:buNone/>
              <a:defRPr sz="2200">
                <a:solidFill>
                  <a:schemeClr val="tx1">
                    <a:tint val="75000"/>
                  </a:schemeClr>
                </a:solidFill>
              </a:defRPr>
            </a:lvl4pPr>
            <a:lvl5pPr marL="2839029" indent="0">
              <a:buNone/>
              <a:defRPr sz="2200">
                <a:solidFill>
                  <a:schemeClr val="tx1">
                    <a:tint val="75000"/>
                  </a:schemeClr>
                </a:solidFill>
              </a:defRPr>
            </a:lvl5pPr>
            <a:lvl6pPr marL="3548786" indent="0">
              <a:buNone/>
              <a:defRPr sz="2200">
                <a:solidFill>
                  <a:schemeClr val="tx1">
                    <a:tint val="75000"/>
                  </a:schemeClr>
                </a:solidFill>
              </a:defRPr>
            </a:lvl6pPr>
            <a:lvl7pPr marL="4258544" indent="0">
              <a:buNone/>
              <a:defRPr sz="2200">
                <a:solidFill>
                  <a:schemeClr val="tx1">
                    <a:tint val="75000"/>
                  </a:schemeClr>
                </a:solidFill>
              </a:defRPr>
            </a:lvl7pPr>
            <a:lvl8pPr marL="4968301" indent="0">
              <a:buNone/>
              <a:defRPr sz="2200">
                <a:solidFill>
                  <a:schemeClr val="tx1">
                    <a:tint val="75000"/>
                  </a:schemeClr>
                </a:solidFill>
              </a:defRPr>
            </a:lvl8pPr>
            <a:lvl9pPr marL="5678058" indent="0">
              <a:buNone/>
              <a:defRPr sz="22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2024/3/28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720090" y="2436232"/>
            <a:ext cx="6360795" cy="6890569"/>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7320915" y="2436232"/>
            <a:ext cx="6360795" cy="6890569"/>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2024/3/28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720090" y="2337139"/>
            <a:ext cx="6363296" cy="974008"/>
          </a:xfrm>
        </p:spPr>
        <p:txBody>
          <a:bodyPr anchor="b"/>
          <a:lstStyle>
            <a:lvl1pPr marL="0" indent="0">
              <a:buNone/>
              <a:defRPr sz="3700" b="1"/>
            </a:lvl1pPr>
            <a:lvl2pPr marL="709757" indent="0">
              <a:buNone/>
              <a:defRPr sz="3100" b="1"/>
            </a:lvl2pPr>
            <a:lvl3pPr marL="1419515" indent="0">
              <a:buNone/>
              <a:defRPr sz="2800" b="1"/>
            </a:lvl3pPr>
            <a:lvl4pPr marL="2129272" indent="0">
              <a:buNone/>
              <a:defRPr sz="2500" b="1"/>
            </a:lvl4pPr>
            <a:lvl5pPr marL="2839029" indent="0">
              <a:buNone/>
              <a:defRPr sz="2500" b="1"/>
            </a:lvl5pPr>
            <a:lvl6pPr marL="3548786" indent="0">
              <a:buNone/>
              <a:defRPr sz="2500" b="1"/>
            </a:lvl6pPr>
            <a:lvl7pPr marL="4258544" indent="0">
              <a:buNone/>
              <a:defRPr sz="2500" b="1"/>
            </a:lvl7pPr>
            <a:lvl8pPr marL="4968301" indent="0">
              <a:buNone/>
              <a:defRPr sz="2500" b="1"/>
            </a:lvl8pPr>
            <a:lvl9pPr marL="5678058" indent="0">
              <a:buNone/>
              <a:defRPr sz="25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720090" y="3311147"/>
            <a:ext cx="6363296" cy="6015653"/>
          </a:xfrm>
        </p:spPr>
        <p:txBody>
          <a:bodyPr/>
          <a:lstStyle>
            <a:lvl1pPr>
              <a:defRPr sz="37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7315915" y="2337139"/>
            <a:ext cx="6365796" cy="974008"/>
          </a:xfrm>
        </p:spPr>
        <p:txBody>
          <a:bodyPr anchor="b"/>
          <a:lstStyle>
            <a:lvl1pPr marL="0" indent="0">
              <a:buNone/>
              <a:defRPr sz="3700" b="1"/>
            </a:lvl1pPr>
            <a:lvl2pPr marL="709757" indent="0">
              <a:buNone/>
              <a:defRPr sz="3100" b="1"/>
            </a:lvl2pPr>
            <a:lvl3pPr marL="1419515" indent="0">
              <a:buNone/>
              <a:defRPr sz="2800" b="1"/>
            </a:lvl3pPr>
            <a:lvl4pPr marL="2129272" indent="0">
              <a:buNone/>
              <a:defRPr sz="2500" b="1"/>
            </a:lvl4pPr>
            <a:lvl5pPr marL="2839029" indent="0">
              <a:buNone/>
              <a:defRPr sz="2500" b="1"/>
            </a:lvl5pPr>
            <a:lvl6pPr marL="3548786" indent="0">
              <a:buNone/>
              <a:defRPr sz="2500" b="1"/>
            </a:lvl6pPr>
            <a:lvl7pPr marL="4258544" indent="0">
              <a:buNone/>
              <a:defRPr sz="2500" b="1"/>
            </a:lvl7pPr>
            <a:lvl8pPr marL="4968301" indent="0">
              <a:buNone/>
              <a:defRPr sz="2500" b="1"/>
            </a:lvl8pPr>
            <a:lvl9pPr marL="5678058" indent="0">
              <a:buNone/>
              <a:defRPr sz="25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7315915" y="3311147"/>
            <a:ext cx="6365796" cy="6015653"/>
          </a:xfrm>
        </p:spPr>
        <p:txBody>
          <a:bodyPr/>
          <a:lstStyle>
            <a:lvl1pPr>
              <a:defRPr sz="37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2024/3/28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2024/3/28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2024/3/28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20091" y="415706"/>
            <a:ext cx="4738093" cy="1769167"/>
          </a:xfrm>
        </p:spPr>
        <p:txBody>
          <a:bodyPr anchor="b"/>
          <a:lstStyle>
            <a:lvl1pPr algn="l">
              <a:defRPr sz="3100" b="1"/>
            </a:lvl1pPr>
          </a:lstStyle>
          <a:p>
            <a:r>
              <a:rPr kumimoji="1" lang="ja-JP" altLang="en-US"/>
              <a:t>マスタ タイトルの書式設定</a:t>
            </a:r>
          </a:p>
        </p:txBody>
      </p:sp>
      <p:sp>
        <p:nvSpPr>
          <p:cNvPr id="3" name="コンテンツ プレースホルダ 2"/>
          <p:cNvSpPr>
            <a:spLocks noGrp="1"/>
          </p:cNvSpPr>
          <p:nvPr>
            <p:ph idx="1"/>
          </p:nvPr>
        </p:nvSpPr>
        <p:spPr>
          <a:xfrm>
            <a:off x="5630704" y="415707"/>
            <a:ext cx="8051006" cy="8911094"/>
          </a:xfrm>
        </p:spPr>
        <p:txBody>
          <a:bodyPr/>
          <a:lstStyle>
            <a:lvl1pPr>
              <a:defRPr sz="5000"/>
            </a:lvl1pPr>
            <a:lvl2pPr>
              <a:defRPr sz="4300"/>
            </a:lvl2pPr>
            <a:lvl3pPr>
              <a:defRPr sz="3700"/>
            </a:lvl3pPr>
            <a:lvl4pPr>
              <a:defRPr sz="3100"/>
            </a:lvl4pPr>
            <a:lvl5pPr>
              <a:defRPr sz="3100"/>
            </a:lvl5pPr>
            <a:lvl6pPr>
              <a:defRPr sz="3100"/>
            </a:lvl6pPr>
            <a:lvl7pPr>
              <a:defRPr sz="3100"/>
            </a:lvl7pPr>
            <a:lvl8pPr>
              <a:defRPr sz="3100"/>
            </a:lvl8pPr>
            <a:lvl9pPr>
              <a:defRPr sz="31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720091" y="2184874"/>
            <a:ext cx="4738093" cy="7141927"/>
          </a:xfrm>
        </p:spPr>
        <p:txBody>
          <a:bodyPr/>
          <a:lstStyle>
            <a:lvl1pPr marL="0" indent="0">
              <a:buNone/>
              <a:defRPr sz="2200"/>
            </a:lvl1pPr>
            <a:lvl2pPr marL="709757" indent="0">
              <a:buNone/>
              <a:defRPr sz="1900"/>
            </a:lvl2pPr>
            <a:lvl3pPr marL="1419515" indent="0">
              <a:buNone/>
              <a:defRPr sz="1600"/>
            </a:lvl3pPr>
            <a:lvl4pPr marL="2129272" indent="0">
              <a:buNone/>
              <a:defRPr sz="1400"/>
            </a:lvl4pPr>
            <a:lvl5pPr marL="2839029" indent="0">
              <a:buNone/>
              <a:defRPr sz="1400"/>
            </a:lvl5pPr>
            <a:lvl6pPr marL="3548786" indent="0">
              <a:buNone/>
              <a:defRPr sz="1400"/>
            </a:lvl6pPr>
            <a:lvl7pPr marL="4258544" indent="0">
              <a:buNone/>
              <a:defRPr sz="1400"/>
            </a:lvl7pPr>
            <a:lvl8pPr marL="4968301" indent="0">
              <a:buNone/>
              <a:defRPr sz="1400"/>
            </a:lvl8pPr>
            <a:lvl9pPr marL="5678058" indent="0">
              <a:buNone/>
              <a:defRPr sz="14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2024/3/28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822854" y="7308692"/>
            <a:ext cx="8641080" cy="862832"/>
          </a:xfrm>
        </p:spPr>
        <p:txBody>
          <a:bodyPr anchor="b"/>
          <a:lstStyle>
            <a:lvl1pPr algn="l">
              <a:defRPr sz="3100" b="1"/>
            </a:lvl1pPr>
          </a:lstStyle>
          <a:p>
            <a:r>
              <a:rPr kumimoji="1" lang="ja-JP" altLang="en-US"/>
              <a:t>マスタ タイトルの書式設定</a:t>
            </a:r>
          </a:p>
        </p:txBody>
      </p:sp>
      <p:sp>
        <p:nvSpPr>
          <p:cNvPr id="3" name="図プレースホルダ 2"/>
          <p:cNvSpPr>
            <a:spLocks noGrp="1"/>
          </p:cNvSpPr>
          <p:nvPr>
            <p:ph type="pic" idx="1"/>
          </p:nvPr>
        </p:nvSpPr>
        <p:spPr>
          <a:xfrm>
            <a:off x="2822854" y="932922"/>
            <a:ext cx="8641080" cy="6264593"/>
          </a:xfrm>
        </p:spPr>
        <p:txBody>
          <a:bodyPr/>
          <a:lstStyle>
            <a:lvl1pPr marL="0" indent="0">
              <a:buNone/>
              <a:defRPr sz="5000"/>
            </a:lvl1pPr>
            <a:lvl2pPr marL="709757" indent="0">
              <a:buNone/>
              <a:defRPr sz="4300"/>
            </a:lvl2pPr>
            <a:lvl3pPr marL="1419515" indent="0">
              <a:buNone/>
              <a:defRPr sz="3700"/>
            </a:lvl3pPr>
            <a:lvl4pPr marL="2129272" indent="0">
              <a:buNone/>
              <a:defRPr sz="3100"/>
            </a:lvl4pPr>
            <a:lvl5pPr marL="2839029" indent="0">
              <a:buNone/>
              <a:defRPr sz="3100"/>
            </a:lvl5pPr>
            <a:lvl6pPr marL="3548786" indent="0">
              <a:buNone/>
              <a:defRPr sz="3100"/>
            </a:lvl6pPr>
            <a:lvl7pPr marL="4258544" indent="0">
              <a:buNone/>
              <a:defRPr sz="3100"/>
            </a:lvl7pPr>
            <a:lvl8pPr marL="4968301" indent="0">
              <a:buNone/>
              <a:defRPr sz="3100"/>
            </a:lvl8pPr>
            <a:lvl9pPr marL="5678058" indent="0">
              <a:buNone/>
              <a:defRPr sz="3100"/>
            </a:lvl9pPr>
          </a:lstStyle>
          <a:p>
            <a:endParaRPr kumimoji="1" lang="ja-JP" altLang="en-US"/>
          </a:p>
        </p:txBody>
      </p:sp>
      <p:sp>
        <p:nvSpPr>
          <p:cNvPr id="4" name="テキスト プレースホルダ 3"/>
          <p:cNvSpPr>
            <a:spLocks noGrp="1"/>
          </p:cNvSpPr>
          <p:nvPr>
            <p:ph type="body" sz="half" idx="2"/>
          </p:nvPr>
        </p:nvSpPr>
        <p:spPr>
          <a:xfrm>
            <a:off x="2822854" y="8171524"/>
            <a:ext cx="8641080" cy="1225365"/>
          </a:xfrm>
        </p:spPr>
        <p:txBody>
          <a:bodyPr/>
          <a:lstStyle>
            <a:lvl1pPr marL="0" indent="0">
              <a:buNone/>
              <a:defRPr sz="2200"/>
            </a:lvl1pPr>
            <a:lvl2pPr marL="709757" indent="0">
              <a:buNone/>
              <a:defRPr sz="1900"/>
            </a:lvl2pPr>
            <a:lvl3pPr marL="1419515" indent="0">
              <a:buNone/>
              <a:defRPr sz="1600"/>
            </a:lvl3pPr>
            <a:lvl4pPr marL="2129272" indent="0">
              <a:buNone/>
              <a:defRPr sz="1400"/>
            </a:lvl4pPr>
            <a:lvl5pPr marL="2839029" indent="0">
              <a:buNone/>
              <a:defRPr sz="1400"/>
            </a:lvl5pPr>
            <a:lvl6pPr marL="3548786" indent="0">
              <a:buNone/>
              <a:defRPr sz="1400"/>
            </a:lvl6pPr>
            <a:lvl7pPr marL="4258544" indent="0">
              <a:buNone/>
              <a:defRPr sz="1400"/>
            </a:lvl7pPr>
            <a:lvl8pPr marL="4968301" indent="0">
              <a:buNone/>
              <a:defRPr sz="1400"/>
            </a:lvl8pPr>
            <a:lvl9pPr marL="5678058" indent="0">
              <a:buNone/>
              <a:defRPr sz="14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2024/3/28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720090" y="418123"/>
            <a:ext cx="12961620" cy="1740165"/>
          </a:xfrm>
          <a:prstGeom prst="rect">
            <a:avLst/>
          </a:prstGeom>
        </p:spPr>
        <p:txBody>
          <a:bodyPr vert="horz" lIns="141951" tIns="70976" rIns="141951" bIns="70976"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720090" y="2436232"/>
            <a:ext cx="12961620" cy="6890569"/>
          </a:xfrm>
          <a:prstGeom prst="rect">
            <a:avLst/>
          </a:prstGeom>
        </p:spPr>
        <p:txBody>
          <a:bodyPr vert="horz" lIns="141951" tIns="70976" rIns="141951" bIns="70976"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720090" y="9677250"/>
            <a:ext cx="3360420" cy="555886"/>
          </a:xfrm>
          <a:prstGeom prst="rect">
            <a:avLst/>
          </a:prstGeom>
        </p:spPr>
        <p:txBody>
          <a:bodyPr vert="horz" lIns="141951" tIns="70976" rIns="141951" bIns="70976" rtlCol="0" anchor="ctr"/>
          <a:lstStyle>
            <a:lvl1pPr algn="l">
              <a:defRPr sz="1900">
                <a:solidFill>
                  <a:schemeClr val="tx1">
                    <a:tint val="75000"/>
                  </a:schemeClr>
                </a:solidFill>
              </a:defRPr>
            </a:lvl1pPr>
          </a:lstStyle>
          <a:p>
            <a:fld id="{E90ED720-0104-4369-84BC-D37694168613}" type="datetimeFigureOut">
              <a:rPr kumimoji="1" lang="ja-JP" altLang="en-US" smtClean="0"/>
              <a:t>2024/3/28</a:t>
            </a:fld>
            <a:endParaRPr kumimoji="1" lang="ja-JP" altLang="en-US"/>
          </a:p>
        </p:txBody>
      </p:sp>
      <p:sp>
        <p:nvSpPr>
          <p:cNvPr id="5" name="フッター プレースホルダ 4"/>
          <p:cNvSpPr>
            <a:spLocks noGrp="1"/>
          </p:cNvSpPr>
          <p:nvPr>
            <p:ph type="ftr" sz="quarter" idx="3"/>
          </p:nvPr>
        </p:nvSpPr>
        <p:spPr>
          <a:xfrm>
            <a:off x="4920615" y="9677250"/>
            <a:ext cx="4560570" cy="555886"/>
          </a:xfrm>
          <a:prstGeom prst="rect">
            <a:avLst/>
          </a:prstGeom>
        </p:spPr>
        <p:txBody>
          <a:bodyPr vert="horz" lIns="141951" tIns="70976" rIns="141951" bIns="70976" rtlCol="0" anchor="ctr"/>
          <a:lstStyle>
            <a:lvl1pPr algn="ctr">
              <a:defRPr sz="19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10321290" y="9677250"/>
            <a:ext cx="3360420" cy="555886"/>
          </a:xfrm>
          <a:prstGeom prst="rect">
            <a:avLst/>
          </a:prstGeom>
        </p:spPr>
        <p:txBody>
          <a:bodyPr vert="horz" lIns="141951" tIns="70976" rIns="141951" bIns="70976" rtlCol="0" anchor="ctr"/>
          <a:lstStyle>
            <a:lvl1pPr algn="r">
              <a:defRPr sz="19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19515" rtl="0" eaLnBrk="1" latinLnBrk="0" hangingPunct="1">
        <a:spcBef>
          <a:spcPct val="0"/>
        </a:spcBef>
        <a:buNone/>
        <a:defRPr kumimoji="1" sz="6800" kern="1200">
          <a:solidFill>
            <a:schemeClr val="tx1"/>
          </a:solidFill>
          <a:latin typeface="+mj-lt"/>
          <a:ea typeface="+mj-ea"/>
          <a:cs typeface="+mj-cs"/>
        </a:defRPr>
      </a:lvl1pPr>
    </p:titleStyle>
    <p:bodyStyle>
      <a:lvl1pPr marL="532318" indent="-532318" algn="l" defTabSz="1419515" rtl="0" eaLnBrk="1" latinLnBrk="0" hangingPunct="1">
        <a:spcBef>
          <a:spcPct val="20000"/>
        </a:spcBef>
        <a:buFont typeface="Arial" pitchFamily="34" charset="0"/>
        <a:buChar char="•"/>
        <a:defRPr kumimoji="1" sz="5000" kern="1200">
          <a:solidFill>
            <a:schemeClr val="tx1"/>
          </a:solidFill>
          <a:latin typeface="+mn-lt"/>
          <a:ea typeface="+mn-ea"/>
          <a:cs typeface="+mn-cs"/>
        </a:defRPr>
      </a:lvl1pPr>
      <a:lvl2pPr marL="1153356" indent="-443598" algn="l" defTabSz="1419515" rtl="0" eaLnBrk="1" latinLnBrk="0" hangingPunct="1">
        <a:spcBef>
          <a:spcPct val="20000"/>
        </a:spcBef>
        <a:buFont typeface="Arial" pitchFamily="34" charset="0"/>
        <a:buChar char="–"/>
        <a:defRPr kumimoji="1" sz="4300" kern="1200">
          <a:solidFill>
            <a:schemeClr val="tx1"/>
          </a:solidFill>
          <a:latin typeface="+mn-lt"/>
          <a:ea typeface="+mn-ea"/>
          <a:cs typeface="+mn-cs"/>
        </a:defRPr>
      </a:lvl2pPr>
      <a:lvl3pPr marL="1774393" indent="-354879" algn="l" defTabSz="1419515" rtl="0" eaLnBrk="1" latinLnBrk="0" hangingPunct="1">
        <a:spcBef>
          <a:spcPct val="20000"/>
        </a:spcBef>
        <a:buFont typeface="Arial" pitchFamily="34" charset="0"/>
        <a:buChar char="•"/>
        <a:defRPr kumimoji="1" sz="3700" kern="1200">
          <a:solidFill>
            <a:schemeClr val="tx1"/>
          </a:solidFill>
          <a:latin typeface="+mn-lt"/>
          <a:ea typeface="+mn-ea"/>
          <a:cs typeface="+mn-cs"/>
        </a:defRPr>
      </a:lvl3pPr>
      <a:lvl4pPr marL="2484150" indent="-354879" algn="l" defTabSz="1419515" rtl="0" eaLnBrk="1" latinLnBrk="0" hangingPunct="1">
        <a:spcBef>
          <a:spcPct val="20000"/>
        </a:spcBef>
        <a:buFont typeface="Arial" pitchFamily="34" charset="0"/>
        <a:buChar char="–"/>
        <a:defRPr kumimoji="1" sz="3100" kern="1200">
          <a:solidFill>
            <a:schemeClr val="tx1"/>
          </a:solidFill>
          <a:latin typeface="+mn-lt"/>
          <a:ea typeface="+mn-ea"/>
          <a:cs typeface="+mn-cs"/>
        </a:defRPr>
      </a:lvl4pPr>
      <a:lvl5pPr marL="3193908" indent="-354879" algn="l" defTabSz="1419515" rtl="0" eaLnBrk="1" latinLnBrk="0" hangingPunct="1">
        <a:spcBef>
          <a:spcPct val="20000"/>
        </a:spcBef>
        <a:buFont typeface="Arial" pitchFamily="34" charset="0"/>
        <a:buChar char="»"/>
        <a:defRPr kumimoji="1" sz="3100" kern="1200">
          <a:solidFill>
            <a:schemeClr val="tx1"/>
          </a:solidFill>
          <a:latin typeface="+mn-lt"/>
          <a:ea typeface="+mn-ea"/>
          <a:cs typeface="+mn-cs"/>
        </a:defRPr>
      </a:lvl5pPr>
      <a:lvl6pPr marL="3903665" indent="-354879" algn="l" defTabSz="1419515" rtl="0" eaLnBrk="1" latinLnBrk="0" hangingPunct="1">
        <a:spcBef>
          <a:spcPct val="20000"/>
        </a:spcBef>
        <a:buFont typeface="Arial" pitchFamily="34" charset="0"/>
        <a:buChar char="•"/>
        <a:defRPr kumimoji="1" sz="3100" kern="1200">
          <a:solidFill>
            <a:schemeClr val="tx1"/>
          </a:solidFill>
          <a:latin typeface="+mn-lt"/>
          <a:ea typeface="+mn-ea"/>
          <a:cs typeface="+mn-cs"/>
        </a:defRPr>
      </a:lvl6pPr>
      <a:lvl7pPr marL="4613422" indent="-354879" algn="l" defTabSz="1419515" rtl="0" eaLnBrk="1" latinLnBrk="0" hangingPunct="1">
        <a:spcBef>
          <a:spcPct val="20000"/>
        </a:spcBef>
        <a:buFont typeface="Arial" pitchFamily="34" charset="0"/>
        <a:buChar char="•"/>
        <a:defRPr kumimoji="1" sz="3100" kern="1200">
          <a:solidFill>
            <a:schemeClr val="tx1"/>
          </a:solidFill>
          <a:latin typeface="+mn-lt"/>
          <a:ea typeface="+mn-ea"/>
          <a:cs typeface="+mn-cs"/>
        </a:defRPr>
      </a:lvl7pPr>
      <a:lvl8pPr marL="5323180" indent="-354879" algn="l" defTabSz="1419515" rtl="0" eaLnBrk="1" latinLnBrk="0" hangingPunct="1">
        <a:spcBef>
          <a:spcPct val="20000"/>
        </a:spcBef>
        <a:buFont typeface="Arial" pitchFamily="34" charset="0"/>
        <a:buChar char="•"/>
        <a:defRPr kumimoji="1" sz="3100" kern="1200">
          <a:solidFill>
            <a:schemeClr val="tx1"/>
          </a:solidFill>
          <a:latin typeface="+mn-lt"/>
          <a:ea typeface="+mn-ea"/>
          <a:cs typeface="+mn-cs"/>
        </a:defRPr>
      </a:lvl8pPr>
      <a:lvl9pPr marL="6032937" indent="-354879" algn="l" defTabSz="1419515" rtl="0" eaLnBrk="1" latinLnBrk="0" hangingPunct="1">
        <a:spcBef>
          <a:spcPct val="20000"/>
        </a:spcBef>
        <a:buFont typeface="Arial" pitchFamily="34" charset="0"/>
        <a:buChar char="•"/>
        <a:defRPr kumimoji="1" sz="3100" kern="1200">
          <a:solidFill>
            <a:schemeClr val="tx1"/>
          </a:solidFill>
          <a:latin typeface="+mn-lt"/>
          <a:ea typeface="+mn-ea"/>
          <a:cs typeface="+mn-cs"/>
        </a:defRPr>
      </a:lvl9pPr>
    </p:bodyStyle>
    <p:otherStyle>
      <a:defPPr>
        <a:defRPr lang="ja-JP"/>
      </a:defPPr>
      <a:lvl1pPr marL="0" algn="l" defTabSz="1419515" rtl="0" eaLnBrk="1" latinLnBrk="0" hangingPunct="1">
        <a:defRPr kumimoji="1" sz="2800" kern="1200">
          <a:solidFill>
            <a:schemeClr val="tx1"/>
          </a:solidFill>
          <a:latin typeface="+mn-lt"/>
          <a:ea typeface="+mn-ea"/>
          <a:cs typeface="+mn-cs"/>
        </a:defRPr>
      </a:lvl1pPr>
      <a:lvl2pPr marL="709757" algn="l" defTabSz="1419515" rtl="0" eaLnBrk="1" latinLnBrk="0" hangingPunct="1">
        <a:defRPr kumimoji="1" sz="2800" kern="1200">
          <a:solidFill>
            <a:schemeClr val="tx1"/>
          </a:solidFill>
          <a:latin typeface="+mn-lt"/>
          <a:ea typeface="+mn-ea"/>
          <a:cs typeface="+mn-cs"/>
        </a:defRPr>
      </a:lvl2pPr>
      <a:lvl3pPr marL="1419515" algn="l" defTabSz="1419515" rtl="0" eaLnBrk="1" latinLnBrk="0" hangingPunct="1">
        <a:defRPr kumimoji="1" sz="2800" kern="1200">
          <a:solidFill>
            <a:schemeClr val="tx1"/>
          </a:solidFill>
          <a:latin typeface="+mn-lt"/>
          <a:ea typeface="+mn-ea"/>
          <a:cs typeface="+mn-cs"/>
        </a:defRPr>
      </a:lvl3pPr>
      <a:lvl4pPr marL="2129272" algn="l" defTabSz="1419515" rtl="0" eaLnBrk="1" latinLnBrk="0" hangingPunct="1">
        <a:defRPr kumimoji="1" sz="2800" kern="1200">
          <a:solidFill>
            <a:schemeClr val="tx1"/>
          </a:solidFill>
          <a:latin typeface="+mn-lt"/>
          <a:ea typeface="+mn-ea"/>
          <a:cs typeface="+mn-cs"/>
        </a:defRPr>
      </a:lvl4pPr>
      <a:lvl5pPr marL="2839029" algn="l" defTabSz="1419515" rtl="0" eaLnBrk="1" latinLnBrk="0" hangingPunct="1">
        <a:defRPr kumimoji="1" sz="2800" kern="1200">
          <a:solidFill>
            <a:schemeClr val="tx1"/>
          </a:solidFill>
          <a:latin typeface="+mn-lt"/>
          <a:ea typeface="+mn-ea"/>
          <a:cs typeface="+mn-cs"/>
        </a:defRPr>
      </a:lvl5pPr>
      <a:lvl6pPr marL="3548786" algn="l" defTabSz="1419515" rtl="0" eaLnBrk="1" latinLnBrk="0" hangingPunct="1">
        <a:defRPr kumimoji="1" sz="2800" kern="1200">
          <a:solidFill>
            <a:schemeClr val="tx1"/>
          </a:solidFill>
          <a:latin typeface="+mn-lt"/>
          <a:ea typeface="+mn-ea"/>
          <a:cs typeface="+mn-cs"/>
        </a:defRPr>
      </a:lvl6pPr>
      <a:lvl7pPr marL="4258544" algn="l" defTabSz="1419515" rtl="0" eaLnBrk="1" latinLnBrk="0" hangingPunct="1">
        <a:defRPr kumimoji="1" sz="2800" kern="1200">
          <a:solidFill>
            <a:schemeClr val="tx1"/>
          </a:solidFill>
          <a:latin typeface="+mn-lt"/>
          <a:ea typeface="+mn-ea"/>
          <a:cs typeface="+mn-cs"/>
        </a:defRPr>
      </a:lvl7pPr>
      <a:lvl8pPr marL="4968301" algn="l" defTabSz="1419515" rtl="0" eaLnBrk="1" latinLnBrk="0" hangingPunct="1">
        <a:defRPr kumimoji="1" sz="2800" kern="1200">
          <a:solidFill>
            <a:schemeClr val="tx1"/>
          </a:solidFill>
          <a:latin typeface="+mn-lt"/>
          <a:ea typeface="+mn-ea"/>
          <a:cs typeface="+mn-cs"/>
        </a:defRPr>
      </a:lvl8pPr>
      <a:lvl9pPr marL="5678058" algn="l" defTabSz="1419515" rtl="0" eaLnBrk="1" latinLnBrk="0" hangingPunct="1">
        <a:defRPr kumimoji="1"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正方形/長方形 129"/>
          <p:cNvSpPr/>
          <p:nvPr/>
        </p:nvSpPr>
        <p:spPr>
          <a:xfrm>
            <a:off x="188956" y="339415"/>
            <a:ext cx="14102244" cy="395457"/>
          </a:xfrm>
          <a:prstGeom prst="rect">
            <a:avLst/>
          </a:prstGeom>
          <a:ln>
            <a:noFill/>
          </a:ln>
        </p:spPr>
        <p:style>
          <a:lnRef idx="1">
            <a:schemeClr val="accent1"/>
          </a:lnRef>
          <a:fillRef idx="2">
            <a:schemeClr val="accent1"/>
          </a:fillRef>
          <a:effectRef idx="1">
            <a:schemeClr val="accent1"/>
          </a:effectRef>
          <a:fontRef idx="minor">
            <a:schemeClr val="dk1"/>
          </a:fontRef>
        </p:style>
        <p:txBody>
          <a:bodyPr wrap="square" lIns="122525" tIns="61262" rIns="122525" bIns="61262" anchor="ctr">
            <a:noAutofit/>
          </a:bodyPr>
          <a:lstStyle/>
          <a:p>
            <a:pPr algn="ctr">
              <a:lnSpc>
                <a:spcPts val="2000"/>
              </a:lnSpc>
              <a:spcAft>
                <a:spcPts val="0"/>
              </a:spcAft>
            </a:pPr>
            <a:r>
              <a:rPr lang="ja-JP" altLang="en-US" sz="1600" b="1"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1600" b="1"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概要</a:t>
            </a:r>
            <a:r>
              <a:rPr lang="ja-JP" altLang="en-US" sz="1600" b="1"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版＞　</a:t>
            </a:r>
            <a:r>
              <a:rPr lang="ja-JP" sz="1600" b="1"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大阪都市魅力創造戦略</a:t>
            </a:r>
            <a:r>
              <a:rPr lang="en-US" sz="1600" b="1"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2025</a:t>
            </a:r>
            <a:r>
              <a:rPr lang="ja-JP" altLang="en-US" sz="1600" b="1"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600" dirty="0">
                <a:solidFill>
                  <a:srgbClr val="FFFFFF"/>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2000" dirty="0">
                <a:solidFill>
                  <a:srgbClr val="FFFFFF"/>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sz="2200" dirty="0">
                <a:solidFill>
                  <a:srgbClr val="FFFFFF"/>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sz="1400" dirty="0">
                <a:solidFill>
                  <a:srgbClr val="FFFFFF"/>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400" dirty="0">
                <a:solidFill>
                  <a:srgbClr val="FFFFFF"/>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grpSp>
        <p:nvGrpSpPr>
          <p:cNvPr id="13" name="グループ化 12"/>
          <p:cNvGrpSpPr/>
          <p:nvPr/>
        </p:nvGrpSpPr>
        <p:grpSpPr>
          <a:xfrm>
            <a:off x="188956" y="872555"/>
            <a:ext cx="6595344" cy="1179483"/>
            <a:chOff x="-30758" y="807917"/>
            <a:chExt cx="3300972" cy="965484"/>
          </a:xfrm>
        </p:grpSpPr>
        <p:sp>
          <p:nvSpPr>
            <p:cNvPr id="141" name="正方形/長方形 140"/>
            <p:cNvSpPr/>
            <p:nvPr/>
          </p:nvSpPr>
          <p:spPr>
            <a:xfrm rot="10800000" flipV="1">
              <a:off x="-30758" y="807917"/>
              <a:ext cx="3300972" cy="335244"/>
            </a:xfrm>
            <a:prstGeom prst="rect">
              <a:avLst/>
            </a:prstGeom>
            <a:solidFill>
              <a:schemeClr val="tx1">
                <a:lumMod val="75000"/>
                <a:lumOff val="25000"/>
              </a:schemeClr>
            </a:solidFill>
            <a:ln>
              <a:noFill/>
            </a:ln>
            <a:effectLst/>
          </p:spPr>
          <p:style>
            <a:lnRef idx="1">
              <a:schemeClr val="accent3"/>
            </a:lnRef>
            <a:fillRef idx="2">
              <a:schemeClr val="accent3"/>
            </a:fillRef>
            <a:effectRef idx="1">
              <a:schemeClr val="accent3"/>
            </a:effectRef>
            <a:fontRef idx="minor">
              <a:schemeClr val="dk1"/>
            </a:fontRef>
          </p:style>
          <p:txBody>
            <a:bodyPr wrap="square" lIns="36000" tIns="0" rIns="36000" bIns="0" rtlCol="0" anchor="ctr" anchorCtr="0">
              <a:noAutofit/>
            </a:bodyPr>
            <a:lstStyle/>
            <a:p>
              <a:pPr algn="ctr">
                <a:spcAft>
                  <a:spcPts val="600"/>
                </a:spcAft>
              </a:pPr>
              <a:r>
                <a:rPr lang="ja-JP" altLang="en-US" sz="1400" b="1" kern="1200" dirty="0">
                  <a:solidFill>
                    <a:srgbClr val="FFFFFF"/>
                  </a:solidFill>
                  <a:effectLst/>
                  <a:ea typeface="Meiryo UI" panose="020B0604030504040204" pitchFamily="50" charset="-128"/>
                  <a:cs typeface="Times New Roman" panose="02020603050405020304" pitchFamily="18" charset="0"/>
                </a:rPr>
                <a:t>　　　</a:t>
              </a:r>
              <a:r>
                <a:rPr lang="ja-JP" sz="1400" b="1" kern="1200" dirty="0">
                  <a:solidFill>
                    <a:srgbClr val="FFFFFF"/>
                  </a:solidFill>
                  <a:effectLst/>
                  <a:ea typeface="Meiryo UI" panose="020B0604030504040204" pitchFamily="50" charset="-128"/>
                  <a:cs typeface="Times New Roman" panose="02020603050405020304" pitchFamily="18" charset="0"/>
                </a:rPr>
                <a:t>魅力共創都市・大阪　</a:t>
              </a:r>
              <a:r>
                <a:rPr lang="ja-JP" sz="1300" b="1" kern="1200" dirty="0">
                  <a:solidFill>
                    <a:srgbClr val="FFFFFF"/>
                  </a:solidFill>
                  <a:effectLst/>
                  <a:ea typeface="Meiryo UI" panose="020B0604030504040204" pitchFamily="50" charset="-128"/>
                  <a:cs typeface="Times New Roman" panose="02020603050405020304" pitchFamily="18" charset="0"/>
                </a:rPr>
                <a:t>～新たな時代を切り拓き、さらに前へ～</a:t>
              </a:r>
              <a:r>
                <a:rPr lang="ja-JP" altLang="en-US" sz="1400" b="1" kern="1200" dirty="0">
                  <a:solidFill>
                    <a:srgbClr val="FFFFFF"/>
                  </a:solidFill>
                  <a:effectLst/>
                  <a:ea typeface="Meiryo UI" panose="020B0604030504040204" pitchFamily="50" charset="-128"/>
                  <a:cs typeface="Times New Roman" panose="02020603050405020304" pitchFamily="18" charset="0"/>
                </a:rPr>
                <a:t>　</a:t>
              </a:r>
              <a:endParaRPr lang="ja-JP" sz="1050" kern="100" dirty="0">
                <a:effectLst/>
                <a:ea typeface="游明朝" panose="02020400000000000000" pitchFamily="18" charset="-128"/>
                <a:cs typeface="Times New Roman" panose="02020603050405020304" pitchFamily="18" charset="0"/>
              </a:endParaRPr>
            </a:p>
          </p:txBody>
        </p:sp>
        <p:sp>
          <p:nvSpPr>
            <p:cNvPr id="143" name="正方形/長方形 142"/>
            <p:cNvSpPr/>
            <p:nvPr/>
          </p:nvSpPr>
          <p:spPr>
            <a:xfrm>
              <a:off x="-30758" y="1132990"/>
              <a:ext cx="3295929" cy="640411"/>
            </a:xfrm>
            <a:prstGeom prst="rect">
              <a:avLst/>
            </a:prstGeom>
            <a:noFill/>
            <a:ln w="3175">
              <a:solidFill>
                <a:schemeClr val="tx1"/>
              </a:solidFill>
              <a:prstDash val="solid"/>
            </a:ln>
          </p:spPr>
          <p:style>
            <a:lnRef idx="2">
              <a:schemeClr val="dk1"/>
            </a:lnRef>
            <a:fillRef idx="1">
              <a:schemeClr val="lt1"/>
            </a:fillRef>
            <a:effectRef idx="0">
              <a:schemeClr val="dk1"/>
            </a:effectRef>
            <a:fontRef idx="minor">
              <a:schemeClr val="dk1"/>
            </a:fontRef>
          </p:style>
          <p:txBody>
            <a:bodyPr wrap="square" rtlCol="0" anchor="ctr">
              <a:noAutofit/>
            </a:bodyPr>
            <a:lstStyle/>
            <a:p>
              <a:pPr marL="133350">
                <a:lnSpc>
                  <a:spcPts val="1500"/>
                </a:lnSpc>
                <a:spcAft>
                  <a:spcPts val="0"/>
                </a:spcAft>
              </a:pPr>
              <a:r>
                <a:rPr lang="ja-JP" sz="11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難局の先にある新たな時代を切り拓くため、住民・企業をはじめ、あらゆるステークホルダーとともに、大阪が持つ豊かな歴史・文化や人々の多様な魅力、都市のポテンシャルを生かし、チャレンジ</a:t>
              </a:r>
              <a:r>
                <a:rPr lang="ja-JP" sz="1100" kern="1200" dirty="0">
                  <a:solidFill>
                    <a:schemeClr val="tx1"/>
                  </a:solidFill>
                  <a:effectLst/>
                  <a:latin typeface="ＭＳ Ｐゴシック" panose="020B0600070205080204" pitchFamily="50" charset="-128"/>
                  <a:ea typeface="Meiryo UI" panose="020B0604030504040204" pitchFamily="50" charset="-128"/>
                  <a:cs typeface="Times New Roman" panose="02020603050405020304" pitchFamily="18" charset="0"/>
                </a:rPr>
                <a:t>し</a:t>
              </a:r>
              <a:r>
                <a:rPr lang="ja-JP" altLang="en-US" sz="1100" kern="1200" dirty="0">
                  <a:solidFill>
                    <a:schemeClr val="tx1"/>
                  </a:solidFill>
                  <a:effectLst/>
                  <a:latin typeface="ＭＳ Ｐゴシック" panose="020B0600070205080204" pitchFamily="50" charset="-128"/>
                  <a:ea typeface="Meiryo UI" panose="020B0604030504040204" pitchFamily="50" charset="-128"/>
                  <a:cs typeface="Times New Roman" panose="02020603050405020304" pitchFamily="18" charset="0"/>
                </a:rPr>
                <a:t>続</a:t>
              </a:r>
              <a:r>
                <a:rPr lang="ja-JP" sz="1100" kern="1200" dirty="0">
                  <a:solidFill>
                    <a:schemeClr val="tx1"/>
                  </a:solidFill>
                  <a:effectLst/>
                  <a:latin typeface="ＭＳ Ｐゴシック" panose="020B0600070205080204" pitchFamily="50" charset="-128"/>
                  <a:ea typeface="Meiryo UI" panose="020B0604030504040204" pitchFamily="50" charset="-128"/>
                  <a:cs typeface="Times New Roman" panose="02020603050405020304" pitchFamily="18" charset="0"/>
                </a:rPr>
                <a:t>け</a:t>
              </a:r>
              <a:r>
                <a:rPr lang="ja-JP" sz="11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ることに</a:t>
              </a:r>
              <a:r>
                <a:rPr lang="ja-JP" sz="1100" kern="1200" dirty="0">
                  <a:solidFill>
                    <a:schemeClr val="tx1"/>
                  </a:solidFill>
                  <a:effectLst/>
                  <a:latin typeface="ＭＳ Ｐゴシック" panose="020B0600070205080204" pitchFamily="50" charset="-128"/>
                  <a:ea typeface="Meiryo UI" panose="020B0604030504040204" pitchFamily="50" charset="-128"/>
                  <a:cs typeface="Times New Roman" panose="02020603050405020304" pitchFamily="18" charset="0"/>
                </a:rPr>
                <a:t>より</a:t>
              </a:r>
              <a:r>
                <a:rPr lang="ja-JP" altLang="en-US" sz="1100" kern="1200" dirty="0">
                  <a:solidFill>
                    <a:schemeClr val="tx1"/>
                  </a:solidFill>
                  <a:effectLst/>
                  <a:latin typeface="ＭＳ Ｐゴシック" panose="020B0600070205080204" pitchFamily="50" charset="-128"/>
                  <a:ea typeface="Meiryo UI" panose="020B0604030504040204" pitchFamily="50" charset="-128"/>
                  <a:cs typeface="Times New Roman" panose="02020603050405020304" pitchFamily="18" charset="0"/>
                </a:rPr>
                <a:t>、</a:t>
              </a:r>
              <a:r>
                <a:rPr lang="ja-JP" sz="1100" kern="1200" dirty="0">
                  <a:solidFill>
                    <a:schemeClr val="tx1"/>
                  </a:solidFill>
                  <a:effectLst/>
                  <a:latin typeface="ＭＳ Ｐゴシック" panose="020B0600070205080204" pitchFamily="50" charset="-128"/>
                  <a:ea typeface="Meiryo UI" panose="020B0604030504040204" pitchFamily="50" charset="-128"/>
                  <a:cs typeface="Times New Roman" panose="02020603050405020304" pitchFamily="18" charset="0"/>
                </a:rPr>
                <a:t>大</a:t>
              </a:r>
              <a:r>
                <a:rPr lang="ja-JP" sz="11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阪を元気にし、</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indent="139700">
                <a:lnSpc>
                  <a:spcPts val="1500"/>
                </a:lnSpc>
                <a:spcAft>
                  <a:spcPts val="0"/>
                </a:spcAft>
              </a:pPr>
              <a:r>
                <a:rPr lang="ja-JP" sz="11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府民・市民が誇りや愛着を感じることのできる、世界に誇る魅力あふれる都市を創り上げることをめざす。</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grpSp>
      <p:sp>
        <p:nvSpPr>
          <p:cNvPr id="146" name="テキスト ボックス 2"/>
          <p:cNvSpPr txBox="1">
            <a:spLocks noChangeArrowheads="1"/>
          </p:cNvSpPr>
          <p:nvPr/>
        </p:nvSpPr>
        <p:spPr bwMode="auto">
          <a:xfrm>
            <a:off x="159586" y="2084698"/>
            <a:ext cx="6538175" cy="1782906"/>
          </a:xfrm>
          <a:prstGeom prst="rect">
            <a:avLst/>
          </a:prstGeom>
          <a:noFill/>
          <a:ln w="9525">
            <a:noFill/>
            <a:miter lim="800000"/>
            <a:headEnd/>
            <a:tailEnd/>
          </a:ln>
        </p:spPr>
        <p:txBody>
          <a:bodyPr rot="0" vert="horz" wrap="square" lIns="91440" tIns="45720" rIns="91440" bIns="45720" anchor="ctr" anchorCtr="0">
            <a:noAutofit/>
          </a:bodyPr>
          <a:lstStyle/>
          <a:p>
            <a:pPr>
              <a:spcAft>
                <a:spcPts val="240"/>
              </a:spcAft>
            </a:pPr>
            <a:r>
              <a:rPr lang="ja-JP" sz="1200" b="1" kern="100" dirty="0">
                <a:effectLst/>
                <a:latin typeface="游明朝" panose="02020400000000000000" pitchFamily="18" charset="-128"/>
                <a:ea typeface="Meiryo UI" panose="020B0604030504040204" pitchFamily="50" charset="-128"/>
                <a:cs typeface="Times New Roman" panose="02020603050405020304" pitchFamily="18" charset="0"/>
              </a:rPr>
              <a:t>【策定の背景】  </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9700" indent="-139700">
              <a:lnSpc>
                <a:spcPts val="1500"/>
              </a:lnSpc>
              <a:spcAft>
                <a:spcPts val="240"/>
              </a:spcAft>
            </a:pP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〇大阪府・市では、</a:t>
            </a:r>
            <a:r>
              <a:rPr lang="en-US" sz="1100" kern="100" dirty="0">
                <a:effectLst/>
                <a:latin typeface="游明朝" panose="02020400000000000000" pitchFamily="18" charset="-128"/>
                <a:ea typeface="Meiryo UI" panose="020B0604030504040204" pitchFamily="50" charset="-128"/>
                <a:cs typeface="Times New Roman" panose="02020603050405020304" pitchFamily="18" charset="0"/>
              </a:rPr>
              <a:t>2012</a:t>
            </a: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年より、世界的な創造都市の実現に向けた観光・国際交流・文化・スポーツ分野の共通の戦略として「大阪都市魅力創造戦略」を策定し、一体となって各種プロジェクトを着実に推進することにより、好調なインバウンド需要を取り込み、大阪の賑わいを創出してきた。</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9700" indent="-139700">
              <a:lnSpc>
                <a:spcPts val="1500"/>
              </a:lnSpc>
              <a:spcAft>
                <a:spcPts val="240"/>
              </a:spcAft>
            </a:pP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〇</a:t>
            </a:r>
            <a:r>
              <a:rPr lang="en-US" sz="1100" kern="100" dirty="0">
                <a:effectLst/>
                <a:latin typeface="游明朝" panose="02020400000000000000" pitchFamily="18" charset="-128"/>
                <a:ea typeface="Meiryo UI" panose="020B0604030504040204" pitchFamily="50" charset="-128"/>
                <a:cs typeface="Times New Roman" panose="02020603050405020304" pitchFamily="18" charset="0"/>
              </a:rPr>
              <a:t>2025</a:t>
            </a: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年の大阪・関西万博に向けて高まる発信力やインパクトを</a:t>
            </a:r>
            <a:r>
              <a:rPr lang="ja-JP" altLang="en-US" sz="1100" kern="100" dirty="0">
                <a:effectLst/>
                <a:latin typeface="游明朝" panose="02020400000000000000" pitchFamily="18" charset="-128"/>
                <a:ea typeface="Meiryo UI" panose="020B0604030504040204" pitchFamily="50" charset="-128"/>
                <a:cs typeface="Times New Roman" panose="02020603050405020304" pitchFamily="18" charset="0"/>
              </a:rPr>
              <a:t>生</a:t>
            </a: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かして、都市魅力のさらなる向上や世界への発信をオール大阪で進めていく必要がある。</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9700" indent="-139700">
              <a:lnSpc>
                <a:spcPts val="1500"/>
              </a:lnSpc>
              <a:spcAft>
                <a:spcPts val="100"/>
              </a:spcAft>
            </a:pP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〇新型コロナウイルス感染症の拡大に伴い、新たな生活様式の浸透</a:t>
            </a:r>
            <a:r>
              <a:rPr lang="ja-JP" altLang="en-US" sz="1100" kern="100" dirty="0">
                <a:effectLst/>
                <a:latin typeface="游明朝" panose="02020400000000000000" pitchFamily="18" charset="-128"/>
                <a:ea typeface="Meiryo UI" panose="020B0604030504040204" pitchFamily="50" charset="-128"/>
                <a:cs typeface="Times New Roman" panose="02020603050405020304" pitchFamily="18" charset="0"/>
              </a:rPr>
              <a:t>や</a:t>
            </a: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消費行動</a:t>
            </a:r>
            <a:r>
              <a:rPr lang="ja-JP" altLang="en-US" sz="1100" kern="100" dirty="0">
                <a:solidFill>
                  <a:srgbClr val="FF0000"/>
                </a:solidFill>
                <a:effectLst/>
                <a:latin typeface="游明朝" panose="02020400000000000000" pitchFamily="18" charset="-128"/>
                <a:ea typeface="Meiryo UI" panose="020B0604030504040204" pitchFamily="50" charset="-128"/>
                <a:cs typeface="Times New Roman" panose="02020603050405020304" pitchFamily="18" charset="0"/>
              </a:rPr>
              <a:t>、</a:t>
            </a: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働き方が変化している中、観光分野においても旅行者のニーズが変容しており、こうした潮流をとらえた施策が求められている。</a:t>
            </a:r>
            <a:endParaRPr lang="en-US" altLang="ja-JP" sz="1100" kern="100" dirty="0">
              <a:latin typeface="游明朝" panose="02020400000000000000" pitchFamily="18" charset="-128"/>
              <a:ea typeface="Meiryo UI" panose="020B0604030504040204" pitchFamily="50" charset="-128"/>
              <a:cs typeface="Times New Roman" panose="02020603050405020304" pitchFamily="18" charset="0"/>
            </a:endParaRPr>
          </a:p>
        </p:txBody>
      </p:sp>
      <p:sp>
        <p:nvSpPr>
          <p:cNvPr id="148" name="台形 147"/>
          <p:cNvSpPr/>
          <p:nvPr/>
        </p:nvSpPr>
        <p:spPr>
          <a:xfrm>
            <a:off x="106876" y="5704778"/>
            <a:ext cx="1572591" cy="272754"/>
          </a:xfrm>
          <a:prstGeom prst="trapezoid">
            <a:avLst>
              <a:gd name="adj"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tIns="36000" bIns="36000" rtlCol="0" anchor="t">
            <a:noAutofit/>
          </a:bodyPr>
          <a:lstStyle/>
          <a:p>
            <a:pPr>
              <a:lnSpc>
                <a:spcPts val="1500"/>
              </a:lnSpc>
              <a:spcAft>
                <a:spcPts val="0"/>
              </a:spcAft>
            </a:pPr>
            <a:r>
              <a:rPr lang="ja-JP" altLang="en-US" sz="1200" b="1" u="sng" kern="1200" dirty="0">
                <a:solidFill>
                  <a:schemeClr val="tx1"/>
                </a:solidFill>
                <a:effectLst/>
                <a:latin typeface="ＭＳ Ｐゴシック" panose="020B0600070205080204" pitchFamily="50" charset="-128"/>
                <a:ea typeface="Meiryo UI" panose="020B0604030504040204" pitchFamily="50" charset="-128"/>
                <a:cs typeface="Times New Roman" panose="02020603050405020304" pitchFamily="18" charset="0"/>
              </a:rPr>
              <a:t>◆</a:t>
            </a:r>
            <a:r>
              <a:rPr lang="ja-JP" sz="1200" b="1" u="sng" kern="1200" dirty="0">
                <a:solidFill>
                  <a:schemeClr val="tx1"/>
                </a:solidFill>
                <a:effectLst/>
                <a:latin typeface="ＭＳ Ｐゴシック" panose="020B0600070205080204" pitchFamily="50" charset="-128"/>
                <a:ea typeface="Meiryo UI" panose="020B0604030504040204" pitchFamily="50" charset="-128"/>
                <a:cs typeface="Times New Roman" panose="02020603050405020304" pitchFamily="18" charset="0"/>
              </a:rPr>
              <a:t>基本的な考え方</a:t>
            </a:r>
            <a:r>
              <a:rPr lang="ja-JP" altLang="en-US" sz="1200" b="1" u="sng" dirty="0">
                <a:solidFill>
                  <a:schemeClr val="tx1"/>
                </a:solidFill>
                <a:latin typeface="ＭＳ Ｐゴシック" panose="020B0600070205080204" pitchFamily="50" charset="-128"/>
                <a:ea typeface="Meiryo UI" panose="020B0604030504040204" pitchFamily="50" charset="-128"/>
                <a:cs typeface="Times New Roman" panose="02020603050405020304" pitchFamily="18" charset="0"/>
              </a:rPr>
              <a:t>◆</a:t>
            </a:r>
            <a:endParaRPr lang="ja-JP" sz="1200" u="sng" dirty="0">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49" name="二等辺三角形 148"/>
          <p:cNvSpPr/>
          <p:nvPr/>
        </p:nvSpPr>
        <p:spPr>
          <a:xfrm>
            <a:off x="2882946" y="6741324"/>
            <a:ext cx="1181691" cy="222738"/>
          </a:xfrm>
          <a:prstGeom prst="triangle">
            <a:avLst/>
          </a:prstGeom>
          <a:solidFill>
            <a:schemeClr val="accent1">
              <a:lumMod val="60000"/>
              <a:lumOff val="40000"/>
            </a:schemeClr>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50" name="角丸四角形 149"/>
          <p:cNvSpPr/>
          <p:nvPr/>
        </p:nvSpPr>
        <p:spPr>
          <a:xfrm>
            <a:off x="289336" y="7019939"/>
            <a:ext cx="6326778" cy="33189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ts val="1500"/>
              </a:lnSpc>
              <a:spcAft>
                <a:spcPts val="0"/>
              </a:spcAft>
            </a:pPr>
            <a:r>
              <a:rPr lang="ja-JP" sz="1100" b="1" kern="100" dirty="0">
                <a:solidFill>
                  <a:srgbClr val="000000"/>
                </a:solidFill>
                <a:effectLst/>
                <a:ea typeface="Meiryo UI" panose="020B0604030504040204" pitchFamily="50" charset="-128"/>
                <a:cs typeface="Times New Roman" panose="02020603050405020304" pitchFamily="18" charset="0"/>
              </a:rPr>
              <a:t>持続可能な開発目標（</a:t>
            </a:r>
            <a:r>
              <a:rPr lang="en-US" sz="1100" b="1" kern="100" dirty="0">
                <a:solidFill>
                  <a:srgbClr val="000000"/>
                </a:solidFill>
                <a:effectLst/>
                <a:ea typeface="Meiryo UI" panose="020B0604030504040204" pitchFamily="50" charset="-128"/>
                <a:cs typeface="Times New Roman" panose="02020603050405020304" pitchFamily="18" charset="0"/>
              </a:rPr>
              <a:t>SDG</a:t>
            </a:r>
            <a:r>
              <a:rPr lang="ja-JP" sz="1100" b="1" kern="100" dirty="0">
                <a:solidFill>
                  <a:srgbClr val="000000"/>
                </a:solidFill>
                <a:effectLst/>
                <a:ea typeface="Meiryo UI" panose="020B0604030504040204" pitchFamily="50" charset="-128"/>
                <a:cs typeface="Times New Roman" panose="02020603050405020304" pitchFamily="18" charset="0"/>
              </a:rPr>
              <a:t>ｓ）達成への貢献</a:t>
            </a:r>
            <a:endParaRPr lang="ja-JP" sz="1050" kern="100" dirty="0">
              <a:effectLst/>
              <a:ea typeface="游明朝" panose="02020400000000000000" pitchFamily="18" charset="-128"/>
              <a:cs typeface="Times New Roman" panose="02020603050405020304" pitchFamily="18" charset="0"/>
            </a:endParaRPr>
          </a:p>
          <a:p>
            <a:pPr algn="ctr">
              <a:spcAft>
                <a:spcPts val="0"/>
              </a:spcAft>
            </a:pPr>
            <a:r>
              <a:rPr lang="en-US" sz="1000" kern="100" dirty="0">
                <a:effectLst/>
                <a:ea typeface="游明朝" panose="02020400000000000000" pitchFamily="18" charset="-128"/>
                <a:cs typeface="Times New Roman" panose="02020603050405020304" pitchFamily="18" charset="0"/>
              </a:rPr>
              <a:t> </a:t>
            </a:r>
            <a:endParaRPr lang="ja-JP" sz="1050" kern="100" dirty="0">
              <a:effectLst/>
              <a:ea typeface="游明朝" panose="02020400000000000000" pitchFamily="18" charset="-128"/>
              <a:cs typeface="Times New Roman" panose="02020603050405020304" pitchFamily="18" charset="0"/>
            </a:endParaRPr>
          </a:p>
        </p:txBody>
      </p:sp>
      <p:sp>
        <p:nvSpPr>
          <p:cNvPr id="152" name="正方形/長方形 151"/>
          <p:cNvSpPr/>
          <p:nvPr/>
        </p:nvSpPr>
        <p:spPr>
          <a:xfrm>
            <a:off x="289336" y="6017579"/>
            <a:ext cx="6325556" cy="67554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56" name="角丸四角形 155"/>
          <p:cNvSpPr/>
          <p:nvPr/>
        </p:nvSpPr>
        <p:spPr>
          <a:xfrm>
            <a:off x="397054" y="6105089"/>
            <a:ext cx="1971927" cy="512552"/>
          </a:xfrm>
          <a:prstGeom prst="roundRect">
            <a:avLst/>
          </a:prstGeom>
          <a:ln>
            <a:noFill/>
          </a:ln>
        </p:spPr>
        <p:style>
          <a:lnRef idx="2">
            <a:schemeClr val="dk1"/>
          </a:lnRef>
          <a:fillRef idx="1">
            <a:schemeClr val="lt1"/>
          </a:fillRef>
          <a:effectRef idx="0">
            <a:schemeClr val="dk1"/>
          </a:effectRef>
          <a:fontRef idx="minor">
            <a:schemeClr val="dk1"/>
          </a:fontRef>
        </p:style>
        <p:txBody>
          <a:bodyPr wrap="square" rtlCol="0" anchor="ctr">
            <a:noAutofit/>
          </a:bodyPr>
          <a:lstStyle/>
          <a:p>
            <a:pPr algn="ctr">
              <a:lnSpc>
                <a:spcPts val="1200"/>
              </a:lnSpc>
              <a:spcAft>
                <a:spcPts val="0"/>
              </a:spcAft>
            </a:pPr>
            <a:r>
              <a:rPr lang="ja-JP" sz="1050" b="1"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大阪・関西万博のインパクトを生かした都市魅力の創造・発信</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59" name="角丸四角形 158"/>
          <p:cNvSpPr/>
          <p:nvPr/>
        </p:nvSpPr>
        <p:spPr>
          <a:xfrm>
            <a:off x="2462616" y="6105089"/>
            <a:ext cx="1971927" cy="512552"/>
          </a:xfrm>
          <a:prstGeom prst="roundRect">
            <a:avLst/>
          </a:prstGeom>
          <a:ln>
            <a:noFill/>
          </a:ln>
        </p:spPr>
        <p:style>
          <a:lnRef idx="2">
            <a:schemeClr val="dk1"/>
          </a:lnRef>
          <a:fillRef idx="1">
            <a:schemeClr val="lt1"/>
          </a:fillRef>
          <a:effectRef idx="0">
            <a:schemeClr val="dk1"/>
          </a:effectRef>
          <a:fontRef idx="minor">
            <a:schemeClr val="dk1"/>
          </a:fontRef>
        </p:style>
        <p:txBody>
          <a:bodyPr wrap="square" rtlCol="0" anchor="ctr">
            <a:noAutofit/>
          </a:bodyPr>
          <a:lstStyle/>
          <a:p>
            <a:pPr algn="ctr">
              <a:lnSpc>
                <a:spcPts val="1200"/>
              </a:lnSpc>
              <a:spcAft>
                <a:spcPts val="0"/>
              </a:spcAft>
            </a:pPr>
            <a:r>
              <a:rPr lang="ja-JP" sz="1050" b="1" kern="120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安全・安心で持続可能な</a:t>
            </a:r>
            <a:endParaRPr lang="ja-JP" sz="12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gn="ctr">
              <a:lnSpc>
                <a:spcPts val="1200"/>
              </a:lnSpc>
              <a:spcAft>
                <a:spcPts val="0"/>
              </a:spcAft>
            </a:pPr>
            <a:r>
              <a:rPr lang="ja-JP" sz="1050" b="1" kern="120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魅力ある都市の実現</a:t>
            </a:r>
            <a:endParaRPr lang="ja-JP" sz="12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60" name="角丸四角形 159"/>
          <p:cNvSpPr/>
          <p:nvPr/>
        </p:nvSpPr>
        <p:spPr>
          <a:xfrm>
            <a:off x="4528179" y="6105089"/>
            <a:ext cx="1971927" cy="512552"/>
          </a:xfrm>
          <a:prstGeom prst="roundRect">
            <a:avLst/>
          </a:prstGeom>
          <a:ln>
            <a:noFill/>
          </a:ln>
        </p:spPr>
        <p:style>
          <a:lnRef idx="2">
            <a:schemeClr val="dk1"/>
          </a:lnRef>
          <a:fillRef idx="1">
            <a:schemeClr val="lt1"/>
          </a:fillRef>
          <a:effectRef idx="0">
            <a:schemeClr val="dk1"/>
          </a:effectRef>
          <a:fontRef idx="minor">
            <a:schemeClr val="dk1"/>
          </a:fontRef>
        </p:style>
        <p:txBody>
          <a:bodyPr wrap="square" rtlCol="0" anchor="ctr">
            <a:noAutofit/>
          </a:bodyPr>
          <a:lstStyle/>
          <a:p>
            <a:pPr algn="ctr">
              <a:lnSpc>
                <a:spcPts val="1200"/>
              </a:lnSpc>
              <a:spcAft>
                <a:spcPts val="0"/>
              </a:spcAft>
            </a:pPr>
            <a:r>
              <a:rPr lang="ja-JP" sz="1050" b="1"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多様な主体が</a:t>
            </a:r>
            <a:r>
              <a:rPr lang="ja-JP" sz="1050" b="1" kern="1200" dirty="0">
                <a:solidFill>
                  <a:schemeClr val="tx1"/>
                </a:solidFill>
                <a:effectLst/>
                <a:latin typeface="ＭＳ Ｐゴシック" panose="020B0600070205080204" pitchFamily="50" charset="-128"/>
                <a:ea typeface="Meiryo UI" panose="020B0604030504040204" pitchFamily="50" charset="-128"/>
                <a:cs typeface="Times New Roman" panose="02020603050405020304" pitchFamily="18" charset="0"/>
              </a:rPr>
              <a:t>連携し</a:t>
            </a:r>
            <a:r>
              <a:rPr lang="ja-JP" altLang="en-US" sz="1050" b="1" kern="1200" dirty="0">
                <a:solidFill>
                  <a:schemeClr val="tx1"/>
                </a:solidFill>
                <a:effectLst/>
                <a:latin typeface="ＭＳ Ｐゴシック" panose="020B0600070205080204" pitchFamily="50" charset="-128"/>
                <a:ea typeface="Meiryo UI" panose="020B0604030504040204" pitchFamily="50" charset="-128"/>
                <a:cs typeface="Times New Roman" panose="02020603050405020304" pitchFamily="18" charset="0"/>
              </a:rPr>
              <a:t>、</a:t>
            </a:r>
            <a:endParaRPr lang="ja-JP" sz="1200" dirty="0">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gn="ctr">
              <a:lnSpc>
                <a:spcPts val="1200"/>
              </a:lnSpc>
              <a:spcAft>
                <a:spcPts val="0"/>
              </a:spcAft>
            </a:pPr>
            <a:r>
              <a:rPr lang="ja-JP" sz="1050" b="1" kern="1200" dirty="0">
                <a:solidFill>
                  <a:schemeClr val="tx1"/>
                </a:solidFill>
                <a:effectLst/>
                <a:latin typeface="ＭＳ Ｐゴシック" panose="020B0600070205080204" pitchFamily="50" charset="-128"/>
                <a:ea typeface="Meiryo UI" panose="020B0604030504040204" pitchFamily="50" charset="-128"/>
                <a:cs typeface="Times New Roman" panose="02020603050405020304" pitchFamily="18" charset="0"/>
              </a:rPr>
              <a:t>大阪全体を活性化</a:t>
            </a:r>
            <a:endParaRPr lang="ja-JP" sz="1200" dirty="0">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grpSp>
        <p:nvGrpSpPr>
          <p:cNvPr id="191" name="グループ化 190"/>
          <p:cNvGrpSpPr/>
          <p:nvPr/>
        </p:nvGrpSpPr>
        <p:grpSpPr>
          <a:xfrm>
            <a:off x="1829512" y="7475944"/>
            <a:ext cx="3312160" cy="358742"/>
            <a:chOff x="337260" y="-1335335"/>
            <a:chExt cx="3312160" cy="350959"/>
          </a:xfrm>
        </p:grpSpPr>
        <p:sp>
          <p:nvSpPr>
            <p:cNvPr id="210" name="二等辺三角形 209"/>
            <p:cNvSpPr/>
            <p:nvPr/>
          </p:nvSpPr>
          <p:spPr>
            <a:xfrm rot="10800000">
              <a:off x="337260" y="-1315846"/>
              <a:ext cx="3312160" cy="331470"/>
            </a:xfrm>
            <a:prstGeom prst="triangle">
              <a:avLst>
                <a:gd name="adj" fmla="val 48313"/>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13" name="正方形/長方形 212"/>
            <p:cNvSpPr/>
            <p:nvPr/>
          </p:nvSpPr>
          <p:spPr>
            <a:xfrm>
              <a:off x="681777" y="-1335335"/>
              <a:ext cx="2537903" cy="284321"/>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indent="137160" algn="ctr">
                <a:lnSpc>
                  <a:spcPts val="1500"/>
                </a:lnSpc>
                <a:spcAft>
                  <a:spcPts val="0"/>
                </a:spcAft>
              </a:pPr>
              <a:r>
                <a:rPr lang="ja-JP" sz="1100" b="1"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１０の都市像で施策展開</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grpSp>
      <p:grpSp>
        <p:nvGrpSpPr>
          <p:cNvPr id="8" name="グループ化 7"/>
          <p:cNvGrpSpPr/>
          <p:nvPr/>
        </p:nvGrpSpPr>
        <p:grpSpPr>
          <a:xfrm>
            <a:off x="222632" y="7887573"/>
            <a:ext cx="6498883" cy="2080895"/>
            <a:chOff x="183703" y="6721227"/>
            <a:chExt cx="6757555" cy="2080895"/>
          </a:xfrm>
        </p:grpSpPr>
        <p:sp>
          <p:nvSpPr>
            <p:cNvPr id="220" name="正方形/長方形 219"/>
            <p:cNvSpPr/>
            <p:nvPr/>
          </p:nvSpPr>
          <p:spPr>
            <a:xfrm>
              <a:off x="183703" y="6721227"/>
              <a:ext cx="6757555" cy="2080895"/>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221" name="角丸四角形 220"/>
            <p:cNvSpPr/>
            <p:nvPr/>
          </p:nvSpPr>
          <p:spPr>
            <a:xfrm>
              <a:off x="271336" y="6828456"/>
              <a:ext cx="3154045" cy="276225"/>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050" kern="1200" dirty="0">
                  <a:effectLst/>
                  <a:latin typeface="ＭＳ Ｐゴシック" panose="020B0600070205080204" pitchFamily="50" charset="-128"/>
                  <a:ea typeface="Meiryo UI" panose="020B0604030504040204" pitchFamily="50" charset="-128"/>
                  <a:cs typeface="Times New Roman" panose="02020603050405020304" pitchFamily="18" charset="0"/>
                </a:rPr>
                <a:t>１</a:t>
              </a:r>
              <a:r>
                <a:rPr lang="ja-JP" altLang="en-US" sz="105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 </a:t>
              </a:r>
              <a:r>
                <a:rPr lang="ja-JP" sz="105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安全で安心して滞在できる</a:t>
              </a:r>
              <a:r>
                <a:rPr lang="en-US" sz="105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24</a:t>
              </a:r>
              <a:r>
                <a:rPr lang="ja-JP" sz="105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時間おもてなし都市</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22" name="角丸四角形 221"/>
            <p:cNvSpPr/>
            <p:nvPr/>
          </p:nvSpPr>
          <p:spPr>
            <a:xfrm>
              <a:off x="271336" y="7223445"/>
              <a:ext cx="3154045" cy="276225"/>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050" kern="1200" dirty="0">
                  <a:effectLst/>
                  <a:latin typeface="ＭＳ Ｐゴシック" panose="020B0600070205080204" pitchFamily="50" charset="-128"/>
                  <a:ea typeface="Meiryo UI" panose="020B0604030504040204" pitchFamily="50" charset="-128"/>
                  <a:cs typeface="Times New Roman" panose="02020603050405020304" pitchFamily="18" charset="0"/>
                </a:rPr>
                <a:t>３</a:t>
              </a:r>
              <a:r>
                <a:rPr lang="ja-JP" altLang="en-US" sz="105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 </a:t>
              </a:r>
              <a:r>
                <a:rPr lang="ja-JP" sz="1050" kern="1200" spc="21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多様な楽しみ方ができる周遊・観光都市</a:t>
              </a:r>
              <a:endParaRPr lang="ja-JP" sz="1200" spc="21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23" name="角丸四角形 222"/>
            <p:cNvSpPr/>
            <p:nvPr/>
          </p:nvSpPr>
          <p:spPr>
            <a:xfrm>
              <a:off x="271336" y="7616510"/>
              <a:ext cx="3154045" cy="276225"/>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050" kern="1200" dirty="0">
                  <a:effectLst/>
                  <a:latin typeface="ＭＳ Ｐゴシック" panose="020B0600070205080204" pitchFamily="50" charset="-128"/>
                  <a:ea typeface="Meiryo UI" panose="020B0604030504040204" pitchFamily="50" charset="-128"/>
                  <a:cs typeface="Times New Roman" panose="02020603050405020304" pitchFamily="18" charset="0"/>
                </a:rPr>
                <a:t>５</a:t>
              </a:r>
              <a:r>
                <a:rPr lang="ja-JP" altLang="en-US" sz="105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 </a:t>
              </a:r>
              <a:r>
                <a:rPr lang="ja-JP" sz="1050" kern="1200" spc="3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大阪が誇る文化力を活用した魅力あふれる都市</a:t>
              </a:r>
              <a:endParaRPr lang="ja-JP" sz="1200" spc="3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24" name="角丸四角形 223"/>
            <p:cNvSpPr/>
            <p:nvPr/>
          </p:nvSpPr>
          <p:spPr>
            <a:xfrm>
              <a:off x="266225" y="8009575"/>
              <a:ext cx="3154045" cy="276225"/>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050" kern="1200" dirty="0">
                  <a:effectLst/>
                  <a:latin typeface="ＭＳ Ｐゴシック" panose="020B0600070205080204" pitchFamily="50" charset="-128"/>
                  <a:ea typeface="Meiryo UI" panose="020B0604030504040204" pitchFamily="50" charset="-128"/>
                  <a:cs typeface="Times New Roman" panose="02020603050405020304" pitchFamily="18" charset="0"/>
                </a:rPr>
                <a:t>７</a:t>
              </a:r>
              <a:r>
                <a:rPr lang="ja-JP" altLang="en-US" sz="105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 </a:t>
              </a:r>
              <a:r>
                <a:rPr lang="ja-JP" sz="1050" kern="1200" spc="4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世界に誇れるスポーツ推進都市</a:t>
              </a:r>
              <a:endParaRPr lang="ja-JP" sz="1200" spc="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25" name="角丸四角形 224"/>
            <p:cNvSpPr/>
            <p:nvPr/>
          </p:nvSpPr>
          <p:spPr>
            <a:xfrm>
              <a:off x="266225" y="8402924"/>
              <a:ext cx="3154045" cy="276225"/>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050" dirty="0">
                  <a:latin typeface="ＭＳ Ｐゴシック" panose="020B0600070205080204" pitchFamily="50" charset="-128"/>
                  <a:ea typeface="Meiryo UI" panose="020B0604030504040204" pitchFamily="50" charset="-128"/>
                  <a:cs typeface="Times New Roman" panose="02020603050405020304" pitchFamily="18" charset="0"/>
                </a:rPr>
                <a:t>９ </a:t>
              </a:r>
              <a:r>
                <a:rPr lang="ja-JP" sz="105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大阪の成長を担うグローバル人材が活躍する都市</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26" name="角丸四角形 225"/>
            <p:cNvSpPr/>
            <p:nvPr/>
          </p:nvSpPr>
          <p:spPr>
            <a:xfrm>
              <a:off x="3663388" y="6824732"/>
              <a:ext cx="3154045" cy="276225"/>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050" kern="1200" dirty="0">
                  <a:effectLst/>
                  <a:latin typeface="ＭＳ Ｐゴシック" panose="020B0600070205080204" pitchFamily="50" charset="-128"/>
                  <a:ea typeface="Meiryo UI" panose="020B0604030504040204" pitchFamily="50" charset="-128"/>
                  <a:cs typeface="Times New Roman" panose="02020603050405020304" pitchFamily="18" charset="0"/>
                </a:rPr>
                <a:t>２</a:t>
              </a:r>
              <a:r>
                <a:rPr lang="ja-JP" altLang="en-US" sz="105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 </a:t>
              </a:r>
              <a:r>
                <a:rPr lang="ja-JP" sz="1050" kern="1200" spc="29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大阪ならではの賑わいを創出する都市</a:t>
              </a:r>
              <a:endParaRPr lang="ja-JP" sz="1200" spc="29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27" name="角丸四角形 226"/>
            <p:cNvSpPr/>
            <p:nvPr/>
          </p:nvSpPr>
          <p:spPr>
            <a:xfrm>
              <a:off x="3663387" y="7228514"/>
              <a:ext cx="3154045" cy="277203"/>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050" dirty="0">
                  <a:latin typeface="ＭＳ Ｐゴシック" panose="020B0600070205080204" pitchFamily="50" charset="-128"/>
                  <a:ea typeface="Meiryo UI" panose="020B0604030504040204" pitchFamily="50" charset="-128"/>
                  <a:cs typeface="Times New Roman" panose="02020603050405020304" pitchFamily="18" charset="0"/>
                </a:rPr>
                <a:t>４ </a:t>
              </a:r>
              <a:r>
                <a:rPr lang="ja-JP" sz="1050" kern="1200" spc="4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世界水準の</a:t>
              </a:r>
              <a:r>
                <a:rPr lang="en-US" sz="1050" kern="1200" spc="4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MICE</a:t>
              </a:r>
              <a:r>
                <a:rPr lang="ja-JP" sz="1050" kern="1200" spc="4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都市</a:t>
              </a:r>
              <a:endParaRPr lang="ja-JP" sz="1200" spc="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28" name="角丸四角形 227"/>
            <p:cNvSpPr/>
            <p:nvPr/>
          </p:nvSpPr>
          <p:spPr>
            <a:xfrm>
              <a:off x="3663387" y="7621022"/>
              <a:ext cx="3154045" cy="271713"/>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050" kern="1200" dirty="0">
                  <a:effectLst/>
                  <a:latin typeface="ＭＳ Ｐゴシック" panose="020B0600070205080204" pitchFamily="50" charset="-128"/>
                  <a:ea typeface="Meiryo UI" panose="020B0604030504040204" pitchFamily="50" charset="-128"/>
                  <a:cs typeface="Times New Roman" panose="02020603050405020304" pitchFamily="18" charset="0"/>
                </a:rPr>
                <a:t>６ </a:t>
              </a:r>
              <a:r>
                <a:rPr lang="ja-JP" sz="1050" kern="1200" spc="29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あらゆる人々が文化を享受できる都市</a:t>
              </a:r>
              <a:endParaRPr lang="ja-JP" sz="1200" spc="29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29" name="角丸四角形 228"/>
            <p:cNvSpPr/>
            <p:nvPr/>
          </p:nvSpPr>
          <p:spPr>
            <a:xfrm>
              <a:off x="3663387" y="8011323"/>
              <a:ext cx="3154045" cy="276225"/>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050" kern="1200" dirty="0">
                  <a:effectLst/>
                  <a:latin typeface="ＭＳ Ｐゴシック" panose="020B0600070205080204" pitchFamily="50" charset="-128"/>
                  <a:ea typeface="Meiryo UI" panose="020B0604030504040204" pitchFamily="50" charset="-128"/>
                  <a:cs typeface="Times New Roman" panose="02020603050405020304" pitchFamily="18" charset="0"/>
                </a:rPr>
                <a:t>８ </a:t>
              </a:r>
              <a:r>
                <a:rPr lang="ja-JP" sz="1050" kern="1200" dirty="0">
                  <a:effectLst/>
                  <a:latin typeface="ＭＳ Ｐゴシック" panose="020B0600070205080204" pitchFamily="50" charset="-128"/>
                  <a:ea typeface="Meiryo UI" panose="020B0604030504040204" pitchFamily="50" charset="-128"/>
                  <a:cs typeface="Times New Roman" panose="02020603050405020304" pitchFamily="18" charset="0"/>
                </a:rPr>
                <a:t>健康</a:t>
              </a:r>
              <a:r>
                <a:rPr lang="ja-JP" sz="105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と生きがいを創出するスポーツに親しめる都市</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30" name="角丸四角形 229"/>
            <p:cNvSpPr/>
            <p:nvPr/>
          </p:nvSpPr>
          <p:spPr>
            <a:xfrm>
              <a:off x="3663387" y="8402924"/>
              <a:ext cx="3154045" cy="276225"/>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en-US" altLang="ja-JP" sz="1050" kern="1200" dirty="0">
                  <a:effectLst/>
                  <a:latin typeface="Meiryo UI" panose="020B0604030504040204" pitchFamily="50" charset="-128"/>
                  <a:ea typeface="Meiryo UI" panose="020B0604030504040204" pitchFamily="50" charset="-128"/>
                  <a:cs typeface="Times New Roman" panose="02020603050405020304" pitchFamily="18" charset="0"/>
                </a:rPr>
                <a:t>10 </a:t>
              </a:r>
              <a:r>
                <a:rPr lang="ja-JP" sz="1050" kern="1200" spc="23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出会いが新しい価値を生む多様性都市</a:t>
              </a:r>
              <a:endParaRPr lang="ja-JP" sz="1200" spc="230" dirty="0">
                <a:effectLst/>
                <a:latin typeface="Meiryo UI" panose="020B0604030504040204" pitchFamily="50" charset="-128"/>
                <a:ea typeface="Meiryo UI" panose="020B0604030504040204" pitchFamily="50" charset="-128"/>
                <a:cs typeface="ＭＳ Ｐゴシック" panose="020B0600070205080204" pitchFamily="50" charset="-128"/>
              </a:endParaRPr>
            </a:p>
          </p:txBody>
        </p:sp>
      </p:grpSp>
      <p:grpSp>
        <p:nvGrpSpPr>
          <p:cNvPr id="14" name="グループ化 13"/>
          <p:cNvGrpSpPr/>
          <p:nvPr/>
        </p:nvGrpSpPr>
        <p:grpSpPr>
          <a:xfrm>
            <a:off x="6845009" y="5433079"/>
            <a:ext cx="7774751" cy="2680265"/>
            <a:chOff x="3140936" y="3761659"/>
            <a:chExt cx="7735511" cy="2798796"/>
          </a:xfrm>
        </p:grpSpPr>
        <p:sp>
          <p:nvSpPr>
            <p:cNvPr id="270" name="正方形/長方形 269"/>
            <p:cNvSpPr/>
            <p:nvPr/>
          </p:nvSpPr>
          <p:spPr>
            <a:xfrm>
              <a:off x="3140936" y="4783485"/>
              <a:ext cx="7387980" cy="1776970"/>
            </a:xfrm>
            <a:prstGeom prst="rect">
              <a:avLst/>
            </a:prstGeom>
            <a:noFill/>
            <a:ln w="9525">
              <a:noFill/>
              <a:prstDash val="solid"/>
            </a:ln>
          </p:spPr>
          <p:style>
            <a:lnRef idx="2">
              <a:schemeClr val="accent6"/>
            </a:lnRef>
            <a:fillRef idx="1">
              <a:schemeClr val="lt1"/>
            </a:fillRef>
            <a:effectRef idx="0">
              <a:schemeClr val="accent6"/>
            </a:effectRef>
            <a:fontRef idx="minor">
              <a:schemeClr val="dk1"/>
            </a:fontRef>
          </p:style>
          <p:txBody>
            <a:bodyPr rot="0" spcFirstLastPara="0" vert="horz" wrap="square" lIns="72000" tIns="45720" rIns="72000" bIns="45720" numCol="1" spcCol="0" rtlCol="0" fromWordArt="0" anchor="ctr" anchorCtr="0" forceAA="0" compatLnSpc="1">
              <a:prstTxWarp prst="textNoShape">
                <a:avLst/>
              </a:prstTxWarp>
              <a:noAutofit/>
            </a:bodyPr>
            <a:lstStyle/>
            <a:p>
              <a:endParaRPr lang="ja-JP" altLang="en-US"/>
            </a:p>
          </p:txBody>
        </p:sp>
        <p:sp>
          <p:nvSpPr>
            <p:cNvPr id="271" name="角丸四角形 270"/>
            <p:cNvSpPr/>
            <p:nvPr/>
          </p:nvSpPr>
          <p:spPr>
            <a:xfrm>
              <a:off x="4014533" y="3761659"/>
              <a:ext cx="6469163" cy="708545"/>
            </a:xfrm>
            <a:prstGeom prst="roundRect">
              <a:avLst>
                <a:gd name="adj" fmla="val 2479"/>
              </a:avLst>
            </a:prstGeom>
            <a:ln w="9525"/>
          </p:spPr>
          <p:style>
            <a:lnRef idx="2">
              <a:schemeClr val="accent1"/>
            </a:lnRef>
            <a:fillRef idx="1">
              <a:schemeClr val="lt1"/>
            </a:fillRef>
            <a:effectRef idx="0">
              <a:schemeClr val="accent1"/>
            </a:effectRef>
            <a:fontRef idx="minor">
              <a:schemeClr val="dk1"/>
            </a:fontRef>
          </p:style>
          <p:txBody>
            <a:bodyPr rot="0" spcFirstLastPara="0" vert="horz" wrap="square" lIns="36000" tIns="36000" rIns="36000" bIns="45720" numCol="1" spcCol="0" rtlCol="0" fromWordArt="0" anchor="ctr" anchorCtr="0" forceAA="0" compatLnSpc="1">
              <a:prstTxWarp prst="textNoShape">
                <a:avLst/>
              </a:prstTxWarp>
              <a:noAutofit/>
            </a:bodyPr>
            <a:lstStyle/>
            <a:p>
              <a:pPr indent="76200" algn="l">
                <a:lnSpc>
                  <a:spcPts val="1500"/>
                </a:lnSpc>
                <a:spcAft>
                  <a:spcPts val="0"/>
                </a:spcAft>
              </a:pPr>
              <a:r>
                <a:rPr lang="ja-JP" sz="1200" b="1" kern="100" dirty="0">
                  <a:solidFill>
                    <a:srgbClr val="000000"/>
                  </a:solidFill>
                  <a:effectLst/>
                  <a:ea typeface="Meiryo UI" panose="020B0604030504040204" pitchFamily="50" charset="-128"/>
                  <a:cs typeface="Times New Roman" panose="02020603050405020304" pitchFamily="18" charset="0"/>
                </a:rPr>
                <a:t>▶　食、歴史、文化芸術、エンタメなど大阪の強みを生かした新しい時代に相応しい価値や魅力の創出</a:t>
              </a:r>
              <a:endParaRPr lang="ja-JP" sz="1050" kern="100" dirty="0">
                <a:effectLst/>
                <a:ea typeface="游明朝" panose="02020400000000000000" pitchFamily="18" charset="-128"/>
                <a:cs typeface="Times New Roman" panose="02020603050405020304" pitchFamily="18" charset="0"/>
              </a:endParaRPr>
            </a:p>
            <a:p>
              <a:pPr indent="76200" algn="l">
                <a:lnSpc>
                  <a:spcPts val="1500"/>
                </a:lnSpc>
                <a:spcAft>
                  <a:spcPts val="0"/>
                </a:spcAft>
              </a:pPr>
              <a:r>
                <a:rPr lang="ja-JP" altLang="en-US" sz="1200" b="1" kern="100" dirty="0">
                  <a:solidFill>
                    <a:srgbClr val="000000"/>
                  </a:solidFill>
                  <a:effectLst/>
                  <a:ea typeface="Meiryo UI" panose="020B0604030504040204" pitchFamily="50" charset="-128"/>
                  <a:cs typeface="Times New Roman" panose="02020603050405020304" pitchFamily="18" charset="0"/>
                </a:rPr>
                <a:t>▶</a:t>
              </a:r>
              <a:r>
                <a:rPr lang="ja-JP" sz="1200" b="1" kern="100" dirty="0">
                  <a:solidFill>
                    <a:srgbClr val="000000"/>
                  </a:solidFill>
                  <a:effectLst/>
                  <a:ea typeface="Meiryo UI" panose="020B0604030504040204" pitchFamily="50" charset="-128"/>
                  <a:cs typeface="Times New Roman" panose="02020603050405020304" pitchFamily="18" charset="0"/>
                </a:rPr>
                <a:t>　マイクロツーリズムを起点とする国内からの誘客強化　　</a:t>
              </a:r>
              <a:endParaRPr lang="ja-JP" sz="1050" kern="100" dirty="0">
                <a:effectLst/>
                <a:ea typeface="游明朝" panose="02020400000000000000" pitchFamily="18" charset="-128"/>
                <a:cs typeface="Times New Roman" panose="02020603050405020304" pitchFamily="18" charset="0"/>
              </a:endParaRPr>
            </a:p>
            <a:p>
              <a:pPr indent="76200" algn="l">
                <a:lnSpc>
                  <a:spcPts val="1500"/>
                </a:lnSpc>
                <a:spcAft>
                  <a:spcPts val="0"/>
                </a:spcAft>
              </a:pPr>
              <a:r>
                <a:rPr lang="ja-JP" sz="1200" b="1" kern="100" dirty="0">
                  <a:solidFill>
                    <a:srgbClr val="000000"/>
                  </a:solidFill>
                  <a:effectLst/>
                  <a:ea typeface="Meiryo UI" panose="020B0604030504040204" pitchFamily="50" charset="-128"/>
                  <a:cs typeface="Times New Roman" panose="02020603050405020304" pitchFamily="18" charset="0"/>
                </a:rPr>
                <a:t>▶　来阪外国人の</a:t>
              </a:r>
              <a:r>
                <a:rPr lang="en-US" sz="1200" b="1" kern="100" dirty="0">
                  <a:solidFill>
                    <a:srgbClr val="000000"/>
                  </a:solidFill>
                  <a:effectLst/>
                  <a:ea typeface="Meiryo UI" panose="020B0604030504040204" pitchFamily="50" charset="-128"/>
                  <a:cs typeface="Times New Roman" panose="02020603050405020304" pitchFamily="18" charset="0"/>
                </a:rPr>
                <a:t>75</a:t>
              </a:r>
              <a:r>
                <a:rPr lang="ja-JP" sz="1200" b="1" kern="100" dirty="0">
                  <a:solidFill>
                    <a:srgbClr val="000000"/>
                  </a:solidFill>
                  <a:effectLst/>
                  <a:ea typeface="Meiryo UI" panose="020B0604030504040204" pitchFamily="50" charset="-128"/>
                  <a:cs typeface="Times New Roman" panose="02020603050405020304" pitchFamily="18" charset="0"/>
                </a:rPr>
                <a:t>％を占める東アジアからの旅行者をコロナ前の水準に戻すための施策展開</a:t>
              </a:r>
              <a:endParaRPr lang="ja-JP" sz="1050" kern="100" dirty="0">
                <a:effectLst/>
                <a:ea typeface="游明朝" panose="02020400000000000000" pitchFamily="18" charset="-128"/>
                <a:cs typeface="Times New Roman" panose="02020603050405020304" pitchFamily="18" charset="0"/>
              </a:endParaRPr>
            </a:p>
          </p:txBody>
        </p:sp>
        <p:sp>
          <p:nvSpPr>
            <p:cNvPr id="272" name="正方形/長方形 271"/>
            <p:cNvSpPr/>
            <p:nvPr/>
          </p:nvSpPr>
          <p:spPr>
            <a:xfrm>
              <a:off x="3262059" y="3761659"/>
              <a:ext cx="752475" cy="708545"/>
            </a:xfrm>
            <a:prstGeom prst="rect">
              <a:avLst/>
            </a:prstGeom>
            <a:solidFill>
              <a:schemeClr val="accent1">
                <a:tint val="66000"/>
                <a:satMod val="16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200" b="1" kern="100" dirty="0">
                  <a:solidFill>
                    <a:srgbClr val="000000"/>
                  </a:solidFill>
                  <a:effectLst/>
                  <a:ea typeface="Meiryo UI" panose="020B0604030504040204" pitchFamily="50" charset="-128"/>
                  <a:cs typeface="Times New Roman" panose="02020603050405020304" pitchFamily="18" charset="0"/>
                </a:rPr>
                <a:t>最優先</a:t>
              </a:r>
              <a:endParaRPr lang="ja-JP" sz="1200" kern="100" dirty="0">
                <a:effectLst/>
                <a:ea typeface="游明朝" panose="02020400000000000000" pitchFamily="18" charset="-128"/>
                <a:cs typeface="Times New Roman" panose="02020603050405020304" pitchFamily="18" charset="0"/>
              </a:endParaRPr>
            </a:p>
            <a:p>
              <a:pPr algn="ctr">
                <a:spcAft>
                  <a:spcPts val="0"/>
                </a:spcAft>
              </a:pPr>
              <a:r>
                <a:rPr lang="ja-JP" sz="1200" b="1" kern="100" dirty="0">
                  <a:solidFill>
                    <a:srgbClr val="000000"/>
                  </a:solidFill>
                  <a:effectLst/>
                  <a:ea typeface="Meiryo UI" panose="020B0604030504040204" pitchFamily="50" charset="-128"/>
                  <a:cs typeface="Times New Roman" panose="02020603050405020304" pitchFamily="18" charset="0"/>
                </a:rPr>
                <a:t>取り組み</a:t>
              </a:r>
              <a:endParaRPr lang="ja-JP" sz="1200" kern="100" dirty="0">
                <a:effectLst/>
                <a:ea typeface="游明朝" panose="02020400000000000000" pitchFamily="18" charset="-128"/>
                <a:cs typeface="Times New Roman" panose="02020603050405020304" pitchFamily="18" charset="0"/>
              </a:endParaRPr>
            </a:p>
          </p:txBody>
        </p:sp>
        <p:sp>
          <p:nvSpPr>
            <p:cNvPr id="273" name="角丸四角形 272"/>
            <p:cNvSpPr/>
            <p:nvPr/>
          </p:nvSpPr>
          <p:spPr>
            <a:xfrm>
              <a:off x="3161197" y="4723117"/>
              <a:ext cx="7715250" cy="637540"/>
            </a:xfrm>
            <a:prstGeom prst="round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36000" tIns="36000" rIns="36000" bIns="36000" numCol="1" spcCol="0" rtlCol="0" fromWordArt="0" anchor="ctr" anchorCtr="0" forceAA="0" compatLnSpc="1">
              <a:prstTxWarp prst="textNoShape">
                <a:avLst/>
              </a:prstTxWarp>
              <a:noAutofit/>
            </a:bodyPr>
            <a:lstStyle/>
            <a:p>
              <a:pPr algn="l">
                <a:lnSpc>
                  <a:spcPts val="1700"/>
                </a:lnSpc>
                <a:spcAft>
                  <a:spcPts val="0"/>
                </a:spcAft>
              </a:pPr>
              <a:r>
                <a:rPr lang="ja-JP" altLang="en-US" sz="1200" b="1" u="sng" kern="100" dirty="0">
                  <a:ea typeface="Meiryo UI" panose="020B0604030504040204" pitchFamily="50" charset="-128"/>
                  <a:cs typeface="Times New Roman" panose="02020603050405020304" pitchFamily="18" charset="0"/>
                </a:rPr>
                <a:t>◆</a:t>
              </a:r>
              <a:r>
                <a:rPr lang="ja-JP" sz="1200" b="1" u="sng" kern="100" dirty="0">
                  <a:effectLst/>
                  <a:ea typeface="Meiryo UI" panose="020B0604030504040204" pitchFamily="50" charset="-128"/>
                  <a:cs typeface="Times New Roman" panose="02020603050405020304" pitchFamily="18" charset="0"/>
                </a:rPr>
                <a:t>フェーズ</a:t>
              </a:r>
              <a:r>
                <a:rPr lang="ja-JP" altLang="en-US" sz="1200" b="1" u="sng" kern="100" dirty="0">
                  <a:effectLst/>
                  <a:ea typeface="Meiryo UI" panose="020B0604030504040204" pitchFamily="50" charset="-128"/>
                  <a:cs typeface="Times New Roman" panose="02020603050405020304" pitchFamily="18" charset="0"/>
                </a:rPr>
                <a:t>に応じた取組み推進の考え方◆</a:t>
              </a:r>
              <a:r>
                <a:rPr lang="ja-JP" sz="1200" b="1" kern="100" dirty="0">
                  <a:effectLst/>
                  <a:ea typeface="Meiryo UI" panose="020B0604030504040204" pitchFamily="50" charset="-128"/>
                  <a:cs typeface="Times New Roman" panose="02020603050405020304" pitchFamily="18" charset="0"/>
                </a:rPr>
                <a:t>　</a:t>
              </a:r>
              <a:endParaRPr lang="en-US" altLang="ja-JP" sz="1050" kern="100" dirty="0">
                <a:ea typeface="游明朝" panose="02020400000000000000" pitchFamily="18" charset="-128"/>
                <a:cs typeface="Times New Roman" panose="02020603050405020304" pitchFamily="18" charset="0"/>
              </a:endParaRPr>
            </a:p>
            <a:p>
              <a:pPr algn="l">
                <a:lnSpc>
                  <a:spcPts val="1400"/>
                </a:lnSpc>
                <a:spcAft>
                  <a:spcPts val="0"/>
                </a:spcAft>
              </a:pPr>
              <a:r>
                <a:rPr lang="ja-JP" altLang="en-US" sz="1100" b="1" kern="100" dirty="0">
                  <a:effectLst/>
                  <a:ea typeface="Meiryo UI" panose="020B0604030504040204" pitchFamily="50" charset="-128"/>
                  <a:cs typeface="Times New Roman" panose="02020603050405020304" pitchFamily="18" charset="0"/>
                </a:rPr>
                <a:t>　</a:t>
              </a:r>
              <a:r>
                <a:rPr lang="ja-JP" sz="1050" b="1" kern="100" dirty="0">
                  <a:effectLst/>
                  <a:ea typeface="Meiryo UI" panose="020B0604030504040204" pitchFamily="50" charset="-128"/>
                  <a:cs typeface="Times New Roman" panose="02020603050405020304" pitchFamily="18" charset="0"/>
                </a:rPr>
                <a:t>※</a:t>
              </a:r>
              <a:r>
                <a:rPr lang="ja-JP" sz="1050" kern="100" dirty="0">
                  <a:effectLst/>
                  <a:ea typeface="Meiryo UI" panose="020B0604030504040204" pitchFamily="50" charset="-128"/>
                  <a:cs typeface="Times New Roman" panose="02020603050405020304" pitchFamily="18" charset="0"/>
                </a:rPr>
                <a:t>　</a:t>
              </a:r>
              <a:r>
                <a:rPr lang="ja-JP" altLang="ja-JP" sz="1050" kern="100" dirty="0">
                  <a:ea typeface="Meiryo UI" panose="020B0604030504040204" pitchFamily="50" charset="-128"/>
                  <a:cs typeface="Times New Roman" panose="02020603050405020304" pitchFamily="18" charset="0"/>
                </a:rPr>
                <a:t>本戦略に基づく取組みは、新型コロナウイルスによる社会への影響に鑑み、</a:t>
              </a:r>
              <a:r>
                <a:rPr lang="ja-JP" altLang="en-US" sz="1050" kern="100" dirty="0">
                  <a:ea typeface="Meiryo UI" panose="020B0604030504040204" pitchFamily="50" charset="-128"/>
                  <a:cs typeface="Times New Roman" panose="02020603050405020304" pitchFamily="18" charset="0"/>
                </a:rPr>
                <a:t>計画期間中において</a:t>
              </a:r>
              <a:r>
                <a:rPr lang="ja-JP" altLang="ja-JP" sz="1050" kern="100" dirty="0">
                  <a:ea typeface="Meiryo UI" panose="020B0604030504040204" pitchFamily="50" charset="-128"/>
                  <a:cs typeface="Times New Roman" panose="02020603050405020304" pitchFamily="18" charset="0"/>
                </a:rPr>
                <a:t>フェーズ１、フェーズ２という段階に</a:t>
              </a:r>
              <a:endParaRPr lang="en-US" altLang="ja-JP" sz="1050" kern="100" dirty="0">
                <a:ea typeface="Meiryo UI" panose="020B0604030504040204" pitchFamily="50" charset="-128"/>
                <a:cs typeface="Times New Roman" panose="02020603050405020304" pitchFamily="18" charset="0"/>
              </a:endParaRPr>
            </a:p>
            <a:p>
              <a:pPr algn="l">
                <a:lnSpc>
                  <a:spcPts val="1400"/>
                </a:lnSpc>
                <a:spcAft>
                  <a:spcPts val="0"/>
                </a:spcAft>
              </a:pPr>
              <a:r>
                <a:rPr lang="ja-JP" altLang="en-US" sz="1050" kern="100" dirty="0">
                  <a:ea typeface="Meiryo UI" panose="020B0604030504040204" pitchFamily="50" charset="-128"/>
                  <a:cs typeface="Times New Roman" panose="02020603050405020304" pitchFamily="18" charset="0"/>
                </a:rPr>
                <a:t>　　　</a:t>
              </a:r>
              <a:r>
                <a:rPr lang="ja-JP" altLang="ja-JP" sz="1050" kern="100" dirty="0">
                  <a:ea typeface="Meiryo UI" panose="020B0604030504040204" pitchFamily="50" charset="-128"/>
                  <a:cs typeface="Times New Roman" panose="02020603050405020304" pitchFamily="18" charset="0"/>
                </a:rPr>
                <a:t>分けて、状況に応じ推進していく。</a:t>
              </a:r>
              <a:endParaRPr lang="ja-JP" altLang="ja-JP" sz="1050" kern="100" dirty="0">
                <a:ea typeface="游明朝" panose="02020400000000000000" pitchFamily="18" charset="-128"/>
                <a:cs typeface="Times New Roman" panose="02020603050405020304" pitchFamily="18" charset="0"/>
              </a:endParaRPr>
            </a:p>
            <a:p>
              <a:pPr algn="ctr">
                <a:spcAft>
                  <a:spcPts val="0"/>
                </a:spcAft>
              </a:pPr>
              <a:r>
                <a:rPr lang="en-US" sz="1000" kern="100" dirty="0">
                  <a:effectLst/>
                  <a:ea typeface="游明朝" panose="02020400000000000000" pitchFamily="18" charset="-128"/>
                  <a:cs typeface="Times New Roman" panose="02020603050405020304" pitchFamily="18" charset="0"/>
                </a:rPr>
                <a:t> </a:t>
              </a:r>
              <a:endParaRPr lang="ja-JP" sz="1050" kern="100" dirty="0">
                <a:effectLst/>
                <a:ea typeface="游明朝" panose="02020400000000000000" pitchFamily="18" charset="-128"/>
                <a:cs typeface="Times New Roman" panose="02020603050405020304" pitchFamily="18" charset="0"/>
              </a:endParaRPr>
            </a:p>
          </p:txBody>
        </p:sp>
        <p:sp>
          <p:nvSpPr>
            <p:cNvPr id="274" name="ホームベース 273"/>
            <p:cNvSpPr/>
            <p:nvPr/>
          </p:nvSpPr>
          <p:spPr>
            <a:xfrm>
              <a:off x="3329628" y="5587621"/>
              <a:ext cx="3819525" cy="790574"/>
            </a:xfrm>
            <a:prstGeom prst="homePlate">
              <a:avLst>
                <a:gd name="adj" fmla="val 35723"/>
              </a:avLst>
            </a:prstGeom>
            <a:solidFill>
              <a:schemeClr val="accent1">
                <a:lumMod val="20000"/>
                <a:lumOff val="8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36000" rIns="36000" bIns="36000" numCol="1" spcCol="0" rtlCol="0" fromWordArt="0" anchor="ctr" anchorCtr="0" forceAA="0" compatLnSpc="1">
              <a:prstTxWarp prst="textNoShape">
                <a:avLst/>
              </a:prstTxWarp>
              <a:noAutofit/>
            </a:bodyPr>
            <a:lstStyle/>
            <a:p>
              <a:pPr algn="l">
                <a:lnSpc>
                  <a:spcPts val="1300"/>
                </a:lnSpc>
                <a:spcAft>
                  <a:spcPts val="0"/>
                </a:spcAft>
              </a:pPr>
              <a:r>
                <a:rPr lang="ja-JP" sz="1000" kern="100" dirty="0">
                  <a:solidFill>
                    <a:srgbClr val="000000"/>
                  </a:solidFill>
                  <a:effectLst/>
                  <a:ea typeface="Meiryo UI" panose="020B0604030504040204" pitchFamily="50" charset="-128"/>
                  <a:cs typeface="Times New Roman" panose="02020603050405020304" pitchFamily="18" charset="0"/>
                </a:rPr>
                <a:t>■</a:t>
              </a:r>
              <a:r>
                <a:rPr lang="ja-JP" altLang="en-US" sz="1000" kern="100" dirty="0">
                  <a:solidFill>
                    <a:srgbClr val="000000"/>
                  </a:solidFill>
                  <a:effectLst/>
                  <a:ea typeface="Meiryo UI" panose="020B0604030504040204" pitchFamily="50" charset="-128"/>
                  <a:cs typeface="Times New Roman" panose="02020603050405020304" pitchFamily="18" charset="0"/>
                </a:rPr>
                <a:t>　</a:t>
              </a:r>
              <a:r>
                <a:rPr lang="ja-JP" sz="1000" kern="100" dirty="0">
                  <a:solidFill>
                    <a:srgbClr val="000000"/>
                  </a:solidFill>
                  <a:effectLst/>
                  <a:ea typeface="Meiryo UI" panose="020B0604030504040204" pitchFamily="50" charset="-128"/>
                  <a:cs typeface="Times New Roman" panose="02020603050405020304" pitchFamily="18" charset="0"/>
                </a:rPr>
                <a:t>感染防止対策を最大限に講じつつ、国内の観光需要喚起等に</a:t>
              </a:r>
              <a:endParaRPr lang="ja-JP" sz="1050" kern="100" dirty="0">
                <a:effectLst/>
                <a:ea typeface="游明朝" panose="02020400000000000000" pitchFamily="18" charset="-128"/>
                <a:cs typeface="Times New Roman" panose="02020603050405020304" pitchFamily="18" charset="0"/>
              </a:endParaRPr>
            </a:p>
            <a:p>
              <a:pPr indent="127000" algn="l">
                <a:lnSpc>
                  <a:spcPts val="1300"/>
                </a:lnSpc>
                <a:spcAft>
                  <a:spcPts val="0"/>
                </a:spcAft>
              </a:pPr>
              <a:r>
                <a:rPr lang="ja-JP" sz="1000" kern="100" dirty="0">
                  <a:solidFill>
                    <a:srgbClr val="000000"/>
                  </a:solidFill>
                  <a:effectLst/>
                  <a:ea typeface="Meiryo UI" panose="020B0604030504040204" pitchFamily="50" charset="-128"/>
                  <a:cs typeface="Times New Roman" panose="02020603050405020304" pitchFamily="18" charset="0"/>
                </a:rPr>
                <a:t>向けた取組みを推進</a:t>
              </a:r>
              <a:endParaRPr lang="ja-JP" sz="1050" kern="100" dirty="0">
                <a:solidFill>
                  <a:schemeClr val="tx1"/>
                </a:solidFill>
                <a:effectLst/>
                <a:ea typeface="游明朝" panose="02020400000000000000" pitchFamily="18" charset="-128"/>
                <a:cs typeface="Times New Roman" panose="02020603050405020304" pitchFamily="18" charset="0"/>
              </a:endParaRPr>
            </a:p>
            <a:p>
              <a:pPr>
                <a:lnSpc>
                  <a:spcPts val="1300"/>
                </a:lnSpc>
              </a:pPr>
              <a:r>
                <a:rPr lang="ja-JP" sz="1000" kern="100" dirty="0">
                  <a:solidFill>
                    <a:schemeClr val="tx1"/>
                  </a:solidFill>
                  <a:effectLst/>
                  <a:ea typeface="Meiryo UI" panose="020B0604030504040204" pitchFamily="50" charset="-128"/>
                  <a:cs typeface="Times New Roman" panose="02020603050405020304" pitchFamily="18" charset="0"/>
                </a:rPr>
                <a:t>■</a:t>
              </a:r>
              <a:r>
                <a:rPr lang="ja-JP" altLang="en-US" sz="1000" kern="100" dirty="0">
                  <a:solidFill>
                    <a:schemeClr val="tx1"/>
                  </a:solidFill>
                  <a:effectLst/>
                  <a:ea typeface="Meiryo UI" panose="020B0604030504040204" pitchFamily="50" charset="-128"/>
                  <a:cs typeface="Times New Roman" panose="02020603050405020304" pitchFamily="18" charset="0"/>
                </a:rPr>
                <a:t>　</a:t>
              </a:r>
              <a:r>
                <a:rPr lang="ja-JP" sz="1000" kern="100" dirty="0">
                  <a:solidFill>
                    <a:schemeClr val="tx1"/>
                  </a:solidFill>
                  <a:effectLst/>
                  <a:ea typeface="Meiryo UI" panose="020B0604030504040204" pitchFamily="50" charset="-128"/>
                  <a:cs typeface="Times New Roman" panose="02020603050405020304" pitchFamily="18" charset="0"/>
                </a:rPr>
                <a:t>ウィズコロナに対応した新たな都市魅力の創出、反転攻勢</a:t>
              </a:r>
              <a:r>
                <a:rPr lang="ja-JP" altLang="ja-JP" sz="1050" kern="100" dirty="0">
                  <a:solidFill>
                    <a:schemeClr val="tx1"/>
                  </a:solidFill>
                  <a:ea typeface="Meiryo UI" panose="020B0604030504040204" pitchFamily="50" charset="-128"/>
                  <a:cs typeface="Times New Roman" panose="02020603050405020304" pitchFamily="18" charset="0"/>
                </a:rPr>
                <a:t>に向けた</a:t>
              </a:r>
              <a:endParaRPr lang="ja-JP" sz="1050" kern="100" dirty="0">
                <a:solidFill>
                  <a:schemeClr val="tx1"/>
                </a:solidFill>
                <a:effectLst/>
                <a:ea typeface="游明朝" panose="02020400000000000000" pitchFamily="18" charset="-128"/>
                <a:cs typeface="Times New Roman" panose="02020603050405020304" pitchFamily="18" charset="0"/>
              </a:endParaRPr>
            </a:p>
            <a:p>
              <a:pPr>
                <a:lnSpc>
                  <a:spcPts val="1300"/>
                </a:lnSpc>
              </a:pPr>
              <a:r>
                <a:rPr lang="ja-JP" altLang="en-US" sz="1000" kern="100" dirty="0">
                  <a:solidFill>
                    <a:schemeClr val="tx1"/>
                  </a:solidFill>
                  <a:ea typeface="Meiryo UI" panose="020B0604030504040204" pitchFamily="50" charset="-128"/>
                  <a:cs typeface="Times New Roman" panose="02020603050405020304" pitchFamily="18" charset="0"/>
                </a:rPr>
                <a:t>　 </a:t>
              </a:r>
              <a:r>
                <a:rPr lang="ja-JP" sz="1000" kern="100" dirty="0">
                  <a:solidFill>
                    <a:schemeClr val="tx1"/>
                  </a:solidFill>
                  <a:effectLst/>
                  <a:ea typeface="Meiryo UI" panose="020B0604030504040204" pitchFamily="50" charset="-128"/>
                  <a:cs typeface="Times New Roman" panose="02020603050405020304" pitchFamily="18" charset="0"/>
                </a:rPr>
                <a:t>準備、基礎固め、受入環境整備</a:t>
              </a:r>
              <a:r>
                <a:rPr lang="ja-JP" altLang="ja-JP" sz="1050" kern="100" dirty="0">
                  <a:solidFill>
                    <a:schemeClr val="tx1"/>
                  </a:solidFill>
                  <a:ea typeface="Meiryo UI" panose="020B0604030504040204" pitchFamily="50" charset="-128"/>
                  <a:cs typeface="Times New Roman" panose="02020603050405020304" pitchFamily="18" charset="0"/>
                </a:rPr>
                <a:t>等</a:t>
              </a:r>
              <a:r>
                <a:rPr lang="ja-JP" altLang="en-US" sz="1050" kern="100" dirty="0">
                  <a:solidFill>
                    <a:schemeClr val="tx1"/>
                  </a:solidFill>
                  <a:ea typeface="Meiryo UI" panose="020B0604030504040204" pitchFamily="50" charset="-128"/>
                  <a:cs typeface="Times New Roman" panose="02020603050405020304" pitchFamily="18" charset="0"/>
                </a:rPr>
                <a:t>を着実に実施</a:t>
              </a:r>
              <a:endParaRPr lang="ja-JP" sz="1050" kern="100" dirty="0">
                <a:solidFill>
                  <a:schemeClr val="tx1"/>
                </a:solidFill>
                <a:effectLst/>
                <a:ea typeface="游明朝" panose="02020400000000000000" pitchFamily="18" charset="-128"/>
                <a:cs typeface="Times New Roman" panose="02020603050405020304" pitchFamily="18" charset="0"/>
              </a:endParaRPr>
            </a:p>
          </p:txBody>
        </p:sp>
        <p:sp>
          <p:nvSpPr>
            <p:cNvPr id="275" name="山形 274"/>
            <p:cNvSpPr/>
            <p:nvPr/>
          </p:nvSpPr>
          <p:spPr>
            <a:xfrm>
              <a:off x="6948154" y="5589224"/>
              <a:ext cx="3541509" cy="788972"/>
            </a:xfrm>
            <a:prstGeom prst="chevron">
              <a:avLst>
                <a:gd name="adj" fmla="val 36880"/>
              </a:avLst>
            </a:prstGeom>
            <a:solidFill>
              <a:schemeClr val="accent6">
                <a:lumMod val="20000"/>
                <a:lumOff val="8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2000" tIns="36000" rIns="72000" bIns="36000" numCol="1" spcCol="0" rtlCol="0" fromWordArt="0" anchor="t" anchorCtr="0" forceAA="0" compatLnSpc="1">
              <a:prstTxWarp prst="textNoShape">
                <a:avLst/>
              </a:prstTxWarp>
              <a:noAutofit/>
            </a:bodyPr>
            <a:lstStyle/>
            <a:p>
              <a:pPr algn="l">
                <a:lnSpc>
                  <a:spcPts val="1300"/>
                </a:lnSpc>
                <a:spcAft>
                  <a:spcPts val="0"/>
                </a:spcAft>
              </a:pPr>
              <a:r>
                <a:rPr lang="ja-JP" sz="1000" kern="100" dirty="0">
                  <a:solidFill>
                    <a:srgbClr val="000000"/>
                  </a:solidFill>
                  <a:effectLst/>
                  <a:ea typeface="Meiryo UI" panose="020B0604030504040204" pitchFamily="50" charset="-128"/>
                  <a:cs typeface="Times New Roman" panose="02020603050405020304" pitchFamily="18" charset="0"/>
                </a:rPr>
                <a:t>■</a:t>
              </a:r>
              <a:r>
                <a:rPr lang="ja-JP" altLang="en-US" sz="1000" kern="100" dirty="0">
                  <a:solidFill>
                    <a:srgbClr val="000000"/>
                  </a:solidFill>
                  <a:effectLst/>
                  <a:ea typeface="Meiryo UI" panose="020B0604030504040204" pitchFamily="50" charset="-128"/>
                  <a:cs typeface="Times New Roman" panose="02020603050405020304" pitchFamily="18" charset="0"/>
                </a:rPr>
                <a:t>　</a:t>
              </a:r>
              <a:r>
                <a:rPr lang="ja-JP" sz="1000" kern="100" dirty="0">
                  <a:solidFill>
                    <a:srgbClr val="000000"/>
                  </a:solidFill>
                  <a:effectLst/>
                  <a:ea typeface="Meiryo UI" panose="020B0604030504040204" pitchFamily="50" charset="-128"/>
                  <a:cs typeface="Times New Roman" panose="02020603050405020304" pitchFamily="18" charset="0"/>
                </a:rPr>
                <a:t>ウィズコロナ期における取組みを土台に、国内に加え</a:t>
              </a:r>
              <a:r>
                <a:rPr lang="ja-JP" altLang="en-US" sz="1000" kern="100" dirty="0">
                  <a:solidFill>
                    <a:srgbClr val="FF0000"/>
                  </a:solidFill>
                  <a:ea typeface="Meiryo UI" panose="020B0604030504040204" pitchFamily="50" charset="-128"/>
                  <a:cs typeface="Times New Roman" panose="02020603050405020304" pitchFamily="18" charset="0"/>
                </a:rPr>
                <a:t>、</a:t>
              </a:r>
              <a:endParaRPr lang="ja-JP" sz="1050" kern="100" dirty="0">
                <a:solidFill>
                  <a:srgbClr val="FF0000"/>
                </a:solidFill>
                <a:effectLst/>
                <a:ea typeface="游明朝" panose="02020400000000000000" pitchFamily="18" charset="-128"/>
                <a:cs typeface="Times New Roman" panose="02020603050405020304" pitchFamily="18" charset="0"/>
              </a:endParaRPr>
            </a:p>
            <a:p>
              <a:pPr indent="127000" algn="l">
                <a:lnSpc>
                  <a:spcPts val="1300"/>
                </a:lnSpc>
                <a:spcAft>
                  <a:spcPts val="0"/>
                </a:spcAft>
              </a:pPr>
              <a:r>
                <a:rPr lang="ja-JP" sz="1000" kern="100" dirty="0">
                  <a:solidFill>
                    <a:srgbClr val="000000"/>
                  </a:solidFill>
                  <a:effectLst/>
                  <a:ea typeface="Meiryo UI" panose="020B0604030504040204" pitchFamily="50" charset="-128"/>
                  <a:cs typeface="Times New Roman" panose="02020603050405020304" pitchFamily="18" charset="0"/>
                </a:rPr>
                <a:t>インバウンドも対象とした誘客を促進するなど、</a:t>
              </a:r>
              <a:endParaRPr lang="ja-JP" sz="1050" kern="100" dirty="0">
                <a:effectLst/>
                <a:ea typeface="游明朝" panose="02020400000000000000" pitchFamily="18" charset="-128"/>
                <a:cs typeface="Times New Roman" panose="02020603050405020304" pitchFamily="18" charset="0"/>
              </a:endParaRPr>
            </a:p>
            <a:p>
              <a:pPr indent="127000" algn="l">
                <a:lnSpc>
                  <a:spcPts val="1300"/>
                </a:lnSpc>
                <a:spcAft>
                  <a:spcPts val="0"/>
                </a:spcAft>
              </a:pPr>
              <a:r>
                <a:rPr lang="en-US" sz="1000" kern="100" dirty="0">
                  <a:solidFill>
                    <a:srgbClr val="000000"/>
                  </a:solidFill>
                  <a:effectLst/>
                  <a:latin typeface="Meiryo UI" panose="020B0604030504040204" pitchFamily="50" charset="-128"/>
                  <a:ea typeface="游明朝" panose="02020400000000000000" pitchFamily="18" charset="-128"/>
                  <a:cs typeface="Times New Roman" panose="02020603050405020304" pitchFamily="18" charset="0"/>
                </a:rPr>
                <a:t>2025</a:t>
              </a:r>
              <a:r>
                <a:rPr lang="ja-JP" sz="1000" kern="100" dirty="0">
                  <a:solidFill>
                    <a:schemeClr val="tx1"/>
                  </a:solidFill>
                  <a:effectLst/>
                  <a:ea typeface="Meiryo UI" panose="020B0604030504040204" pitchFamily="50" charset="-128"/>
                  <a:cs typeface="Times New Roman" panose="02020603050405020304" pitchFamily="18" charset="0"/>
                </a:rPr>
                <a:t>年に向け取組み</a:t>
              </a:r>
              <a:r>
                <a:rPr lang="ja-JP" sz="1000" kern="100" dirty="0">
                  <a:solidFill>
                    <a:srgbClr val="000000"/>
                  </a:solidFill>
                  <a:effectLst/>
                  <a:ea typeface="Meiryo UI" panose="020B0604030504040204" pitchFamily="50" charset="-128"/>
                  <a:cs typeface="Times New Roman" panose="02020603050405020304" pitchFamily="18" charset="0"/>
                </a:rPr>
                <a:t>を加速度的に推進し、</a:t>
              </a:r>
              <a:endParaRPr lang="ja-JP" sz="1050" kern="100" dirty="0">
                <a:effectLst/>
                <a:ea typeface="游明朝" panose="02020400000000000000" pitchFamily="18" charset="-128"/>
                <a:cs typeface="Times New Roman" panose="02020603050405020304" pitchFamily="18" charset="0"/>
              </a:endParaRPr>
            </a:p>
            <a:p>
              <a:pPr indent="127000" algn="l">
                <a:lnSpc>
                  <a:spcPts val="1300"/>
                </a:lnSpc>
                <a:spcAft>
                  <a:spcPts val="0"/>
                </a:spcAft>
              </a:pPr>
              <a:r>
                <a:rPr lang="ja-JP" sz="1000" kern="100" dirty="0">
                  <a:solidFill>
                    <a:srgbClr val="000000"/>
                  </a:solidFill>
                  <a:effectLst/>
                  <a:ea typeface="Meiryo UI" panose="020B0604030504040204" pitchFamily="50" charset="-128"/>
                  <a:cs typeface="Times New Roman" panose="02020603050405020304" pitchFamily="18" charset="0"/>
                </a:rPr>
                <a:t>大阪の賑わいを創出</a:t>
              </a:r>
              <a:endParaRPr lang="ja-JP" sz="1050" kern="100" dirty="0">
                <a:effectLst/>
                <a:ea typeface="游明朝" panose="02020400000000000000" pitchFamily="18" charset="-128"/>
                <a:cs typeface="Times New Roman" panose="02020603050405020304" pitchFamily="18" charset="0"/>
              </a:endParaRPr>
            </a:p>
          </p:txBody>
        </p:sp>
        <p:sp>
          <p:nvSpPr>
            <p:cNvPr id="276" name="対角する 2 つの角を丸めた四角形 275"/>
            <p:cNvSpPr/>
            <p:nvPr/>
          </p:nvSpPr>
          <p:spPr>
            <a:xfrm>
              <a:off x="3306880" y="5296624"/>
              <a:ext cx="1638300" cy="257175"/>
            </a:xfrm>
            <a:prstGeom prst="round2DiagRect">
              <a:avLst/>
            </a:prstGeom>
            <a:ln w="12700">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200"/>
                </a:lnSpc>
                <a:spcAft>
                  <a:spcPts val="0"/>
                </a:spcAft>
              </a:pPr>
              <a:r>
                <a:rPr lang="ja-JP" sz="1000" b="1" kern="1200" dirty="0">
                  <a:solidFill>
                    <a:srgbClr val="000000"/>
                  </a:solidFill>
                  <a:effectLst/>
                  <a:ea typeface="Meiryo UI" panose="020B0604030504040204" pitchFamily="50" charset="-128"/>
                  <a:cs typeface="Times New Roman" panose="02020603050405020304" pitchFamily="18" charset="0"/>
                </a:rPr>
                <a:t>フェーズ１（ウィズコロナ）</a:t>
              </a:r>
              <a:endParaRPr lang="ja-JP" sz="1050" kern="100" dirty="0">
                <a:effectLst/>
                <a:ea typeface="游明朝" panose="02020400000000000000" pitchFamily="18" charset="-128"/>
                <a:cs typeface="Times New Roman" panose="02020603050405020304" pitchFamily="18" charset="0"/>
              </a:endParaRPr>
            </a:p>
          </p:txBody>
        </p:sp>
        <p:sp>
          <p:nvSpPr>
            <p:cNvPr id="277" name="対角する 2 つの角を丸めた四角形 276"/>
            <p:cNvSpPr/>
            <p:nvPr/>
          </p:nvSpPr>
          <p:spPr>
            <a:xfrm>
              <a:off x="6927816" y="5301844"/>
              <a:ext cx="1638300" cy="257175"/>
            </a:xfrm>
            <a:prstGeom prst="round2DiagRect">
              <a:avLst/>
            </a:prstGeom>
            <a:solidFill>
              <a:sysClr val="window" lastClr="FFFFFF"/>
            </a:solidFill>
            <a:ln w="12700" cap="flat" cmpd="sng" algn="ctr">
              <a:solidFill>
                <a:schemeClr val="accent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200"/>
                </a:lnSpc>
                <a:spcAft>
                  <a:spcPts val="0"/>
                </a:spcAft>
              </a:pPr>
              <a:r>
                <a:rPr lang="ja-JP" sz="1000" b="1" kern="12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フェーズ２（ポストコロナ）</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grpSp>
      <p:grpSp>
        <p:nvGrpSpPr>
          <p:cNvPr id="18" name="グループ化 17"/>
          <p:cNvGrpSpPr/>
          <p:nvPr/>
        </p:nvGrpSpPr>
        <p:grpSpPr>
          <a:xfrm>
            <a:off x="6811796" y="8194914"/>
            <a:ext cx="7523843" cy="1822392"/>
            <a:chOff x="6862266" y="8419634"/>
            <a:chExt cx="7458531" cy="1822392"/>
          </a:xfrm>
        </p:grpSpPr>
        <p:sp>
          <p:nvSpPr>
            <p:cNvPr id="285" name="正方形/長方形 284"/>
            <p:cNvSpPr/>
            <p:nvPr/>
          </p:nvSpPr>
          <p:spPr>
            <a:xfrm>
              <a:off x="6862266" y="8419634"/>
              <a:ext cx="7452102" cy="1822392"/>
            </a:xfrm>
            <a:prstGeom prst="rect">
              <a:avLst/>
            </a:prstGeom>
            <a:noFill/>
            <a:ln w="9525" cap="flat" cmpd="sng" algn="ctr">
              <a:noFill/>
              <a:prstDash val="solid"/>
              <a:miter lim="800000"/>
            </a:ln>
            <a:effectLst/>
          </p:spPr>
          <p:txBody>
            <a:bodyPr rot="0" spcFirstLastPara="0" vert="horz" wrap="square" lIns="36000" tIns="36000" rIns="36000" bIns="36000" numCol="1" spcCol="0" rtlCol="0" fromWordArt="0" anchor="t" anchorCtr="0" forceAA="0" compatLnSpc="1">
              <a:prstTxWarp prst="textNoShape">
                <a:avLst/>
              </a:prstTxWarp>
              <a:noAutofit/>
            </a:bodyPr>
            <a:lstStyle/>
            <a:p>
              <a:pPr algn="l">
                <a:lnSpc>
                  <a:spcPts val="1500"/>
                </a:lnSpc>
                <a:spcAft>
                  <a:spcPts val="0"/>
                </a:spcAft>
              </a:pPr>
              <a:r>
                <a:rPr lang="ja-JP" altLang="en-US" sz="1200" b="1" i="1"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200" b="1" i="1" u="sng" kern="100" dirty="0">
                  <a:latin typeface="游明朝" panose="02020400000000000000" pitchFamily="18" charset="-128"/>
                  <a:ea typeface="Meiryo UI" panose="020B0604030504040204" pitchFamily="50" charset="-128"/>
                  <a:cs typeface="Times New Roman" panose="02020603050405020304" pitchFamily="18" charset="0"/>
                </a:rPr>
                <a:t>◆</a:t>
              </a:r>
              <a:r>
                <a:rPr lang="ja-JP" sz="1200" b="1" i="1" u="sng" kern="100" dirty="0">
                  <a:effectLst/>
                  <a:latin typeface="游明朝" panose="02020400000000000000" pitchFamily="18" charset="-128"/>
                  <a:ea typeface="Meiryo UI" panose="020B0604030504040204" pitchFamily="50" charset="-128"/>
                  <a:cs typeface="Times New Roman" panose="02020603050405020304" pitchFamily="18" charset="0"/>
                </a:rPr>
                <a:t>戦略の</a:t>
              </a:r>
              <a:r>
                <a:rPr lang="ja-JP" sz="1200" b="1" u="sng" kern="100" dirty="0">
                  <a:effectLst/>
                  <a:latin typeface="游明朝" panose="02020400000000000000" pitchFamily="18" charset="-128"/>
                  <a:ea typeface="Meiryo UI" panose="020B0604030504040204" pitchFamily="50" charset="-128"/>
                  <a:cs typeface="Times New Roman" panose="02020603050405020304" pitchFamily="18" charset="0"/>
                </a:rPr>
                <a:t>進捗管理</a:t>
              </a:r>
              <a:r>
                <a:rPr lang="ja-JP" altLang="en-US" sz="1200" b="1" u="sng" kern="100" dirty="0">
                  <a:effectLst/>
                  <a:latin typeface="游明朝" panose="02020400000000000000" pitchFamily="18" charset="-128"/>
                  <a:ea typeface="Meiryo UI" panose="020B0604030504040204" pitchFamily="50" charset="-128"/>
                  <a:cs typeface="Times New Roman" panose="02020603050405020304" pitchFamily="18" charset="0"/>
                </a:rPr>
                <a:t>◆</a:t>
              </a:r>
              <a:endParaRPr lang="en-US" altLang="ja-JP" sz="1200" b="1" i="1" u="sng" kern="100" dirty="0">
                <a:effectLst/>
                <a:latin typeface="游明朝" panose="02020400000000000000" pitchFamily="18" charset="-128"/>
                <a:ea typeface="Meiryo UI" panose="020B0604030504040204" pitchFamily="50" charset="-128"/>
                <a:cs typeface="Times New Roman" panose="02020603050405020304" pitchFamily="18" charset="0"/>
              </a:endParaRPr>
            </a:p>
            <a:p>
              <a:pPr algn="l">
                <a:lnSpc>
                  <a:spcPts val="1500"/>
                </a:lnSpc>
                <a:spcAft>
                  <a:spcPts val="0"/>
                </a:spcAft>
              </a:pPr>
              <a:endParaRPr lang="en-US" altLang="ja-JP" sz="1200" b="1" i="1" kern="100" dirty="0">
                <a:latin typeface="游明朝" panose="02020400000000000000" pitchFamily="18" charset="-128"/>
                <a:ea typeface="Meiryo UI" panose="020B0604030504040204" pitchFamily="50" charset="-128"/>
                <a:cs typeface="Times New Roman" panose="02020603050405020304" pitchFamily="18" charset="0"/>
              </a:endParaRPr>
            </a:p>
            <a:p>
              <a:pPr algn="l">
                <a:lnSpc>
                  <a:spcPts val="1500"/>
                </a:lnSpc>
                <a:spcAft>
                  <a:spcPts val="0"/>
                </a:spcAft>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lnSpc>
                  <a:spcPts val="1500"/>
                </a:lnSpc>
                <a:spcAft>
                  <a:spcPts val="0"/>
                </a:spcAft>
              </a:pPr>
              <a:r>
                <a:rPr lang="en-US" sz="1200" b="1" i="1" kern="100" dirty="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lnSpc>
                  <a:spcPts val="1500"/>
                </a:lnSpc>
                <a:spcAft>
                  <a:spcPts val="0"/>
                </a:spcAft>
              </a:pPr>
              <a:r>
                <a:rPr lang="en-US" sz="1200" b="1" i="1" kern="100" dirty="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57150" algn="l">
                <a:lnSpc>
                  <a:spcPts val="1500"/>
                </a:lnSpc>
                <a:spcAft>
                  <a:spcPts val="0"/>
                </a:spcAft>
              </a:pPr>
              <a:endParaRPr lang="en-US" altLang="ja-JP" sz="900" kern="12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endParaRPr>
            </a:p>
            <a:p>
              <a:pPr indent="57150" algn="l">
                <a:lnSpc>
                  <a:spcPts val="1500"/>
                </a:lnSpc>
                <a:spcAft>
                  <a:spcPts val="0"/>
                </a:spcAft>
              </a:pPr>
              <a:endParaRPr lang="en-US" altLang="ja-JP" sz="900" dirty="0">
                <a:solidFill>
                  <a:srgbClr val="000000"/>
                </a:solidFill>
                <a:latin typeface="游明朝" panose="02020400000000000000" pitchFamily="18" charset="-128"/>
                <a:ea typeface="Meiryo UI" panose="020B0604030504040204" pitchFamily="50" charset="-128"/>
                <a:cs typeface="Times New Roman" panose="02020603050405020304" pitchFamily="18" charset="0"/>
              </a:endParaRPr>
            </a:p>
            <a:p>
              <a:pPr indent="57150" algn="l">
                <a:lnSpc>
                  <a:spcPts val="1500"/>
                </a:lnSpc>
                <a:spcAft>
                  <a:spcPts val="0"/>
                </a:spcAft>
              </a:pPr>
              <a:endParaRPr lang="en-US" altLang="ja-JP" sz="900" kern="12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endParaRPr>
            </a:p>
            <a:p>
              <a:pPr indent="57150" algn="l">
                <a:lnSpc>
                  <a:spcPts val="1500"/>
                </a:lnSpc>
                <a:spcAft>
                  <a:spcPts val="0"/>
                </a:spcAft>
              </a:pPr>
              <a:r>
                <a:rPr lang="ja-JP" altLang="en-US" sz="900" dirty="0">
                  <a:solidFill>
                    <a:srgbClr val="000000"/>
                  </a:solidFill>
                  <a:latin typeface="游明朝" panose="02020400000000000000" pitchFamily="18" charset="-128"/>
                  <a:ea typeface="Meiryo UI" panose="020B0604030504040204" pitchFamily="50" charset="-128"/>
                  <a:cs typeface="Times New Roman" panose="02020603050405020304" pitchFamily="18" charset="0"/>
                </a:rPr>
                <a:t>　　</a:t>
              </a:r>
              <a:r>
                <a:rPr lang="en-US" altLang="ja-JP" sz="1000" dirty="0">
                  <a:solidFill>
                    <a:srgbClr val="000000"/>
                  </a:solidFill>
                  <a:latin typeface="游明朝" panose="02020400000000000000" pitchFamily="18" charset="-128"/>
                  <a:ea typeface="Meiryo UI" panose="020B0604030504040204" pitchFamily="50" charset="-128"/>
                  <a:cs typeface="Times New Roman" panose="02020603050405020304" pitchFamily="18" charset="0"/>
                </a:rPr>
                <a:t>※</a:t>
              </a:r>
              <a:r>
                <a:rPr lang="ja-JP" altLang="en-US" sz="1000" dirty="0">
                  <a:solidFill>
                    <a:srgbClr val="000000"/>
                  </a:solidFill>
                  <a:latin typeface="游明朝" panose="02020400000000000000" pitchFamily="18" charset="-128"/>
                  <a:ea typeface="Meiryo UI" panose="020B0604030504040204" pitchFamily="50" charset="-128"/>
                  <a:cs typeface="Times New Roman" panose="02020603050405020304" pitchFamily="18" charset="0"/>
                </a:rPr>
                <a:t>　</a:t>
              </a:r>
              <a:r>
                <a:rPr lang="ja-JP" sz="1000" kern="12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社会経済情勢等の変化に応じ、目標値、達成をめざす時期等について、必要に応じて柔軟に</a:t>
              </a:r>
              <a:r>
                <a:rPr lang="ja-JP" sz="1000" kern="1200" dirty="0">
                  <a:effectLst/>
                  <a:latin typeface="游明朝" panose="02020400000000000000" pitchFamily="18" charset="-128"/>
                  <a:ea typeface="Meiryo UI" panose="020B0604030504040204" pitchFamily="50" charset="-128"/>
                  <a:cs typeface="Times New Roman" panose="02020603050405020304" pitchFamily="18" charset="0"/>
                </a:rPr>
                <a:t>見直し</a:t>
              </a:r>
              <a:r>
                <a:rPr lang="ja-JP" altLang="en-US" sz="1000" kern="1200" dirty="0">
                  <a:effectLst/>
                  <a:latin typeface="游明朝" panose="02020400000000000000" pitchFamily="18" charset="-128"/>
                  <a:ea typeface="Meiryo UI" panose="020B0604030504040204" pitchFamily="50" charset="-128"/>
                  <a:cs typeface="Times New Roman" panose="02020603050405020304" pitchFamily="18" charset="0"/>
                </a:rPr>
                <a:t>を行う</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50800">
                <a:lnSpc>
                  <a:spcPts val="1200"/>
                </a:lnSpc>
                <a:spcAft>
                  <a:spcPts val="0"/>
                </a:spcAft>
              </a:pPr>
              <a:r>
                <a:rPr lang="en-US" sz="800" kern="1200" dirty="0">
                  <a:effectLst/>
                  <a:latin typeface="Meiryo UI" panose="020B0604030504040204" pitchFamily="50" charset="-128"/>
                  <a:ea typeface="ＭＳ Ｐゴシック" panose="020B0600070205080204" pitchFamily="50"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86" name="正方形/長方形 285"/>
            <p:cNvSpPr/>
            <p:nvPr/>
          </p:nvSpPr>
          <p:spPr>
            <a:xfrm>
              <a:off x="11496497" y="8925954"/>
              <a:ext cx="2824300" cy="10515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139700" indent="-139700">
                <a:lnSpc>
                  <a:spcPts val="1500"/>
                </a:lnSpc>
                <a:spcAft>
                  <a:spcPts val="0"/>
                </a:spcAft>
              </a:pPr>
              <a:r>
                <a:rPr lang="ja-JP" sz="11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〇</a:t>
              </a:r>
              <a:r>
                <a:rPr lang="en-US" altLang="ja-JP" sz="11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 </a:t>
              </a:r>
              <a:r>
                <a:rPr lang="ja-JP" sz="11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大阪府市都市魅力戦略推進会議において</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136525" indent="-69850">
                <a:lnSpc>
                  <a:spcPts val="1500"/>
                </a:lnSpc>
                <a:spcAft>
                  <a:spcPts val="0"/>
                </a:spcAft>
              </a:pPr>
              <a:r>
                <a:rPr lang="en-US" altLang="ja-JP" sz="11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 </a:t>
              </a:r>
              <a:r>
                <a:rPr lang="ja-JP" sz="11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年度ごとに評価・検証を実施</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139700" indent="-139700">
                <a:lnSpc>
                  <a:spcPts val="1500"/>
                </a:lnSpc>
                <a:spcAft>
                  <a:spcPts val="0"/>
                </a:spcAft>
              </a:pPr>
              <a:r>
                <a:rPr lang="ja-JP" sz="11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〇</a:t>
              </a:r>
              <a:r>
                <a:rPr lang="en-US" altLang="ja-JP" sz="11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 </a:t>
              </a:r>
              <a:r>
                <a:rPr lang="ja-JP" sz="11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参考指標を設定、その内容や個々の施策の</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85725" indent="-19050">
                <a:lnSpc>
                  <a:spcPts val="1500"/>
                </a:lnSpc>
                <a:spcAft>
                  <a:spcPts val="0"/>
                </a:spcAft>
              </a:pPr>
              <a:r>
                <a:rPr lang="en-US" altLang="ja-JP" sz="11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 </a:t>
              </a:r>
              <a:r>
                <a:rPr lang="ja-JP" sz="11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達成状況、社会経済情勢等を総合的に判断</a:t>
              </a:r>
              <a:r>
                <a:rPr lang="en-US" altLang="ja-JP" sz="11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  </a:t>
              </a:r>
            </a:p>
            <a:p>
              <a:pPr marL="85725" indent="-19050">
                <a:lnSpc>
                  <a:spcPts val="1500"/>
                </a:lnSpc>
                <a:spcAft>
                  <a:spcPts val="0"/>
                </a:spcAft>
              </a:pPr>
              <a:r>
                <a:rPr lang="en-US" altLang="ja-JP" sz="1100" dirty="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rPr>
                <a:t> </a:t>
              </a:r>
              <a:r>
                <a:rPr lang="ja-JP" sz="11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し状況を把握</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87" name="正方形/長方形 286"/>
            <p:cNvSpPr/>
            <p:nvPr/>
          </p:nvSpPr>
          <p:spPr>
            <a:xfrm>
              <a:off x="9025671" y="8656850"/>
              <a:ext cx="4004338" cy="3295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lnSpc>
                  <a:spcPts val="1500"/>
                </a:lnSpc>
                <a:spcAft>
                  <a:spcPts val="0"/>
                </a:spcAft>
              </a:pPr>
              <a:r>
                <a:rPr lang="ja-JP" sz="1000" kern="1200" dirty="0">
                  <a:solidFill>
                    <a:srgbClr val="000000"/>
                  </a:solidFill>
                  <a:effectLst/>
                  <a:ea typeface="Meiryo UI" panose="020B0604030504040204" pitchFamily="50" charset="-128"/>
                  <a:cs typeface="Times New Roman" panose="02020603050405020304" pitchFamily="18" charset="0"/>
                </a:rPr>
                <a:t>　</a:t>
              </a:r>
              <a:endParaRPr lang="ja-JP" sz="1050" strike="sngStrike" kern="100" dirty="0">
                <a:effectLst/>
                <a:highlight>
                  <a:srgbClr val="FFFF00"/>
                </a:highlight>
                <a:ea typeface="游明朝" panose="02020400000000000000" pitchFamily="18" charset="-128"/>
                <a:cs typeface="Times New Roman" panose="02020603050405020304" pitchFamily="18" charset="0"/>
              </a:endParaRPr>
            </a:p>
          </p:txBody>
        </p:sp>
      </p:grpSp>
      <p:graphicFrame>
        <p:nvGraphicFramePr>
          <p:cNvPr id="16" name="表 15"/>
          <p:cNvGraphicFramePr>
            <a:graphicFrameLocks noGrp="1"/>
          </p:cNvGraphicFramePr>
          <p:nvPr>
            <p:extLst>
              <p:ext uri="{D42A27DB-BD31-4B8C-83A1-F6EECF244321}">
                <p14:modId xmlns:p14="http://schemas.microsoft.com/office/powerpoint/2010/main" val="4129108572"/>
              </p:ext>
            </p:extLst>
          </p:nvPr>
        </p:nvGraphicFramePr>
        <p:xfrm>
          <a:off x="7050029" y="8750482"/>
          <a:ext cx="4464496" cy="929375"/>
        </p:xfrm>
        <a:graphic>
          <a:graphicData uri="http://schemas.openxmlformats.org/drawingml/2006/table">
            <a:tbl>
              <a:tblPr firstRow="1" bandRow="1">
                <a:tableStyleId>{5C22544A-7EE6-4342-B048-85BDC9FD1C3A}</a:tableStyleId>
              </a:tblPr>
              <a:tblGrid>
                <a:gridCol w="1728192">
                  <a:extLst>
                    <a:ext uri="{9D8B030D-6E8A-4147-A177-3AD203B41FA5}">
                      <a16:colId xmlns:a16="http://schemas.microsoft.com/office/drawing/2014/main" val="883923703"/>
                    </a:ext>
                  </a:extLst>
                </a:gridCol>
                <a:gridCol w="1152128">
                  <a:extLst>
                    <a:ext uri="{9D8B030D-6E8A-4147-A177-3AD203B41FA5}">
                      <a16:colId xmlns:a16="http://schemas.microsoft.com/office/drawing/2014/main" val="1857255004"/>
                    </a:ext>
                  </a:extLst>
                </a:gridCol>
                <a:gridCol w="1584176">
                  <a:extLst>
                    <a:ext uri="{9D8B030D-6E8A-4147-A177-3AD203B41FA5}">
                      <a16:colId xmlns:a16="http://schemas.microsoft.com/office/drawing/2014/main" val="1510285204"/>
                    </a:ext>
                  </a:extLst>
                </a:gridCol>
              </a:tblGrid>
              <a:tr h="282057">
                <a:tc>
                  <a:txBody>
                    <a:bodyPr/>
                    <a:lstStyle/>
                    <a:p>
                      <a:pPr algn="ctr">
                        <a:lnSpc>
                          <a:spcPts val="1500"/>
                        </a:lnSpc>
                        <a:spcAft>
                          <a:spcPts val="0"/>
                        </a:spcAft>
                      </a:pPr>
                      <a:r>
                        <a:rPr lang="ja-JP" sz="1050" b="1" i="1" kern="100" dirty="0">
                          <a:effectLst/>
                          <a:latin typeface="游明朝" panose="02020400000000000000" pitchFamily="18" charset="-128"/>
                          <a:ea typeface="Meiryo UI" panose="020B0604030504040204" pitchFamily="50" charset="-128"/>
                          <a:cs typeface="ＭＳ Ｐゴシック" panose="020B0600070205080204" pitchFamily="50" charset="-128"/>
                        </a:rPr>
                        <a:t>　</a:t>
                      </a:r>
                      <a:r>
                        <a:rPr lang="ja-JP" sz="1050" kern="1200" dirty="0">
                          <a:effectLst/>
                          <a:latin typeface="游明朝" panose="02020400000000000000" pitchFamily="18" charset="-128"/>
                          <a:ea typeface="Meiryo UI" panose="020B0604030504040204" pitchFamily="50" charset="-128"/>
                          <a:cs typeface="Times New Roman" panose="02020603050405020304" pitchFamily="18" charset="0"/>
                        </a:rPr>
                        <a:t>指標</a:t>
                      </a:r>
                      <a:endParaRPr lang="ja-JP" sz="1050" kern="100" dirty="0">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tc>
                  <a:txBody>
                    <a:bodyPr/>
                    <a:lstStyle/>
                    <a:p>
                      <a:pPr algn="ctr">
                        <a:lnSpc>
                          <a:spcPts val="1500"/>
                        </a:lnSpc>
                        <a:spcAft>
                          <a:spcPts val="0"/>
                        </a:spcAft>
                      </a:pPr>
                      <a:r>
                        <a:rPr lang="ja-JP" sz="1050" kern="1200" dirty="0">
                          <a:effectLst/>
                          <a:latin typeface="游明朝" panose="02020400000000000000" pitchFamily="18" charset="-128"/>
                          <a:ea typeface="Meiryo UI" panose="020B0604030504040204" pitchFamily="50" charset="-128"/>
                          <a:cs typeface="Times New Roman" panose="02020603050405020304" pitchFamily="18" charset="0"/>
                        </a:rPr>
                        <a:t>目標値</a:t>
                      </a:r>
                      <a:endParaRPr lang="ja-JP" sz="1050" kern="100" dirty="0">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tc>
                  <a:txBody>
                    <a:bodyPr/>
                    <a:lstStyle/>
                    <a:p>
                      <a:pPr algn="ctr">
                        <a:lnSpc>
                          <a:spcPts val="1500"/>
                        </a:lnSpc>
                        <a:spcAft>
                          <a:spcPts val="0"/>
                        </a:spcAft>
                      </a:pPr>
                      <a:r>
                        <a:rPr lang="ja-JP" sz="1050" kern="1200" dirty="0">
                          <a:effectLst/>
                          <a:latin typeface="游明朝" panose="02020400000000000000" pitchFamily="18" charset="-128"/>
                          <a:ea typeface="Meiryo UI" panose="020B0604030504040204" pitchFamily="50" charset="-128"/>
                          <a:cs typeface="Times New Roman" panose="02020603050405020304" pitchFamily="18" charset="0"/>
                        </a:rPr>
                        <a:t>達成をめざす時期</a:t>
                      </a:r>
                      <a:endParaRPr lang="ja-JP" sz="1050" kern="100" dirty="0">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extLst>
                  <a:ext uri="{0D108BD9-81ED-4DB2-BD59-A6C34878D82A}">
                    <a16:rowId xmlns:a16="http://schemas.microsoft.com/office/drawing/2014/main" val="1440740257"/>
                  </a:ext>
                </a:extLst>
              </a:tr>
              <a:tr h="282057">
                <a:tc>
                  <a:txBody>
                    <a:bodyPr/>
                    <a:lstStyle/>
                    <a:p>
                      <a:pPr algn="ctr">
                        <a:lnSpc>
                          <a:spcPts val="1500"/>
                        </a:lnSpc>
                        <a:spcAft>
                          <a:spcPts val="0"/>
                        </a:spcAft>
                      </a:pPr>
                      <a:r>
                        <a:rPr lang="ja-JP" sz="1050" kern="1200" dirty="0">
                          <a:effectLst/>
                          <a:latin typeface="游明朝" panose="02020400000000000000" pitchFamily="18" charset="-128"/>
                          <a:ea typeface="Meiryo UI" panose="020B0604030504040204" pitchFamily="50" charset="-128"/>
                          <a:cs typeface="Times New Roman" panose="02020603050405020304" pitchFamily="18" charset="0"/>
                        </a:rPr>
                        <a:t>日本人延べ宿泊者数〔大阪〕</a:t>
                      </a:r>
                      <a:endParaRPr lang="ja-JP" sz="1050" kern="100" dirty="0">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tc>
                  <a:txBody>
                    <a:bodyPr/>
                    <a:lstStyle/>
                    <a:p>
                      <a:pPr algn="ctr">
                        <a:lnSpc>
                          <a:spcPts val="1500"/>
                        </a:lnSpc>
                        <a:spcAft>
                          <a:spcPts val="0"/>
                        </a:spcAft>
                      </a:pPr>
                      <a:r>
                        <a:rPr lang="en-US" altLang="ja-JP" sz="1050" strike="noStrike" kern="1200" dirty="0">
                          <a:solidFill>
                            <a:schemeClr val="tx1"/>
                          </a:solidFill>
                          <a:effectLst/>
                          <a:latin typeface="Meiryo UI" panose="020B0604030504040204" pitchFamily="50" charset="-128"/>
                          <a:ea typeface="游明朝" panose="02020400000000000000" pitchFamily="18" charset="-128"/>
                          <a:cs typeface="Times New Roman" panose="02020603050405020304" pitchFamily="18" charset="0"/>
                        </a:rPr>
                        <a:t>3,400</a:t>
                      </a:r>
                      <a:r>
                        <a:rPr lang="ja-JP" sz="1050" kern="1200" dirty="0">
                          <a:solidFill>
                            <a:schemeClr val="tx1"/>
                          </a:solidFill>
                          <a:effectLst/>
                          <a:latin typeface="游明朝" panose="02020400000000000000" pitchFamily="18" charset="-128"/>
                          <a:ea typeface="Meiryo UI" panose="020B0604030504040204" pitchFamily="50" charset="-128"/>
                          <a:cs typeface="Times New Roman" panose="02020603050405020304" pitchFamily="18" charset="0"/>
                        </a:rPr>
                        <a:t>万人泊</a:t>
                      </a:r>
                      <a:endParaRPr lang="ja-JP" sz="1050" kern="100" dirty="0">
                        <a:solidFill>
                          <a:schemeClr val="tx1"/>
                        </a:solidFill>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tc>
                  <a:txBody>
                    <a:bodyPr/>
                    <a:lstStyle/>
                    <a:p>
                      <a:pPr algn="ctr">
                        <a:lnSpc>
                          <a:spcPts val="1500"/>
                        </a:lnSpc>
                        <a:spcAft>
                          <a:spcPts val="0"/>
                        </a:spcAft>
                      </a:pPr>
                      <a:r>
                        <a:rPr lang="en-US" altLang="ja-JP" sz="1050" strike="noStrike" kern="1200" dirty="0">
                          <a:solidFill>
                            <a:schemeClr val="tx1"/>
                          </a:solidFill>
                          <a:effectLst/>
                          <a:latin typeface="Meiryo UI" panose="020B0604030504040204" pitchFamily="50" charset="-128"/>
                          <a:ea typeface="游明朝" panose="02020400000000000000" pitchFamily="18" charset="-128"/>
                          <a:cs typeface="Times New Roman" panose="02020603050405020304" pitchFamily="18" charset="0"/>
                        </a:rPr>
                        <a:t>2025</a:t>
                      </a:r>
                      <a:r>
                        <a:rPr lang="ja-JP" sz="1050" kern="1200" dirty="0">
                          <a:solidFill>
                            <a:schemeClr val="tx1"/>
                          </a:solidFill>
                          <a:effectLst/>
                          <a:latin typeface="游明朝" panose="02020400000000000000" pitchFamily="18" charset="-128"/>
                          <a:ea typeface="Meiryo UI" panose="020B0604030504040204" pitchFamily="50" charset="-128"/>
                          <a:cs typeface="Times New Roman" panose="02020603050405020304" pitchFamily="18" charset="0"/>
                        </a:rPr>
                        <a:t>年</a:t>
                      </a:r>
                      <a:endParaRPr lang="ja-JP" sz="1050" kern="100" dirty="0">
                        <a:solidFill>
                          <a:schemeClr val="tx1"/>
                        </a:solidFill>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extLst>
                  <a:ext uri="{0D108BD9-81ED-4DB2-BD59-A6C34878D82A}">
                    <a16:rowId xmlns:a16="http://schemas.microsoft.com/office/drawing/2014/main" val="568023211"/>
                  </a:ext>
                </a:extLst>
              </a:tr>
              <a:tr h="365261">
                <a:tc>
                  <a:txBody>
                    <a:bodyPr/>
                    <a:lstStyle/>
                    <a:p>
                      <a:pPr algn="ctr">
                        <a:lnSpc>
                          <a:spcPts val="1500"/>
                        </a:lnSpc>
                        <a:spcAft>
                          <a:spcPts val="0"/>
                        </a:spcAft>
                      </a:pPr>
                      <a:r>
                        <a:rPr lang="ja-JP" sz="1050" kern="1200" dirty="0">
                          <a:effectLst/>
                          <a:latin typeface="游明朝" panose="02020400000000000000" pitchFamily="18" charset="-128"/>
                          <a:ea typeface="Meiryo UI" panose="020B0604030504040204" pitchFamily="50" charset="-128"/>
                          <a:cs typeface="Times New Roman" panose="02020603050405020304" pitchFamily="18" charset="0"/>
                        </a:rPr>
                        <a:t>来阪外国人旅行者数</a:t>
                      </a:r>
                      <a:endParaRPr lang="ja-JP" sz="1050" kern="100" dirty="0">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tc>
                  <a:txBody>
                    <a:bodyPr/>
                    <a:lstStyle/>
                    <a:p>
                      <a:pPr marR="66675" algn="ctr">
                        <a:lnSpc>
                          <a:spcPts val="1500"/>
                        </a:lnSpc>
                        <a:spcAft>
                          <a:spcPts val="0"/>
                        </a:spcAft>
                      </a:pPr>
                      <a:r>
                        <a:rPr lang="en-US" altLang="ja-JP" sz="1050" strike="noStrike" kern="1200" dirty="0">
                          <a:solidFill>
                            <a:schemeClr val="tx1"/>
                          </a:solidFill>
                          <a:effectLst/>
                          <a:latin typeface="Meiryo UI" panose="020B0604030504040204" pitchFamily="50" charset="-128"/>
                          <a:ea typeface="游明朝" panose="02020400000000000000" pitchFamily="18" charset="-128"/>
                          <a:cs typeface="Times New Roman" panose="02020603050405020304" pitchFamily="18" charset="0"/>
                        </a:rPr>
                        <a:t>1,500</a:t>
                      </a:r>
                      <a:r>
                        <a:rPr lang="ja-JP" sz="1050" kern="1200" dirty="0">
                          <a:solidFill>
                            <a:schemeClr val="tx1"/>
                          </a:solidFill>
                          <a:effectLst/>
                          <a:latin typeface="游明朝" panose="02020400000000000000" pitchFamily="18" charset="-128"/>
                          <a:ea typeface="Meiryo UI" panose="020B0604030504040204" pitchFamily="50" charset="-128"/>
                          <a:cs typeface="Times New Roman" panose="02020603050405020304" pitchFamily="18" charset="0"/>
                        </a:rPr>
                        <a:t>万人</a:t>
                      </a:r>
                      <a:endParaRPr lang="ja-JP" sz="1050" kern="100" dirty="0">
                        <a:solidFill>
                          <a:schemeClr val="tx1"/>
                        </a:solidFill>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tc>
                  <a:txBody>
                    <a:bodyPr/>
                    <a:lstStyle/>
                    <a:p>
                      <a:pPr algn="ctr">
                        <a:lnSpc>
                          <a:spcPts val="1500"/>
                        </a:lnSpc>
                        <a:spcAft>
                          <a:spcPts val="0"/>
                        </a:spcAft>
                      </a:pPr>
                      <a:r>
                        <a:rPr lang="en-US" altLang="ja-JP" sz="1050" strike="noStrike" kern="1200" dirty="0">
                          <a:solidFill>
                            <a:schemeClr val="tx1"/>
                          </a:solidFill>
                          <a:effectLst/>
                          <a:latin typeface="Meiryo UI" panose="020B0604030504040204" pitchFamily="50" charset="-128"/>
                          <a:ea typeface="游明朝" panose="02020400000000000000" pitchFamily="18" charset="-128"/>
                          <a:cs typeface="Times New Roman" panose="02020603050405020304" pitchFamily="18" charset="0"/>
                        </a:rPr>
                        <a:t>2025</a:t>
                      </a:r>
                      <a:r>
                        <a:rPr lang="ja-JP" altLang="en-US" sz="1050" strike="noStrike" kern="1200" dirty="0">
                          <a:solidFill>
                            <a:schemeClr val="tx1"/>
                          </a:solidFill>
                          <a:effectLst/>
                          <a:latin typeface="游明朝" panose="02020400000000000000" pitchFamily="18" charset="-128"/>
                          <a:ea typeface="Meiryo UI" panose="020B0604030504040204" pitchFamily="50" charset="-128"/>
                          <a:cs typeface="Times New Roman" panose="02020603050405020304" pitchFamily="18" charset="0"/>
                        </a:rPr>
                        <a:t>年</a:t>
                      </a:r>
                      <a:endParaRPr lang="ja-JP" altLang="ja-JP" sz="1050" strike="noStrike" kern="100" dirty="0">
                        <a:solidFill>
                          <a:schemeClr val="tx1"/>
                        </a:solidFill>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extLst>
                  <a:ext uri="{0D108BD9-81ED-4DB2-BD59-A6C34878D82A}">
                    <a16:rowId xmlns:a16="http://schemas.microsoft.com/office/drawing/2014/main" val="3267154922"/>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3937596040"/>
              </p:ext>
            </p:extLst>
          </p:nvPr>
        </p:nvGraphicFramePr>
        <p:xfrm>
          <a:off x="6955294" y="1063279"/>
          <a:ext cx="7183234" cy="4219748"/>
        </p:xfrm>
        <a:graphic>
          <a:graphicData uri="http://schemas.openxmlformats.org/drawingml/2006/table">
            <a:tbl>
              <a:tblPr firstRow="1" bandRow="1">
                <a:tableStyleId>{5C22544A-7EE6-4342-B048-85BDC9FD1C3A}</a:tableStyleId>
              </a:tblPr>
              <a:tblGrid>
                <a:gridCol w="2777706">
                  <a:extLst>
                    <a:ext uri="{9D8B030D-6E8A-4147-A177-3AD203B41FA5}">
                      <a16:colId xmlns:a16="http://schemas.microsoft.com/office/drawing/2014/main" val="937872021"/>
                    </a:ext>
                  </a:extLst>
                </a:gridCol>
                <a:gridCol w="4405528">
                  <a:extLst>
                    <a:ext uri="{9D8B030D-6E8A-4147-A177-3AD203B41FA5}">
                      <a16:colId xmlns:a16="http://schemas.microsoft.com/office/drawing/2014/main" val="2535915978"/>
                    </a:ext>
                  </a:extLst>
                </a:gridCol>
              </a:tblGrid>
              <a:tr h="570267">
                <a:tc>
                  <a:txBody>
                    <a:bodyPr/>
                    <a:lstStyle/>
                    <a:p>
                      <a:pPr marL="0" marR="0" lvl="0" indent="0" algn="ctr" defTabSz="1419515" rtl="0" eaLnBrk="1" fontAlgn="auto" latinLnBrk="0" hangingPunct="1">
                        <a:lnSpc>
                          <a:spcPct val="100000"/>
                        </a:lnSpc>
                        <a:spcBef>
                          <a:spcPts val="0"/>
                        </a:spcBef>
                        <a:spcAft>
                          <a:spcPts val="0"/>
                        </a:spcAft>
                        <a:buClrTx/>
                        <a:buSzTx/>
                        <a:buFontTx/>
                        <a:buNone/>
                        <a:tabLst/>
                        <a:defRPr/>
                      </a:pPr>
                      <a:endParaRPr lang="ja-JP" altLang="ja-JP" sz="1100" dirty="0">
                        <a:effectLst/>
                        <a:latin typeface="ＭＳ Ｐゴシック" panose="020B0600070205080204" pitchFamily="50" charset="-128"/>
                        <a:ea typeface="+mn-ea"/>
                        <a:cs typeface="ＭＳ Ｐゴシック" panose="020B0600070205080204" pitchFamily="50" charset="-128"/>
                      </a:endParaRPr>
                    </a:p>
                  </a:txBody>
                  <a:tcPr anchor="ctr">
                    <a:noFill/>
                  </a:tcPr>
                </a:tc>
                <a:tc>
                  <a:txBody>
                    <a:bodyPr/>
                    <a:lstStyle/>
                    <a:p>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noFill/>
                  </a:tcPr>
                </a:tc>
                <a:extLst>
                  <a:ext uri="{0D108BD9-81ED-4DB2-BD59-A6C34878D82A}">
                    <a16:rowId xmlns:a16="http://schemas.microsoft.com/office/drawing/2014/main" val="2839420026"/>
                  </a:ext>
                </a:extLst>
              </a:tr>
              <a:tr h="635626">
                <a:tc>
                  <a:txBody>
                    <a:bodyPr/>
                    <a:lstStyle/>
                    <a:p>
                      <a:pPr marL="0" marR="0" lvl="0" indent="0" algn="ctr" defTabSz="1419515" rtl="0" eaLnBrk="1" fontAlgn="auto" latinLnBrk="0" hangingPunct="1">
                        <a:lnSpc>
                          <a:spcPct val="100000"/>
                        </a:lnSpc>
                        <a:spcBef>
                          <a:spcPts val="0"/>
                        </a:spcBef>
                        <a:spcAft>
                          <a:spcPts val="0"/>
                        </a:spcAft>
                        <a:buClrTx/>
                        <a:buSzTx/>
                        <a:buFontTx/>
                        <a:buNone/>
                        <a:tabLst/>
                        <a:defRPr/>
                      </a:pPr>
                      <a:r>
                        <a:rPr lang="ja-JP" altLang="ja-JP" sz="1100" b="1"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世界第一級の文化・観光拠点の進化・発信</a:t>
                      </a:r>
                      <a:endParaRPr lang="ja-JP" altLang="ja-JP" sz="1100" b="1" dirty="0">
                        <a:effectLst/>
                        <a:latin typeface="ＭＳ Ｐゴシック" panose="020B0600070205080204" pitchFamily="50" charset="-128"/>
                        <a:ea typeface="+mn-ea"/>
                        <a:cs typeface="ＭＳ Ｐゴシック" panose="020B0600070205080204" pitchFamily="50" charset="-128"/>
                      </a:endParaRPr>
                    </a:p>
                  </a:txBody>
                  <a:tcPr anchor="ctr">
                    <a:solidFill>
                      <a:schemeClr val="accent1">
                        <a:lumMod val="60000"/>
                        <a:lumOff val="40000"/>
                      </a:schemeClr>
                    </a:solidFill>
                  </a:tcPr>
                </a:tc>
                <a:tc>
                  <a:txBody>
                    <a:bodyPr/>
                    <a:lstStyle/>
                    <a:p>
                      <a:r>
                        <a:rPr kumimoji="1" lang="ja-JP" altLang="en-US" sz="1050" b="0" dirty="0">
                          <a:solidFill>
                            <a:schemeClr val="tx1"/>
                          </a:solidFill>
                          <a:latin typeface="Meiryo UI" panose="020B0604030504040204" pitchFamily="50" charset="-128"/>
                          <a:ea typeface="Meiryo UI" panose="020B0604030504040204" pitchFamily="50" charset="-128"/>
                        </a:rPr>
                        <a:t>・大阪・関西万博を契機とした世界に向けた大阪の魅力発信</a:t>
                      </a:r>
                      <a:endParaRPr kumimoji="1" lang="en-US" altLang="ja-JP" sz="1050" b="0" dirty="0">
                        <a:solidFill>
                          <a:schemeClr val="tx1"/>
                        </a:solidFill>
                        <a:latin typeface="Meiryo UI" panose="020B0604030504040204" pitchFamily="50" charset="-128"/>
                        <a:ea typeface="Meiryo UI" panose="020B0604030504040204" pitchFamily="50" charset="-128"/>
                      </a:endParaRPr>
                    </a:p>
                    <a:p>
                      <a:r>
                        <a:rPr kumimoji="1" lang="ja-JP" altLang="en-US" sz="1050" b="0" dirty="0">
                          <a:solidFill>
                            <a:schemeClr val="tx1"/>
                          </a:solidFill>
                          <a:latin typeface="Meiryo UI" panose="020B0604030504040204" pitchFamily="50" charset="-128"/>
                          <a:ea typeface="Meiryo UI" panose="020B0604030504040204" pitchFamily="50" charset="-128"/>
                        </a:rPr>
                        <a:t>・水都大阪、百舌鳥・古市古墳群、万博記念公園等の魅力強化</a:t>
                      </a:r>
                      <a:endParaRPr kumimoji="1" lang="en-US" altLang="ja-JP" sz="1050" b="0" dirty="0">
                        <a:solidFill>
                          <a:schemeClr val="tx1"/>
                        </a:solidFill>
                        <a:latin typeface="Meiryo UI" panose="020B0604030504040204" pitchFamily="50" charset="-128"/>
                        <a:ea typeface="Meiryo UI" panose="020B0604030504040204" pitchFamily="50" charset="-128"/>
                      </a:endParaRPr>
                    </a:p>
                    <a:p>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IR</a:t>
                      </a:r>
                      <a:r>
                        <a:rPr kumimoji="1" lang="ja-JP" altLang="en-US" sz="1050" b="0" dirty="0">
                          <a:solidFill>
                            <a:schemeClr val="tx1"/>
                          </a:solidFill>
                          <a:latin typeface="Meiryo UI" panose="020B0604030504040204" pitchFamily="50" charset="-128"/>
                          <a:ea typeface="Meiryo UI" panose="020B0604030504040204" pitchFamily="50" charset="-128"/>
                        </a:rPr>
                        <a:t>誘致、大阪中之島美術館や市立美術館リニューアルの推進　　など</a:t>
                      </a:r>
                    </a:p>
                  </a:txBody>
                  <a:tcPr anchor="ctr">
                    <a:solidFill>
                      <a:srgbClr val="F8F7F2"/>
                    </a:solidFill>
                  </a:tcPr>
                </a:tc>
                <a:extLst>
                  <a:ext uri="{0D108BD9-81ED-4DB2-BD59-A6C34878D82A}">
                    <a16:rowId xmlns:a16="http://schemas.microsoft.com/office/drawing/2014/main" val="1744086356"/>
                  </a:ext>
                </a:extLst>
              </a:tr>
              <a:tr h="473097">
                <a:tc>
                  <a:txBody>
                    <a:bodyPr/>
                    <a:lstStyle/>
                    <a:p>
                      <a:pPr marL="0" marR="0" lvl="0" indent="0" algn="ctr" defTabSz="1419515" rtl="0" eaLnBrk="1" fontAlgn="auto" latinLnBrk="0" hangingPunct="1">
                        <a:lnSpc>
                          <a:spcPct val="100000"/>
                        </a:lnSpc>
                        <a:spcBef>
                          <a:spcPts val="0"/>
                        </a:spcBef>
                        <a:spcAft>
                          <a:spcPts val="0"/>
                        </a:spcAft>
                        <a:buClrTx/>
                        <a:buSzTx/>
                        <a:buFontTx/>
                        <a:buNone/>
                        <a:tabLst/>
                        <a:defRPr/>
                      </a:pPr>
                      <a:r>
                        <a:rPr lang="ja-JP" altLang="ja-JP" sz="1100" b="1"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大阪の強みを生かした魅力創出・発信</a:t>
                      </a:r>
                      <a:endParaRPr kumimoji="1" lang="ja-JP" altLang="en-US" sz="1100" b="1" dirty="0"/>
                    </a:p>
                  </a:txBody>
                  <a:tcPr anchor="ctr">
                    <a:solidFill>
                      <a:schemeClr val="accent1">
                        <a:lumMod val="60000"/>
                        <a:lumOff val="40000"/>
                      </a:schemeClr>
                    </a:solidFill>
                  </a:tcPr>
                </a:tc>
                <a:tc>
                  <a:txBody>
                    <a:bodyPr/>
                    <a:lstStyle/>
                    <a:p>
                      <a:r>
                        <a:rPr kumimoji="1" lang="ja-JP" altLang="en-US" sz="1050" b="0" dirty="0">
                          <a:solidFill>
                            <a:schemeClr val="tx1"/>
                          </a:solidFill>
                          <a:latin typeface="Meiryo UI" panose="020B0604030504040204" pitchFamily="50" charset="-128"/>
                          <a:ea typeface="Meiryo UI" panose="020B0604030504040204" pitchFamily="50" charset="-128"/>
                        </a:rPr>
                        <a:t>・食、歴史、文化芸術、エンタメなど大阪の強みを生かした魅力の磨き上げ・発信</a:t>
                      </a:r>
                      <a:endParaRPr kumimoji="1" lang="en-US" altLang="ja-JP" sz="1050" b="0" dirty="0">
                        <a:solidFill>
                          <a:schemeClr val="tx1"/>
                        </a:solidFill>
                        <a:latin typeface="Meiryo UI" panose="020B0604030504040204" pitchFamily="50" charset="-128"/>
                        <a:ea typeface="Meiryo UI" panose="020B0604030504040204" pitchFamily="50" charset="-128"/>
                      </a:endParaRPr>
                    </a:p>
                    <a:p>
                      <a:r>
                        <a:rPr kumimoji="1" lang="ja-JP" altLang="en-US" sz="1050" b="0" dirty="0">
                          <a:solidFill>
                            <a:schemeClr val="tx1"/>
                          </a:solidFill>
                          <a:latin typeface="Meiryo UI" panose="020B0604030504040204" pitchFamily="50" charset="-128"/>
                          <a:ea typeface="Meiryo UI" panose="020B0604030504040204" pitchFamily="50" charset="-128"/>
                        </a:rPr>
                        <a:t>・博物館や美術館の文化資源の鑑賞・体験など文化観光の推進　　など</a:t>
                      </a:r>
                    </a:p>
                  </a:txBody>
                  <a:tcPr anchor="ctr">
                    <a:solidFill>
                      <a:srgbClr val="F8F7F2"/>
                    </a:solidFill>
                  </a:tcPr>
                </a:tc>
                <a:extLst>
                  <a:ext uri="{0D108BD9-81ED-4DB2-BD59-A6C34878D82A}">
                    <a16:rowId xmlns:a16="http://schemas.microsoft.com/office/drawing/2014/main" val="1868591560"/>
                  </a:ext>
                </a:extLst>
              </a:tr>
              <a:tr h="635626">
                <a:tc>
                  <a:txBody>
                    <a:bodyPr/>
                    <a:lstStyle/>
                    <a:p>
                      <a:pPr marL="0" marR="0" lvl="0" indent="0" algn="ctr" defTabSz="1419515" rtl="0" eaLnBrk="1" fontAlgn="auto" latinLnBrk="0" hangingPunct="1">
                        <a:lnSpc>
                          <a:spcPct val="100000"/>
                        </a:lnSpc>
                        <a:spcBef>
                          <a:spcPts val="0"/>
                        </a:spcBef>
                        <a:spcAft>
                          <a:spcPts val="0"/>
                        </a:spcAft>
                        <a:buClrTx/>
                        <a:buSzTx/>
                        <a:buFontTx/>
                        <a:buNone/>
                        <a:tabLst/>
                        <a:defRPr/>
                      </a:pPr>
                      <a:r>
                        <a:rPr lang="ja-JP" altLang="ja-JP" sz="1100" b="1"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さらなる観光誘客に向けた取組み</a:t>
                      </a:r>
                      <a:endParaRPr lang="ja-JP" altLang="ja-JP" sz="1100" b="1" dirty="0">
                        <a:effectLst/>
                        <a:latin typeface="ＭＳ Ｐゴシック" panose="020B0600070205080204" pitchFamily="50" charset="-128"/>
                        <a:ea typeface="+mn-ea"/>
                        <a:cs typeface="ＭＳ Ｐゴシック" panose="020B0600070205080204" pitchFamily="50" charset="-128"/>
                      </a:endParaRPr>
                    </a:p>
                  </a:txBody>
                  <a:tcPr anchor="ctr">
                    <a:solidFill>
                      <a:schemeClr val="accent1">
                        <a:lumMod val="60000"/>
                        <a:lumOff val="40000"/>
                      </a:schemeClr>
                    </a:solidFill>
                  </a:tcPr>
                </a:tc>
                <a:tc>
                  <a:txBody>
                    <a:bodyPr/>
                    <a:lstStyle/>
                    <a:p>
                      <a:pPr marL="0" marR="0" lvl="0" indent="0" algn="l" defTabSz="1419515"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AI</a:t>
                      </a:r>
                      <a:r>
                        <a:rPr kumimoji="1" lang="ja-JP" altLang="en-US" sz="1050" b="0" dirty="0" err="1">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ICT</a:t>
                      </a:r>
                      <a:r>
                        <a:rPr kumimoji="1" lang="ja-JP" altLang="en-US" sz="1050" b="0" dirty="0">
                          <a:solidFill>
                            <a:schemeClr val="tx1"/>
                          </a:solidFill>
                          <a:latin typeface="Meiryo UI" panose="020B0604030504040204" pitchFamily="50" charset="-128"/>
                          <a:ea typeface="Meiryo UI" panose="020B0604030504040204" pitchFamily="50" charset="-128"/>
                        </a:rPr>
                        <a:t>等を活用した新たな観光コンテンツの開発・発信や受入環境整備</a:t>
                      </a:r>
                      <a:endParaRPr kumimoji="1" lang="en-US" altLang="ja-JP" sz="1050" b="0" dirty="0">
                        <a:solidFill>
                          <a:schemeClr val="tx1"/>
                        </a:solidFill>
                        <a:latin typeface="Meiryo UI" panose="020B0604030504040204" pitchFamily="50" charset="-128"/>
                        <a:ea typeface="Meiryo UI" panose="020B0604030504040204" pitchFamily="50" charset="-128"/>
                      </a:endParaRPr>
                    </a:p>
                    <a:p>
                      <a:r>
                        <a:rPr kumimoji="1" lang="ja-JP" altLang="en-US" sz="1050" b="0" dirty="0">
                          <a:solidFill>
                            <a:schemeClr val="tx1"/>
                          </a:solidFill>
                          <a:latin typeface="Meiryo UI" panose="020B0604030504040204" pitchFamily="50" charset="-128"/>
                          <a:ea typeface="Meiryo UI" panose="020B0604030504040204" pitchFamily="50" charset="-128"/>
                        </a:rPr>
                        <a:t>・国内観光の需要喚起、マイクロツーリズム・府域周遊の促進</a:t>
                      </a:r>
                      <a:endParaRPr kumimoji="1" lang="en-US" altLang="ja-JP" sz="1050" b="0" dirty="0">
                        <a:solidFill>
                          <a:schemeClr val="tx1"/>
                        </a:solidFill>
                        <a:latin typeface="Meiryo UI" panose="020B0604030504040204" pitchFamily="50" charset="-128"/>
                        <a:ea typeface="Meiryo UI" panose="020B0604030504040204" pitchFamily="50" charset="-128"/>
                      </a:endParaRPr>
                    </a:p>
                    <a:p>
                      <a:r>
                        <a:rPr kumimoji="1" lang="ja-JP" altLang="en-US" sz="1050" b="0" dirty="0">
                          <a:solidFill>
                            <a:schemeClr val="tx1"/>
                          </a:solidFill>
                          <a:latin typeface="Meiryo UI" panose="020B0604030504040204" pitchFamily="50" charset="-128"/>
                          <a:ea typeface="Meiryo UI" panose="020B0604030504040204" pitchFamily="50" charset="-128"/>
                        </a:rPr>
                        <a:t>・欧米豪をはじめ幅広い国・地域からの誘客、プロモーション展開　　</a:t>
                      </a:r>
                      <a:endParaRPr kumimoji="1" lang="en-US" altLang="ja-JP" sz="1050" b="0" dirty="0">
                        <a:solidFill>
                          <a:schemeClr val="tx1"/>
                        </a:solidFill>
                        <a:latin typeface="Meiryo UI" panose="020B0604030504040204" pitchFamily="50" charset="-128"/>
                        <a:ea typeface="Meiryo UI" panose="020B0604030504040204" pitchFamily="50" charset="-128"/>
                      </a:endParaRPr>
                    </a:p>
                    <a:p>
                      <a:r>
                        <a:rPr kumimoji="1" lang="ja-JP" altLang="en-US" sz="1050" b="0" dirty="0">
                          <a:solidFill>
                            <a:schemeClr val="tx1"/>
                          </a:solidFill>
                          <a:latin typeface="Meiryo UI" panose="020B0604030504040204" pitchFamily="50" charset="-128"/>
                          <a:ea typeface="Meiryo UI" panose="020B0604030504040204" pitchFamily="50" charset="-128"/>
                        </a:rPr>
                        <a:t>・ウェルネスや特別感・上質感ある体験など多様なニーズへの対応　　　など</a:t>
                      </a:r>
                    </a:p>
                  </a:txBody>
                  <a:tcPr anchor="ctr">
                    <a:solidFill>
                      <a:srgbClr val="F8F7F2"/>
                    </a:solidFill>
                  </a:tcPr>
                </a:tc>
                <a:extLst>
                  <a:ext uri="{0D108BD9-81ED-4DB2-BD59-A6C34878D82A}">
                    <a16:rowId xmlns:a16="http://schemas.microsoft.com/office/drawing/2014/main" val="3349570591"/>
                  </a:ext>
                </a:extLst>
              </a:tr>
              <a:tr h="457651">
                <a:tc>
                  <a:txBody>
                    <a:bodyPr/>
                    <a:lstStyle/>
                    <a:p>
                      <a:pPr marL="0" marR="0" lvl="0" indent="0" algn="ctr" defTabSz="1419515" rtl="0" eaLnBrk="1" fontAlgn="auto" latinLnBrk="0" hangingPunct="1">
                        <a:lnSpc>
                          <a:spcPct val="100000"/>
                        </a:lnSpc>
                        <a:spcBef>
                          <a:spcPts val="0"/>
                        </a:spcBef>
                        <a:spcAft>
                          <a:spcPts val="0"/>
                        </a:spcAft>
                        <a:buClrTx/>
                        <a:buSzTx/>
                        <a:buFontTx/>
                        <a:buNone/>
                        <a:tabLst/>
                        <a:defRPr/>
                      </a:pPr>
                      <a:r>
                        <a:rPr lang="ja-JP" altLang="ja-JP" sz="1100" b="1"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戦略的なＭＩＣＥ誘致の推進</a:t>
                      </a:r>
                      <a:endParaRPr lang="ja-JP" altLang="ja-JP" sz="1100" b="1" dirty="0">
                        <a:effectLst/>
                        <a:latin typeface="ＭＳ Ｐゴシック" panose="020B0600070205080204" pitchFamily="50" charset="-128"/>
                        <a:ea typeface="+mn-ea"/>
                        <a:cs typeface="ＭＳ Ｐゴシック" panose="020B0600070205080204" pitchFamily="50" charset="-128"/>
                      </a:endParaRPr>
                    </a:p>
                  </a:txBody>
                  <a:tcPr anchor="ctr">
                    <a:solidFill>
                      <a:schemeClr val="accent1">
                        <a:lumMod val="60000"/>
                        <a:lumOff val="40000"/>
                      </a:schemeClr>
                    </a:solidFill>
                  </a:tcPr>
                </a:tc>
                <a:tc>
                  <a:txBody>
                    <a:bodyPr/>
                    <a:lstStyle/>
                    <a:p>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MICE</a:t>
                      </a:r>
                      <a:r>
                        <a:rPr kumimoji="1" lang="ja-JP" altLang="en-US" sz="1050" b="0" dirty="0">
                          <a:solidFill>
                            <a:schemeClr val="tx1"/>
                          </a:solidFill>
                          <a:latin typeface="Meiryo UI" panose="020B0604030504040204" pitchFamily="50" charset="-128"/>
                          <a:ea typeface="Meiryo UI" panose="020B0604030504040204" pitchFamily="50" charset="-128"/>
                        </a:rPr>
                        <a:t>開催支援、</a:t>
                      </a:r>
                      <a:r>
                        <a:rPr kumimoji="1" lang="en-US" altLang="ja-JP" sz="1050" b="0" dirty="0">
                          <a:solidFill>
                            <a:schemeClr val="tx1"/>
                          </a:solidFill>
                          <a:latin typeface="Meiryo UI" panose="020B0604030504040204" pitchFamily="50" charset="-128"/>
                          <a:ea typeface="Meiryo UI" panose="020B0604030504040204" pitchFamily="50" charset="-128"/>
                        </a:rPr>
                        <a:t>WEB</a:t>
                      </a:r>
                      <a:r>
                        <a:rPr kumimoji="1" lang="ja-JP" altLang="en-US" sz="1050" b="0" dirty="0">
                          <a:solidFill>
                            <a:schemeClr val="tx1"/>
                          </a:solidFill>
                          <a:latin typeface="Meiryo UI" panose="020B0604030504040204" pitchFamily="50" charset="-128"/>
                          <a:ea typeface="Meiryo UI" panose="020B0604030504040204" pitchFamily="50" charset="-128"/>
                        </a:rPr>
                        <a:t>等を活用した新たな展示会等の支援</a:t>
                      </a:r>
                      <a:endParaRPr kumimoji="1" lang="en-US" altLang="ja-JP" sz="1050" b="0" dirty="0">
                        <a:solidFill>
                          <a:schemeClr val="tx1"/>
                        </a:solidFill>
                        <a:latin typeface="Meiryo UI" panose="020B0604030504040204" pitchFamily="50" charset="-128"/>
                        <a:ea typeface="Meiryo UI" panose="020B0604030504040204" pitchFamily="50" charset="-128"/>
                      </a:endParaRPr>
                    </a:p>
                    <a:p>
                      <a:r>
                        <a:rPr kumimoji="1" lang="ja-JP" altLang="en-US" sz="1050" b="0" dirty="0">
                          <a:solidFill>
                            <a:schemeClr val="tx1"/>
                          </a:solidFill>
                          <a:latin typeface="Meiryo UI" panose="020B0604030504040204" pitchFamily="50" charset="-128"/>
                          <a:ea typeface="Meiryo UI" panose="020B0604030504040204" pitchFamily="50" charset="-128"/>
                        </a:rPr>
                        <a:t>・ニューノーマルに対応した新たな</a:t>
                      </a:r>
                      <a:r>
                        <a:rPr kumimoji="1" lang="en-US" altLang="ja-JP" sz="1050" b="0" dirty="0">
                          <a:solidFill>
                            <a:schemeClr val="tx1"/>
                          </a:solidFill>
                          <a:latin typeface="Meiryo UI" panose="020B0604030504040204" pitchFamily="50" charset="-128"/>
                          <a:ea typeface="Meiryo UI" panose="020B0604030504040204" pitchFamily="50" charset="-128"/>
                        </a:rPr>
                        <a:t>MICE</a:t>
                      </a:r>
                      <a:r>
                        <a:rPr kumimoji="1" lang="ja-JP" altLang="en-US" sz="1050" b="0" dirty="0">
                          <a:solidFill>
                            <a:schemeClr val="tx1"/>
                          </a:solidFill>
                          <a:latin typeface="Meiryo UI" panose="020B0604030504040204" pitchFamily="50" charset="-128"/>
                          <a:ea typeface="Meiryo UI" panose="020B0604030504040204" pitchFamily="50" charset="-128"/>
                        </a:rPr>
                        <a:t>戦略の策定、官民一体の誘致　など</a:t>
                      </a:r>
                    </a:p>
                  </a:txBody>
                  <a:tcPr anchor="ctr">
                    <a:solidFill>
                      <a:srgbClr val="F8F7F2"/>
                    </a:solidFill>
                  </a:tcPr>
                </a:tc>
                <a:extLst>
                  <a:ext uri="{0D108BD9-81ED-4DB2-BD59-A6C34878D82A}">
                    <a16:rowId xmlns:a16="http://schemas.microsoft.com/office/drawing/2014/main" val="853493031"/>
                  </a:ext>
                </a:extLst>
              </a:tr>
              <a:tr h="438493">
                <a:tc>
                  <a:txBody>
                    <a:bodyPr/>
                    <a:lstStyle/>
                    <a:p>
                      <a:pPr marL="0" marR="0" lvl="0" indent="0" algn="ctr" defTabSz="1419515" rtl="0" eaLnBrk="1" fontAlgn="auto" latinLnBrk="0" hangingPunct="1">
                        <a:lnSpc>
                          <a:spcPct val="100000"/>
                        </a:lnSpc>
                        <a:spcBef>
                          <a:spcPts val="0"/>
                        </a:spcBef>
                        <a:spcAft>
                          <a:spcPts val="0"/>
                        </a:spcAft>
                        <a:buClrTx/>
                        <a:buSzTx/>
                        <a:buFontTx/>
                        <a:buNone/>
                        <a:tabLst/>
                        <a:defRPr/>
                      </a:pPr>
                      <a:r>
                        <a:rPr lang="ja-JP" altLang="ja-JP" sz="1100" b="1"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文化・芸術を通じた都市ブランドの形成</a:t>
                      </a:r>
                      <a:endParaRPr lang="ja-JP" altLang="ja-JP" sz="1100" b="1" dirty="0">
                        <a:effectLst/>
                        <a:latin typeface="ＭＳ Ｐゴシック" panose="020B0600070205080204" pitchFamily="50" charset="-128"/>
                        <a:ea typeface="+mn-ea"/>
                        <a:cs typeface="ＭＳ Ｐゴシック" panose="020B0600070205080204" pitchFamily="50" charset="-128"/>
                      </a:endParaRPr>
                    </a:p>
                  </a:txBody>
                  <a:tcPr anchor="ctr">
                    <a:solidFill>
                      <a:schemeClr val="accent1">
                        <a:lumMod val="60000"/>
                        <a:lumOff val="40000"/>
                      </a:schemeClr>
                    </a:solidFill>
                  </a:tcPr>
                </a:tc>
                <a:tc>
                  <a:txBody>
                    <a:bodyPr/>
                    <a:lstStyle/>
                    <a:p>
                      <a:r>
                        <a:rPr kumimoji="1" lang="ja-JP" altLang="en-US" sz="1050" b="0" dirty="0">
                          <a:solidFill>
                            <a:schemeClr val="tx1"/>
                          </a:solidFill>
                          <a:latin typeface="Meiryo UI" panose="020B0604030504040204" pitchFamily="50" charset="-128"/>
                          <a:ea typeface="Meiryo UI" panose="020B0604030504040204" pitchFamily="50" charset="-128"/>
                        </a:rPr>
                        <a:t>・文化芸術活動の回復や賑わい創出の取組み</a:t>
                      </a:r>
                      <a:endParaRPr kumimoji="1" lang="en-US" altLang="ja-JP" sz="1050" b="0" dirty="0">
                        <a:solidFill>
                          <a:schemeClr val="tx1"/>
                        </a:solidFill>
                        <a:latin typeface="Meiryo UI" panose="020B0604030504040204" pitchFamily="50" charset="-128"/>
                        <a:ea typeface="Meiryo UI" panose="020B0604030504040204" pitchFamily="50" charset="-128"/>
                      </a:endParaRPr>
                    </a:p>
                    <a:p>
                      <a:r>
                        <a:rPr kumimoji="1" lang="ja-JP" altLang="en-US" sz="1050" b="0" dirty="0">
                          <a:solidFill>
                            <a:schemeClr val="tx1"/>
                          </a:solidFill>
                          <a:latin typeface="Meiryo UI" panose="020B0604030504040204" pitchFamily="50" charset="-128"/>
                          <a:ea typeface="Meiryo UI" panose="020B0604030504040204" pitchFamily="50" charset="-128"/>
                        </a:rPr>
                        <a:t>・文化芸術の担い手や支える人材の育成、鑑賞機会の創出　など</a:t>
                      </a:r>
                    </a:p>
                  </a:txBody>
                  <a:tcPr anchor="ctr">
                    <a:solidFill>
                      <a:srgbClr val="F8F7F2"/>
                    </a:solidFill>
                  </a:tcPr>
                </a:tc>
                <a:extLst>
                  <a:ext uri="{0D108BD9-81ED-4DB2-BD59-A6C34878D82A}">
                    <a16:rowId xmlns:a16="http://schemas.microsoft.com/office/drawing/2014/main" val="2116863635"/>
                  </a:ext>
                </a:extLst>
              </a:tr>
              <a:tr h="438493">
                <a:tc>
                  <a:txBody>
                    <a:bodyPr/>
                    <a:lstStyle/>
                    <a:p>
                      <a:pPr marL="0" marR="0" lvl="0" indent="0" algn="ctr" defTabSz="1419515" rtl="0" eaLnBrk="1" fontAlgn="auto" latinLnBrk="0" hangingPunct="1">
                        <a:lnSpc>
                          <a:spcPct val="100000"/>
                        </a:lnSpc>
                        <a:spcBef>
                          <a:spcPts val="0"/>
                        </a:spcBef>
                        <a:spcAft>
                          <a:spcPts val="0"/>
                        </a:spcAft>
                        <a:buClrTx/>
                        <a:buSzTx/>
                        <a:buFontTx/>
                        <a:buNone/>
                        <a:tabLst/>
                        <a:defRPr/>
                      </a:pPr>
                      <a:r>
                        <a:rPr lang="ja-JP" altLang="ja-JP" sz="1100" b="1"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スポーツツーリズムの推進</a:t>
                      </a:r>
                      <a:endParaRPr lang="ja-JP" altLang="ja-JP" sz="1100" b="1" dirty="0">
                        <a:effectLst/>
                        <a:latin typeface="ＭＳ Ｐゴシック" panose="020B0600070205080204" pitchFamily="50" charset="-128"/>
                        <a:ea typeface="+mn-ea"/>
                        <a:cs typeface="ＭＳ Ｐゴシック" panose="020B0600070205080204" pitchFamily="50" charset="-128"/>
                      </a:endParaRPr>
                    </a:p>
                  </a:txBody>
                  <a:tcPr anchor="ctr">
                    <a:solidFill>
                      <a:schemeClr val="accent1">
                        <a:lumMod val="60000"/>
                        <a:lumOff val="40000"/>
                      </a:schemeClr>
                    </a:solidFill>
                  </a:tcPr>
                </a:tc>
                <a:tc>
                  <a:txBody>
                    <a:bodyPr/>
                    <a:lstStyle/>
                    <a:p>
                      <a:r>
                        <a:rPr kumimoji="1" lang="ja-JP" altLang="en-US" sz="1050" b="0" dirty="0">
                          <a:solidFill>
                            <a:schemeClr val="tx1"/>
                          </a:solidFill>
                          <a:latin typeface="Meiryo UI" panose="020B0604030504040204" pitchFamily="50" charset="-128"/>
                          <a:ea typeface="Meiryo UI" panose="020B0604030504040204" pitchFamily="50" charset="-128"/>
                        </a:rPr>
                        <a:t>・在阪スポーツチームとの連携等によるスポーツツーリズムの推進</a:t>
                      </a:r>
                      <a:endParaRPr kumimoji="1" lang="en-US" altLang="ja-JP" sz="1050" b="0" dirty="0">
                        <a:solidFill>
                          <a:schemeClr val="tx1"/>
                        </a:solidFill>
                        <a:latin typeface="Meiryo UI" panose="020B0604030504040204" pitchFamily="50" charset="-128"/>
                        <a:ea typeface="Meiryo UI" panose="020B0604030504040204" pitchFamily="50" charset="-128"/>
                      </a:endParaRPr>
                    </a:p>
                    <a:p>
                      <a:r>
                        <a:rPr kumimoji="1" lang="ja-JP" altLang="en-US" sz="1050" b="0" dirty="0">
                          <a:solidFill>
                            <a:schemeClr val="tx1"/>
                          </a:solidFill>
                          <a:latin typeface="Meiryo UI" panose="020B0604030504040204" pitchFamily="50" charset="-128"/>
                          <a:ea typeface="Meiryo UI" panose="020B0604030504040204" pitchFamily="50" charset="-128"/>
                        </a:rPr>
                        <a:t>・大規模スポーツイベントの開催　など</a:t>
                      </a:r>
                    </a:p>
                  </a:txBody>
                  <a:tcPr anchor="ctr">
                    <a:solidFill>
                      <a:srgbClr val="F8F7F2"/>
                    </a:solidFill>
                  </a:tcPr>
                </a:tc>
                <a:extLst>
                  <a:ext uri="{0D108BD9-81ED-4DB2-BD59-A6C34878D82A}">
                    <a16:rowId xmlns:a16="http://schemas.microsoft.com/office/drawing/2014/main" val="414027838"/>
                  </a:ext>
                </a:extLst>
              </a:tr>
              <a:tr h="474601">
                <a:tc>
                  <a:txBody>
                    <a:bodyPr/>
                    <a:lstStyle/>
                    <a:p>
                      <a:pPr marL="0" marR="0" lvl="0" indent="0" algn="ctr" defTabSz="1419515" rtl="0" eaLnBrk="1" fontAlgn="auto" latinLnBrk="0" hangingPunct="1">
                        <a:lnSpc>
                          <a:spcPct val="100000"/>
                        </a:lnSpc>
                        <a:spcBef>
                          <a:spcPts val="0"/>
                        </a:spcBef>
                        <a:spcAft>
                          <a:spcPts val="0"/>
                        </a:spcAft>
                        <a:buClrTx/>
                        <a:buSzTx/>
                        <a:buFontTx/>
                        <a:buNone/>
                        <a:tabLst/>
                        <a:defRPr/>
                      </a:pPr>
                      <a:r>
                        <a:rPr lang="ja-JP" altLang="ja-JP" sz="1100" b="1"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大阪の成長・発展につながる</a:t>
                      </a:r>
                      <a:endParaRPr lang="en-US" altLang="ja-JP" sz="1100" b="1"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endParaRPr>
                    </a:p>
                    <a:p>
                      <a:pPr marL="0" marR="0" lvl="0" indent="0" algn="ctr" defTabSz="1419515" rtl="0" eaLnBrk="1" fontAlgn="auto" latinLnBrk="0" hangingPunct="1">
                        <a:lnSpc>
                          <a:spcPct val="100000"/>
                        </a:lnSpc>
                        <a:spcBef>
                          <a:spcPts val="0"/>
                        </a:spcBef>
                        <a:spcAft>
                          <a:spcPts val="0"/>
                        </a:spcAft>
                        <a:buClrTx/>
                        <a:buSzTx/>
                        <a:buFontTx/>
                        <a:buNone/>
                        <a:tabLst/>
                        <a:defRPr/>
                      </a:pPr>
                      <a:r>
                        <a:rPr lang="ja-JP" altLang="ja-JP" sz="1100" b="1"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国内外の高度人材の活躍推進</a:t>
                      </a:r>
                      <a:endParaRPr lang="en-US" altLang="ja-JP" sz="1100" b="1" dirty="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endParaRPr>
                    </a:p>
                  </a:txBody>
                  <a:tcPr anchor="ctr">
                    <a:solidFill>
                      <a:schemeClr val="accent1">
                        <a:lumMod val="60000"/>
                        <a:lumOff val="40000"/>
                      </a:schemeClr>
                    </a:solidFill>
                  </a:tcPr>
                </a:tc>
                <a:tc>
                  <a:txBody>
                    <a:bodyPr/>
                    <a:lstStyle/>
                    <a:p>
                      <a:r>
                        <a:rPr kumimoji="1" lang="ja-JP" altLang="en-US" sz="1050" b="0" dirty="0">
                          <a:solidFill>
                            <a:schemeClr val="tx1"/>
                          </a:solidFill>
                          <a:latin typeface="Meiryo UI" panose="020B0604030504040204" pitchFamily="50" charset="-128"/>
                          <a:ea typeface="Meiryo UI" panose="020B0604030504040204" pitchFamily="50" charset="-128"/>
                        </a:rPr>
                        <a:t>・海外進学支援等によるグローバル人材育成や活躍促進　</a:t>
                      </a:r>
                      <a:endParaRPr kumimoji="1" lang="en-US" altLang="ja-JP" sz="1050" b="0" dirty="0">
                        <a:solidFill>
                          <a:schemeClr val="tx1"/>
                        </a:solidFill>
                        <a:latin typeface="Meiryo UI" panose="020B0604030504040204" pitchFamily="50" charset="-128"/>
                        <a:ea typeface="Meiryo UI" panose="020B0604030504040204" pitchFamily="50" charset="-128"/>
                      </a:endParaRPr>
                    </a:p>
                    <a:p>
                      <a:r>
                        <a:rPr kumimoji="1" lang="ja-JP" altLang="en-US" sz="1050" b="0" dirty="0">
                          <a:solidFill>
                            <a:schemeClr val="tx1"/>
                          </a:solidFill>
                          <a:latin typeface="Meiryo UI" panose="020B0604030504040204" pitchFamily="50" charset="-128"/>
                          <a:ea typeface="Meiryo UI" panose="020B0604030504040204" pitchFamily="50" charset="-128"/>
                        </a:rPr>
                        <a:t>・外国人留学生の就職支援　　など</a:t>
                      </a:r>
                      <a:endParaRPr kumimoji="1" lang="en-US" altLang="ja-JP" sz="1050" b="0" dirty="0">
                        <a:solidFill>
                          <a:schemeClr val="tx1"/>
                        </a:solidFill>
                        <a:latin typeface="Meiryo UI" panose="020B0604030504040204" pitchFamily="50" charset="-128"/>
                        <a:ea typeface="Meiryo UI" panose="020B0604030504040204" pitchFamily="50" charset="-128"/>
                      </a:endParaRPr>
                    </a:p>
                  </a:txBody>
                  <a:tcPr anchor="ctr">
                    <a:solidFill>
                      <a:srgbClr val="F8F7F2"/>
                    </a:solidFill>
                  </a:tcPr>
                </a:tc>
                <a:extLst>
                  <a:ext uri="{0D108BD9-81ED-4DB2-BD59-A6C34878D82A}">
                    <a16:rowId xmlns:a16="http://schemas.microsoft.com/office/drawing/2014/main" val="2525236438"/>
                  </a:ext>
                </a:extLst>
              </a:tr>
            </a:tbl>
          </a:graphicData>
        </a:graphic>
      </p:graphicFrame>
      <p:sp>
        <p:nvSpPr>
          <p:cNvPr id="10" name="正方形/長方形 9"/>
          <p:cNvSpPr/>
          <p:nvPr/>
        </p:nvSpPr>
        <p:spPr>
          <a:xfrm>
            <a:off x="0" y="7603942"/>
            <a:ext cx="1679467" cy="2465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b="1" u="sng" dirty="0">
                <a:solidFill>
                  <a:schemeClr val="tx1"/>
                </a:solidFill>
                <a:latin typeface="Meiryo UI" panose="020B0604030504040204" pitchFamily="50" charset="-128"/>
                <a:ea typeface="Meiryo UI" panose="020B0604030504040204" pitchFamily="50" charset="-128"/>
              </a:rPr>
              <a:t>◆めざすべき都市像</a:t>
            </a:r>
            <a:r>
              <a:rPr lang="ja-JP" altLang="en-US" sz="1200" b="1" u="sng" dirty="0">
                <a:solidFill>
                  <a:schemeClr val="tx1"/>
                </a:solidFill>
                <a:latin typeface="Meiryo UI" panose="020B0604030504040204" pitchFamily="50" charset="-128"/>
                <a:ea typeface="Meiryo UI" panose="020B0604030504040204" pitchFamily="50" charset="-128"/>
              </a:rPr>
              <a:t>◆</a:t>
            </a:r>
            <a:endParaRPr kumimoji="1" lang="ja-JP" altLang="en-US" sz="1200" b="1" u="sng" dirty="0">
              <a:solidFill>
                <a:schemeClr val="tx1"/>
              </a:solidFill>
              <a:latin typeface="Meiryo UI" panose="020B0604030504040204" pitchFamily="50" charset="-128"/>
              <a:ea typeface="Meiryo UI" panose="020B0604030504040204" pitchFamily="50" charset="-128"/>
            </a:endParaRPr>
          </a:p>
        </p:txBody>
      </p:sp>
      <p:sp>
        <p:nvSpPr>
          <p:cNvPr id="4" name="正方形/長方形 3"/>
          <p:cNvSpPr/>
          <p:nvPr/>
        </p:nvSpPr>
        <p:spPr>
          <a:xfrm>
            <a:off x="6811796" y="883911"/>
            <a:ext cx="7353223" cy="75849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nSpc>
                <a:spcPts val="1500"/>
              </a:lnSpc>
            </a:pPr>
            <a:r>
              <a:rPr lang="en-US" altLang="ja-JP" sz="1200" b="1"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200" b="1" u="sng" kern="100" dirty="0">
                <a:latin typeface="游明朝" panose="02020400000000000000" pitchFamily="18" charset="-128"/>
                <a:ea typeface="Meiryo UI" panose="020B0604030504040204" pitchFamily="50" charset="-128"/>
                <a:cs typeface="Times New Roman" panose="02020603050405020304" pitchFamily="18" charset="0"/>
              </a:rPr>
              <a:t>◆重点</a:t>
            </a:r>
            <a:r>
              <a:rPr lang="ja-JP" altLang="ja-JP" sz="1200" b="1" u="sng" kern="100" dirty="0">
                <a:solidFill>
                  <a:srgbClr val="000000"/>
                </a:solidFill>
                <a:latin typeface="游明朝" panose="02020400000000000000" pitchFamily="18" charset="-128"/>
                <a:ea typeface="Meiryo UI" panose="020B0604030504040204" pitchFamily="50" charset="-128"/>
                <a:cs typeface="Times New Roman" panose="02020603050405020304" pitchFamily="18" charset="0"/>
              </a:rPr>
              <a:t>取組み</a:t>
            </a:r>
            <a:r>
              <a:rPr lang="ja-JP" altLang="en-US" sz="1200" b="1" u="sng" kern="100" dirty="0">
                <a:solidFill>
                  <a:srgbClr val="000000"/>
                </a:solidFill>
                <a:latin typeface="游明朝" panose="02020400000000000000" pitchFamily="18" charset="-128"/>
                <a:ea typeface="Meiryo UI" panose="020B0604030504040204" pitchFamily="50" charset="-128"/>
                <a:cs typeface="Times New Roman" panose="02020603050405020304" pitchFamily="18" charset="0"/>
              </a:rPr>
              <a:t>◆</a:t>
            </a:r>
            <a:r>
              <a:rPr lang="en-US" altLang="ja-JP" sz="1200" b="1" u="sng" kern="100" dirty="0">
                <a:solidFill>
                  <a:srgbClr val="000000"/>
                </a:solidFill>
                <a:latin typeface="游明朝" panose="02020400000000000000" pitchFamily="18" charset="-128"/>
                <a:ea typeface="Meiryo UI" panose="020B0604030504040204" pitchFamily="50" charset="-128"/>
                <a:cs typeface="Times New Roman" panose="02020603050405020304" pitchFamily="18" charset="0"/>
              </a:rPr>
              <a:t> </a:t>
            </a:r>
            <a:endParaRPr lang="ja-JP" altLang="ja-JP" sz="1200" u="sng" kern="100" dirty="0">
              <a:latin typeface="游明朝" panose="02020400000000000000" pitchFamily="18" charset="-128"/>
              <a:ea typeface="游明朝" panose="02020400000000000000" pitchFamily="18" charset="-128"/>
              <a:cs typeface="Times New Roman" panose="02020603050405020304" pitchFamily="18" charset="0"/>
            </a:endParaRPr>
          </a:p>
          <a:p>
            <a:pPr marL="84138" indent="-14288">
              <a:lnSpc>
                <a:spcPts val="1500"/>
              </a:lnSpc>
              <a:spcAft>
                <a:spcPts val="0"/>
              </a:spcAft>
            </a:pPr>
            <a:r>
              <a:rPr lang="ja-JP" altLang="en-US" sz="1200" dirty="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rPr>
              <a:t>　</a:t>
            </a:r>
            <a:r>
              <a:rPr lang="ja-JP" altLang="ja-JP" sz="1100" dirty="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rPr>
              <a:t>大阪・関西万博を見据えた魅力づくり、新型コロナウイルス感染症による影響、これまでの取組みにより明らかになった課題への</a:t>
            </a:r>
            <a:endParaRPr lang="en-US" altLang="ja-JP" sz="1100" dirty="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endParaRPr>
          </a:p>
          <a:p>
            <a:pPr marL="84138" indent="-14288">
              <a:lnSpc>
                <a:spcPts val="1500"/>
              </a:lnSpc>
              <a:spcAft>
                <a:spcPts val="0"/>
              </a:spcAft>
            </a:pPr>
            <a:r>
              <a:rPr lang="ja-JP" altLang="ja-JP" sz="1100" dirty="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rPr>
              <a:t>対応などの観点から、次の項目について重点的に取組む。</a:t>
            </a:r>
            <a:endParaRPr lang="ja-JP" altLang="ja-JP" sz="1100" dirty="0">
              <a:latin typeface="ＭＳ Ｐゴシック" panose="020B0600070205080204" pitchFamily="50" charset="-128"/>
              <a:cs typeface="ＭＳ Ｐゴシック" panose="020B0600070205080204" pitchFamily="50" charset="-128"/>
            </a:endParaRPr>
          </a:p>
        </p:txBody>
      </p:sp>
      <p:sp>
        <p:nvSpPr>
          <p:cNvPr id="5" name="正方形/長方形 4"/>
          <p:cNvSpPr/>
          <p:nvPr/>
        </p:nvSpPr>
        <p:spPr>
          <a:xfrm>
            <a:off x="6984128" y="8469962"/>
            <a:ext cx="2063385" cy="253916"/>
          </a:xfrm>
          <a:prstGeom prst="rect">
            <a:avLst/>
          </a:prstGeom>
          <a:ln w="6350">
            <a:solidFill>
              <a:schemeClr val="tx1"/>
            </a:solidFill>
          </a:ln>
        </p:spPr>
        <p:txBody>
          <a:bodyPr wrap="none">
            <a:spAutoFit/>
          </a:bodyPr>
          <a:lstStyle/>
          <a:p>
            <a:pPr>
              <a:lnSpc>
                <a:spcPts val="1260"/>
              </a:lnSpc>
            </a:pPr>
            <a:r>
              <a:rPr lang="ja-JP" altLang="ja-JP" sz="1050" dirty="0">
                <a:solidFill>
                  <a:srgbClr val="000000"/>
                </a:solidFill>
                <a:ea typeface="Meiryo UI" panose="020B0604030504040204" pitchFamily="50" charset="-128"/>
                <a:cs typeface="Times New Roman" panose="02020603050405020304" pitchFamily="18" charset="0"/>
              </a:rPr>
              <a:t>内外からの誘客に関する数値目標 </a:t>
            </a:r>
            <a:endParaRPr lang="ja-JP" altLang="en-US" sz="1050" dirty="0"/>
          </a:p>
        </p:txBody>
      </p:sp>
      <p:sp>
        <p:nvSpPr>
          <p:cNvPr id="231" name="正方形/長方形 230"/>
          <p:cNvSpPr/>
          <p:nvPr/>
        </p:nvSpPr>
        <p:spPr>
          <a:xfrm>
            <a:off x="188956" y="4883363"/>
            <a:ext cx="6567932" cy="590471"/>
          </a:xfrm>
          <a:prstGeom prst="rect">
            <a:avLst/>
          </a:prstGeom>
          <a:solidFill>
            <a:schemeClr val="bg1">
              <a:lumMod val="85000"/>
            </a:schemeClr>
          </a:solidFill>
          <a:ln w="9525">
            <a:noFill/>
            <a:prstDash val="solid"/>
          </a:ln>
        </p:spPr>
        <p:style>
          <a:lnRef idx="2">
            <a:schemeClr val="accent6"/>
          </a:lnRef>
          <a:fillRef idx="1">
            <a:schemeClr val="lt1"/>
          </a:fillRef>
          <a:effectRef idx="0">
            <a:schemeClr val="accent6"/>
          </a:effectRef>
          <a:fontRef idx="minor">
            <a:schemeClr val="dk1"/>
          </a:fontRef>
        </p:style>
        <p:txBody>
          <a:bodyPr rot="0" spcFirstLastPara="0" vert="horz" wrap="square" lIns="36000" tIns="0" rIns="36000" bIns="0" numCol="1" spcCol="0" rtlCol="0" fromWordArt="0" anchor="ctr" anchorCtr="0" forceAA="0" compatLnSpc="1">
            <a:prstTxWarp prst="textNoShape">
              <a:avLst/>
            </a:prstTxWarp>
            <a:noAutofit/>
          </a:bodyPr>
          <a:lstStyle/>
          <a:p>
            <a:pPr algn="l">
              <a:spcAft>
                <a:spcPts val="0"/>
              </a:spcAft>
            </a:pPr>
            <a:r>
              <a:rPr lang="ja-JP" altLang="en-US" sz="1200" b="1" kern="100" dirty="0">
                <a:effectLst/>
                <a:ea typeface="Meiryo UI" panose="020B0604030504040204" pitchFamily="50" charset="-128"/>
                <a:cs typeface="Times New Roman" panose="02020603050405020304" pitchFamily="18" charset="0"/>
              </a:rPr>
              <a:t>　</a:t>
            </a:r>
            <a:r>
              <a:rPr lang="ja-JP" altLang="en-US" sz="1200" b="1" u="sng" kern="100" dirty="0">
                <a:ea typeface="Meiryo UI" panose="020B0604030504040204" pitchFamily="50" charset="-128"/>
                <a:cs typeface="Times New Roman" panose="02020603050405020304" pitchFamily="18" charset="0"/>
              </a:rPr>
              <a:t>◆</a:t>
            </a:r>
            <a:r>
              <a:rPr lang="ja-JP" sz="1200" b="1" u="sng" kern="100" dirty="0">
                <a:effectLst/>
                <a:ea typeface="Meiryo UI" panose="020B0604030504040204" pitchFamily="50" charset="-128"/>
                <a:cs typeface="Times New Roman" panose="02020603050405020304" pitchFamily="18" charset="0"/>
              </a:rPr>
              <a:t>計画期間</a:t>
            </a:r>
            <a:r>
              <a:rPr lang="ja-JP" altLang="en-US" sz="1200" b="1" u="sng" kern="100" dirty="0">
                <a:effectLst/>
                <a:ea typeface="Meiryo UI" panose="020B0604030504040204" pitchFamily="50" charset="-128"/>
                <a:cs typeface="Times New Roman" panose="02020603050405020304" pitchFamily="18" charset="0"/>
              </a:rPr>
              <a:t>◆</a:t>
            </a:r>
            <a:r>
              <a:rPr lang="ja-JP" sz="1200" b="1" u="sng" kern="100" dirty="0">
                <a:effectLst/>
                <a:ea typeface="Meiryo UI" panose="020B0604030504040204" pitchFamily="50" charset="-128"/>
                <a:cs typeface="Times New Roman" panose="02020603050405020304" pitchFamily="18" charset="0"/>
              </a:rPr>
              <a:t> </a:t>
            </a:r>
            <a:r>
              <a:rPr lang="ja-JP" altLang="en-US" sz="1200" b="1" u="sng" kern="100" dirty="0">
                <a:effectLst/>
                <a:ea typeface="Meiryo UI" panose="020B0604030504040204" pitchFamily="50" charset="-128"/>
                <a:cs typeface="Times New Roman" panose="02020603050405020304" pitchFamily="18" charset="0"/>
              </a:rPr>
              <a:t>　</a:t>
            </a:r>
            <a:r>
              <a:rPr lang="en-US" sz="1200" b="1" u="sng" kern="100" dirty="0">
                <a:effectLst/>
                <a:latin typeface="Meiryo UI" panose="020B0604030504040204" pitchFamily="50" charset="-128"/>
                <a:ea typeface="游明朝" panose="02020400000000000000" pitchFamily="18" charset="-128"/>
                <a:cs typeface="Times New Roman" panose="02020603050405020304" pitchFamily="18" charset="0"/>
              </a:rPr>
              <a:t>2021</a:t>
            </a:r>
            <a:r>
              <a:rPr lang="ja-JP" sz="1200" b="1" u="sng" kern="100" dirty="0">
                <a:latin typeface="Meiryo UI" panose="020B0604030504040204" pitchFamily="50" charset="-128"/>
                <a:ea typeface="游明朝" panose="02020400000000000000" pitchFamily="18" charset="-128"/>
                <a:cs typeface="Times New Roman" panose="02020603050405020304" pitchFamily="18" charset="0"/>
              </a:rPr>
              <a:t>（</a:t>
            </a:r>
            <a:r>
              <a:rPr lang="en-US" sz="1200" b="1" u="sng" kern="100" dirty="0">
                <a:latin typeface="Meiryo UI" panose="020B0604030504040204" pitchFamily="50" charset="-128"/>
                <a:ea typeface="游明朝" panose="02020400000000000000" pitchFamily="18" charset="-128"/>
                <a:cs typeface="Times New Roman" panose="02020603050405020304" pitchFamily="18" charset="0"/>
              </a:rPr>
              <a:t>R</a:t>
            </a:r>
            <a:r>
              <a:rPr lang="ja-JP" sz="1200" b="1" u="sng" kern="100" dirty="0">
                <a:latin typeface="Meiryo UI" panose="020B0604030504040204" pitchFamily="50" charset="-128"/>
                <a:ea typeface="游明朝" panose="02020400000000000000" pitchFamily="18" charset="-128"/>
                <a:cs typeface="Times New Roman" panose="02020603050405020304" pitchFamily="18" charset="0"/>
              </a:rPr>
              <a:t>３）～</a:t>
            </a:r>
            <a:r>
              <a:rPr lang="en-US" sz="1200" b="1" u="sng" kern="100" dirty="0">
                <a:latin typeface="Meiryo UI" panose="020B0604030504040204" pitchFamily="50" charset="-128"/>
                <a:ea typeface="游明朝" panose="02020400000000000000" pitchFamily="18" charset="-128"/>
                <a:cs typeface="Times New Roman" panose="02020603050405020304" pitchFamily="18" charset="0"/>
              </a:rPr>
              <a:t>2025</a:t>
            </a:r>
            <a:r>
              <a:rPr lang="ja-JP" sz="1200" b="1" u="sng" kern="100" dirty="0">
                <a:latin typeface="Meiryo UI" panose="020B0604030504040204" pitchFamily="50" charset="-128"/>
                <a:ea typeface="游明朝" panose="02020400000000000000" pitchFamily="18" charset="-128"/>
                <a:cs typeface="Times New Roman" panose="02020603050405020304" pitchFamily="18" charset="0"/>
              </a:rPr>
              <a:t>（</a:t>
            </a:r>
            <a:r>
              <a:rPr lang="en-US" sz="1200" b="1" u="sng" kern="100" dirty="0">
                <a:latin typeface="Meiryo UI" panose="020B0604030504040204" pitchFamily="50" charset="-128"/>
                <a:ea typeface="游明朝" panose="02020400000000000000" pitchFamily="18" charset="-128"/>
                <a:cs typeface="Times New Roman" panose="02020603050405020304" pitchFamily="18" charset="0"/>
              </a:rPr>
              <a:t>R</a:t>
            </a:r>
            <a:r>
              <a:rPr lang="ja-JP" sz="1200" b="1" u="sng" kern="100" dirty="0">
                <a:latin typeface="Meiryo UI" panose="020B0604030504040204" pitchFamily="50" charset="-128"/>
                <a:ea typeface="游明朝" panose="02020400000000000000" pitchFamily="18" charset="-128"/>
                <a:cs typeface="Times New Roman" panose="02020603050405020304" pitchFamily="18" charset="0"/>
              </a:rPr>
              <a:t>７）</a:t>
            </a:r>
            <a:r>
              <a:rPr lang="ja-JP" sz="1200" b="1" u="sng" kern="100" dirty="0">
                <a:effectLst/>
                <a:ea typeface="Meiryo UI" panose="020B0604030504040204" pitchFamily="50" charset="-128"/>
                <a:cs typeface="Times New Roman" panose="02020603050405020304" pitchFamily="18" charset="0"/>
              </a:rPr>
              <a:t>年度</a:t>
            </a:r>
            <a:r>
              <a:rPr lang="ja-JP" sz="1200" b="1" kern="100" dirty="0">
                <a:effectLst/>
                <a:ea typeface="Meiryo UI" panose="020B0604030504040204" pitchFamily="50" charset="-128"/>
                <a:cs typeface="Times New Roman" panose="02020603050405020304" pitchFamily="18" charset="0"/>
              </a:rPr>
              <a:t>　</a:t>
            </a:r>
            <a:endParaRPr lang="ja-JP" sz="1200" kern="100" dirty="0">
              <a:effectLst/>
              <a:ea typeface="游明朝" panose="02020400000000000000" pitchFamily="18" charset="-128"/>
              <a:cs typeface="Times New Roman" panose="02020603050405020304" pitchFamily="18" charset="0"/>
            </a:endParaRPr>
          </a:p>
          <a:p>
            <a:pPr indent="190500" algn="l">
              <a:lnSpc>
                <a:spcPts val="2000"/>
              </a:lnSpc>
              <a:spcAft>
                <a:spcPts val="0"/>
              </a:spcAft>
            </a:pPr>
            <a:r>
              <a:rPr lang="ja-JP" sz="1000" kern="100" dirty="0">
                <a:effectLst/>
                <a:ea typeface="Meiryo UI" panose="020B0604030504040204" pitchFamily="50" charset="-128"/>
                <a:cs typeface="Times New Roman" panose="02020603050405020304" pitchFamily="18" charset="0"/>
              </a:rPr>
              <a:t>※</a:t>
            </a:r>
            <a:r>
              <a:rPr lang="ja-JP" altLang="en-US" sz="1000" kern="100" dirty="0">
                <a:effectLst/>
                <a:ea typeface="Meiryo UI" panose="020B0604030504040204" pitchFamily="50" charset="-128"/>
                <a:cs typeface="Times New Roman" panose="02020603050405020304" pitchFamily="18" charset="0"/>
              </a:rPr>
              <a:t>　</a:t>
            </a:r>
            <a:r>
              <a:rPr lang="ja-JP" sz="1000" kern="100" dirty="0">
                <a:effectLst/>
                <a:ea typeface="Meiryo UI" panose="020B0604030504040204" pitchFamily="50" charset="-128"/>
                <a:cs typeface="Times New Roman" panose="02020603050405020304" pitchFamily="18" charset="0"/>
              </a:rPr>
              <a:t>新型コロナウイルスの感染状況等を踏</a:t>
            </a:r>
            <a:r>
              <a:rPr lang="ja-JP" sz="1000" kern="100" dirty="0">
                <a:solidFill>
                  <a:srgbClr val="000000"/>
                </a:solidFill>
                <a:effectLst/>
                <a:ea typeface="Meiryo UI" panose="020B0604030504040204" pitchFamily="50" charset="-128"/>
                <a:cs typeface="Times New Roman" panose="02020603050405020304" pitchFamily="18" charset="0"/>
              </a:rPr>
              <a:t>まえ、計画期間中においても必要に応じて柔軟に戦略を見直す。</a:t>
            </a:r>
            <a:endParaRPr lang="ja-JP" sz="1050" kern="100" dirty="0">
              <a:effectLst/>
              <a:ea typeface="游明朝" panose="02020400000000000000" pitchFamily="18" charset="-128"/>
              <a:cs typeface="Times New Roman" panose="02020603050405020304" pitchFamily="18" charset="0"/>
            </a:endParaRPr>
          </a:p>
        </p:txBody>
      </p:sp>
      <p:sp>
        <p:nvSpPr>
          <p:cNvPr id="2" name="正方形/長方形 1"/>
          <p:cNvSpPr/>
          <p:nvPr/>
        </p:nvSpPr>
        <p:spPr>
          <a:xfrm>
            <a:off x="120532" y="3866559"/>
            <a:ext cx="6564052" cy="980939"/>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marL="139700" lvl="0" indent="-139700">
              <a:spcAft>
                <a:spcPts val="100"/>
              </a:spcAft>
            </a:pPr>
            <a:r>
              <a:rPr lang="ja-JP" altLang="ja-JP" sz="1200" b="1" kern="100" dirty="0">
                <a:solidFill>
                  <a:prstClr val="black"/>
                </a:solidFill>
                <a:latin typeface="游明朝" panose="02020400000000000000" pitchFamily="18" charset="-128"/>
                <a:ea typeface="Meiryo UI" panose="020B0604030504040204" pitchFamily="50" charset="-128"/>
                <a:cs typeface="Times New Roman" panose="02020603050405020304" pitchFamily="18" charset="0"/>
              </a:rPr>
              <a:t>【本戦略の位置づけ】 </a:t>
            </a:r>
            <a:endParaRPr lang="ja-JP" altLang="ja-JP" sz="1200"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endParaRPr>
          </a:p>
          <a:p>
            <a:pPr marL="133350" lvl="0" algn="just">
              <a:lnSpc>
                <a:spcPts val="1500"/>
              </a:lnSpc>
              <a:spcAft>
                <a:spcPts val="240"/>
              </a:spcAft>
            </a:pPr>
            <a:r>
              <a:rPr lang="ja-JP" altLang="ja-JP" sz="1100" kern="100" dirty="0">
                <a:solidFill>
                  <a:prstClr val="black"/>
                </a:solidFill>
                <a:latin typeface="游明朝" panose="02020400000000000000" pitchFamily="18" charset="-128"/>
                <a:ea typeface="Meiryo UI" panose="020B0604030504040204" pitchFamily="50" charset="-128"/>
                <a:cs typeface="Times New Roman" panose="02020603050405020304" pitchFamily="18" charset="0"/>
              </a:rPr>
              <a:t>新型コロナウイルス感染症の影響・状況を踏まえ、観光需要の回復を担う国内旅行の促進や新たな潮流に対応した魅力の創出・強化、インバウンド回復後を見据えた基盤整備などを着実に推進するとともに、大阪・関西万博の開催さらには開催後に</a:t>
            </a:r>
            <a:r>
              <a:rPr lang="ja-JP" altLang="ja-JP" sz="1100" kern="100" dirty="0">
                <a:solidFill>
                  <a:schemeClr val="tx1"/>
                </a:solidFill>
                <a:latin typeface="游明朝" panose="02020400000000000000" pitchFamily="18" charset="-128"/>
                <a:ea typeface="Meiryo UI" panose="020B0604030504040204" pitchFamily="50" charset="-128"/>
                <a:cs typeface="Times New Roman" panose="02020603050405020304" pitchFamily="18" charset="0"/>
              </a:rPr>
              <a:t>向けて、</a:t>
            </a:r>
            <a:r>
              <a:rPr lang="ja-JP" altLang="en-US" sz="1100" kern="100" dirty="0">
                <a:solidFill>
                  <a:schemeClr val="tx1"/>
                </a:solidFill>
                <a:latin typeface="游明朝" panose="02020400000000000000" pitchFamily="18" charset="-128"/>
                <a:ea typeface="Meiryo UI" panose="020B0604030504040204" pitchFamily="50" charset="-128"/>
                <a:cs typeface="Times New Roman" panose="02020603050405020304" pitchFamily="18" charset="0"/>
              </a:rPr>
              <a:t>国際都市大阪の</a:t>
            </a:r>
            <a:r>
              <a:rPr lang="ja-JP" altLang="ja-JP" sz="1100" kern="100" dirty="0">
                <a:solidFill>
                  <a:schemeClr val="tx1"/>
                </a:solidFill>
                <a:latin typeface="游明朝" panose="02020400000000000000" pitchFamily="18" charset="-128"/>
                <a:ea typeface="Meiryo UI" panose="020B0604030504040204" pitchFamily="50" charset="-128"/>
                <a:cs typeface="Times New Roman" panose="02020603050405020304" pitchFamily="18" charset="0"/>
              </a:rPr>
              <a:t>新たな</a:t>
            </a:r>
            <a:r>
              <a:rPr lang="ja-JP" altLang="ja-JP" sz="1100" kern="100" dirty="0">
                <a:solidFill>
                  <a:prstClr val="black"/>
                </a:solidFill>
                <a:latin typeface="游明朝" panose="02020400000000000000" pitchFamily="18" charset="-128"/>
                <a:ea typeface="Meiryo UI" panose="020B0604030504040204" pitchFamily="50" charset="-128"/>
                <a:cs typeface="Times New Roman" panose="02020603050405020304" pitchFamily="18" charset="0"/>
              </a:rPr>
              <a:t>大阪の賑わいを創り出し、活力を高めていくための施策の方向性を示すものである。</a:t>
            </a:r>
            <a:endParaRPr lang="ja-JP" altLang="en-US" sz="1050"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endParaRPr>
          </a:p>
        </p:txBody>
      </p:sp>
      <p:sp>
        <p:nvSpPr>
          <p:cNvPr id="54" name="テキスト ボックス 53"/>
          <p:cNvSpPr txBox="1"/>
          <p:nvPr/>
        </p:nvSpPr>
        <p:spPr>
          <a:xfrm>
            <a:off x="289336" y="954456"/>
            <a:ext cx="733240" cy="261610"/>
          </a:xfrm>
          <a:prstGeom prst="rect">
            <a:avLst/>
          </a:prstGeom>
          <a:solidFill>
            <a:schemeClr val="bg1"/>
          </a:solidFill>
        </p:spPr>
        <p:txBody>
          <a:bodyPr wrap="square" rtlCol="0">
            <a:spAutoFit/>
          </a:bodyPr>
          <a:lstStyle/>
          <a:p>
            <a:pPr algn="ctr"/>
            <a:r>
              <a:rPr lang="ja-JP" altLang="en-US" sz="1100" dirty="0">
                <a:latin typeface="Meiryo UI" panose="020B0604030504040204" pitchFamily="50" charset="-128"/>
                <a:ea typeface="Meiryo UI" panose="020B0604030504040204" pitchFamily="50" charset="-128"/>
              </a:rPr>
              <a:t>めざ</a:t>
            </a:r>
            <a:r>
              <a:rPr kumimoji="1" lang="ja-JP" altLang="en-US" sz="1100" dirty="0">
                <a:latin typeface="Meiryo UI" panose="020B0604030504040204" pitchFamily="50" charset="-128"/>
                <a:ea typeface="Meiryo UI" panose="020B0604030504040204" pitchFamily="50" charset="-128"/>
              </a:rPr>
              <a:t>す姿</a:t>
            </a:r>
          </a:p>
        </p:txBody>
      </p:sp>
      <p:sp>
        <p:nvSpPr>
          <p:cNvPr id="7" name="正方形/長方形 6"/>
          <p:cNvSpPr/>
          <p:nvPr/>
        </p:nvSpPr>
        <p:spPr>
          <a:xfrm>
            <a:off x="120532" y="5588001"/>
            <a:ext cx="6653692" cy="1850812"/>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コネクタ 8"/>
          <p:cNvCxnSpPr/>
          <p:nvPr/>
        </p:nvCxnSpPr>
        <p:spPr>
          <a:xfrm>
            <a:off x="6865373" y="883911"/>
            <a:ext cx="0" cy="9084557"/>
          </a:xfrm>
          <a:prstGeom prst="line">
            <a:avLst/>
          </a:prstGeom>
          <a:ln w="1905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67551961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1257</Words>
  <Application>Microsoft Office PowerPoint</Application>
  <PresentationFormat>ユーザー設定</PresentationFormat>
  <Paragraphs>107</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游明朝</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modified xsi:type="dcterms:W3CDTF">2024-03-28T06:41:44Z</dcterms:modified>
</cp:coreProperties>
</file>