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2"/>
  </p:notesMasterIdLst>
  <p:sldIdLst>
    <p:sldId id="269" r:id="rId2"/>
    <p:sldId id="274" r:id="rId3"/>
    <p:sldId id="314" r:id="rId4"/>
    <p:sldId id="353" r:id="rId5"/>
    <p:sldId id="347" r:id="rId6"/>
    <p:sldId id="299" r:id="rId7"/>
    <p:sldId id="354" r:id="rId8"/>
    <p:sldId id="273" r:id="rId9"/>
    <p:sldId id="329" r:id="rId10"/>
    <p:sldId id="328" r:id="rId11"/>
    <p:sldId id="264" r:id="rId12"/>
    <p:sldId id="295" r:id="rId13"/>
    <p:sldId id="303" r:id="rId14"/>
    <p:sldId id="356" r:id="rId15"/>
    <p:sldId id="355" r:id="rId16"/>
    <p:sldId id="340" r:id="rId17"/>
    <p:sldId id="360" r:id="rId18"/>
    <p:sldId id="361" r:id="rId19"/>
    <p:sldId id="362" r:id="rId20"/>
    <p:sldId id="365" r:id="rId21"/>
    <p:sldId id="367" r:id="rId22"/>
    <p:sldId id="368" r:id="rId23"/>
    <p:sldId id="369" r:id="rId24"/>
    <p:sldId id="370" r:id="rId25"/>
    <p:sldId id="371" r:id="rId26"/>
    <p:sldId id="372" r:id="rId27"/>
    <p:sldId id="373" r:id="rId28"/>
    <p:sldId id="377" r:id="rId29"/>
    <p:sldId id="378" r:id="rId30"/>
    <p:sldId id="379" r:id="rId31"/>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1" autoAdjust="0"/>
    <p:restoredTop sz="93606" autoAdjust="0"/>
  </p:normalViewPr>
  <p:slideViewPr>
    <p:cSldViewPr snapToGrid="0">
      <p:cViewPr varScale="1">
        <p:scale>
          <a:sx n="66" d="100"/>
          <a:sy n="66" d="100"/>
        </p:scale>
        <p:origin x="1422" y="66"/>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2"/>
            <a:ext cx="2946247" cy="498328"/>
          </a:xfrm>
          <a:prstGeom prst="rect">
            <a:avLst/>
          </a:prstGeom>
        </p:spPr>
        <p:txBody>
          <a:bodyPr vert="horz" lIns="91945" tIns="45971" rIns="91945" bIns="459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9" y="2"/>
            <a:ext cx="2946246" cy="498328"/>
          </a:xfrm>
          <a:prstGeom prst="rect">
            <a:avLst/>
          </a:prstGeom>
        </p:spPr>
        <p:txBody>
          <a:bodyPr vert="horz" lIns="91945" tIns="45971" rIns="91945" bIns="45971" rtlCol="0"/>
          <a:lstStyle>
            <a:lvl1pPr algn="r">
              <a:defRPr sz="1200"/>
            </a:lvl1pPr>
          </a:lstStyle>
          <a:p>
            <a:fld id="{523AE329-372B-4162-BAC9-6F9FDE4CC399}" type="datetimeFigureOut">
              <a:rPr kumimoji="1" lang="ja-JP" altLang="en-US" smtClean="0"/>
              <a:t>2023/4/14</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1945" tIns="45971" rIns="91945" bIns="45971" rtlCol="0" anchor="ctr"/>
          <a:lstStyle/>
          <a:p>
            <a:endParaRPr lang="ja-JP" altLang="en-US"/>
          </a:p>
        </p:txBody>
      </p:sp>
      <p:sp>
        <p:nvSpPr>
          <p:cNvPr id="5" name="ノート プレースホルダー 4"/>
          <p:cNvSpPr>
            <a:spLocks noGrp="1"/>
          </p:cNvSpPr>
          <p:nvPr>
            <p:ph type="body" sz="quarter" idx="3"/>
          </p:nvPr>
        </p:nvSpPr>
        <p:spPr>
          <a:xfrm>
            <a:off x="679300" y="4777245"/>
            <a:ext cx="5439101" cy="3908364"/>
          </a:xfrm>
          <a:prstGeom prst="rect">
            <a:avLst/>
          </a:prstGeom>
        </p:spPr>
        <p:txBody>
          <a:bodyPr vert="horz" lIns="91945" tIns="45971" rIns="91945" bIns="459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9428311"/>
            <a:ext cx="2946247" cy="498328"/>
          </a:xfrm>
          <a:prstGeom prst="rect">
            <a:avLst/>
          </a:prstGeom>
        </p:spPr>
        <p:txBody>
          <a:bodyPr vert="horz" lIns="91945" tIns="45971" rIns="91945" bIns="459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9" y="9428311"/>
            <a:ext cx="2946246" cy="498328"/>
          </a:xfrm>
          <a:prstGeom prst="rect">
            <a:avLst/>
          </a:prstGeom>
        </p:spPr>
        <p:txBody>
          <a:bodyPr vert="horz" lIns="91945" tIns="45971" rIns="91945" bIns="4597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2023/4/14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2023/4/14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2023/4/14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2023/4/14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2023/4/14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2023/4/14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2023/4/14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2023/4/14</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127019"/>
            <a:ext cx="8543925" cy="1325563"/>
          </a:xfrm>
          <a:noFill/>
          <a:ln>
            <a:noFill/>
          </a:ln>
        </p:spPr>
        <p:txBody>
          <a:bodyPr>
            <a:normAutofit/>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a:t>
            </a:r>
            <a:r>
              <a:rPr kumimoji="1" lang="ja-JP" altLang="en-US" sz="2800" dirty="0" smtClean="0">
                <a:latin typeface="Meiryo UI" panose="020B0604030504040204" pitchFamily="50" charset="-128"/>
                <a:ea typeface="Meiryo UI" panose="020B0604030504040204" pitchFamily="50" charset="-128"/>
              </a:rPr>
              <a:t>２０２５</a:t>
            </a:r>
            <a:endParaRPr kumimoji="1" lang="ja-JP" altLang="en-US" sz="2800" dirty="0">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令和３年</a:t>
            </a:r>
            <a:r>
              <a:rPr lang="ja-JP" altLang="en-US" sz="1800" dirty="0" smtClean="0">
                <a:latin typeface="Meiryo UI" panose="020B0604030504040204" pitchFamily="50" charset="-128"/>
                <a:ea typeface="Meiryo UI" panose="020B0604030504040204" pitchFamily="50" charset="-128"/>
              </a:rPr>
              <a:t>３月</a:t>
            </a:r>
            <a:endParaRPr lang="en-US" altLang="ja-JP" sz="1800" dirty="0" smtClean="0">
              <a:latin typeface="Meiryo UI" panose="020B0604030504040204" pitchFamily="50" charset="-128"/>
              <a:ea typeface="Meiryo UI" panose="020B0604030504040204" pitchFamily="50" charset="-128"/>
            </a:endParaRPr>
          </a:p>
          <a:p>
            <a:pPr algn="ctr"/>
            <a:r>
              <a:rPr lang="ja-JP" altLang="en-US" sz="1800" dirty="0" smtClean="0">
                <a:latin typeface="Meiryo UI" panose="020B0604030504040204" pitchFamily="50" charset="-128"/>
                <a:ea typeface="Meiryo UI" panose="020B0604030504040204" pitchFamily="50" charset="-128"/>
              </a:rPr>
              <a:t>令和</a:t>
            </a:r>
            <a:r>
              <a:rPr lang="ja-JP" altLang="en-US" sz="1800" dirty="0" smtClean="0">
                <a:latin typeface="Meiryo UI" panose="020B0604030504040204" pitchFamily="50" charset="-128"/>
                <a:ea typeface="Meiryo UI" panose="020B0604030504040204" pitchFamily="50" charset="-128"/>
              </a:rPr>
              <a:t>５年</a:t>
            </a:r>
            <a:r>
              <a:rPr lang="ja-JP" altLang="en-US" sz="1800" dirty="0">
                <a:latin typeface="Meiryo UI" panose="020B0604030504040204" pitchFamily="50" charset="-128"/>
                <a:ea typeface="Meiryo UI" panose="020B0604030504040204" pitchFamily="50" charset="-128"/>
              </a:rPr>
              <a:t>３</a:t>
            </a:r>
            <a:r>
              <a:rPr lang="ja-JP" altLang="en-US" sz="1800" dirty="0" smtClean="0">
                <a:latin typeface="Meiryo UI" panose="020B0604030504040204" pitchFamily="50" charset="-128"/>
                <a:ea typeface="Meiryo UI" panose="020B0604030504040204" pitchFamily="50" charset="-128"/>
              </a:rPr>
              <a:t>月</a:t>
            </a:r>
            <a:r>
              <a:rPr lang="ja-JP" altLang="en-US" sz="1800" dirty="0" smtClean="0">
                <a:latin typeface="Meiryo UI" panose="020B0604030504040204" pitchFamily="50" charset="-128"/>
                <a:ea typeface="Meiryo UI" panose="020B0604030504040204" pitchFamily="50" charset="-128"/>
              </a:rPr>
              <a:t>（一部改訂）</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Tree>
    <p:extLst>
      <p:ext uri="{BB962C8B-B14F-4D97-AF65-F5344CB8AC3E}">
        <p14:creationId xmlns:p14="http://schemas.microsoft.com/office/powerpoint/2010/main" val="257525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lang="en-US" altLang="ja-JP" dirty="0"/>
              <a:t>8</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363764749"/>
              </p:ext>
            </p:extLst>
          </p:nvPr>
        </p:nvGraphicFramePr>
        <p:xfrm>
          <a:off x="5082567" y="412829"/>
          <a:ext cx="4572000" cy="6190066"/>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6066">
                <a:tc>
                  <a:txBody>
                    <a:bodyPr/>
                    <a:lstStyle/>
                    <a:p>
                      <a:r>
                        <a:rPr kumimoji="1" lang="ja-JP" altLang="en-US" sz="1200" dirty="0">
                          <a:latin typeface="Meiryo UI" panose="020B0604030504040204" pitchFamily="50" charset="-128"/>
                          <a:ea typeface="Meiryo UI" panose="020B0604030504040204" pitchFamily="50" charset="-128"/>
                        </a:rPr>
                        <a:t>４　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a:t>
                      </a:r>
                    </a:p>
                  </a:txBody>
                  <a:tcPr marL="74295" marR="74295" marT="37148" marB="37148" anchor="ctr"/>
                </a:tc>
                <a:extLst>
                  <a:ext uri="{0D108BD9-81ED-4DB2-BD59-A6C34878D82A}">
                    <a16:rowId xmlns:a16="http://schemas.microsoft.com/office/drawing/2014/main" val="3093583887"/>
                  </a:ext>
                </a:extLst>
              </a:tr>
              <a:tr h="5724000">
                <a:tc>
                  <a:txBody>
                    <a:bodyPr/>
                    <a:lstStyle/>
                    <a:p>
                      <a:pPr>
                        <a:lnSpc>
                          <a:spcPts val="1700"/>
                        </a:lnSpc>
                      </a:pPr>
                      <a:endParaRPr kumimoji="1" lang="en-US" altLang="ja-JP" sz="1100" dirty="0"/>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府・市・経済界が一体となった、ニューノーマルに対応した新たなＭＩＣＥ戦略の策定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関係機関等が連携し、官民が一体となった誘致活動の推進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lang="en-US" altLang="ja-JP" sz="1100" u="none" dirty="0">
                          <a:solidFill>
                            <a:schemeClr val="tx1"/>
                          </a:solidFill>
                          <a:latin typeface="Meiryo UI" panose="020B0604030504040204" pitchFamily="50" charset="-128"/>
                          <a:ea typeface="Meiryo UI" panose="020B0604030504040204" pitchFamily="50" charset="-128"/>
                        </a:rPr>
                        <a:t>Web</a:t>
                      </a:r>
                      <a:r>
                        <a:rPr lang="ja-JP" altLang="en-US" sz="1100" u="none" dirty="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③専門人材の育成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u="none" dirty="0"/>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200150146"/>
              </p:ext>
            </p:extLst>
          </p:nvPr>
        </p:nvGraphicFramePr>
        <p:xfrm>
          <a:off x="297360" y="412829"/>
          <a:ext cx="4572000" cy="6192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r>
                        <a:rPr kumimoji="1" lang="ja-JP" altLang="en-US" sz="1200" dirty="0">
                          <a:latin typeface="Meiryo UI" panose="020B0604030504040204" pitchFamily="50" charset="-128"/>
                          <a:ea typeface="Meiryo UI" panose="020B0604030504040204" pitchFamily="50" charset="-128"/>
                        </a:rPr>
                        <a:t>３　多様な楽しみ方ができる周遊・観光都市</a:t>
                      </a:r>
                    </a:p>
                  </a:txBody>
                  <a:tcPr marL="74295" marR="74295" marT="37148" marB="37148" anchor="ctr"/>
                </a:tc>
                <a:extLst>
                  <a:ext uri="{0D108BD9-81ED-4DB2-BD59-A6C34878D82A}">
                    <a16:rowId xmlns:a16="http://schemas.microsoft.com/office/drawing/2014/main" val="3867636356"/>
                  </a:ext>
                </a:extLst>
              </a:tr>
              <a:tr h="5724000">
                <a:tc>
                  <a:txBody>
                    <a:bodyPr/>
                    <a:lstStyle/>
                    <a:p>
                      <a:pPr>
                        <a:lnSpc>
                          <a:spcPts val="1400"/>
                        </a:lnSpc>
                      </a:pPr>
                      <a:r>
                        <a:rPr kumimoji="1" lang="ja-JP" altLang="en-US" sz="1100" b="1" u="none" dirty="0">
                          <a:latin typeface="Meiryo UI" panose="020B0604030504040204" pitchFamily="50" charset="-128"/>
                          <a:ea typeface="Meiryo UI" panose="020B0604030504040204" pitchFamily="50" charset="-128"/>
                        </a:rPr>
                        <a:t>① 国内観光の推進</a:t>
                      </a:r>
                      <a:endParaRPr kumimoji="1" lang="en-US" altLang="ja-JP" sz="1100" b="1" u="none" dirty="0">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国内プロモーションの強化・推進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マイクロツーリズムの定着・拡大に向けた取組み</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②欧米豪をはじめ幅広い国・地域からの誘客促進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海外プロモーションの強化とニーズに対応した魅力づくり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生活習慣や文化の違い等に配慮した受入環境整備（</a:t>
                      </a:r>
                      <a:r>
                        <a:rPr kumimoji="1" lang="en-US" altLang="ja-JP" sz="1100" u="none" dirty="0">
                          <a:solidFill>
                            <a:schemeClr val="tx1"/>
                          </a:solidFill>
                          <a:latin typeface="Meiryo UI" panose="020B0604030504040204" pitchFamily="50" charset="-128"/>
                          <a:ea typeface="Meiryo UI" panose="020B0604030504040204" pitchFamily="50" charset="-128"/>
                        </a:rPr>
                        <a:t>LGBTQ</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フードバリアフリー等）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none"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自然を生かした都市魅力の創出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ナイトカルチャーの充実</a:t>
                      </a:r>
                      <a:r>
                        <a:rPr kumimoji="1" lang="ja-JP" altLang="en-US" sz="1100" b="0" u="none" dirty="0">
                          <a:solidFill>
                            <a:srgbClr val="0070C0"/>
                          </a:solidFill>
                          <a:latin typeface="Meiryo UI" panose="020B0604030504040204" pitchFamily="50" charset="-128"/>
                          <a:ea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rPr>
                        <a:t>強化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富裕層の受入拡大に向けた環境整備、ウェルネスや特別感・上質感のある体験など多様なニーズに対応した魅力づくり　</a:t>
                      </a: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国内外の観光客ニーズ分析等マーケティングの強化、ニーズやターゲットに応じた戦略的プロモーションの実施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⑦ </a:t>
                      </a:r>
                      <a:r>
                        <a:rPr kumimoji="1" lang="ja-JP" altLang="en-US" sz="1100" b="1" u="none" strike="noStrike" baseline="0" dirty="0">
                          <a:solidFill>
                            <a:schemeClr val="tx1"/>
                          </a:solidFill>
                          <a:latin typeface="Meiryo UI" panose="020B0604030504040204" pitchFamily="50" charset="-128"/>
                          <a:ea typeface="Meiryo UI" panose="020B0604030504040204" pitchFamily="50" charset="-128"/>
                        </a:rPr>
                        <a:t>観光を支える人材等の育成</a:t>
                      </a:r>
                      <a:endParaRPr kumimoji="1" lang="en-US" altLang="ja-JP" sz="1100" b="1" u="none" strike="noStrike" baseline="0"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）の推進、専門人材の育成・活用（関連：都市像１③）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ホスピタリティの向上、人材の育成</a:t>
                      </a:r>
                      <a:endParaRPr kumimoji="1" lang="en-US" altLang="ja-JP" sz="1100" u="none"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86360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123928294"/>
              </p:ext>
            </p:extLst>
          </p:nvPr>
        </p:nvGraphicFramePr>
        <p:xfrm>
          <a:off x="297360" y="606336"/>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５　</a:t>
                      </a:r>
                      <a:r>
                        <a:rPr lang="ja-JP" altLang="en-US" sz="1200" u="none" kern="100" dirty="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200" u="none" kern="100" dirty="0">
                          <a:solidFill>
                            <a:schemeClr val="bg1"/>
                          </a:solidFill>
                          <a:effectLst/>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u="sng" dirty="0">
                        <a:solidFill>
                          <a:schemeClr val="tx1"/>
                        </a:solidFill>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①多彩な大阪文化を活用した都市魅力の向上や文化観光の推進</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博物館や美術館などにおける文化についての理解を深める機会の拡大など、文化観光の推進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大阪中之島美術館の開館及び大阪市立美術館のリニューアルによる都市魅力の向上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②新たな文化の創造・国内外への発信、他文化への理解や交流の促進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VR</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AR</a:t>
                      </a:r>
                      <a:r>
                        <a:rPr kumimoji="1" lang="ja-JP" altLang="en-US" sz="1100" u="none" dirty="0">
                          <a:solidFill>
                            <a:schemeClr val="tx1"/>
                          </a:solidFill>
                          <a:latin typeface="Meiryo UI" panose="020B0604030504040204" pitchFamily="50" charset="-128"/>
                          <a:ea typeface="Meiryo UI" panose="020B0604030504040204" pitchFamily="50" charset="-128"/>
                        </a:rPr>
                        <a:t>など最先端技術を取り入れた新しい取組みの推進や、「新しい生活様式」を踏まえた</a:t>
                      </a: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他分野の質を高めるような文化芸術活動に対する支援の充実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新型コロナウイルス感染症の感染状況を踏まえた長期的・継続的な支援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9</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317823022"/>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６　</a:t>
                      </a:r>
                      <a:r>
                        <a:rPr lang="ja-JP" altLang="ja-JP" sz="1200" u="none" kern="100" dirty="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博物館・美術館施設を活用した、良質で多様な芸術文化に触れる機会の創出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府内にある文化関係施設におけるネットワークの構築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10</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959471720"/>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290">
                <a:tc>
                  <a:txBody>
                    <a:bodyPr/>
                    <a:lstStyle/>
                    <a:p>
                      <a:r>
                        <a:rPr kumimoji="1" lang="ja-JP" altLang="en-US" sz="1200" dirty="0">
                          <a:latin typeface="Meiryo UI" panose="020B0604030504040204" pitchFamily="50" charset="-128"/>
                          <a:ea typeface="Meiryo UI" panose="020B0604030504040204" pitchFamily="50" charset="-128"/>
                        </a:rPr>
                        <a:t>７　世界に誇れるスポーツ推進都市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集客力のある競技大会を誘致し、トップアスリートのパフォーマンスを「みる」機会の提供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smtClean="0">
                          <a:solidFill>
                            <a:schemeClr val="tx1"/>
                          </a:solidFill>
                          <a:latin typeface="Meiryo UI" panose="020B0604030504040204" pitchFamily="50" charset="-128"/>
                          <a:ea typeface="Meiryo UI" panose="020B0604030504040204" pitchFamily="50" charset="-128"/>
                        </a:rPr>
                        <a:t>2027</a:t>
                      </a:r>
                      <a:r>
                        <a:rPr kumimoji="1" lang="ja-JP" altLang="en-US" sz="1100" u="none" dirty="0" smtClean="0">
                          <a:solidFill>
                            <a:schemeClr val="tx1"/>
                          </a:solidFill>
                          <a:latin typeface="Meiryo UI" panose="020B0604030504040204" pitchFamily="50" charset="-128"/>
                          <a:ea typeface="Meiryo UI" panose="020B0604030504040204" pitchFamily="50" charset="-128"/>
                        </a:rPr>
                        <a:t>関西</a:t>
                      </a:r>
                      <a:r>
                        <a:rPr kumimoji="1" lang="ja-JP" altLang="en-US" sz="1100" u="none" dirty="0">
                          <a:solidFill>
                            <a:schemeClr val="tx1"/>
                          </a:solidFill>
                          <a:latin typeface="Meiryo UI" panose="020B0604030504040204" pitchFamily="50" charset="-128"/>
                          <a:ea typeface="Meiryo UI" panose="020B0604030504040204" pitchFamily="50" charset="-128"/>
                        </a:rPr>
                        <a:t>等に向けた機運醸成イベント等の展開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（関連：都市像３④）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オリンピック・パラリンピックを契機とした次世代の育成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smtClean="0">
                          <a:solidFill>
                            <a:schemeClr val="tx1"/>
                          </a:solidFill>
                          <a:latin typeface="Meiryo UI" panose="020B0604030504040204" pitchFamily="50" charset="-128"/>
                          <a:ea typeface="Meiryo UI" panose="020B0604030504040204" pitchFamily="50" charset="-128"/>
                        </a:rPr>
                        <a:t>2027</a:t>
                      </a:r>
                      <a:r>
                        <a:rPr kumimoji="1" lang="ja-JP" altLang="en-US" sz="1100" u="none" dirty="0" smtClean="0">
                          <a:solidFill>
                            <a:schemeClr val="tx1"/>
                          </a:solidFill>
                          <a:latin typeface="Meiryo UI" panose="020B0604030504040204" pitchFamily="50" charset="-128"/>
                          <a:ea typeface="Meiryo UI" panose="020B0604030504040204" pitchFamily="50" charset="-128"/>
                        </a:rPr>
                        <a:t>関西</a:t>
                      </a:r>
                      <a:r>
                        <a:rPr kumimoji="1" lang="ja-JP" altLang="en-US" sz="1100" u="none" dirty="0">
                          <a:solidFill>
                            <a:schemeClr val="tx1"/>
                          </a:solidFill>
                          <a:latin typeface="Meiryo UI" panose="020B0604030504040204" pitchFamily="50" charset="-128"/>
                          <a:ea typeface="Meiryo UI" panose="020B0604030504040204" pitchFamily="50" charset="-128"/>
                        </a:rPr>
                        <a:t>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983274152"/>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r>
                        <a:rPr kumimoji="1" lang="ja-JP" altLang="en-US" sz="1200" dirty="0">
                          <a:latin typeface="Meiryo UI" panose="020B0604030504040204" pitchFamily="50" charset="-128"/>
                          <a:ea typeface="Meiryo UI" panose="020B0604030504040204" pitchFamily="50" charset="-128"/>
                        </a:rPr>
                        <a:t>８　健康と生きがいを創出するスポーツに親しめる都市</a:t>
                      </a: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r>
                        <a:rPr kumimoji="1" lang="en-US" altLang="ja-JP" sz="1100" u="none" dirty="0">
                          <a:solidFill>
                            <a:schemeClr val="tx1"/>
                          </a:solidFill>
                          <a:latin typeface="Meiryo UI" panose="020B0604030504040204" pitchFamily="50" charset="-128"/>
                          <a:ea typeface="Meiryo UI" panose="020B0604030504040204" pitchFamily="50" charset="-128"/>
                        </a:rPr>
                        <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smtClean="0">
                          <a:solidFill>
                            <a:schemeClr val="tx1"/>
                          </a:solidFill>
                          <a:latin typeface="Meiryo UI" panose="020B0604030504040204" pitchFamily="50" charset="-128"/>
                          <a:ea typeface="Meiryo UI" panose="020B0604030504040204" pitchFamily="50" charset="-128"/>
                        </a:rPr>
                        <a:t>2027</a:t>
                      </a:r>
                      <a:r>
                        <a:rPr kumimoji="1" lang="ja-JP" altLang="en-US" sz="1100" u="none" dirty="0" smtClean="0">
                          <a:solidFill>
                            <a:schemeClr val="tx1"/>
                          </a:solidFill>
                          <a:latin typeface="Meiryo UI" panose="020B0604030504040204" pitchFamily="50" charset="-128"/>
                          <a:ea typeface="Meiryo UI" panose="020B0604030504040204" pitchFamily="50" charset="-128"/>
                        </a:rPr>
                        <a:t>関西</a:t>
                      </a:r>
                      <a:r>
                        <a:rPr kumimoji="1" lang="ja-JP" altLang="en-US" sz="1100" u="none" dirty="0">
                          <a:solidFill>
                            <a:schemeClr val="tx1"/>
                          </a:solidFill>
                          <a:latin typeface="Meiryo UI" panose="020B0604030504040204" pitchFamily="50" charset="-128"/>
                          <a:ea typeface="Meiryo UI" panose="020B0604030504040204" pitchFamily="50" charset="-128"/>
                        </a:rPr>
                        <a:t>等を契機とした生涯スポーツの推進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スポーツを通じた健康増進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新しい生活様式を踏まえた体力づくり等の健康増進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018239558"/>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９　</a:t>
                      </a:r>
                      <a:r>
                        <a:rPr kumimoji="1" lang="ja-JP" altLang="en-US" sz="1200" dirty="0">
                          <a:latin typeface="Meiryo UI" panose="020B0604030504040204" pitchFamily="50" charset="-128"/>
                          <a:ea typeface="Meiryo UI" panose="020B0604030504040204" pitchFamily="50" charset="-128"/>
                        </a:rPr>
                        <a:t>大阪の成長を担うグローバル人材が活躍する都市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17">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600"/>
                        </a:spcAft>
                        <a:buClrTx/>
                        <a:buSzTx/>
                        <a:buFont typeface="Arial" panose="020B0604020202020204" pitchFamily="34" charset="0"/>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活躍支援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a:t>
                      </a:r>
                      <a:r>
                        <a:rPr kumimoji="1" lang="ja-JP" altLang="en-US" sz="1100" u="none" baseline="0" dirty="0">
                          <a:solidFill>
                            <a:schemeClr val="tx1"/>
                          </a:solidFill>
                          <a:latin typeface="Meiryo UI" panose="020B0604030504040204" pitchFamily="50" charset="-128"/>
                          <a:ea typeface="Meiryo UI" panose="020B0604030504040204" pitchFamily="50" charset="-128"/>
                        </a:rPr>
                        <a:t>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77469478"/>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出会いが新しい価値を生む多様性都市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05">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b="1" u="none" dirty="0">
                          <a:solidFill>
                            <a:schemeClr val="tx1"/>
                          </a:solidFill>
                          <a:latin typeface="Meiryo UI" panose="020B0604030504040204" pitchFamily="50" charset="-128"/>
                          <a:ea typeface="Meiryo UI" panose="020B0604030504040204" pitchFamily="50" charset="-128"/>
                        </a:rPr>
                        <a:t>に暮らせる環境づくり</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外国人多言語相談・やさしい日本語を含めた情報発信の充実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多</a:t>
                      </a: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文化理解の促進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② 国際</a:t>
                      </a:r>
                      <a:r>
                        <a:rPr kumimoji="1" lang="ja-JP" altLang="en-US" sz="1100" b="1" u="none" dirty="0">
                          <a:solidFill>
                            <a:schemeClr val="tx1"/>
                          </a:solidFill>
                          <a:latin typeface="Meiryo UI" panose="020B0604030504040204" pitchFamily="50" charset="-128"/>
                          <a:ea typeface="Meiryo UI" panose="020B0604030504040204" pitchFamily="50" charset="-128"/>
                        </a:rPr>
                        <a:t>競争力を有するビジネス拠点としての大阪の魅力向上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baseline="0" dirty="0">
                          <a:solidFill>
                            <a:schemeClr val="tx1"/>
                          </a:solidFill>
                          <a:latin typeface="Meiryo UI" panose="020B0604030504040204" pitchFamily="50" charset="-128"/>
                          <a:ea typeface="Meiryo UI" panose="020B0604030504040204" pitchFamily="50" charset="-128"/>
                        </a:rPr>
                        <a:t>外国人留学生等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の起業支援（関連：都市像９②）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大阪の活力を生かした都市外交の推進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大阪の魅力や強みの効果的</a:t>
                      </a:r>
                      <a:r>
                        <a:rPr kumimoji="1" lang="ja-JP" altLang="en-US" sz="1100" dirty="0">
                          <a:solidFill>
                            <a:schemeClr val="tx1"/>
                          </a:solidFill>
                          <a:latin typeface="Meiryo UI" panose="020B0604030504040204" pitchFamily="50" charset="-128"/>
                          <a:ea typeface="Meiryo UI" panose="020B0604030504040204" pitchFamily="50" charset="-128"/>
                        </a:rPr>
                        <a:t>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a:t>11</a:t>
            </a:r>
            <a:endParaRPr kumimoji="1" lang="ja-JP" altLang="en-US" dirty="0"/>
          </a:p>
        </p:txBody>
      </p:sp>
    </p:spTree>
    <p:extLst>
      <p:ext uri="{BB962C8B-B14F-4D97-AF65-F5344CB8AC3E}">
        <p14:creationId xmlns:p14="http://schemas.microsoft.com/office/powerpoint/2010/main" val="2821760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34841" y="6503670"/>
            <a:ext cx="2228850" cy="365125"/>
          </a:xfrm>
        </p:spPr>
        <p:txBody>
          <a:bodyPr/>
          <a:lstStyle/>
          <a:p>
            <a:r>
              <a:rPr kumimoji="1" lang="en-US" altLang="ja-JP" dirty="0"/>
              <a:t>12</a:t>
            </a:r>
            <a:endParaRPr kumimoji="1" lang="ja-JP" altLang="en-US" dirty="0"/>
          </a:p>
        </p:txBody>
      </p:sp>
      <p:sp>
        <p:nvSpPr>
          <p:cNvPr id="9" name="正方形/長方形 8">
            <a:extLst>
              <a:ext uri="{FF2B5EF4-FFF2-40B4-BE49-F238E27FC236}">
                <a16:creationId xmlns:a16="http://schemas.microsoft.com/office/drawing/2014/main" id="{A911D2B4-EC96-4437-A6A6-DB489B2B5AD5}"/>
              </a:ext>
            </a:extLst>
          </p:cNvPr>
          <p:cNvSpPr/>
          <p:nvPr/>
        </p:nvSpPr>
        <p:spPr>
          <a:xfrm>
            <a:off x="0" y="-25758"/>
            <a:ext cx="9906000" cy="467055"/>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重点取組み</a:t>
            </a:r>
          </a:p>
        </p:txBody>
      </p:sp>
      <p:sp>
        <p:nvSpPr>
          <p:cNvPr id="6" name="正方形/長方形 5"/>
          <p:cNvSpPr/>
          <p:nvPr/>
        </p:nvSpPr>
        <p:spPr>
          <a:xfrm>
            <a:off x="409180" y="441297"/>
            <a:ext cx="9089329" cy="5529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大阪・関西万博を見据えた魅力づくり、新型コロナウイルス感染症による影響、都市魅力創造に向けたこれまでの取組みにより</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明らかになった課題への対応などの観点から、</a:t>
            </a:r>
            <a:r>
              <a:rPr kumimoji="1" lang="ja-JP" altLang="en-US" sz="1400" dirty="0">
                <a:solidFill>
                  <a:schemeClr val="tx1"/>
                </a:solidFill>
                <a:latin typeface="Meiryo UI" panose="020B0604030504040204" pitchFamily="50" charset="-128"/>
                <a:ea typeface="Meiryo UI" panose="020B0604030504040204" pitchFamily="50" charset="-128"/>
              </a:rPr>
              <a:t>本戦略においては次の</a:t>
            </a:r>
            <a:r>
              <a:rPr lang="ja-JP" altLang="en-US" sz="1400" dirty="0">
                <a:solidFill>
                  <a:schemeClr val="tx1"/>
                </a:solidFill>
                <a:latin typeface="Meiryo UI" panose="020B0604030504040204" pitchFamily="50" charset="-128"/>
                <a:ea typeface="Meiryo UI" panose="020B0604030504040204" pitchFamily="50" charset="-128"/>
              </a:rPr>
              <a:t>項目を</a:t>
            </a:r>
            <a:r>
              <a:rPr kumimoji="1" lang="ja-JP" altLang="en-US" sz="1400" dirty="0">
                <a:solidFill>
                  <a:schemeClr val="tx1"/>
                </a:solidFill>
                <a:latin typeface="Meiryo UI" panose="020B0604030504040204" pitchFamily="50" charset="-128"/>
                <a:ea typeface="Meiryo UI" panose="020B0604030504040204" pitchFamily="50" charset="-128"/>
              </a:rPr>
              <a:t>重点的に取り組む</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78414" y="5682326"/>
            <a:ext cx="8620095" cy="847470"/>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食、歴史、文化芸術、エンタメなど大阪の強みを生かした新しい時代に相応しい価値や魅力の創出</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マイクロツーリズムを起点とする国内からの誘客強化　　</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来阪外国人の</a:t>
            </a:r>
            <a:r>
              <a:rPr lang="en-US" altLang="ja-JP" sz="1600" dirty="0">
                <a:solidFill>
                  <a:schemeClr val="tx1"/>
                </a:solidFill>
                <a:latin typeface="Meiryo UI" panose="020B0604030504040204" pitchFamily="50" charset="-128"/>
                <a:ea typeface="Meiryo UI" panose="020B0604030504040204" pitchFamily="50" charset="-128"/>
              </a:rPr>
              <a:t>75</a:t>
            </a:r>
            <a:r>
              <a:rPr lang="ja-JP" altLang="en-US" sz="16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％を占める東アジアからの旅行者をコロナ前の水準に戻すための施策展開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06539" y="5022652"/>
            <a:ext cx="1798269" cy="32400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最優先取組み</a:t>
            </a:r>
          </a:p>
        </p:txBody>
      </p:sp>
      <p:sp>
        <p:nvSpPr>
          <p:cNvPr id="11" name="正方形/長方形 10"/>
          <p:cNvSpPr/>
          <p:nvPr/>
        </p:nvSpPr>
        <p:spPr>
          <a:xfrm>
            <a:off x="403008" y="5321505"/>
            <a:ext cx="9083894" cy="39964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400" dirty="0">
                <a:latin typeface="Meiryo UI" panose="020B0604030504040204" pitchFamily="50" charset="-128"/>
                <a:ea typeface="Meiryo UI" panose="020B0604030504040204" pitchFamily="50" charset="-128"/>
              </a:rPr>
              <a:t>　新型コロナウイルス感染症により多大な影響を受けた大阪の賑わいを取り戻すため、まずは、下記について</a:t>
            </a:r>
            <a:r>
              <a:rPr lang="ja-JP" altLang="en-US" sz="1400" dirty="0">
                <a:solidFill>
                  <a:schemeClr val="tx1"/>
                </a:solidFill>
                <a:latin typeface="Meiryo UI" panose="020B0604030504040204" pitchFamily="50" charset="-128"/>
                <a:ea typeface="Meiryo UI" panose="020B0604030504040204" pitchFamily="50" charset="-128"/>
              </a:rPr>
              <a:t>優先的に</a:t>
            </a:r>
            <a:r>
              <a:rPr lang="ja-JP" altLang="en-US" sz="1400" dirty="0">
                <a:latin typeface="Meiryo UI" panose="020B0604030504040204" pitchFamily="50" charset="-128"/>
                <a:ea typeface="Meiryo UI" panose="020B0604030504040204" pitchFamily="50" charset="-128"/>
              </a:rPr>
              <a:t>取り組む。</a:t>
            </a:r>
            <a:endParaRPr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346885059"/>
              </p:ext>
            </p:extLst>
          </p:nvPr>
        </p:nvGraphicFramePr>
        <p:xfrm>
          <a:off x="167970" y="1019491"/>
          <a:ext cx="4546209" cy="1470519"/>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0000"/>
                    </a:ext>
                  </a:extLst>
                </a:gridCol>
              </a:tblGrid>
              <a:tr h="363079">
                <a:tc>
                  <a:txBody>
                    <a:bodyPr/>
                    <a:lstStyle/>
                    <a:p>
                      <a:pPr algn="ctr"/>
                      <a:r>
                        <a:rPr kumimoji="1" lang="ja-JP" altLang="en-US" sz="1400" dirty="0">
                          <a:latin typeface="Arial" panose="020B0604020202020204" pitchFamily="34" charset="0"/>
                          <a:ea typeface="Meiryo UI" panose="020B0604030504040204" pitchFamily="50" charset="-128"/>
                          <a:cs typeface="Arial" panose="020B0604020202020204" pitchFamily="34" charset="0"/>
                        </a:rPr>
                        <a:t>世界第一級の文化・観光拠点の進化・発信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681953">
                <a:tc>
                  <a:txBody>
                    <a:bodyPr/>
                    <a:lstStyle/>
                    <a:p>
                      <a:pPr marL="0" marR="0" lvl="0" indent="0" algn="l" defTabSz="742950" rtl="0" eaLnBrk="1" fontAlgn="auto" latinLnBrk="0" hangingPunct="1">
                        <a:lnSpc>
                          <a:spcPts val="1600"/>
                        </a:lnSpc>
                        <a:spcBef>
                          <a:spcPts val="0"/>
                        </a:spcBef>
                        <a:spcAft>
                          <a:spcPts val="0"/>
                        </a:spcAft>
                        <a:buClrTx/>
                        <a:buSzTx/>
                        <a:buFontTx/>
                        <a:buNone/>
                        <a:tabLst/>
                        <a:defRPr/>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大阪・関西万博を契機とした世界に向けた大阪の魅力発信</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水都大阪、百舌鳥・古市古墳群、万博記念公園</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、大阪市内重点エリ</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ア</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等の魅力強化</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IR</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誘致、</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大阪中之島美術館開館や大阪市立美術館リニューアル</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うめきた</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期まちづくりの着実な推進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13443"/>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934665063"/>
              </p:ext>
            </p:extLst>
          </p:nvPr>
        </p:nvGraphicFramePr>
        <p:xfrm>
          <a:off x="167970" y="2443430"/>
          <a:ext cx="4546800" cy="1264915"/>
        </p:xfrm>
        <a:graphic>
          <a:graphicData uri="http://schemas.openxmlformats.org/drawingml/2006/table">
            <a:tbl>
              <a:tblPr firstCol="1">
                <a:tableStyleId>{5C22544A-7EE6-4342-B048-85BDC9FD1C3A}</a:tableStyleId>
              </a:tblPr>
              <a:tblGrid>
                <a:gridCol w="4546800">
                  <a:extLst>
                    <a:ext uri="{9D8B030D-6E8A-4147-A177-3AD203B41FA5}">
                      <a16:colId xmlns:a16="http://schemas.microsoft.com/office/drawing/2014/main" val="802061351"/>
                    </a:ext>
                  </a:extLst>
                </a:gridCol>
              </a:tblGrid>
              <a:tr h="36067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大阪の強みを生かした魅力創出・発信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483635745"/>
                  </a:ext>
                </a:extLst>
              </a:tr>
              <a:tr h="240290">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食、歴史、文化芸術、エンタメなど大阪の強みを生かした魅力の</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磨き上げ・発信</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博物館や美術館の文化資源の鑑賞・体験など文化観光の推進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プロスポーツチーム・トップアスリート等と連携した魅力発信　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50992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951039337"/>
              </p:ext>
            </p:extLst>
          </p:nvPr>
        </p:nvGraphicFramePr>
        <p:xfrm>
          <a:off x="167970" y="3683510"/>
          <a:ext cx="4546209" cy="645230"/>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22981108"/>
                    </a:ext>
                  </a:extLst>
                </a:gridCol>
              </a:tblGrid>
              <a:tr h="350590">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さらなる観光誘客に向けた取組み</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341231585"/>
                  </a:ext>
                </a:extLst>
              </a:tr>
              <a:tr h="193374">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5054813"/>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951476539"/>
              </p:ext>
            </p:extLst>
          </p:nvPr>
        </p:nvGraphicFramePr>
        <p:xfrm>
          <a:off x="5160160" y="1032298"/>
          <a:ext cx="4546209" cy="649987"/>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48823946"/>
                    </a:ext>
                  </a:extLst>
                </a:gridCol>
              </a:tblGrid>
              <a:tr h="355347">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戦略的なＭＩＣＥ誘致の推進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92112577"/>
                  </a:ext>
                </a:extLst>
              </a:tr>
              <a:tr h="245646">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05729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963939078"/>
              </p:ext>
            </p:extLst>
          </p:nvPr>
        </p:nvGraphicFramePr>
        <p:xfrm>
          <a:off x="5160160" y="2169660"/>
          <a:ext cx="4546209" cy="859462"/>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534559803"/>
                    </a:ext>
                  </a:extLst>
                </a:gridCol>
              </a:tblGrid>
              <a:tr h="36162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文化・芸術を通じた都市ブランドの形成</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29492184"/>
                  </a:ext>
                </a:extLst>
              </a:tr>
              <a:tr h="0">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文化芸術活動の回復や賑わい創出の取組み</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文化芸術の担い手や支える人材の育成、鑑賞機会の創出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813785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722857282"/>
              </p:ext>
            </p:extLst>
          </p:nvPr>
        </p:nvGraphicFramePr>
        <p:xfrm>
          <a:off x="5160160" y="3113821"/>
          <a:ext cx="4546209" cy="847085"/>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1282002466"/>
                    </a:ext>
                  </a:extLst>
                </a:gridCol>
              </a:tblGrid>
              <a:tr h="34924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スポーツツーリズムの推進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295384719"/>
                  </a:ext>
                </a:extLst>
              </a:tr>
              <a:tr h="192872">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baseline="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在阪スポーツチームとの連携等によるスポーツツーリズムの推進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大規模スポーツイベントの開催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88166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812800470"/>
              </p:ext>
            </p:extLst>
          </p:nvPr>
        </p:nvGraphicFramePr>
        <p:xfrm>
          <a:off x="5160160" y="4060060"/>
          <a:ext cx="4546209" cy="856871"/>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3572503180"/>
                    </a:ext>
                  </a:extLst>
                </a:gridCol>
              </a:tblGrid>
              <a:tr h="359031">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35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大阪の成長・発展につながる国内外の高度人材の活躍推進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834119727"/>
                  </a:ext>
                </a:extLst>
              </a:tr>
              <a:tr h="127298">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海外進学支援等によるグローバル人材育成、活躍促進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外国人留学生の就職支援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0132544"/>
                  </a:ext>
                </a:extLst>
              </a:tr>
            </a:tbl>
          </a:graphicData>
        </a:graphic>
      </p:graphicFrame>
      <p:sp>
        <p:nvSpPr>
          <p:cNvPr id="14" name="角丸四角形 13"/>
          <p:cNvSpPr/>
          <p:nvPr/>
        </p:nvSpPr>
        <p:spPr>
          <a:xfrm>
            <a:off x="37675" y="943428"/>
            <a:ext cx="9814560" cy="3992123"/>
          </a:xfrm>
          <a:prstGeom prst="roundRect">
            <a:avLst>
              <a:gd name="adj" fmla="val 244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67970" y="3993307"/>
            <a:ext cx="4953000" cy="913070"/>
          </a:xfrm>
          <a:prstGeom prst="rect">
            <a:avLst/>
          </a:prstGeom>
        </p:spPr>
        <p:txBody>
          <a:bodyPr>
            <a:spAutoFit/>
          </a:bodyPr>
          <a:lstStyle/>
          <a:p>
            <a:pPr algn="just" defTabSz="742950">
              <a:lnSpc>
                <a:spcPts val="1600"/>
              </a:lnSpc>
            </a:pP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AI</a:t>
            </a:r>
            <a:r>
              <a:rPr lang="ja-JP" altLang="ja-JP" sz="1200" kern="100" dirty="0" err="1">
                <a:solidFill>
                  <a:prstClr val="black"/>
                </a:solidFill>
                <a:latin typeface="Arial" panose="020B0604020202020204" pitchFamily="34" charset="0"/>
                <a:ea typeface="Meiryo UI" panose="020B0604030504040204" pitchFamily="50" charset="-128"/>
                <a:cs typeface="Arial" panose="020B0604020202020204" pitchFamily="34" charset="0"/>
              </a:rPr>
              <a:t>、</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ICT</a:t>
            </a: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等を活用した新たな観光コンテンツの開発・発信や受入環境整備</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国内観光の需要喚起、マイクロツーリズム</a:t>
            </a:r>
            <a:r>
              <a:rPr lang="ja-JP" altLang="en-US" sz="1200" kern="100" dirty="0">
                <a:latin typeface="Arial" panose="020B0604020202020204" pitchFamily="34" charset="0"/>
                <a:ea typeface="Meiryo UI" panose="020B0604030504040204" pitchFamily="50" charset="-128"/>
                <a:cs typeface="Arial" panose="020B0604020202020204" pitchFamily="34" charset="0"/>
              </a:rPr>
              <a:t>・府域周遊の促</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進</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欧米豪をはじめ幅広い国・地域からの誘客、プロモーション展開</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ja-JP" altLang="en-US" sz="1200" kern="100" dirty="0">
                <a:latin typeface="Arial" panose="020B0604020202020204" pitchFamily="34" charset="0"/>
                <a:ea typeface="Meiryo UI" panose="020B0604030504040204" pitchFamily="50" charset="-128"/>
                <a:cs typeface="Arial" panose="020B0604020202020204" pitchFamily="34" charset="0"/>
              </a:rPr>
              <a:t>ウェルネス</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や特別感・上質感ある体験などの多様なニーズへの対応　など</a:t>
            </a:r>
          </a:p>
        </p:txBody>
      </p:sp>
      <p:sp>
        <p:nvSpPr>
          <p:cNvPr id="16" name="正方形/長方形 15"/>
          <p:cNvSpPr/>
          <p:nvPr/>
        </p:nvSpPr>
        <p:spPr>
          <a:xfrm>
            <a:off x="5160160" y="1399318"/>
            <a:ext cx="4953000" cy="707886"/>
          </a:xfrm>
          <a:prstGeom prst="rect">
            <a:avLst/>
          </a:prstGeom>
        </p:spPr>
        <p:txBody>
          <a:bodyPr>
            <a:spAutoFit/>
          </a:bodyPr>
          <a:lstStyle/>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ガイドラインの順守を前提とした</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開催支援</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WEB</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等を活用した新たな展示会等の支援</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ニューノーマルに対応した新たな</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戦略の策定、官民一体の誘致 など</a:t>
            </a:r>
          </a:p>
        </p:txBody>
      </p:sp>
    </p:spTree>
    <p:extLst>
      <p:ext uri="{BB962C8B-B14F-4D97-AF65-F5344CB8AC3E}">
        <p14:creationId xmlns:p14="http://schemas.microsoft.com/office/powerpoint/2010/main" val="422912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a:t>13</a:t>
            </a:r>
            <a:endParaRPr kumimoji="1" lang="ja-JP" altLang="en-US" dirty="0"/>
          </a:p>
        </p:txBody>
      </p:sp>
      <p:sp>
        <p:nvSpPr>
          <p:cNvPr id="2" name="角丸四角形 1"/>
          <p:cNvSpPr/>
          <p:nvPr/>
        </p:nvSpPr>
        <p:spPr>
          <a:xfrm>
            <a:off x="531471" y="2091087"/>
            <a:ext cx="8843057" cy="3794707"/>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3" name="正方形/長方形 2"/>
          <p:cNvSpPr/>
          <p:nvPr/>
        </p:nvSpPr>
        <p:spPr>
          <a:xfrm>
            <a:off x="705007" y="2339270"/>
            <a:ext cx="8264763" cy="3298339"/>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緊急対策期／反転攻勢準備期</a:t>
            </a:r>
            <a:endParaRPr lang="en-US" altLang="ja-JP" sz="1200" kern="100" dirty="0">
              <a:solidFill>
                <a:srgbClr val="FF0000"/>
              </a:solidFill>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感染防止対策を最大限に講じつつ、国内の観光需要の喚起等に向けた取組みを推進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ウィズコロナに対応した新たな都市魅力の創出、反転攻勢（インバウンド回復時）に向けた準備、基礎固め、受入環境整備等を着実に実施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反転攻勢期</a:t>
            </a:r>
            <a:endParaRPr lang="en-US" altLang="ja-JP" sz="1200" u="sng" kern="100" dirty="0">
              <a:solidFill>
                <a:srgbClr val="FF0000"/>
              </a:solidFill>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ウィズコロナ期における取組みを土台に、国内に加え、インバウンドも対象とした誘客を促進するなど、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年に向け取組みを加速度的に推進し、大阪の賑わいを創出</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55C209A-1B44-4176-B4A1-9EEF1B7771C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フェーズに応じた取組み推進の考え方</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444929" y="1015933"/>
            <a:ext cx="8913402" cy="682238"/>
          </a:xfrm>
          <a:prstGeom prst="rect">
            <a:avLst/>
          </a:prstGeom>
        </p:spPr>
        <p:txBody>
          <a:bodyPr wrap="square">
            <a:spAutoFit/>
          </a:bodyPr>
          <a:lstStyle/>
          <a:p>
            <a:pPr>
              <a:lnSpc>
                <a:spcPts val="23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本戦略に基づく取組みは、新型コロナウイルスによる社会への影響に鑑み、計画期間中においてフェーズ１、</a:t>
            </a:r>
            <a:endParaRPr lang="en-US" altLang="ja-JP"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フェーズ２という段階に分けて、状況に応じ推進していく。</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2436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戦略の</a:t>
            </a:r>
            <a:r>
              <a:rPr lang="ja-JP" altLang="en-US" sz="2400" spc="300" dirty="0">
                <a:solidFill>
                  <a:schemeClr val="tx1"/>
                </a:solidFill>
                <a:latin typeface="Meiryo UI" panose="020B0604030504040204" pitchFamily="50" charset="-128"/>
                <a:ea typeface="Meiryo UI" panose="020B0604030504040204" pitchFamily="50" charset="-128"/>
              </a:rPr>
              <a:t>進捗管理</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14</a:t>
            </a:r>
            <a:endParaRPr kumimoji="1" lang="ja-JP" altLang="en-US" dirty="0"/>
          </a:p>
        </p:txBody>
      </p:sp>
      <p:sp>
        <p:nvSpPr>
          <p:cNvPr id="10" name="テキスト ボックス 55"/>
          <p:cNvSpPr txBox="1">
            <a:spLocks noChangeArrowheads="1"/>
          </p:cNvSpPr>
          <p:nvPr/>
        </p:nvSpPr>
        <p:spPr bwMode="auto">
          <a:xfrm>
            <a:off x="474121" y="780983"/>
            <a:ext cx="9208855" cy="1745935"/>
          </a:xfrm>
          <a:prstGeom prst="rect">
            <a:avLst/>
          </a:prstGeom>
          <a:noFill/>
          <a:ln w="9525">
            <a:noFill/>
            <a:miter lim="800000"/>
            <a:headEnd/>
            <a:tailEnd/>
          </a:ln>
        </p:spPr>
        <p:txBody>
          <a:bodyPr wrap="square" lIns="52650" tIns="26325" rIns="52650" bIns="26325">
            <a:spAutoFit/>
          </a:bodyPr>
          <a:lstStyle/>
          <a:p>
            <a:pPr marL="171450" indent="-171450">
              <a:lnSpc>
                <a:spcPts val="2000"/>
              </a:lnSpc>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戦略に掲げるめざす姿や</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の都市像の実現に向け、各種施策を着実に推進するとともに、本戦略の進捗を管理するため、</a:t>
            </a:r>
            <a:endParaRPr lang="en-US" altLang="ja-JP" sz="1400" dirty="0">
              <a:latin typeface="Meiryo UI" panose="020B0604030504040204" pitchFamily="50" charset="-128"/>
              <a:ea typeface="Meiryo UI" panose="020B0604030504040204" pitchFamily="50" charset="-128"/>
            </a:endParaRPr>
          </a:p>
          <a:p>
            <a:pPr>
              <a:lnSpc>
                <a:spcPts val="20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大阪府市都市魅力戦略推進会議において年度ごとに評価・検証を行う。</a:t>
            </a:r>
            <a:endParaRPr lang="en-US" altLang="ja-JP" sz="1400"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戦略の実効性や進捗度等を把握するための指標を設定し、指標全体の数値や内容、個々の施策の達成状況、社会経済情勢等を総合的に判断し、適切な状況の把握に努める。</a:t>
            </a:r>
            <a:endParaRPr lang="en-US" altLang="ja-JP" sz="1400" strike="sngStrike"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新型コロナウイルスの感染状況などの変化に対応するため、戦略の評価・検証を踏まえ、具体的な取組内容等について適宜、追加・変更等を行うとともに、必要に応じ進捗管理の手法を含め戦略を柔軟に見直す。</a:t>
            </a:r>
            <a:endParaRPr lang="en-US" altLang="ja-JP" sz="1400" b="1" dirty="0">
              <a:latin typeface="Meiryo UI" pitchFamily="50" charset="-128"/>
              <a:ea typeface="Meiryo UI" pitchFamily="50" charset="-128"/>
            </a:endParaRPr>
          </a:p>
        </p:txBody>
      </p:sp>
      <p:sp>
        <p:nvSpPr>
          <p:cNvPr id="12"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74121" y="3199176"/>
            <a:ext cx="9208855" cy="1220150"/>
          </a:xfrm>
          <a:prstGeom prst="rect">
            <a:avLst/>
          </a:prstGeom>
          <a:noFill/>
          <a:ln w="9525">
            <a:noFill/>
            <a:miter lim="800000"/>
            <a:headEnd/>
            <a:tailEnd/>
          </a:ln>
        </p:spPr>
        <p:txBody>
          <a:bodyPr wrap="square" lIns="52650" tIns="26325" rIns="52650" bIns="26325">
            <a:spAutoFit/>
          </a:bodyPr>
          <a:lstStyle/>
          <a:p>
            <a:pPr>
              <a:lnSpc>
                <a:spcPts val="1700"/>
              </a:lnSpc>
              <a:spcAft>
                <a:spcPts val="600"/>
              </a:spcAft>
            </a:pPr>
            <a:r>
              <a:rPr lang="ja-JP" altLang="en-US" sz="16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戦略の数値目標として、 「内外からの誘客」に関し、「大阪の再生・成長に向けた新戦略（</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月）」と整合を図りつつ次のとおり設定する。</a:t>
            </a:r>
            <a:r>
              <a:rPr lang="ja-JP" altLang="en-US" sz="1300" dirty="0">
                <a:latin typeface="Arial" panose="020B0604020202020204" pitchFamily="34" charset="0"/>
                <a:ea typeface="Meiryo UI" panose="020B0604030504040204" pitchFamily="50" charset="-128"/>
                <a:cs typeface="Arial" panose="020B0604020202020204" pitchFamily="34" charset="0"/>
              </a:rPr>
              <a:t>なお、これらは、感染症の状況による変動要因が大きいため、当面の間、新型コロナウイルス感染症発生前の水準（</a:t>
            </a:r>
            <a:r>
              <a:rPr lang="en-US" altLang="ja-JP" sz="1300" dirty="0">
                <a:latin typeface="Arial" panose="020B0604020202020204" pitchFamily="34" charset="0"/>
                <a:ea typeface="Meiryo UI" panose="020B0604030504040204" pitchFamily="50" charset="-128"/>
                <a:cs typeface="Arial" panose="020B0604020202020204" pitchFamily="34" charset="0"/>
              </a:rPr>
              <a:t>2019</a:t>
            </a:r>
            <a:r>
              <a:rPr lang="ja-JP" altLang="en-US" sz="1300" dirty="0">
                <a:latin typeface="Arial" panose="020B0604020202020204" pitchFamily="34" charset="0"/>
                <a:ea typeface="Meiryo UI" panose="020B0604030504040204" pitchFamily="50" charset="-128"/>
                <a:cs typeface="Arial" panose="020B0604020202020204" pitchFamily="34" charset="0"/>
              </a:rPr>
              <a:t>年実績）を上回ることを目標とする。</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en-US" altLang="ja-JP" sz="1300" dirty="0">
                <a:latin typeface="Arial" panose="020B0604020202020204" pitchFamily="34" charset="0"/>
                <a:ea typeface="Meiryo UI" panose="020B0604030504040204" pitchFamily="50" charset="-128"/>
                <a:cs typeface="Arial" panose="020B0604020202020204" pitchFamily="34" charset="0"/>
              </a:rPr>
              <a:t>※   </a:t>
            </a:r>
            <a:r>
              <a:rPr lang="ja-JP" altLang="en-US" sz="1300" dirty="0">
                <a:latin typeface="Arial" panose="020B0604020202020204" pitchFamily="34" charset="0"/>
                <a:ea typeface="Meiryo UI" panose="020B0604030504040204" pitchFamily="50" charset="-128"/>
                <a:cs typeface="Arial" panose="020B0604020202020204" pitchFamily="34" charset="0"/>
              </a:rPr>
              <a:t>先行きが見通しづらい状況を踏まえ社会経済情勢等の変化に応じて、目標値、達成をめざす時期等について、適宜、追加・修正を行</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うなど、必要に応じて柔軟に見直しを行っていく。</a:t>
            </a:r>
            <a:endParaRPr lang="en-US" altLang="ja-JP"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919572B-41D0-4F72-A375-39D0070836D8}"/>
              </a:ext>
            </a:extLst>
          </p:cNvPr>
          <p:cNvSpPr/>
          <p:nvPr/>
        </p:nvSpPr>
        <p:spPr>
          <a:xfrm>
            <a:off x="358786" y="2734711"/>
            <a:ext cx="3162344" cy="412273"/>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内外からの誘客に関する</a:t>
            </a:r>
            <a:r>
              <a:rPr kumimoji="1" lang="ja-JP" altLang="en-US" sz="1600" b="1" dirty="0">
                <a:latin typeface="Meiryo UI" panose="020B0604030504040204" pitchFamily="50" charset="-128"/>
                <a:ea typeface="Meiryo UI" panose="020B0604030504040204" pitchFamily="50" charset="-128"/>
              </a:rPr>
              <a:t>数値目標</a:t>
            </a:r>
            <a:endParaRPr kumimoji="1" lang="ja-JP" altLang="en-US" sz="1600" b="1" spc="2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435699832"/>
              </p:ext>
            </p:extLst>
          </p:nvPr>
        </p:nvGraphicFramePr>
        <p:xfrm>
          <a:off x="1220236" y="4416055"/>
          <a:ext cx="7465527" cy="1087691"/>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615346986"/>
                    </a:ext>
                  </a:extLst>
                </a:gridCol>
                <a:gridCol w="2083034">
                  <a:extLst>
                    <a:ext uri="{9D8B030D-6E8A-4147-A177-3AD203B41FA5}">
                      <a16:colId xmlns:a16="http://schemas.microsoft.com/office/drawing/2014/main" val="3188119071"/>
                    </a:ext>
                  </a:extLst>
                </a:gridCol>
                <a:gridCol w="3096493">
                  <a:extLst>
                    <a:ext uri="{9D8B030D-6E8A-4147-A177-3AD203B41FA5}">
                      <a16:colId xmlns:a16="http://schemas.microsoft.com/office/drawing/2014/main" val="1262620834"/>
                    </a:ext>
                  </a:extLst>
                </a:gridCol>
              </a:tblGrid>
              <a:tr h="314335">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指標</a:t>
                      </a:r>
                    </a:p>
                  </a:txBody>
                  <a:tcPr anchor="ctr"/>
                </a:tc>
                <a:tc>
                  <a:txBody>
                    <a:bodyPr/>
                    <a:lstStyle/>
                    <a:p>
                      <a:pPr algn="ctr"/>
                      <a:r>
                        <a:rPr kumimoji="1" lang="ja-JP" altLang="en-US" sz="1200" b="1" dirty="0" smtClean="0">
                          <a:solidFill>
                            <a:schemeClr val="bg1"/>
                          </a:solidFill>
                          <a:latin typeface="Arial" panose="020B0604020202020204" pitchFamily="34" charset="0"/>
                          <a:ea typeface="Meiryo UI" panose="020B0604030504040204" pitchFamily="50" charset="-128"/>
                          <a:cs typeface="Arial" panose="020B0604020202020204" pitchFamily="34" charset="0"/>
                        </a:rPr>
                        <a:t>目標値</a:t>
                      </a:r>
                      <a:endParaRPr kumimoji="1" lang="en-US" altLang="ja-JP" sz="12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algn="ct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達成をめざす時期</a:t>
                      </a:r>
                    </a:p>
                  </a:txBody>
                  <a:tcPr anchor="ctr"/>
                </a:tc>
                <a:extLst>
                  <a:ext uri="{0D108BD9-81ED-4DB2-BD59-A6C34878D82A}">
                    <a16:rowId xmlns:a16="http://schemas.microsoft.com/office/drawing/2014/main" val="2658360947"/>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日本人延べ宿泊</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者数</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大阪</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3,000</a:t>
                      </a:r>
                      <a:r>
                        <a:rPr kumimoji="1" lang="ja-JP" altLang="en-US" sz="12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万人</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泊</a:t>
                      </a: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2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2023</a:t>
                      </a:r>
                      <a:r>
                        <a:rPr kumimoji="1" lang="ja-JP" altLang="en-US" sz="12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年</a:t>
                      </a:r>
                      <a:endPar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anchor="ctr"/>
                </a:tc>
                <a:extLst>
                  <a:ext uri="{0D108BD9-81ED-4DB2-BD59-A6C34878D82A}">
                    <a16:rowId xmlns:a16="http://schemas.microsoft.com/office/drawing/2014/main" val="2286221614"/>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来阪外国人旅行者数</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        1,152.5</a:t>
                      </a:r>
                      <a:r>
                        <a:rPr lang="ja-JP" altLang="en-US" sz="1200" b="1" dirty="0">
                          <a:latin typeface="Arial" panose="020B0604020202020204" pitchFamily="34" charset="0"/>
                          <a:ea typeface="Meiryo UI" panose="020B0604030504040204" pitchFamily="50" charset="-128"/>
                          <a:cs typeface="Arial" panose="020B0604020202020204" pitchFamily="34" charset="0"/>
                        </a:rPr>
                        <a:t>万人（</a:t>
                      </a:r>
                      <a:r>
                        <a:rPr lang="en-US" altLang="ja-JP" sz="1200" b="1" dirty="0">
                          <a:latin typeface="Arial" panose="020B0604020202020204" pitchFamily="34" charset="0"/>
                          <a:ea typeface="Meiryo UI" panose="020B0604030504040204" pitchFamily="50" charset="-128"/>
                          <a:cs typeface="Arial" panose="020B0604020202020204" pitchFamily="34" charset="0"/>
                        </a:rPr>
                        <a:t>※</a:t>
                      </a:r>
                      <a:r>
                        <a:rPr lang="ja-JP" altLang="en-US" sz="1200" b="1" dirty="0">
                          <a:latin typeface="Arial" panose="020B0604020202020204" pitchFamily="34" charset="0"/>
                          <a:ea typeface="Meiryo UI" panose="020B0604030504040204" pitchFamily="50" charset="-128"/>
                          <a:cs typeface="Arial" panose="020B0604020202020204" pitchFamily="34" charset="0"/>
                        </a:rPr>
                        <a:t>１）　</a:t>
                      </a:r>
                      <a:endParaRPr kumimoji="1" lang="ja-JP" altLang="en-US"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ja-JP" altLang="en-US" sz="12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　　　入国規制解除から２年後（</a:t>
                      </a:r>
                      <a:r>
                        <a:rPr kumimoji="1" lang="en-US" altLang="ja-JP" sz="12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２）</a:t>
                      </a:r>
                      <a:endParaRPr kumimoji="1" lang="ja-JP" alt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nchor="ctr"/>
                </a:tc>
                <a:extLst>
                  <a:ext uri="{0D108BD9-81ED-4DB2-BD59-A6C34878D82A}">
                    <a16:rowId xmlns:a16="http://schemas.microsoft.com/office/drawing/2014/main" val="1164150173"/>
                  </a:ext>
                </a:extLst>
              </a:tr>
            </a:tbl>
          </a:graphicData>
        </a:graphic>
      </p:graphicFrame>
      <p:sp>
        <p:nvSpPr>
          <p:cNvPr id="14" name="正方形/長方形 13"/>
          <p:cNvSpPr/>
          <p:nvPr/>
        </p:nvSpPr>
        <p:spPr>
          <a:xfrm>
            <a:off x="496915" y="5525757"/>
            <a:ext cx="8912168" cy="1124876"/>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　「来阪外国人旅行者数</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について、従来は「訪日外客数（</a:t>
            </a:r>
            <a:r>
              <a:rPr kumimoji="1" lang="en-US" altLang="ja-JP" sz="1100" dirty="0">
                <a:latin typeface="Meiryo UI" panose="020B0604030504040204" pitchFamily="50" charset="-128"/>
                <a:ea typeface="Meiryo UI" panose="020B0604030504040204" pitchFamily="50" charset="-128"/>
              </a:rPr>
              <a:t>JNTO</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訪問率（訪日外国人消費動向調査）」に基づき算出していたところ、</a:t>
            </a:r>
            <a:r>
              <a:rPr kumimoji="1" lang="en-US" altLang="ja-JP" sz="1100" dirty="0">
                <a:latin typeface="Meiryo UI" panose="020B0604030504040204" pitchFamily="50" charset="-128"/>
                <a:ea typeface="Meiryo UI" panose="020B0604030504040204" pitchFamily="50" charset="-128"/>
              </a:rPr>
              <a:t>2018</a:t>
            </a:r>
            <a:r>
              <a:rPr kumimoji="1" lang="ja-JP" altLang="en-US" sz="1100" dirty="0">
                <a:latin typeface="Meiryo UI" panose="020B0604030504040204" pitchFamily="50" charset="-128"/>
                <a:ea typeface="Meiryo UI" panose="020B0604030504040204" pitchFamily="50" charset="-128"/>
              </a:rPr>
              <a:t>年</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より、観光庁</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全国値との整合性</a:t>
            </a:r>
            <a:r>
              <a:rPr lang="ja-JP" altLang="en-US" sz="1100" dirty="0">
                <a:latin typeface="Meiryo UI" panose="020B0604030504040204" pitchFamily="50" charset="-128"/>
                <a:ea typeface="Meiryo UI" panose="020B0604030504040204" pitchFamily="50" charset="-128"/>
              </a:rPr>
              <a:t>を有し</a:t>
            </a:r>
            <a:r>
              <a:rPr kumimoji="1" lang="ja-JP" altLang="en-US" sz="1100" dirty="0">
                <a:latin typeface="Meiryo UI" panose="020B0604030504040204" pitchFamily="50" charset="-128"/>
                <a:ea typeface="Meiryo UI" panose="020B0604030504040204" pitchFamily="50" charset="-128"/>
              </a:rPr>
              <a:t>地域間比較が可能</a:t>
            </a:r>
            <a:r>
              <a:rPr lang="ja-JP" altLang="en-US" sz="1100" dirty="0">
                <a:latin typeface="Meiryo UI" panose="020B0604030504040204" pitchFamily="50" charset="-128"/>
                <a:ea typeface="Meiryo UI" panose="020B0604030504040204" pitchFamily="50" charset="-128"/>
              </a:rPr>
              <a:t>な「訪日外国人消費動向調査（都道府県別集計</a:t>
            </a:r>
            <a:r>
              <a:rPr kumimoji="1"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」が公表されたため</a:t>
            </a:r>
            <a:r>
              <a:rPr kumimoji="1" lang="ja-JP" altLang="en-US" sz="1100" dirty="0">
                <a:latin typeface="Meiryo UI" panose="020B0604030504040204" pitchFamily="50" charset="-128"/>
                <a:ea typeface="Meiryo UI" panose="020B0604030504040204" pitchFamily="50" charset="-128"/>
              </a:rPr>
              <a:t>、当該統計に</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よる把握を行う</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２　</a:t>
            </a:r>
            <a:r>
              <a:rPr lang="ja-JP" altLang="ja-JP" sz="1100" dirty="0">
                <a:solidFill>
                  <a:schemeClr val="tx1"/>
                </a:solidFill>
                <a:latin typeface="Meiryo UI" panose="020B0604030504040204" pitchFamily="50" charset="-128"/>
                <a:ea typeface="Meiryo UI" panose="020B0604030504040204" pitchFamily="50" charset="-128"/>
              </a:rPr>
              <a:t>入国規制措置が</a:t>
            </a:r>
            <a:r>
              <a:rPr lang="ja-JP" altLang="en-US" sz="1100" dirty="0">
                <a:solidFill>
                  <a:schemeClr val="tx1"/>
                </a:solidFill>
                <a:latin typeface="Meiryo UI" panose="020B0604030504040204" pitchFamily="50" charset="-128"/>
                <a:ea typeface="Meiryo UI" panose="020B0604030504040204" pitchFamily="50" charset="-128"/>
              </a:rPr>
              <a:t>概ね</a:t>
            </a:r>
            <a:r>
              <a:rPr lang="ja-JP" altLang="ja-JP" sz="1100" dirty="0">
                <a:solidFill>
                  <a:schemeClr val="tx1"/>
                </a:solidFill>
                <a:latin typeface="Meiryo UI" panose="020B0604030504040204" pitchFamily="50" charset="-128"/>
                <a:ea typeface="Meiryo UI" panose="020B0604030504040204" pitchFamily="50" charset="-128"/>
              </a:rPr>
              <a:t>解除され、国際的な人の往来</a:t>
            </a:r>
            <a:r>
              <a:rPr lang="ja-JP" altLang="en-US" sz="1100" dirty="0">
                <a:solidFill>
                  <a:schemeClr val="tx1"/>
                </a:solidFill>
                <a:latin typeface="Meiryo UI" panose="020B0604030504040204" pitchFamily="50" charset="-128"/>
                <a:ea typeface="Meiryo UI" panose="020B0604030504040204" pitchFamily="50" charset="-128"/>
              </a:rPr>
              <a:t>について</a:t>
            </a:r>
            <a:r>
              <a:rPr lang="ja-JP" altLang="ja-JP" sz="1100" dirty="0">
                <a:solidFill>
                  <a:schemeClr val="tx1"/>
                </a:solidFill>
                <a:latin typeface="Meiryo UI" panose="020B0604030504040204" pitchFamily="50" charset="-128"/>
                <a:ea typeface="Meiryo UI" panose="020B0604030504040204" pitchFamily="50" charset="-128"/>
              </a:rPr>
              <a:t>感染症拡大前の状況を取り戻した後</a:t>
            </a:r>
            <a:r>
              <a:rPr lang="en-US" altLang="ja-JP" sz="1100" dirty="0">
                <a:solidFill>
                  <a:schemeClr val="tx1"/>
                </a:solidFill>
                <a:latin typeface="Meiryo UI" panose="020B0604030504040204" pitchFamily="50" charset="-128"/>
                <a:ea typeface="Meiryo UI" panose="020B0604030504040204" pitchFamily="50" charset="-128"/>
              </a:rPr>
              <a:t>2</a:t>
            </a:r>
            <a:r>
              <a:rPr lang="ja-JP" altLang="ja-JP" sz="1100" dirty="0">
                <a:solidFill>
                  <a:schemeClr val="tx1"/>
                </a:solidFill>
                <a:latin typeface="Meiryo UI" panose="020B0604030504040204" pitchFamily="50" charset="-128"/>
                <a:ea typeface="Meiryo UI" panose="020B0604030504040204" pitchFamily="50" charset="-128"/>
              </a:rPr>
              <a:t>年</a:t>
            </a:r>
            <a:r>
              <a:rPr lang="ja-JP" altLang="en-US" sz="1100" dirty="0">
                <a:solidFill>
                  <a:schemeClr val="tx1"/>
                </a:solidFill>
                <a:latin typeface="Meiryo UI" panose="020B0604030504040204" pitchFamily="50" charset="-128"/>
                <a:ea typeface="Meiryo UI" panose="020B0604030504040204" pitchFamily="50" charset="-128"/>
              </a:rPr>
              <a:t>を想定</a:t>
            </a:r>
            <a:r>
              <a:rPr lang="ja-JP" altLang="ja-JP" sz="1100" dirty="0">
                <a:solidFill>
                  <a:schemeClr val="tx1"/>
                </a:solidFill>
                <a:latin typeface="Meiryo UI" panose="020B0604030504040204" pitchFamily="50" charset="-128"/>
                <a:ea typeface="Meiryo UI" panose="020B0604030504040204" pitchFamily="50" charset="-128"/>
              </a:rPr>
              <a:t>。具体</a:t>
            </a:r>
            <a:r>
              <a:rPr lang="ja-JP" altLang="en-US" sz="1100" dirty="0">
                <a:solidFill>
                  <a:schemeClr val="tx1"/>
                </a:solidFill>
                <a:latin typeface="Meiryo UI" panose="020B0604030504040204" pitchFamily="50" charset="-128"/>
                <a:ea typeface="Meiryo UI" panose="020B0604030504040204" pitchFamily="50" charset="-128"/>
              </a:rPr>
              <a:t>の時期</a:t>
            </a:r>
            <a:r>
              <a:rPr lang="ja-JP" altLang="ja-JP" sz="1100" dirty="0">
                <a:solidFill>
                  <a:schemeClr val="tx1"/>
                </a:solidFill>
                <a:latin typeface="Meiryo UI" panose="020B0604030504040204" pitchFamily="50" charset="-128"/>
                <a:ea typeface="Meiryo UI" panose="020B0604030504040204" pitchFamily="50" charset="-128"/>
              </a:rPr>
              <a:t>は改めて設定</a:t>
            </a:r>
            <a:r>
              <a:rPr lang="ja-JP" altLang="ja-JP"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5029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15</a:t>
            </a:r>
            <a:endParaRPr kumimoji="1" lang="ja-JP" altLang="en-US" dirty="0"/>
          </a:p>
        </p:txBody>
      </p:sp>
      <p:sp>
        <p:nvSpPr>
          <p:cNvPr id="7" name="正方形/長方形 6">
            <a:extLst>
              <a:ext uri="{FF2B5EF4-FFF2-40B4-BE49-F238E27FC236}">
                <a16:creationId xmlns:a16="http://schemas.microsoft.com/office/drawing/2014/main" id="{5919572B-41D0-4F72-A375-39D0070836D8}"/>
              </a:ext>
            </a:extLst>
          </p:cNvPr>
          <p:cNvSpPr/>
          <p:nvPr/>
        </p:nvSpPr>
        <p:spPr>
          <a:xfrm>
            <a:off x="444908" y="129183"/>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a:t>
            </a:r>
            <a:r>
              <a:rPr lang="ja-JP" altLang="en-US" sz="1600" b="1" spc="200" dirty="0">
                <a:latin typeface="Meiryo UI" panose="020B0604030504040204" pitchFamily="50" charset="-128"/>
                <a:ea typeface="Meiryo UI" panose="020B0604030504040204" pitchFamily="50" charset="-128"/>
              </a:rPr>
              <a:t>参考</a:t>
            </a:r>
            <a:r>
              <a:rPr kumimoji="1" lang="ja-JP" altLang="en-US" sz="1600" b="1" spc="200" dirty="0">
                <a:latin typeface="Meiryo UI" panose="020B0604030504040204" pitchFamily="50" charset="-128"/>
                <a:ea typeface="Meiryo UI" panose="020B0604030504040204" pitchFamily="50" charset="-128"/>
              </a:rPr>
              <a:t>指標</a:t>
            </a:r>
          </a:p>
        </p:txBody>
      </p:sp>
      <p:graphicFrame>
        <p:nvGraphicFramePr>
          <p:cNvPr id="8" name="表 7"/>
          <p:cNvGraphicFramePr>
            <a:graphicFrameLocks noGrp="1"/>
          </p:cNvGraphicFramePr>
          <p:nvPr>
            <p:extLst>
              <p:ext uri="{D42A27DB-BD31-4B8C-83A1-F6EECF244321}">
                <p14:modId xmlns:p14="http://schemas.microsoft.com/office/powerpoint/2010/main" val="1175809190"/>
              </p:ext>
            </p:extLst>
          </p:nvPr>
        </p:nvGraphicFramePr>
        <p:xfrm>
          <a:off x="607271" y="1201983"/>
          <a:ext cx="9000369" cy="4802652"/>
        </p:xfrm>
        <a:graphic>
          <a:graphicData uri="http://schemas.openxmlformats.org/drawingml/2006/table">
            <a:tbl>
              <a:tblPr firstRow="1" bandRow="1">
                <a:tableStyleId>{BC89EF96-8CEA-46FF-86C4-4CE0E7609802}</a:tableStyleId>
              </a:tblPr>
              <a:tblGrid>
                <a:gridCol w="2908661">
                  <a:extLst>
                    <a:ext uri="{9D8B030D-6E8A-4147-A177-3AD203B41FA5}">
                      <a16:colId xmlns:a16="http://schemas.microsoft.com/office/drawing/2014/main" val="1259228249"/>
                    </a:ext>
                  </a:extLst>
                </a:gridCol>
                <a:gridCol w="2938656">
                  <a:extLst>
                    <a:ext uri="{9D8B030D-6E8A-4147-A177-3AD203B41FA5}">
                      <a16:colId xmlns:a16="http://schemas.microsoft.com/office/drawing/2014/main" val="3649650674"/>
                    </a:ext>
                  </a:extLst>
                </a:gridCol>
                <a:gridCol w="3153052">
                  <a:extLst>
                    <a:ext uri="{9D8B030D-6E8A-4147-A177-3AD203B41FA5}">
                      <a16:colId xmlns:a16="http://schemas.microsoft.com/office/drawing/2014/main" val="4190660185"/>
                    </a:ext>
                  </a:extLst>
                </a:gridCol>
              </a:tblGrid>
              <a:tr h="295015">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参考値</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出　典</a:t>
                      </a:r>
                    </a:p>
                  </a:txBody>
                  <a:tcPr/>
                </a:tc>
                <a:extLst>
                  <a:ext uri="{0D108BD9-81ED-4DB2-BD59-A6C34878D82A}">
                    <a16:rowId xmlns:a16="http://schemas.microsoft.com/office/drawing/2014/main" val="3781359562"/>
                  </a:ext>
                </a:extLst>
              </a:tr>
              <a:tr h="453247">
                <a:tc>
                  <a:txBody>
                    <a:bodyPr/>
                    <a:lstStyle/>
                    <a:p>
                      <a:r>
                        <a:rPr lang="ja-JP" altLang="en-US" sz="1100" u="none" dirty="0">
                          <a:latin typeface="Meiryo UI" panose="020B0604030504040204" pitchFamily="50" charset="-128"/>
                          <a:ea typeface="Meiryo UI" panose="020B0604030504040204" pitchFamily="50" charset="-128"/>
                        </a:rPr>
                        <a:t>日本人訪問者数</a:t>
                      </a:r>
                      <a:endParaRPr kumimoji="1" lang="ja-JP" altLang="en-US" sz="1100" u="none" strike="sngStrike" dirty="0">
                        <a:solidFill>
                          <a:srgbClr val="0000FF"/>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年）   </a:t>
                      </a:r>
                      <a:r>
                        <a:rPr kumimoji="1" lang="en-US" altLang="ja-JP" sz="1100" u="none" dirty="0">
                          <a:latin typeface="Meiryo UI" panose="020B0604030504040204" pitchFamily="50" charset="-128"/>
                          <a:ea typeface="Meiryo UI" panose="020B0604030504040204" pitchFamily="50" charset="-128"/>
                        </a:rPr>
                        <a:t>5,438</a:t>
                      </a:r>
                      <a:r>
                        <a:rPr kumimoji="1" lang="ja-JP" altLang="en-US" sz="1100" u="none" dirty="0">
                          <a:latin typeface="Meiryo UI" panose="020B0604030504040204" pitchFamily="50" charset="-128"/>
                          <a:ea typeface="Meiryo UI" panose="020B0604030504040204" pitchFamily="50" charset="-128"/>
                        </a:rPr>
                        <a:t>万人</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　</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100" u="none" dirty="0">
                          <a:solidFill>
                            <a:schemeClr val="tx1"/>
                          </a:solidFill>
                          <a:latin typeface="Meiryo UI" panose="020B0604030504040204" pitchFamily="50" charset="-128"/>
                          <a:ea typeface="Meiryo UI" panose="020B0604030504040204" pitchFamily="50" charset="-128"/>
                        </a:rPr>
                        <a:t>【</a:t>
                      </a:r>
                      <a:r>
                        <a:rPr lang="zh-TW" altLang="en-US" sz="1100" u="none" dirty="0">
                          <a:solidFill>
                            <a:schemeClr val="tx1"/>
                          </a:solidFill>
                          <a:latin typeface="Meiryo UI" panose="020B0604030504040204" pitchFamily="50" charset="-128"/>
                          <a:ea typeface="Meiryo UI" panose="020B0604030504040204" pitchFamily="50" charset="-128"/>
                        </a:rPr>
                        <a:t>参考表</a:t>
                      </a:r>
                      <a:r>
                        <a:rPr lang="en-US" altLang="zh-TW"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9164933"/>
                  </a:ext>
                </a:extLst>
              </a:tr>
              <a:tr h="98743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年）韓国</a:t>
                      </a:r>
                      <a:r>
                        <a:rPr kumimoji="1" lang="en-US" altLang="ja-JP" sz="1100" u="none" dirty="0">
                          <a:solidFill>
                            <a:schemeClr val="tx1"/>
                          </a:solidFill>
                          <a:latin typeface="Meiryo UI" panose="020B0604030504040204" pitchFamily="50" charset="-128"/>
                          <a:ea typeface="Meiryo UI" panose="020B0604030504040204" pitchFamily="50" charset="-128"/>
                        </a:rPr>
                        <a:t>28.8%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台湾</a:t>
                      </a:r>
                      <a:r>
                        <a:rPr kumimoji="1" lang="en-US" altLang="ja-JP" sz="1100" u="none" dirty="0">
                          <a:solidFill>
                            <a:schemeClr val="tx1"/>
                          </a:solidFill>
                          <a:latin typeface="Meiryo UI" panose="020B0604030504040204" pitchFamily="50" charset="-128"/>
                          <a:ea typeface="Meiryo UI" panose="020B0604030504040204" pitchFamily="50" charset="-128"/>
                        </a:rPr>
                        <a:t>26.1%</a:t>
                      </a:r>
                      <a:r>
                        <a:rPr kumimoji="1" lang="ja-JP" altLang="en-US" sz="1100" u="none" dirty="0" err="1">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中国</a:t>
                      </a:r>
                      <a:r>
                        <a:rPr kumimoji="1" lang="en-US" altLang="ja-JP" sz="1100" u="none" dirty="0">
                          <a:solidFill>
                            <a:schemeClr val="tx1"/>
                          </a:solidFill>
                          <a:latin typeface="Meiryo UI" panose="020B0604030504040204" pitchFamily="50" charset="-128"/>
                          <a:ea typeface="Meiryo UI" panose="020B0604030504040204" pitchFamily="50" charset="-128"/>
                        </a:rPr>
                        <a:t>58.8%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香港</a:t>
                      </a:r>
                      <a:r>
                        <a:rPr kumimoji="1" lang="en-US" altLang="ja-JP" sz="1100" u="none" dirty="0">
                          <a:solidFill>
                            <a:schemeClr val="tx1"/>
                          </a:solidFill>
                          <a:latin typeface="Meiryo UI" panose="020B0604030504040204" pitchFamily="50" charset="-128"/>
                          <a:ea typeface="Meiryo UI" panose="020B0604030504040204" pitchFamily="50" charset="-128"/>
                        </a:rPr>
                        <a:t>31.4</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タイ</a:t>
                      </a:r>
                      <a:r>
                        <a:rPr kumimoji="1" lang="en-US" altLang="ja-JP" sz="1100" u="none" dirty="0">
                          <a:solidFill>
                            <a:schemeClr val="tx1"/>
                          </a:solidFill>
                          <a:latin typeface="Meiryo UI" panose="020B0604030504040204" pitchFamily="50" charset="-128"/>
                          <a:ea typeface="Meiryo UI" panose="020B0604030504040204" pitchFamily="50" charset="-128"/>
                        </a:rPr>
                        <a:t>28.4</a:t>
                      </a:r>
                      <a:r>
                        <a:rPr kumimoji="1" lang="ja-JP" altLang="en-US" sz="1100" u="none" dirty="0">
                          <a:solidFill>
                            <a:schemeClr val="tx1"/>
                          </a:solidFill>
                          <a:latin typeface="Meiryo UI" panose="020B0604030504040204" pitchFamily="50" charset="-128"/>
                          <a:ea typeface="Meiryo UI" panose="020B0604030504040204" pitchFamily="50" charset="-128"/>
                        </a:rPr>
                        <a:t>％、インド</a:t>
                      </a:r>
                      <a:r>
                        <a:rPr kumimoji="1" lang="en-US" altLang="ja-JP" sz="1100" u="none" dirty="0">
                          <a:solidFill>
                            <a:schemeClr val="tx1"/>
                          </a:solidFill>
                          <a:latin typeface="Meiryo UI" panose="020B0604030504040204" pitchFamily="50" charset="-128"/>
                          <a:ea typeface="Meiryo UI" panose="020B0604030504040204" pitchFamily="50" charset="-128"/>
                        </a:rPr>
                        <a:t>23.2</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英国</a:t>
                      </a:r>
                      <a:r>
                        <a:rPr kumimoji="1" lang="en-US" altLang="ja-JP" sz="1100" u="none" dirty="0">
                          <a:solidFill>
                            <a:schemeClr val="tx1"/>
                          </a:solidFill>
                          <a:latin typeface="Meiryo UI" panose="020B0604030504040204" pitchFamily="50" charset="-128"/>
                          <a:ea typeface="Meiryo UI" panose="020B0604030504040204" pitchFamily="50" charset="-128"/>
                        </a:rPr>
                        <a:t>32.8%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米国</a:t>
                      </a:r>
                      <a:r>
                        <a:rPr kumimoji="1" lang="en-US" altLang="ja-JP" sz="1100" u="none" dirty="0">
                          <a:solidFill>
                            <a:schemeClr val="tx1"/>
                          </a:solidFill>
                          <a:latin typeface="Meiryo UI" panose="020B0604030504040204" pitchFamily="50" charset="-128"/>
                          <a:ea typeface="Meiryo UI" panose="020B0604030504040204" pitchFamily="50" charset="-128"/>
                        </a:rPr>
                        <a:t>28.3</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カナダ</a:t>
                      </a:r>
                      <a:r>
                        <a:rPr kumimoji="1" lang="en-US" altLang="ja-JP" sz="1100" u="none" dirty="0">
                          <a:solidFill>
                            <a:schemeClr val="tx1"/>
                          </a:solidFill>
                          <a:latin typeface="Meiryo UI" panose="020B0604030504040204" pitchFamily="50" charset="-128"/>
                          <a:ea typeface="Meiryo UI" panose="020B0604030504040204" pitchFamily="50" charset="-128"/>
                        </a:rPr>
                        <a:t>41.6</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オーストラリア</a:t>
                      </a:r>
                      <a:r>
                        <a:rPr kumimoji="1" lang="en-US" altLang="ja-JP" sz="1100" u="none" dirty="0">
                          <a:solidFill>
                            <a:schemeClr val="tx1"/>
                          </a:solidFill>
                          <a:latin typeface="Meiryo UI" panose="020B0604030504040204" pitchFamily="50" charset="-128"/>
                          <a:ea typeface="Meiryo UI" panose="020B0604030504040204" pitchFamily="50" charset="-128"/>
                        </a:rPr>
                        <a:t>45.0</a:t>
                      </a:r>
                      <a:r>
                        <a:rPr kumimoji="1" lang="ja-JP" altLang="en-US" sz="1100" u="none" dirty="0">
                          <a:solidFill>
                            <a:schemeClr val="tx1"/>
                          </a:solidFill>
                          <a:latin typeface="Meiryo UI" panose="020B0604030504040204" pitchFamily="50" charset="-128"/>
                          <a:ea typeface="Meiryo UI" panose="020B0604030504040204" pitchFamily="50" charset="-128"/>
                        </a:rPr>
                        <a:t>％　など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訪日外国人消費動向調査（観光庁）</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8839626"/>
                  </a:ext>
                </a:extLst>
              </a:tr>
              <a:tr h="3938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4,743</a:t>
                      </a:r>
                      <a:r>
                        <a:rPr kumimoji="1" lang="ja-JP" altLang="en-US" sz="1100" u="none" dirty="0">
                          <a:solidFill>
                            <a:schemeClr val="tx1"/>
                          </a:solidFill>
                          <a:latin typeface="Meiryo UI" panose="020B0604030504040204" pitchFamily="50" charset="-128"/>
                          <a:ea typeface="Meiryo UI" panose="020B0604030504040204" pitchFamily="50" charset="-128"/>
                        </a:rPr>
                        <a:t>万人泊</a:t>
                      </a:r>
                    </a:p>
                  </a:txBody>
                  <a:tcPr anchor="ctr"/>
                </a:tc>
                <a:tc>
                  <a:txBody>
                    <a:bodyPr/>
                    <a:lstStyle/>
                    <a:p>
                      <a:r>
                        <a:rPr lang="zh-TW" altLang="en-US" sz="1100" u="none" dirty="0">
                          <a:solidFill>
                            <a:schemeClr val="tx1"/>
                          </a:solidFill>
                          <a:latin typeface="Meiryo UI" panose="020B0604030504040204" pitchFamily="50" charset="-128"/>
                          <a:ea typeface="Meiryo UI" panose="020B0604030504040204" pitchFamily="50" charset="-128"/>
                        </a:rPr>
                        <a:t>宿泊旅行統計調査</a:t>
                      </a:r>
                      <a:r>
                        <a:rPr lang="ja-JP" altLang="en-US" sz="1100" u="none" dirty="0">
                          <a:solidFill>
                            <a:schemeClr val="tx1"/>
                          </a:solidFill>
                          <a:latin typeface="Meiryo UI" panose="020B0604030504040204" pitchFamily="50" charset="-128"/>
                          <a:ea typeface="Meiryo UI" panose="020B0604030504040204" pitchFamily="50" charset="-128"/>
                        </a:rPr>
                        <a:t>（観光庁）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99716327"/>
                  </a:ext>
                </a:extLst>
              </a:tr>
              <a:tr h="393893">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127,292</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来阪インバウンド消費額調査（大阪観光局）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100" u="none" strike="no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全目的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19,000</a:t>
                      </a:r>
                      <a:r>
                        <a:rPr kumimoji="1" lang="ja-JP" altLang="en-US" sz="1100" u="none" dirty="0">
                          <a:solidFill>
                            <a:schemeClr val="tx1"/>
                          </a:solidFill>
                          <a:latin typeface="Meiryo UI" panose="020B0604030504040204" pitchFamily="50" charset="-128"/>
                          <a:ea typeface="Meiryo UI" panose="020B0604030504040204" pitchFamily="50" charset="-128"/>
                        </a:rPr>
                        <a:t>円</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21,000</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参考表</a:t>
                      </a:r>
                      <a:r>
                        <a:rPr lang="en-US" altLang="ja-JP"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453247">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国際会議開催件数（</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基準）</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300</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631308">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lang="en-US" altLang="ja-JP" sz="1100" u="none" dirty="0">
                          <a:solidFill>
                            <a:schemeClr val="tx1"/>
                          </a:solidFill>
                          <a:latin typeface="Meiryo UI" panose="020B0604030504040204" pitchFamily="50" charset="-128"/>
                          <a:ea typeface="Meiryo UI" panose="020B0604030504040204" pitchFamily="50" charset="-128"/>
                        </a:rPr>
                        <a:t>2020</a:t>
                      </a:r>
                      <a:r>
                        <a:rPr lang="ja-JP" altLang="en-US" sz="1100" u="none" dirty="0">
                          <a:solidFill>
                            <a:schemeClr val="tx1"/>
                          </a:solidFill>
                          <a:latin typeface="Meiryo UI" panose="020B0604030504040204" pitchFamily="50" charset="-128"/>
                          <a:ea typeface="Meiryo UI" panose="020B0604030504040204" pitchFamily="50" charset="-128"/>
                        </a:rPr>
                        <a:t>年）         </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総合</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ja-JP" altLang="en-US" sz="1100" u="none" baseline="0"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33</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文化・交流分野</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21</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anchor="ctr"/>
                </a:tc>
                <a:extLst>
                  <a:ext uri="{0D108BD9-81ED-4DB2-BD59-A6C34878D82A}">
                    <a16:rowId xmlns:a16="http://schemas.microsoft.com/office/drawing/2014/main" val="3876676478"/>
                  </a:ext>
                </a:extLst>
              </a:tr>
              <a:tr h="49040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72.6</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91496055"/>
                  </a:ext>
                </a:extLst>
              </a:tr>
            </a:tbl>
          </a:graphicData>
        </a:graphic>
      </p:graphicFrame>
      <p:sp>
        <p:nvSpPr>
          <p:cNvPr id="6" name="正方形/長方形 5"/>
          <p:cNvSpPr/>
          <p:nvPr/>
        </p:nvSpPr>
        <p:spPr>
          <a:xfrm>
            <a:off x="607271" y="467788"/>
            <a:ext cx="8882718" cy="694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Tree>
    <p:extLst>
      <p:ext uri="{BB962C8B-B14F-4D97-AF65-F5344CB8AC3E}">
        <p14:creationId xmlns:p14="http://schemas.microsoft.com/office/powerpoint/2010/main" val="127892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096471906"/>
              </p:ext>
            </p:extLst>
          </p:nvPr>
        </p:nvGraphicFramePr>
        <p:xfrm>
          <a:off x="478483" y="511497"/>
          <a:ext cx="9024105" cy="5541074"/>
        </p:xfrm>
        <a:graphic>
          <a:graphicData uri="http://schemas.openxmlformats.org/drawingml/2006/table">
            <a:tbl>
              <a:tblPr firstRow="1" bandRow="1">
                <a:tableStyleId>{BC89EF96-8CEA-46FF-86C4-4CE0E7609802}</a:tableStyleId>
              </a:tblPr>
              <a:tblGrid>
                <a:gridCol w="2988714">
                  <a:extLst>
                    <a:ext uri="{9D8B030D-6E8A-4147-A177-3AD203B41FA5}">
                      <a16:colId xmlns:a16="http://schemas.microsoft.com/office/drawing/2014/main" val="1259228249"/>
                    </a:ext>
                  </a:extLst>
                </a:gridCol>
                <a:gridCol w="3005143">
                  <a:extLst>
                    <a:ext uri="{9D8B030D-6E8A-4147-A177-3AD203B41FA5}">
                      <a16:colId xmlns:a16="http://schemas.microsoft.com/office/drawing/2014/main" val="3649650674"/>
                    </a:ext>
                  </a:extLst>
                </a:gridCol>
                <a:gridCol w="3030248">
                  <a:extLst>
                    <a:ext uri="{9D8B030D-6E8A-4147-A177-3AD203B41FA5}">
                      <a16:colId xmlns:a16="http://schemas.microsoft.com/office/drawing/2014/main" val="4190660185"/>
                    </a:ext>
                  </a:extLst>
                </a:gridCol>
              </a:tblGrid>
              <a:tr h="277749">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    26.4%</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（文化庁）</a:t>
                      </a:r>
                    </a:p>
                  </a:txBody>
                  <a:tcPr anchor="ctr"/>
                </a:tc>
                <a:extLst>
                  <a:ext uri="{0D108BD9-81ED-4DB2-BD59-A6C34878D82A}">
                    <a16:rowId xmlns:a16="http://schemas.microsoft.com/office/drawing/2014/main" val="280883962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43.3</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099716327"/>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舞台芸術・芸能公演数</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1100" dirty="0">
                          <a:solidFill>
                            <a:schemeClr val="tx1"/>
                          </a:solidFill>
                          <a:latin typeface="Meiryo UI" panose="020B0604030504040204" pitchFamily="50" charset="-128"/>
                          <a:ea typeface="Meiryo UI" panose="020B0604030504040204" pitchFamily="50" charset="-128"/>
                        </a:rPr>
                        <a:t>300</a:t>
                      </a:r>
                      <a:r>
                        <a:rPr kumimoji="1" lang="ja-JP" altLang="en-US" sz="11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2017</a:t>
                      </a:r>
                      <a:r>
                        <a:rPr kumimoji="1" lang="ja-JP" altLang="en-US" sz="1100"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743</a:t>
                      </a:r>
                      <a:r>
                        <a:rPr kumimoji="1" lang="ja-JP" altLang="en-US" sz="1100"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平成</a:t>
                      </a:r>
                      <a:r>
                        <a:rPr kumimoji="1" lang="en-US" altLang="ja-JP" sz="1100" u="none" dirty="0">
                          <a:solidFill>
                            <a:schemeClr val="tx1"/>
                          </a:solidFill>
                          <a:latin typeface="Meiryo UI" panose="020B0604030504040204" pitchFamily="50" charset="-128"/>
                          <a:ea typeface="Meiryo UI" panose="020B0604030504040204" pitchFamily="50" charset="-128"/>
                        </a:rPr>
                        <a:t>30</a:t>
                      </a:r>
                      <a:r>
                        <a:rPr kumimoji="1" lang="ja-JP" altLang="en-US" sz="1100" u="none" dirty="0">
                          <a:solidFill>
                            <a:schemeClr val="tx1"/>
                          </a:solidFill>
                          <a:latin typeface="Meiryo UI" panose="020B0604030504040204" pitchFamily="50" charset="-128"/>
                          <a:ea typeface="Meiryo UI" panose="020B0604030504040204" pitchFamily="50" charset="-128"/>
                        </a:rPr>
                        <a:t>年度社会教育調査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    　 </a:t>
                      </a:r>
                      <a:r>
                        <a:rPr lang="en-US" altLang="ja-JP" sz="1100" u="none" dirty="0">
                          <a:solidFill>
                            <a:schemeClr val="tx1"/>
                          </a:solidFill>
                          <a:latin typeface="Meiryo UI" panose="020B0604030504040204" pitchFamily="50" charset="-128"/>
                          <a:ea typeface="Meiryo UI" panose="020B0604030504040204" pitchFamily="50" charset="-128"/>
                        </a:rPr>
                        <a:t>3,030,617</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53372">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15,082</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第９回大阪マラソン実績</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56.2%</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283998"/>
                  </a:ext>
                </a:extLst>
              </a:tr>
              <a:tr h="4903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1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1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9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     45.1</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876676478"/>
                  </a:ext>
                </a:extLst>
              </a:tr>
              <a:tr h="370840">
                <a:tc>
                  <a:txBody>
                    <a:bodyPr/>
                    <a:lstStyle/>
                    <a:p>
                      <a:pPr>
                        <a:lnSpc>
                          <a:spcPct val="150000"/>
                        </a:lnSpc>
                      </a:pPr>
                      <a:r>
                        <a:rPr lang="ja-JP" altLang="en-US" sz="11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2017</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u="none" dirty="0">
                          <a:solidFill>
                            <a:schemeClr val="tx1"/>
                          </a:solidFill>
                          <a:latin typeface="Meiryo UI" panose="020B0604030504040204" pitchFamily="50" charset="-128"/>
                          <a:ea typeface="Meiryo UI" panose="020B0604030504040204" pitchFamily="50" charset="-128"/>
                        </a:rPr>
                        <a:t>455</a:t>
                      </a:r>
                      <a:r>
                        <a:rPr kumimoji="1" lang="ja-JP" altLang="en-US" sz="1100" u="none" dirty="0">
                          <a:solidFill>
                            <a:schemeClr val="tx1"/>
                          </a:solidFill>
                          <a:latin typeface="Meiryo UI" panose="020B0604030504040204" pitchFamily="50" charset="-128"/>
                          <a:ea typeface="Meiryo UI" panose="020B0604030504040204" pitchFamily="50" charset="-128"/>
                        </a:rPr>
                        <a:t>人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高等学校等における国際交流等の状況について</a:t>
                      </a: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496055"/>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3,660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100" dirty="0">
                          <a:solidFill>
                            <a:schemeClr val="tx1"/>
                          </a:solidFill>
                          <a:latin typeface="Meiryo UI" panose="020B0604030504040204" pitchFamily="50" charset="-128"/>
                          <a:ea typeface="Meiryo UI" panose="020B0604030504040204" pitchFamily="50" charset="-128"/>
                        </a:rPr>
                        <a:t>3,045</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3277801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 CEFR A2</a:t>
                      </a:r>
                      <a:r>
                        <a:rPr lang="ja-JP" altLang="en-US" sz="11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レベル相当以上の英語力を取得または有すると思われる生徒数の割合（公立高等学校　第３学年）</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43.7</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※2019.12.1</a:t>
                      </a:r>
                      <a:r>
                        <a:rPr kumimoji="1" lang="ja-JP" altLang="en-US" sz="1100" u="none" dirty="0">
                          <a:solidFill>
                            <a:schemeClr val="tx1"/>
                          </a:solidFill>
                          <a:latin typeface="Meiryo UI" panose="020B0604030504040204" pitchFamily="50" charset="-128"/>
                          <a:ea typeface="Meiryo UI" panose="020B0604030504040204" pitchFamily="50" charset="-128"/>
                        </a:rPr>
                        <a:t>時点</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1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（文部科学省）</a:t>
                      </a:r>
                      <a:endParaRPr lang="en-US" altLang="zh-TW"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66868121"/>
                  </a:ext>
                </a:extLst>
              </a:tr>
            </a:tbl>
          </a:graphicData>
        </a:graphic>
      </p:graphicFrame>
    </p:spTree>
    <p:extLst>
      <p:ext uri="{BB962C8B-B14F-4D97-AF65-F5344CB8AC3E}">
        <p14:creationId xmlns:p14="http://schemas.microsoft.com/office/powerpoint/2010/main" val="242057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758255364"/>
              </p:ext>
            </p:extLst>
          </p:nvPr>
        </p:nvGraphicFramePr>
        <p:xfrm>
          <a:off x="478482" y="833182"/>
          <a:ext cx="9042035" cy="4849749"/>
        </p:xfrm>
        <a:graphic>
          <a:graphicData uri="http://schemas.openxmlformats.org/drawingml/2006/table">
            <a:tbl>
              <a:tblPr firstRow="1" bandRow="1">
                <a:tableStyleId>{BC89EF96-8CEA-46FF-86C4-4CE0E7609802}</a:tableStyleId>
              </a:tblPr>
              <a:tblGrid>
                <a:gridCol w="3000979">
                  <a:extLst>
                    <a:ext uri="{9D8B030D-6E8A-4147-A177-3AD203B41FA5}">
                      <a16:colId xmlns:a16="http://schemas.microsoft.com/office/drawing/2014/main" val="1259228249"/>
                    </a:ext>
                  </a:extLst>
                </a:gridCol>
                <a:gridCol w="3014544">
                  <a:extLst>
                    <a:ext uri="{9D8B030D-6E8A-4147-A177-3AD203B41FA5}">
                      <a16:colId xmlns:a16="http://schemas.microsoft.com/office/drawing/2014/main" val="3649650674"/>
                    </a:ext>
                  </a:extLst>
                </a:gridCol>
                <a:gridCol w="3026512">
                  <a:extLst>
                    <a:ext uri="{9D8B030D-6E8A-4147-A177-3AD203B41FA5}">
                      <a16:colId xmlns:a16="http://schemas.microsoft.com/office/drawing/2014/main" val="4190660185"/>
                    </a:ext>
                  </a:extLst>
                </a:gridCol>
              </a:tblGrid>
              <a:tr h="277749">
                <a:tc>
                  <a:txBody>
                    <a:bodyPr/>
                    <a:lstStyle/>
                    <a:p>
                      <a:pPr algn="ctr"/>
                      <a:r>
                        <a:rPr kumimoji="1" lang="en-US" altLang="ja-JP" sz="1100" dirty="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府内在留高度外国人材数（在留資格別含む）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32,232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高度専門職　    　　　　　</a:t>
                      </a:r>
                      <a:r>
                        <a:rPr kumimoji="1" lang="en-US" altLang="ja-JP" sz="1100" dirty="0">
                          <a:solidFill>
                            <a:schemeClr val="tx1"/>
                          </a:solidFill>
                          <a:latin typeface="Meiryo UI" panose="020B0604030504040204" pitchFamily="50" charset="-128"/>
                          <a:ea typeface="Meiryo UI" panose="020B0604030504040204" pitchFamily="50" charset="-128"/>
                        </a:rPr>
                        <a:t>677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経営・管理　　 　　　　　</a:t>
                      </a:r>
                      <a:r>
                        <a:rPr kumimoji="1" lang="en-US" altLang="ja-JP" sz="1100" dirty="0">
                          <a:solidFill>
                            <a:schemeClr val="tx1"/>
                          </a:solidFill>
                          <a:latin typeface="Meiryo UI" panose="020B0604030504040204" pitchFamily="50" charset="-128"/>
                          <a:ea typeface="Meiryo UI" panose="020B0604030504040204" pitchFamily="50" charset="-128"/>
                        </a:rPr>
                        <a:t>2,830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技術・人文知識・国際業務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25,641</a:t>
                      </a:r>
                      <a:r>
                        <a:rPr kumimoji="1" lang="ja-JP" altLang="en-US" sz="1100" dirty="0">
                          <a:solidFill>
                            <a:schemeClr val="tx1"/>
                          </a:solidFill>
                          <a:latin typeface="Meiryo UI" panose="020B0604030504040204" pitchFamily="50" charset="-128"/>
                          <a:ea typeface="Meiryo UI" panose="020B0604030504040204" pitchFamily="50" charset="-128"/>
                        </a:rPr>
                        <a:t>人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※2020.6.30</a:t>
                      </a:r>
                      <a:r>
                        <a:rPr kumimoji="1" lang="ja-JP" altLang="en-US" sz="1100" dirty="0">
                          <a:solidFill>
                            <a:schemeClr val="tx1"/>
                          </a:solidFill>
                          <a:latin typeface="Meiryo UI" panose="020B0604030504040204" pitchFamily="50" charset="-128"/>
                          <a:ea typeface="Meiryo UI" panose="020B0604030504040204" pitchFamily="50" charset="-128"/>
                        </a:rPr>
                        <a:t>時点　</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100" u="none" strike="noStrike" dirty="0">
                          <a:solidFill>
                            <a:schemeClr val="tx1"/>
                          </a:solidFill>
                          <a:latin typeface="Meiryo UI" panose="020B0604030504040204" pitchFamily="50" charset="-128"/>
                          <a:ea typeface="Meiryo UI" panose="020B0604030504040204" pitchFamily="50" charset="-128"/>
                        </a:rPr>
                        <a:t>都道府県別在留資格別在留外国人数</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（法務省）</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9934418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2018</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留学生の日本企業等への就職状況について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zh-CN" altLang="en-US" sz="11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37858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1100" u="none" dirty="0">
                          <a:solidFill>
                            <a:schemeClr val="tx1"/>
                          </a:solidFill>
                          <a:latin typeface="Meiryo UI" panose="020B0604030504040204" pitchFamily="50" charset="-128"/>
                          <a:ea typeface="Meiryo UI" panose="020B0604030504040204" pitchFamily="50" charset="-128"/>
                        </a:rPr>
                        <a:t>J2</a:t>
                      </a:r>
                      <a:r>
                        <a:rPr lang="ja-JP" altLang="en-US" sz="1100" u="none" dirty="0">
                          <a:solidFill>
                            <a:schemeClr val="tx1"/>
                          </a:solidFill>
                          <a:latin typeface="Meiryo UI" panose="020B0604030504040204" pitchFamily="50" charset="-128"/>
                          <a:ea typeface="Meiryo UI" panose="020B0604030504040204" pitchFamily="50" charset="-128"/>
                        </a:rPr>
                        <a:t>以上）</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取得者数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190</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BJT</a:t>
                      </a:r>
                      <a:r>
                        <a:rPr kumimoji="1" lang="ja-JP" altLang="en-US" sz="11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（（公財）日本漢字能力検定協会）</a:t>
                      </a:r>
                    </a:p>
                  </a:txBody>
                  <a:tcPr anchor="ctr"/>
                </a:tc>
                <a:extLst>
                  <a:ext uri="{0D108BD9-81ED-4DB2-BD59-A6C34878D82A}">
                    <a16:rowId xmlns:a16="http://schemas.microsoft.com/office/drawing/2014/main" val="3162407634"/>
                  </a:ext>
                </a:extLst>
              </a:tr>
              <a:tr h="68650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105,379</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baseline="0" dirty="0">
                          <a:solidFill>
                            <a:schemeClr val="tx1"/>
                          </a:solidFill>
                          <a:latin typeface="Meiryo UI" panose="020B0604030504040204" pitchFamily="50" charset="-128"/>
                          <a:ea typeface="Meiryo UI" panose="020B0604030504040204" pitchFamily="50" charset="-128"/>
                        </a:rPr>
                        <a:t>  　うち　専門的・技術的分野　 </a:t>
                      </a:r>
                      <a:r>
                        <a:rPr kumimoji="1" lang="en-US" altLang="ja-JP" sz="1100" baseline="0" dirty="0">
                          <a:solidFill>
                            <a:schemeClr val="tx1"/>
                          </a:solidFill>
                          <a:latin typeface="Meiryo UI" panose="020B0604030504040204" pitchFamily="50" charset="-128"/>
                          <a:ea typeface="Meiryo UI" panose="020B0604030504040204" pitchFamily="50" charset="-128"/>
                        </a:rPr>
                        <a:t>25,816</a:t>
                      </a:r>
                      <a:r>
                        <a:rPr kumimoji="1" lang="ja-JP" altLang="en-US" sz="1100" baseline="0" dirty="0">
                          <a:solidFill>
                            <a:schemeClr val="tx1"/>
                          </a:solidFill>
                          <a:latin typeface="Meiryo UI" panose="020B0604030504040204" pitchFamily="50" charset="-128"/>
                          <a:ea typeface="Meiryo UI" panose="020B0604030504040204" pitchFamily="50" charset="-128"/>
                        </a:rPr>
                        <a:t>人</a:t>
                      </a:r>
                      <a:endParaRPr kumimoji="1" lang="en-US" altLang="ja-JP" sz="1100" baseline="0"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特定活動　　　　　　　　 　</a:t>
                      </a:r>
                      <a:r>
                        <a:rPr lang="en-US" altLang="ja-JP" sz="1100" u="none" dirty="0">
                          <a:solidFill>
                            <a:schemeClr val="tx1"/>
                          </a:solidFill>
                          <a:latin typeface="Meiryo UI" panose="020B0604030504040204" pitchFamily="50" charset="-128"/>
                          <a:ea typeface="Meiryo UI" panose="020B0604030504040204" pitchFamily="50" charset="-128"/>
                        </a:rPr>
                        <a:t>2,821</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技能実習　　　　　　　　</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20,838</a:t>
                      </a:r>
                      <a:r>
                        <a:rPr kumimoji="1" lang="ja-JP" altLang="en-US" sz="1100" u="none" dirty="0">
                          <a:solidFill>
                            <a:schemeClr val="tx1"/>
                          </a:solidFill>
                          <a:latin typeface="Meiryo UI" panose="020B0604030504040204" pitchFamily="50" charset="-128"/>
                          <a:ea typeface="Meiryo UI" panose="020B0604030504040204" pitchFamily="50" charset="-128"/>
                        </a:rPr>
                        <a:t>人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資格外活動　　　　　　　</a:t>
                      </a:r>
                      <a:r>
                        <a:rPr kumimoji="1" lang="en-US" altLang="ja-JP" sz="1100" u="none" dirty="0">
                          <a:solidFill>
                            <a:schemeClr val="tx1"/>
                          </a:solidFill>
                          <a:latin typeface="Meiryo UI" panose="020B0604030504040204" pitchFamily="50" charset="-128"/>
                          <a:ea typeface="Meiryo UI" panose="020B0604030504040204" pitchFamily="50" charset="-128"/>
                        </a:rPr>
                        <a:t>31,220</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身分に基づく在留資格　</a:t>
                      </a:r>
                      <a:r>
                        <a:rPr lang="en-US" altLang="ja-JP" sz="1100" u="none" dirty="0">
                          <a:solidFill>
                            <a:schemeClr val="tx1"/>
                          </a:solidFill>
                          <a:latin typeface="Meiryo UI" panose="020B0604030504040204" pitchFamily="50" charset="-128"/>
                          <a:ea typeface="Meiryo UI" panose="020B0604030504040204" pitchFamily="50" charset="-128"/>
                        </a:rPr>
                        <a:t>24,684</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2019.10.31</a:t>
                      </a:r>
                      <a:r>
                        <a:rPr kumimoji="1" lang="ja-JP" altLang="en-US" sz="1100" dirty="0">
                          <a:solidFill>
                            <a:schemeClr val="tx1"/>
                          </a:solidFill>
                          <a:latin typeface="Meiryo UI" panose="020B0604030504040204" pitchFamily="50" charset="-128"/>
                          <a:ea typeface="Meiryo UI" panose="020B0604030504040204" pitchFamily="50" charset="-128"/>
                        </a:rPr>
                        <a:t>時点</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「外国人雇用状況」の届出状況について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（厚生労働省）</a:t>
                      </a:r>
                      <a:endParaRPr kumimoji="1" lang="ja-JP" altLang="en-US" sz="1100"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26,257</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大学・短大　           </a:t>
                      </a:r>
                      <a:r>
                        <a:rPr kumimoji="1" lang="en-US" altLang="ja-JP" sz="1100" dirty="0">
                          <a:solidFill>
                            <a:schemeClr val="tx1"/>
                          </a:solidFill>
                          <a:latin typeface="Meiryo UI" panose="020B0604030504040204" pitchFamily="50" charset="-128"/>
                          <a:ea typeface="Meiryo UI" panose="020B0604030504040204" pitchFamily="50" charset="-128"/>
                        </a:rPr>
                        <a:t>9,592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高専・専修等　        </a:t>
                      </a:r>
                      <a:r>
                        <a:rPr kumimoji="1" lang="en-US" altLang="ja-JP" sz="1100" dirty="0">
                          <a:solidFill>
                            <a:schemeClr val="tx1"/>
                          </a:solidFill>
                          <a:latin typeface="Meiryo UI" panose="020B0604030504040204" pitchFamily="50" charset="-128"/>
                          <a:ea typeface="Meiryo UI" panose="020B0604030504040204" pitchFamily="50" charset="-128"/>
                        </a:rPr>
                        <a:t>8,742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日本語教育機関</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7,923</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2019.5.1</a:t>
                      </a:r>
                      <a:r>
                        <a:rPr kumimoji="1" lang="ja-JP" altLang="en-US" sz="1100" dirty="0">
                          <a:solidFill>
                            <a:schemeClr val="tx1"/>
                          </a:solidFill>
                          <a:latin typeface="Meiryo UI" panose="020B0604030504040204" pitchFamily="50" charset="-128"/>
                          <a:ea typeface="Meiryo UI" panose="020B0604030504040204" pitchFamily="50" charset="-128"/>
                        </a:rPr>
                        <a:t>時点</a:t>
                      </a:r>
                      <a:r>
                        <a:rPr kumimoji="1" lang="ja-JP" altLang="en-US" sz="1100" u="none" dirty="0">
                          <a:solidFill>
                            <a:schemeClr val="tx1"/>
                          </a:solidFill>
                          <a:latin typeface="Meiryo UI" panose="020B0604030504040204" pitchFamily="50" charset="-128"/>
                          <a:ea typeface="Meiryo UI" panose="020B0604030504040204" pitchFamily="50" charset="-128"/>
                        </a:rPr>
                        <a:t> </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35</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）公表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bl>
          </a:graphicData>
        </a:graphic>
      </p:graphicFrame>
    </p:spTree>
    <p:extLst>
      <p:ext uri="{BB962C8B-B14F-4D97-AF65-F5344CB8AC3E}">
        <p14:creationId xmlns:p14="http://schemas.microsoft.com/office/powerpoint/2010/main" val="263644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目次</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885370" y="1219200"/>
            <a:ext cx="8389258"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500"/>
              </a:lnSpc>
            </a:pPr>
            <a:r>
              <a:rPr kumimoji="1" lang="ja-JP" altLang="en-US" sz="2000" dirty="0">
                <a:latin typeface="Meiryo UI" panose="020B0604030504040204" pitchFamily="50" charset="-128"/>
                <a:ea typeface="Meiryo UI" panose="020B0604030504040204" pitchFamily="50" charset="-128"/>
              </a:rPr>
              <a:t>はじめに</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めざす姿と基本的な考え方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めざすべき都市像</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都市像ごとの施策項目及び主な施策</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重点取組み</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フェーズに応じた取組み推進の考え方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戦略の進捗管理</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参考資料</a:t>
            </a:r>
            <a:r>
              <a:rPr lang="en-US" altLang="ja-JP" sz="2000" dirty="0">
                <a:solidFill>
                  <a:schemeClr val="tx1"/>
                </a:solidFill>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8FFA96A-849C-439F-87A3-7266E5918A8D}"/>
              </a:ext>
            </a:extLst>
          </p:cNvPr>
          <p:cNvSpPr/>
          <p:nvPr/>
        </p:nvSpPr>
        <p:spPr>
          <a:xfrm>
            <a:off x="8103034" y="1219200"/>
            <a:ext cx="772742"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3</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6</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kumimoji="1" lang="en-US" altLang="ja-JP" sz="2000" dirty="0">
                <a:solidFill>
                  <a:schemeClr val="tx1"/>
                </a:solidFill>
                <a:latin typeface="Meiryo UI" panose="020B0604030504040204" pitchFamily="50" charset="-128"/>
                <a:ea typeface="Meiryo UI" panose="020B0604030504040204" pitchFamily="50" charset="-128"/>
              </a:rPr>
              <a:t>7</a:t>
            </a: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12</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13</a:t>
            </a:r>
          </a:p>
          <a:p>
            <a:pPr algn="r">
              <a:lnSpc>
                <a:spcPts val="2500"/>
              </a:lnSpc>
            </a:pP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14</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18</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697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2438" y="2506662"/>
            <a:ext cx="8543925" cy="4351338"/>
          </a:xfrm>
        </p:spPr>
        <p:txBody>
          <a:bodyPr/>
          <a:lstStyle/>
          <a:p>
            <a:pPr marL="0" indent="0">
              <a:buNone/>
            </a:pPr>
            <a:r>
              <a:rPr kumimoji="1" lang="ja-JP" altLang="en-US"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参考資料</a:t>
            </a:r>
            <a:r>
              <a:rPr kumimoji="1" lang="en-US" altLang="ja-JP"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531371" y="6492875"/>
            <a:ext cx="222885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799498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546341518"/>
              </p:ext>
            </p:extLst>
          </p:nvPr>
        </p:nvGraphicFramePr>
        <p:xfrm>
          <a:off x="64802" y="69272"/>
          <a:ext cx="9755999" cy="6132118"/>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880">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699">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880">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88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684">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429052">
                <a:tc rowSpan="1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２０２５年日本国際博覧会推進事業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年日本国際博覧会（大阪・関西万博）の成功に向け、地元自治体として担うべき開催準備等を推進する。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ja-JP" altLang="en-US" sz="600" b="0" i="0" u="none" strike="sng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4357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en-US" sz="600" b="0" i="0" u="none" strike="noStrike" dirty="0">
                          <a:solidFill>
                            <a:schemeClr val="tx1"/>
                          </a:solidFill>
                          <a:effectLst/>
                          <a:latin typeface="Meiryo UI" panose="020B0604030504040204" pitchFamily="50" charset="-128"/>
                          <a:ea typeface="Meiryo UI" panose="020B0604030504040204" pitchFamily="50" charset="-128"/>
                        </a:rPr>
                        <a:t>ＩＲ</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夢洲において、大阪・関西の持続的な経済成長のエンジンとなる世界最高水準の成長型ＩＲの実現をめざす。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百舌鳥・古市古墳群世界遺産保存活用事業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世界遺産「百舌鳥・古市古墳群」について、「世界遺産条約」に基づく義務を果たすため、資産の保護保存、活用の取組みや資産の価値と魅力を発信する取組みを、府、地元３市が一体となり進める。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大阪府・地元</a:t>
                      </a:r>
                      <a:r>
                        <a:rPr lang="en-US" altLang="ja-JP" sz="600" b="0" i="0" u="none" strike="noStrike">
                          <a:solidFill>
                            <a:schemeClr val="tx1"/>
                          </a:solidFill>
                          <a:effectLst/>
                          <a:latin typeface="Meiryo UI" panose="020B0604030504040204" pitchFamily="50" charset="-128"/>
                          <a:ea typeface="Meiryo UI" panose="020B0604030504040204" pitchFamily="50" charset="-128"/>
                        </a:rPr>
                        <a:t>3</a:t>
                      </a:r>
                      <a:r>
                        <a:rPr lang="ja-JP" altLang="en-US" sz="600" b="0" i="0" u="none" strike="noStrike">
                          <a:solidFill>
                            <a:schemeClr val="tx1"/>
                          </a:solidFill>
                          <a:effectLst/>
                          <a:latin typeface="Meiryo UI" panose="020B0604030504040204" pitchFamily="50" charset="-128"/>
                          <a:ea typeface="Meiryo UI" panose="020B0604030504040204" pitchFamily="50" charset="-128"/>
                        </a:rPr>
                        <a:t>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大阪市内の重点エリア等の魅力向上（大阪城・大手前・森之宮地区）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大阪城・大手前・森之宮地区の魅力向上（世界的観光拠点化：大阪城エリア観光拠点化事業）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2015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年度に導入した大阪城公園</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PMO</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事業を推進し、民間活力を活用した公園の新たな魅力を創出する。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歴史拠点の創出（大阪城観光拠点化事業、難波宮跡公園整備事業）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初代大坂城の石垣を掘り起こし、公開施設の整備、特別史跡大坂城跡保存管理計画の推進、文化財の整備・活用を行う。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難波宮跡公園のハード・ソフト両面からの魅力向上を行う。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大阪城東部地区のまちづくりの推進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新大学を先導役にした、観光集客・健康医療・人材育成・居住機能等の集積により、多世代・多様な人が集い、交流する国際色あるまちの実現に向けたまちづくりを推進する。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大阪市内の重点エリア等の魅力向上（中之島地区）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大阪中之島美術館の整備事業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大阪中之島美術館の整備等を行う。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大阪市内の重点エリア等の魅力向上（御堂筋地区）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6"/>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御堂筋の賑わい創出、憩いや交流など都市魅力の向上や活性化を行う。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御堂筋の空間再編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御堂筋の道路空間再編（側道歩行者空間化）を行う。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bl>
          </a:graphicData>
        </a:graphic>
      </p:graphicFrame>
      <p:sp>
        <p:nvSpPr>
          <p:cNvPr id="39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3" name="ホームベース 262">
            <a:extLst>
              <a:ext uri="{FF2B5EF4-FFF2-40B4-BE49-F238E27FC236}">
                <a16:creationId xmlns:a16="http://schemas.microsoft.com/office/drawing/2014/main" id="{507711CA-84CD-4410-91A8-1F50A46FC2F6}"/>
              </a:ext>
            </a:extLst>
          </p:cNvPr>
          <p:cNvSpPr/>
          <p:nvPr/>
        </p:nvSpPr>
        <p:spPr>
          <a:xfrm>
            <a:off x="6355960" y="3703144"/>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・難波宮跡公園のハード・ソフト両面からの魅力向上</a:t>
            </a:r>
          </a:p>
        </p:txBody>
      </p:sp>
      <p:sp>
        <p:nvSpPr>
          <p:cNvPr id="264" name="ホームベース 263">
            <a:extLst>
              <a:ext uri="{FF2B5EF4-FFF2-40B4-BE49-F238E27FC236}">
                <a16:creationId xmlns:a16="http://schemas.microsoft.com/office/drawing/2014/main" id="{B5992898-4CD1-485C-A4E5-73D49E2BF700}"/>
              </a:ext>
            </a:extLst>
          </p:cNvPr>
          <p:cNvSpPr/>
          <p:nvPr/>
        </p:nvSpPr>
        <p:spPr>
          <a:xfrm>
            <a:off x="6355960" y="2223554"/>
            <a:ext cx="3420000" cy="180000"/>
          </a:xfrm>
          <a:prstGeom prst="homePlate">
            <a:avLst>
              <a:gd name="adj" fmla="val 12115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cs typeface="+mn-cs"/>
              </a:rPr>
              <a:t>・資産にかかるモニタリング（経過観察）等の継続実施</a:t>
            </a:r>
            <a:endParaRPr kumimoji="1" lang="en-US" altLang="ja-JP" sz="600">
              <a:solidFill>
                <a:schemeClr val="tx1"/>
              </a:solidFill>
              <a:effectLst/>
              <a:latin typeface="Meiryo UI" panose="020B0604030504040204" pitchFamily="50" charset="-128"/>
              <a:ea typeface="Meiryo UI" panose="020B0604030504040204" pitchFamily="50" charset="-128"/>
              <a:cs typeface="+mn-cs"/>
            </a:endParaRPr>
          </a:p>
        </p:txBody>
      </p:sp>
      <p:sp>
        <p:nvSpPr>
          <p:cNvPr id="265" name="ホームベース 264">
            <a:extLst>
              <a:ext uri="{FF2B5EF4-FFF2-40B4-BE49-F238E27FC236}">
                <a16:creationId xmlns:a16="http://schemas.microsoft.com/office/drawing/2014/main" id="{69924164-E98E-42F8-AE04-BBF3809F38EE}"/>
              </a:ext>
            </a:extLst>
          </p:cNvPr>
          <p:cNvSpPr/>
          <p:nvPr/>
        </p:nvSpPr>
        <p:spPr>
          <a:xfrm>
            <a:off x="6355960" y="579912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御堂筋の道路空間再編（側道歩行者空間化）</a:t>
            </a:r>
            <a:r>
              <a:rPr kumimoji="1" lang="ja-JP" altLang="ja-JP" sz="600" dirty="0">
                <a:solidFill>
                  <a:schemeClr val="tx1"/>
                </a:solidFill>
                <a:effectLst/>
                <a:latin typeface="メイリオ" panose="020B0604030504040204" pitchFamily="50" charset="-128"/>
                <a:ea typeface="メイリオ" panose="020B0604030504040204" pitchFamily="50" charset="-128"/>
              </a:rPr>
              <a:t>向け基本設計、実施設計、工事等を実施</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7" name="ホームベース 266">
            <a:extLst>
              <a:ext uri="{FF2B5EF4-FFF2-40B4-BE49-F238E27FC236}">
                <a16:creationId xmlns:a16="http://schemas.microsoft.com/office/drawing/2014/main" id="{4A13BB46-FAB0-45FC-BF5A-FE3CF9FC0603}"/>
              </a:ext>
            </a:extLst>
          </p:cNvPr>
          <p:cNvSpPr/>
          <p:nvPr/>
        </p:nvSpPr>
        <p:spPr>
          <a:xfrm>
            <a:off x="6355960" y="537931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御堂筋の賑わい創出、憩いや交流など都市魅力の向上や活性化の推進</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8" name="ホームベース 267">
            <a:extLst>
              <a:ext uri="{FF2B5EF4-FFF2-40B4-BE49-F238E27FC236}">
                <a16:creationId xmlns:a16="http://schemas.microsoft.com/office/drawing/2014/main" id="{76B1E829-DD40-4E57-B851-CDFBD408D365}"/>
              </a:ext>
            </a:extLst>
          </p:cNvPr>
          <p:cNvSpPr/>
          <p:nvPr/>
        </p:nvSpPr>
        <p:spPr>
          <a:xfrm>
            <a:off x="6355960" y="4749014"/>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令和４</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年</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早春</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の</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に向け</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建設</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工事</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、開館準備業務</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を</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着実に</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実施</a:t>
            </a:r>
            <a:endParaRPr kumimoji="1" lang="en-US" altLang="ja-JP" sz="600" dirty="0">
              <a:solidFill>
                <a:schemeClr val="tx1"/>
              </a:solidFill>
              <a:effectLst/>
              <a:latin typeface="Meiryo UI" panose="020B0604030504040204" pitchFamily="50" charset="-128"/>
              <a:ea typeface="Meiryo UI" panose="020B0604030504040204" pitchFamily="50" charset="-128"/>
              <a:cs typeface="+mn-cs"/>
            </a:endParaRPr>
          </a:p>
        </p:txBody>
      </p:sp>
      <p:sp>
        <p:nvSpPr>
          <p:cNvPr id="269" name="ホームベース 268">
            <a:extLst>
              <a:ext uri="{FF2B5EF4-FFF2-40B4-BE49-F238E27FC236}">
                <a16:creationId xmlns:a16="http://schemas.microsoft.com/office/drawing/2014/main" id="{07DE8D44-C13D-45DE-B05F-D98DB4240135}"/>
              </a:ext>
            </a:extLst>
          </p:cNvPr>
          <p:cNvSpPr/>
          <p:nvPr/>
        </p:nvSpPr>
        <p:spPr>
          <a:xfrm>
            <a:off x="6355960" y="3472862"/>
            <a:ext cx="3420000" cy="180000"/>
          </a:xfrm>
          <a:prstGeom prst="homePlate">
            <a:avLst>
              <a:gd name="adj" fmla="val 1008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・文化財の整備・活用計画策定</a:t>
            </a:r>
          </a:p>
        </p:txBody>
      </p:sp>
      <p:sp>
        <p:nvSpPr>
          <p:cNvPr id="270" name="ホームベース 269">
            <a:extLst>
              <a:ext uri="{FF2B5EF4-FFF2-40B4-BE49-F238E27FC236}">
                <a16:creationId xmlns:a16="http://schemas.microsoft.com/office/drawing/2014/main" id="{D9AC78F4-462A-454F-9151-D410447C3016}"/>
              </a:ext>
            </a:extLst>
          </p:cNvPr>
          <p:cNvSpPr/>
          <p:nvPr/>
        </p:nvSpPr>
        <p:spPr>
          <a:xfrm>
            <a:off x="6355960" y="3267760"/>
            <a:ext cx="3420000" cy="180000"/>
          </a:xfrm>
          <a:prstGeom prst="homePlate">
            <a:avLst>
              <a:gd name="adj" fmla="val 9515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・豊臣石垣公開施設の整備</a:t>
            </a:r>
          </a:p>
        </p:txBody>
      </p:sp>
      <p:sp>
        <p:nvSpPr>
          <p:cNvPr id="271" name="ホームベース 270">
            <a:extLst>
              <a:ext uri="{FF2B5EF4-FFF2-40B4-BE49-F238E27FC236}">
                <a16:creationId xmlns:a16="http://schemas.microsoft.com/office/drawing/2014/main" id="{00A21919-602A-4BC7-973A-F9AB363E25ED}"/>
              </a:ext>
            </a:extLst>
          </p:cNvPr>
          <p:cNvSpPr/>
          <p:nvPr/>
        </p:nvSpPr>
        <p:spPr>
          <a:xfrm>
            <a:off x="6355960" y="2848894"/>
            <a:ext cx="1692000" cy="360000"/>
          </a:xfrm>
          <a:prstGeom prst="homePlate">
            <a:avLst>
              <a:gd name="adj" fmla="val 51615"/>
            </a:avLst>
          </a:prstGeom>
          <a:solidFill>
            <a:schemeClr val="bg1"/>
          </a:solidFill>
          <a:ln w="6350" cap="flat" cmpd="sng" algn="ctr">
            <a:solidFill>
              <a:sysClr val="windowText" lastClr="000000"/>
            </a:solidFill>
            <a:prstDash val="solid"/>
          </a:ln>
          <a:effectLst/>
        </p:spPr>
        <p:txBody>
          <a:bodyPr lIns="36000" tIns="0" rIns="36000" bIns="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・感染症対策を最大限に講じつつ、民間活力を活用した公園の新たな魅力創出に向け、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事業を展開・推進</a:t>
            </a:r>
          </a:p>
        </p:txBody>
      </p:sp>
      <p:sp>
        <p:nvSpPr>
          <p:cNvPr id="272" name="ホームベース 271">
            <a:extLst>
              <a:ext uri="{FF2B5EF4-FFF2-40B4-BE49-F238E27FC236}">
                <a16:creationId xmlns:a16="http://schemas.microsoft.com/office/drawing/2014/main" id="{058EECF8-3A61-4A60-AEDB-F02E461C38B1}"/>
              </a:ext>
            </a:extLst>
          </p:cNvPr>
          <p:cNvSpPr/>
          <p:nvPr/>
        </p:nvSpPr>
        <p:spPr>
          <a:xfrm>
            <a:off x="6355960" y="413395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・大学とともに成長するイノベーション・フィールドシティの形成</a:t>
            </a:r>
          </a:p>
        </p:txBody>
      </p:sp>
      <p:sp>
        <p:nvSpPr>
          <p:cNvPr id="273" name="ホームベース 272">
            <a:extLst>
              <a:ext uri="{FF2B5EF4-FFF2-40B4-BE49-F238E27FC236}">
                <a16:creationId xmlns:a16="http://schemas.microsoft.com/office/drawing/2014/main" id="{F00AE67F-B3DA-442E-865D-500C51F872CE}"/>
              </a:ext>
            </a:extLst>
          </p:cNvPr>
          <p:cNvSpPr/>
          <p:nvPr/>
        </p:nvSpPr>
        <p:spPr>
          <a:xfrm>
            <a:off x="6358765" y="1149427"/>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en-US" altLang="ja-JP" sz="600" kern="0" dirty="0">
                <a:latin typeface="Meiryo UI" panose="020B0604030504040204" pitchFamily="50" charset="-128"/>
                <a:ea typeface="Meiryo UI" panose="020B0604030504040204" pitchFamily="50" charset="-128"/>
              </a:rPr>
              <a:t>2025</a:t>
            </a:r>
            <a:r>
              <a:rPr lang="ja-JP" altLang="en-US" sz="600" kern="0" dirty="0">
                <a:latin typeface="Meiryo UI" panose="020B0604030504040204" pitchFamily="50" charset="-128"/>
                <a:ea typeface="Meiryo UI" panose="020B0604030504040204" pitchFamily="50" charset="-128"/>
              </a:rPr>
              <a:t>年日本国際</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博覧会協会や国、経済界などと協力のうえ、開催に向けた準備を実施</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74" name="ホームベース 273">
            <a:extLst>
              <a:ext uri="{FF2B5EF4-FFF2-40B4-BE49-F238E27FC236}">
                <a16:creationId xmlns:a16="http://schemas.microsoft.com/office/drawing/2014/main" id="{E2C8B02F-B79B-49C6-8D1E-37C44CC02655}"/>
              </a:ext>
            </a:extLst>
          </p:cNvPr>
          <p:cNvSpPr/>
          <p:nvPr/>
        </p:nvSpPr>
        <p:spPr>
          <a:xfrm>
            <a:off x="8119960" y="2855264"/>
            <a:ext cx="1656000" cy="360000"/>
          </a:xfrm>
          <a:prstGeom prst="homePlate">
            <a:avLst>
              <a:gd name="adj" fmla="val 52422"/>
            </a:avLst>
          </a:prstGeom>
          <a:solidFill>
            <a:schemeClr val="bg1"/>
          </a:solidFill>
          <a:ln w="6350" cap="flat" cmpd="sng" algn="ctr">
            <a:solidFill>
              <a:sysClr val="windowText" lastClr="000000"/>
            </a:solidFill>
            <a:prstDash val="solid"/>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事業の展開・推進</a:t>
            </a:r>
          </a:p>
        </p:txBody>
      </p:sp>
      <p:sp>
        <p:nvSpPr>
          <p:cNvPr id="275" name="ホームベース 274">
            <a:extLst>
              <a:ext uri="{FF2B5EF4-FFF2-40B4-BE49-F238E27FC236}">
                <a16:creationId xmlns:a16="http://schemas.microsoft.com/office/drawing/2014/main" id="{12F58532-5479-4EEF-B8B2-586903249017}"/>
              </a:ext>
            </a:extLst>
          </p:cNvPr>
          <p:cNvSpPr/>
          <p:nvPr/>
        </p:nvSpPr>
        <p:spPr>
          <a:xfrm>
            <a:off x="6356490" y="1588308"/>
            <a:ext cx="3420000" cy="5683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・ＩＲ事業者の公募・選定</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２０１９年１２月から実施している事業者公募を着実に実施</a:t>
            </a:r>
            <a:endParaRPr lang="ja-JP" altLang="ja-JP" sz="600" b="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spcBef>
                <a:spcPts val="600"/>
              </a:spcBef>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・国への区域認定申請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選定後、事業者と共同で区域整備計画を策定し、議会の議決等を経て、国へ申請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区域認定以降、事業者がＩＲ整備に着手</a:t>
            </a:r>
            <a:endParaRPr lang="ja-JP" altLang="ja-JP" sz="600" b="0" dirty="0">
              <a:solidFill>
                <a:schemeClr val="tx1"/>
              </a:solidFill>
              <a:effectLst/>
              <a:latin typeface="Meiryo UI" panose="020B0604030504040204" pitchFamily="50" charset="-128"/>
              <a:ea typeface="Meiryo UI" panose="020B0604030504040204" pitchFamily="50" charset="-128"/>
            </a:endParaRPr>
          </a:p>
        </p:txBody>
      </p:sp>
      <p:sp>
        <p:nvSpPr>
          <p:cNvPr id="276" name="ホームベース 275">
            <a:extLst>
              <a:ext uri="{FF2B5EF4-FFF2-40B4-BE49-F238E27FC236}">
                <a16:creationId xmlns:a16="http://schemas.microsoft.com/office/drawing/2014/main" id="{61D77AE7-9C69-40F6-BBD3-AECBB6EEC2E3}"/>
              </a:ext>
            </a:extLst>
          </p:cNvPr>
          <p:cNvSpPr/>
          <p:nvPr/>
        </p:nvSpPr>
        <p:spPr>
          <a:xfrm>
            <a:off x="6355960" y="2425157"/>
            <a:ext cx="3420000" cy="180000"/>
          </a:xfrm>
          <a:prstGeom prst="homePlate">
            <a:avLst>
              <a:gd name="adj" fmla="val 10045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rPr>
              <a:t>・資産の価値と魅力を国内外に広く発信</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17" name="ホームベース 16">
            <a:extLst>
              <a:ext uri="{FF2B5EF4-FFF2-40B4-BE49-F238E27FC236}">
                <a16:creationId xmlns:a16="http://schemas.microsoft.com/office/drawing/2014/main" id="{F00AE67F-B3DA-442E-865D-500C51F872CE}"/>
              </a:ext>
            </a:extLst>
          </p:cNvPr>
          <p:cNvSpPr/>
          <p:nvPr/>
        </p:nvSpPr>
        <p:spPr>
          <a:xfrm>
            <a:off x="6355960" y="1352273"/>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・開催に向けた機運醸成</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8"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1</a:t>
            </a:r>
            <a:r>
              <a:rPr lang="en-US" altLang="ja-JP" dirty="0"/>
              <a:t>9</a:t>
            </a:r>
            <a:endParaRPr kumimoji="1" lang="ja-JP" altLang="en-US" dirty="0"/>
          </a:p>
        </p:txBody>
      </p:sp>
    </p:spTree>
    <p:extLst>
      <p:ext uri="{BB962C8B-B14F-4D97-AF65-F5344CB8AC3E}">
        <p14:creationId xmlns:p14="http://schemas.microsoft.com/office/powerpoint/2010/main" val="3268428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358162792"/>
              </p:ext>
            </p:extLst>
          </p:nvPr>
        </p:nvGraphicFramePr>
        <p:xfrm>
          <a:off x="51923" y="69272"/>
          <a:ext cx="9755999" cy="623919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大阪市内の重点エリア等の魅力向上（天王寺・阿倍野地区）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大阪市立美術館の魅力向上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美術館として必要な機能強化と利用者サービス向上のための抜本的改修を行う。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天王寺公園・動物園の魅力向上（天王寺公園・動物園の魅力向上事業）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天王寺・阿倍野地区において、地区の核となる天王寺公園・動物園の官民連携等による魅力向上・活性化、ひいては天王寺・阿倍野地区全体の集客力・ブランド力の向上を図る。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天王寺動物園の老朽獣舎リニューアル工事を行う。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大阪市内の重点エリア等の魅力向上（新今宮地区）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新今宮エリアの賑わい創出・魅力発信（新今宮エリアブランド向上事業）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大阪ミナミの活性化をめざす民間事業者との連携のもと、大阪ミナミの新たな玄関口として「新今宮エリア」の歴史・文化・にぎわい等の魅力を発信し、「新今宮エリア」のブランディングを図る。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新今宮エリアの賑わい創出・魅力発信</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（新今宮駅北側まちづくりビジョンに基づく取組みの推進）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「新今宮駅北側まちづくりビジョン」に示すまちづくりの方向性に基づき、快適な歩行者空間の創出や玄関口にふさわしいおもてなし環境づくり等、官民連携による取組みを推進する。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大阪市内の重点エリア等の魅力向上（築港・ベイエリア地区）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天保山客船ターミナル整備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老朽化・陳腐化が進む天保山客船ターミナルの建替えを行う。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超大型クルーズ客船の係留に対応した天保山岸壁改良工事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世界最大級のクルーズ客船（</a:t>
                      </a:r>
                      <a:r>
                        <a:rPr lang="en-US" altLang="ja-JP" sz="600" b="0" i="0" u="none" strike="noStrike">
                          <a:solidFill>
                            <a:schemeClr val="tx1"/>
                          </a:solidFill>
                          <a:effectLst/>
                          <a:latin typeface="Meiryo UI" panose="020B0604030504040204" pitchFamily="50" charset="-128"/>
                          <a:ea typeface="Meiryo UI" panose="020B0604030504040204" pitchFamily="50" charset="-128"/>
                        </a:rPr>
                        <a:t>22</a:t>
                      </a:r>
                      <a:r>
                        <a:rPr lang="ja-JP" altLang="en-US" sz="600" b="0" i="0" u="none" strike="noStrike">
                          <a:solidFill>
                            <a:schemeClr val="tx1"/>
                          </a:solidFill>
                          <a:effectLst/>
                          <a:latin typeface="Meiryo UI" panose="020B0604030504040204" pitchFamily="50" charset="-128"/>
                          <a:ea typeface="Meiryo UI" panose="020B0604030504040204" pitchFamily="50" charset="-128"/>
                        </a:rPr>
                        <a:t>万総トン級）の係留が可能になるよう天保山岸壁の施設整備を行う。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クルーズ客船関係車両整理場改良整備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タクシー待機場として活用しているクルーズ客船関係車両整理場を、バス駐車場としても利用できるように改良整備を行う。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クルーズ客船の誘致・受入れ業務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大阪港のクルーズポートとしてのステイタスの向上を目指し、港の「にぎわいと経済効果」をもたらす客船を誘致し、誘致した客船の乗員乗客に満足していただける受入れを実施する。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大阪市内の重点エリア等の魅力向上（大阪駅周辺地区）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8"/>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うめきた</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期みどりとイノベーションの融合拠点の形成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世界の人々を惹きつける魅力を備えた「みどり」と世界をリードする「イノベーション」の融合拠点の実現に向けた取組みを行う。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63C23813-73A1-4380-940A-D49D317CFC96}"/>
              </a:ext>
            </a:extLst>
          </p:cNvPr>
          <p:cNvSpPr/>
          <p:nvPr/>
        </p:nvSpPr>
        <p:spPr>
          <a:xfrm>
            <a:off x="6359000" y="5770898"/>
            <a:ext cx="3420000" cy="144000"/>
          </a:xfrm>
          <a:prstGeom prst="homePlate">
            <a:avLst>
              <a:gd name="adj" fmla="val 958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・民間開発事業の推進及び</a:t>
            </a:r>
            <a:r>
              <a:rPr kumimoji="1" lang="en-US"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2024</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年先行</a:t>
            </a:r>
            <a:r>
              <a:rPr kumimoji="1" lang="ja-JP" altLang="en-US" sz="600" b="0" i="0" strike="noStrike" kern="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rPr>
              <a:t>ま</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ちびらきの実現</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805B06C8-187F-405E-A6EB-CB041EA73F58}"/>
              </a:ext>
            </a:extLst>
          </p:cNvPr>
          <p:cNvSpPr/>
          <p:nvPr/>
        </p:nvSpPr>
        <p:spPr>
          <a:xfrm>
            <a:off x="6366696" y="5160680"/>
            <a:ext cx="3420000" cy="144000"/>
          </a:xfrm>
          <a:prstGeom prst="homePlate">
            <a:avLst>
              <a:gd name="adj" fmla="val 11350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・オンラインツールの活用や国内外の船社訪問をはじめとする積極的な誘致活動</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358ADEE2-8658-4715-AB9D-1BFC7D455803}"/>
              </a:ext>
            </a:extLst>
          </p:cNvPr>
          <p:cNvSpPr/>
          <p:nvPr/>
        </p:nvSpPr>
        <p:spPr>
          <a:xfrm>
            <a:off x="6366696" y="47300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・令和</a:t>
            </a:r>
            <a:r>
              <a:rPr kumimoji="1" lang="en-US" altLang="ja-JP" sz="600" dirty="0">
                <a:solidFill>
                  <a:schemeClr val="tx1"/>
                </a:solidFill>
                <a:latin typeface="Meiryo UI" panose="020B0604030504040204" pitchFamily="50" charset="-128"/>
                <a:ea typeface="Meiryo UI" panose="020B0604030504040204" pitchFamily="50" charset="-128"/>
              </a:rPr>
              <a:t>3</a:t>
            </a:r>
            <a:r>
              <a:rPr kumimoji="1" lang="ja-JP" altLang="en-US" sz="600" dirty="0">
                <a:solidFill>
                  <a:schemeClr val="tx1"/>
                </a:solidFill>
                <a:latin typeface="Meiryo UI" panose="020B0604030504040204" pitchFamily="50" charset="-128"/>
                <a:ea typeface="Meiryo UI" panose="020B0604030504040204" pitchFamily="50" charset="-128"/>
              </a:rPr>
              <a:t>年度中の供用開始に向け設計・工事を着実に実施</a:t>
            </a:r>
          </a:p>
        </p:txBody>
      </p:sp>
      <p:sp>
        <p:nvSpPr>
          <p:cNvPr id="7" name="ホームベース 6">
            <a:extLst>
              <a:ext uri="{FF2B5EF4-FFF2-40B4-BE49-F238E27FC236}">
                <a16:creationId xmlns:a16="http://schemas.microsoft.com/office/drawing/2014/main" id="{62444A5D-CE2D-4A37-82F4-0750940C527F}"/>
              </a:ext>
            </a:extLst>
          </p:cNvPr>
          <p:cNvSpPr/>
          <p:nvPr/>
        </p:nvSpPr>
        <p:spPr>
          <a:xfrm>
            <a:off x="6366696" y="428605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・令和</a:t>
            </a:r>
            <a:r>
              <a:rPr kumimoji="1" lang="en-US" altLang="ja-JP" sz="600">
                <a:solidFill>
                  <a:schemeClr val="tx1"/>
                </a:solidFill>
                <a:latin typeface="Meiryo UI" panose="020B0604030504040204" pitchFamily="50" charset="-128"/>
                <a:ea typeface="Meiryo UI" panose="020B0604030504040204" pitchFamily="50" charset="-128"/>
              </a:rPr>
              <a:t>4</a:t>
            </a:r>
            <a:r>
              <a:rPr kumimoji="1" lang="ja-JP" altLang="en-US" sz="600">
                <a:solidFill>
                  <a:schemeClr val="tx1"/>
                </a:solidFill>
                <a:latin typeface="Meiryo UI" panose="020B0604030504040204" pitchFamily="50" charset="-128"/>
                <a:ea typeface="Meiryo UI" panose="020B0604030504040204" pitchFamily="50" charset="-128"/>
              </a:rPr>
              <a:t>年度の供用開始に向け工事を着実に実施</a:t>
            </a:r>
          </a:p>
        </p:txBody>
      </p:sp>
      <p:sp>
        <p:nvSpPr>
          <p:cNvPr id="8" name="ホームベース 7">
            <a:extLst>
              <a:ext uri="{FF2B5EF4-FFF2-40B4-BE49-F238E27FC236}">
                <a16:creationId xmlns:a16="http://schemas.microsoft.com/office/drawing/2014/main" id="{D6486A8F-0F18-40BD-BE73-BFE7E80E10CF}"/>
              </a:ext>
            </a:extLst>
          </p:cNvPr>
          <p:cNvSpPr/>
          <p:nvPr/>
        </p:nvSpPr>
        <p:spPr>
          <a:xfrm>
            <a:off x="6359000" y="3869817"/>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600">
                <a:solidFill>
                  <a:schemeClr val="tx1"/>
                </a:solidFill>
                <a:effectLst/>
                <a:latin typeface="Meiryo UI" panose="020B0604030504040204" pitchFamily="50" charset="-128"/>
                <a:ea typeface="Meiryo UI" panose="020B0604030504040204" pitchFamily="50" charset="-128"/>
              </a:rPr>
              <a:t>・令和</a:t>
            </a:r>
            <a:r>
              <a:rPr kumimoji="1" lang="en-US" altLang="ja-JP" sz="600">
                <a:solidFill>
                  <a:schemeClr val="tx1"/>
                </a:solidFill>
                <a:effectLst/>
                <a:latin typeface="Meiryo UI" panose="020B0604030504040204" pitchFamily="50" charset="-128"/>
                <a:ea typeface="Meiryo UI" panose="020B0604030504040204" pitchFamily="50" charset="-128"/>
              </a:rPr>
              <a:t>6</a:t>
            </a:r>
            <a:r>
              <a:rPr kumimoji="1" lang="ja-JP" altLang="ja-JP" sz="600">
                <a:solidFill>
                  <a:schemeClr val="tx1"/>
                </a:solidFill>
                <a:effectLst/>
                <a:latin typeface="Meiryo UI" panose="020B0604030504040204" pitchFamily="50" charset="-128"/>
                <a:ea typeface="Meiryo UI" panose="020B0604030504040204" pitchFamily="50" charset="-128"/>
              </a:rPr>
              <a:t>年の</a:t>
            </a:r>
            <a:r>
              <a:rPr kumimoji="1" lang="ja-JP" altLang="en-US" sz="600">
                <a:solidFill>
                  <a:schemeClr val="tx1"/>
                </a:solidFill>
                <a:effectLst/>
                <a:latin typeface="Meiryo UI" panose="020B0604030504040204" pitchFamily="50" charset="-128"/>
                <a:ea typeface="Meiryo UI" panose="020B0604030504040204" pitchFamily="50" charset="-128"/>
              </a:rPr>
              <a:t>供用開始</a:t>
            </a:r>
            <a:r>
              <a:rPr kumimoji="1" lang="ja-JP" altLang="ja-JP" sz="600">
                <a:solidFill>
                  <a:schemeClr val="tx1"/>
                </a:solidFill>
                <a:effectLst/>
                <a:latin typeface="Meiryo UI" panose="020B0604030504040204" pitchFamily="50" charset="-128"/>
                <a:ea typeface="Meiryo UI" panose="020B0604030504040204" pitchFamily="50" charset="-128"/>
              </a:rPr>
              <a:t>に向け</a:t>
            </a:r>
            <a:r>
              <a:rPr kumimoji="1" lang="ja-JP" altLang="en-US" sz="600">
                <a:solidFill>
                  <a:schemeClr val="tx1"/>
                </a:solidFill>
                <a:effectLst/>
                <a:latin typeface="Meiryo UI" panose="020B0604030504040204" pitchFamily="50" charset="-128"/>
                <a:ea typeface="Meiryo UI" panose="020B0604030504040204" pitchFamily="50" charset="-128"/>
              </a:rPr>
              <a:t>設計・</a:t>
            </a:r>
            <a:r>
              <a:rPr kumimoji="1" lang="ja-JP" altLang="ja-JP" sz="600">
                <a:solidFill>
                  <a:schemeClr val="tx1"/>
                </a:solidFill>
                <a:effectLst/>
                <a:latin typeface="Meiryo UI" panose="020B0604030504040204" pitchFamily="50" charset="-128"/>
                <a:ea typeface="Meiryo UI" panose="020B0604030504040204" pitchFamily="50" charset="-128"/>
              </a:rPr>
              <a:t>工事を着実に実施</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4B6270C0-5688-4D8E-9DE8-20E024AE5854}"/>
              </a:ext>
            </a:extLst>
          </p:cNvPr>
          <p:cNvSpPr/>
          <p:nvPr/>
        </p:nvSpPr>
        <p:spPr>
          <a:xfrm>
            <a:off x="6366696" y="3246664"/>
            <a:ext cx="3420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・まちづくりビジョンに基づく取組みの実施</a:t>
            </a:r>
          </a:p>
        </p:txBody>
      </p:sp>
      <p:sp>
        <p:nvSpPr>
          <p:cNvPr id="10" name="ホームベース 9">
            <a:extLst>
              <a:ext uri="{FF2B5EF4-FFF2-40B4-BE49-F238E27FC236}">
                <a16:creationId xmlns:a16="http://schemas.microsoft.com/office/drawing/2014/main" id="{54123CA9-9CE5-42A6-BDD9-0D9EFA23C678}"/>
              </a:ext>
            </a:extLst>
          </p:cNvPr>
          <p:cNvSpPr/>
          <p:nvPr/>
        </p:nvSpPr>
        <p:spPr>
          <a:xfrm>
            <a:off x="6366696" y="219684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3</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「ふれあい家畜・小動物舎」及び令和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12</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「ペンギン・アシカ舎」</a:t>
            </a:r>
            <a:r>
              <a:rPr lang="ja-JP" altLang="en-US" sz="600" dirty="0">
                <a:solidFill>
                  <a:schemeClr val="tx1"/>
                </a:solidFill>
                <a:effectLst/>
                <a:latin typeface="Meiryo UI" panose="020B0604030504040204" pitchFamily="50" charset="-128"/>
                <a:ea typeface="Meiryo UI" panose="020B0604030504040204" pitchFamily="50" charset="-128"/>
              </a:rPr>
              <a:t>各施設の</a:t>
            </a:r>
            <a:r>
              <a:rPr lang="ja-JP" altLang="ja-JP" sz="600" dirty="0">
                <a:solidFill>
                  <a:schemeClr val="tx1"/>
                </a:solidFill>
                <a:effectLst/>
                <a:latin typeface="Meiryo UI" panose="020B0604030504040204" pitchFamily="50" charset="-128"/>
                <a:ea typeface="Meiryo UI" panose="020B0604030504040204" pitchFamily="50" charset="-128"/>
              </a:rPr>
              <a:t>完成</a:t>
            </a:r>
            <a:r>
              <a:rPr kumimoji="1" lang="ja-JP" altLang="en-US" sz="600" dirty="0">
                <a:solidFill>
                  <a:schemeClr val="tx1"/>
                </a:solidFill>
                <a:effectLst/>
                <a:latin typeface="Meiryo UI" panose="020B0604030504040204" pitchFamily="50" charset="-128"/>
                <a:ea typeface="Meiryo UI" panose="020B0604030504040204" pitchFamily="50" charset="-128"/>
              </a:rPr>
              <a:t>・馴致後の</a:t>
            </a:r>
            <a:r>
              <a:rPr kumimoji="1" lang="ja-JP" altLang="ja-JP" sz="600" dirty="0">
                <a:solidFill>
                  <a:schemeClr val="tx1"/>
                </a:solidFill>
                <a:effectLst/>
                <a:latin typeface="Meiryo UI" panose="020B0604030504040204" pitchFamily="50" charset="-128"/>
                <a:ea typeface="Meiryo UI" panose="020B0604030504040204" pitchFamily="50" charset="-128"/>
              </a:rPr>
              <a:t>開館に向け基本設計、実施設計、工事等を着実に実施</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A9468787-692F-48D3-A750-10C3152AEA8A}"/>
              </a:ext>
            </a:extLst>
          </p:cNvPr>
          <p:cNvSpPr/>
          <p:nvPr/>
        </p:nvSpPr>
        <p:spPr>
          <a:xfrm>
            <a:off x="6366948" y="1336333"/>
            <a:ext cx="3420000" cy="360000"/>
          </a:xfrm>
          <a:prstGeom prst="homePlate">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令和６</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年度中の</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リニューアルオープン</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に向け実施設計、工事等を着実に実施</a:t>
            </a:r>
            <a:endParaRPr kumimoji="0"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10F68058-C7B5-4E48-8A36-9BA123D25AB9}"/>
              </a:ext>
            </a:extLst>
          </p:cNvPr>
          <p:cNvSpPr/>
          <p:nvPr/>
        </p:nvSpPr>
        <p:spPr>
          <a:xfrm>
            <a:off x="6359000" y="5950130"/>
            <a:ext cx="3420000" cy="144000"/>
          </a:xfrm>
          <a:prstGeom prst="homePlate">
            <a:avLst>
              <a:gd name="adj" fmla="val 1029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・基盤整備事業の推進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3" name="ホームベース 12">
            <a:extLst>
              <a:ext uri="{FF2B5EF4-FFF2-40B4-BE49-F238E27FC236}">
                <a16:creationId xmlns:a16="http://schemas.microsoft.com/office/drawing/2014/main" id="{55CED1D5-A1F8-4ECC-8F5E-3D719A57F913}"/>
              </a:ext>
            </a:extLst>
          </p:cNvPr>
          <p:cNvSpPr/>
          <p:nvPr/>
        </p:nvSpPr>
        <p:spPr>
          <a:xfrm>
            <a:off x="6359000" y="6129362"/>
            <a:ext cx="3420000" cy="144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・中核機能の実現に向けた官民連携による検討・取組</a:t>
            </a:r>
            <a:r>
              <a:rPr kumimoji="1" lang="ja-JP" altLang="en-US" sz="600" b="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み</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18BBE284-E513-496B-B288-35DC3963613C}"/>
              </a:ext>
            </a:extLst>
          </p:cNvPr>
          <p:cNvSpPr/>
          <p:nvPr/>
        </p:nvSpPr>
        <p:spPr>
          <a:xfrm>
            <a:off x="6366696" y="5361096"/>
            <a:ext cx="1656000" cy="144000"/>
          </a:xfrm>
          <a:prstGeom prst="homePlate">
            <a:avLst>
              <a:gd name="adj" fmla="val 817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・感染症対策を徹底した安心・安全の受入れ</a:t>
            </a:r>
          </a:p>
        </p:txBody>
      </p:sp>
      <p:sp>
        <p:nvSpPr>
          <p:cNvPr id="15" name="ホームベース 14">
            <a:extLst>
              <a:ext uri="{FF2B5EF4-FFF2-40B4-BE49-F238E27FC236}">
                <a16:creationId xmlns:a16="http://schemas.microsoft.com/office/drawing/2014/main" id="{A9AA92E2-6987-4664-8E8F-B36AFE03E50D}"/>
              </a:ext>
            </a:extLst>
          </p:cNvPr>
          <p:cNvSpPr/>
          <p:nvPr/>
        </p:nvSpPr>
        <p:spPr>
          <a:xfrm>
            <a:off x="8110918" y="5361096"/>
            <a:ext cx="1656000" cy="144000"/>
          </a:xfrm>
          <a:prstGeom prst="homePlate">
            <a:avLst>
              <a:gd name="adj" fmla="val 1064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・通常の受入れ</a:t>
            </a:r>
          </a:p>
        </p:txBody>
      </p:sp>
      <p:sp>
        <p:nvSpPr>
          <p:cNvPr id="16" name="ホームベース 15">
            <a:extLst>
              <a:ext uri="{FF2B5EF4-FFF2-40B4-BE49-F238E27FC236}">
                <a16:creationId xmlns:a16="http://schemas.microsoft.com/office/drawing/2014/main" id="{41BBC160-8B99-41DE-8673-DEDD9319E6E9}"/>
              </a:ext>
            </a:extLst>
          </p:cNvPr>
          <p:cNvSpPr/>
          <p:nvPr/>
        </p:nvSpPr>
        <p:spPr>
          <a:xfrm>
            <a:off x="6366696" y="2818698"/>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・エリアブランド確立に向けた官民連携によるプロモーション活動</a:t>
            </a:r>
          </a:p>
        </p:txBody>
      </p:sp>
      <p:sp>
        <p:nvSpPr>
          <p:cNvPr id="17" name="ホームベース 16">
            <a:extLst>
              <a:ext uri="{FF2B5EF4-FFF2-40B4-BE49-F238E27FC236}">
                <a16:creationId xmlns:a16="http://schemas.microsoft.com/office/drawing/2014/main" id="{DB5E4355-903F-4F21-AFDD-6F4CDA1CBD06}"/>
              </a:ext>
            </a:extLst>
          </p:cNvPr>
          <p:cNvSpPr/>
          <p:nvPr/>
        </p:nvSpPr>
        <p:spPr>
          <a:xfrm>
            <a:off x="8110918" y="2823392"/>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・民間主体によるエリアのさらなる魅力向上・発信</a:t>
            </a:r>
          </a:p>
        </p:txBody>
      </p:sp>
      <p:sp>
        <p:nvSpPr>
          <p:cNvPr id="18" name="ホームベース 17">
            <a:extLst>
              <a:ext uri="{FF2B5EF4-FFF2-40B4-BE49-F238E27FC236}">
                <a16:creationId xmlns:a16="http://schemas.microsoft.com/office/drawing/2014/main" id="{AF32CCA4-4247-4A98-ADB9-9B7E214D44D7}"/>
              </a:ext>
            </a:extLst>
          </p:cNvPr>
          <p:cNvSpPr/>
          <p:nvPr/>
        </p:nvSpPr>
        <p:spPr>
          <a:xfrm>
            <a:off x="6366948"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ja-JP" altLang="ja-JP" sz="600" dirty="0">
                <a:solidFill>
                  <a:schemeClr val="tx1"/>
                </a:solidFill>
                <a:latin typeface="Meiryo UI" panose="020B0604030504040204" pitchFamily="50" charset="-128"/>
                <a:ea typeface="Meiryo UI" panose="020B0604030504040204" pitchFamily="50" charset="-128"/>
              </a:rPr>
              <a:t>感染症対策を最大限に講じつつ</a:t>
            </a: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19" name="ホームベース 18">
            <a:extLst>
              <a:ext uri="{FF2B5EF4-FFF2-40B4-BE49-F238E27FC236}">
                <a16:creationId xmlns:a16="http://schemas.microsoft.com/office/drawing/2014/main" id="{76DEDA79-04F9-4E42-AC56-53A84AA0361E}"/>
              </a:ext>
            </a:extLst>
          </p:cNvPr>
          <p:cNvSpPr/>
          <p:nvPr/>
        </p:nvSpPr>
        <p:spPr>
          <a:xfrm>
            <a:off x="8111895"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20"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1"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20</a:t>
            </a:r>
            <a:endParaRPr kumimoji="1" lang="ja-JP" altLang="en-US" dirty="0"/>
          </a:p>
        </p:txBody>
      </p:sp>
    </p:spTree>
    <p:extLst>
      <p:ext uri="{BB962C8B-B14F-4D97-AF65-F5344CB8AC3E}">
        <p14:creationId xmlns:p14="http://schemas.microsoft.com/office/powerpoint/2010/main" val="3808565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4136294354"/>
              </p:ext>
            </p:extLst>
          </p:nvPr>
        </p:nvGraphicFramePr>
        <p:xfrm>
          <a:off x="64802" y="69272"/>
          <a:ext cx="9755999" cy="6544296"/>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0">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大阪市内の重点エリア等の魅力向上（難波周辺地区）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なんば駅周辺における空間再編推進事業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なんば駅周辺の道路空間を、「車」中心の空間から「人」中心の空間へと再編し、世界を惹きつける観光拠点として上質で居心地の良い空間の創出を図る。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水都大阪</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828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水辺の魅力空間づくり（水辺の魅力向上（東横堀川等の水辺空間利用の促進））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舟運をはじめ水辺も楽しめる観光メニューが集結するターミナルの整備、水辺魅力の向上や、舟運活性化に資する空間・景観整備を行う。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水都大阪コンソーシアム事業負担金（水と光のまちづくり推進事業）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「水と光の首都大阪」の実現に向けて、公民共通のプラットフォームである「水都大阪コンソーシアム」において、水辺魅力の創出や舟運活性化、ブランディング、観光、安全</a:t>
                      </a:r>
                      <a:r>
                        <a:rPr lang="ja-JP" altLang="en-US" sz="600" b="0" i="0" u="none" strike="noStrike" dirty="0">
                          <a:solidFill>
                            <a:srgbClr val="FFC000"/>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安心を推進する。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淀川大堰閘門設置事業による淀川沿川まちづくりの促進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関西万博までに、国において、船舶で航行できるよう閘門を設置するなど、万博来場者への魅力向上を図り、また、新たな舟運航路による沿川のにぎわいの創出や魅力向上を図り、淀川の広域連携型まちづくり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大阪府・淀川沿川市町・</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大阪・光の饗宴事業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「御堂筋イルミネーション」、「</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OSAKA</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光のルネサンス」、地域団体等が展開するエリアプログラムを一体的に展開して、都市魅力の創造・発信や都市ブランドの向上を図る。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万博記念公園の魅力向上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将来ビジョン策定業務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現行の将来ビジョンを見直し、万博記念公園の活性化に向けた新たなビジョンを策定する。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万博記念公園駅前周辺地区活性化事業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大規模アリーナを中核とした大阪・関西を代表する新たなスポーツ・文化の拠点づくりを推進する。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16"/>
                  </a:ext>
                </a:extLst>
              </a:tr>
              <a:tr h="190315">
                <a:tc rowSpan="3">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国内外の人々を惹きつけるキラーコンテンツを実施し、大阪の魅力を全世界に強力に発信することで、多くの方々を大阪に誘客する起爆剤となる事業を実施する。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御堂筋地区の魅力向上</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（御堂筋開放事業：御堂筋活性化事業）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大阪のシンボルストリートである御堂筋を歩行者に開放し、非日常的なイベントを実施。御堂筋・大阪の魅力を国内外に発信する。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284DE7B5-DABE-4E54-8FD6-BA4AD7AABB09}"/>
              </a:ext>
            </a:extLst>
          </p:cNvPr>
          <p:cNvSpPr/>
          <p:nvPr/>
        </p:nvSpPr>
        <p:spPr>
          <a:xfrm>
            <a:off x="6362301" y="4410025"/>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新たなビジョンを策定し、事業を展開</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921FC978-4A3A-4C59-9B9B-6E482671EBEA}"/>
              </a:ext>
            </a:extLst>
          </p:cNvPr>
          <p:cNvSpPr/>
          <p:nvPr/>
        </p:nvSpPr>
        <p:spPr>
          <a:xfrm>
            <a:off x="6362301" y="483508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公募で選定された事業者の事業計画に基づき、事業を推進</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F9E70DD0-C4B1-4FF2-8FAD-73107BC47686}"/>
              </a:ext>
            </a:extLst>
          </p:cNvPr>
          <p:cNvSpPr/>
          <p:nvPr/>
        </p:nvSpPr>
        <p:spPr>
          <a:xfrm>
            <a:off x="6362301" y="134278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なんば駅周辺の道路空間を、「車」中心から「人」中心の空間へと再編</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A418DC5-5B8B-4776-8276-316A8AB5E514}"/>
              </a:ext>
            </a:extLst>
          </p:cNvPr>
          <p:cNvSpPr/>
          <p:nvPr/>
        </p:nvSpPr>
        <p:spPr>
          <a:xfrm>
            <a:off x="6362301" y="2578758"/>
            <a:ext cx="3420000" cy="144000"/>
          </a:xfrm>
          <a:prstGeom prst="homePlate">
            <a:avLst>
              <a:gd name="adj" fmla="val 809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東横堀川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及び</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道頓堀川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において、更なる水辺空間の利用促進、水辺魅力の向上への取組みを実施</a:t>
            </a:r>
          </a:p>
        </p:txBody>
      </p:sp>
      <p:sp>
        <p:nvSpPr>
          <p:cNvPr id="8" name="ホームベース 7">
            <a:extLst>
              <a:ext uri="{FF2B5EF4-FFF2-40B4-BE49-F238E27FC236}">
                <a16:creationId xmlns:a16="http://schemas.microsoft.com/office/drawing/2014/main" id="{0FBC78D8-F030-453F-99CE-940C8FC262FC}"/>
              </a:ext>
            </a:extLst>
          </p:cNvPr>
          <p:cNvSpPr/>
          <p:nvPr/>
        </p:nvSpPr>
        <p:spPr>
          <a:xfrm>
            <a:off x="6362301" y="2402284"/>
            <a:ext cx="3420000" cy="144000"/>
          </a:xfrm>
          <a:prstGeom prst="homePlate">
            <a:avLst>
              <a:gd name="adj" fmla="val 77489"/>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・東横堀川の水辺空間整備について、本町橋から農人橋までの間等における調査、設計、工事等を実施</a:t>
            </a:r>
          </a:p>
        </p:txBody>
      </p:sp>
      <p:sp>
        <p:nvSpPr>
          <p:cNvPr id="9" name="ホームベース 8">
            <a:extLst>
              <a:ext uri="{FF2B5EF4-FFF2-40B4-BE49-F238E27FC236}">
                <a16:creationId xmlns:a16="http://schemas.microsoft.com/office/drawing/2014/main" id="{1D38FBAC-C161-4530-8390-22902CF145FC}"/>
              </a:ext>
            </a:extLst>
          </p:cNvPr>
          <p:cNvSpPr/>
          <p:nvPr/>
        </p:nvSpPr>
        <p:spPr>
          <a:xfrm>
            <a:off x="6362301" y="1954086"/>
            <a:ext cx="3420000" cy="144000"/>
          </a:xfrm>
          <a:prstGeom prst="homePlate">
            <a:avLst>
              <a:gd name="adj" fmla="val 986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大阪城エリアにおいて、公共船着場等の令和４</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年度中の</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供用開始</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に向け</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た整備工事等を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実施</a:t>
            </a:r>
            <a:endParaRPr kumimoji="1" lang="en-US" altLang="ja-JP" sz="600" dirty="0">
              <a:solidFill>
                <a:sysClr val="windowText" lastClr="000000"/>
              </a:solidFill>
              <a:effectLst/>
              <a:latin typeface="Meiryo UI" panose="020B0604030504040204" pitchFamily="50" charset="-128"/>
              <a:ea typeface="Meiryo UI" panose="020B0604030504040204" pitchFamily="50" charset="-128"/>
              <a:cs typeface="+mn-cs"/>
            </a:endParaRPr>
          </a:p>
        </p:txBody>
      </p:sp>
      <p:sp>
        <p:nvSpPr>
          <p:cNvPr id="10" name="ホームベース 9">
            <a:extLst>
              <a:ext uri="{FF2B5EF4-FFF2-40B4-BE49-F238E27FC236}">
                <a16:creationId xmlns:a16="http://schemas.microsoft.com/office/drawing/2014/main" id="{63CC1D34-1371-4477-AC80-273D544FD6AC}"/>
              </a:ext>
            </a:extLst>
          </p:cNvPr>
          <p:cNvSpPr/>
          <p:nvPr/>
        </p:nvSpPr>
        <p:spPr>
          <a:xfrm>
            <a:off x="6362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・舟運の復活に向けた取組み支援を実施</a:t>
            </a:r>
          </a:p>
        </p:txBody>
      </p:sp>
      <p:sp>
        <p:nvSpPr>
          <p:cNvPr id="11" name="ホームベース 10">
            <a:extLst>
              <a:ext uri="{FF2B5EF4-FFF2-40B4-BE49-F238E27FC236}">
                <a16:creationId xmlns:a16="http://schemas.microsoft.com/office/drawing/2014/main" id="{C8E447C0-3727-4FEE-9E6D-4631BE12F847}"/>
              </a:ext>
            </a:extLst>
          </p:cNvPr>
          <p:cNvSpPr/>
          <p:nvPr/>
        </p:nvSpPr>
        <p:spPr>
          <a:xfrm>
            <a:off x="8126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・恒久的なにぎわい創出や新たな魅力づくりを実施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E1A5B9DC-10E6-40D9-8B82-E3FD0F5B24B7}"/>
              </a:ext>
            </a:extLst>
          </p:cNvPr>
          <p:cNvSpPr/>
          <p:nvPr/>
        </p:nvSpPr>
        <p:spPr>
          <a:xfrm>
            <a:off x="6362301" y="5662380"/>
            <a:ext cx="1656000" cy="468000"/>
          </a:xfrm>
          <a:prstGeom prst="homePlate">
            <a:avLst>
              <a:gd name="adj" fmla="val 4891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・感染症対策を最大限に講じつつ、話題性のあるキラーコンテンツを実施</a:t>
            </a:r>
          </a:p>
        </p:txBody>
      </p:sp>
      <p:sp>
        <p:nvSpPr>
          <p:cNvPr id="15" name="ホームベース 14">
            <a:extLst>
              <a:ext uri="{FF2B5EF4-FFF2-40B4-BE49-F238E27FC236}">
                <a16:creationId xmlns:a16="http://schemas.microsoft.com/office/drawing/2014/main" id="{0140B9EF-FB9C-4FB1-B81F-7880B92CD3D2}"/>
              </a:ext>
            </a:extLst>
          </p:cNvPr>
          <p:cNvSpPr/>
          <p:nvPr/>
        </p:nvSpPr>
        <p:spPr>
          <a:xfrm>
            <a:off x="8126301" y="5662380"/>
            <a:ext cx="1656000" cy="46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b="0" dirty="0">
                <a:solidFill>
                  <a:sysClr val="windowText" lastClr="000000"/>
                </a:solidFill>
                <a:latin typeface="Meiryo UI" panose="020B0604030504040204" pitchFamily="50" charset="-128"/>
                <a:ea typeface="Meiryo UI" panose="020B0604030504040204" pitchFamily="50" charset="-128"/>
                <a:cs typeface="+mn-cs"/>
              </a:rPr>
              <a:t>・話題性のあるキラーコンテンツを実施</a:t>
            </a:r>
            <a:endParaRPr kumimoji="1" lang="ja-JP" altLang="ja-JP" sz="600" b="0" dirty="0">
              <a:solidFill>
                <a:sysClr val="windowText" lastClr="000000"/>
              </a:solidFill>
              <a:latin typeface="Meiryo UI" panose="020B0604030504040204" pitchFamily="50" charset="-128"/>
              <a:ea typeface="Meiryo UI" panose="020B0604030504040204" pitchFamily="50" charset="-128"/>
              <a:cs typeface="+mn-cs"/>
            </a:endParaRPr>
          </a:p>
        </p:txBody>
      </p:sp>
      <p:sp>
        <p:nvSpPr>
          <p:cNvPr id="16" name="ホームベース 15">
            <a:extLst>
              <a:ext uri="{FF2B5EF4-FFF2-40B4-BE49-F238E27FC236}">
                <a16:creationId xmlns:a16="http://schemas.microsoft.com/office/drawing/2014/main" id="{E0AC1386-28B3-4D36-B965-9DDC8AD87737}"/>
              </a:ext>
            </a:extLst>
          </p:cNvPr>
          <p:cNvSpPr/>
          <p:nvPr/>
        </p:nvSpPr>
        <p:spPr>
          <a:xfrm>
            <a:off x="6362301" y="6223812"/>
            <a:ext cx="1656000" cy="360000"/>
          </a:xfrm>
          <a:prstGeom prst="homePlate">
            <a:avLst>
              <a:gd name="adj" fmla="val 542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感染症対策を最大限に講じつつ</a:t>
            </a: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7" name="ホームベース 16">
            <a:extLst>
              <a:ext uri="{FF2B5EF4-FFF2-40B4-BE49-F238E27FC236}">
                <a16:creationId xmlns:a16="http://schemas.microsoft.com/office/drawing/2014/main" id="{C70CA84B-9519-4E8B-9334-04E21592B5F1}"/>
              </a:ext>
            </a:extLst>
          </p:cNvPr>
          <p:cNvSpPr/>
          <p:nvPr/>
        </p:nvSpPr>
        <p:spPr>
          <a:xfrm>
            <a:off x="8126301" y="6223110"/>
            <a:ext cx="1656000" cy="360000"/>
          </a:xfrm>
          <a:prstGeom prst="homePlate">
            <a:avLst>
              <a:gd name="adj" fmla="val 59878"/>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8" name="ホームベース 17">
            <a:extLst>
              <a:ext uri="{FF2B5EF4-FFF2-40B4-BE49-F238E27FC236}">
                <a16:creationId xmlns:a16="http://schemas.microsoft.com/office/drawing/2014/main" id="{D1A54480-94AC-49B8-AF08-DEA4DBBBFEEE}"/>
              </a:ext>
            </a:extLst>
          </p:cNvPr>
          <p:cNvSpPr/>
          <p:nvPr/>
        </p:nvSpPr>
        <p:spPr>
          <a:xfrm>
            <a:off x="6362301" y="3233603"/>
            <a:ext cx="3420000" cy="144000"/>
          </a:xfrm>
          <a:prstGeom prst="homePlate">
            <a:avLst>
              <a:gd name="adj" fmla="val 1276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600" kern="0" dirty="0">
                <a:solidFill>
                  <a:sysClr val="windowText" lastClr="000000"/>
                </a:solidFill>
                <a:latin typeface="Meiryo UI" panose="020B0604030504040204" pitchFamily="50" charset="-128"/>
                <a:ea typeface="Meiryo UI" panose="020B0604030504040204" pitchFamily="50" charset="-128"/>
              </a:rPr>
              <a:t>・淀川大堰閘門の令和６年度の完成に向け設計・工事の実施</a:t>
            </a:r>
            <a:endPar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9" name="ホームベース 18">
            <a:extLst>
              <a:ext uri="{FF2B5EF4-FFF2-40B4-BE49-F238E27FC236}">
                <a16:creationId xmlns:a16="http://schemas.microsoft.com/office/drawing/2014/main" id="{55086D68-7146-4BF0-BEAD-EC5CA8323C6C}"/>
              </a:ext>
            </a:extLst>
          </p:cNvPr>
          <p:cNvSpPr/>
          <p:nvPr/>
        </p:nvSpPr>
        <p:spPr>
          <a:xfrm>
            <a:off x="6362301" y="3427460"/>
            <a:ext cx="3420000" cy="144000"/>
          </a:xfrm>
          <a:prstGeom prst="homePlate">
            <a:avLst>
              <a:gd name="adj" fmla="val 1205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・淀川沿川のまちづくりの促進</a:t>
            </a:r>
          </a:p>
        </p:txBody>
      </p:sp>
      <p:sp>
        <p:nvSpPr>
          <p:cNvPr id="20" name="ホームベース 19">
            <a:extLst>
              <a:ext uri="{FF2B5EF4-FFF2-40B4-BE49-F238E27FC236}">
                <a16:creationId xmlns:a16="http://schemas.microsoft.com/office/drawing/2014/main" id="{DCE93263-3DDA-4E3F-B754-F36188D8F4FF}"/>
              </a:ext>
            </a:extLst>
          </p:cNvPr>
          <p:cNvSpPr/>
          <p:nvPr/>
        </p:nvSpPr>
        <p:spPr>
          <a:xfrm>
            <a:off x="6362301" y="2140085"/>
            <a:ext cx="3420000" cy="216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580" kern="0" dirty="0">
                <a:solidFill>
                  <a:sysClr val="windowText" lastClr="000000"/>
                </a:solidFill>
                <a:latin typeface="Meiryo UI" panose="020B0604030504040204" pitchFamily="50" charset="-128"/>
                <a:ea typeface="Meiryo UI" panose="020B0604030504040204" pitchFamily="50" charset="-128"/>
              </a:rPr>
              <a:t>・中之島</a:t>
            </a:r>
            <a:r>
              <a:rPr lang="en-US" altLang="ja-JP" sz="580" kern="0" dirty="0">
                <a:solidFill>
                  <a:sysClr val="windowText" lastClr="000000"/>
                </a:solidFill>
                <a:latin typeface="Meiryo UI" panose="020B0604030504040204" pitchFamily="50" charset="-128"/>
                <a:ea typeface="Meiryo UI" panose="020B0604030504040204" pitchFamily="50" charset="-128"/>
              </a:rPr>
              <a:t>GATE</a:t>
            </a:r>
            <a:r>
              <a:rPr lang="ja-JP" altLang="en-US" sz="580" kern="0" dirty="0">
                <a:solidFill>
                  <a:sysClr val="windowText" lastClr="000000"/>
                </a:solidFill>
                <a:latin typeface="Meiryo UI" panose="020B0604030504040204" pitchFamily="50" charset="-128"/>
                <a:ea typeface="Meiryo UI" panose="020B0604030504040204" pitchFamily="50" charset="-128"/>
              </a:rPr>
              <a:t>エリアにおいて、川と海の結節点や観光名所への誘客拠点となるターミナルの整備に向け、測量・概略検討を実施</a:t>
            </a:r>
          </a:p>
        </p:txBody>
      </p:sp>
      <p:sp>
        <p:nvSpPr>
          <p:cNvPr id="21" name="ホームベース 20">
            <a:extLst>
              <a:ext uri="{FF2B5EF4-FFF2-40B4-BE49-F238E27FC236}">
                <a16:creationId xmlns:a16="http://schemas.microsoft.com/office/drawing/2014/main" id="{048A51F2-7302-4B01-9EFD-79316016AB49}"/>
              </a:ext>
            </a:extLst>
          </p:cNvPr>
          <p:cNvSpPr/>
          <p:nvPr/>
        </p:nvSpPr>
        <p:spPr>
          <a:xfrm>
            <a:off x="6369951" y="365621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lang="ja-JP" altLang="en-US"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光のコンテンツの魅力向上</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048A51F2-7302-4B01-9EFD-79316016AB49}"/>
              </a:ext>
            </a:extLst>
          </p:cNvPr>
          <p:cNvSpPr/>
          <p:nvPr/>
        </p:nvSpPr>
        <p:spPr>
          <a:xfrm>
            <a:off x="6369951" y="3833850"/>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・国内外へのプロモーション強化</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22">
            <a:extLst>
              <a:ext uri="{FF2B5EF4-FFF2-40B4-BE49-F238E27FC236}">
                <a16:creationId xmlns:a16="http://schemas.microsoft.com/office/drawing/2014/main" id="{048A51F2-7302-4B01-9EFD-79316016AB49}"/>
              </a:ext>
            </a:extLst>
          </p:cNvPr>
          <p:cNvSpPr/>
          <p:nvPr/>
        </p:nvSpPr>
        <p:spPr>
          <a:xfrm>
            <a:off x="6369951" y="4008436"/>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・エリアプログラムとの連携推進</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4"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5" name="スライド番号プレースホルダー 4"/>
          <p:cNvSpPr>
            <a:spLocks noGrp="1"/>
          </p:cNvSpPr>
          <p:nvPr>
            <p:ph type="sldNum" sz="quarter" idx="12"/>
          </p:nvPr>
        </p:nvSpPr>
        <p:spPr>
          <a:xfrm>
            <a:off x="7678692" y="6613568"/>
            <a:ext cx="2228850" cy="249577"/>
          </a:xfrm>
        </p:spPr>
        <p:txBody>
          <a:bodyPr/>
          <a:lstStyle/>
          <a:p>
            <a:r>
              <a:rPr kumimoji="1" lang="en-US" altLang="ja-JP" dirty="0"/>
              <a:t>21</a:t>
            </a:r>
            <a:endParaRPr kumimoji="1" lang="ja-JP" altLang="en-US" dirty="0"/>
          </a:p>
        </p:txBody>
      </p:sp>
    </p:spTree>
    <p:extLst>
      <p:ext uri="{BB962C8B-B14F-4D97-AF65-F5344CB8AC3E}">
        <p14:creationId xmlns:p14="http://schemas.microsoft.com/office/powerpoint/2010/main" val="349820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3605257420"/>
              </p:ext>
            </p:extLst>
          </p:nvPr>
        </p:nvGraphicFramePr>
        <p:xfrm>
          <a:off x="64802" y="69272"/>
          <a:ext cx="9755999" cy="651856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190315">
                <a:tc rowSpan="6">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大阪の食の魅力発信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「食」のブランディングに向けた取組み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魅力ある「食」コンテンツの掘り起こしや発信など、食に関する事業を通じて大阪の「食」ブランディングに向けた取組みを推進する。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大阪商工会議所と共に「食創造都市 大阪推進機構」の活動を通じて世界における「食のまち・大阪」を発信する。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929753">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グローバルブランド化促進事業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名品等の</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PR</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や販路拡大、付加価値の高い商品等開発を促進し、ブランド力向上と購入機会の拡大を図るとともに、伝統や特徴のある一次産品・加工食品など「大阪の食」の魅力を発信する。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農林水産省近畿農政局・大阪国税局・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独立行政法人日本貿易振興機構・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地方独立行政法人大阪府立環境農林水産総合研究所・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民間との連携による食の魅力発信（食を活用した観光魅力開発事業）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民間事業者等との連携により、大阪の食の魅力を活用した新たな大阪ならではの観光コンテンツを開発する。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広域ベイエリアまちづくりの推進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2050</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を⻑期⽬標とした⼤阪広域ベイエリアの将来像や様々な主体の取組みの基本的な方向性等について、「大阪広域ベイエリアまちづくりビジョン（案）」をとりまとめ、その重点的な取組みとして、海上交通の活性化、広域サイクル連携及び堺旧港周辺まちづくり等の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大阪府・大阪市・堺市・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沿岸市町・民間事業者等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観光魅力向上のための歴史・文化的まちなみ創出事業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船場地区において、歴史的・文化的な建築資源周辺の無電柱化や周辺景観と調和した道路整備を実施するとともに、回遊性向上の取組み等を実施する。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地元まちづくり団体等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6755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12"/>
                  </a:ext>
                </a:extLst>
              </a:tr>
              <a:tr h="432000">
                <a:tc rowSpan="5">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災害時多言語支援事業（</a:t>
                      </a:r>
                      <a:r>
                        <a:rPr lang="en-US" sz="600" b="0" i="0" u="none" strike="noStrike" dirty="0">
                          <a:solidFill>
                            <a:schemeClr val="tx1"/>
                          </a:solidFill>
                          <a:effectLst/>
                          <a:latin typeface="Meiryo UI" panose="020B0604030504040204" pitchFamily="50" charset="-128"/>
                          <a:ea typeface="Meiryo UI" panose="020B0604030504040204" pitchFamily="50" charset="-128"/>
                        </a:rPr>
                        <a:t>Osaka Safe Travels）</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災害時に外国人が必要とする災害や交通等の情報を多言語で提供するウェブサイト・アプリの管理・運用を行うとともに、情報の充実や普及促進に取り組む。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外国人旅行者安全確保事業費</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smtClean="0">
                          <a:solidFill>
                            <a:schemeClr val="tx1"/>
                          </a:solidFill>
                          <a:effectLst/>
                          <a:latin typeface="Meiryo UI" panose="020B0604030504040204" pitchFamily="50" charset="-128"/>
                          <a:ea typeface="Meiryo UI" panose="020B0604030504040204" pitchFamily="50" charset="-128"/>
                        </a:rPr>
                        <a:t>災害時等に外国人旅行者自らが身を守るために必要な情報を入手できる環境をつくるとともに、ホテル等との災害時の連携協定締結を進めることにより、災害時に外国人旅行者等が一時避難できる環境を確保する。</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公共交通機関等と連携した受入環境整備事業</a:t>
                      </a:r>
                      <a:endParaRPr lang="ja-JP" altLang="en-US" sz="600" b="0" i="0" u="none" strike="sngStrike" dirty="0">
                        <a:solidFill>
                          <a:schemeClr val="accent6">
                            <a:lumMod val="75000"/>
                          </a:schemeClr>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乗継駅において、経路表示などの案内充実の取組みを行う事業者に対し、事業費の一部を補助する。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観光案内所運営</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多言語による観光案内、旅行時のトラブル等に関する総合相談など、観光客が必要とするサービスを提供する観光案内所（大阪、難波、新大阪）を運営する。（難波においては、観光案内のみ実施）</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観光案内表示板機能強化事業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外国人を含む来阪観光客のニーズに対応し、周遊性の向上等を図るため、広告収入等による民間活力を活用し、観光情報や災害時の情報発信等、多言語に対応した多機能型を含む観光案内板を整備する。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大阪市</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bl>
          </a:graphicData>
        </a:graphic>
      </p:graphicFrame>
      <p:sp>
        <p:nvSpPr>
          <p:cNvPr id="4" name="ホームベース 3">
            <a:extLst>
              <a:ext uri="{FF2B5EF4-FFF2-40B4-BE49-F238E27FC236}">
                <a16:creationId xmlns:a16="http://schemas.microsoft.com/office/drawing/2014/main" id="{64EA1CAC-A9BD-46FC-8415-08CF44EB12C7}"/>
              </a:ext>
            </a:extLst>
          </p:cNvPr>
          <p:cNvSpPr/>
          <p:nvPr/>
        </p:nvSpPr>
        <p:spPr>
          <a:xfrm>
            <a:off x="6366935" y="44536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chemeClr val="tx1"/>
                </a:solidFill>
                <a:effectLst/>
                <a:latin typeface="Meiryo UI" panose="020B0604030504040204" pitchFamily="50" charset="-128"/>
                <a:ea typeface="Meiryo UI" panose="020B0604030504040204" pitchFamily="50" charset="-128"/>
              </a:rPr>
              <a:t>・</a:t>
            </a:r>
            <a:r>
              <a:rPr kumimoji="1" lang="en-US" altLang="ja-JP" sz="600">
                <a:solidFill>
                  <a:schemeClr val="tx1"/>
                </a:solidFill>
                <a:effectLst/>
                <a:latin typeface="Meiryo UI" panose="020B0604030504040204" pitchFamily="50" charset="-128"/>
                <a:ea typeface="Meiryo UI" panose="020B0604030504040204" pitchFamily="50" charset="-128"/>
              </a:rPr>
              <a:t>Osaka</a:t>
            </a:r>
            <a:r>
              <a:rPr kumimoji="1" lang="ja-JP" altLang="en-US" sz="600">
                <a:solidFill>
                  <a:schemeClr val="tx1"/>
                </a:solidFill>
                <a:effectLst/>
                <a:latin typeface="Meiryo UI" panose="020B0604030504040204" pitchFamily="50" charset="-128"/>
                <a:ea typeface="Meiryo UI" panose="020B0604030504040204" pitchFamily="50" charset="-128"/>
              </a:rPr>
              <a:t> </a:t>
            </a:r>
            <a:r>
              <a:rPr kumimoji="1" lang="en-US" altLang="ja-JP" sz="600">
                <a:solidFill>
                  <a:schemeClr val="tx1"/>
                </a:solidFill>
                <a:effectLst/>
                <a:latin typeface="Meiryo UI" panose="020B0604030504040204" pitchFamily="50" charset="-128"/>
                <a:ea typeface="Meiryo UI" panose="020B0604030504040204" pitchFamily="50" charset="-128"/>
              </a:rPr>
              <a:t>Safe Travels</a:t>
            </a:r>
            <a:r>
              <a:rPr kumimoji="1" lang="ja-JP" altLang="en-US" sz="600">
                <a:solidFill>
                  <a:schemeClr val="tx1"/>
                </a:solidFill>
                <a:effectLst/>
                <a:latin typeface="Meiryo UI" panose="020B0604030504040204" pitchFamily="50" charset="-128"/>
                <a:ea typeface="Meiryo UI" panose="020B0604030504040204" pitchFamily="50" charset="-128"/>
              </a:rPr>
              <a:t>の運用、情報の充実、普及促進</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AC5E6305-37F8-4193-B682-921174C5022B}"/>
              </a:ext>
            </a:extLst>
          </p:cNvPr>
          <p:cNvSpPr/>
          <p:nvPr/>
        </p:nvSpPr>
        <p:spPr>
          <a:xfrm>
            <a:off x="6366935" y="1932484"/>
            <a:ext cx="1656000" cy="46901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700"/>
              </a:lnSpc>
            </a:pP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名品等の国内でのプロモーション、デジタル技術を活用した非対面での海外向けプロモーション</a:t>
            </a:r>
            <a:endParaRPr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A3C5D7EE-AAE6-471F-8C53-27F2E6AFECC6}"/>
              </a:ext>
            </a:extLst>
          </p:cNvPr>
          <p:cNvSpPr/>
          <p:nvPr/>
        </p:nvSpPr>
        <p:spPr>
          <a:xfrm>
            <a:off x="6366935" y="532803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b="0" i="0" strike="noStrike" baseline="0" dirty="0">
                <a:solidFill>
                  <a:schemeClr val="tx1"/>
                </a:solidFill>
                <a:latin typeface="Meiryo UI" panose="020B0604030504040204" pitchFamily="50" charset="-128"/>
                <a:ea typeface="Meiryo UI" panose="020B0604030504040204" pitchFamily="50" charset="-128"/>
              </a:rPr>
              <a:t>・補助事業の実施 </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39E5799-309D-471C-8F00-02C8BDFF4440}"/>
              </a:ext>
            </a:extLst>
          </p:cNvPr>
          <p:cNvSpPr/>
          <p:nvPr/>
        </p:nvSpPr>
        <p:spPr>
          <a:xfrm>
            <a:off x="6366935" y="5157623"/>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・ホテル等への働きかけ及び協定締結（可能な施設から順次）</a:t>
            </a:r>
          </a:p>
        </p:txBody>
      </p:sp>
      <p:sp>
        <p:nvSpPr>
          <p:cNvPr id="8" name="ホームベース 7">
            <a:extLst>
              <a:ext uri="{FF2B5EF4-FFF2-40B4-BE49-F238E27FC236}">
                <a16:creationId xmlns:a16="http://schemas.microsoft.com/office/drawing/2014/main" id="{14D432F5-D36C-40B2-AD08-58A7ED60E009}"/>
              </a:ext>
            </a:extLst>
          </p:cNvPr>
          <p:cNvSpPr/>
          <p:nvPr/>
        </p:nvSpPr>
        <p:spPr>
          <a:xfrm>
            <a:off x="6366935" y="4885467"/>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80" b="0" dirty="0">
                <a:solidFill>
                  <a:schemeClr val="tx1"/>
                </a:solidFill>
                <a:latin typeface="Meiryo UI" panose="020B0604030504040204" pitchFamily="50" charset="-128"/>
                <a:ea typeface="Meiryo UI" panose="020B0604030504040204" pitchFamily="50" charset="-128"/>
              </a:rPr>
              <a:t>・外国人旅行者に対する情報発信</a:t>
            </a:r>
            <a:r>
              <a:rPr lang="ja-JP" altLang="en-US" sz="580" dirty="0">
                <a:solidFill>
                  <a:schemeClr val="tx1"/>
                </a:solidFill>
                <a:latin typeface="Meiryo UI" panose="020B0604030504040204" pitchFamily="50" charset="-128"/>
                <a:ea typeface="Meiryo UI" panose="020B0604030504040204" pitchFamily="50" charset="-128"/>
              </a:rPr>
              <a:t>に係る体制づくり</a:t>
            </a:r>
            <a:endParaRPr kumimoji="1" lang="en-US" altLang="ja-JP" sz="580" b="0" dirty="0">
              <a:solidFill>
                <a:schemeClr val="tx1"/>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C2BF0FA-33F9-43D9-A33E-87000F15AFF9}"/>
              </a:ext>
            </a:extLst>
          </p:cNvPr>
          <p:cNvSpPr/>
          <p:nvPr/>
        </p:nvSpPr>
        <p:spPr>
          <a:xfrm>
            <a:off x="6366935" y="5024952"/>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・宿泊・観光施設等に対する外国人旅行者への支援方策等の周知・啓発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A0C962D7-FC98-4C9A-BFEC-6009FCEF6E3C}"/>
              </a:ext>
            </a:extLst>
          </p:cNvPr>
          <p:cNvSpPr/>
          <p:nvPr/>
        </p:nvSpPr>
        <p:spPr>
          <a:xfrm>
            <a:off x="6366935" y="61906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・民間活力を活用した観光案内表示板の整備・運営</a:t>
            </a:r>
          </a:p>
        </p:txBody>
      </p:sp>
      <p:sp>
        <p:nvSpPr>
          <p:cNvPr id="12" name="ホームベース 11">
            <a:extLst>
              <a:ext uri="{FF2B5EF4-FFF2-40B4-BE49-F238E27FC236}">
                <a16:creationId xmlns:a16="http://schemas.microsoft.com/office/drawing/2014/main" id="{0A2B8A9A-5AFD-4477-8E0E-2EDA3414267D}"/>
              </a:ext>
            </a:extLst>
          </p:cNvPr>
          <p:cNvSpPr/>
          <p:nvPr/>
        </p:nvSpPr>
        <p:spPr>
          <a:xfrm>
            <a:off x="6366935" y="3847192"/>
            <a:ext cx="3420000" cy="360000"/>
          </a:xfrm>
          <a:prstGeom prst="homePlate">
            <a:avLst>
              <a:gd name="adj" fmla="val 895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周辺景観と調和した道路整備（令和</a:t>
            </a:r>
            <a:r>
              <a:rPr kumimoji="1" lang="en-US" altLang="ja-JP" sz="600" dirty="0">
                <a:solidFill>
                  <a:schemeClr val="tx1"/>
                </a:solidFill>
                <a:effectLst/>
                <a:latin typeface="Meiryo UI" panose="020B0604030504040204" pitchFamily="50" charset="-128"/>
                <a:ea typeface="Meiryo UI" panose="020B0604030504040204" pitchFamily="50" charset="-128"/>
              </a:rPr>
              <a:t>3</a:t>
            </a:r>
            <a:r>
              <a:rPr kumimoji="1" lang="ja-JP" altLang="en-US" sz="600" dirty="0">
                <a:solidFill>
                  <a:schemeClr val="tx1"/>
                </a:solidFill>
                <a:effectLst/>
                <a:latin typeface="Meiryo UI" panose="020B0604030504040204" pitchFamily="50" charset="-128"/>
                <a:ea typeface="Meiryo UI" panose="020B0604030504040204" pitchFamily="50" charset="-128"/>
              </a:rPr>
              <a:t>年度まで）</a:t>
            </a:r>
            <a:endParaRPr kumimoji="1" lang="en-US" altLang="ja-JP" sz="600" dirty="0">
              <a:solidFill>
                <a:schemeClr val="tx1"/>
              </a:solidFill>
              <a:effectLst/>
              <a:latin typeface="Meiryo UI" panose="020B0604030504040204" pitchFamily="50" charset="-128"/>
              <a:ea typeface="Meiryo UI" panose="020B0604030504040204" pitchFamily="50" charset="-128"/>
            </a:endParaRPr>
          </a:p>
          <a:p>
            <a:r>
              <a:rPr lang="ja-JP" altLang="en-US" sz="600" dirty="0">
                <a:solidFill>
                  <a:schemeClr val="tx1"/>
                </a:solidFill>
                <a:latin typeface="Meiryo UI" panose="020B0604030504040204" pitchFamily="50" charset="-128"/>
                <a:ea typeface="Meiryo UI" panose="020B0604030504040204" pitchFamily="50" charset="-128"/>
              </a:rPr>
              <a:t>・整備後の道路空間を活用した賑わい創出等</a:t>
            </a:r>
          </a:p>
        </p:txBody>
      </p:sp>
      <p:sp>
        <p:nvSpPr>
          <p:cNvPr id="13" name="ホームベース 12">
            <a:extLst>
              <a:ext uri="{FF2B5EF4-FFF2-40B4-BE49-F238E27FC236}">
                <a16:creationId xmlns:a16="http://schemas.microsoft.com/office/drawing/2014/main" id="{8D515E41-E9FE-4185-AA59-90A1594C92BD}"/>
              </a:ext>
            </a:extLst>
          </p:cNvPr>
          <p:cNvSpPr/>
          <p:nvPr/>
        </p:nvSpPr>
        <p:spPr>
          <a:xfrm>
            <a:off x="6366935" y="3273735"/>
            <a:ext cx="3420000" cy="504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「大阪広域ベイエリアまちづくりビジョン（案）」のとりまとめ（令和</a:t>
            </a:r>
            <a:r>
              <a:rPr kumimoji="1" lang="ja-JP" altLang="ja-JP" sz="600" dirty="0">
                <a:solidFill>
                  <a:schemeClr val="tx1"/>
                </a:solidFill>
                <a:effectLst/>
                <a:latin typeface="Meiryo UI" panose="020B0604030504040204" pitchFamily="50" charset="-128"/>
                <a:ea typeface="Meiryo UI" panose="020B0604030504040204" pitchFamily="50" charset="-128"/>
              </a:rPr>
              <a:t>３年春目途</a:t>
            </a:r>
            <a:r>
              <a:rPr kumimoji="1" lang="ja-JP" altLang="en-US" sz="600" dirty="0">
                <a:solidFill>
                  <a:schemeClr val="tx1"/>
                </a:solidFill>
                <a:effectLst/>
                <a:latin typeface="Meiryo UI" panose="020B0604030504040204" pitchFamily="50" charset="-128"/>
                <a:ea typeface="Meiryo UI" panose="020B0604030504040204" pitchFamily="50" charset="-128"/>
              </a:rPr>
              <a:t>）及び推進</a:t>
            </a:r>
            <a:endParaRPr kumimoji="1" lang="en-US" altLang="ja-JP" sz="600" dirty="0">
              <a:solidFill>
                <a:schemeClr val="tx1"/>
              </a:solidFill>
              <a:effectLst/>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DBCDDEEF-4E90-47B7-8770-61E08D182930}"/>
              </a:ext>
            </a:extLst>
          </p:cNvPr>
          <p:cNvSpPr/>
          <p:nvPr/>
        </p:nvSpPr>
        <p:spPr>
          <a:xfrm>
            <a:off x="6366935" y="2634626"/>
            <a:ext cx="3420000" cy="14400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en-US" altLang="ja-JP" sz="600" dirty="0">
                <a:solidFill>
                  <a:schemeClr val="tx1"/>
                </a:solidFill>
                <a:latin typeface="Meiryo UI" panose="020B0604030504040204" pitchFamily="50" charset="-128"/>
                <a:ea typeface="Meiryo UI" panose="020B0604030504040204" pitchFamily="50" charset="-128"/>
              </a:rPr>
              <a:t>SNS</a:t>
            </a:r>
            <a:r>
              <a:rPr kumimoji="1" lang="ja-JP" altLang="en-US" sz="600" dirty="0">
                <a:solidFill>
                  <a:schemeClr val="tx1"/>
                </a:solidFill>
                <a:latin typeface="Meiryo UI" panose="020B0604030504040204" pitchFamily="50" charset="-128"/>
                <a:ea typeface="Meiryo UI" panose="020B0604030504040204" pitchFamily="50" charset="-128"/>
              </a:rPr>
              <a:t>等による一次産品・加工食品などの魅力発信</a:t>
            </a:r>
          </a:p>
        </p:txBody>
      </p:sp>
      <p:sp>
        <p:nvSpPr>
          <p:cNvPr id="15" name="ホームベース 14">
            <a:extLst>
              <a:ext uri="{FF2B5EF4-FFF2-40B4-BE49-F238E27FC236}">
                <a16:creationId xmlns:a16="http://schemas.microsoft.com/office/drawing/2014/main" id="{CCB0D52E-E6A7-4598-B444-00B3BBCEFF44}"/>
              </a:ext>
            </a:extLst>
          </p:cNvPr>
          <p:cNvSpPr/>
          <p:nvPr/>
        </p:nvSpPr>
        <p:spPr>
          <a:xfrm>
            <a:off x="6366935" y="2446060"/>
            <a:ext cx="3420000" cy="144000"/>
          </a:xfrm>
          <a:prstGeom prst="homePlate">
            <a:avLst>
              <a:gd name="adj" fmla="val 8700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・農林水産業の６次産業化など、付加価値の高い商品等の開発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6" name="ホームベース 15">
            <a:extLst>
              <a:ext uri="{FF2B5EF4-FFF2-40B4-BE49-F238E27FC236}">
                <a16:creationId xmlns:a16="http://schemas.microsoft.com/office/drawing/2014/main" id="{30DFCB8C-84B5-4050-8DD4-78B1E85EEBA0}"/>
              </a:ext>
            </a:extLst>
          </p:cNvPr>
          <p:cNvSpPr/>
          <p:nvPr/>
        </p:nvSpPr>
        <p:spPr>
          <a:xfrm>
            <a:off x="6366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・開所時間の短縮など、新型コロナウイルス感染症の状況に応じて運営</a:t>
            </a:r>
          </a:p>
        </p:txBody>
      </p:sp>
      <p:sp>
        <p:nvSpPr>
          <p:cNvPr id="17" name="ホームベース 16">
            <a:extLst>
              <a:ext uri="{FF2B5EF4-FFF2-40B4-BE49-F238E27FC236}">
                <a16:creationId xmlns:a16="http://schemas.microsoft.com/office/drawing/2014/main" id="{A25ADAED-7B72-4352-8CD9-1E737DF40C18}"/>
              </a:ext>
            </a:extLst>
          </p:cNvPr>
          <p:cNvSpPr/>
          <p:nvPr/>
        </p:nvSpPr>
        <p:spPr>
          <a:xfrm>
            <a:off x="8130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・通常どおりの運営を再開</a:t>
            </a:r>
          </a:p>
        </p:txBody>
      </p:sp>
      <p:sp>
        <p:nvSpPr>
          <p:cNvPr id="18" name="ホームベース 17">
            <a:extLst>
              <a:ext uri="{FF2B5EF4-FFF2-40B4-BE49-F238E27FC236}">
                <a16:creationId xmlns:a16="http://schemas.microsoft.com/office/drawing/2014/main" id="{C2A399B3-9183-4B64-B6AE-67EFF14F56B7}"/>
              </a:ext>
            </a:extLst>
          </p:cNvPr>
          <p:cNvSpPr/>
          <p:nvPr/>
        </p:nvSpPr>
        <p:spPr>
          <a:xfrm>
            <a:off x="6366935" y="284527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・民間事業者との連携による国内の需要喚起に向けた食の魅力発信</a:t>
            </a:r>
          </a:p>
        </p:txBody>
      </p:sp>
      <p:sp>
        <p:nvSpPr>
          <p:cNvPr id="19" name="ホームベース 18">
            <a:extLst>
              <a:ext uri="{FF2B5EF4-FFF2-40B4-BE49-F238E27FC236}">
                <a16:creationId xmlns:a16="http://schemas.microsoft.com/office/drawing/2014/main" id="{0F5500D4-CB22-4888-9602-6800051AA994}"/>
              </a:ext>
            </a:extLst>
          </p:cNvPr>
          <p:cNvSpPr/>
          <p:nvPr/>
        </p:nvSpPr>
        <p:spPr>
          <a:xfrm>
            <a:off x="8130935" y="2845271"/>
            <a:ext cx="1656000" cy="360000"/>
          </a:xfrm>
          <a:prstGeom prst="homePlate">
            <a:avLst>
              <a:gd name="adj" fmla="val 683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a:t>
            </a:r>
            <a:r>
              <a:rPr lang="ja-JP" altLang="en-US" sz="600" dirty="0">
                <a:solidFill>
                  <a:schemeClr val="tx1"/>
                </a:solidFill>
                <a:latin typeface="Meiryo UI" panose="020B0604030504040204" pitchFamily="50" charset="-128"/>
                <a:ea typeface="Meiryo UI" panose="020B0604030504040204" pitchFamily="50" charset="-128"/>
              </a:rPr>
              <a:t>外</a:t>
            </a:r>
            <a:r>
              <a:rPr kumimoji="1" lang="ja-JP" altLang="en-US" sz="600" dirty="0">
                <a:solidFill>
                  <a:schemeClr val="tx1"/>
                </a:solidFill>
                <a:latin typeface="Meiryo UI" panose="020B0604030504040204" pitchFamily="50" charset="-128"/>
                <a:ea typeface="Meiryo UI" panose="020B0604030504040204" pitchFamily="50" charset="-128"/>
              </a:rPr>
              <a:t>の需要喚起に向けた食の魅力発信</a:t>
            </a:r>
          </a:p>
        </p:txBody>
      </p:sp>
      <p:sp>
        <p:nvSpPr>
          <p:cNvPr id="20" name="ホームベース 19">
            <a:extLst>
              <a:ext uri="{FF2B5EF4-FFF2-40B4-BE49-F238E27FC236}">
                <a16:creationId xmlns:a16="http://schemas.microsoft.com/office/drawing/2014/main" id="{6831339B-93A1-4DF0-8ADC-9CAA7837EC67}"/>
              </a:ext>
            </a:extLst>
          </p:cNvPr>
          <p:cNvSpPr/>
          <p:nvPr/>
        </p:nvSpPr>
        <p:spPr>
          <a:xfrm>
            <a:off x="6366935" y="134860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「食のまち・</a:t>
            </a:r>
            <a:r>
              <a:rPr kumimoji="1" lang="en-US" altLang="ja-JP" sz="600" dirty="0">
                <a:solidFill>
                  <a:schemeClr val="tx1"/>
                </a:solidFill>
                <a:effectLst/>
                <a:latin typeface="Meiryo UI" panose="020B0604030504040204" pitchFamily="50" charset="-128"/>
                <a:ea typeface="Meiryo UI" panose="020B0604030504040204" pitchFamily="50" charset="-128"/>
              </a:rPr>
              <a:t>OSAKA</a:t>
            </a:r>
            <a:r>
              <a:rPr kumimoji="1" lang="ja-JP" altLang="ja-JP" sz="600" dirty="0">
                <a:solidFill>
                  <a:schemeClr val="tx1"/>
                </a:solidFill>
                <a:effectLst/>
                <a:latin typeface="Meiryo UI" panose="020B0604030504040204" pitchFamily="50" charset="-128"/>
                <a:ea typeface="Meiryo UI" panose="020B0604030504040204" pitchFamily="50" charset="-128"/>
              </a:rPr>
              <a:t>」の発信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32F0D0C3-B990-4CBF-AC96-0E6B99812225}"/>
              </a:ext>
            </a:extLst>
          </p:cNvPr>
          <p:cNvSpPr/>
          <p:nvPr/>
        </p:nvSpPr>
        <p:spPr>
          <a:xfrm>
            <a:off x="6366935" y="1525547"/>
            <a:ext cx="3420000" cy="144000"/>
          </a:xfrm>
          <a:prstGeom prst="homePlate">
            <a:avLst>
              <a:gd name="adj" fmla="val 9527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「食」の魅力づくりの継続的展開</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41F80FA4-D90A-4E03-A72F-4FB4C78C9177}"/>
              </a:ext>
            </a:extLst>
          </p:cNvPr>
          <p:cNvSpPr/>
          <p:nvPr/>
        </p:nvSpPr>
        <p:spPr>
          <a:xfrm>
            <a:off x="6366935" y="1702488"/>
            <a:ext cx="3420000" cy="144000"/>
          </a:xfrm>
          <a:prstGeom prst="homePlate">
            <a:avLst>
              <a:gd name="adj" fmla="val 9244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a:t>
            </a: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関連</a:t>
            </a:r>
            <a:r>
              <a:rPr kumimoji="1" lang="en-US" altLang="ja-JP" sz="600" dirty="0">
                <a:solidFill>
                  <a:schemeClr val="tx1"/>
                </a:solidFill>
                <a:effectLst/>
                <a:latin typeface="Meiryo UI" panose="020B0604030504040204" pitchFamily="50" charset="-128"/>
                <a:ea typeface="Meiryo UI" panose="020B0604030504040204" pitchFamily="50" charset="-128"/>
              </a:rPr>
              <a:t>MICE</a:t>
            </a:r>
            <a:r>
              <a:rPr kumimoji="1" lang="ja-JP" altLang="ja-JP" sz="600" dirty="0">
                <a:solidFill>
                  <a:schemeClr val="tx1"/>
                </a:solidFill>
                <a:effectLst/>
                <a:latin typeface="Meiryo UI" panose="020B0604030504040204" pitchFamily="50" charset="-128"/>
                <a:ea typeface="Meiryo UI" panose="020B0604030504040204" pitchFamily="50" charset="-128"/>
              </a:rPr>
              <a:t>の誘致活動</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7">
            <a:extLst>
              <a:ext uri="{FF2B5EF4-FFF2-40B4-BE49-F238E27FC236}">
                <a16:creationId xmlns:a16="http://schemas.microsoft.com/office/drawing/2014/main" id="{881E3454-BCC1-4766-91E2-8952791289A5}"/>
              </a:ext>
            </a:extLst>
          </p:cNvPr>
          <p:cNvSpPr/>
          <p:nvPr/>
        </p:nvSpPr>
        <p:spPr>
          <a:xfrm>
            <a:off x="8109671" y="4889623"/>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dirty="0">
                <a:solidFill>
                  <a:schemeClr val="tx1"/>
                </a:solidFill>
                <a:latin typeface="Meiryo UI" panose="020B0604030504040204" pitchFamily="50" charset="-128"/>
                <a:ea typeface="Meiryo UI" panose="020B0604030504040204" pitchFamily="50" charset="-128"/>
              </a:rPr>
              <a:t>・外国人旅行者に対する情報発信の強化</a:t>
            </a:r>
            <a:endParaRPr kumimoji="1" lang="en-US" altLang="ja-JP" sz="600" b="0" dirty="0">
              <a:solidFill>
                <a:schemeClr val="tx1"/>
              </a:solidFill>
              <a:latin typeface="Meiryo UI" panose="020B0604030504040204" pitchFamily="50" charset="-128"/>
              <a:ea typeface="Meiryo UI" panose="020B0604030504040204" pitchFamily="50" charset="-128"/>
            </a:endParaRPr>
          </a:p>
        </p:txBody>
      </p:sp>
      <p:sp>
        <p:nvSpPr>
          <p:cNvPr id="24" name="ホームベース 4">
            <a:extLst>
              <a:ext uri="{FF2B5EF4-FFF2-40B4-BE49-F238E27FC236}">
                <a16:creationId xmlns:a16="http://schemas.microsoft.com/office/drawing/2014/main" id="{A9019942-4920-4217-8077-1B15D036A493}"/>
              </a:ext>
            </a:extLst>
          </p:cNvPr>
          <p:cNvSpPr/>
          <p:nvPr/>
        </p:nvSpPr>
        <p:spPr>
          <a:xfrm>
            <a:off x="8109671" y="1932483"/>
            <a:ext cx="1656000" cy="452947"/>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名品等の国内外でのプロモーション</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25"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 name="スライド番号プレースホルダー 4"/>
          <p:cNvSpPr>
            <a:spLocks noGrp="1"/>
          </p:cNvSpPr>
          <p:nvPr>
            <p:ph type="sldNum" sz="quarter" idx="12"/>
          </p:nvPr>
        </p:nvSpPr>
        <p:spPr>
          <a:xfrm>
            <a:off x="7678692" y="6538611"/>
            <a:ext cx="2228850" cy="324534"/>
          </a:xfrm>
        </p:spPr>
        <p:txBody>
          <a:bodyPr/>
          <a:lstStyle/>
          <a:p>
            <a:r>
              <a:rPr kumimoji="1" lang="en-US" altLang="ja-JP" dirty="0"/>
              <a:t>22</a:t>
            </a:r>
            <a:endParaRPr kumimoji="1" lang="ja-JP" altLang="en-US" dirty="0"/>
          </a:p>
        </p:txBody>
      </p:sp>
    </p:spTree>
    <p:extLst>
      <p:ext uri="{BB962C8B-B14F-4D97-AF65-F5344CB8AC3E}">
        <p14:creationId xmlns:p14="http://schemas.microsoft.com/office/powerpoint/2010/main" val="520550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164400187"/>
              </p:ext>
            </p:extLst>
          </p:nvPr>
        </p:nvGraphicFramePr>
        <p:xfrm>
          <a:off x="64802" y="69272"/>
          <a:ext cx="9755999" cy="6317707"/>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8066">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1098">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8066">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8066">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83438">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3317">
                <a:tc rowSpan="11">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宿泊施設おもてなし環境整備促進事業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宿泊施設（特区及び新法民泊施設を含む）における来阪旅行者のための環境整備に係る事業に対して、補助を行うことにより、おもてなし環境の向上を図る。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156812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市町村等観光振興支援事業</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各市町村や公的団体等が実施する観光振興事業に対して補助を行うことで、観光施設等における受入環境の整備及び観光拠点の魅力向上や誘客促進を図る。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2301949"/>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大阪駅・梅田駅周辺案内表示整備事業費補助金</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鉄道事業者や地下街管理者とともに、大阪駅・梅田駅周辺における案内表示（サイン）の統一化を図るため、協議会の運営を行うとともに、サイン整備に対する補助を行う。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歩行者案内標識整備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重点エリアにおいて、鉄道駅から主要集客施設までのルートの起点・分岐点に歩行者案内標識を整備することにより、旅行者をはじめとする来訪者への道案内を充実させる。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スマートシティ戦略推進事業</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（大阪スマートシティパートナーズフォーラム・プロジェクト</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＜インバウンド・観光の再生＞）</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府内市町村、企業、シビックテック、大学等が、“大阪モデル”のスマートシティ実現に向けて、「公民共同エコシステム」として設立した「大阪スマートシティパートナーズフォーラム」において、「インバウンド・観光の再生」をテーマの一つとして設定し、地域・社会課題を解決するためのプロジェクト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大阪府・市町村・</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576000">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おおさかプロモーション推進事業</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コロナ終息後を見据え、</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エンタメや食などの府内各地の観光魅力を、オリンピック・パラリンピックや万博のインパクトを生かしながら</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広くプロモーションし、国内外からの誘客、府内周遊の促進を図る。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33313946"/>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国内プロモーションの推進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大阪観光局において、マーケティングに基づき、観光客や市場ごとのターゲットに応じた効果的なプロモーション活動を展開し、国内からの誘客の促進を図る。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欧米豪をはじめ幅広い国・地域からの集客</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（海外プロモーションの強化、多様なニーズに対応した魅力づくりなど）</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大阪観光局において、インバウンドの量から質への転換をはかるべく、ターゲットを絞った海外プロモーションを実施するとともに、多様なニーズに対応した魅力づくりを行うことで経済効果の向上を図る。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458594">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ナイトカルチャー魅力創出事業</a:t>
                      </a:r>
                      <a:endPar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外国人旅行者を対象としたナイトカルチャー事業の立ち上げや事業継続に向けた取組みを支援する。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3995784"/>
                  </a:ext>
                </a:extLst>
              </a:tr>
              <a:tr h="45859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多くの観光客が訪れる大阪市と、歴史的に魅力ある観光資源を有する堺市とをつなぐ観光周遊バスの実証事業を実施する。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大阪府・大阪市・堺市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（百舌鳥・古市古墳群とその周辺地域を周遊するバスツアーの実証事業）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多様な客層が百舌鳥・古市古墳群とその周辺地域の魅力を満喫できるよう、バスツアーの実証事業を実施する。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9CCEB886-C3D1-47A0-A1D3-839CBE80A87B}"/>
              </a:ext>
            </a:extLst>
          </p:cNvPr>
          <p:cNvSpPr/>
          <p:nvPr/>
        </p:nvSpPr>
        <p:spPr>
          <a:xfrm>
            <a:off x="6362701" y="2211495"/>
            <a:ext cx="3420000" cy="180000"/>
          </a:xfrm>
          <a:prstGeom prst="homePlate">
            <a:avLst>
              <a:gd name="adj" fmla="val 10612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・補助事業の実施（令和４年度まで実施予定）</a:t>
            </a:r>
          </a:p>
        </p:txBody>
      </p:sp>
      <p:sp>
        <p:nvSpPr>
          <p:cNvPr id="5" name="ホームベース 4">
            <a:extLst>
              <a:ext uri="{FF2B5EF4-FFF2-40B4-BE49-F238E27FC236}">
                <a16:creationId xmlns:a16="http://schemas.microsoft.com/office/drawing/2014/main" id="{3BC171AE-A29F-465E-8D12-4BB1E22CC7C4}"/>
              </a:ext>
            </a:extLst>
          </p:cNvPr>
          <p:cNvSpPr/>
          <p:nvPr/>
        </p:nvSpPr>
        <p:spPr>
          <a:xfrm>
            <a:off x="6362701" y="2007203"/>
            <a:ext cx="3420000" cy="180000"/>
          </a:xfrm>
          <a:prstGeom prst="homePlate">
            <a:avLst>
              <a:gd name="adj" fmla="val 10550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・協議会事務局の運営</a:t>
            </a:r>
          </a:p>
        </p:txBody>
      </p:sp>
      <p:sp>
        <p:nvSpPr>
          <p:cNvPr id="6" name="ホームベース 5">
            <a:extLst>
              <a:ext uri="{FF2B5EF4-FFF2-40B4-BE49-F238E27FC236}">
                <a16:creationId xmlns:a16="http://schemas.microsoft.com/office/drawing/2014/main" id="{164D5A55-2657-40F7-AA42-8AD5DDAE3F10}"/>
              </a:ext>
            </a:extLst>
          </p:cNvPr>
          <p:cNvSpPr/>
          <p:nvPr/>
        </p:nvSpPr>
        <p:spPr>
          <a:xfrm>
            <a:off x="6359261" y="555087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・民間での事業化を見据えた観光周遊バスの実証</a:t>
            </a:r>
            <a:r>
              <a:rPr lang="ja-JP" altLang="en-US" sz="600" dirty="0">
                <a:solidFill>
                  <a:sysClr val="windowText" lastClr="000000"/>
                </a:solidFill>
                <a:latin typeface="Meiryo UI" panose="020B0604030504040204" pitchFamily="50" charset="-128"/>
                <a:ea typeface="Meiryo UI" panose="020B0604030504040204" pitchFamily="50" charset="-128"/>
              </a:rPr>
              <a:t>事業</a:t>
            </a:r>
            <a:r>
              <a:rPr kumimoji="1" lang="ja-JP" altLang="en-US" sz="600" dirty="0">
                <a:solidFill>
                  <a:sysClr val="windowText" lastClr="000000"/>
                </a:solidFill>
                <a:latin typeface="Meiryo UI" panose="020B0604030504040204" pitchFamily="50" charset="-128"/>
                <a:ea typeface="Meiryo UI" panose="020B0604030504040204" pitchFamily="50" charset="-128"/>
              </a:rPr>
              <a:t>の実施</a:t>
            </a:r>
          </a:p>
        </p:txBody>
      </p:sp>
      <p:sp>
        <p:nvSpPr>
          <p:cNvPr id="7" name="ホームベース 6">
            <a:extLst>
              <a:ext uri="{FF2B5EF4-FFF2-40B4-BE49-F238E27FC236}">
                <a16:creationId xmlns:a16="http://schemas.microsoft.com/office/drawing/2014/main" id="{0BF17DDF-3A7C-4D85-8EEF-A577ACAD8D5E}"/>
              </a:ext>
            </a:extLst>
          </p:cNvPr>
          <p:cNvSpPr/>
          <p:nvPr/>
        </p:nvSpPr>
        <p:spPr>
          <a:xfrm>
            <a:off x="6359261" y="599262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・民間での事業化に向け、採算性が高くコロナ禍に対応した事業手法の実証事業を実施</a:t>
            </a:r>
          </a:p>
        </p:txBody>
      </p:sp>
      <p:sp>
        <p:nvSpPr>
          <p:cNvPr id="8" name="ホームベース 7">
            <a:extLst>
              <a:ext uri="{FF2B5EF4-FFF2-40B4-BE49-F238E27FC236}">
                <a16:creationId xmlns:a16="http://schemas.microsoft.com/office/drawing/2014/main" id="{0609F2B7-F968-43B7-86B6-23DECD6D9EB9}"/>
              </a:ext>
            </a:extLst>
          </p:cNvPr>
          <p:cNvSpPr/>
          <p:nvPr/>
        </p:nvSpPr>
        <p:spPr>
          <a:xfrm>
            <a:off x="6362701" y="2903436"/>
            <a:ext cx="666000" cy="360000"/>
          </a:xfrm>
          <a:prstGeom prst="homePlate">
            <a:avLst>
              <a:gd name="adj" fmla="val 341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・参画企業による市町村ヒアリング</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DF72989A-1B61-4EB0-AE28-F8BBB9A67CE6}"/>
              </a:ext>
            </a:extLst>
          </p:cNvPr>
          <p:cNvSpPr/>
          <p:nvPr/>
        </p:nvSpPr>
        <p:spPr>
          <a:xfrm>
            <a:off x="7061940" y="2903436"/>
            <a:ext cx="666000" cy="360000"/>
          </a:xfrm>
          <a:prstGeom prst="homePlate">
            <a:avLst>
              <a:gd name="adj" fmla="val 323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・企業と市町村で展開プロジェクトを決定</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59719F9F-C41E-4F03-A96F-2266101C1F47}"/>
              </a:ext>
            </a:extLst>
          </p:cNvPr>
          <p:cNvSpPr/>
          <p:nvPr/>
        </p:nvSpPr>
        <p:spPr>
          <a:xfrm>
            <a:off x="7749434" y="2903436"/>
            <a:ext cx="2052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・実証実験を経ながら順次展開</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95D12753-8BE5-4C90-90C1-3D2C3A851C52}"/>
              </a:ext>
            </a:extLst>
          </p:cNvPr>
          <p:cNvSpPr/>
          <p:nvPr/>
        </p:nvSpPr>
        <p:spPr>
          <a:xfrm>
            <a:off x="6362701" y="24545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・重点エリアの歩行者案内標識の整備を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着実に</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実施（令和６年３月までに完了予定）</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17074205-6E93-4AEE-AC71-9E913A362AF9}"/>
              </a:ext>
            </a:extLst>
          </p:cNvPr>
          <p:cNvSpPr/>
          <p:nvPr/>
        </p:nvSpPr>
        <p:spPr>
          <a:xfrm>
            <a:off x="6359261" y="4180708"/>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・他都道府県・観光団体との連携強化</a:t>
            </a:r>
          </a:p>
        </p:txBody>
      </p:sp>
      <p:sp>
        <p:nvSpPr>
          <p:cNvPr id="19" name="ホームベース 18">
            <a:extLst>
              <a:ext uri="{FF2B5EF4-FFF2-40B4-BE49-F238E27FC236}">
                <a16:creationId xmlns:a16="http://schemas.microsoft.com/office/drawing/2014/main" id="{9BE7DA92-F098-4ACE-A86E-B5B228AC6AD4}"/>
              </a:ext>
            </a:extLst>
          </p:cNvPr>
          <p:cNvSpPr/>
          <p:nvPr/>
        </p:nvSpPr>
        <p:spPr>
          <a:xfrm>
            <a:off x="8116907" y="3916764"/>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・既存コンテンツの価値を高めて消費拡大</a:t>
            </a:r>
            <a:r>
              <a:rPr lang="ja-JP" altLang="en-US" sz="600" dirty="0">
                <a:solidFill>
                  <a:sysClr val="windowText" lastClr="000000"/>
                </a:solidFill>
                <a:latin typeface="Meiryo UI" panose="020B0604030504040204" pitchFamily="50" charset="-128"/>
                <a:ea typeface="Meiryo UI" panose="020B0604030504040204" pitchFamily="50" charset="-128"/>
              </a:rPr>
              <a:t>を促進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0" name="ホームベース 19">
            <a:extLst>
              <a:ext uri="{FF2B5EF4-FFF2-40B4-BE49-F238E27FC236}">
                <a16:creationId xmlns:a16="http://schemas.microsoft.com/office/drawing/2014/main" id="{1DE525F5-19D8-47BF-B385-9E19437B5708}"/>
              </a:ext>
            </a:extLst>
          </p:cNvPr>
          <p:cNvSpPr/>
          <p:nvPr/>
        </p:nvSpPr>
        <p:spPr>
          <a:xfrm>
            <a:off x="6359261" y="4047264"/>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マイクロツーリズムへの取組み</a:t>
            </a:r>
            <a:endParaRPr kumimoji="1" lang="ja-JP" altLang="en-US" sz="600" dirty="0">
              <a:solidFill>
                <a:sysClr val="windowText" lastClr="000000"/>
              </a:solidFill>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682629D4-A348-4674-8BB5-01C244C11165}"/>
              </a:ext>
            </a:extLst>
          </p:cNvPr>
          <p:cNvSpPr/>
          <p:nvPr/>
        </p:nvSpPr>
        <p:spPr>
          <a:xfrm>
            <a:off x="6359261" y="3913820"/>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・大阪の強みを生かした観光コンテンツを発信</a:t>
            </a:r>
          </a:p>
        </p:txBody>
      </p:sp>
      <p:sp>
        <p:nvSpPr>
          <p:cNvPr id="22" name="ホームベース 21">
            <a:extLst>
              <a:ext uri="{FF2B5EF4-FFF2-40B4-BE49-F238E27FC236}">
                <a16:creationId xmlns:a16="http://schemas.microsoft.com/office/drawing/2014/main" id="{B9FC8C8E-2E4D-4559-8C9D-3021D97A8C9E}"/>
              </a:ext>
            </a:extLst>
          </p:cNvPr>
          <p:cNvSpPr/>
          <p:nvPr/>
        </p:nvSpPr>
        <p:spPr>
          <a:xfrm>
            <a:off x="6359261" y="4325781"/>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伝統文化、祭りなどの魅力の深堀り</a:t>
            </a:r>
          </a:p>
        </p:txBody>
      </p:sp>
      <p:sp>
        <p:nvSpPr>
          <p:cNvPr id="23" name="ホームベース 22">
            <a:extLst>
              <a:ext uri="{FF2B5EF4-FFF2-40B4-BE49-F238E27FC236}">
                <a16:creationId xmlns:a16="http://schemas.microsoft.com/office/drawing/2014/main" id="{8C33455D-8969-4956-AFEE-9C97A343FE7E}"/>
              </a:ext>
            </a:extLst>
          </p:cNvPr>
          <p:cNvSpPr/>
          <p:nvPr/>
        </p:nvSpPr>
        <p:spPr>
          <a:xfrm>
            <a:off x="8116907" y="4176510"/>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大阪を目的とした教育旅行の誘致強化</a:t>
            </a:r>
          </a:p>
        </p:txBody>
      </p:sp>
      <p:sp>
        <p:nvSpPr>
          <p:cNvPr id="24" name="ホームベース 23">
            <a:extLst>
              <a:ext uri="{FF2B5EF4-FFF2-40B4-BE49-F238E27FC236}">
                <a16:creationId xmlns:a16="http://schemas.microsoft.com/office/drawing/2014/main" id="{98947FF9-34AD-46B8-A2B5-8324EDB1ECF5}"/>
              </a:ext>
            </a:extLst>
          </p:cNvPr>
          <p:cNvSpPr/>
          <p:nvPr/>
        </p:nvSpPr>
        <p:spPr>
          <a:xfrm>
            <a:off x="6359261" y="4765699"/>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a:solidFill>
                  <a:sysClr val="windowText" lastClr="000000"/>
                </a:solidFill>
                <a:effectLst/>
                <a:latin typeface="Meiryo UI" panose="020B0604030504040204" pitchFamily="50" charset="-128"/>
                <a:ea typeface="Meiryo UI" panose="020B0604030504040204" pitchFamily="50" charset="-128"/>
              </a:rPr>
              <a:t>安心・安全への取組みに関する情報発信強化</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25" name="ホームベース 24">
            <a:extLst>
              <a:ext uri="{FF2B5EF4-FFF2-40B4-BE49-F238E27FC236}">
                <a16:creationId xmlns:a16="http://schemas.microsoft.com/office/drawing/2014/main" id="{242B3969-638D-43E7-A076-45039A7E7E86}"/>
              </a:ext>
            </a:extLst>
          </p:cNvPr>
          <p:cNvSpPr/>
          <p:nvPr/>
        </p:nvSpPr>
        <p:spPr>
          <a:xfrm>
            <a:off x="8112445" y="4760644"/>
            <a:ext cx="1656000" cy="11305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・幅広い国・地域に向けた大阪の魅力発信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F3191BD-A6B2-4787-926C-6EBB8B486291}"/>
              </a:ext>
            </a:extLst>
          </p:cNvPr>
          <p:cNvSpPr/>
          <p:nvPr/>
        </p:nvSpPr>
        <p:spPr>
          <a:xfrm>
            <a:off x="6359261" y="4631697"/>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３密を避けた郊外アウトドア観光資源の発掘</a:t>
            </a:r>
          </a:p>
        </p:txBody>
      </p:sp>
      <p:sp>
        <p:nvSpPr>
          <p:cNvPr id="27" name="ホームベース 26">
            <a:extLst>
              <a:ext uri="{FF2B5EF4-FFF2-40B4-BE49-F238E27FC236}">
                <a16:creationId xmlns:a16="http://schemas.microsoft.com/office/drawing/2014/main" id="{33BD280D-90B8-4F95-88C0-1E9E5ADFA828}"/>
              </a:ext>
            </a:extLst>
          </p:cNvPr>
          <p:cNvSpPr/>
          <p:nvPr/>
        </p:nvSpPr>
        <p:spPr>
          <a:xfrm>
            <a:off x="8116907"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近隣府県と連携した広域周遊ルートの構築</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8" name="ホームベース 27">
            <a:extLst>
              <a:ext uri="{FF2B5EF4-FFF2-40B4-BE49-F238E27FC236}">
                <a16:creationId xmlns:a16="http://schemas.microsoft.com/office/drawing/2014/main" id="{7389C34B-EDBF-4E88-8FB9-66D1CCBC9153}"/>
              </a:ext>
            </a:extLst>
          </p:cNvPr>
          <p:cNvSpPr/>
          <p:nvPr/>
        </p:nvSpPr>
        <p:spPr>
          <a:xfrm>
            <a:off x="6359261"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en-US" altLang="ja-JP" sz="600" b="0" dirty="0">
                <a:solidFill>
                  <a:sysClr val="windowText" lastClr="000000"/>
                </a:solidFill>
                <a:effectLst/>
                <a:latin typeface="Meiryo UI" panose="020B0604030504040204" pitchFamily="50" charset="-128"/>
                <a:ea typeface="Meiryo UI" panose="020B0604030504040204" pitchFamily="50" charset="-128"/>
              </a:rPr>
              <a:t>PDCA</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サイクルを徹底した効果的なプロモーション</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9" name="ホームベース 28">
            <a:extLst>
              <a:ext uri="{FF2B5EF4-FFF2-40B4-BE49-F238E27FC236}">
                <a16:creationId xmlns:a16="http://schemas.microsoft.com/office/drawing/2014/main" id="{264C7C64-1069-4073-855B-EF6EA308E83F}"/>
              </a:ext>
            </a:extLst>
          </p:cNvPr>
          <p:cNvSpPr/>
          <p:nvPr/>
        </p:nvSpPr>
        <p:spPr>
          <a:xfrm>
            <a:off x="6359261" y="4902990"/>
            <a:ext cx="3408150" cy="9351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富裕層向け受入環境整備</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35" name="ホームベース 34">
            <a:extLst>
              <a:ext uri="{FF2B5EF4-FFF2-40B4-BE49-F238E27FC236}">
                <a16:creationId xmlns:a16="http://schemas.microsoft.com/office/drawing/2014/main" id="{EA727263-96AF-4B68-9B52-1A5A1447EB2B}"/>
              </a:ext>
            </a:extLst>
          </p:cNvPr>
          <p:cNvSpPr/>
          <p:nvPr/>
        </p:nvSpPr>
        <p:spPr>
          <a:xfrm>
            <a:off x="6359261" y="1575503"/>
            <a:ext cx="3420000" cy="38259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・各市町村や公的団体等が実施する観光振興に係る取組みを補助</a:t>
            </a:r>
          </a:p>
        </p:txBody>
      </p:sp>
      <p:sp>
        <p:nvSpPr>
          <p:cNvPr id="36" name="ホームベース 35">
            <a:extLst>
              <a:ext uri="{FF2B5EF4-FFF2-40B4-BE49-F238E27FC236}">
                <a16:creationId xmlns:a16="http://schemas.microsoft.com/office/drawing/2014/main" id="{0C246906-818C-4255-B893-961B3ACD0F0A}"/>
              </a:ext>
            </a:extLst>
          </p:cNvPr>
          <p:cNvSpPr/>
          <p:nvPr/>
        </p:nvSpPr>
        <p:spPr>
          <a:xfrm>
            <a:off x="6365611" y="1145039"/>
            <a:ext cx="1317783" cy="370058"/>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・宿泊施設等が実施する感染症対策を補助</a:t>
            </a:r>
          </a:p>
        </p:txBody>
      </p:sp>
      <p:sp>
        <p:nvSpPr>
          <p:cNvPr id="37" name="ホームベース 36">
            <a:extLst>
              <a:ext uri="{FF2B5EF4-FFF2-40B4-BE49-F238E27FC236}">
                <a16:creationId xmlns:a16="http://schemas.microsoft.com/office/drawing/2014/main" id="{EA727263-96AF-4B68-9B52-1A5A1447EB2B}"/>
              </a:ext>
            </a:extLst>
          </p:cNvPr>
          <p:cNvSpPr/>
          <p:nvPr/>
        </p:nvSpPr>
        <p:spPr>
          <a:xfrm>
            <a:off x="7716446" y="1145039"/>
            <a:ext cx="2052000" cy="3608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fontScale="400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600" dirty="0">
                <a:solidFill>
                  <a:sysClr val="windowText" lastClr="000000"/>
                </a:solidFill>
                <a:latin typeface="Meiryo UI" panose="020B0604030504040204" pitchFamily="50" charset="-128"/>
                <a:ea typeface="Meiryo UI" panose="020B0604030504040204" pitchFamily="50" charset="-128"/>
              </a:rPr>
              <a:t>・インバウンド回復後に向け、宿泊施設等が実施する、宿泊客の利便性や満足度向上に係る環境整備を補助</a:t>
            </a:r>
          </a:p>
        </p:txBody>
      </p:sp>
      <p:sp>
        <p:nvSpPr>
          <p:cNvPr id="38" name="ホームベース 37">
            <a:extLst>
              <a:ext uri="{FF2B5EF4-FFF2-40B4-BE49-F238E27FC236}">
                <a16:creationId xmlns:a16="http://schemas.microsoft.com/office/drawing/2014/main" id="{EA727263-96AF-4B68-9B52-1A5A1447EB2B}"/>
              </a:ext>
            </a:extLst>
          </p:cNvPr>
          <p:cNvSpPr/>
          <p:nvPr/>
        </p:nvSpPr>
        <p:spPr>
          <a:xfrm>
            <a:off x="6365611" y="3359259"/>
            <a:ext cx="1649650" cy="476948"/>
          </a:xfrm>
          <a:prstGeom prst="homePlate">
            <a:avLst>
              <a:gd name="adj" fmla="val 420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Aft>
                <a:spcPts val="300"/>
              </a:spcAft>
            </a:pPr>
            <a:r>
              <a:rPr kumimoji="1" lang="ja-JP" altLang="en-US" sz="600" dirty="0">
                <a:solidFill>
                  <a:sysClr val="windowText" lastClr="000000"/>
                </a:solidFill>
                <a:latin typeface="Meiryo UI" panose="020B0604030504040204" pitchFamily="50" charset="-128"/>
                <a:ea typeface="Meiryo UI" panose="020B0604030504040204" pitchFamily="50" charset="-128"/>
              </a:rPr>
              <a:t>・国内旅行者の誘客を進めるため、国内の幅広いエリアにおいてプロモーションを実施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a:p>
            <a:pPr>
              <a:lnSpc>
                <a:spcPts val="600"/>
              </a:lnSpc>
            </a:pPr>
            <a:r>
              <a:rPr lang="ja-JP" altLang="en-US" sz="600" dirty="0">
                <a:solidFill>
                  <a:sysClr val="windowText" lastClr="000000"/>
                </a:solidFill>
                <a:latin typeface="Meiryo UI" panose="020B0604030504040204" pitchFamily="50" charset="-128"/>
                <a:ea typeface="Meiryo UI" panose="020B0604030504040204" pitchFamily="50" charset="-128"/>
              </a:rPr>
              <a:t>・コロナ終息後のインバウンドの誘客につなげるため、国外に向け、</a:t>
            </a:r>
            <a:r>
              <a:rPr lang="en-US" altLang="ja-JP" sz="600" dirty="0">
                <a:solidFill>
                  <a:sysClr val="windowText" lastClr="000000"/>
                </a:solidFill>
                <a:latin typeface="Meiryo UI" panose="020B0604030504040204" pitchFamily="50" charset="-128"/>
                <a:ea typeface="Meiryo UI" panose="020B0604030504040204" pitchFamily="50" charset="-128"/>
              </a:rPr>
              <a:t>SNS</a:t>
            </a:r>
            <a:r>
              <a:rPr lang="ja-JP" altLang="en-US" sz="600" dirty="0">
                <a:solidFill>
                  <a:sysClr val="windowText" lastClr="000000"/>
                </a:solidFill>
                <a:latin typeface="Meiryo UI" panose="020B0604030504040204" pitchFamily="50" charset="-128"/>
                <a:ea typeface="Meiryo UI" panose="020B0604030504040204" pitchFamily="50" charset="-128"/>
              </a:rPr>
              <a:t>等を活用したプロモーションを実施</a:t>
            </a:r>
          </a:p>
        </p:txBody>
      </p:sp>
      <p:sp>
        <p:nvSpPr>
          <p:cNvPr id="30" name="ホームベース 29">
            <a:extLst>
              <a:ext uri="{FF2B5EF4-FFF2-40B4-BE49-F238E27FC236}">
                <a16:creationId xmlns:a16="http://schemas.microsoft.com/office/drawing/2014/main" id="{95D12753-8BE5-4C90-90C1-3D2C3A851C52}"/>
              </a:ext>
            </a:extLst>
          </p:cNvPr>
          <p:cNvSpPr/>
          <p:nvPr/>
        </p:nvSpPr>
        <p:spPr>
          <a:xfrm>
            <a:off x="6365611" y="509579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lang="ja-JP" altLang="en-US" sz="600" dirty="0">
                <a:solidFill>
                  <a:sysClr val="windowText" lastClr="000000"/>
                </a:solidFill>
                <a:effectLst/>
                <a:latin typeface="Meiryo UI" panose="020B0604030504040204" pitchFamily="50" charset="-128"/>
                <a:ea typeface="Meiryo UI" panose="020B0604030504040204" pitchFamily="50" charset="-128"/>
              </a:rPr>
              <a:t>・ナイトカルチャー事業を実施する事業者に対し、事業費の一部を補助</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ホームベース 31">
            <a:extLst>
              <a:ext uri="{FF2B5EF4-FFF2-40B4-BE49-F238E27FC236}">
                <a16:creationId xmlns:a16="http://schemas.microsoft.com/office/drawing/2014/main" id="{164D5A55-2657-40F7-AA42-8AD5DDAE3F10}"/>
              </a:ext>
            </a:extLst>
          </p:cNvPr>
          <p:cNvSpPr/>
          <p:nvPr/>
        </p:nvSpPr>
        <p:spPr>
          <a:xfrm>
            <a:off x="8121520" y="5550870"/>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3" name="ホームベース 32">
            <a:extLst>
              <a:ext uri="{FF2B5EF4-FFF2-40B4-BE49-F238E27FC236}">
                <a16:creationId xmlns:a16="http://schemas.microsoft.com/office/drawing/2014/main" id="{164D5A55-2657-40F7-AA42-8AD5DDAE3F10}"/>
              </a:ext>
            </a:extLst>
          </p:cNvPr>
          <p:cNvSpPr/>
          <p:nvPr/>
        </p:nvSpPr>
        <p:spPr>
          <a:xfrm>
            <a:off x="8132251" y="5992623"/>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4"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23</a:t>
            </a:r>
            <a:endParaRPr kumimoji="1" lang="ja-JP" altLang="en-US" dirty="0"/>
          </a:p>
        </p:txBody>
      </p:sp>
      <p:sp>
        <p:nvSpPr>
          <p:cNvPr id="39" name="ホームベース 38">
            <a:extLst>
              <a:ext uri="{FF2B5EF4-FFF2-40B4-BE49-F238E27FC236}">
                <a16:creationId xmlns:a16="http://schemas.microsoft.com/office/drawing/2014/main" id="{33BD280D-90B8-4F95-88C0-1E9E5ADFA828}"/>
              </a:ext>
            </a:extLst>
          </p:cNvPr>
          <p:cNvSpPr/>
          <p:nvPr/>
        </p:nvSpPr>
        <p:spPr>
          <a:xfrm>
            <a:off x="8116906" y="4632637"/>
            <a:ext cx="1651539" cy="10706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fontScale="775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800" dirty="0">
                <a:solidFill>
                  <a:schemeClr val="tx1"/>
                </a:solidFill>
                <a:latin typeface="Meiryo UI" panose="020B0604030504040204" pitchFamily="50" charset="-128"/>
                <a:ea typeface="Meiryo UI" panose="020B0604030504040204" pitchFamily="50" charset="-128"/>
              </a:rPr>
              <a:t>・ラグジュアリー＆ウェルネスなどコンテンツの充実</a:t>
            </a:r>
            <a:endParaRPr lang="ja-JP" altLang="ja-JP" sz="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5429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060148048"/>
              </p:ext>
            </p:extLst>
          </p:nvPr>
        </p:nvGraphicFramePr>
        <p:xfrm>
          <a:off x="64802" y="69272"/>
          <a:ext cx="9755999" cy="6406460"/>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360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432000">
                <a:tc rowSpan="3">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おおさか観光消費喚起事業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府内での宿泊を伴うツアーや府内の旅行業者が造成するバスツアーの利用に対して特典を付与することにより、観光消費の促進を図るとともに府内の観光関連産業を幅広く支援する。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979398"/>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テーマ型魅力コンテンツの開発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大阪が誇る歴史文化などに再度注目して魅力掘り起こしを行い、テーマ型コンテンツとして広く発信することで、大阪市内のみならず府内各地域への回遊を促進させる。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大阪府・大阪市・市町村・</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210973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広域サイクルルート連携事業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2025</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年の大阪・関西万博に向けて、内外から多くの人を呼込み、さらに交流が促進されるよう、自転車を活用した広域連携型まちづくりを推進する。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大阪府・市町村・</a:t>
                      </a:r>
                    </a:p>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3853129"/>
                  </a:ext>
                </a:extLst>
              </a:tr>
              <a:tr h="169200">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戦略的な</a:t>
                      </a:r>
                      <a:r>
                        <a:rPr lang="en-US" altLang="ja-JP" sz="600" b="1"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誘致の推進</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1599739"/>
                  </a:ext>
                </a:extLst>
              </a:tr>
              <a:tr h="432000">
                <a:tc row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観光政策調査研究事業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等国際イベント誘致に関する調査研究を行うとともに、新たな</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戦略を策定する。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3969208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推進に向けた取組み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官民が一体となって戦略的に</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誘致を展開するとともに、大阪における</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受入体制の充実を図る。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0477015"/>
                  </a:ext>
                </a:extLst>
              </a:tr>
              <a:tr h="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文化・芸術を通じた都市ブランドの形成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59979610"/>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大阪らしい芸術文化の魅力の創出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国が主導する文化プログラムの動きを踏まえた取組みとして、大阪の文化資源である伝統芸能を観光資源として活用するためのコンテンツ創造、並びに地域の魅力を発信する事業を実施する。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美術館・博物館の魅力向上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大阪市ミュージアムビジョン</a:t>
                      </a: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に掲げる、①大阪の知を拓く、②大阪を元気にする、③学びと活動の拠点へを目標に、「都市のコアとしてのミュージアム」の実現に向け、都市魅力の向上と新たな文化・人材の創出に貢献する。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の魅力</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を核として大阪の都市魅力を創造し、広く国内外に発信していく事業として、大阪文化芸術フェスを実施する。府内のホールや劇場、公園において、大阪が誇る上方伝統芸能や上方演芸をはじめ、音楽や演劇等、多彩で豊かな文化資源を活用した様々なプログラムを実施し、多くの観光客を呼び込むことを目指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（公演機会</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感染症と共存しながら、文化芸術活動の回復に取り組むため、大阪市と連携して文化芸術プログラムを実施し、大阪ゆかりのアーティスト・演芸人や劇団・楽団等の公演・活動の場を創出するとともに、府民に文化芸術に触れ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活動</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助成）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新型コロナウイルスの感染拡大により、舞台公演等の文化芸術活動に影響を受けているアーティストや文化芸術団体等の活動を支援するため、大阪市と連携し、公演実施にかかる会場使用料を補助する。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r h="432000">
                <a:tc>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国際競技大会、イベント等の誘致・開催</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大阪のブランド力を活用して国際競技大会などを誘致し、トップアスリートの競技を直接観戦し、スポーツの感動や興奮を体験できる機会を提供する。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2A091AC5-1946-432C-9563-0177F78F664A}"/>
              </a:ext>
            </a:extLst>
          </p:cNvPr>
          <p:cNvSpPr/>
          <p:nvPr/>
        </p:nvSpPr>
        <p:spPr>
          <a:xfrm>
            <a:off x="6372899" y="452388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・多彩で豊かな大阪の文化の魅力を発信</a:t>
            </a:r>
          </a:p>
        </p:txBody>
      </p:sp>
      <p:sp>
        <p:nvSpPr>
          <p:cNvPr id="7" name="ホームベース 6">
            <a:extLst>
              <a:ext uri="{FF2B5EF4-FFF2-40B4-BE49-F238E27FC236}">
                <a16:creationId xmlns:a16="http://schemas.microsoft.com/office/drawing/2014/main" id="{17FD6F1B-8B1C-4A56-8330-4713390654F0}"/>
              </a:ext>
            </a:extLst>
          </p:cNvPr>
          <p:cNvSpPr/>
          <p:nvPr/>
        </p:nvSpPr>
        <p:spPr>
          <a:xfrm>
            <a:off x="6372899" y="4737697"/>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・国内からの誘客を促進するプロモーションの展開</a:t>
            </a:r>
          </a:p>
        </p:txBody>
      </p:sp>
      <p:sp>
        <p:nvSpPr>
          <p:cNvPr id="8" name="ホームベース 7">
            <a:extLst>
              <a:ext uri="{FF2B5EF4-FFF2-40B4-BE49-F238E27FC236}">
                <a16:creationId xmlns:a16="http://schemas.microsoft.com/office/drawing/2014/main" id="{56F7F4E7-E860-42DE-8AB1-5F980D513880}"/>
              </a:ext>
            </a:extLst>
          </p:cNvPr>
          <p:cNvSpPr/>
          <p:nvPr/>
        </p:nvSpPr>
        <p:spPr>
          <a:xfrm>
            <a:off x="8116671" y="473721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・世界に向けたプロモーションの展開</a:t>
            </a:r>
          </a:p>
        </p:txBody>
      </p:sp>
      <p:sp>
        <p:nvSpPr>
          <p:cNvPr id="9" name="ホームベース 8">
            <a:extLst>
              <a:ext uri="{FF2B5EF4-FFF2-40B4-BE49-F238E27FC236}">
                <a16:creationId xmlns:a16="http://schemas.microsoft.com/office/drawing/2014/main" id="{3849A269-073B-47A4-A42F-EF466B9CAF94}"/>
              </a:ext>
            </a:extLst>
          </p:cNvPr>
          <p:cNvSpPr/>
          <p:nvPr/>
        </p:nvSpPr>
        <p:spPr>
          <a:xfrm>
            <a:off x="6372899" y="498996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・文化芸術に関する公演・活動の場を創出し、府民等が文化芸術に触れる機会を提供</a:t>
            </a:r>
          </a:p>
        </p:txBody>
      </p:sp>
      <p:sp>
        <p:nvSpPr>
          <p:cNvPr id="10" name="ホームベース 9">
            <a:extLst>
              <a:ext uri="{FF2B5EF4-FFF2-40B4-BE49-F238E27FC236}">
                <a16:creationId xmlns:a16="http://schemas.microsoft.com/office/drawing/2014/main" id="{4524383F-3752-4463-B841-64EEA8941E23}"/>
              </a:ext>
            </a:extLst>
          </p:cNvPr>
          <p:cNvSpPr/>
          <p:nvPr/>
        </p:nvSpPr>
        <p:spPr>
          <a:xfrm>
            <a:off x="6372899" y="5454969"/>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・文化芸術活動の自粛を余儀なくされた団体等に対し、公演実施にかかる費用の一部を補助</a:t>
            </a:r>
          </a:p>
        </p:txBody>
      </p:sp>
      <p:sp>
        <p:nvSpPr>
          <p:cNvPr id="11" name="ホームベース 10">
            <a:extLst>
              <a:ext uri="{FF2B5EF4-FFF2-40B4-BE49-F238E27FC236}">
                <a16:creationId xmlns:a16="http://schemas.microsoft.com/office/drawing/2014/main" id="{3CD2F572-B584-4A44-9966-C3EB74031490}"/>
              </a:ext>
            </a:extLst>
          </p:cNvPr>
          <p:cNvSpPr/>
          <p:nvPr/>
        </p:nvSpPr>
        <p:spPr>
          <a:xfrm>
            <a:off x="6372899"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12" name="ホームベース 11">
            <a:extLst>
              <a:ext uri="{FF2B5EF4-FFF2-40B4-BE49-F238E27FC236}">
                <a16:creationId xmlns:a16="http://schemas.microsoft.com/office/drawing/2014/main" id="{5D6C4894-E829-4938-A9AF-D8B739252728}"/>
              </a:ext>
            </a:extLst>
          </p:cNvPr>
          <p:cNvSpPr/>
          <p:nvPr/>
        </p:nvSpPr>
        <p:spPr>
          <a:xfrm>
            <a:off x="8116671"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17" name="ホームベース 16">
            <a:extLst>
              <a:ext uri="{FF2B5EF4-FFF2-40B4-BE49-F238E27FC236}">
                <a16:creationId xmlns:a16="http://schemas.microsoft.com/office/drawing/2014/main" id="{E24EF638-221A-4907-B6A9-BEA29BED3B40}"/>
              </a:ext>
            </a:extLst>
          </p:cNvPr>
          <p:cNvSpPr/>
          <p:nvPr/>
        </p:nvSpPr>
        <p:spPr>
          <a:xfrm>
            <a:off x="6372899"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chemeClr val="tx1"/>
                </a:solidFill>
                <a:latin typeface="Meiryo UI" panose="020B0604030504040204" pitchFamily="50" charset="-128"/>
                <a:ea typeface="Meiryo UI" panose="020B0604030504040204" pitchFamily="50" charset="-128"/>
              </a:rPr>
              <a:t>・感染防止対策を徹底し、事業実施</a:t>
            </a:r>
          </a:p>
        </p:txBody>
      </p:sp>
      <p:sp>
        <p:nvSpPr>
          <p:cNvPr id="18" name="ホームベース 17">
            <a:extLst>
              <a:ext uri="{FF2B5EF4-FFF2-40B4-BE49-F238E27FC236}">
                <a16:creationId xmlns:a16="http://schemas.microsoft.com/office/drawing/2014/main" id="{33E1BAAC-1956-4250-BEFD-CE7A2EB612F3}"/>
              </a:ext>
            </a:extLst>
          </p:cNvPr>
          <p:cNvSpPr/>
          <p:nvPr/>
        </p:nvSpPr>
        <p:spPr>
          <a:xfrm>
            <a:off x="8116671"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・事業実施</a:t>
            </a:r>
          </a:p>
        </p:txBody>
      </p:sp>
      <p:sp>
        <p:nvSpPr>
          <p:cNvPr id="19" name="ホームベース 18">
            <a:extLst>
              <a:ext uri="{FF2B5EF4-FFF2-40B4-BE49-F238E27FC236}">
                <a16:creationId xmlns:a16="http://schemas.microsoft.com/office/drawing/2014/main" id="{74E18B2B-E39D-44FC-9A5C-ECB196C4BE6A}"/>
              </a:ext>
            </a:extLst>
          </p:cNvPr>
          <p:cNvSpPr/>
          <p:nvPr/>
        </p:nvSpPr>
        <p:spPr>
          <a:xfrm>
            <a:off x="6372899"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・モデルプログラムの実施、検証</a:t>
            </a:r>
          </a:p>
        </p:txBody>
      </p:sp>
      <p:sp>
        <p:nvSpPr>
          <p:cNvPr id="20" name="ホームベース 19">
            <a:extLst>
              <a:ext uri="{FF2B5EF4-FFF2-40B4-BE49-F238E27FC236}">
                <a16:creationId xmlns:a16="http://schemas.microsoft.com/office/drawing/2014/main" id="{0EB13FC2-1D4D-4175-BFCB-B7F1D685574E}"/>
              </a:ext>
            </a:extLst>
          </p:cNvPr>
          <p:cNvSpPr/>
          <p:nvPr/>
        </p:nvSpPr>
        <p:spPr>
          <a:xfrm>
            <a:off x="8116671"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・民間主導による伝統芸能プログラムの実施</a:t>
            </a:r>
          </a:p>
        </p:txBody>
      </p:sp>
      <p:sp>
        <p:nvSpPr>
          <p:cNvPr id="38" name="ホームベース 37">
            <a:extLst>
              <a:ext uri="{FF2B5EF4-FFF2-40B4-BE49-F238E27FC236}">
                <a16:creationId xmlns:a16="http://schemas.microsoft.com/office/drawing/2014/main" id="{BCB9F5E6-0429-45E2-B92B-CC654278AAD4}"/>
              </a:ext>
            </a:extLst>
          </p:cNvPr>
          <p:cNvSpPr/>
          <p:nvPr/>
        </p:nvSpPr>
        <p:spPr>
          <a:xfrm>
            <a:off x="6365611" y="3298256"/>
            <a:ext cx="1620000" cy="108000"/>
          </a:xfrm>
          <a:prstGeom prst="homePlate">
            <a:avLst>
              <a:gd name="adj" fmla="val 9075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における感染症対策の徹底</a:t>
            </a:r>
          </a:p>
        </p:txBody>
      </p:sp>
      <p:sp>
        <p:nvSpPr>
          <p:cNvPr id="39" name="ホームベース 38">
            <a:extLst>
              <a:ext uri="{FF2B5EF4-FFF2-40B4-BE49-F238E27FC236}">
                <a16:creationId xmlns:a16="http://schemas.microsoft.com/office/drawing/2014/main" id="{8AC59CCB-6A01-4B94-843F-8782EF8FABA8}"/>
              </a:ext>
            </a:extLst>
          </p:cNvPr>
          <p:cNvSpPr/>
          <p:nvPr/>
        </p:nvSpPr>
        <p:spPr>
          <a:xfrm>
            <a:off x="8116671" y="3028002"/>
            <a:ext cx="1662590" cy="216000"/>
          </a:xfrm>
          <a:prstGeom prst="homePlate">
            <a:avLst>
              <a:gd name="adj" fmla="val 482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IR</a:t>
            </a:r>
            <a:r>
              <a:rPr kumimoji="1" lang="ja-JP" altLang="en-US" sz="600" dirty="0">
                <a:solidFill>
                  <a:sysClr val="windowText" lastClr="000000"/>
                </a:solidFill>
                <a:latin typeface="Meiryo UI" panose="020B0604030504040204" pitchFamily="50" charset="-128"/>
                <a:ea typeface="Meiryo UI" panose="020B0604030504040204" pitchFamily="50" charset="-128"/>
              </a:rPr>
              <a:t>開業を見据え、会議と展示会が一体となった、大規模</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などの誘致を推進</a:t>
            </a:r>
          </a:p>
        </p:txBody>
      </p:sp>
      <p:sp>
        <p:nvSpPr>
          <p:cNvPr id="40" name="ホームベース 39">
            <a:extLst>
              <a:ext uri="{FF2B5EF4-FFF2-40B4-BE49-F238E27FC236}">
                <a16:creationId xmlns:a16="http://schemas.microsoft.com/office/drawing/2014/main" id="{FB83538D-8643-444B-A449-06AB4C671606}"/>
              </a:ext>
            </a:extLst>
          </p:cNvPr>
          <p:cNvSpPr/>
          <p:nvPr/>
        </p:nvSpPr>
        <p:spPr>
          <a:xfrm>
            <a:off x="6365611" y="2612450"/>
            <a:ext cx="1656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・ニューノーマルに対応した新たな</a:t>
            </a:r>
            <a:r>
              <a:rPr kumimoji="1" lang="en-US" altLang="ja-JP" sz="600">
                <a:solidFill>
                  <a:sysClr val="windowText" lastClr="000000"/>
                </a:solidFill>
                <a:latin typeface="Meiryo UI" panose="020B0604030504040204" pitchFamily="50" charset="-128"/>
                <a:ea typeface="Meiryo UI" panose="020B0604030504040204" pitchFamily="50" charset="-128"/>
              </a:rPr>
              <a:t>MICE</a:t>
            </a:r>
            <a:r>
              <a:rPr kumimoji="1" lang="ja-JP" altLang="en-US" sz="600">
                <a:solidFill>
                  <a:sysClr val="windowText" lastClr="000000"/>
                </a:solidFill>
                <a:latin typeface="Meiryo UI" panose="020B0604030504040204" pitchFamily="50" charset="-128"/>
                <a:ea typeface="Meiryo UI" panose="020B0604030504040204" pitchFamily="50" charset="-128"/>
              </a:rPr>
              <a:t>戦略を策定</a:t>
            </a:r>
          </a:p>
        </p:txBody>
      </p:sp>
      <p:sp>
        <p:nvSpPr>
          <p:cNvPr id="41" name="ホームベース 40">
            <a:extLst>
              <a:ext uri="{FF2B5EF4-FFF2-40B4-BE49-F238E27FC236}">
                <a16:creationId xmlns:a16="http://schemas.microsoft.com/office/drawing/2014/main" id="{3FFECEE0-6C1C-4497-A9CE-B50401649D66}"/>
              </a:ext>
            </a:extLst>
          </p:cNvPr>
          <p:cNvSpPr/>
          <p:nvPr/>
        </p:nvSpPr>
        <p:spPr>
          <a:xfrm>
            <a:off x="6365611" y="3164602"/>
            <a:ext cx="1620000" cy="108000"/>
          </a:xfrm>
          <a:prstGeom prst="homePlate">
            <a:avLst>
              <a:gd name="adj" fmla="val 9135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・オンラインを活用した</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開催支援</a:t>
            </a:r>
          </a:p>
        </p:txBody>
      </p:sp>
      <p:sp>
        <p:nvSpPr>
          <p:cNvPr id="42" name="ホームベース 41">
            <a:extLst>
              <a:ext uri="{FF2B5EF4-FFF2-40B4-BE49-F238E27FC236}">
                <a16:creationId xmlns:a16="http://schemas.microsoft.com/office/drawing/2014/main" id="{66934124-4376-4F57-9820-526526C1467E}"/>
              </a:ext>
            </a:extLst>
          </p:cNvPr>
          <p:cNvSpPr/>
          <p:nvPr/>
        </p:nvSpPr>
        <p:spPr>
          <a:xfrm>
            <a:off x="6365611" y="3030577"/>
            <a:ext cx="1620000" cy="108000"/>
          </a:xfrm>
          <a:prstGeom prst="homePlate">
            <a:avLst>
              <a:gd name="adj" fmla="val 9536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570" dirty="0">
                <a:solidFill>
                  <a:sysClr val="windowText" lastClr="000000"/>
                </a:solidFill>
                <a:latin typeface="Meiryo UI" panose="020B0604030504040204" pitchFamily="50" charset="-128"/>
                <a:ea typeface="Meiryo UI" panose="020B0604030504040204" pitchFamily="50" charset="-128"/>
              </a:rPr>
              <a:t>・国内向け展示会や会議を中心に誘致・開催支援</a:t>
            </a:r>
          </a:p>
        </p:txBody>
      </p:sp>
      <p:sp>
        <p:nvSpPr>
          <p:cNvPr id="43" name="ホームベース 42">
            <a:extLst>
              <a:ext uri="{FF2B5EF4-FFF2-40B4-BE49-F238E27FC236}">
                <a16:creationId xmlns:a16="http://schemas.microsoft.com/office/drawing/2014/main" id="{F1A8D855-0C70-43E0-B124-5A691CFBD5E1}"/>
              </a:ext>
            </a:extLst>
          </p:cNvPr>
          <p:cNvSpPr/>
          <p:nvPr/>
        </p:nvSpPr>
        <p:spPr>
          <a:xfrm>
            <a:off x="8116671" y="3264596"/>
            <a:ext cx="1662590" cy="144000"/>
          </a:xfrm>
          <a:prstGeom prst="homePlate">
            <a:avLst>
              <a:gd name="adj" fmla="val 7489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・オール大阪の官民が一体となり、誘致の推進</a:t>
            </a:r>
          </a:p>
        </p:txBody>
      </p:sp>
      <p:sp>
        <p:nvSpPr>
          <p:cNvPr id="44" name="ホームベース 43">
            <a:extLst>
              <a:ext uri="{FF2B5EF4-FFF2-40B4-BE49-F238E27FC236}">
                <a16:creationId xmlns:a16="http://schemas.microsoft.com/office/drawing/2014/main" id="{1A53E2D7-F3F6-4B6E-A0B7-D693DFEE2168}"/>
              </a:ext>
            </a:extLst>
          </p:cNvPr>
          <p:cNvSpPr/>
          <p:nvPr/>
        </p:nvSpPr>
        <p:spPr>
          <a:xfrm>
            <a:off x="6359261" y="1997510"/>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rtl="0" eaLnBrk="1" latinLnBrk="0" hangingPunct="1"/>
            <a:r>
              <a:rPr kumimoji="1" lang="ja-JP" altLang="en-US" sz="600">
                <a:solidFill>
                  <a:sysClr val="windowText" lastClr="000000"/>
                </a:solidFill>
                <a:latin typeface="Meiryo UI" panose="020B0604030504040204" pitchFamily="50" charset="-128"/>
                <a:ea typeface="Meiryo UI" panose="020B0604030504040204" pitchFamily="50" charset="-128"/>
              </a:rPr>
              <a:t>・自転車活用の情報発信等の充実</a:t>
            </a:r>
            <a:endParaRPr kumimoji="1" lang="ja-JP" altLang="ja-JP" sz="600">
              <a:solidFill>
                <a:sysClr val="windowText" lastClr="000000"/>
              </a:solidFill>
              <a:latin typeface="Meiryo UI" panose="020B0604030504040204" pitchFamily="50" charset="-128"/>
              <a:ea typeface="Meiryo UI" panose="020B0604030504040204" pitchFamily="50" charset="-128"/>
            </a:endParaRPr>
          </a:p>
        </p:txBody>
      </p:sp>
      <p:sp>
        <p:nvSpPr>
          <p:cNvPr id="45" name="ホームベース 44">
            <a:extLst>
              <a:ext uri="{FF2B5EF4-FFF2-40B4-BE49-F238E27FC236}">
                <a16:creationId xmlns:a16="http://schemas.microsoft.com/office/drawing/2014/main" id="{2444DABA-7C1B-4FDA-9832-CF6ABE8C6EBB}"/>
              </a:ext>
            </a:extLst>
          </p:cNvPr>
          <p:cNvSpPr/>
          <p:nvPr/>
        </p:nvSpPr>
        <p:spPr>
          <a:xfrm>
            <a:off x="6359261" y="17627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・マイクロツーリズムを意識したコンテンツ開発</a:t>
            </a:r>
          </a:p>
        </p:txBody>
      </p:sp>
      <p:sp>
        <p:nvSpPr>
          <p:cNvPr id="46" name="ホームベース 45">
            <a:extLst>
              <a:ext uri="{FF2B5EF4-FFF2-40B4-BE49-F238E27FC236}">
                <a16:creationId xmlns:a16="http://schemas.microsoft.com/office/drawing/2014/main" id="{B8783C87-208A-4F56-A6C0-340330210690}"/>
              </a:ext>
            </a:extLst>
          </p:cNvPr>
          <p:cNvSpPr/>
          <p:nvPr/>
        </p:nvSpPr>
        <p:spPr>
          <a:xfrm>
            <a:off x="8116907" y="1560668"/>
            <a:ext cx="1656000" cy="180000"/>
          </a:xfrm>
          <a:prstGeom prst="homePlate">
            <a:avLst>
              <a:gd name="adj" fmla="val 6881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・ＩＴの活用や体験価値を付与したプレミアムコンテンツへの昇華</a:t>
            </a:r>
          </a:p>
        </p:txBody>
      </p:sp>
      <p:sp>
        <p:nvSpPr>
          <p:cNvPr id="47" name="ホームベース 46">
            <a:extLst>
              <a:ext uri="{FF2B5EF4-FFF2-40B4-BE49-F238E27FC236}">
                <a16:creationId xmlns:a16="http://schemas.microsoft.com/office/drawing/2014/main" id="{792119B8-FF5F-4C57-B9AF-CE375791BD40}"/>
              </a:ext>
            </a:extLst>
          </p:cNvPr>
          <p:cNvSpPr/>
          <p:nvPr/>
        </p:nvSpPr>
        <p:spPr>
          <a:xfrm>
            <a:off x="6359261" y="1560668"/>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・歴史文化など各テーマコンテンツの掘り起こし　</a:t>
            </a:r>
          </a:p>
        </p:txBody>
      </p:sp>
      <p:sp>
        <p:nvSpPr>
          <p:cNvPr id="48" name="ホームベース 47">
            <a:extLst>
              <a:ext uri="{FF2B5EF4-FFF2-40B4-BE49-F238E27FC236}">
                <a16:creationId xmlns:a16="http://schemas.microsoft.com/office/drawing/2014/main" id="{83DC36A1-B44D-4A5D-9B99-747EDA64CEF0}"/>
              </a:ext>
            </a:extLst>
          </p:cNvPr>
          <p:cNvSpPr/>
          <p:nvPr/>
        </p:nvSpPr>
        <p:spPr>
          <a:xfrm>
            <a:off x="8116907" y="1762714"/>
            <a:ext cx="1656000" cy="180000"/>
          </a:xfrm>
          <a:prstGeom prst="homePlate">
            <a:avLst>
              <a:gd name="adj" fmla="val 7719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・テーマ周遊を意識した国内外への効果的な発信</a:t>
            </a:r>
          </a:p>
        </p:txBody>
      </p:sp>
      <p:sp>
        <p:nvSpPr>
          <p:cNvPr id="28" name="ホームベース 27">
            <a:extLst>
              <a:ext uri="{FF2B5EF4-FFF2-40B4-BE49-F238E27FC236}">
                <a16:creationId xmlns:a16="http://schemas.microsoft.com/office/drawing/2014/main" id="{132B3CE3-C05F-44AF-B3B3-3AC4053FCE4D}"/>
              </a:ext>
            </a:extLst>
          </p:cNvPr>
          <p:cNvSpPr/>
          <p:nvPr/>
        </p:nvSpPr>
        <p:spPr>
          <a:xfrm>
            <a:off x="6365611" y="113015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・事業設計及び実施</a:t>
            </a:r>
          </a:p>
        </p:txBody>
      </p:sp>
      <p:sp>
        <p:nvSpPr>
          <p:cNvPr id="27"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9"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24</a:t>
            </a:r>
            <a:endParaRPr kumimoji="1" lang="ja-JP" altLang="en-US" dirty="0"/>
          </a:p>
        </p:txBody>
      </p:sp>
    </p:spTree>
    <p:extLst>
      <p:ext uri="{BB962C8B-B14F-4D97-AF65-F5344CB8AC3E}">
        <p14:creationId xmlns:p14="http://schemas.microsoft.com/office/powerpoint/2010/main" val="558864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4254025307"/>
              </p:ext>
            </p:extLst>
          </p:nvPr>
        </p:nvGraphicFramePr>
        <p:xfrm>
          <a:off x="64802" y="69272"/>
          <a:ext cx="9755999" cy="5620425"/>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2000">
                <a:tc rowSpan="5">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大阪マラソン開催事業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さらなる</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魅力づくりに取り組むとともに、</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大会の国際化を推進することにより、世界トップレベルの市民マラソンをめざす。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一般財団法人大阪陸上競技協会</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4420091"/>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舞洲スポーツ振興事業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舞洲を拠点に活動するプロスポーツチーム</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と大阪市が中心</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となり、情報発信、イベント、人材育成等のスポーツ振興事業を実施する。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大阪市・経済団体・民間事業者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7260002"/>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大阪スポーツプロジェクト推進事業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スポーツによる都市魅力の向上につなげるため、在阪スポーツチームと一体となった組織を設立し、スポーツツーリズムを推進する。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235649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スポーツツーリズムモデル事業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アウトドアスポーツや武道を中心とした新たなスポーツツーリズムの需要を喚起するため、府内の観光資源と組み合わせた取組みをすすめる。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93163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スポーツ情報発信事業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大阪を訪れる国内外の観光客に対し、試合情報やスポーツ体験等のスポーツ情報を広く発信することでスポーツツーリズムにつなげる。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4372336"/>
                  </a:ext>
                </a:extLst>
              </a:tr>
              <a:tr h="14400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大阪の成長・発展につながる国内外の高度人材の活躍推進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6105195"/>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高校生等海外進学支援事業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（おおさかグローバル塾）</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海外の大学で学位取得をめざす高校生を対象に、英語力やコミュニケーション力等の強化を図るとともに、海外の大学への進路指導を行うなど、総合的な支援（通称：おおさかグローバル塾）を実施する。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実践的英語体験活動推進事業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（グローバル体験プログラム）</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の高校生等を対象に、実践的英語体験（通称：グローバル体験プログラム）を実施し、海外への興味や英語でのコミュニケーションの必要性に気づかせることにより、将来のグローバル人材の裾野を拡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外国人留学生就職支援事業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府内大学の外国人留学生を対象に、就職に関するセミナー等を実施し、大阪企業への就職を促進する。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大阪府・大学・</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504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外国人留学生との連携拡大及び起業支援</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的な視点・能力をもつ留学生に、大阪市等が企画する協働・交流プログラム（ボランティアプログラム）に参加してもらい、地域の国際化・活性化を図るとともに、留学生の地域への愛着を醸成する。また、起業のきっかけとなるような支援セミナーを開催し、国際人材の定着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外国人受入環境整備事業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外国人に生活・就労等に関する情報提供や相談対応を一元的に行う相談窓口を運営する（公財）大阪府国際交流財団に対し補助を行うとともに</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、多言語での情報発信を行う。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sp>
        <p:nvSpPr>
          <p:cNvPr id="4" name="ホームベース 3">
            <a:extLst>
              <a:ext uri="{FF2B5EF4-FFF2-40B4-BE49-F238E27FC236}">
                <a16:creationId xmlns:a16="http://schemas.microsoft.com/office/drawing/2014/main" id="{86FD2758-0C02-43D9-BD7D-D5B78F4D779C}"/>
              </a:ext>
            </a:extLst>
          </p:cNvPr>
          <p:cNvSpPr/>
          <p:nvPr/>
        </p:nvSpPr>
        <p:spPr>
          <a:xfrm>
            <a:off x="6361352" y="528336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latin typeface="Meiryo UI" panose="020B0604030504040204" pitchFamily="50" charset="-128"/>
                <a:ea typeface="Meiryo UI" panose="020B0604030504040204" pitchFamily="50" charset="-128"/>
              </a:rPr>
              <a:t>・オンライン等を活用した外国人への多言語相談対応、情報発信の充実</a:t>
            </a:r>
          </a:p>
        </p:txBody>
      </p:sp>
      <p:sp>
        <p:nvSpPr>
          <p:cNvPr id="5" name="ホームベース 4">
            <a:extLst>
              <a:ext uri="{FF2B5EF4-FFF2-40B4-BE49-F238E27FC236}">
                <a16:creationId xmlns:a16="http://schemas.microsoft.com/office/drawing/2014/main" id="{9601000E-2AB6-49D3-B08A-3BA1A22CEC7C}"/>
              </a:ext>
            </a:extLst>
          </p:cNvPr>
          <p:cNvSpPr/>
          <p:nvPr/>
        </p:nvSpPr>
        <p:spPr>
          <a:xfrm>
            <a:off x="6361352" y="4339258"/>
            <a:ext cx="3420000" cy="162000"/>
          </a:xfrm>
          <a:prstGeom prst="homePlate">
            <a:avLst>
              <a:gd name="adj" fmla="val 915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lang="ja-JP" altLang="en-US" sz="600">
                <a:solidFill>
                  <a:sysClr val="windowText" lastClr="000000"/>
                </a:solidFill>
                <a:effectLst/>
                <a:latin typeface="Meiryo UI" panose="020B0604030504040204" pitchFamily="50" charset="-128"/>
                <a:ea typeface="Meiryo UI" panose="020B0604030504040204" pitchFamily="50" charset="-128"/>
              </a:rPr>
              <a:t>外国人留学生の大阪企業への就職支援</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9AA5E522-4FC3-42CD-AA53-8D584ABFB23B}"/>
              </a:ext>
            </a:extLst>
          </p:cNvPr>
          <p:cNvSpPr/>
          <p:nvPr/>
        </p:nvSpPr>
        <p:spPr>
          <a:xfrm>
            <a:off x="8096752" y="4522819"/>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E0DA782-6C28-486F-9B07-0D9E5855B32D}"/>
              </a:ext>
            </a:extLst>
          </p:cNvPr>
          <p:cNvSpPr/>
          <p:nvPr/>
        </p:nvSpPr>
        <p:spPr>
          <a:xfrm>
            <a:off x="6361352" y="391684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ysClr val="windowText" lastClr="000000"/>
                </a:solidFill>
                <a:effectLst/>
                <a:latin typeface="Meiryo UI" panose="020B0604030504040204" pitchFamily="50" charset="-128"/>
                <a:ea typeface="Meiryo UI" panose="020B0604030504040204" pitchFamily="50" charset="-128"/>
              </a:rPr>
              <a:t>・国際的な感覚とコミュニケーション力を有するグローバル人材の育成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8" name="ホームベース 7">
            <a:extLst>
              <a:ext uri="{FF2B5EF4-FFF2-40B4-BE49-F238E27FC236}">
                <a16:creationId xmlns:a16="http://schemas.microsoft.com/office/drawing/2014/main" id="{D3E7D370-6AED-49F0-AB9E-1E532A523F44}"/>
              </a:ext>
            </a:extLst>
          </p:cNvPr>
          <p:cNvSpPr/>
          <p:nvPr/>
        </p:nvSpPr>
        <p:spPr>
          <a:xfrm>
            <a:off x="6361352" y="3475637"/>
            <a:ext cx="3420000" cy="180000"/>
          </a:xfrm>
          <a:prstGeom prst="homePlate">
            <a:avLst>
              <a:gd name="adj" fmla="val 641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海外の大学への進学支援を通じたトップレベルの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グローバル人材</a:t>
            </a:r>
            <a:r>
              <a:rPr kumimoji="1" lang="ja-JP" altLang="en-US" sz="600">
                <a:solidFill>
                  <a:sysClr val="windowText" lastClr="000000"/>
                </a:solidFill>
                <a:effectLst/>
                <a:latin typeface="Meiryo UI" panose="020B0604030504040204" pitchFamily="50" charset="-128"/>
                <a:ea typeface="Meiryo UI" panose="020B0604030504040204" pitchFamily="50" charset="-128"/>
              </a:rPr>
              <a:t>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4948886-DE79-4DC7-A372-B8B93F2AC3BD}"/>
              </a:ext>
            </a:extLst>
          </p:cNvPr>
          <p:cNvSpPr/>
          <p:nvPr/>
        </p:nvSpPr>
        <p:spPr>
          <a:xfrm>
            <a:off x="8104438" y="5012251"/>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・外国人留学生のための起業支援セミナーの開催</a:t>
            </a:r>
          </a:p>
        </p:txBody>
      </p:sp>
      <p:sp>
        <p:nvSpPr>
          <p:cNvPr id="10" name="ホームベース 9">
            <a:extLst>
              <a:ext uri="{FF2B5EF4-FFF2-40B4-BE49-F238E27FC236}">
                <a16:creationId xmlns:a16="http://schemas.microsoft.com/office/drawing/2014/main" id="{51EA7D0A-F38D-4C89-8C3F-A58A8521423C}"/>
              </a:ext>
            </a:extLst>
          </p:cNvPr>
          <p:cNvSpPr/>
          <p:nvPr/>
        </p:nvSpPr>
        <p:spPr>
          <a:xfrm>
            <a:off x="8104438" y="4775773"/>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・外国人留学生の地域での活躍機会の創出</a:t>
            </a:r>
          </a:p>
        </p:txBody>
      </p:sp>
      <p:sp>
        <p:nvSpPr>
          <p:cNvPr id="11" name="ホームベース 10">
            <a:extLst>
              <a:ext uri="{FF2B5EF4-FFF2-40B4-BE49-F238E27FC236}">
                <a16:creationId xmlns:a16="http://schemas.microsoft.com/office/drawing/2014/main" id="{F81BF752-38BF-4594-9373-FC1093DFB13F}"/>
              </a:ext>
            </a:extLst>
          </p:cNvPr>
          <p:cNvSpPr/>
          <p:nvPr/>
        </p:nvSpPr>
        <p:spPr>
          <a:xfrm>
            <a:off x="6361352" y="4524793"/>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高度外国人材の活躍分野、就職や起業に関する制度等の情報提供</a:t>
            </a:r>
            <a:endParaRPr lang="en-US"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C259EBB8-EA65-41C5-BAED-AA6E4D468D5C}"/>
              </a:ext>
            </a:extLst>
          </p:cNvPr>
          <p:cNvSpPr/>
          <p:nvPr/>
        </p:nvSpPr>
        <p:spPr>
          <a:xfrm>
            <a:off x="6361352" y="367878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海外進学中の学生への情報提供等の試行</a:t>
            </a:r>
          </a:p>
        </p:txBody>
      </p:sp>
      <p:sp>
        <p:nvSpPr>
          <p:cNvPr id="13" name="ホームベース 12">
            <a:extLst>
              <a:ext uri="{FF2B5EF4-FFF2-40B4-BE49-F238E27FC236}">
                <a16:creationId xmlns:a16="http://schemas.microsoft.com/office/drawing/2014/main" id="{85099150-8762-4C00-8D88-CE9F4E62DF94}"/>
              </a:ext>
            </a:extLst>
          </p:cNvPr>
          <p:cNvSpPr/>
          <p:nvPr/>
        </p:nvSpPr>
        <p:spPr>
          <a:xfrm>
            <a:off x="8096752" y="3677906"/>
            <a:ext cx="1692000" cy="180000"/>
          </a:xfrm>
          <a:prstGeom prst="homePlate">
            <a:avLst>
              <a:gd name="adj" fmla="val 706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グローバル人材の大阪での活躍促進</a:t>
            </a:r>
          </a:p>
        </p:txBody>
      </p:sp>
      <p:sp>
        <p:nvSpPr>
          <p:cNvPr id="17" name="ホームベース 16">
            <a:extLst>
              <a:ext uri="{FF2B5EF4-FFF2-40B4-BE49-F238E27FC236}">
                <a16:creationId xmlns:a16="http://schemas.microsoft.com/office/drawing/2014/main" id="{9CF81FFA-040D-41CF-8AC7-63284F38F4ED}"/>
              </a:ext>
            </a:extLst>
          </p:cNvPr>
          <p:cNvSpPr/>
          <p:nvPr/>
        </p:nvSpPr>
        <p:spPr>
          <a:xfrm>
            <a:off x="6372899" y="200485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・大阪スポーツプロジェクト（仮称）の設立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A27962A6-118C-4254-BBA6-50C4FE99BCF6}"/>
              </a:ext>
            </a:extLst>
          </p:cNvPr>
          <p:cNvSpPr/>
          <p:nvPr/>
        </p:nvSpPr>
        <p:spPr>
          <a:xfrm>
            <a:off x="6375490" y="3071995"/>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・スポーツツーリズムの促進につながるサイクリング・武道等の体験型スポーツコンテンツの開拓</a:t>
            </a:r>
          </a:p>
        </p:txBody>
      </p:sp>
      <p:sp>
        <p:nvSpPr>
          <p:cNvPr id="19" name="ホームベース 18">
            <a:extLst>
              <a:ext uri="{FF2B5EF4-FFF2-40B4-BE49-F238E27FC236}">
                <a16:creationId xmlns:a16="http://schemas.microsoft.com/office/drawing/2014/main" id="{DCD6EB77-AB25-40EE-89EF-D83DD14BC517}"/>
              </a:ext>
            </a:extLst>
          </p:cNvPr>
          <p:cNvSpPr/>
          <p:nvPr/>
        </p:nvSpPr>
        <p:spPr>
          <a:xfrm>
            <a:off x="6372899" y="158097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20" name="ホームベース 19">
            <a:extLst>
              <a:ext uri="{FF2B5EF4-FFF2-40B4-BE49-F238E27FC236}">
                <a16:creationId xmlns:a16="http://schemas.microsoft.com/office/drawing/2014/main" id="{77150083-5D0C-4559-93FC-6A5E4E75E010}"/>
              </a:ext>
            </a:extLst>
          </p:cNvPr>
          <p:cNvSpPr/>
          <p:nvPr/>
        </p:nvSpPr>
        <p:spPr>
          <a:xfrm>
            <a:off x="8116671" y="157920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21" name="ホームベース 20">
            <a:extLst>
              <a:ext uri="{FF2B5EF4-FFF2-40B4-BE49-F238E27FC236}">
                <a16:creationId xmlns:a16="http://schemas.microsoft.com/office/drawing/2014/main" id="{7B041C38-3B06-48E7-83D3-E38BAF737B9E}"/>
              </a:ext>
            </a:extLst>
          </p:cNvPr>
          <p:cNvSpPr/>
          <p:nvPr/>
        </p:nvSpPr>
        <p:spPr>
          <a:xfrm>
            <a:off x="6372899" y="242967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・国内観光客を中心とした事業展開</a:t>
            </a:r>
            <a:endParaRPr kumimoji="1" lang="en-US" altLang="ja-JP" sz="600">
              <a:solidFill>
                <a:sysClr val="windowText" lastClr="000000"/>
              </a:solidFill>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B3B256D2-209B-4D12-82A7-7EA9B0426E7D}"/>
              </a:ext>
            </a:extLst>
          </p:cNvPr>
          <p:cNvSpPr/>
          <p:nvPr/>
        </p:nvSpPr>
        <p:spPr>
          <a:xfrm>
            <a:off x="8116671" y="26376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40" dirty="0">
                <a:solidFill>
                  <a:sysClr val="windowText" lastClr="000000"/>
                </a:solidFill>
                <a:latin typeface="Meiryo UI" panose="020B0604030504040204" pitchFamily="50" charset="-128"/>
                <a:ea typeface="Meiryo UI" panose="020B0604030504040204" pitchFamily="50" charset="-128"/>
              </a:rPr>
              <a:t>・幅広い国・地域からの集客に向けたプロモーションの展開</a:t>
            </a:r>
          </a:p>
        </p:txBody>
      </p:sp>
      <p:sp>
        <p:nvSpPr>
          <p:cNvPr id="23" name="ホームベース 22">
            <a:extLst>
              <a:ext uri="{FF2B5EF4-FFF2-40B4-BE49-F238E27FC236}">
                <a16:creationId xmlns:a16="http://schemas.microsoft.com/office/drawing/2014/main" id="{767A4522-7DE4-4404-840B-0FDD4183DDCB}"/>
              </a:ext>
            </a:extLst>
          </p:cNvPr>
          <p:cNvSpPr/>
          <p:nvPr/>
        </p:nvSpPr>
        <p:spPr>
          <a:xfrm>
            <a:off x="6372899" y="2207147"/>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・プロスポーツチーム等と連携した施策展開</a:t>
            </a:r>
          </a:p>
        </p:txBody>
      </p:sp>
      <p:sp>
        <p:nvSpPr>
          <p:cNvPr id="24" name="ホームベース 23">
            <a:extLst>
              <a:ext uri="{FF2B5EF4-FFF2-40B4-BE49-F238E27FC236}">
                <a16:creationId xmlns:a16="http://schemas.microsoft.com/office/drawing/2014/main" id="{13F4ED6B-0CC5-4503-9676-058287DB24D8}"/>
              </a:ext>
            </a:extLst>
          </p:cNvPr>
          <p:cNvSpPr/>
          <p:nvPr/>
        </p:nvSpPr>
        <p:spPr>
          <a:xfrm>
            <a:off x="6372899" y="2633530"/>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・インバウンド向けニーズの把握及び企画検討</a:t>
            </a:r>
          </a:p>
        </p:txBody>
      </p:sp>
      <p:sp>
        <p:nvSpPr>
          <p:cNvPr id="25" name="ホームベース 24">
            <a:extLst>
              <a:ext uri="{FF2B5EF4-FFF2-40B4-BE49-F238E27FC236}">
                <a16:creationId xmlns:a16="http://schemas.microsoft.com/office/drawing/2014/main" id="{AAF00781-80E3-4C1D-A9E6-4C4B50090F30}"/>
              </a:ext>
            </a:extLst>
          </p:cNvPr>
          <p:cNvSpPr/>
          <p:nvPr/>
        </p:nvSpPr>
        <p:spPr>
          <a:xfrm>
            <a:off x="8116671" y="243534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・インバウンドを含めた事業展開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3146154-2961-4A22-98A5-0D062F5B3025}"/>
              </a:ext>
            </a:extLst>
          </p:cNvPr>
          <p:cNvSpPr/>
          <p:nvPr/>
        </p:nvSpPr>
        <p:spPr>
          <a:xfrm>
            <a:off x="6372899" y="2865744"/>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・令和２年度に新たに開設したスポーツ情報専門ホームページを活用し、国内外に向けて情報を発信</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7" name="ホームベース 26">
            <a:extLst>
              <a:ext uri="{FF2B5EF4-FFF2-40B4-BE49-F238E27FC236}">
                <a16:creationId xmlns:a16="http://schemas.microsoft.com/office/drawing/2014/main" id="{51EA7D0A-F38D-4C89-8C3F-A58A8521423C}"/>
              </a:ext>
            </a:extLst>
          </p:cNvPr>
          <p:cNvSpPr/>
          <p:nvPr/>
        </p:nvSpPr>
        <p:spPr>
          <a:xfrm>
            <a:off x="6361352" y="4785298"/>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・感染対策等を講じたうえで外国人留学生の地域での活躍機会の創出</a:t>
            </a:r>
          </a:p>
        </p:txBody>
      </p:sp>
      <p:sp>
        <p:nvSpPr>
          <p:cNvPr id="28" name="ホームベース 27">
            <a:extLst>
              <a:ext uri="{FF2B5EF4-FFF2-40B4-BE49-F238E27FC236}">
                <a16:creationId xmlns:a16="http://schemas.microsoft.com/office/drawing/2014/main" id="{94948886-DE79-4DC7-A372-B8B93F2AC3BD}"/>
              </a:ext>
            </a:extLst>
          </p:cNvPr>
          <p:cNvSpPr/>
          <p:nvPr/>
        </p:nvSpPr>
        <p:spPr>
          <a:xfrm>
            <a:off x="6361352" y="5021776"/>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・感染対策等を講じたうえで外国人留学生のための起業支援セミナーの開催</a:t>
            </a:r>
          </a:p>
        </p:txBody>
      </p:sp>
      <p:sp>
        <p:nvSpPr>
          <p:cNvPr id="29" name="ホームベース 28">
            <a:extLst>
              <a:ext uri="{FF2B5EF4-FFF2-40B4-BE49-F238E27FC236}">
                <a16:creationId xmlns:a16="http://schemas.microsoft.com/office/drawing/2014/main" id="{724CDA3E-88C4-4F41-A23C-FE12D6D799A4}"/>
              </a:ext>
            </a:extLst>
          </p:cNvPr>
          <p:cNvSpPr/>
          <p:nvPr/>
        </p:nvSpPr>
        <p:spPr>
          <a:xfrm>
            <a:off x="6372899" y="114871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さらなる魅力</a:t>
            </a:r>
            <a:r>
              <a:rPr kumimoji="1" lang="ja-JP" altLang="en-US" sz="600" dirty="0">
                <a:solidFill>
                  <a:sysClr val="windowText" lastClr="000000"/>
                </a:solidFill>
                <a:latin typeface="Meiryo UI" panose="020B0604030504040204" pitchFamily="50" charset="-128"/>
                <a:ea typeface="Meiryo UI" panose="020B0604030504040204" pitchFamily="50" charset="-128"/>
              </a:rPr>
              <a:t>向上に向けた施策検討</a:t>
            </a:r>
          </a:p>
        </p:txBody>
      </p:sp>
      <p:sp>
        <p:nvSpPr>
          <p:cNvPr id="30" name="ホームベース 29">
            <a:extLst>
              <a:ext uri="{FF2B5EF4-FFF2-40B4-BE49-F238E27FC236}">
                <a16:creationId xmlns:a16="http://schemas.microsoft.com/office/drawing/2014/main" id="{40A30620-2091-45BB-92BB-FBDFBD94027E}"/>
              </a:ext>
            </a:extLst>
          </p:cNvPr>
          <p:cNvSpPr/>
          <p:nvPr/>
        </p:nvSpPr>
        <p:spPr>
          <a:xfrm>
            <a:off x="8116671" y="114863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Bef>
                <a:spcPts val="0"/>
              </a:spcBef>
            </a:pPr>
            <a:r>
              <a:rPr kumimoji="1" lang="ja-JP" altLang="en-US" sz="600" dirty="0">
                <a:solidFill>
                  <a:sysClr val="windowText" lastClr="000000"/>
                </a:solidFill>
                <a:latin typeface="Meiryo UI" panose="020B0604030504040204" pitchFamily="50" charset="-128"/>
                <a:ea typeface="Meiryo UI" panose="020B0604030504040204" pitchFamily="50" charset="-128"/>
              </a:rPr>
              <a:t>・幅広い国・地域からの参加促進に向けたプロモーションの展開</a:t>
            </a: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25</a:t>
            </a:r>
            <a:endParaRPr kumimoji="1" lang="ja-JP" altLang="en-US" dirty="0"/>
          </a:p>
        </p:txBody>
      </p:sp>
    </p:spTree>
    <p:extLst>
      <p:ext uri="{BB962C8B-B14F-4D97-AF65-F5344CB8AC3E}">
        <p14:creationId xmlns:p14="http://schemas.microsoft.com/office/powerpoint/2010/main" val="2396686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795" y="6451682"/>
            <a:ext cx="2228850" cy="365125"/>
          </a:xfrm>
        </p:spPr>
        <p:txBody>
          <a:bodyPr/>
          <a:lstStyle/>
          <a:p>
            <a:r>
              <a:rPr kumimoji="1" lang="en-US" altLang="ja-JP" dirty="0"/>
              <a:t>26</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5990968"/>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マイクロツーリズム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自宅から１時間圏内から２時間圏内の身近な場所の魅力を楽しむ旅行。</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【ワーケーション】</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0" dirty="0">
                <a:latin typeface="Meiryo UI" panose="020B0604030504040204" pitchFamily="50" charset="-128"/>
                <a:ea typeface="Meiryo UI" panose="020B0604030504040204" pitchFamily="50" charset="-128"/>
                <a:cs typeface="PUDShinGoPr6N-Regular"/>
              </a:rPr>
              <a:t>Work(</a:t>
            </a:r>
            <a:r>
              <a:rPr lang="ja-JP" altLang="ja-JP" sz="4800" kern="0" dirty="0">
                <a:latin typeface="Meiryo UI" panose="020B0604030504040204" pitchFamily="50" charset="-128"/>
                <a:ea typeface="Meiryo UI" panose="020B0604030504040204" pitchFamily="50" charset="-128"/>
                <a:cs typeface="PUDShinGoPr6N-Regular"/>
              </a:rPr>
              <a:t>仕事</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と</a:t>
            </a:r>
            <a:r>
              <a:rPr lang="en-US" altLang="ja-JP" sz="4800" kern="0" dirty="0">
                <a:latin typeface="Meiryo UI" panose="020B0604030504040204" pitchFamily="50" charset="-128"/>
                <a:ea typeface="Meiryo UI" panose="020B0604030504040204" pitchFamily="50" charset="-128"/>
                <a:cs typeface="PUDShinGoPr6N-Regular"/>
              </a:rPr>
              <a:t>Vacation(</a:t>
            </a:r>
            <a:r>
              <a:rPr lang="ja-JP" altLang="ja-JP" sz="4800" kern="0" dirty="0">
                <a:latin typeface="Meiryo UI" panose="020B0604030504040204" pitchFamily="50" charset="-128"/>
                <a:ea typeface="Meiryo UI" panose="020B0604030504040204" pitchFamily="50" charset="-128"/>
                <a:cs typeface="PUDShinGoPr6N-Regular"/>
              </a:rPr>
              <a:t>休暇</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を組み合わせた造語。テレワーク等を活用し、リゾート地や温泉地、国立公園等、普段の職場とは異な</a:t>
            </a:r>
            <a:r>
              <a:rPr lang="ja-JP" altLang="en-US" sz="4800" kern="0" dirty="0">
                <a:latin typeface="Meiryo UI" panose="020B0604030504040204" pitchFamily="50" charset="-128"/>
                <a:ea typeface="Meiryo UI" panose="020B0604030504040204" pitchFamily="50" charset="-128"/>
                <a:cs typeface="PUDShinGoPr6N-Regular"/>
              </a:rPr>
              <a:t>　</a:t>
            </a:r>
            <a:endParaRPr lang="en-US" altLang="ja-JP" sz="4800" kern="0" dirty="0">
              <a:latin typeface="Meiryo UI" panose="020B0604030504040204" pitchFamily="50" charset="-128"/>
              <a:ea typeface="Meiryo UI" panose="020B0604030504040204" pitchFamily="50" charset="-128"/>
              <a:cs typeface="PUDShinGoPr6N-Regular"/>
            </a:endParaRPr>
          </a:p>
          <a:p>
            <a:pPr marL="0" indent="0" algn="just">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PUDShinGoPr6N-Regular"/>
              </a:rPr>
              <a:t>　</a:t>
            </a:r>
            <a:r>
              <a:rPr lang="ja-JP" altLang="ja-JP" sz="4800" kern="0" dirty="0" err="1">
                <a:latin typeface="Meiryo UI" panose="020B0604030504040204" pitchFamily="50" charset="-128"/>
                <a:ea typeface="Meiryo UI" panose="020B0604030504040204" pitchFamily="50" charset="-128"/>
                <a:cs typeface="PUDShinGoPr6N-Regular"/>
              </a:rPr>
              <a:t>る</a:t>
            </a:r>
            <a:r>
              <a:rPr lang="ja-JP" altLang="ja-JP" sz="4800" kern="0" dirty="0">
                <a:latin typeface="Meiryo UI" panose="020B0604030504040204" pitchFamily="50" charset="-128"/>
                <a:ea typeface="Meiryo UI" panose="020B0604030504040204" pitchFamily="50" charset="-128"/>
                <a:cs typeface="PUDShinGoPr6N-Regular"/>
              </a:rPr>
              <a:t>場所で余暇を楽しみつつ仕事を行うこと。休暇主体と仕事主体の２つのパターンがある。</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b="1" kern="0" dirty="0">
                <a:latin typeface="Meiryo UI" panose="020B0604030504040204" pitchFamily="50" charset="-128"/>
                <a:ea typeface="Meiryo UI" panose="020B0604030504040204" pitchFamily="50" charset="-128"/>
                <a:cs typeface="Times New Roman" panose="02020603050405020304" pitchFamily="18" charset="0"/>
              </a:rPr>
              <a:t>レジリエンス</a:t>
            </a: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様々な困難なことからダメージを受けて落ち込むことがあっても粘り強くもとに戻りながら、以前よりもよりよく立ち直る力。レジリエントな都市と</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は、あらゆる困難をしなやかに、力強く乗り越え、将来にわたって魅力あふれるまち。</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ICT</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Information and Communication Technology</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情報や通信に関する技術の総称。コンピューター・インターネット・携帯電話などを使う情報処理や通信に関する技術。</a:t>
            </a: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MICE</a:t>
            </a:r>
            <a:r>
              <a:rPr lang="ja-JP" altLang="ja-JP" sz="4800" b="1" dirty="0">
                <a:latin typeface="Meiryo UI" panose="020B0604030504040204" pitchFamily="50" charset="-128"/>
                <a:ea typeface="Meiryo UI" panose="020B0604030504040204" pitchFamily="50" charset="-128"/>
              </a:rPr>
              <a:t>】</a:t>
            </a:r>
            <a:endParaRPr lang="en-US" altLang="ja-JP" sz="4800" b="1"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企業等の会議（</a:t>
            </a:r>
            <a:r>
              <a:rPr lang="en-US" altLang="ja-JP" sz="4800" dirty="0">
                <a:latin typeface="Meiryo UI" panose="020B0604030504040204" pitchFamily="50" charset="-128"/>
                <a:ea typeface="Meiryo UI" panose="020B0604030504040204" pitchFamily="50" charset="-128"/>
              </a:rPr>
              <a:t>Meeting</a:t>
            </a:r>
            <a:r>
              <a:rPr lang="ja-JP" altLang="ja-JP" sz="4800" dirty="0">
                <a:latin typeface="Meiryo UI" panose="020B0604030504040204" pitchFamily="50" charset="-128"/>
                <a:ea typeface="Meiryo UI" panose="020B0604030504040204" pitchFamily="50" charset="-128"/>
              </a:rPr>
              <a:t>）、企業等の行う報奨・研修旅行（インセンティブ旅行　</a:t>
            </a:r>
            <a:r>
              <a:rPr lang="en-US" altLang="ja-JP" sz="4800" dirty="0">
                <a:latin typeface="Meiryo UI" panose="020B0604030504040204" pitchFamily="50" charset="-128"/>
                <a:ea typeface="Meiryo UI" panose="020B0604030504040204" pitchFamily="50" charset="-128"/>
              </a:rPr>
              <a:t>Incentive Travel</a:t>
            </a:r>
            <a:r>
              <a:rPr lang="ja-JP" altLang="ja-JP" sz="4800" dirty="0">
                <a:latin typeface="Meiryo UI" panose="020B0604030504040204" pitchFamily="50" charset="-128"/>
                <a:ea typeface="Meiryo UI" panose="020B0604030504040204" pitchFamily="50" charset="-128"/>
              </a:rPr>
              <a:t>）、国際機関・団体、学会等が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行う国際会議（</a:t>
            </a:r>
            <a:r>
              <a:rPr lang="en-US" altLang="ja-JP" sz="4800" dirty="0">
                <a:latin typeface="Meiryo UI" panose="020B0604030504040204" pitchFamily="50" charset="-128"/>
                <a:ea typeface="Meiryo UI" panose="020B0604030504040204" pitchFamily="50" charset="-128"/>
              </a:rPr>
              <a:t>Convention</a:t>
            </a:r>
            <a:r>
              <a:rPr lang="ja-JP" altLang="ja-JP" sz="4800" dirty="0">
                <a:latin typeface="Meiryo UI" panose="020B0604030504040204" pitchFamily="50" charset="-128"/>
                <a:ea typeface="Meiryo UI" panose="020B0604030504040204" pitchFamily="50" charset="-128"/>
              </a:rPr>
              <a:t>）、展示会・見本市、イベント（</a:t>
            </a:r>
            <a:r>
              <a:rPr lang="en-US" altLang="ja-JP" sz="4800" dirty="0">
                <a:latin typeface="Meiryo UI" panose="020B0604030504040204" pitchFamily="50" charset="-128"/>
                <a:ea typeface="Meiryo UI" panose="020B0604030504040204" pitchFamily="50" charset="-128"/>
              </a:rPr>
              <a:t>Exhibition</a:t>
            </a:r>
            <a:r>
              <a:rPr lang="ja-JP" altLang="ja-JP" sz="4800" dirty="0">
                <a:latin typeface="Meiryo UI" panose="020B0604030504040204" pitchFamily="50" charset="-128"/>
                <a:ea typeface="Meiryo UI" panose="020B0604030504040204" pitchFamily="50" charset="-128"/>
              </a:rPr>
              <a:t>／</a:t>
            </a:r>
            <a:r>
              <a:rPr lang="en-US" altLang="ja-JP" sz="4800" dirty="0">
                <a:latin typeface="Meiryo UI" panose="020B0604030504040204" pitchFamily="50" charset="-128"/>
                <a:ea typeface="Meiryo UI" panose="020B0604030504040204" pitchFamily="50" charset="-128"/>
              </a:rPr>
              <a:t>Event</a:t>
            </a:r>
            <a:r>
              <a:rPr lang="ja-JP" altLang="ja-JP" sz="4800" dirty="0">
                <a:latin typeface="Meiryo UI" panose="020B0604030504040204" pitchFamily="50" charset="-128"/>
                <a:ea typeface="Meiryo UI" panose="020B0604030504040204" pitchFamily="50" charset="-128"/>
              </a:rPr>
              <a:t>）の頭文字のことであり、多くの集客交流が見込まれ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る</a:t>
            </a:r>
            <a:r>
              <a:rPr lang="ja-JP" altLang="ja-JP" sz="4800" dirty="0">
                <a:latin typeface="Meiryo UI" panose="020B0604030504040204" pitchFamily="50" charset="-128"/>
                <a:ea typeface="Meiryo UI" panose="020B0604030504040204" pitchFamily="50" charset="-128"/>
              </a:rPr>
              <a:t>ビジネスイベントなどの総称</a:t>
            </a:r>
            <a:r>
              <a:rPr lang="ja-JP" altLang="en-US" sz="4800" dirty="0">
                <a:latin typeface="Meiryo UI" panose="020B0604030504040204" pitchFamily="50" charset="-128"/>
                <a:ea typeface="Meiryo UI" panose="020B0604030504040204" pitchFamily="50" charset="-128"/>
              </a:rPr>
              <a:t>。</a:t>
            </a:r>
            <a:endParaRPr lang="ja-JP" altLang="ja-JP" sz="4800" dirty="0">
              <a:latin typeface="Meiryo UI" panose="020B0604030504040204" pitchFamily="50" charset="-128"/>
              <a:ea typeface="Meiryo UI" panose="020B0604030504040204" pitchFamily="50" charset="-128"/>
            </a:endParaRPr>
          </a:p>
          <a:p>
            <a:pPr marL="0" indent="0">
              <a:lnSpc>
                <a:spcPct val="170000"/>
              </a:lnSpc>
              <a:spcBef>
                <a:spcPts val="60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スポーツツーリズム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旅行先での活動にスポーツ参加や観戦などのスポーツ要素が含まれる旅行のことで</a:t>
            </a:r>
            <a:r>
              <a:rPr lang="ja-JP" altLang="ja-JP" sz="4800" dirty="0" smtClean="0">
                <a:latin typeface="Meiryo UI" panose="020B0604030504040204" pitchFamily="50" charset="-128"/>
                <a:ea typeface="Meiryo UI" panose="020B0604030504040204" pitchFamily="50" charset="-128"/>
              </a:rPr>
              <a:t>あり</a:t>
            </a:r>
            <a:r>
              <a:rPr lang="ja-JP" altLang="en-US" sz="4800" dirty="0">
                <a:solidFill>
                  <a:srgbClr val="FF0000"/>
                </a:solidFill>
                <a:latin typeface="Meiryo UI" panose="020B0604030504040204" pitchFamily="50" charset="-128"/>
                <a:ea typeface="Meiryo UI" panose="020B0604030504040204" pitchFamily="50" charset="-128"/>
              </a:rPr>
              <a:t>、</a:t>
            </a:r>
            <a:r>
              <a:rPr lang="ja-JP" altLang="ja-JP" sz="4800" dirty="0" smtClean="0">
                <a:latin typeface="Meiryo UI" panose="020B0604030504040204" pitchFamily="50" charset="-128"/>
                <a:ea typeface="Meiryo UI" panose="020B0604030504040204" pitchFamily="50" charset="-128"/>
              </a:rPr>
              <a:t>既存</a:t>
            </a:r>
            <a:r>
              <a:rPr lang="ja-JP" altLang="ja-JP" sz="4800" dirty="0">
                <a:latin typeface="Meiryo UI" panose="020B0604030504040204" pitchFamily="50" charset="-128"/>
                <a:ea typeface="Meiryo UI" panose="020B0604030504040204" pitchFamily="50" charset="-128"/>
              </a:rPr>
              <a:t>のスポーツ資源のほかにも地域資源がス</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ポ</a:t>
            </a:r>
            <a:r>
              <a:rPr lang="ja-JP" altLang="ja-JP" sz="4800" dirty="0">
                <a:latin typeface="Meiryo UI" panose="020B0604030504040204" pitchFamily="50" charset="-128"/>
                <a:ea typeface="Meiryo UI" panose="020B0604030504040204" pitchFamily="50" charset="-128"/>
              </a:rPr>
              <a:t>ーツの⼒で観光資源となる可能性も秘めている。</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歳若返り</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健康寿命の延伸に加え、健康状態に応じて、誰もが生涯を通じ自らの意思に基づき活動的に生活できること（大阪府が策定した「</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いの</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err="1">
                <a:latin typeface="Meiryo UI" panose="020B0604030504040204" pitchFamily="50" charset="-128"/>
                <a:ea typeface="Meiryo UI" panose="020B0604030504040204" pitchFamily="50" charset="-128"/>
                <a:cs typeface="Times New Roman" panose="02020603050405020304" pitchFamily="18" charset="0"/>
              </a:rPr>
              <a:t>ち</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輝く未来社会</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をめざすビジョン」に基づく考え方）。</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324000" y="662037"/>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4" name="正方形/長方形 3"/>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9" name="正方形/長方形 8"/>
          <p:cNvSpPr/>
          <p:nvPr/>
        </p:nvSpPr>
        <p:spPr>
          <a:xfrm>
            <a:off x="324000" y="3677152"/>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3017868"/>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23244698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2492" y="6470061"/>
            <a:ext cx="2228850" cy="365125"/>
          </a:xfrm>
        </p:spPr>
        <p:txBody>
          <a:bodyPr/>
          <a:lstStyle/>
          <a:p>
            <a:r>
              <a:rPr kumimoji="1" lang="en-US" altLang="ja-JP" dirty="0"/>
              <a:t>27</a:t>
            </a:r>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6066436"/>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アクセシビリティ</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一般には、人々があるサービスを利用するにあたり、その入り口に入るまでのサービスへの到達しやすさをいう。ここでは、公共交通サービスの　</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利便性などをいう。</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【スマートモビリティ】</a:t>
            </a:r>
          </a:p>
          <a:p>
            <a:pPr marL="0" indent="0" algn="just">
              <a:lnSpc>
                <a:spcPct val="170000"/>
              </a:lnSpc>
              <a:spcBef>
                <a:spcPts val="0"/>
              </a:spcBef>
              <a:buNone/>
            </a:pP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や</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AI</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を活用し、人々の移動を効率化、最適化する新しい移動手段、輸送手段。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30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Internet of Things</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）とは、ありとあらゆるモノがインターネットに接続され、センシング技術等を用いて、そのモノの使用に関する　</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データがクラウド上に蓄積され流通することによって、利用者により良いきめ細かなサービスが提供されるようになることを示した概念。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err="1">
                <a:latin typeface="Meiryo UI" panose="020B0604030504040204" pitchFamily="50" charset="-128"/>
                <a:ea typeface="Meiryo UI" panose="020B0604030504040204" pitchFamily="50" charset="-128"/>
                <a:cs typeface="Times New Roman" panose="02020603050405020304" pitchFamily="18" charset="0"/>
              </a:rPr>
              <a:t>MaaS</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Mobility as a Service</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利用者の多様なニーズに合わせ、交通手段、事業者の垣根なく、最適な交通手段、経路、魅力情報等が検索、予約、</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決済</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できる一元</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的なサービス。移動手段にとどまらず、交通や観光、医療など様々なサービスとの組み合わせも含まれる。</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【観光</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地域づくり法人（</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DMO</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Destination Management/Marketing Organization</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地域の「稼ぐ力」を引き出すとともに地域への誇りと愛着を醸成する「観光地経営」の視点に立った観光地域づくりの舵取り役として、多様</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な関係者と協同しながら、明確なコンセプトに基づいた観光地域づくりを実現するための戦略を策定するとともに、戦略を着実に実施する</a:t>
            </a:r>
            <a:r>
              <a:rPr lang="ja-JP" altLang="ja-JP" sz="4800" dirty="0" err="1">
                <a:latin typeface="Meiryo UI" panose="020B0604030504040204" pitchFamily="50" charset="-128"/>
                <a:ea typeface="Meiryo UI" panose="020B0604030504040204" pitchFamily="50" charset="-128"/>
              </a:rPr>
              <a:t>た</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めの</a:t>
            </a:r>
            <a:r>
              <a:rPr lang="ja-JP" altLang="ja-JP" sz="4800" dirty="0">
                <a:latin typeface="Meiryo UI" panose="020B0604030504040204" pitchFamily="50" charset="-128"/>
                <a:ea typeface="Meiryo UI" panose="020B0604030504040204" pitchFamily="50" charset="-128"/>
              </a:rPr>
              <a:t>調整機能を備えた法人。</a:t>
            </a: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Tourism Improvement District</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観光産業改善地区。地域内の</a:t>
            </a:r>
            <a:r>
              <a:rPr lang="en-US" altLang="ja-JP" sz="4800" kern="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参加企業が自らの収入に対して一定料率の賦課金を課し、かかる資金を原資とした地域の観光マー　</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ケティングやプロモーション活動などを通じて観光地域まちづくりに取り組む仕組みであり、米国において先進的に導入されている。</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【キラーコンテンツ</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ja-JP" sz="4800" dirty="0">
                <a:latin typeface="Meiryo UI" panose="020B0604030504040204" pitchFamily="50" charset="-128"/>
                <a:ea typeface="Meiryo UI" panose="020B0604030504040204" pitchFamily="50" charset="-128"/>
              </a:rPr>
              <a:t>　</a:t>
            </a: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ここでは、多くの人の興味・関心を惹く魅力的で非日常的なコンテンツのことをいう。</a:t>
            </a:r>
          </a:p>
        </p:txBody>
      </p:sp>
      <p:sp>
        <p:nvSpPr>
          <p:cNvPr id="9" name="正方形/長方形 8"/>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0" name="正方形/長方形 9"/>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Tree>
    <p:extLst>
      <p:ext uri="{BB962C8B-B14F-4D97-AF65-F5344CB8AC3E}">
        <p14:creationId xmlns:p14="http://schemas.microsoft.com/office/powerpoint/2010/main" val="251617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a:xfrm>
            <a:off x="7505564" y="6356351"/>
            <a:ext cx="2228850" cy="365125"/>
          </a:xfrm>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1C9463AF-5DFA-4326-8E62-223A28D89E9B}"/>
              </a:ext>
            </a:extLst>
          </p:cNvPr>
          <p:cNvSpPr>
            <a:spLocks noGrp="1"/>
          </p:cNvSpPr>
          <p:nvPr>
            <p:ph idx="1"/>
          </p:nvPr>
        </p:nvSpPr>
        <p:spPr>
          <a:xfrm>
            <a:off x="303571" y="908168"/>
            <a:ext cx="9298857" cy="5163032"/>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上位概念となる府市</a:t>
            </a:r>
            <a:r>
              <a:rPr lang="ja-JP" altLang="ja-JP" sz="1400" dirty="0">
                <a:latin typeface="Meiryo UI" panose="020B0604030504040204" pitchFamily="50" charset="-128"/>
                <a:ea typeface="Meiryo UI" panose="020B0604030504040204" pitchFamily="50" charset="-128"/>
              </a:rPr>
              <a:t>共通の戦略として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」を策定し、世界の都市間競争に打ち勝つ都市魅力の創造・発信などに取り組んできた。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〇後継計画である「</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年度）」においては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「世界的な創造都市、国際エンターテインメント都市へ加速」に向け</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10</a:t>
            </a:r>
            <a:r>
              <a:rPr lang="ja-JP" altLang="ja-JP" sz="1400" dirty="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めざ</a:t>
            </a:r>
            <a:r>
              <a:rPr lang="ja-JP" altLang="ja-JP" sz="1400" dirty="0">
                <a:latin typeface="Meiryo UI" panose="020B0604030504040204" pitchFamily="50" charset="-128"/>
                <a:ea typeface="Meiryo UI" panose="020B0604030504040204" pitchFamily="50" charset="-128"/>
              </a:rPr>
              <a:t>すべき都市像</a:t>
            </a:r>
            <a:r>
              <a:rPr lang="ja-JP" altLang="en-US" sz="1400" dirty="0">
                <a:latin typeface="Meiryo UI" panose="020B0604030504040204" pitchFamily="50" charset="-128"/>
                <a:ea typeface="Meiryo UI" panose="020B0604030504040204" pitchFamily="50" charset="-128"/>
              </a:rPr>
              <a:t>や各々の</a:t>
            </a:r>
            <a:r>
              <a:rPr lang="ja-JP" altLang="ja-JP" sz="1400" dirty="0">
                <a:latin typeface="Meiryo UI" panose="020B0604030504040204" pitchFamily="50" charset="-128"/>
                <a:ea typeface="Meiryo UI" panose="020B0604030504040204" pitchFamily="50" charset="-128"/>
              </a:rPr>
              <a:t>ＫＰＩを定め</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ＰＤＣＡサイクルを実行しながら各種プロジェクト</a:t>
            </a:r>
            <a:r>
              <a:rPr lang="ja-JP" altLang="en-US" sz="1400" dirty="0">
                <a:latin typeface="Meiryo UI" panose="020B0604030504040204" pitchFamily="50" charset="-128"/>
                <a:ea typeface="Meiryo UI" panose="020B0604030504040204" pitchFamily="50" charset="-128"/>
              </a:rPr>
              <a:t>を着実に推進し、</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は過去最高</a:t>
            </a:r>
            <a:r>
              <a:rPr lang="ja-JP" altLang="ja-JP" sz="1400" dirty="0">
                <a:latin typeface="Meiryo UI" panose="020B0604030504040204" pitchFamily="50" charset="-128"/>
                <a:ea typeface="Meiryo UI" panose="020B0604030504040204" pitchFamily="50" charset="-128"/>
              </a:rPr>
              <a:t>を達成</a:t>
            </a:r>
            <a:r>
              <a:rPr lang="ja-JP" altLang="en-US" sz="1400" dirty="0">
                <a:latin typeface="Meiryo UI" panose="020B0604030504040204" pitchFamily="50" charset="-128"/>
                <a:ea typeface="Meiryo UI" panose="020B0604030504040204" pitchFamily="50" charset="-128"/>
              </a:rPr>
              <a:t>するなど、好調なインバウンド需要を取り込むことで、大阪の賑わいを創出してきた。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また</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年日本国際博覧会（大阪・関西万博）の開催決定をはじめ、</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百舌鳥・古市古墳群の世界遺産</a:t>
            </a:r>
            <a:r>
              <a:rPr lang="ja-JP" altLang="en-US" sz="1400" dirty="0">
                <a:latin typeface="Meiryo UI" panose="020B0604030504040204" pitchFamily="50" charset="-128"/>
                <a:ea typeface="Meiryo UI" panose="020B0604030504040204" pitchFamily="50" charset="-128"/>
              </a:rPr>
              <a:t>登録の</a:t>
            </a:r>
            <a:r>
              <a:rPr lang="ja-JP" altLang="ja-JP" sz="1400" dirty="0">
                <a:latin typeface="Meiryo UI" panose="020B0604030504040204" pitchFamily="50" charset="-128"/>
                <a:ea typeface="Meiryo UI" panose="020B0604030504040204" pitchFamily="50" charset="-128"/>
              </a:rPr>
              <a:t>決定（</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のビッグプロジェクトが進展し、国内外における大阪の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この流れをさらに加速させ、活力に満ちた国際都市として、大阪を新たなステージへと飛躍させるため、大阪・関西万博に向けて高まる発信力やインパクトを生かして、都市魅力のさらなる向上や世界への発信をオール大阪で進めていく必要がある。</a:t>
            </a:r>
            <a:endParaRPr kumimoji="1" lang="ja-JP" altLang="en-US" sz="1800" dirty="0"/>
          </a:p>
        </p:txBody>
      </p:sp>
    </p:spTree>
    <p:extLst>
      <p:ext uri="{BB962C8B-B14F-4D97-AF65-F5344CB8AC3E}">
        <p14:creationId xmlns:p14="http://schemas.microsoft.com/office/powerpoint/2010/main" val="3961003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32184" y="6451682"/>
            <a:ext cx="2228850" cy="365125"/>
          </a:xfrm>
        </p:spPr>
        <p:txBody>
          <a:bodyPr/>
          <a:lstStyle/>
          <a:p>
            <a:r>
              <a:rPr kumimoji="1" lang="en-US" altLang="ja-JP" dirty="0"/>
              <a:t>28</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440691" cy="6101892"/>
          </a:xfrm>
        </p:spPr>
        <p:txBody>
          <a:bodyPr>
            <a:noAutofit/>
          </a:bodyPr>
          <a:lstStyle/>
          <a:p>
            <a:pPr marL="0" indent="0" algn="just">
              <a:lnSpc>
                <a:spcPct val="140000"/>
              </a:lnSpc>
              <a:spcBef>
                <a:spcPts val="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LGBTQ</a:t>
            </a:r>
            <a:r>
              <a:rPr lang="ja-JP"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Lesbian</a:t>
            </a:r>
            <a:r>
              <a:rPr lang="ja-JP" altLang="ja-JP" sz="1200" dirty="0">
                <a:latin typeface="Meiryo UI" panose="020B0604030504040204" pitchFamily="50" charset="-128"/>
                <a:ea typeface="Meiryo UI" panose="020B0604030504040204" pitchFamily="50" charset="-128"/>
              </a:rPr>
              <a:t>（レズビアン</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同性を好きになる女性）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Gay</a:t>
            </a:r>
            <a:r>
              <a:rPr lang="ja-JP" altLang="ja-JP" sz="1200" dirty="0">
                <a:latin typeface="Meiryo UI" panose="020B0604030504040204" pitchFamily="50" charset="-128"/>
                <a:ea typeface="Meiryo UI" panose="020B0604030504040204" pitchFamily="50" charset="-128"/>
              </a:rPr>
              <a:t>（ゲイ</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同性を好きになる男性）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Bisexual</a:t>
            </a:r>
            <a:r>
              <a:rPr lang="ja-JP" altLang="ja-JP" sz="1200" dirty="0">
                <a:latin typeface="Meiryo UI" panose="020B0604030504040204" pitchFamily="50" charset="-128"/>
                <a:ea typeface="Meiryo UI" panose="020B0604030504040204" pitchFamily="50" charset="-128"/>
              </a:rPr>
              <a:t>（バイセクシュアル</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異性を好きに</a:t>
            </a:r>
            <a:r>
              <a:rPr lang="en-US" altLang="ja-JP" sz="1200" dirty="0">
                <a:latin typeface="Meiryo UI" panose="020B0604030504040204" pitchFamily="50" charset="-128"/>
                <a:ea typeface="Meiryo UI" panose="020B0604030504040204" pitchFamily="50" charset="-128"/>
              </a:rPr>
              <a:t>  </a:t>
            </a: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なること</a:t>
            </a:r>
            <a:r>
              <a:rPr lang="ja-JP" altLang="en-US" sz="1200" dirty="0">
                <a:latin typeface="Meiryo UI" panose="020B0604030504040204" pitchFamily="50" charset="-128"/>
                <a:ea typeface="Meiryo UI" panose="020B0604030504040204" pitchFamily="50" charset="-128"/>
              </a:rPr>
              <a:t>や</a:t>
            </a:r>
            <a:r>
              <a:rPr lang="ja-JP" altLang="ja-JP" sz="1200" dirty="0">
                <a:latin typeface="Meiryo UI" panose="020B0604030504040204" pitchFamily="50" charset="-128"/>
                <a:ea typeface="Meiryo UI" panose="020B0604030504040204" pitchFamily="50" charset="-128"/>
              </a:rPr>
              <a:t>同性を好きになることもある人）</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Transgender</a:t>
            </a:r>
            <a:r>
              <a:rPr lang="ja-JP" altLang="ja-JP" sz="1200" dirty="0">
                <a:latin typeface="Meiryo UI" panose="020B0604030504040204" pitchFamily="50" charset="-128"/>
                <a:ea typeface="Meiryo UI" panose="020B0604030504040204" pitchFamily="50" charset="-128"/>
              </a:rPr>
              <a:t>（トランスジェンダー</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出生時に決定された性とは異なる性を自認する人）</a:t>
            </a:r>
            <a:r>
              <a:rPr lang="ja-JP" altLang="en-US" sz="1200" dirty="0">
                <a:latin typeface="Meiryo UI" panose="020B0604030504040204" pitchFamily="50" charset="-128"/>
                <a:ea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rPr>
              <a:t>そ</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err="1">
                <a:latin typeface="Meiryo UI" panose="020B0604030504040204" pitchFamily="50" charset="-128"/>
                <a:ea typeface="Meiryo UI" panose="020B0604030504040204" pitchFamily="50" charset="-128"/>
              </a:rPr>
              <a:t>れぞれの</a:t>
            </a:r>
            <a:r>
              <a:rPr lang="ja-JP" altLang="en-US" sz="1200" dirty="0">
                <a:latin typeface="Meiryo UI" panose="020B0604030504040204" pitchFamily="50" charset="-128"/>
                <a:ea typeface="Meiryo UI" panose="020B0604030504040204" pitchFamily="50" charset="-128"/>
              </a:rPr>
              <a:t>頭文字をとって</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LGBT</a:t>
            </a:r>
            <a:r>
              <a:rPr lang="ja-JP" altLang="ja-JP" sz="1200" dirty="0">
                <a:latin typeface="Meiryo UI" panose="020B0604030504040204" pitchFamily="50" charset="-128"/>
                <a:ea typeface="Meiryo UI" panose="020B0604030504040204" pitchFamily="50" charset="-128"/>
              </a:rPr>
              <a:t>（エル・ジー・ビー・ティー）」と表現され</a:t>
            </a:r>
            <a:r>
              <a:rPr lang="ja-JP" altLang="en-US" sz="1200" dirty="0">
                <a:latin typeface="Meiryo UI" panose="020B0604030504040204" pitchFamily="50" charset="-128"/>
                <a:ea typeface="Meiryo UI" panose="020B0604030504040204" pitchFamily="50" charset="-128"/>
              </a:rPr>
              <a:t>、性的マイノリティーの総称として使われる</a:t>
            </a:r>
            <a:r>
              <a:rPr lang="ja-JP"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また、その他の性的マイノ</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リティを総称する言葉として</a:t>
            </a:r>
            <a:r>
              <a:rPr lang="en-US" altLang="ja-JP" sz="1200" dirty="0">
                <a:latin typeface="Meiryo UI" panose="020B0604030504040204" pitchFamily="50" charset="-128"/>
                <a:ea typeface="Meiryo UI" panose="020B0604030504040204" pitchFamily="50" charset="-128"/>
              </a:rPr>
              <a:t>Queer(</a:t>
            </a:r>
            <a:r>
              <a:rPr lang="en-US" altLang="ja-JP" sz="1200" dirty="0" err="1">
                <a:latin typeface="Meiryo UI" panose="020B0604030504040204" pitchFamily="50" charset="-128"/>
                <a:ea typeface="Meiryo UI" panose="020B0604030504040204" pitchFamily="50" charset="-128"/>
              </a:rPr>
              <a:t>クイア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があり、「</a:t>
            </a:r>
            <a:r>
              <a:rPr lang="en-US" altLang="ja-JP" sz="1200" dirty="0">
                <a:latin typeface="Meiryo UI" panose="020B0604030504040204" pitchFamily="50" charset="-128"/>
                <a:ea typeface="Meiryo UI" panose="020B0604030504040204" pitchFamily="50" charset="-128"/>
              </a:rPr>
              <a:t>LGBTQ</a:t>
            </a:r>
            <a:r>
              <a:rPr lang="ja-JP" altLang="en-US" sz="1200" dirty="0">
                <a:latin typeface="Meiryo UI" panose="020B0604030504040204" pitchFamily="50" charset="-128"/>
                <a:ea typeface="Meiryo UI" panose="020B0604030504040204" pitchFamily="50" charset="-128"/>
              </a:rPr>
              <a:t>」と表現することや「</a:t>
            </a:r>
            <a:r>
              <a:rPr lang="en-US" altLang="ja-JP" sz="1200" dirty="0">
                <a:latin typeface="Meiryo UI" panose="020B0604030504040204" pitchFamily="50" charset="-128"/>
                <a:ea typeface="Meiryo UI" panose="020B0604030504040204" pitchFamily="50" charset="-128"/>
              </a:rPr>
              <a:t>LGBTs</a:t>
            </a:r>
            <a:r>
              <a:rPr lang="ja-JP" altLang="en-US" sz="1200" dirty="0">
                <a:latin typeface="Meiryo UI" panose="020B0604030504040204" pitchFamily="50" charset="-128"/>
                <a:ea typeface="Meiryo UI" panose="020B0604030504040204" pitchFamily="50" charset="-128"/>
              </a:rPr>
              <a:t>」と表現することもある。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【フードバリアフリー】</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ベジタリアン、ヴィーガン、ムスリム（ハラル）</a:t>
            </a:r>
            <a:r>
              <a:rPr lang="ja-JP" altLang="en-US" sz="1200" dirty="0">
                <a:latin typeface="Meiryo UI" panose="020B0604030504040204" pitchFamily="50" charset="-128"/>
                <a:ea typeface="Meiryo UI" panose="020B0604030504040204" pitchFamily="50" charset="-128"/>
              </a:rPr>
              <a:t>などに対応した食事を提供したり、</a:t>
            </a:r>
            <a:r>
              <a:rPr lang="ja-JP" altLang="ja-JP" sz="1200" dirty="0">
                <a:latin typeface="Meiryo UI" panose="020B0604030504040204" pitchFamily="50" charset="-128"/>
                <a:ea typeface="Meiryo UI" panose="020B0604030504040204" pitchFamily="50" charset="-128"/>
              </a:rPr>
              <a:t>食材や加工方法をわかりやすく表示すること。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ベジタリアンとは、肉類、家禽類及び魚介類を食べない、ないしは食べることを信条としない人で、人によっては卵やチーズなど動物由来</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のものも摂取せず、基本的に野菜、フルーツ、ナッツや穀物などをメインの食事とする。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ヴィーガンとは、一般的に、様々な背景や目的（宗教、動物愛護、環境保護等）から食事上の制限を持ち、肉・魚介類などの動物</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性食品や、乳製品、卵などを食べない人を指す。</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ムスリムとは、イスラーム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イスラム教</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を信仰している人々のこと。イスラームには冠婚葬祭の教えや食事・礼拝の決まり等、人間の生活全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体に関する様々な規範があり、その一つにハラル</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許された行為・物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とハラム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禁じられた行為・物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という考え方に基づく規範がある。</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【ユニークベニュー】</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歴史的建造物、文化施設や公的空間等で、会議・レセプションを開催することで特別感や地域特性を演出できる会場を指す。</a:t>
            </a:r>
            <a:r>
              <a:rPr lang="en-US" altLang="ja-JP" sz="1200" dirty="0">
                <a:latin typeface="Meiryo UI" panose="020B0604030504040204" pitchFamily="50" charset="-128"/>
                <a:ea typeface="Meiryo UI" panose="020B0604030504040204" pitchFamily="50" charset="-128"/>
              </a:rPr>
              <a:t> </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AI</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Artificial Intelligence</a:t>
            </a:r>
            <a:r>
              <a:rPr lang="ja-JP" altLang="ja-JP" sz="1200" b="1" dirty="0">
                <a:latin typeface="Meiryo UI" panose="020B0604030504040204" pitchFamily="50" charset="-128"/>
                <a:ea typeface="Meiryo UI" panose="020B0604030504040204" pitchFamily="50" charset="-128"/>
              </a:rPr>
              <a:t>）】</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知能。人間の脳が行っているように、ものを認識し、理解し、学習し、判断するなどのプロセスをコンピューターに行わせる技術</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AI</a:t>
            </a:r>
            <a:r>
              <a:rPr lang="ja-JP" altLang="ja-JP" sz="1200" dirty="0">
                <a:latin typeface="Meiryo UI" panose="020B0604030504040204" pitchFamily="50" charset="-128"/>
                <a:ea typeface="Meiryo UI" panose="020B0604030504040204" pitchFamily="50" charset="-128"/>
              </a:rPr>
              <a:t>の</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技術によって、これまで人間の手で行ってきた仕事を、人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知能を搭載したロボットに行わせることが可能になる。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Virtual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仮想現実。ゴーグルなどを装着することでユーザーの五感を刺激し、本物そっくりの仮想現実を体験できる。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Augmented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拡張現実。スマートフォンなどを通じて、現実の風景の中に</a:t>
            </a:r>
            <a:r>
              <a:rPr lang="en-US" altLang="ja-JP" sz="1200" dirty="0">
                <a:latin typeface="Meiryo UI" panose="020B0604030504040204" pitchFamily="50" charset="-128"/>
                <a:ea typeface="Meiryo UI" panose="020B0604030504040204" pitchFamily="50" charset="-128"/>
              </a:rPr>
              <a:t>CG</a:t>
            </a:r>
            <a:r>
              <a:rPr lang="ja-JP" altLang="ja-JP" sz="1200" dirty="0">
                <a:latin typeface="Meiryo UI" panose="020B0604030504040204" pitchFamily="50" charset="-128"/>
                <a:ea typeface="Meiryo UI" panose="020B0604030504040204" pitchFamily="50" charset="-128"/>
              </a:rPr>
              <a:t>などの視覚情報を重ねて表示したもの。</a:t>
            </a:r>
            <a:r>
              <a:rPr lang="en-US" altLang="ja-JP" sz="1200" dirty="0">
                <a:latin typeface="Meiryo UI" panose="020B0604030504040204" pitchFamily="50" charset="-128"/>
                <a:ea typeface="Meiryo UI" panose="020B0604030504040204" pitchFamily="50" charset="-128"/>
              </a:rPr>
              <a:t> </a:t>
            </a:r>
          </a:p>
        </p:txBody>
      </p:sp>
      <p:sp>
        <p:nvSpPr>
          <p:cNvPr id="9" name="正方形/長方形 8"/>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10" name="正方形/長方形 9"/>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4700040"/>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128595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64606" y="162633"/>
            <a:ext cx="9175882" cy="5605467"/>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取り巻く環境の変化への対応</a:t>
            </a:r>
            <a:r>
              <a:rPr lang="en-US" altLang="ja-JP" sz="1400" b="1" dirty="0">
                <a:latin typeface="Meiryo UI" panose="020B0604030504040204" pitchFamily="50" charset="-128"/>
                <a:ea typeface="Meiryo UI" panose="020B0604030504040204" pitchFamily="50" charset="-128"/>
              </a:rPr>
              <a:t>】</a:t>
            </a:r>
          </a:p>
          <a:p>
            <a:pPr marL="187200" indent="-187200">
              <a:lnSpc>
                <a:spcPts val="2300"/>
              </a:lnSpc>
              <a:spcBef>
                <a:spcPts val="3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ウイルス感染症</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、インバウンド需要がほぼ消失し、宿泊、飲食等を中心に売上げが大幅に減少するなど、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新たな生活様式の浸透や消費行動、働き方が変化しているなか、観光分野においても地域の魅力再発見につながるマイクロツーリズムやアウトドア志向、旅の個人化・分散化、ワーケーションの進展による旅の長期化など、旅行者のニーズが変容しており、こうした潮流を捉えた施策が求められてい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また、新たな感染症や自然災害をはじめとする様々な</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危機事象等の発生は今後も想定され、それらに柔軟に対応し復活できる力、いわゆる都市の「レジリエンス」を高めることが重要であり、しなやかで力強い大阪の実現に向けた取組みも重要である。</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れまでの歴史を振り返ると、パンデミックは人類に大禍をもたらすだけでなく、新たな価値の創造や技術革新の進展、文化・芸術の復興といった社会変革をもたらすきっかけともなってきた。コロナ禍という誰もが体験したことのな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事態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を乗り越えるとともに来るべき時に備えて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、府民</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・市民をはじめとするあらゆるステークホルダー</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ともに大阪の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賑わい</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を創って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いくという</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考えのもと、数々の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を起こしてきた進取の気風や創造性、多様な人々を受け入れる風土など、大阪ならではの強みを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発揮し</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新たな価値・魅力の創出や受入環境の整備、文化・芸術活動を支え花開かせる取組みといった未来への投資を行いながら、立ち止まることなく</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し続け</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1200"/>
              </a:spcBef>
              <a:spcAft>
                <a:spcPts val="300"/>
              </a:spcAft>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p>
          <a:p>
            <a:pPr marL="187200" indent="-187200">
              <a:lnSpc>
                <a:spcPts val="23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新型コロナ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ウイルス感染症の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、観光需要の回復を担う国内旅行の促進や新たな潮流に対応した魅力の創出・強化、</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インバウンド回復後を見据えた基盤整備などを着実に推進するとともに、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大阪・関西万博の開催</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さらには万博後に向けて、国際都市大阪に相応しい</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新たな賑わい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を創り出し、活力</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高めていく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ため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5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200"/>
              </a:lnSpc>
              <a:spcBef>
                <a:spcPts val="300"/>
              </a:spcBef>
              <a:buNone/>
            </a:pP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50000"/>
              </a:lnSpc>
              <a:spcBef>
                <a:spcPts val="300"/>
              </a:spcBef>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364606" y="5799966"/>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計画期間</a:t>
            </a:r>
            <a:endParaRPr kumimoji="1" lang="ja-JP" altLang="en-US" sz="1400" dirty="0">
              <a:latin typeface="Meiryo UI" panose="020B0604030504040204" pitchFamily="50" charset="-128"/>
              <a:ea typeface="Meiryo UI" panose="020B0604030504040204" pitchFamily="50" charset="-128"/>
            </a:endParaRPr>
          </a:p>
        </p:txBody>
      </p:sp>
      <p:sp>
        <p:nvSpPr>
          <p:cNvPr id="9" name="正方形/長方形 8"/>
          <p:cNvSpPr/>
          <p:nvPr/>
        </p:nvSpPr>
        <p:spPr>
          <a:xfrm>
            <a:off x="641600" y="6118711"/>
            <a:ext cx="8913402" cy="359650"/>
          </a:xfrm>
          <a:prstGeom prst="rect">
            <a:avLst/>
          </a:prstGeom>
        </p:spPr>
        <p:txBody>
          <a:bodyPr wrap="square">
            <a:spAutoFit/>
          </a:bodyPr>
          <a:lstStyle/>
          <a:p>
            <a:pPr>
              <a:lnSpc>
                <a:spcPts val="2300"/>
              </a:lnSpc>
            </a:pPr>
            <a:r>
              <a:rPr lang="en-US" altLang="ja-JP" sz="1400"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新型コロナウイルスの感染状況等を踏まえ、計画期間中においても必要に応じて柔軟に戦略を見直す</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1997719" y="5799966"/>
            <a:ext cx="3679170" cy="387286"/>
          </a:xfrm>
          <a:prstGeom prst="rect">
            <a:avLst/>
          </a:prstGeom>
        </p:spPr>
        <p:txBody>
          <a:bodyPr wrap="square">
            <a:spAutoFit/>
          </a:bodyPr>
          <a:lstStyle/>
          <a:p>
            <a:pPr>
              <a:lnSpc>
                <a:spcPts val="2300"/>
              </a:lnSpc>
            </a:pP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038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3880" y="4714834"/>
            <a:ext cx="9408939" cy="1123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スライド番号プレースホルダー 4"/>
          <p:cNvSpPr>
            <a:spLocks noGrp="1"/>
          </p:cNvSpPr>
          <p:nvPr>
            <p:ph type="sldNum" sz="quarter" idx="12"/>
          </p:nvPr>
        </p:nvSpPr>
        <p:spPr>
          <a:xfrm>
            <a:off x="7641452" y="6492875"/>
            <a:ext cx="2228850" cy="365125"/>
          </a:xfrm>
        </p:spPr>
        <p:txBody>
          <a:bodyPr/>
          <a:lstStyle/>
          <a:p>
            <a:r>
              <a:rPr lang="ja-JP" altLang="en-US" dirty="0"/>
              <a:t>３</a:t>
            </a:r>
            <a:endParaRPr kumimoji="1" lang="ja-JP" altLang="en-US" dirty="0"/>
          </a:p>
        </p:txBody>
      </p:sp>
      <p:sp>
        <p:nvSpPr>
          <p:cNvPr id="8" name="正方形/長方形 7"/>
          <p:cNvSpPr/>
          <p:nvPr/>
        </p:nvSpPr>
        <p:spPr>
          <a:xfrm>
            <a:off x="699395" y="1290485"/>
            <a:ext cx="8507208"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dirty="0">
                <a:solidFill>
                  <a:schemeClr val="tx1"/>
                </a:solidFill>
                <a:latin typeface="Meiryo UI" panose="020B0604030504040204" pitchFamily="50" charset="-128"/>
                <a:ea typeface="Meiryo UI" panose="020B0604030504040204" pitchFamily="50" charset="-128"/>
              </a:rPr>
              <a:t>魅力共創都市・大阪</a:t>
            </a:r>
            <a:endParaRPr lang="en-US" altLang="ja-JP" sz="2800" b="1" dirty="0">
              <a:solidFill>
                <a:schemeClr val="tx1"/>
              </a:solidFill>
              <a:latin typeface="Meiryo UI" panose="020B0604030504040204" pitchFamily="50" charset="-128"/>
              <a:ea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rPr>
              <a:t>～新たな時代を切り拓き、さらに前へ～</a:t>
            </a:r>
          </a:p>
        </p:txBody>
      </p:sp>
      <p:sp>
        <p:nvSpPr>
          <p:cNvPr id="3" name="正方形/長方形 2"/>
          <p:cNvSpPr/>
          <p:nvPr/>
        </p:nvSpPr>
        <p:spPr>
          <a:xfrm>
            <a:off x="778444" y="2430587"/>
            <a:ext cx="8339809" cy="1231241"/>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難局の先にある新たな時代を切り拓くため、住民・企業をはじめ、あらゆるステークホルダーとともに、</a:t>
            </a:r>
            <a:r>
              <a:rPr kumimoji="1" lang="ja-JP" altLang="en-US" sz="1400" dirty="0">
                <a:solidFill>
                  <a:schemeClr val="tx1"/>
                </a:solidFill>
                <a:latin typeface="Meiryo UI" panose="020B0604030504040204" pitchFamily="50" charset="-128"/>
                <a:ea typeface="Meiryo UI" panose="020B0604030504040204" pitchFamily="50" charset="-128"/>
              </a:rPr>
              <a:t>大阪が持つ豊かな歴史・文化</a:t>
            </a:r>
            <a:r>
              <a:rPr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dirty="0">
                <a:solidFill>
                  <a:schemeClr val="tx1"/>
                </a:solidFill>
                <a:latin typeface="Meiryo UI" panose="020B0604030504040204" pitchFamily="50" charset="-128"/>
                <a:ea typeface="Meiryo UI" panose="020B0604030504040204" pitchFamily="50" charset="-128"/>
              </a:rPr>
              <a:t>人々の多様な魅力、都市のポテンシャルを生かし</a:t>
            </a:r>
            <a:r>
              <a:rPr lang="ja-JP" altLang="en-US" sz="1400" dirty="0">
                <a:solidFill>
                  <a:schemeClr val="tx1"/>
                </a:solidFill>
                <a:latin typeface="Meiryo UI" panose="020B0604030504040204" pitchFamily="50" charset="-128"/>
                <a:ea typeface="Meiryo UI" panose="020B0604030504040204" pitchFamily="50" charset="-128"/>
              </a:rPr>
              <a:t>、チャレンジし続けることにより、大阪を元気にし、府民・市民が誇りや愛着を感じることのできる、世界に誇る魅力あふれる都市を創り上げることを</a:t>
            </a:r>
            <a:r>
              <a:rPr kumimoji="1" lang="ja-JP" altLang="en-US" sz="1400" dirty="0">
                <a:solidFill>
                  <a:schemeClr val="tx1"/>
                </a:solidFill>
                <a:latin typeface="Meiryo UI" panose="020B0604030504040204" pitchFamily="50" charset="-128"/>
                <a:ea typeface="Meiryo UI" panose="020B0604030504040204" pitchFamily="50" charset="-128"/>
              </a:rPr>
              <a:t>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sp>
        <p:nvSpPr>
          <p:cNvPr id="9" name="角丸四角形 1">
            <a:extLst>
              <a:ext uri="{FF2B5EF4-FFF2-40B4-BE49-F238E27FC236}">
                <a16:creationId xmlns:a16="http://schemas.microsoft.com/office/drawing/2014/main" id="{3FDF27AD-75C2-44FE-A462-61A462E559F3}"/>
              </a:ext>
            </a:extLst>
          </p:cNvPr>
          <p:cNvSpPr/>
          <p:nvPr/>
        </p:nvSpPr>
        <p:spPr>
          <a:xfrm>
            <a:off x="391760" y="4862641"/>
            <a:ext cx="2875837" cy="827595"/>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ja-JP" sz="1600" b="1" spc="200" dirty="0">
                <a:solidFill>
                  <a:schemeClr val="tx1"/>
                </a:solidFill>
                <a:latin typeface="Meiryo UI" panose="020B0604030504040204" pitchFamily="50" charset="-128"/>
                <a:ea typeface="Meiryo UI" panose="020B0604030504040204" pitchFamily="50" charset="-128"/>
              </a:rPr>
              <a:t>大阪・関西万博</a:t>
            </a:r>
            <a:r>
              <a:rPr lang="ja-JP" altLang="en-US" sz="1600" b="1" spc="200" dirty="0">
                <a:solidFill>
                  <a:schemeClr val="tx1"/>
                </a:solidFill>
                <a:latin typeface="Meiryo UI" panose="020B0604030504040204" pitchFamily="50" charset="-128"/>
                <a:ea typeface="Meiryo UI" panose="020B0604030504040204" pitchFamily="50" charset="-128"/>
              </a:rPr>
              <a:t>の</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インパクトを生かした</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ja-JP" sz="1600" b="1" spc="200" dirty="0">
                <a:solidFill>
                  <a:schemeClr val="tx1"/>
                </a:solidFill>
                <a:latin typeface="Meiryo UI" panose="020B0604030504040204" pitchFamily="50" charset="-128"/>
                <a:ea typeface="Meiryo UI" panose="020B0604030504040204" pitchFamily="50" charset="-128"/>
              </a:rPr>
              <a:t>都市魅力の創造</a:t>
            </a:r>
            <a:r>
              <a:rPr lang="ja-JP" altLang="en-US" sz="1600" b="1" spc="200" dirty="0">
                <a:solidFill>
                  <a:schemeClr val="tx1"/>
                </a:solidFill>
                <a:latin typeface="Meiryo UI" panose="020B0604030504040204" pitchFamily="50" charset="-128"/>
                <a:ea typeface="Meiryo UI" panose="020B0604030504040204" pitchFamily="50" charset="-128"/>
              </a:rPr>
              <a:t>・発信</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3510431" y="4862641"/>
            <a:ext cx="2875837" cy="827596"/>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安全・安心で</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持続可能な魅力ある</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都市の実現</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6629102" y="4862641"/>
            <a:ext cx="2875837" cy="827595"/>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多様な主体が連携し、</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大阪全体を活性化</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2" name="角丸四角形 1">
            <a:extLst>
              <a:ext uri="{FF2B5EF4-FFF2-40B4-BE49-F238E27FC236}">
                <a16:creationId xmlns:a16="http://schemas.microsoft.com/office/drawing/2014/main" id="{3FDF27AD-75C2-44FE-A462-61A462E559F3}"/>
              </a:ext>
            </a:extLst>
          </p:cNvPr>
          <p:cNvSpPr/>
          <p:nvPr/>
        </p:nvSpPr>
        <p:spPr>
          <a:xfrm>
            <a:off x="243878" y="6154219"/>
            <a:ext cx="9408939" cy="239760"/>
          </a:xfrm>
          <a:prstGeom prst="roundRect">
            <a:avLst/>
          </a:prstGeom>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lnSpc>
                <a:spcPts val="1800"/>
              </a:lnSpc>
            </a:pPr>
            <a:r>
              <a:rPr lang="ja-JP" altLang="en-US" sz="1300" b="1" spc="200" dirty="0">
                <a:solidFill>
                  <a:schemeClr val="bg1"/>
                </a:solidFill>
                <a:latin typeface="Meiryo UI" panose="020B0604030504040204" pitchFamily="50" charset="-128"/>
                <a:ea typeface="Meiryo UI" panose="020B0604030504040204" pitchFamily="50" charset="-128"/>
              </a:rPr>
              <a:t>持続可能な開発目標（</a:t>
            </a:r>
            <a:r>
              <a:rPr lang="en-US" altLang="ja-JP" sz="1300" b="1" spc="200" dirty="0">
                <a:solidFill>
                  <a:schemeClr val="bg1"/>
                </a:solidFill>
                <a:latin typeface="Meiryo UI" panose="020B0604030504040204" pitchFamily="50" charset="-128"/>
                <a:ea typeface="Meiryo UI" panose="020B0604030504040204" pitchFamily="50" charset="-128"/>
              </a:rPr>
              <a:t>SDGs</a:t>
            </a:r>
            <a:r>
              <a:rPr lang="ja-JP" altLang="en-US" sz="1300" b="1" spc="200" dirty="0">
                <a:solidFill>
                  <a:schemeClr val="bg1"/>
                </a:solidFill>
                <a:latin typeface="Meiryo UI" panose="020B0604030504040204" pitchFamily="50" charset="-128"/>
                <a:ea typeface="Meiryo UI" panose="020B0604030504040204" pitchFamily="50" charset="-128"/>
              </a:rPr>
              <a:t>）達成への貢献</a:t>
            </a:r>
            <a:endParaRPr lang="en-US" altLang="ja-JP" sz="1300" b="1" spc="200" dirty="0">
              <a:solidFill>
                <a:schemeClr val="bg1"/>
              </a:solidFill>
              <a:latin typeface="Meiryo UI" panose="020B0604030504040204" pitchFamily="50" charset="-128"/>
              <a:ea typeface="Meiryo UI" panose="020B0604030504040204" pitchFamily="50" charset="-128"/>
            </a:endParaRPr>
          </a:p>
        </p:txBody>
      </p:sp>
      <p:sp>
        <p:nvSpPr>
          <p:cNvPr id="14" name="二等辺三角形 13"/>
          <p:cNvSpPr/>
          <p:nvPr/>
        </p:nvSpPr>
        <p:spPr>
          <a:xfrm>
            <a:off x="4374901" y="5878465"/>
            <a:ext cx="1146896" cy="216183"/>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167305"/>
            <a:ext cx="9266750" cy="492928"/>
          </a:xfrm>
        </p:spPr>
        <p:txBody>
          <a:bodyPr>
            <a:noAutofit/>
          </a:bodyPr>
          <a:lstStyle/>
          <a:p>
            <a:pPr marL="0" indent="0">
              <a:lnSpc>
                <a:spcPct val="100000"/>
              </a:lnSpc>
              <a:spcBef>
                <a:spcPts val="0"/>
              </a:spcBef>
              <a:buNone/>
            </a:pPr>
            <a:r>
              <a:rPr lang="ja-JP" altLang="en-US" sz="1400" dirty="0">
                <a:latin typeface="Meiryo UI" panose="020B0604030504040204" pitchFamily="50" charset="-128"/>
                <a:ea typeface="Meiryo UI" panose="020B0604030504040204" pitchFamily="50" charset="-128"/>
              </a:rPr>
              <a:t>本戦略では、次の３つの基本的な考え方のもと、</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のめざすべき都市像を定め各種施策を推進する。</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）の達成に貢献する視点をもって推進していく。</a:t>
            </a:r>
            <a:endParaRPr lang="ja-JP" altLang="ja-JP" sz="14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en-US" altLang="ja-JP" sz="1400" dirty="0">
                <a:latin typeface="+mn-ea"/>
              </a:rPr>
              <a:t/>
            </a:r>
            <a:br>
              <a:rPr lang="en-US" altLang="ja-JP" sz="1400" dirty="0">
                <a:latin typeface="+mn-ea"/>
              </a:rPr>
            </a:br>
            <a:endParaRPr lang="en-US" altLang="ja-JP" sz="1400" dirty="0">
              <a:latin typeface="+mn-ea"/>
            </a:endParaRPr>
          </a:p>
        </p:txBody>
      </p:sp>
      <p:sp>
        <p:nvSpPr>
          <p:cNvPr id="18" name="正方形/長方形 17"/>
          <p:cNvSpPr/>
          <p:nvPr/>
        </p:nvSpPr>
        <p:spPr>
          <a:xfrm>
            <a:off x="129711" y="825100"/>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3813213"/>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929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1056033"/>
            <a:ext cx="8910047" cy="1597958"/>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月から</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する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絶好の</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チャンスであり、大阪の再生・成長に向けた推進力となる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ビッグ</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イベント</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を見込む来場者</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が大阪の魅力を堪能できるよう、</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ICT</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なども活用しながら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を創出するとともに、大阪・関西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の開催により、さらに高まる大阪の知名度を生かして強力に発信していく。</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４</a:t>
            </a:r>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3740997"/>
            <a:ext cx="8910047" cy="2823788"/>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評価される時代を迎えている。都市魅力の分野においても、レジリエンスの視点は重要であり、その基礎となる安全・安心に滞在できる都市を実現していくため、ウィズコロナに対応した非接触などの</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40000"/>
              </a:lnSpc>
              <a:spcBef>
                <a:spcPts val="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ウイルス感染拡大防止の観点から、人の移動や集客が制限される中、オンラインの活用などによる事業展開が進められており、コロナ禍で生まれた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による都市魅力を創出する。</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599607"/>
            <a:ext cx="6711166" cy="33561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a:t>
            </a:r>
            <a:r>
              <a:rPr lang="ja-JP" altLang="ja-JP" sz="1600" b="1" spc="200" dirty="0">
                <a:solidFill>
                  <a:schemeClr val="bg1"/>
                </a:solidFill>
                <a:latin typeface="Meiryo UI" panose="020B0604030504040204" pitchFamily="50" charset="-128"/>
                <a:ea typeface="Meiryo UI" panose="020B0604030504040204" pitchFamily="50" charset="-128"/>
              </a:rPr>
              <a:t>大阪・関西万博</a:t>
            </a:r>
            <a:r>
              <a:rPr lang="ja-JP" altLang="en-US" sz="1600" b="1" spc="200" dirty="0">
                <a:solidFill>
                  <a:schemeClr val="bg1"/>
                </a:solidFill>
                <a:latin typeface="Meiryo UI" panose="020B0604030504040204" pitchFamily="50" charset="-128"/>
                <a:ea typeface="Meiryo UI" panose="020B0604030504040204" pitchFamily="50" charset="-128"/>
              </a:rPr>
              <a:t>のインパクトを生かした</a:t>
            </a:r>
            <a:r>
              <a:rPr lang="ja-JP" altLang="ja-JP" sz="1600" b="1" spc="200" dirty="0">
                <a:solidFill>
                  <a:schemeClr val="bg1"/>
                </a:solidFill>
                <a:latin typeface="Meiryo UI" panose="020B0604030504040204" pitchFamily="50" charset="-128"/>
                <a:ea typeface="Meiryo UI" panose="020B0604030504040204" pitchFamily="50" charset="-128"/>
              </a:rPr>
              <a:t>都市魅力の創造</a:t>
            </a:r>
            <a:r>
              <a:rPr lang="ja-JP" altLang="en-US" sz="1600" b="1" spc="200" dirty="0">
                <a:solidFill>
                  <a:schemeClr val="bg1"/>
                </a:solidFill>
                <a:latin typeface="Meiryo UI" panose="020B0604030504040204" pitchFamily="50" charset="-128"/>
                <a:ea typeface="Meiryo UI" panose="020B0604030504040204" pitchFamily="50" charset="-128"/>
              </a:rPr>
              <a:t>・発信</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3296565"/>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安全・安心で持続可能な魅力ある都市の実現</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831916"/>
            <a:ext cx="8915847" cy="1750443"/>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魅力の創出は</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行政・経済界・地域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していくことが必要である。施策の推進にあたり、行政として、民間の活力を最大限に引き出すとともに、多様な主体をつなぐ役割や、総合プロデュース、旗振り役を担い、府内市町村や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をはじめとする各主体と</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し、大阪全体の活性化を図る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n-ea"/>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５</a:t>
            </a:r>
          </a:p>
        </p:txBody>
      </p:sp>
      <p:sp>
        <p:nvSpPr>
          <p:cNvPr id="14" name="角丸四角形 1">
            <a:extLst>
              <a:ext uri="{FF2B5EF4-FFF2-40B4-BE49-F238E27FC236}">
                <a16:creationId xmlns:a16="http://schemas.microsoft.com/office/drawing/2014/main" id="{3FDF27AD-75C2-44FE-A462-61A462E559F3}"/>
              </a:ext>
            </a:extLst>
          </p:cNvPr>
          <p:cNvSpPr/>
          <p:nvPr/>
        </p:nvSpPr>
        <p:spPr>
          <a:xfrm>
            <a:off x="497976" y="477450"/>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多様な主体が連携し、大阪全体を活性化</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7807" y="2778125"/>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第</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回副首都推進本部会議（</a:t>
            </a:r>
            <a:r>
              <a:rPr kumimoji="1" lang="en-US" altLang="ja-JP" sz="1100" dirty="0">
                <a:latin typeface="Meiryo UI" panose="020B0604030504040204" pitchFamily="50" charset="-128"/>
                <a:ea typeface="Meiryo UI" panose="020B0604030504040204" pitchFamily="50" charset="-128"/>
              </a:rPr>
              <a:t>2020</a:t>
            </a:r>
            <a:r>
              <a:rPr kumimoji="1" lang="ja-JP" altLang="en-US" sz="1100" dirty="0">
                <a:latin typeface="Meiryo UI" panose="020B0604030504040204" pitchFamily="50" charset="-128"/>
                <a:ea typeface="Meiryo UI" panose="020B0604030504040204" pitchFamily="50" charset="-128"/>
              </a:rPr>
              <a:t>年１月</a:t>
            </a:r>
            <a:r>
              <a:rPr kumimoji="1" lang="en-US" altLang="ja-JP" sz="1100" dirty="0">
                <a:latin typeface="Meiryo UI" panose="020B0604030504040204" pitchFamily="50" charset="-128"/>
                <a:ea typeface="Meiryo UI" panose="020B0604030504040204" pitchFamily="50" charset="-128"/>
              </a:rPr>
              <a:t>22</a:t>
            </a:r>
            <a:r>
              <a:rPr kumimoji="1" lang="ja-JP" altLang="en-US" sz="1100" dirty="0">
                <a:latin typeface="Meiryo UI" panose="020B0604030504040204" pitchFamily="50" charset="-128"/>
                <a:ea typeface="Meiryo UI" panose="020B0604030504040204" pitchFamily="50" charset="-128"/>
              </a:rPr>
              <a:t>日</a:t>
            </a:r>
            <a:r>
              <a:rPr kumimoji="1" lang="ja-JP" altLang="en-US" sz="1100"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さらなる誘客や府域周遊の促進など事業効果を相乗的に高め、大阪全体としてのメリットにつなげる「新しい好循環」を実現する。</a:t>
            </a:r>
          </a:p>
        </p:txBody>
      </p:sp>
      <p:sp>
        <p:nvSpPr>
          <p:cNvPr id="26" name="正方形/長方形 25">
            <a:extLst>
              <a:ext uri="{FF2B5EF4-FFF2-40B4-BE49-F238E27FC236}">
                <a16:creationId xmlns:a16="http://schemas.microsoft.com/office/drawing/2014/main" id="{3B305EC6-6134-436D-87C9-10EFF508689E}"/>
              </a:ext>
            </a:extLst>
          </p:cNvPr>
          <p:cNvSpPr/>
          <p:nvPr/>
        </p:nvSpPr>
        <p:spPr>
          <a:xfrm>
            <a:off x="667807" y="4104225"/>
            <a:ext cx="8576184" cy="2388650"/>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40000"/>
              </a:lnSpc>
            </a:pP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ja-JP" altLang="ja-JP" sz="1300" dirty="0">
                <a:solidFill>
                  <a:schemeClr val="tx1"/>
                </a:solidFill>
                <a:latin typeface="Meiryo UI" panose="020B0604030504040204" pitchFamily="50" charset="-128"/>
                <a:ea typeface="Meiryo UI" panose="020B0604030504040204" pitchFamily="50" charset="-128"/>
              </a:rPr>
              <a:t>、</a:t>
            </a:r>
            <a:r>
              <a:rPr lang="en-US" altLang="ja-JP" sz="1300" dirty="0">
                <a:solidFill>
                  <a:schemeClr val="tx1"/>
                </a:solidFill>
                <a:latin typeface="Meiryo UI" panose="020B0604030504040204" pitchFamily="50" charset="-128"/>
                <a:ea typeface="Meiryo UI" panose="020B0604030504040204" pitchFamily="50" charset="-128"/>
              </a:rPr>
              <a:t>2015</a:t>
            </a:r>
            <a:r>
              <a:rPr lang="ja-JP" altLang="ja-JP" sz="1300" dirty="0">
                <a:solidFill>
                  <a:schemeClr val="tx1"/>
                </a:solidFill>
                <a:latin typeface="Meiryo UI" panose="020B0604030504040204" pitchFamily="50" charset="-128"/>
                <a:ea typeface="Meiryo UI" panose="020B0604030504040204" pitchFamily="50" charset="-128"/>
              </a:rPr>
              <a:t>年</a:t>
            </a:r>
            <a:r>
              <a:rPr lang="en-US" altLang="ja-JP" sz="1300" dirty="0">
                <a:solidFill>
                  <a:schemeClr val="tx1"/>
                </a:solidFill>
                <a:latin typeface="Meiryo UI" panose="020B0604030504040204" pitchFamily="50" charset="-128"/>
                <a:ea typeface="Meiryo UI" panose="020B0604030504040204" pitchFamily="50" charset="-128"/>
              </a:rPr>
              <a:t>9</a:t>
            </a:r>
            <a:r>
              <a:rPr lang="ja-JP" altLang="ja-JP" sz="1300" dirty="0">
                <a:solidFill>
                  <a:schemeClr val="tx1"/>
                </a:solidFill>
                <a:latin typeface="Meiryo UI" panose="020B0604030504040204" pitchFamily="50" charset="-128"/>
                <a:ea typeface="Meiryo UI" panose="020B0604030504040204" pitchFamily="50" charset="-128"/>
              </a:rPr>
              <a:t>月の国連サミットにおいて採択された「持続可能な開発のための</a:t>
            </a:r>
            <a:r>
              <a:rPr lang="en-US" altLang="ja-JP" sz="1300" dirty="0">
                <a:solidFill>
                  <a:schemeClr val="tx1"/>
                </a:solidFill>
                <a:latin typeface="Meiryo UI" panose="020B0604030504040204" pitchFamily="50" charset="-128"/>
                <a:ea typeface="Meiryo UI" panose="020B0604030504040204" pitchFamily="50" charset="-128"/>
              </a:rPr>
              <a:t>2030</a:t>
            </a:r>
            <a:r>
              <a:rPr lang="ja-JP" altLang="ja-JP" sz="1300" dirty="0">
                <a:solidFill>
                  <a:schemeClr val="tx1"/>
                </a:solidFill>
                <a:latin typeface="Meiryo UI" panose="020B0604030504040204" pitchFamily="50" charset="-128"/>
                <a:ea typeface="Meiryo UI" panose="020B0604030504040204" pitchFamily="50" charset="-128"/>
              </a:rPr>
              <a:t>アジェンダ」で設定された</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、世界の先頭に立って</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に貢献する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、様々なステークホルダーと連携のもと取組みを進めている。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に基づく施策についても、関係機関等と連携しつつ、</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踏まえ</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ながら取組み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4334011"/>
            <a:ext cx="583664" cy="616230"/>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4334011"/>
            <a:ext cx="589581" cy="622476"/>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4334011"/>
            <a:ext cx="589580" cy="622476"/>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4334011"/>
            <a:ext cx="589581" cy="622476"/>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4334011"/>
            <a:ext cx="583933" cy="616514"/>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4334011"/>
            <a:ext cx="589579" cy="622476"/>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4334011"/>
            <a:ext cx="582939" cy="622476"/>
          </a:xfrm>
          <a:prstGeom prst="rect">
            <a:avLst/>
          </a:prstGeom>
          <a:ln>
            <a:solidFill>
              <a:schemeClr val="tx1"/>
            </a:solidFill>
            <a:prstDash val="sysDot"/>
          </a:ln>
        </p:spPr>
      </p:pic>
      <p:sp>
        <p:nvSpPr>
          <p:cNvPr id="34" name="テキスト ボックス 33"/>
          <p:cNvSpPr txBox="1"/>
          <p:nvPr/>
        </p:nvSpPr>
        <p:spPr>
          <a:xfrm>
            <a:off x="673067" y="4636973"/>
            <a:ext cx="2286000"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　</a:t>
            </a:r>
            <a:r>
              <a:rPr lang="en-US" altLang="ja-JP" sz="1600" b="1" u="sng" dirty="0">
                <a:latin typeface="Meiryo UI" panose="020B0604030504040204" pitchFamily="50" charset="-128"/>
                <a:ea typeface="Meiryo UI" panose="020B0604030504040204" pitchFamily="50" charset="-128"/>
              </a:rPr>
              <a:t>SDGs</a:t>
            </a:r>
            <a:r>
              <a:rPr lang="ja-JP" altLang="en-US" sz="1600" b="1" u="sng" dirty="0">
                <a:latin typeface="Meiryo UI" panose="020B0604030504040204" pitchFamily="50" charset="-128"/>
                <a:ea typeface="Meiryo UI" panose="020B0604030504040204" pitchFamily="50" charset="-128"/>
              </a:rPr>
              <a:t>の取組み</a:t>
            </a:r>
            <a:endParaRPr kumimoji="1" lang="ja-JP" altLang="en-US" sz="1600" dirty="0"/>
          </a:p>
        </p:txBody>
      </p:sp>
    </p:spTree>
    <p:extLst>
      <p:ext uri="{BB962C8B-B14F-4D97-AF65-F5344CB8AC3E}">
        <p14:creationId xmlns:p14="http://schemas.microsoft.com/office/powerpoint/2010/main" val="96034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kumimoji="1" lang="ja-JP" altLang="en-US" dirty="0"/>
              <a:t>６</a:t>
            </a:r>
          </a:p>
        </p:txBody>
      </p:sp>
      <p:graphicFrame>
        <p:nvGraphicFramePr>
          <p:cNvPr id="11" name="表 10"/>
          <p:cNvGraphicFramePr>
            <a:graphicFrameLocks noGrp="1"/>
          </p:cNvGraphicFramePr>
          <p:nvPr>
            <p:extLst>
              <p:ext uri="{D42A27DB-BD31-4B8C-83A1-F6EECF244321}">
                <p14:modId xmlns:p14="http://schemas.microsoft.com/office/powerpoint/2010/main" val="2505610574"/>
              </p:ext>
            </p:extLst>
          </p:nvPr>
        </p:nvGraphicFramePr>
        <p:xfrm>
          <a:off x="316928" y="1161325"/>
          <a:ext cx="9202468" cy="5541326"/>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安全で安心して</a:t>
                      </a:r>
                      <a:r>
                        <a:rPr lang="ja-JP" altLang="en-US" sz="1200" b="0" u="none" kern="100" dirty="0">
                          <a:solidFill>
                            <a:schemeClr val="tx1"/>
                          </a:solidFill>
                          <a:effectLst/>
                          <a:latin typeface="Meiryo UI" panose="020B0604030504040204" pitchFamily="50" charset="-128"/>
                          <a:ea typeface="Meiryo UI" panose="020B0604030504040204" pitchFamily="50" charset="-128"/>
                        </a:rPr>
                        <a:t>滞在できる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en-US" altLang="ja-JP" sz="1500" b="1" u="none" kern="100" dirty="0">
                          <a:solidFill>
                            <a:schemeClr val="tx1"/>
                          </a:solidFill>
                          <a:effectLst/>
                          <a:latin typeface="Meiryo UI" panose="020B0604030504040204" pitchFamily="50" charset="-128"/>
                          <a:ea typeface="Meiryo UI" panose="020B0604030504040204" pitchFamily="50" charset="-128"/>
                        </a:rPr>
                        <a:t>24</a:t>
                      </a:r>
                      <a:r>
                        <a:rPr lang="ja-JP" altLang="en-US" sz="1500" b="1" u="none" kern="100" dirty="0">
                          <a:solidFill>
                            <a:schemeClr val="tx1"/>
                          </a:solidFill>
                          <a:effectLst/>
                          <a:latin typeface="Meiryo UI" panose="020B0604030504040204" pitchFamily="50" charset="-128"/>
                          <a:ea typeface="Meiryo UI" panose="020B0604030504040204" pitchFamily="50" charset="-128"/>
                        </a:rPr>
                        <a:t>時間おもてなし</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lvl="0" indent="0" algn="l">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大阪を訪れる人々が昼夜を問わず快適に、安全で安心して滞在できるおもてなし都市をめざす。</a:t>
                      </a:r>
                    </a:p>
                  </a:txBody>
                  <a:tcPr marL="37820" marR="37820" marT="0" marB="0" anchor="ctr"/>
                </a:tc>
                <a:extLst>
                  <a:ext uri="{0D108BD9-81ED-4DB2-BD59-A6C34878D82A}">
                    <a16:rowId xmlns:a16="http://schemas.microsoft.com/office/drawing/2014/main" val="2021061701"/>
                  </a:ext>
                </a:extLst>
              </a:tr>
              <a:tr h="641683">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大阪ならではの</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賑わいを創出する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l"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大阪の人々が誇りや愛着を感じ自慢できる、大阪ならではの賑わいを創出する</a:t>
                      </a:r>
                      <a:r>
                        <a:rPr lang="ja-JP" alt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多様な楽しみ方ができる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周遊・</a:t>
                      </a:r>
                      <a:r>
                        <a:rPr lang="ja-JP" altLang="en-US" sz="1500" b="1" kern="100" dirty="0">
                          <a:solidFill>
                            <a:schemeClr val="tx1"/>
                          </a:solidFill>
                          <a:effectLst/>
                          <a:latin typeface="Meiryo UI" panose="020B0604030504040204" pitchFamily="50" charset="-128"/>
                          <a:ea typeface="Meiryo UI" panose="020B0604030504040204" pitchFamily="50" charset="-128"/>
                        </a:rPr>
                        <a:t>観光</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ja-JP" sz="1200" u="none" kern="100" dirty="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u="none" kern="100" baseline="0" dirty="0">
                          <a:solidFill>
                            <a:schemeClr val="tx1"/>
                          </a:solidFill>
                          <a:effectLst/>
                          <a:latin typeface="Meiryo UI" panose="020B0604030504040204" pitchFamily="50" charset="-128"/>
                          <a:ea typeface="Meiryo UI" panose="020B0604030504040204" pitchFamily="50" charset="-128"/>
                        </a:rPr>
                        <a:t>国・</a:t>
                      </a:r>
                      <a:r>
                        <a:rPr lang="ja-JP" altLang="ja-JP" sz="1200" u="none" kern="100" dirty="0">
                          <a:solidFill>
                            <a:schemeClr val="tx1"/>
                          </a:solidFill>
                          <a:effectLst/>
                          <a:latin typeface="Meiryo UI" panose="020B0604030504040204" pitchFamily="50" charset="-128"/>
                          <a:ea typeface="Meiryo UI" panose="020B0604030504040204" pitchFamily="50" charset="-128"/>
                        </a:rPr>
                        <a:t>地域から</a:t>
                      </a:r>
                      <a:r>
                        <a:rPr lang="ja-JP" altLang="en-US" sz="1200" u="none" kern="100" dirty="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u="none" kern="100" dirty="0">
                          <a:solidFill>
                            <a:schemeClr val="tx1"/>
                          </a:solidFill>
                          <a:effectLst/>
                          <a:latin typeface="Meiryo UI" panose="020B0604030504040204" pitchFamily="50" charset="-128"/>
                          <a:ea typeface="Meiryo UI" panose="020B0604030504040204" pitchFamily="50" charset="-128"/>
                        </a:rPr>
                        <a:t>、府内各地を周遊し多様な</a:t>
                      </a:r>
                      <a:r>
                        <a:rPr lang="ja-JP" altLang="en-US" sz="1200" u="none" kern="100" dirty="0">
                          <a:solidFill>
                            <a:schemeClr val="tx1"/>
                          </a:solidFill>
                          <a:effectLst/>
                          <a:latin typeface="Meiryo UI" panose="020B0604030504040204" pitchFamily="50" charset="-128"/>
                          <a:ea typeface="Meiryo UI" panose="020B0604030504040204" pitchFamily="50" charset="-128"/>
                        </a:rPr>
                        <a:t>楽しみ方</a:t>
                      </a:r>
                      <a:r>
                        <a:rPr lang="ja-JP" altLang="ja-JP" sz="1200" u="none" kern="100" dirty="0">
                          <a:solidFill>
                            <a:schemeClr val="tx1"/>
                          </a:solidFill>
                          <a:effectLst/>
                          <a:latin typeface="Meiryo UI" panose="020B0604030504040204" pitchFamily="50" charset="-128"/>
                          <a:ea typeface="Meiryo UI" panose="020B0604030504040204" pitchFamily="50" charset="-128"/>
                        </a:rPr>
                        <a:t>ができる都市を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世界水準の</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ＭＩＣＥ都市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en-US" sz="1200" u="none" kern="100" dirty="0">
                          <a:solidFill>
                            <a:schemeClr val="tx1"/>
                          </a:solidFill>
                          <a:effectLst/>
                          <a:latin typeface="Meiryo UI" panose="020B0604030504040204" pitchFamily="50" charset="-128"/>
                          <a:ea typeface="Meiryo UI" panose="020B0604030504040204" pitchFamily="50" charset="-128"/>
                        </a:rPr>
                        <a:t>IR</a:t>
                      </a:r>
                      <a:r>
                        <a:rPr lang="ja-JP" sz="1200" u="none"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施設の整備を見据え、</a:t>
                      </a:r>
                      <a:r>
                        <a:rPr lang="ja-JP" altLang="en-US" sz="1200" u="none" kern="100" dirty="0">
                          <a:solidFill>
                            <a:schemeClr val="tx1"/>
                          </a:solidFill>
                          <a:effectLst/>
                          <a:latin typeface="Meiryo UI" panose="020B0604030504040204" pitchFamily="50" charset="-128"/>
                          <a:ea typeface="Meiryo UI" panose="020B0604030504040204" pitchFamily="50" charset="-128"/>
                        </a:rPr>
                        <a:t>国内外の都市に伍する</a:t>
                      </a:r>
                      <a:r>
                        <a:rPr lang="ja-JP" sz="1200" u="none" kern="100" dirty="0">
                          <a:solidFill>
                            <a:schemeClr val="tx1"/>
                          </a:solidFill>
                          <a:effectLst/>
                          <a:latin typeface="Meiryo UI" panose="020B0604030504040204" pitchFamily="50" charset="-128"/>
                          <a:ea typeface="Meiryo UI" panose="020B0604030504040204" pitchFamily="50" charset="-128"/>
                        </a:rPr>
                        <a:t>競争力を備えた</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629307">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大阪が誇る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文化力を活用した魅力あふれる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国内外から芸術家等が集い、様々な文化芸術が交流し、新たなつながりや創造が促進されることにより、大阪の文化力や都市の魅力のさらなる向上につながる都市をめざす。</a:t>
                      </a:r>
                    </a:p>
                  </a:txBody>
                  <a:tcPr marL="37820" marR="37820" marT="0" marB="0" anchor="ctr"/>
                </a:tc>
                <a:extLst>
                  <a:ext uri="{0D108BD9-81ED-4DB2-BD59-A6C34878D82A}">
                    <a16:rowId xmlns:a16="http://schemas.microsoft.com/office/drawing/2014/main" val="3814659054"/>
                  </a:ext>
                </a:extLst>
              </a:tr>
              <a:tr h="533792">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100" dirty="0">
                          <a:solidFill>
                            <a:schemeClr val="tx1"/>
                          </a:solidFill>
                          <a:effectLst/>
                          <a:latin typeface="Meiryo UI" panose="020B0604030504040204" pitchFamily="50" charset="-128"/>
                          <a:ea typeface="Meiryo UI" panose="020B0604030504040204" pitchFamily="50" charset="-128"/>
                        </a:rPr>
                        <a:t>あらゆる人々が</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100" dirty="0">
                          <a:solidFill>
                            <a:schemeClr val="tx1"/>
                          </a:solidFill>
                          <a:effectLst/>
                          <a:latin typeface="Meiryo UI" panose="020B0604030504040204" pitchFamily="50" charset="-128"/>
                          <a:ea typeface="Meiryo UI" panose="020B0604030504040204" pitchFamily="50" charset="-128"/>
                        </a:rPr>
                        <a:t>文化を</a:t>
                      </a:r>
                      <a:r>
                        <a:rPr lang="ja-JP" altLang="en-US" sz="1500" b="1" u="none" kern="100" dirty="0">
                          <a:solidFill>
                            <a:schemeClr val="tx1"/>
                          </a:solidFill>
                          <a:effectLst/>
                          <a:latin typeface="Meiryo UI" panose="020B0604030504040204" pitchFamily="50" charset="-128"/>
                          <a:ea typeface="Meiryo UI" panose="020B0604030504040204" pitchFamily="50" charset="-128"/>
                        </a:rPr>
                        <a:t>享受できる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0" dirty="0">
                          <a:solidFill>
                            <a:schemeClr val="tx1"/>
                          </a:solidFill>
                          <a:effectLst/>
                          <a:latin typeface="Meiryo UI" panose="020B0604030504040204" pitchFamily="50" charset="-128"/>
                          <a:ea typeface="Meiryo UI" panose="020B0604030504040204" pitchFamily="50" charset="-128"/>
                        </a:rPr>
                        <a:t>世界に誇れる</a:t>
                      </a:r>
                      <a:endParaRPr lang="en-US" altLang="ja-JP" sz="1200" b="0" u="none" kern="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0" dirty="0">
                          <a:solidFill>
                            <a:schemeClr val="tx1"/>
                          </a:solidFill>
                          <a:effectLst/>
                          <a:latin typeface="Meiryo UI" panose="020B0604030504040204" pitchFamily="50" charset="-128"/>
                          <a:ea typeface="Meiryo UI" panose="020B0604030504040204" pitchFamily="50" charset="-128"/>
                        </a:rPr>
                        <a:t>スポーツ推進都市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a:t>
                      </a:r>
                      <a:r>
                        <a:rPr lang="ja-JP" altLang="en-US" sz="1200" u="none" kern="100" dirty="0">
                          <a:solidFill>
                            <a:schemeClr val="tx1"/>
                          </a:solidFill>
                          <a:effectLst/>
                          <a:latin typeface="Meiryo UI" panose="020B0604030504040204" pitchFamily="50" charset="-128"/>
                          <a:ea typeface="Meiryo UI" panose="020B0604030504040204" pitchFamily="50" charset="-128"/>
                        </a:rPr>
                        <a:t>み</a:t>
                      </a:r>
                      <a:r>
                        <a:rPr lang="ja-JP" sz="1200" u="none" kern="100" dirty="0">
                          <a:solidFill>
                            <a:schemeClr val="tx1"/>
                          </a:solidFill>
                          <a:effectLst/>
                          <a:latin typeface="Meiryo UI" panose="020B0604030504040204" pitchFamily="50" charset="-128"/>
                          <a:ea typeface="Meiryo UI" panose="020B0604030504040204" pitchFamily="50" charset="-128"/>
                        </a:rPr>
                        <a:t>る」機会を創出し、夢</a:t>
                      </a:r>
                      <a:r>
                        <a:rPr lang="ja-JP" altLang="en-US" sz="1200" u="none" kern="100" dirty="0">
                          <a:solidFill>
                            <a:schemeClr val="tx1"/>
                          </a:solidFill>
                          <a:effectLst/>
                          <a:latin typeface="Meiryo UI" panose="020B0604030504040204" pitchFamily="50" charset="-128"/>
                          <a:ea typeface="Meiryo UI" panose="020B0604030504040204" pitchFamily="50" charset="-128"/>
                        </a:rPr>
                        <a:t>や</a:t>
                      </a:r>
                      <a:r>
                        <a:rPr lang="ja-JP" sz="1200" u="none" kern="100" dirty="0">
                          <a:solidFill>
                            <a:schemeClr val="tx1"/>
                          </a:solidFill>
                          <a:effectLst/>
                          <a:latin typeface="Meiryo UI" panose="020B0604030504040204" pitchFamily="50" charset="-128"/>
                          <a:ea typeface="Meiryo UI" panose="020B0604030504040204" pitchFamily="50" charset="-128"/>
                        </a:rPr>
                        <a:t>希望、活力を</a:t>
                      </a:r>
                      <a:r>
                        <a:rPr lang="ja-JP" altLang="en-US" sz="1200" u="none" kern="100" dirty="0">
                          <a:solidFill>
                            <a:schemeClr val="tx1"/>
                          </a:solidFill>
                          <a:effectLst/>
                          <a:latin typeface="Meiryo UI" panose="020B0604030504040204" pitchFamily="50" charset="-128"/>
                          <a:ea typeface="Meiryo UI" panose="020B0604030504040204" pitchFamily="50" charset="-128"/>
                        </a:rPr>
                        <a:t>生み出</a:t>
                      </a:r>
                      <a:r>
                        <a:rPr lang="ja-JP" sz="1200" u="none" kern="100" dirty="0">
                          <a:solidFill>
                            <a:schemeClr val="tx1"/>
                          </a:solidFill>
                          <a:effectLst/>
                          <a:latin typeface="Meiryo UI" panose="020B0604030504040204" pitchFamily="50" charset="-128"/>
                          <a:ea typeface="Meiryo UI" panose="020B0604030504040204" pitchFamily="50" charset="-128"/>
                        </a:rPr>
                        <a:t>すとともに、スポーツの魅力を活用した</a:t>
                      </a:r>
                      <a:r>
                        <a:rPr lang="ja-JP" altLang="en-US" sz="1200" u="none" kern="100" dirty="0">
                          <a:solidFill>
                            <a:schemeClr val="tx1"/>
                          </a:solidFill>
                          <a:effectLst/>
                          <a:latin typeface="Meiryo UI" panose="020B0604030504040204" pitchFamily="50" charset="-128"/>
                          <a:ea typeface="Meiryo UI" panose="020B0604030504040204" pitchFamily="50" charset="-128"/>
                        </a:rPr>
                        <a:t>様々な形の</a:t>
                      </a:r>
                      <a:r>
                        <a:rPr lang="ja-JP" sz="1200" u="none" kern="100" dirty="0">
                          <a:solidFill>
                            <a:schemeClr val="tx1"/>
                          </a:solidFill>
                          <a:effectLst/>
                          <a:latin typeface="Meiryo UI" panose="020B0604030504040204" pitchFamily="50" charset="-128"/>
                          <a:ea typeface="Meiryo UI" panose="020B0604030504040204" pitchFamily="50" charset="-128"/>
                        </a:rPr>
                        <a:t>スポーツツーリズム</a:t>
                      </a:r>
                      <a:r>
                        <a:rPr lang="ja-JP" altLang="en-US" sz="1200" u="none" kern="100" dirty="0">
                          <a:solidFill>
                            <a:schemeClr val="tx1"/>
                          </a:solidFill>
                          <a:effectLst/>
                          <a:latin typeface="Meiryo UI" panose="020B0604030504040204" pitchFamily="50" charset="-128"/>
                          <a:ea typeface="Meiryo UI" panose="020B0604030504040204" pitchFamily="50" charset="-128"/>
                        </a:rPr>
                        <a:t>の</a:t>
                      </a:r>
                      <a:r>
                        <a:rPr lang="ja-JP" sz="1200" u="none" kern="100" dirty="0">
                          <a:solidFill>
                            <a:schemeClr val="tx1"/>
                          </a:solidFill>
                          <a:effectLst/>
                          <a:latin typeface="Meiryo UI" panose="020B0604030504040204" pitchFamily="50" charset="-128"/>
                          <a:ea typeface="Meiryo UI" panose="020B0604030504040204" pitchFamily="50" charset="-128"/>
                        </a:rPr>
                        <a:t>推進</a:t>
                      </a:r>
                      <a:r>
                        <a:rPr lang="ja-JP" altLang="en-US" sz="1200" u="none" kern="100" dirty="0">
                          <a:solidFill>
                            <a:schemeClr val="tx1"/>
                          </a:solidFill>
                          <a:effectLst/>
                          <a:latin typeface="Meiryo UI" panose="020B0604030504040204" pitchFamily="50" charset="-128"/>
                          <a:ea typeface="Meiryo UI" panose="020B0604030504040204" pitchFamily="50" charset="-128"/>
                        </a:rPr>
                        <a:t>等により</a:t>
                      </a:r>
                      <a:r>
                        <a:rPr lang="ja-JP" sz="1200" u="none" kern="100" dirty="0">
                          <a:solidFill>
                            <a:schemeClr val="tx1"/>
                          </a:solidFill>
                          <a:effectLst/>
                          <a:latin typeface="Meiryo UI" panose="020B0604030504040204" pitchFamily="50" charset="-128"/>
                          <a:ea typeface="Meiryo UI" panose="020B0604030504040204" pitchFamily="50" charset="-128"/>
                        </a:rPr>
                        <a:t>、世界に誇れるスポーツ推進都市を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健康と生きがいを創出する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スポーツに親しめる都市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u="none" kern="100" dirty="0">
                          <a:solidFill>
                            <a:schemeClr val="tx1"/>
                          </a:solidFill>
                          <a:effectLst/>
                          <a:latin typeface="Meiryo UI" panose="020B0604030504040204" pitchFamily="50" charset="-128"/>
                          <a:ea typeface="Meiryo UI" panose="020B0604030504040204" pitchFamily="50" charset="-128"/>
                        </a:rPr>
                        <a:t>10</a:t>
                      </a:r>
                      <a:r>
                        <a:rPr lang="ja-JP" altLang="en-US" sz="1200" u="none" kern="100" dirty="0">
                          <a:solidFill>
                            <a:schemeClr val="tx1"/>
                          </a:solidFill>
                          <a:effectLst/>
                          <a:latin typeface="Meiryo UI" panose="020B0604030504040204" pitchFamily="50" charset="-128"/>
                          <a:ea typeface="Meiryo UI" panose="020B0604030504040204" pitchFamily="50" charset="-128"/>
                        </a:rPr>
                        <a:t>歳若返り」を見据え、</a:t>
                      </a:r>
                      <a:r>
                        <a:rPr lang="ja-JP" altLang="ja-JP" sz="1200" u="none" kern="100" dirty="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kern="100" dirty="0">
                          <a:solidFill>
                            <a:schemeClr val="tx1"/>
                          </a:solidFill>
                          <a:effectLst/>
                          <a:latin typeface="Meiryo UI" panose="020B0604030504040204" pitchFamily="50" charset="-128"/>
                          <a:ea typeface="Meiryo UI" panose="020B0604030504040204" pitchFamily="50" charset="-128"/>
                        </a:rPr>
                        <a:t>グローバル人材が活躍する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just"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u="none" kern="100" dirty="0">
                          <a:solidFill>
                            <a:schemeClr val="tx1"/>
                          </a:solidFill>
                          <a:effectLst/>
                          <a:latin typeface="Meiryo UI" panose="020B0604030504040204" pitchFamily="50" charset="-128"/>
                          <a:ea typeface="Meiryo UI" panose="020B0604030504040204" pitchFamily="50" charset="-128"/>
                        </a:rPr>
                        <a:t>国内外の</a:t>
                      </a:r>
                      <a:r>
                        <a:rPr lang="ja-JP" altLang="en-US" sz="1200" u="none" kern="100" dirty="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u="none" kern="100" dirty="0">
                          <a:solidFill>
                            <a:schemeClr val="tx1"/>
                          </a:solidFill>
                          <a:effectLst/>
                          <a:latin typeface="Meiryo UI" panose="020B0604030504040204" pitchFamily="50" charset="-128"/>
                          <a:ea typeface="Meiryo UI" panose="020B0604030504040204" pitchFamily="50" charset="-128"/>
                        </a:rPr>
                        <a:t>国際都市を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r>
                        <a:rPr lang="ja-JP" altLang="en-US" sz="1200" u="none" kern="100" dirty="0">
                          <a:solidFill>
                            <a:schemeClr val="tx1"/>
                          </a:solidFill>
                          <a:effectLst/>
                          <a:latin typeface="Meiryo UI" panose="020B0604030504040204" pitchFamily="50" charset="-128"/>
                          <a:ea typeface="Meiryo UI" panose="020B0604030504040204" pitchFamily="50" charset="-128"/>
                        </a:rPr>
                        <a:t>。</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3379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出会いが新しい価値を生む</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多様性都市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外国人が安心・快適に</a:t>
                      </a:r>
                      <a:r>
                        <a:rPr lang="ja-JP" altLang="en-US" sz="1200" u="none" kern="100" dirty="0">
                          <a:solidFill>
                            <a:schemeClr val="tx1"/>
                          </a:solidFill>
                          <a:effectLst/>
                          <a:latin typeface="Meiryo UI" panose="020B0604030504040204" pitchFamily="50" charset="-128"/>
                          <a:ea typeface="Meiryo UI" panose="020B0604030504040204" pitchFamily="50" charset="-128"/>
                        </a:rPr>
                        <a:t>暮らせる</a:t>
                      </a:r>
                      <a:r>
                        <a:rPr lang="ja-JP" sz="1200" u="none" kern="100" dirty="0">
                          <a:solidFill>
                            <a:schemeClr val="tx1"/>
                          </a:solidFill>
                          <a:effectLst/>
                          <a:latin typeface="Meiryo UI" panose="020B0604030504040204" pitchFamily="50" charset="-128"/>
                          <a:ea typeface="Meiryo UI" panose="020B0604030504040204" pitchFamily="50" charset="-128"/>
                        </a:rPr>
                        <a:t>環境を整え</a:t>
                      </a:r>
                      <a:r>
                        <a:rPr lang="ja-JP" altLang="en-US" sz="1200" u="none" kern="100" dirty="0">
                          <a:solidFill>
                            <a:schemeClr val="tx1"/>
                          </a:solidFill>
                          <a:effectLst/>
                          <a:latin typeface="Meiryo UI" panose="020B0604030504040204" pitchFamily="50" charset="-128"/>
                          <a:ea typeface="Meiryo UI" panose="020B0604030504040204" pitchFamily="50" charset="-128"/>
                        </a:rPr>
                        <a:t>ることで</a:t>
                      </a:r>
                      <a:r>
                        <a:rPr lang="ja-JP" sz="1200" u="none" kern="100" dirty="0">
                          <a:solidFill>
                            <a:schemeClr val="tx1"/>
                          </a:solidFill>
                          <a:effectLst/>
                          <a:latin typeface="Meiryo UI" panose="020B0604030504040204" pitchFamily="50" charset="-128"/>
                          <a:ea typeface="Meiryo UI" panose="020B0604030504040204" pitchFamily="50" charset="-128"/>
                        </a:rPr>
                        <a:t>、多様な人材</a:t>
                      </a:r>
                      <a:r>
                        <a:rPr lang="ja-JP" altLang="en-US" sz="1200" u="none" kern="100" dirty="0">
                          <a:solidFill>
                            <a:schemeClr val="tx1"/>
                          </a:solidFill>
                          <a:effectLst/>
                          <a:latin typeface="Meiryo UI" panose="020B0604030504040204" pitchFamily="50" charset="-128"/>
                          <a:ea typeface="Meiryo UI" panose="020B0604030504040204" pitchFamily="50" charset="-128"/>
                        </a:rPr>
                        <a:t>や企業</a:t>
                      </a:r>
                      <a:r>
                        <a:rPr lang="ja-JP" sz="1200" u="none" kern="100" dirty="0">
                          <a:solidFill>
                            <a:schemeClr val="tx1"/>
                          </a:solidFill>
                          <a:effectLst/>
                          <a:latin typeface="Meiryo UI" panose="020B0604030504040204" pitchFamily="50" charset="-128"/>
                          <a:ea typeface="Meiryo UI" panose="020B0604030504040204" pitchFamily="50" charset="-128"/>
                        </a:rPr>
                        <a:t>を</a:t>
                      </a:r>
                      <a:r>
                        <a:rPr lang="ja-JP" altLang="en-US" sz="1200" u="none" kern="100" dirty="0">
                          <a:solidFill>
                            <a:schemeClr val="tx1"/>
                          </a:solidFill>
                          <a:effectLst/>
                          <a:latin typeface="Meiryo UI" panose="020B0604030504040204" pitchFamily="50" charset="-128"/>
                          <a:ea typeface="Meiryo UI" panose="020B0604030504040204" pitchFamily="50" charset="-128"/>
                        </a:rPr>
                        <a:t>惹きつけ</a:t>
                      </a:r>
                      <a:r>
                        <a:rPr lang="ja-JP" sz="1200" u="none" kern="100" dirty="0">
                          <a:solidFill>
                            <a:schemeClr val="tx1"/>
                          </a:solidFill>
                          <a:effectLst/>
                          <a:latin typeface="Meiryo UI" panose="020B0604030504040204" pitchFamily="50" charset="-128"/>
                          <a:ea typeface="Meiryo UI" panose="020B0604030504040204" pitchFamily="50" charset="-128"/>
                        </a:rPr>
                        <a:t>、新しい価値を生み出す都市を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6" name="正方形/長方形 5"/>
          <p:cNvSpPr/>
          <p:nvPr/>
        </p:nvSpPr>
        <p:spPr>
          <a:xfrm>
            <a:off x="159658" y="550995"/>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都市の賑わいや活力を創出し、高めていくため１０のめざすべき都市像を設定し、その実現に向けてベクトルをあわせて施策の実施に取り組む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めざすべき都市像</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a:t>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951083468"/>
              </p:ext>
            </p:extLst>
          </p:nvPr>
        </p:nvGraphicFramePr>
        <p:xfrm>
          <a:off x="297360" y="836031"/>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5236">
                <a:tc>
                  <a:txBody>
                    <a:bodyPr/>
                    <a:lstStyle/>
                    <a:p>
                      <a:r>
                        <a:rPr kumimoji="1" lang="ja-JP" altLang="en-US" sz="1200" dirty="0">
                          <a:latin typeface="Meiryo UI" panose="020B0604030504040204" pitchFamily="50" charset="-128"/>
                          <a:ea typeface="Meiryo UI" panose="020B0604030504040204" pitchFamily="50" charset="-128"/>
                        </a:rPr>
                        <a:t>１　安全で安心して滞在できる</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時間おもてなし都市</a:t>
                      </a:r>
                    </a:p>
                  </a:txBody>
                  <a:tcPr marL="74295" marR="74295" marT="37148" marB="37148" anchor="ctr"/>
                </a:tc>
                <a:extLst>
                  <a:ext uri="{0D108BD9-81ED-4DB2-BD59-A6C34878D82A}">
                    <a16:rowId xmlns:a16="http://schemas.microsoft.com/office/drawing/2014/main" val="3867636356"/>
                  </a:ext>
                </a:extLst>
              </a:tr>
              <a:tr h="532076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旅行者の安全・安心の確保</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災害等に関する情報発信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世界基準の情報発信（安全</a:t>
                      </a:r>
                      <a:r>
                        <a:rPr kumimoji="1" lang="ja-JP" altLang="en-US" sz="1100" u="none" dirty="0">
                          <a:solidFill>
                            <a:srgbClr val="0070C0"/>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安心の見える化、アクセシビリティ等）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②ニューノーマルに適応した観光客受入環境の充実、ＩＣＴの活用・強化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感染対策の充実・強化（感染対策等認証制度の推進、顔認証技術の活用等）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33080917"/>
              </p:ext>
            </p:extLst>
          </p:nvPr>
        </p:nvGraphicFramePr>
        <p:xfrm>
          <a:off x="5082567" y="836031"/>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5842">
                <a:tc>
                  <a:txBody>
                    <a:bodyPr/>
                    <a:lstStyle/>
                    <a:p>
                      <a:r>
                        <a:rPr kumimoji="1" lang="ja-JP" altLang="en-US" sz="1200" dirty="0">
                          <a:latin typeface="Meiryo UI" panose="020B0604030504040204" pitchFamily="50" charset="-128"/>
                          <a:ea typeface="Meiryo UI" panose="020B0604030504040204" pitchFamily="50" charset="-128"/>
                        </a:rPr>
                        <a:t>２</a:t>
                      </a:r>
                      <a:r>
                        <a:rPr kumimoji="1" lang="ja-JP" altLang="en-US" sz="1200" dirty="0">
                          <a:solidFill>
                            <a:schemeClr val="bg1"/>
                          </a:solidFill>
                          <a:latin typeface="Meiryo UI" panose="020B0604030504040204" pitchFamily="50" charset="-128"/>
                          <a:ea typeface="Meiryo UI" panose="020B0604030504040204" pitchFamily="50" charset="-128"/>
                        </a:rPr>
                        <a:t>　大阪ならではの賑わいを創出する都市</a:t>
                      </a:r>
                    </a:p>
                  </a:txBody>
                  <a:tcPr marL="74295" marR="74295" marT="37148" marB="37148" anchor="ctr"/>
                </a:tc>
                <a:extLst>
                  <a:ext uri="{0D108BD9-81ED-4DB2-BD59-A6C34878D82A}">
                    <a16:rowId xmlns:a16="http://schemas.microsoft.com/office/drawing/2014/main" val="3867636356"/>
                  </a:ext>
                </a:extLst>
              </a:tr>
              <a:tr h="5320158">
                <a:tc>
                  <a:txBody>
                    <a:bodyPr/>
                    <a:lstStyle/>
                    <a:p>
                      <a:pPr>
                        <a:lnSpc>
                          <a:spcPts val="17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世界第一級の文化・観光拠点の形成・発信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水都大阪（水の回廊のさらなる活性化等）、光のまちづくりの推進（大阪・光の饗宴等）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大阪の強みを生かした魅力創出・発信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大阪が誇るスポーツ資源を生かしたスポーツツーリズムの推進（関連：都市像７②）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9" name="正方形/長方形 8">
            <a:extLst>
              <a:ext uri="{FF2B5EF4-FFF2-40B4-BE49-F238E27FC236}">
                <a16:creationId xmlns:a16="http://schemas.microsoft.com/office/drawing/2014/main" id="{8808B3D0-DDAE-457D-A13D-0AF063A20E8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都市</a:t>
            </a:r>
            <a:r>
              <a:rPr kumimoji="1" lang="ja-JP" altLang="en-US" sz="2400" dirty="0">
                <a:solidFill>
                  <a:schemeClr val="tx1"/>
                </a:solidFill>
                <a:latin typeface="Meiryo UI" panose="020B0604030504040204" pitchFamily="50" charset="-128"/>
                <a:ea typeface="Meiryo UI" panose="020B0604030504040204" pitchFamily="50" charset="-128"/>
              </a:rPr>
              <a:t>像ごとの施策</a:t>
            </a:r>
            <a:r>
              <a:rPr kumimoji="1" lang="ja-JP" altLang="en-US" sz="2400" dirty="0" smtClean="0">
                <a:solidFill>
                  <a:schemeClr val="tx1"/>
                </a:solidFill>
                <a:latin typeface="Meiryo UI" panose="020B0604030504040204" pitchFamily="50" charset="-128"/>
                <a:ea typeface="Meiryo UI" panose="020B0604030504040204" pitchFamily="50" charset="-128"/>
              </a:rPr>
              <a:t>項目及び主</a:t>
            </a:r>
            <a:r>
              <a:rPr kumimoji="1" lang="ja-JP" altLang="en-US" sz="2400" dirty="0">
                <a:solidFill>
                  <a:schemeClr val="tx1"/>
                </a:solidFill>
                <a:latin typeface="Meiryo UI" panose="020B0604030504040204" pitchFamily="50" charset="-128"/>
                <a:ea typeface="Meiryo UI" panose="020B0604030504040204" pitchFamily="50" charset="-128"/>
              </a:rPr>
              <a:t>な施策</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14539</Words>
  <PresentationFormat>A4 210 x 297 mm</PresentationFormat>
  <Paragraphs>1264</Paragraphs>
  <Slides>30</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30</vt:i4>
      </vt:variant>
    </vt:vector>
  </HeadingPairs>
  <TitlesOfParts>
    <vt:vector size="41" baseType="lpstr">
      <vt:lpstr>Meiryo UI</vt:lpstr>
      <vt:lpstr>ＭＳ Ｐゴシック</vt:lpstr>
      <vt:lpstr>PUDShinGoPr6N-Regular</vt:lpstr>
      <vt:lpstr>メイリオ</vt:lpstr>
      <vt:lpstr>游ゴシック</vt:lpstr>
      <vt:lpstr>游ゴシック Light</vt:lpstr>
      <vt:lpstr>游明朝</vt:lpstr>
      <vt:lpstr>Arial</vt:lpstr>
      <vt:lpstr>Times New Roman</vt:lpstr>
      <vt:lpstr>Wingdings</vt:lpstr>
      <vt:lpstr>Office テーマ</vt:lpstr>
      <vt:lpstr>大阪都市魅力創造戦略２０２５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modified xsi:type="dcterms:W3CDTF">2023-04-14T03:00:12Z</dcterms:modified>
</cp:coreProperties>
</file>