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0" r:id="rId1"/>
  </p:sldMasterIdLst>
  <p:notesMasterIdLst>
    <p:notesMasterId r:id="rId21"/>
  </p:notesMasterIdLst>
  <p:handoutMasterIdLst>
    <p:handoutMasterId r:id="rId22"/>
  </p:handoutMasterIdLst>
  <p:sldIdLst>
    <p:sldId id="328" r:id="rId2"/>
    <p:sldId id="334" r:id="rId3"/>
    <p:sldId id="308" r:id="rId4"/>
    <p:sldId id="337" r:id="rId5"/>
    <p:sldId id="321" r:id="rId6"/>
    <p:sldId id="322" r:id="rId7"/>
    <p:sldId id="350" r:id="rId8"/>
    <p:sldId id="338" r:id="rId9"/>
    <p:sldId id="339" r:id="rId10"/>
    <p:sldId id="340" r:id="rId11"/>
    <p:sldId id="341" r:id="rId12"/>
    <p:sldId id="313" r:id="rId13"/>
    <p:sldId id="369" r:id="rId14"/>
    <p:sldId id="333" r:id="rId15"/>
    <p:sldId id="287" r:id="rId16"/>
    <p:sldId id="342" r:id="rId17"/>
    <p:sldId id="316" r:id="rId18"/>
    <p:sldId id="301" r:id="rId19"/>
    <p:sldId id="343" r:id="rId20"/>
  </p:sldIdLst>
  <p:sldSz cx="9144000" cy="6858000" type="screen4x3"/>
  <p:notesSz cx="6797675" cy="9926638"/>
  <p:custShowLst>
    <p:custShow name="４枚目のスライド番号が１" id="0">
      <p:sldLst>
        <p:sld r:id="rId4"/>
        <p:sld r:id="rId6"/>
        <p:sld r:id="rId7"/>
        <p:sld r:id="rId13"/>
        <p:sld r:id="rId16"/>
        <p:sld r:id="rId18"/>
        <p:sld r:id="rId19"/>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E57D2-51E9-48B5-9813-FC3578C6A168}">
          <p14:sldIdLst>
            <p14:sldId id="328"/>
            <p14:sldId id="334"/>
          </p14:sldIdLst>
        </p14:section>
        <p14:section name="タイトルなしのセクション" id="{6E0F7DE1-0711-4A95-95F8-CF337D17A83D}">
          <p14:sldIdLst>
            <p14:sldId id="308"/>
            <p14:sldId id="337"/>
            <p14:sldId id="321"/>
            <p14:sldId id="322"/>
            <p14:sldId id="350"/>
            <p14:sldId id="338"/>
            <p14:sldId id="339"/>
            <p14:sldId id="340"/>
            <p14:sldId id="341"/>
            <p14:sldId id="313"/>
            <p14:sldId id="369"/>
            <p14:sldId id="333"/>
            <p14:sldId id="287"/>
            <p14:sldId id="342"/>
            <p14:sldId id="316"/>
            <p14:sldId id="301"/>
            <p14:sldId id="343"/>
          </p14:sldIdLst>
        </p14:section>
        <p14:section name="タイトルなしのセクション" id="{8BFCAB4A-BF69-4156-AD06-3D50259536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0494" autoAdjust="0"/>
  </p:normalViewPr>
  <p:slideViewPr>
    <p:cSldViewPr>
      <p:cViewPr varScale="1">
        <p:scale>
          <a:sx n="66" d="100"/>
          <a:sy n="66" d="100"/>
        </p:scale>
        <p:origin x="1326" y="66"/>
      </p:cViewPr>
      <p:guideLst>
        <p:guide orient="horz" pos="2160"/>
        <p:guide pos="2880"/>
      </p:guideLst>
    </p:cSldViewPr>
  </p:slideViewPr>
  <p:outlineViewPr>
    <p:cViewPr>
      <p:scale>
        <a:sx n="33" d="100"/>
        <a:sy n="33" d="100"/>
      </p:scale>
      <p:origin x="0" y="-8707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6400" cy="496888"/>
          </a:xfrm>
          <a:prstGeom prst="rect">
            <a:avLst/>
          </a:prstGeom>
        </p:spPr>
        <p:txBody>
          <a:bodyPr vert="horz" lIns="91376" tIns="45687" rIns="91376" bIns="4568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2" y="0"/>
            <a:ext cx="2946400" cy="496888"/>
          </a:xfrm>
          <a:prstGeom prst="rect">
            <a:avLst/>
          </a:prstGeom>
        </p:spPr>
        <p:txBody>
          <a:bodyPr vert="horz" lIns="91376" tIns="45687" rIns="91376" bIns="45687" rtlCol="0"/>
          <a:lstStyle>
            <a:lvl1pPr algn="r">
              <a:defRPr sz="1200"/>
            </a:lvl1pPr>
          </a:lstStyle>
          <a:p>
            <a:fld id="{3691489D-DA41-4374-B7A7-B8FB35AE549B}" type="datetimeFigureOut">
              <a:rPr kumimoji="1" lang="ja-JP" altLang="en-US" smtClean="0"/>
              <a:t>2021/3/26</a:t>
            </a:fld>
            <a:endParaRPr kumimoji="1" lang="ja-JP" altLang="en-US"/>
          </a:p>
        </p:txBody>
      </p:sp>
      <p:sp>
        <p:nvSpPr>
          <p:cNvPr id="4" name="フッター プレースホルダー 3"/>
          <p:cNvSpPr>
            <a:spLocks noGrp="1"/>
          </p:cNvSpPr>
          <p:nvPr>
            <p:ph type="ftr" sz="quarter" idx="2"/>
          </p:nvPr>
        </p:nvSpPr>
        <p:spPr>
          <a:xfrm>
            <a:off x="5" y="9428168"/>
            <a:ext cx="2946400" cy="496887"/>
          </a:xfrm>
          <a:prstGeom prst="rect">
            <a:avLst/>
          </a:prstGeom>
        </p:spPr>
        <p:txBody>
          <a:bodyPr vert="horz" lIns="91376" tIns="45687" rIns="91376" bIns="4568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2" y="9428168"/>
            <a:ext cx="2946400" cy="496887"/>
          </a:xfrm>
          <a:prstGeom prst="rect">
            <a:avLst/>
          </a:prstGeom>
        </p:spPr>
        <p:txBody>
          <a:bodyPr vert="horz" lIns="91376" tIns="45687" rIns="91376" bIns="45687" rtlCol="0" anchor="b"/>
          <a:lstStyle>
            <a:lvl1pPr algn="r">
              <a:defRPr sz="1200"/>
            </a:lvl1pPr>
          </a:lstStyle>
          <a:p>
            <a:fld id="{DFA9C96A-5750-4E5E-9591-D846C6722973}" type="slidenum">
              <a:rPr kumimoji="1" lang="ja-JP" altLang="en-US" smtClean="0"/>
              <a:t>‹#›</a:t>
            </a:fld>
            <a:endParaRPr kumimoji="1" lang="ja-JP" altLang="en-US"/>
          </a:p>
        </p:txBody>
      </p:sp>
    </p:spTree>
    <p:extLst>
      <p:ext uri="{BB962C8B-B14F-4D97-AF65-F5344CB8AC3E}">
        <p14:creationId xmlns:p14="http://schemas.microsoft.com/office/powerpoint/2010/main" val="2563739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293" cy="496882"/>
          </a:xfrm>
          <a:prstGeom prst="rect">
            <a:avLst/>
          </a:prstGeom>
        </p:spPr>
        <p:txBody>
          <a:bodyPr vert="horz" lIns="90329" tIns="45170" rIns="90329" bIns="451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822" y="0"/>
            <a:ext cx="2945293" cy="496882"/>
          </a:xfrm>
          <a:prstGeom prst="rect">
            <a:avLst/>
          </a:prstGeom>
        </p:spPr>
        <p:txBody>
          <a:bodyPr vert="horz" lIns="90329" tIns="45170" rIns="90329" bIns="45170" rtlCol="0"/>
          <a:lstStyle>
            <a:lvl1pPr algn="r">
              <a:defRPr sz="1200"/>
            </a:lvl1pPr>
          </a:lstStyle>
          <a:p>
            <a:fld id="{2303B636-6359-47FA-BDE3-135EAAC26764}" type="datetimeFigureOut">
              <a:rPr kumimoji="1" lang="ja-JP" altLang="en-US" smtClean="0"/>
              <a:pPr/>
              <a:t>2021/3/26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329" tIns="45170" rIns="90329" bIns="45170" rtlCol="0" anchor="ctr"/>
          <a:lstStyle/>
          <a:p>
            <a:endParaRPr lang="ja-JP" altLang="en-US"/>
          </a:p>
        </p:txBody>
      </p:sp>
      <p:sp>
        <p:nvSpPr>
          <p:cNvPr id="5" name="ノート プレースホルダー 4"/>
          <p:cNvSpPr>
            <a:spLocks noGrp="1"/>
          </p:cNvSpPr>
          <p:nvPr>
            <p:ph type="body" sz="quarter" idx="3"/>
          </p:nvPr>
        </p:nvSpPr>
        <p:spPr>
          <a:xfrm>
            <a:off x="679932" y="4715665"/>
            <a:ext cx="5437827" cy="4467222"/>
          </a:xfrm>
          <a:prstGeom prst="rect">
            <a:avLst/>
          </a:prstGeom>
        </p:spPr>
        <p:txBody>
          <a:bodyPr vert="horz" lIns="90329" tIns="45170" rIns="90329" bIns="4517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183"/>
            <a:ext cx="2945293" cy="496882"/>
          </a:xfrm>
          <a:prstGeom prst="rect">
            <a:avLst/>
          </a:prstGeom>
        </p:spPr>
        <p:txBody>
          <a:bodyPr vert="horz" lIns="90329" tIns="45170" rIns="90329" bIns="451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822" y="9428183"/>
            <a:ext cx="2945293" cy="496882"/>
          </a:xfrm>
          <a:prstGeom prst="rect">
            <a:avLst/>
          </a:prstGeom>
        </p:spPr>
        <p:txBody>
          <a:bodyPr vert="horz" lIns="90329" tIns="45170" rIns="90329" bIns="45170" rtlCol="0" anchor="b"/>
          <a:lstStyle>
            <a:lvl1pPr algn="r">
              <a:defRPr sz="1200"/>
            </a:lvl1pPr>
          </a:lstStyle>
          <a:p>
            <a:fld id="{B7218560-EC8E-4C41-BEF3-0D76A8ABB5F7}" type="slidenum">
              <a:rPr kumimoji="1" lang="ja-JP" altLang="en-US" smtClean="0"/>
              <a:pPr/>
              <a:t>‹#›</a:t>
            </a:fld>
            <a:endParaRPr kumimoji="1" lang="ja-JP" altLang="en-US"/>
          </a:p>
        </p:txBody>
      </p:sp>
    </p:spTree>
    <p:extLst>
      <p:ext uri="{BB962C8B-B14F-4D97-AF65-F5344CB8AC3E}">
        <p14:creationId xmlns:p14="http://schemas.microsoft.com/office/powerpoint/2010/main" val="33344161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a:t>
            </a:fld>
            <a:endParaRPr kumimoji="1" lang="ja-JP" altLang="en-US"/>
          </a:p>
        </p:txBody>
      </p:sp>
    </p:spTree>
    <p:extLst>
      <p:ext uri="{BB962C8B-B14F-4D97-AF65-F5344CB8AC3E}">
        <p14:creationId xmlns:p14="http://schemas.microsoft.com/office/powerpoint/2010/main" val="353784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11</a:t>
            </a:fld>
            <a:endParaRPr kumimoji="1" lang="ja-JP" altLang="en-US"/>
          </a:p>
        </p:txBody>
      </p:sp>
    </p:spTree>
    <p:extLst>
      <p:ext uri="{BB962C8B-B14F-4D97-AF65-F5344CB8AC3E}">
        <p14:creationId xmlns:p14="http://schemas.microsoft.com/office/powerpoint/2010/main" val="337080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13</a:t>
            </a:fld>
            <a:endParaRPr kumimoji="1" lang="ja-JP" altLang="en-US"/>
          </a:p>
        </p:txBody>
      </p:sp>
    </p:spTree>
    <p:extLst>
      <p:ext uri="{BB962C8B-B14F-4D97-AF65-F5344CB8AC3E}">
        <p14:creationId xmlns:p14="http://schemas.microsoft.com/office/powerpoint/2010/main" val="111507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14</a:t>
            </a:fld>
            <a:endParaRPr kumimoji="1" lang="ja-JP" altLang="en-US"/>
          </a:p>
        </p:txBody>
      </p:sp>
    </p:spTree>
    <p:extLst>
      <p:ext uri="{BB962C8B-B14F-4D97-AF65-F5344CB8AC3E}">
        <p14:creationId xmlns:p14="http://schemas.microsoft.com/office/powerpoint/2010/main" val="1192988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15</a:t>
            </a:fld>
            <a:endParaRPr kumimoji="1" lang="ja-JP" altLang="en-US"/>
          </a:p>
        </p:txBody>
      </p:sp>
    </p:spTree>
    <p:extLst>
      <p:ext uri="{BB962C8B-B14F-4D97-AF65-F5344CB8AC3E}">
        <p14:creationId xmlns:p14="http://schemas.microsoft.com/office/powerpoint/2010/main" val="24289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16</a:t>
            </a:fld>
            <a:endParaRPr kumimoji="1" lang="ja-JP" altLang="en-US"/>
          </a:p>
        </p:txBody>
      </p:sp>
    </p:spTree>
    <p:extLst>
      <p:ext uri="{BB962C8B-B14F-4D97-AF65-F5344CB8AC3E}">
        <p14:creationId xmlns:p14="http://schemas.microsoft.com/office/powerpoint/2010/main" val="93802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18</a:t>
            </a:fld>
            <a:endParaRPr kumimoji="1" lang="ja-JP" altLang="en-US"/>
          </a:p>
        </p:txBody>
      </p:sp>
    </p:spTree>
    <p:extLst>
      <p:ext uri="{BB962C8B-B14F-4D97-AF65-F5344CB8AC3E}">
        <p14:creationId xmlns:p14="http://schemas.microsoft.com/office/powerpoint/2010/main" val="221556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19</a:t>
            </a:fld>
            <a:endParaRPr kumimoji="1" lang="ja-JP" altLang="en-US"/>
          </a:p>
        </p:txBody>
      </p:sp>
    </p:spTree>
    <p:extLst>
      <p:ext uri="{BB962C8B-B14F-4D97-AF65-F5344CB8AC3E}">
        <p14:creationId xmlns:p14="http://schemas.microsoft.com/office/powerpoint/2010/main" val="104512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2</a:t>
            </a:fld>
            <a:endParaRPr kumimoji="1" lang="ja-JP" altLang="en-US"/>
          </a:p>
        </p:txBody>
      </p:sp>
    </p:spTree>
    <p:extLst>
      <p:ext uri="{BB962C8B-B14F-4D97-AF65-F5344CB8AC3E}">
        <p14:creationId xmlns:p14="http://schemas.microsoft.com/office/powerpoint/2010/main" val="303699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4</a:t>
            </a:fld>
            <a:endParaRPr kumimoji="1" lang="ja-JP" altLang="en-US"/>
          </a:p>
        </p:txBody>
      </p:sp>
    </p:spTree>
    <p:extLst>
      <p:ext uri="{BB962C8B-B14F-4D97-AF65-F5344CB8AC3E}">
        <p14:creationId xmlns:p14="http://schemas.microsoft.com/office/powerpoint/2010/main" val="361507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5</a:t>
            </a:fld>
            <a:endParaRPr kumimoji="1" lang="ja-JP" altLang="en-US"/>
          </a:p>
        </p:txBody>
      </p:sp>
    </p:spTree>
    <p:extLst>
      <p:ext uri="{BB962C8B-B14F-4D97-AF65-F5344CB8AC3E}">
        <p14:creationId xmlns:p14="http://schemas.microsoft.com/office/powerpoint/2010/main" val="39563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6</a:t>
            </a:fld>
            <a:endParaRPr kumimoji="1" lang="ja-JP" altLang="en-US"/>
          </a:p>
        </p:txBody>
      </p:sp>
    </p:spTree>
    <p:extLst>
      <p:ext uri="{BB962C8B-B14F-4D97-AF65-F5344CB8AC3E}">
        <p14:creationId xmlns:p14="http://schemas.microsoft.com/office/powerpoint/2010/main" val="260112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7</a:t>
            </a:fld>
            <a:endParaRPr kumimoji="1" lang="ja-JP" altLang="en-US"/>
          </a:p>
        </p:txBody>
      </p:sp>
    </p:spTree>
    <p:extLst>
      <p:ext uri="{BB962C8B-B14F-4D97-AF65-F5344CB8AC3E}">
        <p14:creationId xmlns:p14="http://schemas.microsoft.com/office/powerpoint/2010/main" val="225054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8</a:t>
            </a:fld>
            <a:endParaRPr kumimoji="1" lang="ja-JP" altLang="en-US"/>
          </a:p>
        </p:txBody>
      </p:sp>
    </p:spTree>
    <p:extLst>
      <p:ext uri="{BB962C8B-B14F-4D97-AF65-F5344CB8AC3E}">
        <p14:creationId xmlns:p14="http://schemas.microsoft.com/office/powerpoint/2010/main" val="197591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9</a:t>
            </a:fld>
            <a:endParaRPr kumimoji="1" lang="ja-JP" altLang="en-US"/>
          </a:p>
        </p:txBody>
      </p:sp>
    </p:spTree>
    <p:extLst>
      <p:ext uri="{BB962C8B-B14F-4D97-AF65-F5344CB8AC3E}">
        <p14:creationId xmlns:p14="http://schemas.microsoft.com/office/powerpoint/2010/main" val="357295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218560-EC8E-4C41-BEF3-0D76A8ABB5F7}" type="slidenum">
              <a:rPr kumimoji="1" lang="ja-JP" altLang="en-US" smtClean="0"/>
              <a:pPr/>
              <a:t>10</a:t>
            </a:fld>
            <a:endParaRPr kumimoji="1" lang="ja-JP" altLang="en-US"/>
          </a:p>
        </p:txBody>
      </p:sp>
    </p:spTree>
    <p:extLst>
      <p:ext uri="{BB962C8B-B14F-4D97-AF65-F5344CB8AC3E}">
        <p14:creationId xmlns:p14="http://schemas.microsoft.com/office/powerpoint/2010/main" val="287336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38778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314913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36699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2620541" y="6362278"/>
            <a:ext cx="2133600" cy="365125"/>
          </a:xfrm>
        </p:spPr>
        <p:txBody>
          <a:bodyPr/>
          <a:lstStyle>
            <a:lvl1pPr>
              <a:defRPr sz="1400"/>
            </a:lvl1pPr>
          </a:lstStyle>
          <a:p>
            <a:fld id="{2AA3884C-7DA0-4D04-B773-B3ADE614D510}" type="slidenum">
              <a:rPr lang="ja-JP" altLang="en-US" smtClean="0"/>
              <a:pPr/>
              <a:t>‹#›</a:t>
            </a:fld>
            <a:endParaRPr lang="ja-JP" altLang="en-US" dirty="0"/>
          </a:p>
        </p:txBody>
      </p:sp>
    </p:spTree>
    <p:extLst>
      <p:ext uri="{BB962C8B-B14F-4D97-AF65-F5344CB8AC3E}">
        <p14:creationId xmlns:p14="http://schemas.microsoft.com/office/powerpoint/2010/main" val="378036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211510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2054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104685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120040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72516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26448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42805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3884C-7DA0-4D04-B773-B3ADE614D510}" type="slidenum">
              <a:rPr kumimoji="1" lang="ja-JP" altLang="en-US" smtClean="0"/>
              <a:pPr/>
              <a:t>‹#›</a:t>
            </a:fld>
            <a:endParaRPr kumimoji="1" lang="ja-JP" altLang="en-US"/>
          </a:p>
        </p:txBody>
      </p:sp>
    </p:spTree>
    <p:extLst>
      <p:ext uri="{BB962C8B-B14F-4D97-AF65-F5344CB8AC3E}">
        <p14:creationId xmlns:p14="http://schemas.microsoft.com/office/powerpoint/2010/main" val="14712875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7500">
              <a:srgbClr val="6591C6"/>
            </a:gs>
            <a:gs pos="75000">
              <a:srgbClr val="7BA1CE"/>
            </a:gs>
            <a:gs pos="50000">
              <a:srgbClr val="A7C0DE"/>
            </a:gs>
            <a:gs pos="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21098" y="5009380"/>
            <a:ext cx="4283149" cy="1227931"/>
          </a:xfrm>
        </p:spPr>
        <p:txBody>
          <a:bodyPr>
            <a:normAutofit/>
          </a:bodyPr>
          <a:lstStyle/>
          <a:p>
            <a:r>
              <a:rPr lang="ja-JP" altLang="en-US" sz="2400" dirty="0" smtClean="0">
                <a:solidFill>
                  <a:schemeClr val="tx1"/>
                </a:solidFill>
              </a:rPr>
              <a:t>令和３年（２０２１年）３月</a:t>
            </a:r>
            <a:r>
              <a:rPr lang="en-US" altLang="ja-JP" sz="2400" dirty="0" smtClean="0">
                <a:solidFill>
                  <a:schemeClr val="tx1"/>
                </a:solidFill>
              </a:rPr>
              <a:t/>
            </a:r>
            <a:br>
              <a:rPr lang="en-US" altLang="ja-JP" sz="2400" dirty="0" smtClean="0">
                <a:solidFill>
                  <a:schemeClr val="tx1"/>
                </a:solidFill>
              </a:rPr>
            </a:b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大阪市</a:t>
            </a:r>
            <a:endParaRPr kumimoji="1" lang="ja-JP" altLang="en-US" sz="2400" dirty="0">
              <a:solidFill>
                <a:schemeClr val="tx1"/>
              </a:solidFill>
            </a:endParaRPr>
          </a:p>
        </p:txBody>
      </p:sp>
      <p:sp>
        <p:nvSpPr>
          <p:cNvPr id="7" name="タイトル 1"/>
          <p:cNvSpPr txBox="1">
            <a:spLocks/>
          </p:cNvSpPr>
          <p:nvPr/>
        </p:nvSpPr>
        <p:spPr>
          <a:xfrm>
            <a:off x="989996" y="1844824"/>
            <a:ext cx="6844492" cy="540060"/>
          </a:xfrm>
          <a:prstGeom prst="rect">
            <a:avLst/>
          </a:prstGeom>
        </p:spPr>
        <p:txBody>
          <a:bodyPr anchor="b">
            <a:normAutofit fontScale="92500" lnSpcReduction="10000"/>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ja-JP" altLang="en-US" sz="3200" dirty="0" smtClean="0">
                <a:solidFill>
                  <a:schemeClr val="tx1"/>
                </a:solidFill>
                <a:effectLst/>
              </a:rPr>
              <a:t>第</a:t>
            </a:r>
            <a:r>
              <a:rPr lang="en-US" altLang="ja-JP" sz="3200" dirty="0" smtClean="0">
                <a:solidFill>
                  <a:schemeClr val="tx1"/>
                </a:solidFill>
                <a:effectLst/>
              </a:rPr>
              <a:t>3</a:t>
            </a:r>
            <a:r>
              <a:rPr lang="ja-JP" altLang="en-US" sz="3200" dirty="0" smtClean="0">
                <a:solidFill>
                  <a:schemeClr val="tx1"/>
                </a:solidFill>
                <a:effectLst/>
              </a:rPr>
              <a:t>次大阪市文化</a:t>
            </a:r>
            <a:r>
              <a:rPr lang="ja-JP" altLang="en-US" sz="3200" smtClean="0">
                <a:solidFill>
                  <a:schemeClr val="tx1"/>
                </a:solidFill>
                <a:effectLst/>
              </a:rPr>
              <a:t>振興計画</a:t>
            </a:r>
            <a:endParaRPr lang="en-US" altLang="ja-JP" sz="3200" dirty="0" smtClean="0">
              <a:solidFill>
                <a:schemeClr val="tx1"/>
              </a:solidFill>
              <a:effectLst/>
            </a:endParaRPr>
          </a:p>
        </p:txBody>
      </p:sp>
      <p:sp>
        <p:nvSpPr>
          <p:cNvPr id="6" name="タイトル 1"/>
          <p:cNvSpPr txBox="1">
            <a:spLocks/>
          </p:cNvSpPr>
          <p:nvPr/>
        </p:nvSpPr>
        <p:spPr>
          <a:xfrm>
            <a:off x="967868" y="2395748"/>
            <a:ext cx="6844492" cy="540060"/>
          </a:xfrm>
          <a:prstGeom prst="rect">
            <a:avLst/>
          </a:prstGeom>
        </p:spPr>
        <p:txBody>
          <a:bodyPr anchor="b">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ja-JP" altLang="en-US" sz="2000" dirty="0" smtClean="0">
                <a:solidFill>
                  <a:schemeClr val="tx1"/>
                </a:solidFill>
                <a:effectLst/>
              </a:rPr>
              <a:t>～文化芸術が未来を切り拓く～</a:t>
            </a:r>
            <a:endParaRPr lang="en-US" altLang="ja-JP" sz="2000" dirty="0" smtClean="0">
              <a:solidFill>
                <a:schemeClr val="tx1"/>
              </a:solidFill>
              <a:effectLst/>
            </a:endParaRPr>
          </a:p>
        </p:txBody>
      </p:sp>
    </p:spTree>
    <p:extLst>
      <p:ext uri="{BB962C8B-B14F-4D97-AF65-F5344CB8AC3E}">
        <p14:creationId xmlns:p14="http://schemas.microsoft.com/office/powerpoint/2010/main" val="64956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251520" y="1012398"/>
            <a:ext cx="8496944" cy="5397083"/>
          </a:xfrm>
          <a:prstGeom prst="rect">
            <a:avLst/>
          </a:prstGeom>
          <a:no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0" indent="0">
              <a:buNone/>
            </a:pPr>
            <a:endParaRPr lang="en-US" altLang="ja-JP" sz="11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0" indent="0">
              <a:buNone/>
            </a:pP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⑤</a:t>
            </a:r>
            <a:r>
              <a:rPr lang="ja-JP" altLang="ja-JP" sz="2000" b="1" dirty="0" smtClean="0">
                <a:solidFill>
                  <a:schemeClr val="tx1"/>
                </a:solidFill>
                <a:latin typeface="ＭＳ ゴシック" panose="020B0609070205080204" pitchFamily="49" charset="-128"/>
                <a:ea typeface="ＭＳ ゴシック" panose="020B0609070205080204" pitchFamily="49" charset="-128"/>
              </a:rPr>
              <a:t>ＳＤＧｓ</a:t>
            </a:r>
            <a:r>
              <a:rPr lang="ja-JP" altLang="ja-JP" sz="2000" b="1" dirty="0">
                <a:solidFill>
                  <a:schemeClr val="tx1"/>
                </a:solidFill>
                <a:latin typeface="ＭＳ ゴシック" panose="020B0609070205080204" pitchFamily="49" charset="-128"/>
                <a:ea typeface="ＭＳ ゴシック" panose="020B0609070205080204" pitchFamily="49" charset="-128"/>
              </a:rPr>
              <a:t>（エスディージーズ</a:t>
            </a:r>
            <a:r>
              <a:rPr lang="ja-JP" altLang="ja-JP" sz="2000" b="1" dirty="0" smtClean="0">
                <a:solidFill>
                  <a:schemeClr val="tx1"/>
                </a:solidFill>
                <a:latin typeface="ＭＳ ゴシック" panose="020B0609070205080204" pitchFamily="49" charset="-128"/>
                <a:ea typeface="ＭＳ ゴシック" panose="020B0609070205080204" pitchFamily="49" charset="-128"/>
              </a:rPr>
              <a:t>）</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の採択</a:t>
            </a:r>
            <a:endParaRPr lang="en-US" altLang="ja-JP" sz="2000" b="1"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2000" b="1"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持続</a:t>
            </a:r>
            <a:r>
              <a:rPr lang="ja-JP" altLang="ja-JP" sz="2000" dirty="0">
                <a:solidFill>
                  <a:schemeClr val="tx1"/>
                </a:solidFill>
                <a:latin typeface="ＭＳ ゴシック" panose="020B0609070205080204" pitchFamily="49" charset="-128"/>
                <a:ea typeface="ＭＳ ゴシック" panose="020B0609070205080204" pitchFamily="49" charset="-128"/>
              </a:rPr>
              <a:t>可能な開発目標（</a:t>
            </a:r>
            <a:r>
              <a:rPr lang="en-US" altLang="ja-JP" sz="2000" dirty="0">
                <a:solidFill>
                  <a:schemeClr val="tx1"/>
                </a:solidFill>
                <a:latin typeface="ＭＳ ゴシック" panose="020B0609070205080204" pitchFamily="49" charset="-128"/>
                <a:ea typeface="ＭＳ ゴシック" panose="020B0609070205080204" pitchFamily="49" charset="-128"/>
              </a:rPr>
              <a:t>SDGs</a:t>
            </a:r>
            <a:r>
              <a:rPr lang="ja-JP" altLang="ja-JP" sz="2000" dirty="0">
                <a:solidFill>
                  <a:schemeClr val="tx1"/>
                </a:solidFill>
                <a:latin typeface="ＭＳ ゴシック" panose="020B0609070205080204" pitchFamily="49" charset="-128"/>
                <a:ea typeface="ＭＳ ゴシック" panose="020B0609070205080204" pitchFamily="49" charset="-128"/>
              </a:rPr>
              <a:t>：</a:t>
            </a:r>
            <a:r>
              <a:rPr lang="en-US" altLang="ja-JP" sz="2000" dirty="0">
                <a:solidFill>
                  <a:schemeClr val="tx1"/>
                </a:solidFill>
                <a:latin typeface="ＭＳ ゴシック" panose="020B0609070205080204" pitchFamily="49" charset="-128"/>
                <a:ea typeface="ＭＳ ゴシック" panose="020B0609070205080204" pitchFamily="49" charset="-128"/>
              </a:rPr>
              <a:t>Sustainable Development Goals</a:t>
            </a:r>
            <a:r>
              <a:rPr lang="ja-JP" altLang="ja-JP" sz="2000" dirty="0" smtClean="0">
                <a:solidFill>
                  <a:schemeClr val="tx1"/>
                </a:solidFill>
                <a:latin typeface="ＭＳ ゴシック" panose="020B0609070205080204" pitchFamily="49" charset="-128"/>
                <a:ea typeface="ＭＳ ゴシック" panose="020B0609070205080204" pitchFamily="49" charset="-128"/>
              </a:rPr>
              <a:t>）は</a:t>
            </a:r>
            <a:r>
              <a:rPr lang="ja-JP" altLang="ja-JP" sz="2000" dirty="0">
                <a:solidFill>
                  <a:schemeClr val="tx1"/>
                </a:solidFill>
                <a:latin typeface="ＭＳ ゴシック" panose="020B0609070205080204" pitchFamily="49" charset="-128"/>
                <a:ea typeface="ＭＳ ゴシック" panose="020B0609070205080204" pitchFamily="49" charset="-128"/>
              </a:rPr>
              <a:t>、</a:t>
            </a:r>
            <a:r>
              <a:rPr lang="en-US" altLang="ja-JP" sz="2000" dirty="0">
                <a:solidFill>
                  <a:schemeClr val="tx1"/>
                </a:solidFill>
                <a:latin typeface="ＭＳ ゴシック" panose="020B0609070205080204" pitchFamily="49" charset="-128"/>
                <a:ea typeface="ＭＳ ゴシック" panose="020B0609070205080204" pitchFamily="49" charset="-128"/>
              </a:rPr>
              <a:t>2015</a:t>
            </a:r>
            <a:r>
              <a:rPr lang="ja-JP" altLang="ja-JP" sz="2000" dirty="0" smtClean="0">
                <a:solidFill>
                  <a:schemeClr val="tx1"/>
                </a:solidFill>
                <a:latin typeface="ＭＳ ゴシック" panose="020B0609070205080204" pitchFamily="49" charset="-128"/>
                <a:ea typeface="ＭＳ ゴシック" panose="020B0609070205080204" pitchFamily="49" charset="-128"/>
              </a:rPr>
              <a:t>年９月の国連サミット</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において採択された</a:t>
            </a:r>
            <a:r>
              <a:rPr lang="ja-JP" altLang="en-US" sz="2000" dirty="0" smtClean="0">
                <a:solidFill>
                  <a:schemeClr val="tx1"/>
                </a:solidFill>
                <a:latin typeface="ＭＳ ゴシック" panose="020B0609070205080204" pitchFamily="49" charset="-128"/>
                <a:ea typeface="ＭＳ ゴシック" panose="020B0609070205080204" pitchFamily="49" charset="-128"/>
              </a:rPr>
              <a:t>「持続可能な開発のための</a:t>
            </a:r>
            <a:r>
              <a:rPr lang="en-US" altLang="ja-JP" sz="2000" dirty="0" smtClean="0">
                <a:solidFill>
                  <a:schemeClr val="tx1"/>
                </a:solidFill>
                <a:latin typeface="ＭＳ ゴシック" panose="020B0609070205080204" pitchFamily="49" charset="-128"/>
                <a:ea typeface="ＭＳ ゴシック" panose="020B0609070205080204" pitchFamily="49" charset="-128"/>
              </a:rPr>
              <a:t>2030</a:t>
            </a:r>
            <a:r>
              <a:rPr lang="ja-JP" altLang="en-US" sz="2000" dirty="0" smtClean="0">
                <a:solidFill>
                  <a:schemeClr val="tx1"/>
                </a:solidFill>
                <a:latin typeface="ＭＳ ゴシック" panose="020B0609070205080204" pitchFamily="49" charset="-128"/>
                <a:ea typeface="ＭＳ ゴシック" panose="020B0609070205080204" pitchFamily="49" charset="-128"/>
              </a:rPr>
              <a:t>アジェンダ」で設定された、</a:t>
            </a:r>
            <a:r>
              <a:rPr lang="en-US" altLang="ja-JP" sz="2000" dirty="0" smtClean="0">
                <a:solidFill>
                  <a:schemeClr val="tx1"/>
                </a:solidFill>
                <a:latin typeface="ＭＳ ゴシック" panose="020B0609070205080204" pitchFamily="49" charset="-128"/>
                <a:ea typeface="ＭＳ ゴシック" panose="020B0609070205080204" pitchFamily="49" charset="-128"/>
              </a:rPr>
              <a:t>2030</a:t>
            </a:r>
            <a:r>
              <a:rPr lang="ja-JP" altLang="en-US" sz="2000" dirty="0" smtClean="0">
                <a:solidFill>
                  <a:schemeClr val="tx1"/>
                </a:solidFill>
                <a:latin typeface="ＭＳ ゴシック" panose="020B0609070205080204" pitchFamily="49" charset="-128"/>
                <a:ea typeface="ＭＳ ゴシック" panose="020B0609070205080204" pitchFamily="49" charset="-128"/>
              </a:rPr>
              <a:t>年を年限と</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する</a:t>
            </a:r>
            <a:r>
              <a:rPr lang="ja-JP" altLang="ja-JP" sz="2000" dirty="0" smtClean="0">
                <a:solidFill>
                  <a:schemeClr val="tx1"/>
                </a:solidFill>
                <a:latin typeface="ＭＳ ゴシック" panose="020B0609070205080204" pitchFamily="49" charset="-128"/>
                <a:ea typeface="ＭＳ ゴシック" panose="020B0609070205080204" pitchFamily="49" charset="-128"/>
              </a:rPr>
              <a:t>国際</a:t>
            </a:r>
            <a:r>
              <a:rPr lang="ja-JP" altLang="ja-JP" sz="2000" dirty="0">
                <a:solidFill>
                  <a:schemeClr val="tx1"/>
                </a:solidFill>
                <a:latin typeface="ＭＳ ゴシック" panose="020B0609070205080204" pitchFamily="49" charset="-128"/>
                <a:ea typeface="ＭＳ ゴシック" panose="020B0609070205080204" pitchFamily="49" charset="-128"/>
              </a:rPr>
              <a:t>目標</a:t>
            </a:r>
            <a:r>
              <a:rPr lang="ja-JP" altLang="ja-JP" sz="2000" dirty="0" smtClean="0">
                <a:solidFill>
                  <a:schemeClr val="tx1"/>
                </a:solidFill>
                <a:latin typeface="ＭＳ ゴシック" panose="020B0609070205080204" pitchFamily="49" charset="-128"/>
                <a:ea typeface="ＭＳ ゴシック" panose="020B0609070205080204" pitchFamily="49" charset="-128"/>
              </a:rPr>
              <a:t>で</a:t>
            </a:r>
            <a:r>
              <a:rPr lang="ja-JP" altLang="en-US" sz="2000" dirty="0" smtClean="0">
                <a:solidFill>
                  <a:schemeClr val="tx1"/>
                </a:solidFill>
                <a:latin typeface="ＭＳ ゴシック" panose="020B0609070205080204" pitchFamily="49" charset="-128"/>
                <a:ea typeface="ＭＳ ゴシック" panose="020B0609070205080204" pitchFamily="49" charset="-128"/>
              </a:rPr>
              <a:t>あり、</a:t>
            </a:r>
            <a:r>
              <a:rPr lang="ja-JP" altLang="ja-JP" sz="2000" dirty="0" smtClean="0">
                <a:solidFill>
                  <a:schemeClr val="tx1"/>
                </a:solidFill>
                <a:latin typeface="ＭＳ ゴシック" panose="020B0609070205080204" pitchFamily="49" charset="-128"/>
                <a:ea typeface="ＭＳ ゴシック" panose="020B0609070205080204" pitchFamily="49" charset="-128"/>
              </a:rPr>
              <a:t>誰</a:t>
            </a:r>
            <a:r>
              <a:rPr lang="ja-JP" altLang="ja-JP" sz="2000" dirty="0">
                <a:solidFill>
                  <a:schemeClr val="tx1"/>
                </a:solidFill>
                <a:latin typeface="ＭＳ ゴシック" panose="020B0609070205080204" pitchFamily="49" charset="-128"/>
                <a:ea typeface="ＭＳ ゴシック" panose="020B0609070205080204" pitchFamily="49" charset="-128"/>
              </a:rPr>
              <a:t>一人</a:t>
            </a:r>
            <a:r>
              <a:rPr lang="ja-JP" altLang="ja-JP" sz="2000" dirty="0" smtClean="0">
                <a:solidFill>
                  <a:schemeClr val="tx1"/>
                </a:solidFill>
                <a:latin typeface="ＭＳ ゴシック" panose="020B0609070205080204" pitchFamily="49" charset="-128"/>
                <a:ea typeface="ＭＳ ゴシック" panose="020B0609070205080204" pitchFamily="49" charset="-128"/>
              </a:rPr>
              <a:t>取り残さない持続可能</a:t>
            </a:r>
            <a:r>
              <a:rPr lang="ja-JP" altLang="en-US" sz="2000" dirty="0" smtClean="0">
                <a:solidFill>
                  <a:schemeClr val="tx1"/>
                </a:solidFill>
                <a:latin typeface="ＭＳ ゴシック" panose="020B0609070205080204" pitchFamily="49" charset="-128"/>
                <a:ea typeface="ＭＳ ゴシック" panose="020B0609070205080204" pitchFamily="49" charset="-128"/>
              </a:rPr>
              <a:t>な社会の実現のため</a:t>
            </a:r>
            <a:r>
              <a:rPr lang="ja-JP" altLang="ja-JP" sz="2000" dirty="0" smtClean="0">
                <a:solidFill>
                  <a:schemeClr val="tx1"/>
                </a:solidFill>
                <a:latin typeface="ＭＳ ゴシック" panose="020B0609070205080204" pitchFamily="49" charset="-128"/>
                <a:ea typeface="ＭＳ ゴシック" panose="020B0609070205080204" pitchFamily="49" charset="-128"/>
              </a:rPr>
              <a:t>で</a:t>
            </a:r>
            <a:r>
              <a:rPr lang="ja-JP" altLang="ja-JP" sz="2000" dirty="0">
                <a:solidFill>
                  <a:schemeClr val="tx1"/>
                </a:solidFill>
                <a:latin typeface="ＭＳ ゴシック" panose="020B0609070205080204" pitchFamily="49" charset="-128"/>
                <a:ea typeface="ＭＳ ゴシック" panose="020B0609070205080204" pitchFamily="49" charset="-128"/>
              </a:rPr>
              <a:t>多様性と包摂性の</a:t>
            </a:r>
            <a:r>
              <a:rPr lang="ja-JP" altLang="ja-JP" sz="2000" dirty="0" smtClean="0">
                <a:solidFill>
                  <a:schemeClr val="tx1"/>
                </a:solidFill>
                <a:latin typeface="ＭＳ ゴシック" panose="020B0609070205080204" pitchFamily="49" charset="-128"/>
                <a:ea typeface="ＭＳ ゴシック" panose="020B0609070205080204" pitchFamily="49" charset="-128"/>
              </a:rPr>
              <a:t>ある</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社会</a:t>
            </a:r>
            <a:r>
              <a:rPr lang="ja-JP" altLang="ja-JP" sz="2000" dirty="0">
                <a:solidFill>
                  <a:schemeClr val="tx1"/>
                </a:solidFill>
                <a:latin typeface="ＭＳ ゴシック" panose="020B0609070205080204" pitchFamily="49" charset="-128"/>
                <a:ea typeface="ＭＳ ゴシック" panose="020B0609070205080204" pitchFamily="49" charset="-128"/>
              </a:rPr>
              <a:t>の実現のため</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17</a:t>
            </a:r>
            <a:r>
              <a:rPr lang="ja-JP" altLang="ja-JP" sz="2000" dirty="0" smtClean="0">
                <a:solidFill>
                  <a:schemeClr val="tx1"/>
                </a:solidFill>
                <a:latin typeface="ＭＳ ゴシック" panose="020B0609070205080204" pitchFamily="49" charset="-128"/>
                <a:ea typeface="ＭＳ ゴシック" panose="020B0609070205080204" pitchFamily="49" charset="-128"/>
              </a:rPr>
              <a:t>の目標</a:t>
            </a:r>
            <a:r>
              <a:rPr lang="ja-JP" altLang="en-US" sz="2000" dirty="0" smtClean="0">
                <a:solidFill>
                  <a:schemeClr val="tx1"/>
                </a:solidFill>
                <a:latin typeface="ＭＳ ゴシック" panose="020B0609070205080204" pitchFamily="49" charset="-128"/>
                <a:ea typeface="ＭＳ ゴシック" panose="020B0609070205080204" pitchFamily="49" charset="-128"/>
              </a:rPr>
              <a:t>と</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169</a:t>
            </a:r>
            <a:r>
              <a:rPr lang="ja-JP" altLang="ja-JP" sz="2000" dirty="0">
                <a:solidFill>
                  <a:schemeClr val="tx1"/>
                </a:solidFill>
                <a:latin typeface="ＭＳ ゴシック" panose="020B0609070205080204" pitchFamily="49" charset="-128"/>
                <a:ea typeface="ＭＳ ゴシック" panose="020B0609070205080204" pitchFamily="49" charset="-128"/>
              </a:rPr>
              <a:t>の</a:t>
            </a:r>
            <a:r>
              <a:rPr lang="ja-JP" altLang="ja-JP" sz="2000" dirty="0" smtClean="0">
                <a:solidFill>
                  <a:schemeClr val="tx1"/>
                </a:solidFill>
                <a:latin typeface="ＭＳ ゴシック" panose="020B0609070205080204" pitchFamily="49" charset="-128"/>
                <a:ea typeface="ＭＳ ゴシック" panose="020B0609070205080204" pitchFamily="49" charset="-128"/>
              </a:rPr>
              <a:t>ターゲット</a:t>
            </a:r>
            <a:r>
              <a:rPr lang="ja-JP" altLang="en-US" sz="2000" dirty="0" smtClean="0">
                <a:solidFill>
                  <a:schemeClr val="tx1"/>
                </a:solidFill>
                <a:latin typeface="ＭＳ ゴシック" panose="020B0609070205080204" pitchFamily="49" charset="-128"/>
                <a:ea typeface="ＭＳ ゴシック" panose="020B0609070205080204" pitchFamily="49" charset="-128"/>
              </a:rPr>
              <a:t>が</a:t>
            </a:r>
            <a:r>
              <a:rPr lang="ja-JP" altLang="ja-JP" sz="2000" dirty="0" smtClean="0">
                <a:solidFill>
                  <a:schemeClr val="tx1"/>
                </a:solidFill>
                <a:latin typeface="ＭＳ ゴシック" panose="020B0609070205080204" pitchFamily="49" charset="-128"/>
                <a:ea typeface="ＭＳ ゴシック" panose="020B0609070205080204" pitchFamily="49" charset="-128"/>
              </a:rPr>
              <a:t>定められて</a:t>
            </a:r>
            <a:r>
              <a:rPr lang="ja-JP" altLang="ja-JP" sz="2000" dirty="0">
                <a:solidFill>
                  <a:schemeClr val="tx1"/>
                </a:solidFill>
                <a:latin typeface="ＭＳ ゴシック" panose="020B0609070205080204" pitchFamily="49" charset="-128"/>
                <a:ea typeface="ＭＳ ゴシック" panose="020B0609070205080204" pitchFamily="49" charset="-128"/>
              </a:rPr>
              <a:t>います</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発展</a:t>
            </a:r>
            <a:r>
              <a:rPr lang="ja-JP" altLang="ja-JP" sz="2000" dirty="0">
                <a:solidFill>
                  <a:schemeClr val="tx1"/>
                </a:solidFill>
                <a:latin typeface="ＭＳ ゴシック" panose="020B0609070205080204" pitchFamily="49" charset="-128"/>
                <a:ea typeface="ＭＳ ゴシック" panose="020B0609070205080204" pitchFamily="49" charset="-128"/>
              </a:rPr>
              <a:t>途上国のみならず、先進国自身が取り組むべき課題であること、また、自治体を</a:t>
            </a:r>
            <a:r>
              <a:rPr lang="ja-JP" altLang="ja-JP" sz="2000" dirty="0" smtClean="0">
                <a:solidFill>
                  <a:schemeClr val="tx1"/>
                </a:solidFill>
                <a:latin typeface="ＭＳ ゴシック" panose="020B0609070205080204" pitchFamily="49" charset="-128"/>
                <a:ea typeface="ＭＳ ゴシック" panose="020B0609070205080204" pitchFamily="49" charset="-128"/>
              </a:rPr>
              <a:t>含めた様々</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な</a:t>
            </a:r>
            <a:r>
              <a:rPr lang="ja-JP" altLang="ja-JP" sz="2000" dirty="0">
                <a:solidFill>
                  <a:schemeClr val="tx1"/>
                </a:solidFill>
                <a:latin typeface="ＭＳ ゴシック" panose="020B0609070205080204" pitchFamily="49" charset="-128"/>
                <a:ea typeface="ＭＳ ゴシック" panose="020B0609070205080204" pitchFamily="49" charset="-128"/>
              </a:rPr>
              <a:t>ステークホルダーが取り組むべき目標とされており、大阪府では、令和２年３月に</a:t>
            </a:r>
            <a:r>
              <a:rPr lang="ja-JP" altLang="ja-JP" sz="2000" dirty="0" smtClean="0">
                <a:solidFill>
                  <a:schemeClr val="tx1"/>
                </a:solidFill>
                <a:latin typeface="ＭＳ ゴシック" panose="020B0609070205080204" pitchFamily="49" charset="-128"/>
                <a:ea typeface="ＭＳ ゴシック" panose="020B0609070205080204" pitchFamily="49" charset="-128"/>
              </a:rPr>
              <a:t>策定した</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Osaka</a:t>
            </a: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en-US" altLang="ja-JP" sz="2000" dirty="0" smtClean="0">
                <a:solidFill>
                  <a:schemeClr val="tx1"/>
                </a:solidFill>
                <a:latin typeface="ＭＳ ゴシック" panose="020B0609070205080204" pitchFamily="49" charset="-128"/>
                <a:ea typeface="ＭＳ ゴシック" panose="020B0609070205080204" pitchFamily="49" charset="-128"/>
              </a:rPr>
              <a:t>SDGs</a:t>
            </a:r>
            <a:r>
              <a:rPr lang="ja-JP" altLang="ja-JP" sz="2000" dirty="0" smtClean="0">
                <a:solidFill>
                  <a:schemeClr val="tx1"/>
                </a:solidFill>
                <a:latin typeface="ＭＳ ゴシック" panose="020B0609070205080204" pitchFamily="49" charset="-128"/>
                <a:ea typeface="ＭＳ ゴシック" panose="020B0609070205080204" pitchFamily="49" charset="-128"/>
              </a:rPr>
              <a:t>ビジョン</a:t>
            </a:r>
            <a:r>
              <a:rPr lang="ja-JP" altLang="ja-JP" sz="2000" dirty="0">
                <a:solidFill>
                  <a:schemeClr val="tx1"/>
                </a:solidFill>
                <a:latin typeface="ＭＳ ゴシック" panose="020B0609070205080204" pitchFamily="49" charset="-128"/>
                <a:ea typeface="ＭＳ ゴシック" panose="020B0609070205080204" pitchFamily="49" charset="-128"/>
              </a:rPr>
              <a:t>」に基づいて</a:t>
            </a:r>
            <a:r>
              <a:rPr lang="en-US" altLang="ja-JP" sz="2000" dirty="0">
                <a:solidFill>
                  <a:schemeClr val="tx1"/>
                </a:solidFill>
                <a:latin typeface="ＭＳ ゴシック" panose="020B0609070205080204" pitchFamily="49" charset="-128"/>
                <a:ea typeface="ＭＳ ゴシック" panose="020B0609070205080204" pitchFamily="49" charset="-128"/>
              </a:rPr>
              <a:t>SDGs</a:t>
            </a:r>
            <a:r>
              <a:rPr lang="ja-JP" altLang="ja-JP" sz="2000" dirty="0">
                <a:solidFill>
                  <a:schemeClr val="tx1"/>
                </a:solidFill>
                <a:latin typeface="ＭＳ ゴシック" panose="020B0609070205080204" pitchFamily="49" charset="-128"/>
                <a:ea typeface="ＭＳ ゴシック" panose="020B0609070205080204" pitchFamily="49" charset="-128"/>
              </a:rPr>
              <a:t>先進都市をめざした取り組みを進めて</a:t>
            </a:r>
            <a:r>
              <a:rPr lang="ja-JP" altLang="ja-JP" sz="2000" dirty="0" smtClean="0">
                <a:solidFill>
                  <a:schemeClr val="tx1"/>
                </a:solidFill>
                <a:latin typeface="ＭＳ ゴシック" panose="020B0609070205080204" pitchFamily="49" charset="-128"/>
                <a:ea typeface="ＭＳ ゴシック" panose="020B0609070205080204" pitchFamily="49" charset="-128"/>
              </a:rPr>
              <a:t>います</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2000" dirty="0" err="1">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⑥</a:t>
            </a:r>
            <a:r>
              <a:rPr lang="ja-JP" altLang="ja-JP" sz="2000" b="1" dirty="0" smtClean="0">
                <a:solidFill>
                  <a:schemeClr val="tx1"/>
                </a:solidFill>
                <a:latin typeface="ＭＳ ゴシック" panose="020B0609070205080204" pitchFamily="49" charset="-128"/>
                <a:ea typeface="ＭＳ ゴシック" panose="020B0609070205080204" pitchFamily="49" charset="-128"/>
              </a:rPr>
              <a:t>スマート</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シティの推進</a:t>
            </a:r>
            <a:endParaRPr lang="en-US" altLang="ja-JP" sz="2000" b="1"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世界</a:t>
            </a:r>
            <a:r>
              <a:rPr lang="ja-JP" altLang="ja-JP" sz="2000" dirty="0">
                <a:solidFill>
                  <a:schemeClr val="tx1"/>
                </a:solidFill>
                <a:latin typeface="ＭＳ ゴシック" panose="020B0609070205080204" pitchFamily="49" charset="-128"/>
                <a:ea typeface="ＭＳ ゴシック" panose="020B0609070205080204" pitchFamily="49" charset="-128"/>
              </a:rPr>
              <a:t>の諸都市では、</a:t>
            </a:r>
            <a:r>
              <a:rPr lang="en-US" altLang="ja-JP" sz="2000" dirty="0" err="1" smtClean="0">
                <a:solidFill>
                  <a:schemeClr val="tx1"/>
                </a:solidFill>
                <a:latin typeface="ＭＳ ゴシック" panose="020B0609070205080204" pitchFamily="49" charset="-128"/>
                <a:ea typeface="ＭＳ ゴシック" panose="020B0609070205080204" pitchFamily="49" charset="-128"/>
              </a:rPr>
              <a:t>IoT</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※1</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AI</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※2</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ja-JP" sz="2000" dirty="0" smtClean="0">
                <a:solidFill>
                  <a:schemeClr val="tx1"/>
                </a:solidFill>
                <a:latin typeface="ＭＳ ゴシック" panose="020B0609070205080204" pitchFamily="49" charset="-128"/>
                <a:ea typeface="ＭＳ ゴシック" panose="020B0609070205080204" pitchFamily="49" charset="-128"/>
              </a:rPr>
              <a:t>、ビッグデータ</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※3</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ja-JP" sz="2000" dirty="0" smtClean="0">
                <a:solidFill>
                  <a:schemeClr val="tx1"/>
                </a:solidFill>
                <a:latin typeface="ＭＳ ゴシック" panose="020B0609070205080204" pitchFamily="49" charset="-128"/>
                <a:ea typeface="ＭＳ ゴシック" panose="020B0609070205080204" pitchFamily="49" charset="-128"/>
              </a:rPr>
              <a:t>等</a:t>
            </a:r>
            <a:r>
              <a:rPr lang="ja-JP" altLang="ja-JP" sz="2000" dirty="0">
                <a:solidFill>
                  <a:schemeClr val="tx1"/>
                </a:solidFill>
                <a:latin typeface="ＭＳ ゴシック" panose="020B0609070205080204" pitchFamily="49" charset="-128"/>
                <a:ea typeface="ＭＳ ゴシック" panose="020B0609070205080204" pitchFamily="49" charset="-128"/>
              </a:rPr>
              <a:t>の先端技術を利用し</a:t>
            </a:r>
            <a:r>
              <a:rPr lang="ja-JP" altLang="ja-JP" sz="2000" dirty="0" smtClean="0">
                <a:solidFill>
                  <a:schemeClr val="tx1"/>
                </a:solidFill>
                <a:latin typeface="ＭＳ ゴシック" panose="020B0609070205080204" pitchFamily="49" charset="-128"/>
                <a:ea typeface="ＭＳ ゴシック" panose="020B0609070205080204" pitchFamily="49" charset="-128"/>
              </a:rPr>
              <a:t>、都市</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課題</a:t>
            </a:r>
            <a:r>
              <a:rPr lang="ja-JP" altLang="ja-JP" sz="2000" dirty="0">
                <a:solidFill>
                  <a:schemeClr val="tx1"/>
                </a:solidFill>
                <a:latin typeface="ＭＳ ゴシック" panose="020B0609070205080204" pitchFamily="49" charset="-128"/>
                <a:ea typeface="ＭＳ ゴシック" panose="020B0609070205080204" pitchFamily="49" charset="-128"/>
              </a:rPr>
              <a:t>の解決や都市機能の効率化に活かそうとする「スマートシティ」の取組が</a:t>
            </a:r>
            <a:r>
              <a:rPr lang="ja-JP" altLang="ja-JP" sz="2000" dirty="0" smtClean="0">
                <a:solidFill>
                  <a:schemeClr val="tx1"/>
                </a:solidFill>
                <a:latin typeface="ＭＳ ゴシック" panose="020B0609070205080204" pitchFamily="49" charset="-128"/>
                <a:ea typeface="ＭＳ ゴシック" panose="020B0609070205080204" pitchFamily="49" charset="-128"/>
              </a:rPr>
              <a:t>始まっています。</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20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大阪</a:t>
            </a:r>
            <a:r>
              <a:rPr lang="ja-JP" altLang="ja-JP" sz="2000" dirty="0">
                <a:solidFill>
                  <a:schemeClr val="tx1"/>
                </a:solidFill>
                <a:latin typeface="ＭＳ ゴシック" panose="020B0609070205080204" pitchFamily="49" charset="-128"/>
                <a:ea typeface="ＭＳ ゴシック" panose="020B0609070205080204" pitchFamily="49" charset="-128"/>
              </a:rPr>
              <a:t>においては、人口減少・超高齢社会が到来する中、様々な都市課題を乗り越え、府民</a:t>
            </a:r>
            <a:r>
              <a:rPr lang="ja-JP" altLang="ja-JP" sz="2000" dirty="0" smtClean="0">
                <a:solidFill>
                  <a:schemeClr val="tx1"/>
                </a:solidFill>
                <a:latin typeface="ＭＳ ゴシック" panose="020B0609070205080204" pitchFamily="49" charset="-128"/>
                <a:ea typeface="ＭＳ ゴシック" panose="020B0609070205080204" pitchFamily="49" charset="-128"/>
              </a:rPr>
              <a:t>が笑顔</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で</a:t>
            </a:r>
            <a:r>
              <a:rPr lang="ja-JP" altLang="ja-JP" sz="2000" dirty="0">
                <a:solidFill>
                  <a:schemeClr val="tx1"/>
                </a:solidFill>
                <a:latin typeface="ＭＳ ゴシック" panose="020B0609070205080204" pitchFamily="49" charset="-128"/>
                <a:ea typeface="ＭＳ ゴシック" panose="020B0609070205080204" pitchFamily="49" charset="-128"/>
              </a:rPr>
              <a:t>暮らし続けることができる都市づくりが求められており、そのツールとなるのが、</a:t>
            </a:r>
            <a:r>
              <a:rPr lang="en-US" altLang="ja-JP" sz="2000" dirty="0" smtClean="0">
                <a:solidFill>
                  <a:schemeClr val="tx1"/>
                </a:solidFill>
                <a:latin typeface="ＭＳ ゴシック" panose="020B0609070205080204" pitchFamily="49" charset="-128"/>
                <a:ea typeface="ＭＳ ゴシック" panose="020B0609070205080204" pitchFamily="49" charset="-128"/>
              </a:rPr>
              <a:t>ICT</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en-US" altLang="ja-JP" sz="2000" dirty="0" smtClean="0">
                <a:solidFill>
                  <a:schemeClr val="tx1"/>
                </a:solidFill>
                <a:latin typeface="ＭＳ ゴシック" panose="020B0609070205080204" pitchFamily="49" charset="-128"/>
                <a:ea typeface="ＭＳ ゴシック" panose="020B0609070205080204" pitchFamily="49" charset="-128"/>
              </a:rPr>
              <a:t>※4</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ja-JP" sz="2000" dirty="0" smtClean="0">
                <a:solidFill>
                  <a:schemeClr val="tx1"/>
                </a:solidFill>
                <a:latin typeface="ＭＳ ゴシック" panose="020B0609070205080204" pitchFamily="49" charset="-128"/>
                <a:ea typeface="ＭＳ ゴシック" panose="020B0609070205080204" pitchFamily="49" charset="-128"/>
              </a:rPr>
              <a:t>を</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はじめ</a:t>
            </a:r>
            <a:r>
              <a:rPr lang="ja-JP" altLang="ja-JP" sz="2000" dirty="0">
                <a:solidFill>
                  <a:schemeClr val="tx1"/>
                </a:solidFill>
                <a:latin typeface="ＭＳ ゴシック" panose="020B0609070205080204" pitchFamily="49" charset="-128"/>
                <a:ea typeface="ＭＳ ゴシック" panose="020B0609070205080204" pitchFamily="49" charset="-128"/>
              </a:rPr>
              <a:t>とする先端技術であり、それらを活用した「スマートシティ化」です</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大阪市</a:t>
            </a:r>
            <a:r>
              <a:rPr lang="ja-JP" altLang="ja-JP" sz="2000" dirty="0">
                <a:solidFill>
                  <a:schemeClr val="tx1"/>
                </a:solidFill>
                <a:latin typeface="ＭＳ ゴシック" panose="020B0609070205080204" pitchFamily="49" charset="-128"/>
                <a:ea typeface="ＭＳ ゴシック" panose="020B0609070205080204" pitchFamily="49" charset="-128"/>
              </a:rPr>
              <a:t>は大阪府とともに、府域全体で先端技術による利便性の向上を住民が実感でき、</a:t>
            </a:r>
            <a:r>
              <a:rPr lang="ja-JP" altLang="ja-JP" sz="2000" dirty="0" smtClean="0">
                <a:solidFill>
                  <a:schemeClr val="tx1"/>
                </a:solidFill>
                <a:latin typeface="ＭＳ ゴシック" panose="020B0609070205080204" pitchFamily="49" charset="-128"/>
                <a:ea typeface="ＭＳ ゴシック" panose="020B0609070205080204" pitchFamily="49" charset="-128"/>
              </a:rPr>
              <a:t>笑顔で暮</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ら</a:t>
            </a:r>
            <a:r>
              <a:rPr lang="ja-JP" altLang="ja-JP" sz="2000" dirty="0">
                <a:solidFill>
                  <a:schemeClr val="tx1"/>
                </a:solidFill>
                <a:latin typeface="ＭＳ ゴシック" panose="020B0609070205080204" pitchFamily="49" charset="-128"/>
                <a:ea typeface="ＭＳ ゴシック" panose="020B0609070205080204" pitchFamily="49" charset="-128"/>
              </a:rPr>
              <a:t>せる都市・大阪を作っていくため、令和</a:t>
            </a:r>
            <a:r>
              <a:rPr lang="en-US" altLang="ja-JP" sz="2000" dirty="0">
                <a:solidFill>
                  <a:schemeClr val="tx1"/>
                </a:solidFill>
                <a:latin typeface="ＭＳ ゴシック" panose="020B0609070205080204" pitchFamily="49" charset="-128"/>
                <a:ea typeface="ＭＳ ゴシック" panose="020B0609070205080204" pitchFamily="49" charset="-128"/>
              </a:rPr>
              <a:t>2</a:t>
            </a:r>
            <a:r>
              <a:rPr lang="ja-JP" altLang="ja-JP" sz="2000" dirty="0">
                <a:solidFill>
                  <a:schemeClr val="tx1"/>
                </a:solidFill>
                <a:latin typeface="ＭＳ ゴシック" panose="020B0609070205080204" pitchFamily="49" charset="-128"/>
                <a:ea typeface="ＭＳ ゴシック" panose="020B0609070205080204" pitchFamily="49" charset="-128"/>
              </a:rPr>
              <a:t>年</a:t>
            </a:r>
            <a:r>
              <a:rPr lang="en-US" altLang="ja-JP" sz="2000" dirty="0">
                <a:solidFill>
                  <a:schemeClr val="tx1"/>
                </a:solidFill>
                <a:latin typeface="ＭＳ ゴシック" panose="020B0609070205080204" pitchFamily="49" charset="-128"/>
                <a:ea typeface="ＭＳ ゴシック" panose="020B0609070205080204" pitchFamily="49" charset="-128"/>
              </a:rPr>
              <a:t>3</a:t>
            </a:r>
            <a:r>
              <a:rPr lang="ja-JP" altLang="ja-JP" sz="2000" dirty="0">
                <a:solidFill>
                  <a:schemeClr val="tx1"/>
                </a:solidFill>
                <a:latin typeface="ＭＳ ゴシック" panose="020B0609070205080204" pitchFamily="49" charset="-128"/>
                <a:ea typeface="ＭＳ ゴシック" panose="020B0609070205080204" pitchFamily="49" charset="-128"/>
              </a:rPr>
              <a:t>月に「大阪スマートシティ戦略</a:t>
            </a:r>
            <a:r>
              <a:rPr lang="en-US" altLang="ja-JP" sz="2000" dirty="0">
                <a:solidFill>
                  <a:schemeClr val="tx1"/>
                </a:solidFill>
                <a:latin typeface="ＭＳ ゴシック" panose="020B0609070205080204" pitchFamily="49" charset="-128"/>
                <a:ea typeface="ＭＳ ゴシック" panose="020B0609070205080204" pitchFamily="49" charset="-128"/>
              </a:rPr>
              <a:t>Ver.1.0</a:t>
            </a:r>
            <a:r>
              <a:rPr lang="ja-JP" altLang="ja-JP" sz="2000" dirty="0" smtClean="0">
                <a:solidFill>
                  <a:schemeClr val="tx1"/>
                </a:solidFill>
                <a:latin typeface="ＭＳ ゴシック" panose="020B0609070205080204" pitchFamily="49" charset="-128"/>
                <a:ea typeface="ＭＳ ゴシック" panose="020B0609070205080204" pitchFamily="49" charset="-128"/>
              </a:rPr>
              <a:t>」を</a:t>
            </a:r>
            <a:r>
              <a:rPr lang="ja-JP" altLang="ja-JP" sz="2000" dirty="0">
                <a:solidFill>
                  <a:schemeClr val="tx1"/>
                </a:solidFill>
                <a:latin typeface="ＭＳ ゴシック" panose="020B0609070205080204" pitchFamily="49" charset="-128"/>
                <a:ea typeface="ＭＳ ゴシック" panose="020B0609070205080204" pitchFamily="49" charset="-128"/>
              </a:rPr>
              <a:t>策定し</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smtClean="0">
                <a:solidFill>
                  <a:schemeClr val="tx1"/>
                </a:solidFill>
                <a:latin typeface="ＭＳ ゴシック" panose="020B0609070205080204" pitchFamily="49" charset="-128"/>
                <a:ea typeface="ＭＳ ゴシック" panose="020B0609070205080204" pitchFamily="49" charset="-128"/>
              </a:rPr>
              <a:t>スマートシティ</a:t>
            </a:r>
            <a:r>
              <a:rPr lang="ja-JP" altLang="ja-JP" sz="2000" dirty="0">
                <a:solidFill>
                  <a:schemeClr val="tx1"/>
                </a:solidFill>
                <a:latin typeface="ＭＳ ゴシック" panose="020B0609070205080204" pitchFamily="49" charset="-128"/>
                <a:ea typeface="ＭＳ ゴシック" panose="020B0609070205080204" pitchFamily="49" charset="-128"/>
              </a:rPr>
              <a:t>を実現するための取組を推進しています</a:t>
            </a:r>
            <a:r>
              <a:rPr lang="ja-JP" altLang="ja-JP"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1300" dirty="0">
              <a:solidFill>
                <a:schemeClr val="tx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2627784" y="6409481"/>
            <a:ext cx="2133600" cy="365125"/>
          </a:xfrm>
        </p:spPr>
        <p:txBody>
          <a:bodyPr/>
          <a:lstStyle/>
          <a:p>
            <a:r>
              <a:rPr lang="ja-JP" altLang="en-US" dirty="0" smtClean="0"/>
              <a:t>７</a:t>
            </a:r>
            <a:endParaRPr lang="ja-JP" altLang="en-US" dirty="0"/>
          </a:p>
        </p:txBody>
      </p:sp>
      <p:sp>
        <p:nvSpPr>
          <p:cNvPr id="5" name="タイトル 1"/>
          <p:cNvSpPr txBox="1">
            <a:spLocks/>
          </p:cNvSpPr>
          <p:nvPr/>
        </p:nvSpPr>
        <p:spPr>
          <a:xfrm>
            <a:off x="251520" y="116632"/>
            <a:ext cx="5198930" cy="7103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２</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大阪市を取り巻く状況（前計画策定以降主なもの）</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1667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179512" y="798286"/>
            <a:ext cx="8856984" cy="3193143"/>
          </a:xfrm>
          <a:prstGeom prst="rect">
            <a:avLst/>
          </a:prstGeom>
          <a:no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0" indent="0">
              <a:buNone/>
            </a:pP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⑦</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大阪</a:t>
            </a:r>
            <a:r>
              <a:rPr lang="ja-JP" altLang="ja-JP" sz="1400" b="1" u="sng" dirty="0">
                <a:solidFill>
                  <a:schemeClr val="tx1"/>
                </a:solidFill>
                <a:latin typeface="ＭＳ ゴシック" panose="020B0609070205080204" pitchFamily="49" charset="-128"/>
                <a:ea typeface="ＭＳ ゴシック" panose="020B0609070205080204" pitchFamily="49" charset="-128"/>
              </a:rPr>
              <a:t>・関西</a:t>
            </a:r>
            <a:r>
              <a:rPr lang="ja-JP" altLang="ja-JP" sz="1400" b="1" u="sng" dirty="0" smtClean="0">
                <a:solidFill>
                  <a:schemeClr val="tx1"/>
                </a:solidFill>
                <a:latin typeface="ＭＳ ゴシック" panose="020B0609070205080204" pitchFamily="49" charset="-128"/>
                <a:ea typeface="ＭＳ ゴシック" panose="020B0609070205080204" pitchFamily="49" charset="-128"/>
              </a:rPr>
              <a:t>万博</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の開催決定</a:t>
            </a:r>
            <a:endParaRPr lang="en-US" altLang="ja-JP" sz="1400" b="1" u="sng" dirty="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a:solidFill>
                  <a:schemeClr val="tx1"/>
                </a:solidFill>
                <a:latin typeface="ＭＳ ゴシック" panose="020B0609070205080204" pitchFamily="49" charset="-128"/>
                <a:ea typeface="ＭＳ ゴシック" panose="020B0609070205080204" pitchFamily="49" charset="-128"/>
              </a:rPr>
              <a:t>万博」は世界中からたくさんの人やモノが集まるイベント</a:t>
            </a:r>
            <a:r>
              <a:rPr lang="ja-JP" altLang="ja-JP" sz="1400" dirty="0" smtClean="0">
                <a:solidFill>
                  <a:schemeClr val="tx1"/>
                </a:solidFill>
                <a:latin typeface="ＭＳ ゴシック" panose="020B0609070205080204" pitchFamily="49" charset="-128"/>
                <a:ea typeface="ＭＳ ゴシック" panose="020B0609070205080204" pitchFamily="49" charset="-128"/>
              </a:rPr>
              <a:t>で</a:t>
            </a:r>
            <a:r>
              <a:rPr lang="ja-JP" altLang="en-US" sz="1400" dirty="0" smtClean="0">
                <a:solidFill>
                  <a:schemeClr val="tx1"/>
                </a:solidFill>
                <a:latin typeface="ＭＳ ゴシック" panose="020B0609070205080204" pitchFamily="49" charset="-128"/>
                <a:ea typeface="ＭＳ ゴシック" panose="020B0609070205080204" pitchFamily="49" charset="-128"/>
              </a:rPr>
              <a:t>あるとともに</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地球</a:t>
            </a:r>
            <a:r>
              <a:rPr lang="ja-JP" altLang="ja-JP" sz="1400" dirty="0">
                <a:solidFill>
                  <a:schemeClr val="tx1"/>
                </a:solidFill>
                <a:latin typeface="ＭＳ ゴシック" panose="020B0609070205080204" pitchFamily="49" charset="-128"/>
                <a:ea typeface="ＭＳ ゴシック" panose="020B0609070205080204" pitchFamily="49" charset="-128"/>
              </a:rPr>
              <a:t>規模のさまざま</a:t>
            </a:r>
            <a:r>
              <a:rPr lang="ja-JP" altLang="ja-JP" sz="1400" dirty="0" smtClean="0">
                <a:solidFill>
                  <a:schemeClr val="tx1"/>
                </a:solidFill>
                <a:latin typeface="ＭＳ ゴシック" panose="020B0609070205080204" pitchFamily="49" charset="-128"/>
                <a:ea typeface="ＭＳ ゴシック" panose="020B0609070205080204" pitchFamily="49" charset="-128"/>
              </a:rPr>
              <a:t>な課題に</a:t>
            </a:r>
            <a:r>
              <a:rPr lang="ja-JP" altLang="ja-JP" sz="1400" dirty="0">
                <a:solidFill>
                  <a:schemeClr val="tx1"/>
                </a:solidFill>
                <a:latin typeface="ＭＳ ゴシック" panose="020B0609070205080204" pitchFamily="49" charset="-128"/>
                <a:ea typeface="ＭＳ ゴシック" panose="020B0609070205080204" pitchFamily="49" charset="-128"/>
              </a:rPr>
              <a:t>取り組むために、世界各地から英知が集まる場</a:t>
            </a:r>
            <a:r>
              <a:rPr lang="ja-JP" altLang="ja-JP" sz="1400" dirty="0" smtClean="0">
                <a:solidFill>
                  <a:schemeClr val="tx1"/>
                </a:solidFill>
                <a:latin typeface="ＭＳ ゴシック" panose="020B0609070205080204" pitchFamily="49" charset="-128"/>
                <a:ea typeface="ＭＳ ゴシック" panose="020B0609070205080204" pitchFamily="49" charset="-128"/>
              </a:rPr>
              <a:t>で</a:t>
            </a:r>
            <a:r>
              <a:rPr lang="ja-JP" altLang="en-US" sz="1400" dirty="0" smtClean="0">
                <a:solidFill>
                  <a:schemeClr val="tx1"/>
                </a:solidFill>
                <a:latin typeface="ＭＳ ゴシック" panose="020B0609070205080204" pitchFamily="49" charset="-128"/>
                <a:ea typeface="ＭＳ ゴシック" panose="020B0609070205080204" pitchFamily="49" charset="-128"/>
              </a:rPr>
              <a:t>す。</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rPr>
              <a:t>2025</a:t>
            </a:r>
            <a:r>
              <a:rPr lang="ja-JP" altLang="ja-JP" sz="1400" dirty="0" smtClean="0">
                <a:solidFill>
                  <a:schemeClr val="tx1"/>
                </a:solidFill>
                <a:latin typeface="ＭＳ ゴシック" panose="020B0609070205080204" pitchFamily="49" charset="-128"/>
                <a:ea typeface="ＭＳ ゴシック" panose="020B0609070205080204" pitchFamily="49" charset="-128"/>
              </a:rPr>
              <a:t>年</a:t>
            </a:r>
            <a:r>
              <a:rPr lang="ja-JP" altLang="en-US" sz="1400" dirty="0" smtClean="0">
                <a:solidFill>
                  <a:schemeClr val="tx1"/>
                </a:solidFill>
                <a:latin typeface="ＭＳ ゴシック" panose="020B0609070205080204" pitchFamily="49" charset="-128"/>
                <a:ea typeface="ＭＳ ゴシック" panose="020B0609070205080204" pitchFamily="49" charset="-128"/>
              </a:rPr>
              <a:t>に開催され</a:t>
            </a:r>
            <a:r>
              <a:rPr lang="ja-JP" altLang="en-US" sz="1400" dirty="0">
                <a:solidFill>
                  <a:schemeClr val="tx1"/>
                </a:solidFill>
                <a:latin typeface="ＭＳ ゴシック" panose="020B0609070205080204" pitchFamily="49" charset="-128"/>
                <a:ea typeface="ＭＳ ゴシック" panose="020B0609070205080204" pitchFamily="49" charset="-128"/>
              </a:rPr>
              <a:t>る</a:t>
            </a:r>
            <a:r>
              <a:rPr lang="ja-JP" altLang="ja-JP" sz="1400" dirty="0" smtClean="0">
                <a:solidFill>
                  <a:schemeClr val="tx1"/>
                </a:solidFill>
                <a:latin typeface="ＭＳ ゴシック" panose="020B0609070205080204" pitchFamily="49" charset="-128"/>
                <a:ea typeface="ＭＳ ゴシック" panose="020B0609070205080204" pitchFamily="49" charset="-128"/>
              </a:rPr>
              <a:t>大阪</a:t>
            </a:r>
            <a:r>
              <a:rPr lang="ja-JP" altLang="ja-JP" sz="1400" dirty="0">
                <a:solidFill>
                  <a:schemeClr val="tx1"/>
                </a:solidFill>
                <a:latin typeface="ＭＳ ゴシック" panose="020B0609070205080204" pitchFamily="49" charset="-128"/>
                <a:ea typeface="ＭＳ ゴシック" panose="020B0609070205080204" pitchFamily="49" charset="-128"/>
              </a:rPr>
              <a:t>・関西万博は、</a:t>
            </a:r>
            <a:r>
              <a:rPr lang="en-US" altLang="ja-JP" sz="1400" dirty="0">
                <a:solidFill>
                  <a:schemeClr val="tx1"/>
                </a:solidFill>
                <a:latin typeface="ＭＳ ゴシック" panose="020B0609070205080204" pitchFamily="49" charset="-128"/>
                <a:ea typeface="ＭＳ ゴシック" panose="020B0609070205080204" pitchFamily="49" charset="-128"/>
              </a:rPr>
              <a:t>20</a:t>
            </a:r>
            <a:r>
              <a:rPr lang="ja-JP" altLang="ja-JP" sz="1400" dirty="0">
                <a:solidFill>
                  <a:schemeClr val="tx1"/>
                </a:solidFill>
                <a:latin typeface="ＭＳ ゴシック" panose="020B0609070205080204" pitchFamily="49" charset="-128"/>
                <a:ea typeface="ＭＳ ゴシック" panose="020B0609070205080204" pitchFamily="49" charset="-128"/>
              </a:rPr>
              <a:t>年ぶり</a:t>
            </a:r>
            <a:r>
              <a:rPr lang="ja-JP" altLang="ja-JP" sz="1400" dirty="0" smtClean="0">
                <a:solidFill>
                  <a:schemeClr val="tx1"/>
                </a:solidFill>
                <a:latin typeface="ＭＳ ゴシック" panose="020B0609070205080204" pitchFamily="49" charset="-128"/>
                <a:ea typeface="ＭＳ ゴシック" panose="020B0609070205080204" pitchFamily="49" charset="-128"/>
              </a:rPr>
              <a:t>に日本</a:t>
            </a:r>
            <a:r>
              <a:rPr lang="ja-JP" altLang="ja-JP" sz="1400" dirty="0">
                <a:solidFill>
                  <a:schemeClr val="tx1"/>
                </a:solidFill>
                <a:latin typeface="ＭＳ ゴシック" panose="020B0609070205080204" pitchFamily="49" charset="-128"/>
                <a:ea typeface="ＭＳ ゴシック" panose="020B0609070205080204" pitchFamily="49" charset="-128"/>
              </a:rPr>
              <a:t>で開催される国際</a:t>
            </a:r>
            <a:r>
              <a:rPr lang="ja-JP" altLang="ja-JP" sz="1400" dirty="0" smtClean="0">
                <a:solidFill>
                  <a:schemeClr val="tx1"/>
                </a:solidFill>
                <a:latin typeface="ＭＳ ゴシック" panose="020B0609070205080204" pitchFamily="49" charset="-128"/>
                <a:ea typeface="ＭＳ ゴシック" panose="020B0609070205080204" pitchFamily="49" charset="-128"/>
              </a:rPr>
              <a:t>博覧会</a:t>
            </a:r>
            <a:r>
              <a:rPr lang="ja-JP" altLang="en-US" sz="1400" dirty="0" smtClean="0">
                <a:solidFill>
                  <a:schemeClr val="tx1"/>
                </a:solidFill>
                <a:latin typeface="ＭＳ ゴシック" panose="020B0609070205080204" pitchFamily="49" charset="-128"/>
                <a:ea typeface="ＭＳ ゴシック" panose="020B0609070205080204" pitchFamily="49" charset="-128"/>
              </a:rPr>
              <a:t>として、</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400" dirty="0" smtClean="0">
                <a:solidFill>
                  <a:schemeClr val="tx1"/>
                </a:solidFill>
                <a:latin typeface="ＭＳ ゴシック" panose="020B0609070205080204" pitchFamily="49" charset="-128"/>
                <a:ea typeface="ＭＳ ゴシック" panose="020B0609070205080204" pitchFamily="49" charset="-128"/>
              </a:rPr>
              <a:t>30</a:t>
            </a:r>
            <a:r>
              <a:rPr lang="ja-JP" altLang="en-US" sz="1400" dirty="0" smtClean="0">
                <a:solidFill>
                  <a:schemeClr val="tx1"/>
                </a:solidFill>
                <a:latin typeface="ＭＳ ゴシック" panose="020B0609070205080204" pitchFamily="49" charset="-128"/>
                <a:ea typeface="ＭＳ ゴシック" panose="020B0609070205080204" pitchFamily="49" charset="-128"/>
              </a:rPr>
              <a:t>年</a:t>
            </a:r>
            <a:r>
              <a:rPr lang="en-US" altLang="ja-JP" sz="1400" dirty="0" smtClean="0">
                <a:solidFill>
                  <a:schemeClr val="tx1"/>
                </a:solidFill>
                <a:latin typeface="ＭＳ ゴシック" panose="020B0609070205080204" pitchFamily="49" charset="-128"/>
                <a:ea typeface="ＭＳ ゴシック" panose="020B0609070205080204" pitchFamily="49" charset="-128"/>
              </a:rPr>
              <a:t>11</a:t>
            </a:r>
            <a:r>
              <a:rPr lang="ja-JP" altLang="en-US" sz="1400" dirty="0" smtClean="0">
                <a:solidFill>
                  <a:schemeClr val="tx1"/>
                </a:solidFill>
                <a:latin typeface="ＭＳ ゴシック" panose="020B0609070205080204" pitchFamily="49" charset="-128"/>
                <a:ea typeface="ＭＳ ゴシック" panose="020B0609070205080204" pitchFamily="49" charset="-128"/>
              </a:rPr>
              <a:t>月に開催が決定しました。</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大阪</a:t>
            </a:r>
            <a:r>
              <a:rPr lang="ja-JP" altLang="ja-JP" sz="1400" dirty="0">
                <a:solidFill>
                  <a:schemeClr val="tx1"/>
                </a:solidFill>
                <a:latin typeface="ＭＳ ゴシック" panose="020B0609070205080204" pitchFamily="49" charset="-128"/>
                <a:ea typeface="ＭＳ ゴシック" panose="020B0609070205080204" pitchFamily="49" charset="-128"/>
              </a:rPr>
              <a:t>・関西万博では、持続可能な開発目標（</a:t>
            </a:r>
            <a:r>
              <a:rPr lang="en-US" altLang="ja-JP" sz="1400" dirty="0">
                <a:solidFill>
                  <a:schemeClr val="tx1"/>
                </a:solidFill>
                <a:latin typeface="ＭＳ ゴシック" panose="020B0609070205080204" pitchFamily="49" charset="-128"/>
                <a:ea typeface="ＭＳ ゴシック" panose="020B0609070205080204" pitchFamily="49" charset="-128"/>
              </a:rPr>
              <a:t>SDGs</a:t>
            </a:r>
            <a:r>
              <a:rPr lang="ja-JP" altLang="ja-JP" sz="1400" dirty="0">
                <a:solidFill>
                  <a:schemeClr val="tx1"/>
                </a:solidFill>
                <a:latin typeface="ＭＳ ゴシック" panose="020B0609070205080204" pitchFamily="49" charset="-128"/>
                <a:ea typeface="ＭＳ ゴシック" panose="020B0609070205080204" pitchFamily="49" charset="-128"/>
              </a:rPr>
              <a:t>）達成への貢献と</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日本</a:t>
            </a:r>
            <a:r>
              <a:rPr lang="ja-JP" altLang="ja-JP" sz="1400" dirty="0">
                <a:solidFill>
                  <a:schemeClr val="tx1"/>
                </a:solidFill>
                <a:latin typeface="ＭＳ ゴシック" panose="020B0609070205080204" pitchFamily="49" charset="-128"/>
                <a:ea typeface="ＭＳ ゴシック" panose="020B0609070205080204" pitchFamily="49" charset="-128"/>
              </a:rPr>
              <a:t>の国家</a:t>
            </a:r>
            <a:r>
              <a:rPr lang="ja-JP" altLang="ja-JP" sz="1400" dirty="0" smtClean="0">
                <a:solidFill>
                  <a:schemeClr val="tx1"/>
                </a:solidFill>
                <a:latin typeface="ＭＳ ゴシック" panose="020B0609070205080204" pitchFamily="49" charset="-128"/>
                <a:ea typeface="ＭＳ ゴシック" panose="020B0609070205080204" pitchFamily="49" charset="-128"/>
              </a:rPr>
              <a:t>戦略</a:t>
            </a:r>
            <a:r>
              <a:rPr lang="en-US" altLang="ja-JP" sz="1400" dirty="0" smtClean="0">
                <a:solidFill>
                  <a:schemeClr val="tx1"/>
                </a:solidFill>
                <a:latin typeface="ＭＳ ゴシック" panose="020B0609070205080204" pitchFamily="49" charset="-128"/>
                <a:ea typeface="ＭＳ ゴシック" panose="020B0609070205080204" pitchFamily="49" charset="-128"/>
              </a:rPr>
              <a:t>Society5.0</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rPr>
              <a:t>※5</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smtClean="0">
                <a:solidFill>
                  <a:schemeClr val="tx1"/>
                </a:solidFill>
                <a:latin typeface="ＭＳ ゴシック" panose="020B0609070205080204" pitchFamily="49" charset="-128"/>
                <a:ea typeface="ＭＳ ゴシック" panose="020B0609070205080204" pitchFamily="49" charset="-128"/>
              </a:rPr>
              <a:t>の</a:t>
            </a:r>
            <a:r>
              <a:rPr lang="ja-JP" altLang="ja-JP" sz="1400" dirty="0">
                <a:solidFill>
                  <a:schemeClr val="tx1"/>
                </a:solidFill>
                <a:latin typeface="ＭＳ ゴシック" panose="020B0609070205080204" pitchFamily="49" charset="-128"/>
                <a:ea typeface="ＭＳ ゴシック" panose="020B0609070205080204" pitchFamily="49" charset="-128"/>
              </a:rPr>
              <a:t>実現を目指して</a:t>
            </a:r>
            <a:r>
              <a:rPr lang="ja-JP" altLang="ja-JP" sz="1400" dirty="0" smtClean="0">
                <a:solidFill>
                  <a:schemeClr val="tx1"/>
                </a:solidFill>
                <a:latin typeface="ＭＳ ゴシック" panose="020B0609070205080204" pitchFamily="49" charset="-128"/>
                <a:ea typeface="ＭＳ ゴシック" panose="020B0609070205080204" pitchFamily="49" charset="-128"/>
              </a:rPr>
              <a:t>います</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また、「万博」は芸術文化においても、大規模な交流（大阪からの発信、世界からの受容）が</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促進される機会であり、大阪が有する博物館・美術館をはじめとする芸術文化施設の有機的な活用を</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図り、将来に向かって芸術</a:t>
            </a:r>
            <a:r>
              <a:rPr lang="ja-JP" altLang="en-US" sz="1400" dirty="0">
                <a:solidFill>
                  <a:schemeClr val="tx1"/>
                </a:solidFill>
                <a:latin typeface="ＭＳ ゴシック" panose="020B0609070205080204" pitchFamily="49" charset="-128"/>
                <a:ea typeface="ＭＳ ゴシック" panose="020B0609070205080204" pitchFamily="49" charset="-128"/>
              </a:rPr>
              <a:t>文化振興</a:t>
            </a:r>
            <a:r>
              <a:rPr lang="ja-JP" altLang="en-US" sz="1400" dirty="0" smtClean="0">
                <a:solidFill>
                  <a:schemeClr val="tx1"/>
                </a:solidFill>
                <a:latin typeface="ＭＳ ゴシック" panose="020B0609070205080204" pitchFamily="49" charset="-128"/>
                <a:ea typeface="ＭＳ ゴシック" panose="020B0609070205080204" pitchFamily="49" charset="-128"/>
              </a:rPr>
              <a:t>にいっそう寄与する端緒となるよう努める必要があります。</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2699792" y="6579121"/>
            <a:ext cx="2133600" cy="365125"/>
          </a:xfrm>
        </p:spPr>
        <p:txBody>
          <a:bodyPr/>
          <a:lstStyle/>
          <a:p>
            <a:r>
              <a:rPr lang="ja-JP" altLang="en-US" dirty="0" smtClean="0"/>
              <a:t>８</a:t>
            </a:r>
            <a:endParaRPr lang="ja-JP" altLang="en-US" dirty="0"/>
          </a:p>
        </p:txBody>
      </p:sp>
      <p:sp>
        <p:nvSpPr>
          <p:cNvPr id="5" name="タイトル 1"/>
          <p:cNvSpPr txBox="1">
            <a:spLocks/>
          </p:cNvSpPr>
          <p:nvPr/>
        </p:nvSpPr>
        <p:spPr>
          <a:xfrm>
            <a:off x="179512" y="65550"/>
            <a:ext cx="5198930" cy="61797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２</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大阪市を取り巻く状況（前計画策定以降主なもの）</a:t>
            </a:r>
            <a:endParaRPr lang="en-US" altLang="ja-JP" sz="1400" dirty="0" smtClean="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511087" y="4106194"/>
            <a:ext cx="5688037" cy="24626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175">
            <a:solidFill>
              <a:schemeClr val="bg2">
                <a:lumMod val="50000"/>
              </a:schemeClr>
            </a:solidFill>
            <a:prstDash val="dash"/>
          </a:ln>
          <a:effectLst>
            <a:outerShdw blurRad="50800" dist="38100" dir="2700000" sx="1000" sy="1000" algn="tl" rotWithShape="0">
              <a:schemeClr val="tx2">
                <a:lumMod val="50000"/>
                <a:alpha val="99000"/>
              </a:schemeClr>
            </a:outerShdw>
          </a:effectLst>
        </p:spPr>
        <p:txBody>
          <a:bodyPr anchor="ctr">
            <a:normAutofit lnSpcReduction="10000"/>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ja-JP" altLang="en-US" sz="1100" dirty="0" smtClean="0">
                <a:solidFill>
                  <a:srgbClr val="000000"/>
                </a:solidFill>
                <a:effectLst/>
                <a:latin typeface="ＭＳ ゴシック" panose="020B0609070205080204" pitchFamily="49" charset="-128"/>
                <a:ea typeface="ＭＳ ゴシック" panose="020B0609070205080204" pitchFamily="49" charset="-128"/>
              </a:rPr>
              <a:t>用語解説（「１</a:t>
            </a:r>
            <a:r>
              <a:rPr lang="en-US" altLang="ja-JP" sz="1100" dirty="0">
                <a:solidFill>
                  <a:srgbClr val="000000"/>
                </a:solidFill>
                <a:effectLst/>
                <a:latin typeface="ＭＳ ゴシック" panose="020B0609070205080204" pitchFamily="49" charset="-128"/>
                <a:ea typeface="ＭＳ ゴシック" panose="020B0609070205080204" pitchFamily="49" charset="-128"/>
              </a:rPr>
              <a:t>-</a:t>
            </a:r>
            <a:r>
              <a:rPr lang="ja-JP" altLang="en-US" sz="1100" dirty="0">
                <a:solidFill>
                  <a:srgbClr val="000000"/>
                </a:solidFill>
                <a:effectLst/>
                <a:latin typeface="ＭＳ ゴシック" panose="020B0609070205080204" pitchFamily="49" charset="-128"/>
                <a:ea typeface="ＭＳ ゴシック" panose="020B0609070205080204" pitchFamily="49" charset="-128"/>
              </a:rPr>
              <a:t>２</a:t>
            </a:r>
            <a:r>
              <a:rPr lang="en-US" altLang="ja-JP" sz="1100" dirty="0">
                <a:solidFill>
                  <a:srgbClr val="000000"/>
                </a:solidFill>
                <a:effectLst/>
                <a:latin typeface="ＭＳ ゴシック" panose="020B0609070205080204" pitchFamily="49" charset="-128"/>
                <a:ea typeface="ＭＳ ゴシック" panose="020B0609070205080204" pitchFamily="49" charset="-128"/>
              </a:rPr>
              <a:t>.</a:t>
            </a:r>
            <a:r>
              <a:rPr lang="ja-JP" altLang="en-US" sz="1100" dirty="0">
                <a:solidFill>
                  <a:srgbClr val="000000"/>
                </a:solidFill>
                <a:effectLst/>
                <a:latin typeface="ＭＳ ゴシック" panose="020B0609070205080204" pitchFamily="49" charset="-128"/>
                <a:ea typeface="ＭＳ ゴシック" panose="020B0609070205080204" pitchFamily="49" charset="-128"/>
              </a:rPr>
              <a:t>大阪市を取り巻く状況（前計画策定以降主なもの</a:t>
            </a:r>
            <a:r>
              <a:rPr lang="ja-JP" altLang="en-US" sz="1100" dirty="0" smtClean="0">
                <a:solidFill>
                  <a:srgbClr val="000000"/>
                </a:solidFill>
                <a:effectLst/>
                <a:latin typeface="ＭＳ ゴシック" panose="020B0609070205080204" pitchFamily="49" charset="-128"/>
                <a:ea typeface="ＭＳ ゴシック" panose="020B0609070205080204" pitchFamily="49" charset="-128"/>
              </a:rPr>
              <a:t>）」⑥～⑦関連）</a:t>
            </a:r>
            <a:endParaRPr lang="en-US" altLang="ja-JP" sz="1100" dirty="0">
              <a:solidFill>
                <a:srgbClr val="000000"/>
              </a:solidFill>
              <a:effectLst/>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026783046"/>
              </p:ext>
            </p:extLst>
          </p:nvPr>
        </p:nvGraphicFramePr>
        <p:xfrm>
          <a:off x="493204" y="4394598"/>
          <a:ext cx="8229600" cy="2288170"/>
        </p:xfrm>
        <a:graphic>
          <a:graphicData uri="http://schemas.openxmlformats.org/drawingml/2006/table">
            <a:tbl>
              <a:tblPr>
                <a:tableStyleId>{5C22544A-7EE6-4342-B048-85BDC9FD1C3A}</a:tableStyleId>
              </a:tblPr>
              <a:tblGrid>
                <a:gridCol w="1887967">
                  <a:extLst>
                    <a:ext uri="{9D8B030D-6E8A-4147-A177-3AD203B41FA5}">
                      <a16:colId xmlns:a16="http://schemas.microsoft.com/office/drawing/2014/main" val="570420031"/>
                    </a:ext>
                  </a:extLst>
                </a:gridCol>
                <a:gridCol w="6341633">
                  <a:extLst>
                    <a:ext uri="{9D8B030D-6E8A-4147-A177-3AD203B41FA5}">
                      <a16:colId xmlns:a16="http://schemas.microsoft.com/office/drawing/2014/main" val="3537657701"/>
                    </a:ext>
                  </a:extLst>
                </a:gridCol>
              </a:tblGrid>
              <a:tr h="474562">
                <a:tc>
                  <a:txBody>
                    <a:bodyPr/>
                    <a:lstStyle/>
                    <a:p>
                      <a:pPr algn="l" fontAlgn="ctr"/>
                      <a:r>
                        <a:rPr lang="en-US" sz="900" u="none" strike="noStrike">
                          <a:effectLst/>
                        </a:rPr>
                        <a:t>（※1）　</a:t>
                      </a:r>
                      <a:br>
                        <a:rPr lang="en-US" sz="900" u="none" strike="noStrike">
                          <a:effectLst/>
                        </a:rPr>
                      </a:br>
                      <a:r>
                        <a:rPr lang="en-US" sz="900" u="none" strike="noStrike">
                          <a:effectLst/>
                        </a:rPr>
                        <a:t>　IoT</a:t>
                      </a:r>
                      <a:br>
                        <a:rPr lang="en-US" sz="900" u="none" strike="noStrike">
                          <a:effectLst/>
                        </a:rPr>
                      </a:br>
                      <a:r>
                        <a:rPr lang="en-US" sz="900" u="none" strike="noStrike">
                          <a:effectLst/>
                        </a:rPr>
                        <a:t>（Internet of Things）</a:t>
                      </a:r>
                      <a:endParaRPr lang="en-US" sz="9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l" fontAlgn="ctr"/>
                      <a:r>
                        <a:rPr lang="ja-JP" altLang="en-US" sz="800" u="none" strike="noStrike" dirty="0">
                          <a:effectLst/>
                        </a:rPr>
                        <a:t>モノのインターネットの略語。ありとあらゆるモノがインターネットに接続され、センシング技術等を用いて、そのモノの使用に関するデータがクラウド上に蓄積され流通することによって、利用者により良いきめ細かなサービスが提供されるようになることを示した概念。利用者の生活に応じて温度等を自動制御する家電や自動車の自動運転技術など今後の展開は非常に多岐にわたる。</a:t>
                      </a: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3359585071"/>
                  </a:ext>
                </a:extLst>
              </a:tr>
              <a:tr h="446735">
                <a:tc>
                  <a:txBody>
                    <a:bodyPr/>
                    <a:lstStyle/>
                    <a:p>
                      <a:pPr algn="l" fontAlgn="ctr"/>
                      <a:r>
                        <a:rPr lang="en-US" sz="900" u="none" strike="noStrike">
                          <a:effectLst/>
                        </a:rPr>
                        <a:t>（※2） </a:t>
                      </a:r>
                      <a:br>
                        <a:rPr lang="en-US" sz="900" u="none" strike="noStrike">
                          <a:effectLst/>
                        </a:rPr>
                      </a:br>
                      <a:r>
                        <a:rPr lang="en-US" sz="900" u="none" strike="noStrike">
                          <a:effectLst/>
                        </a:rPr>
                        <a:t>　AI</a:t>
                      </a:r>
                      <a:br>
                        <a:rPr lang="en-US" sz="900" u="none" strike="noStrike">
                          <a:effectLst/>
                        </a:rPr>
                      </a:br>
                      <a:r>
                        <a:rPr lang="en-US" sz="900" u="none" strike="noStrike">
                          <a:effectLst/>
                        </a:rPr>
                        <a:t>（Artificial Intelligence）</a:t>
                      </a:r>
                      <a:endParaRPr lang="en-US" sz="9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l" fontAlgn="ctr"/>
                      <a:r>
                        <a:rPr lang="ja-JP" altLang="en-US" sz="800" u="none" strike="noStrike" dirty="0">
                          <a:effectLst/>
                        </a:rPr>
                        <a:t>人工知能。人間の脳が行っているように、ものを認識し、理解し、学習し判断するなどのプロセスをコンピュータに行わせる技術。</a:t>
                      </a:r>
                      <a:r>
                        <a:rPr lang="en-US" altLang="ja-JP" sz="800" u="none" strike="noStrike" dirty="0">
                          <a:effectLst/>
                        </a:rPr>
                        <a:t>AI</a:t>
                      </a:r>
                      <a:r>
                        <a:rPr lang="ja-JP" altLang="en-US" sz="800" u="none" strike="noStrike" dirty="0">
                          <a:effectLst/>
                        </a:rPr>
                        <a:t>の技術によって、これまで人間の手で行ってきた仕事を、人工知能を搭載したロボットに行わせることが可能になる。</a:t>
                      </a: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483125571"/>
                  </a:ext>
                </a:extLst>
              </a:tr>
              <a:tr h="486740">
                <a:tc>
                  <a:txBody>
                    <a:bodyPr/>
                    <a:lstStyle/>
                    <a:p>
                      <a:pPr algn="l" fontAlgn="ctr"/>
                      <a:r>
                        <a:rPr lang="ja-JP" altLang="en-US" sz="900" u="none" strike="noStrike">
                          <a:effectLst/>
                        </a:rPr>
                        <a:t>（</a:t>
                      </a:r>
                      <a:r>
                        <a:rPr lang="en-US" altLang="ja-JP" sz="900" u="none" strike="noStrike">
                          <a:effectLst/>
                        </a:rPr>
                        <a:t>※3</a:t>
                      </a:r>
                      <a:r>
                        <a:rPr lang="ja-JP" altLang="en-US" sz="900" u="none" strike="noStrike">
                          <a:effectLst/>
                        </a:rPr>
                        <a:t>）　</a:t>
                      </a:r>
                      <a:br>
                        <a:rPr lang="ja-JP" altLang="en-US" sz="900" u="none" strike="noStrike">
                          <a:effectLst/>
                        </a:rPr>
                      </a:br>
                      <a:r>
                        <a:rPr lang="ja-JP" altLang="en-US" sz="900" u="none" strike="noStrike">
                          <a:effectLst/>
                        </a:rPr>
                        <a:t>　ビッグデータ</a:t>
                      </a:r>
                      <a:endParaRPr lang="ja-JP" altLang="en-US" sz="9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l" fontAlgn="ctr"/>
                      <a:r>
                        <a:rPr lang="ja-JP" altLang="en-US" sz="800" u="none" strike="noStrike">
                          <a:effectLst/>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3448720819"/>
                  </a:ext>
                </a:extLst>
              </a:tr>
              <a:tr h="426731">
                <a:tc>
                  <a:txBody>
                    <a:bodyPr/>
                    <a:lstStyle/>
                    <a:p>
                      <a:pPr algn="l" fontAlgn="ctr"/>
                      <a:r>
                        <a:rPr lang="en-US" sz="900" u="none" strike="noStrike">
                          <a:effectLst/>
                        </a:rPr>
                        <a:t>（※4）</a:t>
                      </a:r>
                      <a:br>
                        <a:rPr lang="en-US" sz="900" u="none" strike="noStrike">
                          <a:effectLst/>
                        </a:rPr>
                      </a:br>
                      <a:r>
                        <a:rPr lang="en-US" sz="900" u="none" strike="noStrike">
                          <a:effectLst/>
                        </a:rPr>
                        <a:t>　ICT（Information and </a:t>
                      </a:r>
                      <a:br>
                        <a:rPr lang="en-US" sz="900" u="none" strike="noStrike">
                          <a:effectLst/>
                        </a:rPr>
                      </a:br>
                      <a:r>
                        <a:rPr lang="en-US" sz="900" u="none" strike="noStrike">
                          <a:effectLst/>
                        </a:rPr>
                        <a:t>　Communication Technology）</a:t>
                      </a:r>
                      <a:endParaRPr lang="en-US" sz="9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l" fontAlgn="ctr"/>
                      <a:r>
                        <a:rPr lang="ja-JP" altLang="en-US" sz="800" u="none" strike="noStrike">
                          <a:effectLst/>
                        </a:rPr>
                        <a:t>情報や通信に関する技術の総称。コンピューター・インターネット・携帯電話などを使う情報処理や通信に関する技術。</a:t>
                      </a:r>
                      <a:endPar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3035783329"/>
                  </a:ext>
                </a:extLst>
              </a:tr>
              <a:tr h="453402">
                <a:tc>
                  <a:txBody>
                    <a:bodyPr/>
                    <a:lstStyle/>
                    <a:p>
                      <a:pPr algn="l" fontAlgn="ctr"/>
                      <a:r>
                        <a:rPr lang="en-US" sz="900" u="none" strike="noStrike">
                          <a:effectLst/>
                        </a:rPr>
                        <a:t>（※5）</a:t>
                      </a:r>
                      <a:br>
                        <a:rPr lang="en-US" sz="900" u="none" strike="noStrike">
                          <a:effectLst/>
                        </a:rPr>
                      </a:br>
                      <a:r>
                        <a:rPr lang="en-US" sz="900" u="none" strike="noStrike">
                          <a:effectLst/>
                        </a:rPr>
                        <a:t>　Society5.0</a:t>
                      </a:r>
                      <a:endParaRPr lang="en-US" sz="900" b="1"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l" fontAlgn="ctr"/>
                      <a:r>
                        <a:rPr lang="ja-JP" altLang="en-US" sz="800" u="none" strike="noStrike" dirty="0">
                          <a:effectLst/>
                        </a:rPr>
                        <a:t>狩猟社会（</a:t>
                      </a:r>
                      <a:r>
                        <a:rPr lang="en-US" altLang="ja-JP" sz="800" u="none" strike="noStrike" dirty="0">
                          <a:effectLst/>
                        </a:rPr>
                        <a:t>Society 1.0</a:t>
                      </a:r>
                      <a:r>
                        <a:rPr lang="ja-JP" altLang="en-US" sz="800" u="none" strike="noStrike" dirty="0">
                          <a:effectLst/>
                        </a:rPr>
                        <a:t>）、農耕社会（</a:t>
                      </a:r>
                      <a:r>
                        <a:rPr lang="en-US" altLang="ja-JP" sz="800" u="none" strike="noStrike" dirty="0">
                          <a:effectLst/>
                        </a:rPr>
                        <a:t>Society 2.0</a:t>
                      </a:r>
                      <a:r>
                        <a:rPr lang="ja-JP" altLang="en-US" sz="800" u="none" strike="noStrike" dirty="0">
                          <a:effectLst/>
                        </a:rPr>
                        <a:t>）、工業社会（</a:t>
                      </a:r>
                      <a:r>
                        <a:rPr lang="en-US" altLang="ja-JP" sz="800" u="none" strike="noStrike" dirty="0">
                          <a:effectLst/>
                        </a:rPr>
                        <a:t>Society 3.0</a:t>
                      </a:r>
                      <a:r>
                        <a:rPr lang="ja-JP" altLang="en-US" sz="800" u="none" strike="noStrike" dirty="0">
                          <a:effectLst/>
                        </a:rPr>
                        <a:t>）、情報社会（</a:t>
                      </a:r>
                      <a:r>
                        <a:rPr lang="en-US" altLang="ja-JP" sz="800" u="none" strike="noStrike" dirty="0">
                          <a:effectLst/>
                        </a:rPr>
                        <a:t>Society 4.0</a:t>
                      </a:r>
                      <a:r>
                        <a:rPr lang="ja-JP" altLang="en-US" sz="800" u="none" strike="noStrike" dirty="0">
                          <a:effectLst/>
                        </a:rPr>
                        <a:t>）に続く、新たな社会を指す。仮想空間と現実空間を高度に融合させたシステムにより、経済発展と社会的課題の解決を両立する、人間中心の社会（</a:t>
                      </a:r>
                      <a:r>
                        <a:rPr lang="en-US" altLang="ja-JP" sz="800" u="none" strike="noStrike" dirty="0">
                          <a:effectLst/>
                        </a:rPr>
                        <a:t>Society</a:t>
                      </a:r>
                      <a:r>
                        <a:rPr lang="ja-JP" altLang="en-US" sz="800" u="none" strike="noStrike" dirty="0">
                          <a:effectLst/>
                        </a:rPr>
                        <a:t>）のこと。</a:t>
                      </a:r>
                      <a:endPar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61" marR="7261" marT="7261" marB="0" anchor="ct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2435094294"/>
                  </a:ext>
                </a:extLst>
              </a:tr>
            </a:tbl>
          </a:graphicData>
        </a:graphic>
      </p:graphicFrame>
      <p:pic>
        <p:nvPicPr>
          <p:cNvPr id="1027" name="図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74497" y="1340768"/>
            <a:ext cx="777066" cy="127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33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483214" y="1275784"/>
            <a:ext cx="8091375" cy="1308170"/>
          </a:xfrm>
          <a:prstGeom prst="rect">
            <a:avLst/>
          </a:prstGeom>
          <a:noFill/>
          <a:ln w="190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82296" indent="0">
              <a:lnSpc>
                <a:spcPts val="1600"/>
              </a:lnSpc>
              <a:spcBef>
                <a:spcPts val="0"/>
              </a:spcBef>
              <a:buNone/>
            </a:pPr>
            <a:r>
              <a:rPr lang="ja-JP" altLang="en-US" sz="1500" dirty="0">
                <a:solidFill>
                  <a:schemeClr val="tx1"/>
                </a:solidFill>
                <a:latin typeface="+mn-ea"/>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年度より実施してい</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る</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大阪市</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民間ネット調査の</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結果は、以下のとおりです。</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82296" indent="0">
              <a:lnSpc>
                <a:spcPts val="1600"/>
              </a:lnSpc>
              <a:spcBef>
                <a:spcPts val="0"/>
              </a:spcBef>
              <a:buNone/>
            </a:pP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82296" indent="0">
              <a:lnSpc>
                <a:spcPts val="1600"/>
              </a:lnSpc>
              <a:spcBef>
                <a:spcPts val="0"/>
              </a:spcBef>
              <a:buNone/>
            </a:pP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①の文化自由都市であると思う割合と②の文化的環境整備に対する満足度は各</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ポイント、</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5.2</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ポイント増加していますが、③と④の観光資源や経済の活性化及び教育・福祉・まちづくりに文化の力が活用されていると感じる割合は各</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0.8</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ポイント、</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0.2</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％ポイント減少</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しています。</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lang="ja-JP" altLang="en-US" dirty="0" smtClean="0"/>
              <a:t>９</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993679053"/>
              </p:ext>
            </p:extLst>
          </p:nvPr>
        </p:nvGraphicFramePr>
        <p:xfrm>
          <a:off x="692300" y="2708920"/>
          <a:ext cx="7673205" cy="3528392"/>
        </p:xfrm>
        <a:graphic>
          <a:graphicData uri="http://schemas.openxmlformats.org/drawingml/2006/table">
            <a:tbl>
              <a:tblPr firstRow="1" bandRow="1">
                <a:tableStyleId>{5C22544A-7EE6-4342-B048-85BDC9FD1C3A}</a:tableStyleId>
              </a:tblPr>
              <a:tblGrid>
                <a:gridCol w="4666582">
                  <a:extLst>
                    <a:ext uri="{9D8B030D-6E8A-4147-A177-3AD203B41FA5}">
                      <a16:colId xmlns:a16="http://schemas.microsoft.com/office/drawing/2014/main" val="2596269589"/>
                    </a:ext>
                  </a:extLst>
                </a:gridCol>
                <a:gridCol w="1049655">
                  <a:extLst>
                    <a:ext uri="{9D8B030D-6E8A-4147-A177-3AD203B41FA5}">
                      <a16:colId xmlns:a16="http://schemas.microsoft.com/office/drawing/2014/main" val="1085183087"/>
                    </a:ext>
                  </a:extLst>
                </a:gridCol>
                <a:gridCol w="1046480">
                  <a:extLst>
                    <a:ext uri="{9D8B030D-6E8A-4147-A177-3AD203B41FA5}">
                      <a16:colId xmlns:a16="http://schemas.microsoft.com/office/drawing/2014/main" val="3982523881"/>
                    </a:ext>
                  </a:extLst>
                </a:gridCol>
                <a:gridCol w="910488">
                  <a:extLst>
                    <a:ext uri="{9D8B030D-6E8A-4147-A177-3AD203B41FA5}">
                      <a16:colId xmlns:a16="http://schemas.microsoft.com/office/drawing/2014/main" val="844680846"/>
                    </a:ext>
                  </a:extLst>
                </a:gridCol>
              </a:tblGrid>
              <a:tr h="365417">
                <a:tc rowSpan="2">
                  <a:txBody>
                    <a:bodyPr/>
                    <a:lstStyle/>
                    <a:p>
                      <a:pPr algn="ctr"/>
                      <a:r>
                        <a:rPr kumimoji="1" lang="ja-JP" altLang="en-US" sz="1300" b="0" dirty="0" smtClean="0"/>
                        <a:t>項　目</a:t>
                      </a:r>
                      <a:endParaRPr kumimoji="1" lang="ja-JP" altLang="en-US" sz="1300" b="0"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t>結果</a:t>
                      </a:r>
                      <a:endParaRPr kumimoji="1" lang="ja-JP" altLang="en-US" sz="1300" b="0" dirty="0"/>
                    </a:p>
                  </a:txBody>
                  <a:tcPr anchor="ctr"/>
                </a:tc>
                <a:tc hMerge="1">
                  <a:txBody>
                    <a:bodyPr/>
                    <a:lstStyle/>
                    <a:p>
                      <a:pPr algn="ctr"/>
                      <a:endParaRPr kumimoji="1" lang="ja-JP" altLang="en-US" sz="1600" b="0" dirty="0"/>
                    </a:p>
                  </a:txBody>
                  <a:tcPr/>
                </a:tc>
                <a:tc rowSpan="2">
                  <a:txBody>
                    <a:bodyPr/>
                    <a:lstStyle/>
                    <a:p>
                      <a:pPr algn="ctr"/>
                      <a:r>
                        <a:rPr kumimoji="1" lang="ja-JP" altLang="en-US" sz="1300" b="0" dirty="0" smtClean="0"/>
                        <a:t>増減</a:t>
                      </a:r>
                      <a:endParaRPr kumimoji="1" lang="ja-JP" altLang="en-US" sz="1300" b="0" dirty="0"/>
                    </a:p>
                  </a:txBody>
                  <a:tcPr anchor="ctr"/>
                </a:tc>
                <a:extLst>
                  <a:ext uri="{0D108BD9-81ED-4DB2-BD59-A6C34878D82A}">
                    <a16:rowId xmlns:a16="http://schemas.microsoft.com/office/drawing/2014/main" val="1007785188"/>
                  </a:ext>
                </a:extLst>
              </a:tr>
              <a:tr h="365417">
                <a:tc vMerge="1">
                  <a:txBody>
                    <a:bodyPr/>
                    <a:lstStyle/>
                    <a:p>
                      <a:pPr algn="ctr"/>
                      <a:endParaRPr kumimoji="1" lang="ja-JP" altLang="en-US" sz="1600" b="0" dirty="0"/>
                    </a:p>
                  </a:txBody>
                  <a:tcPr/>
                </a:tc>
                <a:tc>
                  <a:txBody>
                    <a:bodyPr/>
                    <a:lstStyle/>
                    <a:p>
                      <a:pPr algn="ctr"/>
                      <a:r>
                        <a:rPr kumimoji="1" lang="ja-JP" altLang="en-US" sz="1300" b="0" dirty="0" smtClean="0"/>
                        <a:t>平成</a:t>
                      </a:r>
                      <a:r>
                        <a:rPr kumimoji="1" lang="en-US" altLang="ja-JP" sz="1300" b="0" dirty="0" smtClean="0"/>
                        <a:t>30</a:t>
                      </a:r>
                      <a:r>
                        <a:rPr kumimoji="1" lang="ja-JP" altLang="en-US" sz="1300" b="0" dirty="0" smtClean="0"/>
                        <a:t>年度</a:t>
                      </a:r>
                      <a:endParaRPr kumimoji="1" lang="ja-JP" altLang="en-US" sz="1300" b="0" dirty="0"/>
                    </a:p>
                  </a:txBody>
                  <a:tcPr anchor="ctr"/>
                </a:tc>
                <a:tc>
                  <a:txBody>
                    <a:bodyPr/>
                    <a:lstStyle/>
                    <a:p>
                      <a:pPr algn="ctr"/>
                      <a:r>
                        <a:rPr kumimoji="1" lang="ja-JP" altLang="en-US" sz="1300" b="0" dirty="0" smtClean="0"/>
                        <a:t>令和元年度</a:t>
                      </a:r>
                      <a:endParaRPr kumimoji="1" lang="ja-JP" altLang="en-US" sz="1300" b="0" dirty="0"/>
                    </a:p>
                  </a:txBody>
                  <a:tcPr anchor="ctr"/>
                </a:tc>
                <a:tc vMerge="1">
                  <a:txBody>
                    <a:bodyPr/>
                    <a:lstStyle/>
                    <a:p>
                      <a:pPr algn="ctr"/>
                      <a:endParaRPr kumimoji="1" lang="ja-JP" altLang="en-US" sz="1600" b="0" dirty="0"/>
                    </a:p>
                  </a:txBody>
                  <a:tcPr/>
                </a:tc>
                <a:extLst>
                  <a:ext uri="{0D108BD9-81ED-4DB2-BD59-A6C34878D82A}">
                    <a16:rowId xmlns:a16="http://schemas.microsoft.com/office/drawing/2014/main" val="919260630"/>
                  </a:ext>
                </a:extLst>
              </a:tr>
              <a:tr h="736751">
                <a:tc>
                  <a:txBody>
                    <a:bodyPr/>
                    <a:lstStyle/>
                    <a:p>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①大阪市が創造性を発揮し、チャレンジすることができる</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魅力的な都市（文化自由都市）であると思う市民の割合</a:t>
                      </a:r>
                      <a:endParaRPr kumimoji="1" lang="ja-JP" altLang="en-US" sz="13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13.8</a:t>
                      </a:r>
                      <a:r>
                        <a:rPr kumimoji="1" lang="ja-JP" altLang="en-US" sz="1300" dirty="0" smtClean="0">
                          <a:latin typeface="ＭＳ ゴシック" panose="020B0609070205080204" pitchFamily="49" charset="-128"/>
                          <a:ea typeface="ＭＳ ゴシック" panose="020B0609070205080204" pitchFamily="49"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17.8</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4</a:t>
                      </a:r>
                    </a:p>
                    <a:p>
                      <a:pPr algn="ctr"/>
                      <a:r>
                        <a:rPr kumimoji="1" lang="ja-JP" altLang="en-US" sz="1300" dirty="0" smtClean="0">
                          <a:latin typeface="ＭＳ ゴシック" panose="020B0609070205080204" pitchFamily="49" charset="-128"/>
                          <a:ea typeface="ＭＳ ゴシック" panose="020B0609070205080204" pitchFamily="49" charset="-128"/>
                        </a:rPr>
                        <a:t>ポイント</a:t>
                      </a:r>
                      <a:endParaRPr kumimoji="1" lang="ja-JP" altLang="en-US" sz="13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939668793"/>
                  </a:ext>
                </a:extLst>
              </a:tr>
              <a:tr h="712803">
                <a:tc>
                  <a:txBody>
                    <a:bodyPr/>
                    <a:lstStyle/>
                    <a:p>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②大阪市の文化的環境整備（発表の場の提供、鑑賞機会、</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創作・参加機会等）に対する満足度</a:t>
                      </a:r>
                      <a:endParaRPr kumimoji="1" lang="ja-JP" altLang="en-US" sz="13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9.2</a:t>
                      </a:r>
                      <a:r>
                        <a:rPr kumimoji="1" lang="ja-JP" altLang="en-US" sz="1300" dirty="0" smtClean="0">
                          <a:latin typeface="ＭＳ ゴシック" panose="020B0609070205080204" pitchFamily="49" charset="-128"/>
                          <a:ea typeface="ＭＳ ゴシック" panose="020B0609070205080204" pitchFamily="49"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algn="ctr"/>
                      <a:r>
                        <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14.4</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5.2</a:t>
                      </a:r>
                    </a:p>
                    <a:p>
                      <a:pPr algn="ctr"/>
                      <a:r>
                        <a:rPr kumimoji="1" lang="ja-JP" altLang="en-US" sz="1300" dirty="0" smtClean="0">
                          <a:latin typeface="ＭＳ ゴシック" panose="020B0609070205080204" pitchFamily="49" charset="-128"/>
                          <a:ea typeface="ＭＳ ゴシック" panose="020B0609070205080204" pitchFamily="49" charset="-128"/>
                        </a:rPr>
                        <a:t>ポイント</a:t>
                      </a:r>
                      <a:endParaRPr kumimoji="1" lang="ja-JP" altLang="en-US" sz="13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412465092"/>
                  </a:ext>
                </a:extLst>
              </a:tr>
              <a:tr h="726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③観光資源や経済の活性化に、文化の力が活用されていると</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感じる市民の割合</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txBody>
                  <a:tcP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18.2</a:t>
                      </a:r>
                      <a:r>
                        <a:rPr kumimoji="1" lang="ja-JP" altLang="en-US" sz="1300" dirty="0" smtClean="0">
                          <a:latin typeface="ＭＳ ゴシック" panose="020B0609070205080204" pitchFamily="49" charset="-128"/>
                          <a:ea typeface="ＭＳ ゴシック" panose="020B0609070205080204" pitchFamily="49"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17.4</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1300" dirty="0" smtClean="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300" dirty="0" smtClean="0">
                          <a:latin typeface="ＭＳ ゴシック" panose="020B0609070205080204" pitchFamily="49" charset="-128"/>
                          <a:ea typeface="ＭＳ ゴシック" panose="020B0609070205080204" pitchFamily="49" charset="-128"/>
                        </a:rPr>
                        <a:t>△</a:t>
                      </a:r>
                      <a:r>
                        <a:rPr kumimoji="1" lang="en-US" altLang="ja-JP" sz="1300" dirty="0" smtClean="0">
                          <a:latin typeface="ＭＳ ゴシック" panose="020B0609070205080204" pitchFamily="49" charset="-128"/>
                          <a:ea typeface="ＭＳ ゴシック" panose="020B0609070205080204" pitchFamily="49" charset="-128"/>
                        </a:rPr>
                        <a:t>0.8</a:t>
                      </a:r>
                    </a:p>
                    <a:p>
                      <a:pPr algn="ctr"/>
                      <a:r>
                        <a:rPr kumimoji="1" lang="ja-JP" altLang="en-US" sz="1300" dirty="0" smtClean="0">
                          <a:latin typeface="ＭＳ ゴシック" panose="020B0609070205080204" pitchFamily="49" charset="-128"/>
                          <a:ea typeface="ＭＳ ゴシック" panose="020B0609070205080204" pitchFamily="49" charset="-128"/>
                        </a:rPr>
                        <a:t>ポイント</a:t>
                      </a:r>
                      <a:endParaRPr kumimoji="1" lang="ja-JP" altLang="en-US" sz="13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822065327"/>
                  </a:ext>
                </a:extLst>
              </a:tr>
              <a:tr h="621208">
                <a:tc>
                  <a:txBody>
                    <a:bodyPr/>
                    <a:lstStyle/>
                    <a:p>
                      <a:r>
                        <a:rPr kumimoji="1" lang="ja-JP" altLang="en-US" sz="1300" dirty="0" smtClean="0">
                          <a:latin typeface="ＭＳ ゴシック" panose="020B0609070205080204" pitchFamily="49" charset="-128"/>
                          <a:ea typeface="ＭＳ ゴシック" panose="020B0609070205080204" pitchFamily="49" charset="-128"/>
                        </a:rPr>
                        <a:t>④教育・福祉・まちづくり等あらゆる施策に、文化の力が</a:t>
                      </a:r>
                      <a:endParaRPr kumimoji="1" lang="en-US" altLang="ja-JP" sz="1300" dirty="0" smtClean="0">
                        <a:latin typeface="ＭＳ ゴシック" panose="020B0609070205080204" pitchFamily="49" charset="-128"/>
                        <a:ea typeface="ＭＳ ゴシック" panose="020B0609070205080204" pitchFamily="49" charset="-128"/>
                      </a:endParaRPr>
                    </a:p>
                    <a:p>
                      <a:r>
                        <a:rPr kumimoji="1" lang="ja-JP" altLang="en-US" sz="1300" dirty="0" smtClean="0">
                          <a:latin typeface="ＭＳ ゴシック" panose="020B0609070205080204" pitchFamily="49" charset="-128"/>
                          <a:ea typeface="ＭＳ ゴシック" panose="020B0609070205080204" pitchFamily="49" charset="-128"/>
                        </a:rPr>
                        <a:t>　活用されていると感じる市民の割合</a:t>
                      </a:r>
                      <a:endParaRPr kumimoji="1" lang="ja-JP" altLang="en-US" sz="13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13.2</a:t>
                      </a:r>
                      <a:r>
                        <a:rPr kumimoji="1" lang="ja-JP" altLang="en-US" sz="1300" dirty="0" smtClean="0">
                          <a:latin typeface="ＭＳ ゴシック" panose="020B0609070205080204" pitchFamily="49" charset="-128"/>
                          <a:ea typeface="ＭＳ ゴシック" panose="020B0609070205080204" pitchFamily="49"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300" dirty="0" smtClean="0">
                          <a:latin typeface="ＭＳ ゴシック" panose="020B0609070205080204" pitchFamily="49" charset="-128"/>
                          <a:ea typeface="ＭＳ ゴシック" panose="020B0609070205080204" pitchFamily="49" charset="-128"/>
                        </a:rPr>
                        <a:t>13.0</a:t>
                      </a:r>
                      <a:r>
                        <a:rPr kumimoji="1" lang="ja-JP" altLang="en-US" sz="1300" dirty="0" smtClean="0">
                          <a:latin typeface="ＭＳ ゴシック" panose="020B0609070205080204" pitchFamily="49" charset="-128"/>
                          <a:ea typeface="ＭＳ ゴシック" panose="020B0609070205080204" pitchFamily="49" charset="-128"/>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300" dirty="0" smtClean="0">
                          <a:latin typeface="ＭＳ ゴシック" panose="020B0609070205080204" pitchFamily="49" charset="-128"/>
                          <a:ea typeface="ＭＳ ゴシック" panose="020B0609070205080204" pitchFamily="49" charset="-128"/>
                        </a:rPr>
                        <a:t>△</a:t>
                      </a:r>
                      <a:r>
                        <a:rPr kumimoji="1" lang="en-US" altLang="ja-JP" sz="1300" dirty="0" smtClean="0">
                          <a:latin typeface="ＭＳ ゴシック" panose="020B0609070205080204" pitchFamily="49" charset="-128"/>
                          <a:ea typeface="ＭＳ ゴシック" panose="020B0609070205080204" pitchFamily="49" charset="-128"/>
                        </a:rPr>
                        <a:t>0.2</a:t>
                      </a:r>
                    </a:p>
                    <a:p>
                      <a:pPr algn="ctr"/>
                      <a:r>
                        <a:rPr kumimoji="1" lang="ja-JP" altLang="en-US" sz="1300" dirty="0" smtClean="0">
                          <a:latin typeface="ＭＳ ゴシック" panose="020B0609070205080204" pitchFamily="49" charset="-128"/>
                          <a:ea typeface="ＭＳ ゴシック" panose="020B0609070205080204" pitchFamily="49" charset="-128"/>
                        </a:rPr>
                        <a:t>ポイント</a:t>
                      </a:r>
                      <a:endParaRPr kumimoji="1" lang="ja-JP" altLang="en-US" sz="13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80858491"/>
                  </a:ext>
                </a:extLst>
              </a:tr>
            </a:tbl>
          </a:graphicData>
        </a:graphic>
      </p:graphicFrame>
      <p:sp>
        <p:nvSpPr>
          <p:cNvPr id="7" name="タイトル 1"/>
          <p:cNvSpPr txBox="1">
            <a:spLocks/>
          </p:cNvSpPr>
          <p:nvPr/>
        </p:nvSpPr>
        <p:spPr>
          <a:xfrm>
            <a:off x="323528" y="263318"/>
            <a:ext cx="5198930" cy="7103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３</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a:latin typeface="+mn-ea"/>
              </a:rPr>
              <a:t>芸術文化にかかる市民意識</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07795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729007"/>
            <a:ext cx="8712968" cy="1815954"/>
          </a:xfrm>
          <a:ln w="25400">
            <a:solidFill>
              <a:schemeClr val="tx1"/>
            </a:solidFill>
          </a:ln>
        </p:spPr>
        <p:txBody>
          <a:bodyPr>
            <a:normAutofit lnSpcReduction="10000"/>
          </a:bodyPr>
          <a:lstStyle/>
          <a:p>
            <a:pPr marL="0" indent="0">
              <a:buNone/>
            </a:pPr>
            <a:r>
              <a:rPr lang="ja-JP" altLang="en-US" sz="1400" dirty="0" smtClean="0">
                <a:latin typeface="ＭＳ ゴシック" panose="020B0609070205080204" pitchFamily="49" charset="-128"/>
                <a:ea typeface="ＭＳ ゴシック" panose="020B0609070205080204" pitchFamily="49" charset="-128"/>
              </a:rPr>
              <a:t>　</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大阪</a:t>
            </a:r>
            <a:r>
              <a:rPr lang="ja-JP" altLang="en-US" sz="1400" dirty="0" smtClean="0">
                <a:latin typeface="ＭＳ ゴシック" panose="020B0609070205080204" pitchFamily="49" charset="-128"/>
                <a:ea typeface="ＭＳ ゴシック" panose="020B0609070205080204" pitchFamily="49" charset="-128"/>
              </a:rPr>
              <a:t>市</a:t>
            </a:r>
            <a:r>
              <a:rPr lang="ja-JP" altLang="ja-JP" sz="1400" dirty="0">
                <a:latin typeface="ＭＳ ゴシック" panose="020B0609070205080204" pitchFamily="49" charset="-128"/>
                <a:ea typeface="ＭＳ ゴシック" panose="020B0609070205080204" pitchFamily="49" charset="-128"/>
              </a:rPr>
              <a:t>は、一人ひとりの多様な価値観を尊重しつつ、行政のみならず様々な立場の人々が</a:t>
            </a:r>
            <a:r>
              <a:rPr lang="ja-JP" altLang="ja-JP" sz="1400" dirty="0" smtClean="0">
                <a:latin typeface="ＭＳ ゴシック" panose="020B0609070205080204" pitchFamily="49" charset="-128"/>
                <a:ea typeface="ＭＳ ゴシック" panose="020B0609070205080204" pitchFamily="49" charset="-128"/>
              </a:rPr>
              <a:t>、大阪の</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文化</a:t>
            </a:r>
            <a:r>
              <a:rPr lang="ja-JP" altLang="ja-JP" sz="1400" dirty="0">
                <a:latin typeface="ＭＳ ゴシック" panose="020B0609070205080204" pitchFamily="49" charset="-128"/>
                <a:ea typeface="ＭＳ ゴシック" panose="020B0609070205080204" pitchFamily="49" charset="-128"/>
              </a:rPr>
              <a:t>芸術を”共に創り”、支え、育み、その価値を高め、文化芸術の力で、心豊かで活力</a:t>
            </a:r>
            <a:r>
              <a:rPr lang="ja-JP" altLang="ja-JP" sz="1400" dirty="0" smtClean="0">
                <a:latin typeface="ＭＳ ゴシック" panose="020B0609070205080204" pitchFamily="49" charset="-128"/>
                <a:ea typeface="ＭＳ ゴシック" panose="020B0609070205080204" pitchFamily="49" charset="-128"/>
              </a:rPr>
              <a:t>ある未来を</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切り拓いて</a:t>
            </a:r>
            <a:r>
              <a:rPr lang="ja-JP" altLang="ja-JP" sz="1400" dirty="0">
                <a:latin typeface="ＭＳ ゴシック" panose="020B0609070205080204" pitchFamily="49" charset="-128"/>
                <a:ea typeface="ＭＳ ゴシック" panose="020B0609070205080204" pitchFamily="49" charset="-128"/>
              </a:rPr>
              <a:t>いくことができるよう、『</a:t>
            </a:r>
            <a:r>
              <a:rPr lang="ja-JP" altLang="ja-JP" sz="1400" b="1" dirty="0">
                <a:latin typeface="ＭＳ ゴシック" panose="020B0609070205080204" pitchFamily="49" charset="-128"/>
                <a:ea typeface="ＭＳ ゴシック" panose="020B0609070205080204" pitchFamily="49" charset="-128"/>
              </a:rPr>
              <a:t>「</a:t>
            </a:r>
            <a:r>
              <a:rPr lang="ja-JP" altLang="ja-JP" sz="1400" b="1" u="sng" dirty="0">
                <a:latin typeface="ＭＳ ゴシック" panose="020B0609070205080204" pitchFamily="49" charset="-128"/>
                <a:ea typeface="ＭＳ ゴシック" panose="020B0609070205080204" pitchFamily="49" charset="-128"/>
              </a:rPr>
              <a:t>文化共創</a:t>
            </a:r>
            <a:r>
              <a:rPr lang="ja-JP" altLang="ja-JP" sz="1400" b="1" u="sng" dirty="0" smtClean="0">
                <a:latin typeface="ＭＳ ゴシック" panose="020B0609070205080204" pitchFamily="49" charset="-128"/>
                <a:ea typeface="ＭＳ ゴシック" panose="020B0609070205080204" pitchFamily="49" charset="-128"/>
              </a:rPr>
              <a:t>都市</a:t>
            </a:r>
            <a:r>
              <a:rPr lang="ja-JP" altLang="en-US" sz="1400" b="1" u="sng" dirty="0" smtClean="0">
                <a:latin typeface="ＭＳ ゴシック" panose="020B0609070205080204" pitchFamily="49" charset="-128"/>
                <a:ea typeface="ＭＳ ゴシック" panose="020B0609070205080204" pitchFamily="49" charset="-128"/>
              </a:rPr>
              <a:t> </a:t>
            </a:r>
            <a:r>
              <a:rPr lang="ja-JP" altLang="ja-JP" sz="1400" b="1" u="sng" dirty="0" smtClean="0">
                <a:latin typeface="ＭＳ ゴシック" panose="020B0609070205080204" pitchFamily="49" charset="-128"/>
                <a:ea typeface="ＭＳ ゴシック" panose="020B0609070205080204" pitchFamily="49" charset="-128"/>
              </a:rPr>
              <a:t>大阪</a:t>
            </a:r>
            <a:r>
              <a:rPr lang="ja-JP" altLang="ja-JP" sz="1400" b="1" u="sng" dirty="0">
                <a:latin typeface="ＭＳ ゴシック" panose="020B0609070205080204" pitchFamily="49" charset="-128"/>
                <a:ea typeface="ＭＳ ゴシック" panose="020B0609070205080204" pitchFamily="49" charset="-128"/>
              </a:rPr>
              <a:t>」～</a:t>
            </a:r>
            <a:r>
              <a:rPr lang="ja-JP" altLang="ja-JP" sz="1400" b="1" u="sng" dirty="0" smtClean="0">
                <a:latin typeface="ＭＳ ゴシック" panose="020B0609070205080204" pitchFamily="49" charset="-128"/>
                <a:ea typeface="ＭＳ ゴシック" panose="020B0609070205080204" pitchFamily="49" charset="-128"/>
              </a:rPr>
              <a:t>文化</a:t>
            </a:r>
            <a:r>
              <a:rPr lang="ja-JP" altLang="en-US" sz="1400" b="1" u="sng" dirty="0" smtClean="0">
                <a:latin typeface="ＭＳ ゴシック" panose="020B0609070205080204" pitchFamily="49" charset="-128"/>
                <a:ea typeface="ＭＳ ゴシック" panose="020B0609070205080204" pitchFamily="49" charset="-128"/>
              </a:rPr>
              <a:t>芸術</a:t>
            </a:r>
            <a:r>
              <a:rPr lang="ja-JP" altLang="ja-JP" sz="1400" b="1" u="sng" dirty="0" smtClean="0">
                <a:latin typeface="ＭＳ ゴシック" panose="020B0609070205080204" pitchFamily="49" charset="-128"/>
                <a:ea typeface="ＭＳ ゴシック" panose="020B0609070205080204" pitchFamily="49" charset="-128"/>
              </a:rPr>
              <a:t>が</a:t>
            </a:r>
            <a:r>
              <a:rPr lang="ja-JP" altLang="ja-JP" sz="1400" b="1" u="sng" dirty="0">
                <a:latin typeface="ＭＳ ゴシック" panose="020B0609070205080204" pitchFamily="49" charset="-128"/>
                <a:ea typeface="ＭＳ ゴシック" panose="020B0609070205080204" pitchFamily="49" charset="-128"/>
              </a:rPr>
              <a:t>未来を切り拓く～</a:t>
            </a:r>
            <a:r>
              <a:rPr lang="ja-JP" altLang="ja-JP" sz="1400" dirty="0">
                <a:latin typeface="ＭＳ ゴシック" panose="020B0609070205080204" pitchFamily="49" charset="-128"/>
                <a:ea typeface="ＭＳ ゴシック" panose="020B0609070205080204" pitchFamily="49" charset="-128"/>
              </a:rPr>
              <a:t>』</a:t>
            </a:r>
            <a:r>
              <a:rPr lang="ja-JP" altLang="ja-JP"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目指す</a:t>
            </a:r>
            <a:r>
              <a:rPr lang="ja-JP" altLang="ja-JP" sz="1400" dirty="0">
                <a:latin typeface="ＭＳ ゴシック" panose="020B0609070205080204" pitchFamily="49" charset="-128"/>
                <a:ea typeface="ＭＳ ゴシック" panose="020B0609070205080204" pitchFamily="49" charset="-128"/>
              </a:rPr>
              <a:t>将来像として掲げ、誰もが、文化芸術活動を通じて、自分らしく生き生きとした人生を</a:t>
            </a:r>
            <a:r>
              <a:rPr lang="ja-JP" altLang="ja-JP" sz="1400" dirty="0" smtClean="0">
                <a:latin typeface="ＭＳ ゴシック" panose="020B0609070205080204" pitchFamily="49" charset="-128"/>
                <a:ea typeface="ＭＳ ゴシック" panose="020B0609070205080204" pitchFamily="49" charset="-128"/>
              </a:rPr>
              <a:t>送る</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こと</a:t>
            </a:r>
            <a:r>
              <a:rPr lang="ja-JP" altLang="ja-JP" sz="1400" dirty="0">
                <a:latin typeface="ＭＳ ゴシック" panose="020B0609070205080204" pitchFamily="49" charset="-128"/>
                <a:ea typeface="ＭＳ ゴシック" panose="020B0609070205080204" pitchFamily="49" charset="-128"/>
              </a:rPr>
              <a:t>ができる都市をめざします。</a:t>
            </a:r>
            <a:endPar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endParaRPr>
          </a:p>
          <a:p>
            <a:endParaRPr kumimoji="1" lang="ja-JP" altLang="en-US" sz="1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r>
              <a:rPr lang="en-US" altLang="ja-JP" dirty="0" smtClean="0"/>
              <a:t>10</a:t>
            </a:r>
            <a:endParaRPr lang="ja-JP" altLang="en-US" dirty="0"/>
          </a:p>
        </p:txBody>
      </p:sp>
      <p:sp>
        <p:nvSpPr>
          <p:cNvPr id="5" name="タイトル 1"/>
          <p:cNvSpPr>
            <a:spLocks noGrp="1"/>
          </p:cNvSpPr>
          <p:nvPr>
            <p:ph type="title"/>
          </p:nvPr>
        </p:nvSpPr>
        <p:spPr>
          <a:xfrm>
            <a:off x="251520" y="128283"/>
            <a:ext cx="5057031"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rmAutofit fontScale="90000"/>
          </a:bodyPr>
          <a:lstStyle/>
          <a:p>
            <a:pPr algn="l"/>
            <a:r>
              <a:rPr kumimoji="1" lang="ja-JP" altLang="en-US" sz="2000" dirty="0" smtClean="0"/>
              <a:t>　</a:t>
            </a:r>
            <a:br>
              <a:rPr kumimoji="1" lang="ja-JP" altLang="en-US" sz="2000" dirty="0" smtClean="0"/>
            </a:br>
            <a:r>
              <a:rPr lang="ja-JP" altLang="en-US" sz="1800" b="1" dirty="0" smtClean="0">
                <a:solidFill>
                  <a:schemeClr val="accent5">
                    <a:lumMod val="50000"/>
                  </a:schemeClr>
                </a:solidFill>
              </a:rPr>
              <a:t> </a:t>
            </a:r>
            <a:r>
              <a:rPr lang="ja-JP" altLang="en-US" sz="1800" dirty="0" smtClean="0"/>
              <a:t>２－１．</a:t>
            </a:r>
            <a:r>
              <a:rPr kumimoji="1" lang="ja-JP" altLang="en-US" sz="1800" dirty="0" smtClean="0"/>
              <a:t>目指す将来像（大阪府と共通のビジョン）</a:t>
            </a:r>
            <a:r>
              <a:rPr kumimoji="1" lang="en-US" altLang="ja-JP" sz="1800" b="1" dirty="0" smtClean="0">
                <a:solidFill>
                  <a:schemeClr val="accent5">
                    <a:lumMod val="50000"/>
                  </a:schemeClr>
                </a:solidFill>
              </a:rPr>
              <a:t/>
            </a:r>
            <a:br>
              <a:rPr kumimoji="1" lang="en-US" altLang="ja-JP" sz="1800" b="1" dirty="0" smtClean="0">
                <a:solidFill>
                  <a:schemeClr val="accent5">
                    <a:lumMod val="50000"/>
                  </a:schemeClr>
                </a:solidFill>
              </a:rPr>
            </a:br>
            <a:endParaRPr kumimoji="1" lang="ja-JP" altLang="en-US" sz="1800" b="1" dirty="0">
              <a:solidFill>
                <a:schemeClr val="accent5">
                  <a:lumMod val="50000"/>
                </a:schemeClr>
              </a:solidFill>
            </a:endParaRPr>
          </a:p>
        </p:txBody>
      </p:sp>
      <p:sp>
        <p:nvSpPr>
          <p:cNvPr id="6" name="角丸四角形 5"/>
          <p:cNvSpPr/>
          <p:nvPr/>
        </p:nvSpPr>
        <p:spPr>
          <a:xfrm>
            <a:off x="406964" y="785887"/>
            <a:ext cx="5057032" cy="36000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b="1" dirty="0">
                <a:solidFill>
                  <a:schemeClr val="tx1"/>
                </a:solidFill>
                <a:latin typeface="ＭＳ ゴシック" panose="020B0609070205080204" pitchFamily="49" charset="-128"/>
                <a:ea typeface="ＭＳ ゴシック" panose="020B0609070205080204" pitchFamily="49" charset="-128"/>
              </a:rPr>
              <a:t>「文化共創</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都市</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 </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大阪</a:t>
            </a:r>
            <a:r>
              <a:rPr lang="ja-JP" altLang="ja-JP" sz="1400" b="1" dirty="0">
                <a:solidFill>
                  <a:schemeClr val="tx1"/>
                </a:solidFill>
                <a:latin typeface="ＭＳ ゴシック" panose="020B0609070205080204" pitchFamily="49" charset="-128"/>
                <a:ea typeface="ＭＳ ゴシック" panose="020B0609070205080204" pitchFamily="49" charset="-128"/>
              </a:rPr>
              <a:t>」～</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文化</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芸術</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が</a:t>
            </a:r>
            <a:r>
              <a:rPr lang="ja-JP" altLang="ja-JP" sz="1400" b="1" dirty="0">
                <a:solidFill>
                  <a:schemeClr val="tx1"/>
                </a:solidFill>
                <a:latin typeface="ＭＳ ゴシック" panose="020B0609070205080204" pitchFamily="49" charset="-128"/>
                <a:ea typeface="ＭＳ ゴシック" panose="020B0609070205080204" pitchFamily="49" charset="-128"/>
              </a:rPr>
              <a:t>未来を切り拓く～</a:t>
            </a:r>
            <a:endParaRPr kumimoji="1" lang="ja-JP" altLang="en-US" sz="1400" dirty="0">
              <a:solidFill>
                <a:schemeClr val="tx1"/>
              </a:solidFill>
            </a:endParaRPr>
          </a:p>
        </p:txBody>
      </p:sp>
      <p:sp>
        <p:nvSpPr>
          <p:cNvPr id="7" name="タイトル 1"/>
          <p:cNvSpPr txBox="1">
            <a:spLocks/>
          </p:cNvSpPr>
          <p:nvPr/>
        </p:nvSpPr>
        <p:spPr>
          <a:xfrm>
            <a:off x="251519" y="2691756"/>
            <a:ext cx="5057031" cy="40471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chor="ctr">
            <a:normAutofit fontScale="97500"/>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ja-JP" altLang="en-US" sz="1600" b="1" dirty="0">
                <a:solidFill>
                  <a:schemeClr val="accent5">
                    <a:lumMod val="50000"/>
                  </a:schemeClr>
                </a:solidFill>
              </a:rPr>
              <a:t> </a:t>
            </a:r>
            <a:r>
              <a:rPr lang="ja-JP" altLang="en-US" sz="1600" dirty="0" smtClean="0">
                <a:solidFill>
                  <a:schemeClr val="tx1"/>
                </a:solidFill>
                <a:effectLst/>
              </a:rPr>
              <a:t>２－２．基本理念（大阪府と共通のビジョン）</a:t>
            </a:r>
            <a:endParaRPr lang="ja-JP" altLang="en-US" sz="1600" dirty="0">
              <a:solidFill>
                <a:schemeClr val="tx1"/>
              </a:solidFill>
              <a:effectLst/>
            </a:endParaRPr>
          </a:p>
        </p:txBody>
      </p:sp>
      <p:graphicFrame>
        <p:nvGraphicFramePr>
          <p:cNvPr id="8" name="表 7"/>
          <p:cNvGraphicFramePr>
            <a:graphicFrameLocks noGrp="1"/>
          </p:cNvGraphicFramePr>
          <p:nvPr>
            <p:extLst>
              <p:ext uri="{D42A27DB-BD31-4B8C-83A1-F6EECF244321}">
                <p14:modId xmlns:p14="http://schemas.microsoft.com/office/powerpoint/2010/main" val="65830225"/>
              </p:ext>
            </p:extLst>
          </p:nvPr>
        </p:nvGraphicFramePr>
        <p:xfrm>
          <a:off x="251520" y="3243262"/>
          <a:ext cx="8568952" cy="3055976"/>
        </p:xfrm>
        <a:graphic>
          <a:graphicData uri="http://schemas.openxmlformats.org/drawingml/2006/table">
            <a:tbl>
              <a:tblPr firstRow="1" bandRow="1">
                <a:tableStyleId>{69CF1AB2-1976-4502-BF36-3FF5EA218861}</a:tableStyleId>
              </a:tblPr>
              <a:tblGrid>
                <a:gridCol w="2930655">
                  <a:extLst>
                    <a:ext uri="{9D8B030D-6E8A-4147-A177-3AD203B41FA5}">
                      <a16:colId xmlns:a16="http://schemas.microsoft.com/office/drawing/2014/main" val="2391558328"/>
                    </a:ext>
                  </a:extLst>
                </a:gridCol>
                <a:gridCol w="5638297">
                  <a:extLst>
                    <a:ext uri="{9D8B030D-6E8A-4147-A177-3AD203B41FA5}">
                      <a16:colId xmlns:a16="http://schemas.microsoft.com/office/drawing/2014/main" val="1024468356"/>
                    </a:ext>
                  </a:extLst>
                </a:gridCol>
              </a:tblGrid>
              <a:tr h="396434">
                <a:tc>
                  <a:txBody>
                    <a:bodyPr/>
                    <a:lstStyle/>
                    <a:p>
                      <a:pPr algn="ctr"/>
                      <a:r>
                        <a:rPr kumimoji="1" lang="ja-JP" altLang="en-US" sz="1300" b="0" dirty="0" smtClean="0">
                          <a:latin typeface="ＭＳ ゴシック" panose="020B0609070205080204" pitchFamily="49" charset="-128"/>
                          <a:ea typeface="ＭＳ ゴシック" panose="020B0609070205080204" pitchFamily="49" charset="-128"/>
                        </a:rPr>
                        <a:t>基本理念</a:t>
                      </a:r>
                      <a:endParaRPr kumimoji="1" lang="ja-JP" altLang="en-US" sz="1300" b="0"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latin typeface="ＭＳ ゴシック" panose="020B0609070205080204" pitchFamily="49" charset="-128"/>
                          <a:ea typeface="ＭＳ ゴシック" panose="020B0609070205080204" pitchFamily="49" charset="-128"/>
                        </a:rPr>
                        <a:t>都市のイメージ</a:t>
                      </a:r>
                    </a:p>
                  </a:txBody>
                  <a:tcPr anchor="ctr"/>
                </a:tc>
                <a:extLst>
                  <a:ext uri="{0D108BD9-81ED-4DB2-BD59-A6C34878D82A}">
                    <a16:rowId xmlns:a16="http://schemas.microsoft.com/office/drawing/2014/main" val="4206480232"/>
                  </a:ext>
                </a:extLst>
              </a:tr>
              <a:tr h="1025288">
                <a:tc>
                  <a:txBody>
                    <a:bodyPr/>
                    <a:lstStyle/>
                    <a:p>
                      <a:r>
                        <a:rPr lang="ja-JP" altLang="ja-JP" sz="1400" dirty="0" smtClean="0">
                          <a:solidFill>
                            <a:schemeClr val="tx1"/>
                          </a:solidFill>
                          <a:latin typeface="ＭＳ ゴシック" panose="020B0609070205080204" pitchFamily="49" charset="-128"/>
                          <a:ea typeface="ＭＳ ゴシック" panose="020B0609070205080204" pitchFamily="49" charset="-128"/>
                        </a:rPr>
                        <a:t>あらゆる人々が文化を</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ja-JP" sz="1400" dirty="0" smtClean="0">
                          <a:solidFill>
                            <a:schemeClr val="tx1"/>
                          </a:solidFill>
                          <a:latin typeface="ＭＳ ゴシック" panose="020B0609070205080204" pitchFamily="49" charset="-128"/>
                          <a:ea typeface="ＭＳ ゴシック" panose="020B0609070205080204" pitchFamily="49" charset="-128"/>
                        </a:rPr>
                        <a:t>享受できる都市</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a:p>
                      <a:endParaRPr kumimoji="1" lang="ja-JP" altLang="en-US" sz="1400" b="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latin typeface="ＭＳ ゴシック" panose="020B0609070205080204" pitchFamily="49" charset="-128"/>
                          <a:ea typeface="ＭＳ ゴシック" panose="020B0609070205080204" pitchFamily="49" charset="-128"/>
                        </a:rPr>
                        <a:t>　</a:t>
                      </a:r>
                      <a:r>
                        <a:rPr lang="ja-JP" altLang="ja-JP" sz="1300" dirty="0" smtClean="0">
                          <a:latin typeface="ＭＳ ゴシック" panose="020B0609070205080204" pitchFamily="49" charset="-128"/>
                          <a:ea typeface="ＭＳ ゴシック" panose="020B0609070205080204" pitchFamily="49" charset="-128"/>
                        </a:rPr>
                        <a:t>府民市民の自主性、創造性が発揮されることはもとより、あらゆる人々が年齢、障がいの有無、経済的な状況又は居住する地域にかかわらず等しく、文化芸術を鑑賞、参加、創造できるような環境が整備され、途絶えることなく次世代へと継承されている。</a:t>
                      </a:r>
                      <a:endParaRPr lang="ja-JP" altLang="en-US" sz="13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txBody>
                  <a:tcPr anchor="ctr"/>
                </a:tc>
                <a:extLst>
                  <a:ext uri="{0D108BD9-81ED-4DB2-BD59-A6C34878D82A}">
                    <a16:rowId xmlns:a16="http://schemas.microsoft.com/office/drawing/2014/main" val="1125781798"/>
                  </a:ext>
                </a:extLst>
              </a:tr>
              <a:tr h="852248">
                <a:tc>
                  <a:txBody>
                    <a:bodyPr/>
                    <a:lstStyle/>
                    <a:p>
                      <a:r>
                        <a:rPr lang="ja-JP" altLang="ja-JP" sz="1400" dirty="0" smtClean="0">
                          <a:solidFill>
                            <a:schemeClr val="tx1"/>
                          </a:solidFill>
                          <a:latin typeface="ＭＳ ゴシック" panose="020B0609070205080204" pitchFamily="49" charset="-128"/>
                          <a:ea typeface="ＭＳ ゴシック" panose="020B0609070205080204" pitchFamily="49" charset="-128"/>
                        </a:rPr>
                        <a:t>大阪が誇る文化力を活用した</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ja-JP" sz="1400" dirty="0" smtClean="0">
                          <a:solidFill>
                            <a:schemeClr val="tx1"/>
                          </a:solidFill>
                          <a:latin typeface="ＭＳ ゴシック" panose="020B0609070205080204" pitchFamily="49" charset="-128"/>
                          <a:ea typeface="ＭＳ ゴシック" panose="020B0609070205080204" pitchFamily="49" charset="-128"/>
                        </a:rPr>
                        <a:t>魅力あふれる都市</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latin typeface="ＭＳ ゴシック" panose="020B0609070205080204" pitchFamily="49" charset="-128"/>
                          <a:ea typeface="ＭＳ ゴシック" panose="020B0609070205080204" pitchFamily="49" charset="-128"/>
                        </a:rPr>
                        <a:t>　国内外から芸術家等が集い、様々な文化芸術が交流し、新たなつながりや創造が促進</a:t>
                      </a:r>
                      <a:r>
                        <a:rPr lang="ja-JP" altLang="en-US" sz="1300" i="0" u="none" dirty="0" smtClean="0">
                          <a:solidFill>
                            <a:schemeClr val="tx1"/>
                          </a:solidFill>
                          <a:latin typeface="ＭＳ ゴシック" panose="020B0609070205080204" pitchFamily="49" charset="-128"/>
                          <a:ea typeface="ＭＳ ゴシック" panose="020B0609070205080204" pitchFamily="49" charset="-128"/>
                        </a:rPr>
                        <a:t>されることにより、自由で多彩な文化芸術活動がより活性化し、大阪の文化力</a:t>
                      </a:r>
                      <a:r>
                        <a:rPr lang="ja-JP" altLang="en-US" sz="1300" dirty="0" smtClean="0">
                          <a:latin typeface="ＭＳ ゴシック" panose="020B0609070205080204" pitchFamily="49" charset="-128"/>
                          <a:ea typeface="ＭＳ ゴシック" panose="020B0609070205080204" pitchFamily="49" charset="-128"/>
                        </a:rPr>
                        <a:t>や都市の魅力の更なる向上につながっている。</a:t>
                      </a:r>
                      <a:endParaRPr lang="en-US" altLang="ja-JP" sz="13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txBody>
                  <a:tcPr anchor="ctr"/>
                </a:tc>
                <a:extLst>
                  <a:ext uri="{0D108BD9-81ED-4DB2-BD59-A6C34878D82A}">
                    <a16:rowId xmlns:a16="http://schemas.microsoft.com/office/drawing/2014/main" val="2185356758"/>
                  </a:ext>
                </a:extLst>
              </a:tr>
              <a:tr h="782006">
                <a:tc>
                  <a:txBody>
                    <a:bodyPr/>
                    <a:lstStyle/>
                    <a:p>
                      <a:r>
                        <a:rPr lang="ja-JP" altLang="ja-JP" sz="1400" dirty="0" smtClean="0">
                          <a:solidFill>
                            <a:schemeClr val="tx1"/>
                          </a:solidFill>
                          <a:latin typeface="ＭＳ ゴシック" panose="020B0609070205080204" pitchFamily="49" charset="-128"/>
                          <a:ea typeface="ＭＳ ゴシック" panose="020B0609070205080204" pitchFamily="49" charset="-128"/>
                        </a:rPr>
                        <a:t>あらゆる人々が文化を通じて</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ja-JP" sz="1400" dirty="0" smtClean="0">
                          <a:solidFill>
                            <a:schemeClr val="tx1"/>
                          </a:solidFill>
                          <a:latin typeface="ＭＳ ゴシック" panose="020B0609070205080204" pitchFamily="49" charset="-128"/>
                          <a:ea typeface="ＭＳ ゴシック" panose="020B0609070205080204" pitchFamily="49" charset="-128"/>
                        </a:rPr>
                        <a:t>いきいきと活動できる都市</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latin typeface="ＭＳ ゴシック" panose="020B0609070205080204" pitchFamily="49" charset="-128"/>
                          <a:ea typeface="ＭＳ ゴシック" panose="020B0609070205080204" pitchFamily="49" charset="-128"/>
                        </a:rPr>
                        <a:t>　</a:t>
                      </a:r>
                      <a:r>
                        <a:rPr lang="ja-JP" altLang="ja-JP" sz="1300" dirty="0" smtClean="0">
                          <a:latin typeface="ＭＳ ゴシック" panose="020B0609070205080204" pitchFamily="49" charset="-128"/>
                          <a:ea typeface="ＭＳ ゴシック" panose="020B0609070205080204" pitchFamily="49" charset="-128"/>
                        </a:rPr>
                        <a:t>あらゆる人々が文化芸術を通じて社会参加し、心のつながりや相互理解が広がり、多様性を受け入れ、尊重し合う土壌が育まれ、心豊かで、誰もがいきいきと活動できる社会が形成されている。</a:t>
                      </a:r>
                    </a:p>
                  </a:txBody>
                  <a:tcPr anchor="ctr"/>
                </a:tc>
                <a:extLst>
                  <a:ext uri="{0D108BD9-81ED-4DB2-BD59-A6C34878D82A}">
                    <a16:rowId xmlns:a16="http://schemas.microsoft.com/office/drawing/2014/main" val="384692231"/>
                  </a:ext>
                </a:extLst>
              </a:tr>
            </a:tbl>
          </a:graphicData>
        </a:graphic>
      </p:graphicFrame>
    </p:spTree>
    <p:extLst>
      <p:ext uri="{BB962C8B-B14F-4D97-AF65-F5344CB8AC3E}">
        <p14:creationId xmlns:p14="http://schemas.microsoft.com/office/powerpoint/2010/main" val="1365431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83568" y="890437"/>
            <a:ext cx="6687888" cy="671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本計画では、行政が取り組むべき文化施策として、３つの施策の方向性を示し、</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それぞれに沿った施策を展開していきます</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p>
        </p:txBody>
      </p:sp>
      <p:graphicFrame>
        <p:nvGraphicFramePr>
          <p:cNvPr id="7" name="表 6"/>
          <p:cNvGraphicFramePr>
            <a:graphicFrameLocks noGrp="1"/>
          </p:cNvGraphicFramePr>
          <p:nvPr>
            <p:extLst>
              <p:ext uri="{D42A27DB-BD31-4B8C-83A1-F6EECF244321}">
                <p14:modId xmlns:p14="http://schemas.microsoft.com/office/powerpoint/2010/main" val="3841856297"/>
              </p:ext>
            </p:extLst>
          </p:nvPr>
        </p:nvGraphicFramePr>
        <p:xfrm>
          <a:off x="539393" y="1685521"/>
          <a:ext cx="8279093" cy="4564870"/>
        </p:xfrm>
        <a:graphic>
          <a:graphicData uri="http://schemas.openxmlformats.org/drawingml/2006/table">
            <a:tbl>
              <a:tblPr firstRow="1" bandRow="1">
                <a:tableStyleId>{69CF1AB2-1976-4502-BF36-3FF5EA218861}</a:tableStyleId>
              </a:tblPr>
              <a:tblGrid>
                <a:gridCol w="3051387">
                  <a:extLst>
                    <a:ext uri="{9D8B030D-6E8A-4147-A177-3AD203B41FA5}">
                      <a16:colId xmlns:a16="http://schemas.microsoft.com/office/drawing/2014/main" val="2391558328"/>
                    </a:ext>
                  </a:extLst>
                </a:gridCol>
                <a:gridCol w="5227706">
                  <a:extLst>
                    <a:ext uri="{9D8B030D-6E8A-4147-A177-3AD203B41FA5}">
                      <a16:colId xmlns:a16="http://schemas.microsoft.com/office/drawing/2014/main" val="1024468356"/>
                    </a:ext>
                  </a:extLst>
                </a:gridCol>
              </a:tblGrid>
              <a:tr h="393639">
                <a:tc>
                  <a:txBody>
                    <a:bodyPr/>
                    <a:lstStyle/>
                    <a:p>
                      <a:pPr algn="ctr"/>
                      <a:r>
                        <a:rPr kumimoji="1" lang="ja-JP" altLang="en-US" sz="1400" b="0" dirty="0" smtClean="0">
                          <a:latin typeface="ＭＳ ゴシック" panose="020B0609070205080204" pitchFamily="49" charset="-128"/>
                          <a:ea typeface="ＭＳ ゴシック" panose="020B0609070205080204" pitchFamily="49" charset="-128"/>
                        </a:rPr>
                        <a:t>施策の方向性</a:t>
                      </a:r>
                      <a:endParaRPr kumimoji="1" lang="ja-JP" altLang="en-US" sz="1400" b="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大阪市の取組み内容</a:t>
                      </a:r>
                    </a:p>
                  </a:txBody>
                  <a:tcPr anchor="ctr"/>
                </a:tc>
                <a:extLst>
                  <a:ext uri="{0D108BD9-81ED-4DB2-BD59-A6C34878D82A}">
                    <a16:rowId xmlns:a16="http://schemas.microsoft.com/office/drawing/2014/main" val="4206480232"/>
                  </a:ext>
                </a:extLst>
              </a:tr>
              <a:tr h="1347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Ａ</a:t>
                      </a:r>
                      <a:endParaRPr kumimoji="1" lang="en-US"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「文化にかかわる環境づくり」</a:t>
                      </a:r>
                    </a:p>
                    <a:p>
                      <a:endParaRPr kumimoji="1" lang="ja-JP" altLang="en-US" sz="1400" b="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300" b="0" kern="1200" dirty="0" smtClean="0">
                          <a:solidFill>
                            <a:schemeClr val="dk1"/>
                          </a:solidFill>
                          <a:effectLst/>
                          <a:latin typeface="ＭＳ ゴシック" panose="020B0609070205080204" pitchFamily="49" charset="-128"/>
                          <a:ea typeface="ＭＳ ゴシック" panose="020B0609070205080204" pitchFamily="49" charset="-128"/>
                          <a:cs typeface="+mn-cs"/>
                        </a:rPr>
                        <a:t>　文化芸術を創造し、享受することが人々の生まれながらの権利であることに鑑み（文化芸術基本法第</a:t>
                      </a:r>
                      <a:r>
                        <a:rPr kumimoji="1" lang="en-US" altLang="ja-JP" sz="1300" b="0" kern="1200" dirty="0" smtClean="0">
                          <a:solidFill>
                            <a:schemeClr val="dk1"/>
                          </a:solidFill>
                          <a:effectLst/>
                          <a:latin typeface="ＭＳ ゴシック" panose="020B0609070205080204" pitchFamily="49" charset="-128"/>
                          <a:ea typeface="ＭＳ ゴシック" panose="020B0609070205080204" pitchFamily="49" charset="-128"/>
                          <a:cs typeface="+mn-cs"/>
                        </a:rPr>
                        <a:t>2</a:t>
                      </a:r>
                      <a:r>
                        <a:rPr kumimoji="1" lang="ja-JP" altLang="en-US" sz="1300" b="0" kern="1200" dirty="0" smtClean="0">
                          <a:solidFill>
                            <a:schemeClr val="dk1"/>
                          </a:solidFill>
                          <a:effectLst/>
                          <a:latin typeface="ＭＳ ゴシック" panose="020B0609070205080204" pitchFamily="49" charset="-128"/>
                          <a:ea typeface="ＭＳ ゴシック" panose="020B0609070205080204" pitchFamily="49" charset="-128"/>
                          <a:cs typeface="+mn-cs"/>
                        </a:rPr>
                        <a:t>条第</a:t>
                      </a:r>
                      <a:r>
                        <a:rPr kumimoji="1" lang="en-US" altLang="ja-JP" sz="1300" b="0" kern="1200" dirty="0" smtClean="0">
                          <a:solidFill>
                            <a:schemeClr val="dk1"/>
                          </a:solidFill>
                          <a:effectLst/>
                          <a:latin typeface="ＭＳ ゴシック" panose="020B0609070205080204" pitchFamily="49" charset="-128"/>
                          <a:ea typeface="ＭＳ ゴシック" panose="020B0609070205080204" pitchFamily="49" charset="-128"/>
                          <a:cs typeface="+mn-cs"/>
                        </a:rPr>
                        <a:t>3</a:t>
                      </a:r>
                      <a:r>
                        <a:rPr kumimoji="1" lang="ja-JP" altLang="en-US" sz="1300" b="0" kern="1200" dirty="0" smtClean="0">
                          <a:solidFill>
                            <a:schemeClr val="dk1"/>
                          </a:solidFill>
                          <a:effectLst/>
                          <a:latin typeface="ＭＳ ゴシック" panose="020B0609070205080204" pitchFamily="49" charset="-128"/>
                          <a:ea typeface="ＭＳ ゴシック" panose="020B0609070205080204" pitchFamily="49" charset="-128"/>
                          <a:cs typeface="+mn-cs"/>
                        </a:rPr>
                        <a:t>項）、</a:t>
                      </a:r>
                      <a:r>
                        <a:rPr kumimoji="1" lang="ja-JP" altLang="en-US" sz="1300" b="1" kern="1200" dirty="0" smtClean="0">
                          <a:solidFill>
                            <a:schemeClr val="dk1"/>
                          </a:solidFill>
                          <a:effectLst/>
                          <a:latin typeface="ＭＳ ゴシック" panose="020B0609070205080204" pitchFamily="49" charset="-128"/>
                          <a:ea typeface="ＭＳ ゴシック" panose="020B0609070205080204" pitchFamily="49" charset="-128"/>
                          <a:cs typeface="+mn-cs"/>
                        </a:rPr>
                        <a:t>大阪市では、あらゆる人々が年齢などにかかわらず、芸術文化を鑑賞、参加できるような機会を創出するとともに、芸術文化を継承発展させる子どもや青少年が芸術文化を通じて成長する機会の充実や芸術文化を支える市民意識の醸成に取組みます。</a:t>
                      </a:r>
                      <a:endParaRPr kumimoji="1" lang="ja-JP" altLang="en-US" sz="1300" b="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txBody>
                  <a:tcPr anchor="ctr"/>
                </a:tc>
                <a:extLst>
                  <a:ext uri="{0D108BD9-81ED-4DB2-BD59-A6C34878D82A}">
                    <a16:rowId xmlns:a16="http://schemas.microsoft.com/office/drawing/2014/main" val="1125781798"/>
                  </a:ext>
                </a:extLst>
              </a:tr>
              <a:tr h="1368152">
                <a:tc>
                  <a:txBody>
                    <a:bodyPr/>
                    <a:lstStyle/>
                    <a:p>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Ｂ</a:t>
                      </a:r>
                      <a:endParaRPr kumimoji="1" lang="en-US"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「文化が都市を変革する」</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ja-JP" sz="1300" kern="1200" dirty="0" smtClean="0">
                          <a:solidFill>
                            <a:schemeClr val="dk1"/>
                          </a:solidFill>
                          <a:effectLst/>
                          <a:latin typeface="ＭＳ ゴシック" panose="020B0609070205080204" pitchFamily="49" charset="-128"/>
                          <a:ea typeface="ＭＳ ゴシック" panose="020B0609070205080204" pitchFamily="49" charset="-128"/>
                          <a:cs typeface="+mn-cs"/>
                        </a:rPr>
                        <a:t>　</a:t>
                      </a:r>
                      <a:r>
                        <a:rPr kumimoji="1" lang="ja-JP" altLang="en-US" sz="130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文化芸術は、人々の創造性をはぐくみ、その表現力を高め</a:t>
                      </a:r>
                      <a:r>
                        <a:rPr kumimoji="1" lang="ja-JP" altLang="en-US" sz="1300" b="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（文化芸術基本法前文）</a:t>
                      </a:r>
                      <a:r>
                        <a:rPr kumimoji="1" lang="ja-JP" altLang="en-US" sz="1300" kern="1200" dirty="0" smtClean="0">
                          <a:solidFill>
                            <a:schemeClr val="dk1"/>
                          </a:solidFill>
                          <a:effectLst/>
                          <a:latin typeface="ＭＳ ゴシック" panose="020B0609070205080204" pitchFamily="49" charset="-128"/>
                          <a:ea typeface="ＭＳ ゴシック" panose="020B0609070205080204" pitchFamily="49" charset="-128"/>
                          <a:cs typeface="+mn-cs"/>
                        </a:rPr>
                        <a:t>、新たな需要や高い付加価値を生み出し、質の高い経済活動を実現するなど、社会の様々な分野の発展に寄与するものであり、</a:t>
                      </a:r>
                      <a:r>
                        <a:rPr kumimoji="1" lang="ja-JP" altLang="en-US" sz="1300" b="1" kern="1200" dirty="0" smtClean="0">
                          <a:solidFill>
                            <a:schemeClr val="dk1"/>
                          </a:solidFill>
                          <a:effectLst/>
                          <a:latin typeface="ＭＳ ゴシック" panose="020B0609070205080204" pitchFamily="49" charset="-128"/>
                          <a:ea typeface="ＭＳ ゴシック" panose="020B0609070205080204" pitchFamily="49" charset="-128"/>
                          <a:cs typeface="+mn-cs"/>
                        </a:rPr>
                        <a:t>大阪市では、芸術文化の担い手等の人材の育成・支援をはじめ、上方伝統芸能の継承・発展、多様な芸術文化の交流や新たな芸術文化の創造を通じて、大阪の魅力向上に取組みます</a:t>
                      </a:r>
                      <a:r>
                        <a:rPr kumimoji="1" lang="ja-JP" altLang="en-US" sz="1300" kern="1200" dirty="0" smtClean="0">
                          <a:solidFill>
                            <a:schemeClr val="dk1"/>
                          </a:solidFill>
                          <a:effectLst/>
                          <a:latin typeface="ＭＳ ゴシック" panose="020B0609070205080204" pitchFamily="49" charset="-128"/>
                          <a:ea typeface="ＭＳ ゴシック" panose="020B0609070205080204" pitchFamily="49" charset="-128"/>
                          <a:cs typeface="+mn-cs"/>
                        </a:rPr>
                        <a:t>。</a:t>
                      </a:r>
                      <a:endParaRPr kumimoji="1" lang="ja-JP" altLang="en-US" sz="13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185356758"/>
                  </a:ext>
                </a:extLst>
              </a:tr>
              <a:tr h="1455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Ｃ</a:t>
                      </a:r>
                      <a:endParaRPr kumimoji="1" lang="en-US"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「文化が社会を形成する」</a:t>
                      </a:r>
                    </a:p>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kern="1200" dirty="0" smtClean="0">
                          <a:solidFill>
                            <a:schemeClr val="dk1"/>
                          </a:solidFill>
                          <a:effectLst/>
                          <a:latin typeface="ＭＳ ゴシック" panose="020B0609070205080204" pitchFamily="49" charset="-128"/>
                          <a:ea typeface="ＭＳ ゴシック" panose="020B0609070205080204" pitchFamily="49" charset="-128"/>
                          <a:cs typeface="+mn-cs"/>
                        </a:rPr>
                        <a:t>　芸術文化を通じて、他者の文化や価値観を理解し、共生していく基盤をつくることは、人々が幸せに暮らしていくために欠くことができないものであり、</a:t>
                      </a:r>
                      <a:r>
                        <a:rPr kumimoji="1" lang="ja-JP" altLang="en-US" sz="1300" b="1" kern="1200" dirty="0" smtClean="0">
                          <a:solidFill>
                            <a:schemeClr val="dk1"/>
                          </a:solidFill>
                          <a:effectLst/>
                          <a:latin typeface="ＭＳ ゴシック" panose="020B0609070205080204" pitchFamily="49" charset="-128"/>
                          <a:ea typeface="ＭＳ ゴシック" panose="020B0609070205080204" pitchFamily="49" charset="-128"/>
                          <a:cs typeface="+mn-cs"/>
                        </a:rPr>
                        <a:t>大阪市では、文化の有する地域力の向上や社会包摂等の機能を生かした取り組みや、大阪の文化財・史跡の保存・活用を通じて、多様な人々が集い、交流する機会の創出や、芸術文化の社会的価値の醸成を図ります</a:t>
                      </a:r>
                      <a:r>
                        <a:rPr kumimoji="1" lang="ja-JP" altLang="en-US" sz="1300" kern="1200" dirty="0" smtClean="0">
                          <a:solidFill>
                            <a:schemeClr val="dk1"/>
                          </a:solidFill>
                          <a:effectLst/>
                          <a:latin typeface="ＭＳ ゴシック" panose="020B0609070205080204" pitchFamily="49" charset="-128"/>
                          <a:ea typeface="ＭＳ ゴシック" panose="020B0609070205080204" pitchFamily="49" charset="-128"/>
                          <a:cs typeface="+mn-cs"/>
                        </a:rPr>
                        <a:t>。</a:t>
                      </a:r>
                    </a:p>
                  </a:txBody>
                  <a:tcPr anchor="ctr"/>
                </a:tc>
                <a:extLst>
                  <a:ext uri="{0D108BD9-81ED-4DB2-BD59-A6C34878D82A}">
                    <a16:rowId xmlns:a16="http://schemas.microsoft.com/office/drawing/2014/main" val="384692231"/>
                  </a:ext>
                </a:extLst>
              </a:tr>
            </a:tbl>
          </a:graphicData>
        </a:graphic>
      </p:graphicFrame>
      <p:sp>
        <p:nvSpPr>
          <p:cNvPr id="6" name="タイトル 1"/>
          <p:cNvSpPr txBox="1">
            <a:spLocks/>
          </p:cNvSpPr>
          <p:nvPr/>
        </p:nvSpPr>
        <p:spPr>
          <a:xfrm>
            <a:off x="541381" y="347945"/>
            <a:ext cx="4462668" cy="41921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３</a:t>
            </a:r>
            <a:r>
              <a:rPr lang="en-US" altLang="ja-JP" sz="1600" dirty="0" smtClean="0"/>
              <a:t>―</a:t>
            </a:r>
            <a:r>
              <a:rPr lang="ja-JP" altLang="en-US" sz="1600" dirty="0" smtClean="0"/>
              <a:t>１．施策の方向性（大阪府と共通のビジョン）</a:t>
            </a:r>
            <a:endParaRPr lang="ja-JP" altLang="en-US" sz="1600" dirty="0"/>
          </a:p>
        </p:txBody>
      </p:sp>
      <p:sp>
        <p:nvSpPr>
          <p:cNvPr id="8" name="スライド番号プレースホルダー 5"/>
          <p:cNvSpPr>
            <a:spLocks noGrp="1"/>
          </p:cNvSpPr>
          <p:nvPr>
            <p:ph type="sldNum" sz="quarter" idx="12"/>
          </p:nvPr>
        </p:nvSpPr>
        <p:spPr>
          <a:xfrm>
            <a:off x="2627784" y="6492875"/>
            <a:ext cx="2133600" cy="365125"/>
          </a:xfrm>
        </p:spPr>
        <p:txBody>
          <a:bodyPr/>
          <a:lstStyle/>
          <a:p>
            <a:r>
              <a:rPr lang="en-US" altLang="ja-JP" dirty="0"/>
              <a:t>11</a:t>
            </a:r>
            <a:endParaRPr lang="ja-JP" altLang="en-US" dirty="0"/>
          </a:p>
        </p:txBody>
      </p:sp>
    </p:spTree>
    <p:extLst>
      <p:ext uri="{BB962C8B-B14F-4D97-AF65-F5344CB8AC3E}">
        <p14:creationId xmlns:p14="http://schemas.microsoft.com/office/powerpoint/2010/main" val="3439057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23528" y="225721"/>
            <a:ext cx="5676056"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Autofit/>
          </a:bodyPr>
          <a:lstStyle/>
          <a:p>
            <a:pPr lvl="0" algn="l">
              <a:spcBef>
                <a:spcPts val="0"/>
              </a:spcBef>
              <a:defRPr/>
            </a:pPr>
            <a:r>
              <a:rPr lang="ja-JP" altLang="en-US" sz="1600" dirty="0" smtClean="0"/>
              <a:t>３</a:t>
            </a:r>
            <a:r>
              <a:rPr lang="en-US" altLang="ja-JP" sz="1600" dirty="0" smtClean="0"/>
              <a:t>―</a:t>
            </a:r>
            <a:r>
              <a:rPr lang="ja-JP" altLang="en-US" sz="1600" dirty="0"/>
              <a:t>２</a:t>
            </a:r>
            <a:r>
              <a:rPr lang="ja-JP" altLang="en-US" sz="1600" dirty="0" smtClean="0"/>
              <a:t>．</a:t>
            </a:r>
            <a:r>
              <a:rPr kumimoji="1" lang="ja-JP" altLang="en-US" sz="1600" dirty="0" smtClean="0"/>
              <a:t>Ａ</a:t>
            </a:r>
            <a:r>
              <a:rPr lang="ja-JP" altLang="ja-JP" sz="1600" dirty="0">
                <a:solidFill>
                  <a:schemeClr val="dk1"/>
                </a:solidFill>
                <a:latin typeface="ＭＳ ゴシック" panose="020B0609070205080204" pitchFamily="49" charset="-128"/>
                <a:ea typeface="ＭＳ ゴシック" panose="020B0609070205080204" pitchFamily="49" charset="-128"/>
              </a:rPr>
              <a:t>「文化にかかわる環境づくり</a:t>
            </a:r>
            <a:r>
              <a:rPr lang="ja-JP" altLang="ja-JP" sz="1600" dirty="0" smtClean="0">
                <a:solidFill>
                  <a:schemeClr val="dk1"/>
                </a:solidFill>
                <a:latin typeface="ＭＳ ゴシック" panose="020B0609070205080204" pitchFamily="49" charset="-128"/>
                <a:ea typeface="ＭＳ ゴシック" panose="020B0609070205080204" pitchFamily="49" charset="-128"/>
              </a:rPr>
              <a:t>」</a:t>
            </a:r>
            <a:r>
              <a:rPr lang="ja-JP" altLang="en-US" sz="1600" dirty="0" smtClean="0">
                <a:solidFill>
                  <a:schemeClr val="dk1"/>
                </a:solidFill>
                <a:latin typeface="ＭＳ ゴシック" panose="020B0609070205080204" pitchFamily="49" charset="-128"/>
                <a:ea typeface="ＭＳ ゴシック" panose="020B0609070205080204" pitchFamily="49" charset="-128"/>
              </a:rPr>
              <a:t>（大阪市の取組み）</a:t>
            </a:r>
            <a:endParaRPr lang="ja-JP" altLang="ja-JP" sz="1600" dirty="0">
              <a:solidFill>
                <a:schemeClr val="dk1"/>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557897" y="1493044"/>
            <a:ext cx="7632848" cy="1954381"/>
          </a:xfrm>
          <a:prstGeom prst="rect">
            <a:avLst/>
          </a:prstGeom>
        </p:spPr>
        <p:txBody>
          <a:bodyPr wrap="square" lIns="180000" rIns="180000">
            <a:spAutoFit/>
          </a:bodyPr>
          <a:lstStyle/>
          <a:p>
            <a:r>
              <a:rPr lang="ja-JP" altLang="en-US" sz="1600" b="1" dirty="0" smtClean="0">
                <a:solidFill>
                  <a:schemeClr val="dk1"/>
                </a:solidFill>
                <a:latin typeface="ＭＳ ゴシック" panose="020B0609070205080204" pitchFamily="49" charset="-128"/>
                <a:ea typeface="ＭＳ ゴシック" panose="020B0609070205080204" pitchFamily="49" charset="-128"/>
              </a:rPr>
              <a:t>　　</a:t>
            </a:r>
            <a:endParaRPr lang="en-US" altLang="ja-JP" sz="1600" dirty="0" smtClean="0">
              <a:latin typeface="ＭＳ ゴシック" panose="020B0609070205080204" pitchFamily="49" charset="-128"/>
              <a:ea typeface="ＭＳ ゴシック" panose="020B0609070205080204" pitchFamily="49" charset="-128"/>
            </a:endParaRPr>
          </a:p>
          <a:p>
            <a:pPr>
              <a:lnSpc>
                <a:spcPts val="1800"/>
              </a:lnSpc>
            </a:pPr>
            <a:r>
              <a:rPr lang="ja-JP" altLang="en-US" sz="1600" b="1" dirty="0" smtClean="0">
                <a:latin typeface="ＭＳ ゴシック" panose="020B0609070205080204" pitchFamily="49" charset="-128"/>
                <a:ea typeface="ＭＳ ゴシック" panose="020B0609070205080204" pitchFamily="49" charset="-128"/>
              </a:rPr>
              <a:t>①</a:t>
            </a:r>
            <a:r>
              <a:rPr lang="ja-JP" altLang="en-US" sz="1600" b="1" u="sng" dirty="0" smtClean="0">
                <a:latin typeface="ＭＳ ゴシック" panose="020B0609070205080204" pitchFamily="49" charset="-128"/>
                <a:ea typeface="ＭＳ ゴシック" panose="020B0609070205080204" pitchFamily="49" charset="-128"/>
              </a:rPr>
              <a:t>芸術文化を鑑賞等できる機会等の充実</a:t>
            </a:r>
            <a:endParaRPr lang="ja-JP" altLang="ja-JP" sz="1600" b="1" dirty="0" smtClean="0">
              <a:latin typeface="ＭＳ ゴシック" panose="020B0609070205080204" pitchFamily="49" charset="-128"/>
              <a:ea typeface="ＭＳ ゴシック" panose="020B0609070205080204" pitchFamily="49" charset="-128"/>
            </a:endParaRPr>
          </a:p>
          <a:p>
            <a:pPr>
              <a:lnSpc>
                <a:spcPts val="1800"/>
              </a:lnSpc>
            </a:pPr>
            <a:endParaRPr lang="en-US" altLang="ja-JP" sz="1400" dirty="0">
              <a:latin typeface="ＭＳ ゴシック" panose="020B0609070205080204" pitchFamily="49" charset="-128"/>
              <a:ea typeface="ＭＳ ゴシック" panose="020B0609070205080204" pitchFamily="49"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〇　子ども</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、高齢者、</a:t>
            </a:r>
            <a:r>
              <a:rPr lang="ja-JP" altLang="en-US" sz="1400" dirty="0" err="1">
                <a:latin typeface="ＭＳ ゴシック" panose="020B0609070205080204" pitchFamily="49" charset="-128"/>
                <a:ea typeface="ＭＳ ゴシック" panose="020B0609070205080204" pitchFamily="49" charset="-128"/>
                <a:cs typeface="メイリオ" panose="020B0604030504040204" pitchFamily="50" charset="-128"/>
              </a:rPr>
              <a:t>障がい</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者、外国人など、あらゆる人々が文化芸術を鑑賞</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参加</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できる</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ような</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機会の提供に取り組みます</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p>
          <a:p>
            <a:pPr>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〇　個々に特色のある博物館・美術館施設の活用により、良質で多様な芸術文化に</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触れる</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ことのできる機会の充実を図ります</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lang="en-US" altLang="ja-JP" dirty="0" smtClean="0"/>
              <a:t>12</a:t>
            </a:r>
            <a:endParaRPr lang="ja-JP" altLang="en-US" dirty="0"/>
          </a:p>
        </p:txBody>
      </p:sp>
      <p:pic>
        <p:nvPicPr>
          <p:cNvPr id="6" name="図 5"/>
          <p:cNvPicPr/>
          <p:nvPr/>
        </p:nvPicPr>
        <p:blipFill>
          <a:blip r:embed="rId3"/>
          <a:stretch>
            <a:fillRect/>
          </a:stretch>
        </p:blipFill>
        <p:spPr>
          <a:xfrm>
            <a:off x="557897" y="3717977"/>
            <a:ext cx="3348372" cy="2158121"/>
          </a:xfrm>
          <a:prstGeom prst="rect">
            <a:avLst/>
          </a:prstGeom>
        </p:spPr>
      </p:pic>
      <p:sp>
        <p:nvSpPr>
          <p:cNvPr id="10" name="テキスト ボックス 9"/>
          <p:cNvSpPr txBox="1"/>
          <p:nvPr/>
        </p:nvSpPr>
        <p:spPr>
          <a:xfrm>
            <a:off x="809925" y="5939102"/>
            <a:ext cx="3096344" cy="430887"/>
          </a:xfrm>
          <a:prstGeom prst="rect">
            <a:avLst/>
          </a:prstGeom>
          <a:noFill/>
        </p:spPr>
        <p:txBody>
          <a:bodyPr wrap="square" rtlCol="0">
            <a:spAutoFit/>
          </a:bodyPr>
          <a:lstStyle/>
          <a:p>
            <a:r>
              <a:rPr lang="ja-JP" altLang="en-US" sz="1100" dirty="0" smtClean="0"/>
              <a:t>伝統</a:t>
            </a:r>
            <a:r>
              <a:rPr lang="ja-JP" altLang="en-US" sz="1100" dirty="0"/>
              <a:t>芸能</a:t>
            </a:r>
            <a:r>
              <a:rPr lang="ja-JP" altLang="en-US" sz="1100" dirty="0" smtClean="0"/>
              <a:t>鑑賞会　</a:t>
            </a:r>
            <a:endParaRPr lang="en-US" altLang="ja-JP" sz="1100" dirty="0" smtClean="0"/>
          </a:p>
          <a:p>
            <a:r>
              <a:rPr lang="ja-JP" altLang="en-US" sz="1100" dirty="0" smtClean="0"/>
              <a:t>「こどもとたのしむ能狂言」　（能面体験コーナー）</a:t>
            </a:r>
            <a:endParaRPr kumimoji="1" lang="ja-JP" altLang="en-US" sz="1100" dirty="0"/>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2760" y="3716408"/>
            <a:ext cx="4305304" cy="2376887"/>
          </a:xfrm>
          <a:prstGeom prst="rect">
            <a:avLst/>
          </a:prstGeom>
        </p:spPr>
      </p:pic>
      <p:sp>
        <p:nvSpPr>
          <p:cNvPr id="8" name="テキスト ボックス 7"/>
          <p:cNvSpPr txBox="1"/>
          <p:nvPr/>
        </p:nvSpPr>
        <p:spPr>
          <a:xfrm>
            <a:off x="5812631" y="6154545"/>
            <a:ext cx="1385561" cy="261610"/>
          </a:xfrm>
          <a:prstGeom prst="rect">
            <a:avLst/>
          </a:prstGeom>
          <a:noFill/>
        </p:spPr>
        <p:txBody>
          <a:bodyPr wrap="square" rtlCol="0">
            <a:spAutoFit/>
          </a:bodyPr>
          <a:lstStyle/>
          <a:p>
            <a:pPr algn="ctr"/>
            <a:r>
              <a:rPr lang="ja-JP" altLang="en-US" sz="1100" dirty="0" smtClean="0"/>
              <a:t>大阪市立美術館</a:t>
            </a:r>
            <a:endParaRPr kumimoji="1" lang="ja-JP" altLang="en-US" sz="1100" dirty="0"/>
          </a:p>
        </p:txBody>
      </p:sp>
      <p:sp>
        <p:nvSpPr>
          <p:cNvPr id="9" name="正方形/長方形 8"/>
          <p:cNvSpPr/>
          <p:nvPr/>
        </p:nvSpPr>
        <p:spPr>
          <a:xfrm>
            <a:off x="101600" y="792478"/>
            <a:ext cx="8496944" cy="830997"/>
          </a:xfrm>
          <a:prstGeom prst="rect">
            <a:avLst/>
          </a:prstGeom>
        </p:spPr>
        <p:txBody>
          <a:bodyPr wrap="square" lIns="180000" rIns="180000">
            <a:spAutoFit/>
          </a:bodyPr>
          <a:lstStyle/>
          <a:p>
            <a:r>
              <a:rPr lang="ja-JP" altLang="en-US" sz="1600" b="1" dirty="0" smtClean="0">
                <a:solidFill>
                  <a:schemeClr val="dk1"/>
                </a:solidFill>
                <a:latin typeface="ＭＳ ゴシック" panose="020B0609070205080204" pitchFamily="49" charset="-128"/>
                <a:ea typeface="ＭＳ ゴシック" panose="020B0609070205080204" pitchFamily="49" charset="-128"/>
              </a:rPr>
              <a:t>　　あらゆる</a:t>
            </a:r>
            <a:r>
              <a:rPr lang="ja-JP" altLang="en-US" sz="1600" b="1" dirty="0">
                <a:solidFill>
                  <a:schemeClr val="dk1"/>
                </a:solidFill>
                <a:latin typeface="ＭＳ ゴシック" panose="020B0609070205080204" pitchFamily="49" charset="-128"/>
                <a:ea typeface="ＭＳ ゴシック" panose="020B0609070205080204" pitchFamily="49" charset="-128"/>
              </a:rPr>
              <a:t>人々が年齢などにかかわらず、芸術文化を鑑賞、参加できるような機会</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を</a:t>
            </a:r>
            <a:endParaRPr lang="en-US" altLang="ja-JP" sz="1600" b="1" dirty="0" smtClean="0">
              <a:solidFill>
                <a:schemeClr val="dk1"/>
              </a:solidFill>
              <a:latin typeface="ＭＳ ゴシック" panose="020B0609070205080204" pitchFamily="49" charset="-128"/>
              <a:ea typeface="ＭＳ ゴシック" panose="020B0609070205080204" pitchFamily="49" charset="-128"/>
            </a:endParaRPr>
          </a:p>
          <a:p>
            <a:r>
              <a:rPr lang="ja-JP" altLang="en-US" sz="1600" b="1" dirty="0" smtClean="0">
                <a:solidFill>
                  <a:schemeClr val="dk1"/>
                </a:solidFill>
                <a:latin typeface="ＭＳ ゴシック" panose="020B0609070205080204" pitchFamily="49" charset="-128"/>
                <a:ea typeface="ＭＳ ゴシック" panose="020B0609070205080204" pitchFamily="49" charset="-128"/>
              </a:rPr>
              <a:t>　創出</a:t>
            </a:r>
            <a:r>
              <a:rPr lang="ja-JP" altLang="en-US" sz="1600" b="1" dirty="0">
                <a:solidFill>
                  <a:schemeClr val="dk1"/>
                </a:solidFill>
                <a:latin typeface="ＭＳ ゴシック" panose="020B0609070205080204" pitchFamily="49" charset="-128"/>
                <a:ea typeface="ＭＳ ゴシック" panose="020B0609070205080204" pitchFamily="49" charset="-128"/>
              </a:rPr>
              <a:t>するとともに、芸術文化を継承発展</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させる</a:t>
            </a:r>
            <a:r>
              <a:rPr lang="ja-JP" altLang="en-US" sz="1600" b="1" dirty="0" smtClean="0">
                <a:latin typeface="ＭＳ ゴシック" panose="020B0609070205080204" pitchFamily="49" charset="-128"/>
                <a:ea typeface="ＭＳ ゴシック" panose="020B0609070205080204" pitchFamily="49" charset="-128"/>
              </a:rPr>
              <a:t>子どもや</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青少年</a:t>
            </a:r>
            <a:r>
              <a:rPr lang="ja-JP" altLang="en-US" sz="1600" b="1" dirty="0">
                <a:solidFill>
                  <a:schemeClr val="dk1"/>
                </a:solidFill>
                <a:latin typeface="ＭＳ ゴシック" panose="020B0609070205080204" pitchFamily="49" charset="-128"/>
                <a:ea typeface="ＭＳ ゴシック" panose="020B0609070205080204" pitchFamily="49" charset="-128"/>
              </a:rPr>
              <a:t>が成長する機会</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の</a:t>
            </a:r>
            <a:endParaRPr lang="en-US" altLang="ja-JP" sz="1600" b="1" dirty="0" smtClean="0">
              <a:solidFill>
                <a:schemeClr val="dk1"/>
              </a:solidFill>
              <a:latin typeface="ＭＳ ゴシック" panose="020B0609070205080204" pitchFamily="49" charset="-128"/>
              <a:ea typeface="ＭＳ ゴシック" panose="020B0609070205080204" pitchFamily="49" charset="-128"/>
            </a:endParaRPr>
          </a:p>
          <a:p>
            <a:r>
              <a:rPr lang="ja-JP" altLang="en-US" sz="1600" b="1" dirty="0">
                <a:solidFill>
                  <a:schemeClr val="dk1"/>
                </a:solidFill>
                <a:latin typeface="ＭＳ ゴシック" panose="020B0609070205080204" pitchFamily="49" charset="-128"/>
                <a:ea typeface="ＭＳ ゴシック" panose="020B0609070205080204" pitchFamily="49" charset="-128"/>
              </a:rPr>
              <a:t>　</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充実</a:t>
            </a:r>
            <a:r>
              <a:rPr lang="ja-JP" altLang="en-US" sz="1600" b="1" dirty="0">
                <a:solidFill>
                  <a:schemeClr val="dk1"/>
                </a:solidFill>
                <a:latin typeface="ＭＳ ゴシック" panose="020B0609070205080204" pitchFamily="49" charset="-128"/>
                <a:ea typeface="ＭＳ ゴシック" panose="020B0609070205080204" pitchFamily="49" charset="-128"/>
              </a:rPr>
              <a:t>や芸術文化を支える市民意識の醸成に取組みます</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a:t>
            </a:r>
            <a:endParaRPr lang="ja-JP" altLang="en-US" sz="1600" b="1" dirty="0">
              <a:solidFill>
                <a:schemeClr val="dk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8578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2135" y="919147"/>
            <a:ext cx="8284012" cy="1938992"/>
          </a:xfrm>
          <a:prstGeom prst="rect">
            <a:avLst/>
          </a:prstGeom>
        </p:spPr>
        <p:txBody>
          <a:bodyPr wrap="square" lIns="180000" rIns="180000">
            <a:spAutoFit/>
          </a:bodyPr>
          <a:lstStyle/>
          <a:p>
            <a:pPr>
              <a:lnSpc>
                <a:spcPts val="1800"/>
              </a:lnSpc>
            </a:pPr>
            <a:r>
              <a:rPr lang="ja-JP" altLang="en-US" sz="1600" b="1" dirty="0" smtClean="0">
                <a:latin typeface="ＭＳ ゴシック" panose="020B0609070205080204" pitchFamily="49" charset="-128"/>
                <a:ea typeface="ＭＳ ゴシック" panose="020B0609070205080204" pitchFamily="49" charset="-128"/>
                <a:cs typeface="メイリオ" panose="020B0604030504040204" pitchFamily="50" charset="-128"/>
              </a:rPr>
              <a:t>②</a:t>
            </a:r>
            <a:r>
              <a:rPr lang="ja-JP" altLang="en-US"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rPr>
              <a:t>芸術文化を将来へ継承発展させる子どもや青少年が成長する機会の充実</a:t>
            </a:r>
            <a:endParaRPr lang="en-US" altLang="ja-JP" sz="1600" b="1" u="sng"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endParaRPr lang="en-US" altLang="ja-JP" sz="1600" u="sng"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〇　次代を担う子どもや青少年の創造性、感性等を育み、大阪の芸術文化を将来へ</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継承発展させていくため、幼い頃から良質で多様な芸術文化に直接触れ、</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身近に親しむ機会の一層の充実に努めます。</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endParaRPr lang="ja-JP" altLang="en-US" sz="9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〇　文楽や能楽、音楽等大阪が誇る文化資源の鑑賞・体験授業の実施により、</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良質で多様な芸術文化に触れることのできる機会の充実を図ります</a:t>
            </a:r>
            <a:r>
              <a:rPr lang="ja-JP" altLang="en-US" sz="1400" dirty="0" smtClean="0">
                <a:latin typeface="+mn-ea"/>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r>
              <a:rPr lang="en-US" altLang="ja-JP" dirty="0" smtClean="0"/>
              <a:t>13</a:t>
            </a:r>
            <a:endParaRPr lang="ja-JP" altLang="en-US" dirty="0"/>
          </a:p>
        </p:txBody>
      </p:sp>
      <p:sp>
        <p:nvSpPr>
          <p:cNvPr id="7" name="タイトル 1"/>
          <p:cNvSpPr txBox="1">
            <a:spLocks/>
          </p:cNvSpPr>
          <p:nvPr/>
        </p:nvSpPr>
        <p:spPr>
          <a:xfrm>
            <a:off x="391587" y="284133"/>
            <a:ext cx="5676056" cy="43204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defRPr/>
            </a:pPr>
            <a:r>
              <a:rPr lang="ja-JP" altLang="en-US" sz="1600" smtClean="0"/>
              <a:t>３</a:t>
            </a:r>
            <a:r>
              <a:rPr lang="en-US" altLang="ja-JP" sz="1600" smtClean="0"/>
              <a:t>―</a:t>
            </a:r>
            <a:r>
              <a:rPr lang="ja-JP" altLang="en-US" sz="1600" smtClean="0"/>
              <a:t>２．Ａ</a:t>
            </a:r>
            <a:r>
              <a:rPr lang="ja-JP" altLang="ja-JP" sz="1600" smtClean="0">
                <a:solidFill>
                  <a:schemeClr val="dk1"/>
                </a:solidFill>
                <a:latin typeface="ＭＳ ゴシック" panose="020B0609070205080204" pitchFamily="49" charset="-128"/>
                <a:ea typeface="ＭＳ ゴシック" panose="020B0609070205080204" pitchFamily="49" charset="-128"/>
              </a:rPr>
              <a:t>「文化にかかわる環境づくり」</a:t>
            </a:r>
            <a:r>
              <a:rPr lang="ja-JP" altLang="en-US" sz="1600" smtClean="0">
                <a:solidFill>
                  <a:schemeClr val="dk1"/>
                </a:solidFill>
                <a:latin typeface="ＭＳ ゴシック" panose="020B0609070205080204" pitchFamily="49" charset="-128"/>
                <a:ea typeface="ＭＳ ゴシック" panose="020B0609070205080204" pitchFamily="49" charset="-128"/>
              </a:rPr>
              <a:t>（大阪市の取組み）</a:t>
            </a:r>
            <a:endParaRPr lang="ja-JP" altLang="ja-JP" sz="1600" dirty="0">
              <a:solidFill>
                <a:schemeClr val="dk1"/>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1376627" y="5602451"/>
            <a:ext cx="1498279" cy="430887"/>
          </a:xfrm>
          <a:prstGeom prst="rect">
            <a:avLst/>
          </a:prstGeom>
          <a:noFill/>
        </p:spPr>
        <p:txBody>
          <a:bodyPr wrap="square" rtlCol="0">
            <a:spAutoFit/>
          </a:bodyPr>
          <a:lstStyle/>
          <a:p>
            <a:r>
              <a:rPr lang="ja-JP" altLang="en-US" sz="1100" dirty="0" smtClean="0"/>
              <a:t>こども本の森中之島</a:t>
            </a:r>
            <a:endParaRPr lang="en-US" altLang="ja-JP" sz="1100" dirty="0" smtClean="0"/>
          </a:p>
          <a:p>
            <a:r>
              <a:rPr kumimoji="1" lang="ja-JP" altLang="en-US" sz="1100" dirty="0" smtClean="0"/>
              <a:t>（内部）</a:t>
            </a:r>
            <a:endParaRPr kumimoji="1" lang="ja-JP" altLang="en-US" sz="1100" dirty="0"/>
          </a:p>
        </p:txBody>
      </p:sp>
      <p:sp>
        <p:nvSpPr>
          <p:cNvPr id="11" name="テキスト ボックス 10"/>
          <p:cNvSpPr txBox="1"/>
          <p:nvPr/>
        </p:nvSpPr>
        <p:spPr>
          <a:xfrm>
            <a:off x="5384113" y="5602451"/>
            <a:ext cx="2436333" cy="600164"/>
          </a:xfrm>
          <a:prstGeom prst="rect">
            <a:avLst/>
          </a:prstGeom>
          <a:noFill/>
        </p:spPr>
        <p:txBody>
          <a:bodyPr wrap="square" rtlCol="0">
            <a:spAutoFit/>
          </a:bodyPr>
          <a:lstStyle/>
          <a:p>
            <a:r>
              <a:rPr kumimoji="1" lang="ja-JP" altLang="en-US" sz="1100" dirty="0" smtClean="0"/>
              <a:t>中学生のためのコンサート</a:t>
            </a:r>
            <a:endParaRPr kumimoji="1" lang="en-US" altLang="ja-JP" sz="1100" dirty="0" smtClean="0"/>
          </a:p>
          <a:p>
            <a:r>
              <a:rPr lang="ja-JP" altLang="en-US" sz="1100" dirty="0" smtClean="0"/>
              <a:t>　「はじめてのオーケストラ」</a:t>
            </a:r>
            <a:endParaRPr lang="en-US" altLang="ja-JP" sz="1100" dirty="0" smtClean="0"/>
          </a:p>
          <a:p>
            <a:r>
              <a:rPr lang="ja-JP" altLang="en-US" sz="1100" dirty="0" smtClean="0"/>
              <a:t>　　（市立中学生とプロ奏者との共演）</a:t>
            </a:r>
            <a:endParaRPr kumimoji="1" lang="ja-JP" altLang="en-US" sz="1100" dirty="0"/>
          </a:p>
        </p:txBody>
      </p:sp>
      <p:sp>
        <p:nvSpPr>
          <p:cNvPr id="10" name="テキスト ボックス 9"/>
          <p:cNvSpPr txBox="1"/>
          <p:nvPr/>
        </p:nvSpPr>
        <p:spPr>
          <a:xfrm>
            <a:off x="8122283" y="5493034"/>
            <a:ext cx="794361" cy="246221"/>
          </a:xfrm>
          <a:prstGeom prst="rect">
            <a:avLst/>
          </a:prstGeom>
          <a:noFill/>
        </p:spPr>
        <p:txBody>
          <a:bodyPr wrap="square" rtlCol="0">
            <a:spAutoFit/>
          </a:bodyPr>
          <a:lstStyle/>
          <a:p>
            <a:r>
              <a:rPr lang="en-US" altLang="ja-JP" sz="1000" dirty="0" smtClean="0"/>
              <a:t>©</a:t>
            </a:r>
            <a:r>
              <a:rPr lang="ja-JP" altLang="en-US" sz="1000" dirty="0" smtClean="0"/>
              <a:t>飯島隆</a:t>
            </a:r>
            <a:endParaRPr kumimoji="1" lang="ja-JP" altLang="en-US" sz="1000"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073" y="3061105"/>
            <a:ext cx="3617388" cy="2415539"/>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7916" y="3061105"/>
            <a:ext cx="4628728" cy="2431929"/>
          </a:xfrm>
          <a:prstGeom prst="rect">
            <a:avLst/>
          </a:prstGeom>
        </p:spPr>
      </p:pic>
    </p:spTree>
    <p:extLst>
      <p:ext uri="{BB962C8B-B14F-4D97-AF65-F5344CB8AC3E}">
        <p14:creationId xmlns:p14="http://schemas.microsoft.com/office/powerpoint/2010/main" val="1156686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07559" y="985439"/>
            <a:ext cx="8556724" cy="1661993"/>
          </a:xfrm>
          <a:prstGeom prst="rect">
            <a:avLst/>
          </a:prstGeom>
        </p:spPr>
        <p:txBody>
          <a:bodyPr wrap="square" lIns="180000" rIns="180000">
            <a:spAutoFit/>
          </a:bodyPr>
          <a:lstStyle/>
          <a:p>
            <a:pPr lvl="0"/>
            <a:r>
              <a:rPr lang="ja-JP" altLang="en-US" sz="1600" b="1" dirty="0" smtClean="0">
                <a:solidFill>
                  <a:prstClr val="black"/>
                </a:solidFill>
                <a:latin typeface="ＭＳ ゴシック" panose="020B0609070205080204" pitchFamily="49" charset="-128"/>
                <a:ea typeface="ＭＳ ゴシック" panose="020B0609070205080204" pitchFamily="49" charset="-128"/>
              </a:rPr>
              <a:t>③</a:t>
            </a:r>
            <a:r>
              <a:rPr lang="ja-JP" altLang="en-US" sz="1600" b="1" u="sng" dirty="0">
                <a:solidFill>
                  <a:prstClr val="black"/>
                </a:solidFill>
                <a:latin typeface="ＭＳ ゴシック" panose="020B0609070205080204" pitchFamily="49" charset="-128"/>
                <a:ea typeface="ＭＳ ゴシック" panose="020B0609070205080204" pitchFamily="49" charset="-128"/>
              </a:rPr>
              <a:t>芸術文化を支える市民意識の</a:t>
            </a:r>
            <a:r>
              <a:rPr lang="ja-JP" altLang="en-US" sz="1600" b="1" u="sng" dirty="0" smtClean="0">
                <a:solidFill>
                  <a:prstClr val="black"/>
                </a:solidFill>
                <a:latin typeface="ＭＳ ゴシック" panose="020B0609070205080204" pitchFamily="49" charset="-128"/>
                <a:ea typeface="ＭＳ ゴシック" panose="020B0609070205080204" pitchFamily="49" charset="-128"/>
              </a:rPr>
              <a:t>醸成</a:t>
            </a:r>
            <a:endParaRPr lang="en-US" altLang="ja-JP" sz="1600" b="1" u="sng" dirty="0" smtClean="0">
              <a:solidFill>
                <a:prstClr val="black"/>
              </a:solidFill>
              <a:latin typeface="ＭＳ ゴシック" panose="020B0609070205080204" pitchFamily="49" charset="-128"/>
              <a:ea typeface="ＭＳ ゴシック" panose="020B0609070205080204" pitchFamily="49" charset="-128"/>
            </a:endParaRPr>
          </a:p>
          <a:p>
            <a:pPr lvl="0"/>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lvl="0"/>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〇　芸術</a:t>
            </a:r>
            <a:r>
              <a:rPr lang="ja-JP" altLang="en-US" sz="1400" dirty="0">
                <a:solidFill>
                  <a:prstClr val="black"/>
                </a:solidFill>
                <a:latin typeface="ＭＳ ゴシック" panose="020B0609070205080204" pitchFamily="49" charset="-128"/>
                <a:ea typeface="ＭＳ ゴシック" panose="020B0609070205080204" pitchFamily="49" charset="-128"/>
              </a:rPr>
              <a:t>文化団体を支援する「なにわの芸術応援募金」等をより一層活用して</a:t>
            </a:r>
            <a:r>
              <a:rPr lang="ja-JP" altLang="en-US" sz="1400" dirty="0" smtClean="0">
                <a:solidFill>
                  <a:prstClr val="black"/>
                </a:solidFill>
                <a:latin typeface="ＭＳ ゴシック" panose="020B0609070205080204" pitchFamily="49" charset="-128"/>
                <a:ea typeface="ＭＳ ゴシック" panose="020B0609070205080204" pitchFamily="49" charset="-128"/>
              </a:rPr>
              <a:t>いくほか、</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寄付者</a:t>
            </a:r>
            <a:r>
              <a:rPr lang="ja-JP" altLang="en-US" sz="1400" dirty="0">
                <a:solidFill>
                  <a:prstClr val="black"/>
                </a:solidFill>
                <a:latin typeface="ＭＳ ゴシック" panose="020B0609070205080204" pitchFamily="49" charset="-128"/>
                <a:ea typeface="ＭＳ ゴシック" panose="020B0609070205080204" pitchFamily="49" charset="-128"/>
              </a:rPr>
              <a:t>のニーズも把握しながら、芸術文化に対して寄付しやすい</a:t>
            </a:r>
            <a:r>
              <a:rPr lang="ja-JP" altLang="en-US" sz="1400" dirty="0" smtClean="0">
                <a:solidFill>
                  <a:prstClr val="black"/>
                </a:solidFill>
                <a:latin typeface="ＭＳ ゴシック" panose="020B0609070205080204" pitchFamily="49" charset="-128"/>
                <a:ea typeface="ＭＳ ゴシック" panose="020B0609070205080204" pitchFamily="49" charset="-128"/>
              </a:rPr>
              <a:t>環境づくり</a:t>
            </a:r>
            <a:r>
              <a:rPr lang="ja-JP" altLang="en-US" sz="1400" dirty="0">
                <a:solidFill>
                  <a:prstClr val="black"/>
                </a:solidFill>
                <a:latin typeface="ＭＳ ゴシック" panose="020B0609070205080204" pitchFamily="49" charset="-128"/>
                <a:ea typeface="ＭＳ ゴシック" panose="020B0609070205080204" pitchFamily="49" charset="-128"/>
              </a:rPr>
              <a:t>や</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芸術</a:t>
            </a:r>
            <a:r>
              <a:rPr lang="ja-JP" altLang="en-US" sz="1400" dirty="0">
                <a:solidFill>
                  <a:prstClr val="black"/>
                </a:solidFill>
                <a:latin typeface="ＭＳ ゴシック" panose="020B0609070205080204" pitchFamily="49" charset="-128"/>
                <a:ea typeface="ＭＳ ゴシック" panose="020B0609070205080204" pitchFamily="49" charset="-128"/>
              </a:rPr>
              <a:t>文化活動への民間資金の導入・活用方策についても検討し</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これ</a:t>
            </a:r>
            <a:r>
              <a:rPr lang="ja-JP" altLang="en-US" sz="1400" dirty="0">
                <a:solidFill>
                  <a:prstClr val="black"/>
                </a:solidFill>
                <a:latin typeface="ＭＳ ゴシック" panose="020B0609070205080204" pitchFamily="49" charset="-128"/>
                <a:ea typeface="ＭＳ ゴシック" panose="020B0609070205080204" pitchFamily="49" charset="-128"/>
              </a:rPr>
              <a:t>まで大阪市民が築いてきた寄付文化を継承、発展させ、文化の振興に</a:t>
            </a:r>
            <a:r>
              <a:rPr lang="ja-JP" altLang="en-US" sz="1400" dirty="0" smtClean="0">
                <a:solidFill>
                  <a:prstClr val="black"/>
                </a:solidFill>
                <a:latin typeface="ＭＳ ゴシック" panose="020B0609070205080204" pitchFamily="49" charset="-128"/>
                <a:ea typeface="ＭＳ ゴシック" panose="020B0609070205080204" pitchFamily="49" charset="-128"/>
              </a:rPr>
              <a:t>寄与する</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取組み</a:t>
            </a:r>
            <a:r>
              <a:rPr lang="ja-JP" altLang="en-US" sz="1400" dirty="0">
                <a:solidFill>
                  <a:prstClr val="black"/>
                </a:solidFill>
                <a:latin typeface="ＭＳ ゴシック" panose="020B0609070205080204" pitchFamily="49" charset="-128"/>
                <a:ea typeface="ＭＳ ゴシック" panose="020B0609070205080204" pitchFamily="49" charset="-128"/>
              </a:rPr>
              <a:t>を進めます。</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r>
              <a:rPr lang="en-US" altLang="ja-JP" dirty="0" smtClean="0"/>
              <a:t>14</a:t>
            </a:r>
            <a:endParaRPr lang="ja-JP" altLang="en-US" dirty="0"/>
          </a:p>
        </p:txBody>
      </p:sp>
      <p:sp>
        <p:nvSpPr>
          <p:cNvPr id="7" name="タイトル 1"/>
          <p:cNvSpPr txBox="1">
            <a:spLocks/>
          </p:cNvSpPr>
          <p:nvPr/>
        </p:nvSpPr>
        <p:spPr>
          <a:xfrm>
            <a:off x="407764" y="228944"/>
            <a:ext cx="5676056" cy="43204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defRPr/>
            </a:pPr>
            <a:r>
              <a:rPr lang="ja-JP" altLang="en-US" sz="1600" dirty="0" smtClean="0"/>
              <a:t>３</a:t>
            </a:r>
            <a:r>
              <a:rPr lang="en-US" altLang="ja-JP" sz="1600" dirty="0" smtClean="0"/>
              <a:t>―</a:t>
            </a:r>
            <a:r>
              <a:rPr lang="ja-JP" altLang="en-US" sz="1600" dirty="0" smtClean="0"/>
              <a:t>２．Ａ</a:t>
            </a:r>
            <a:r>
              <a:rPr lang="ja-JP" altLang="ja-JP" sz="1600" dirty="0" smtClean="0">
                <a:solidFill>
                  <a:schemeClr val="dk1"/>
                </a:solidFill>
                <a:latin typeface="ＭＳ ゴシック" panose="020B0609070205080204" pitchFamily="49" charset="-128"/>
                <a:ea typeface="ＭＳ ゴシック" panose="020B0609070205080204" pitchFamily="49" charset="-128"/>
              </a:rPr>
              <a:t>「文化にかかわる環境づくり」</a:t>
            </a:r>
            <a:r>
              <a:rPr lang="ja-JP" altLang="en-US" sz="1600" dirty="0" smtClean="0">
                <a:solidFill>
                  <a:schemeClr val="dk1"/>
                </a:solidFill>
                <a:latin typeface="ＭＳ ゴシック" panose="020B0609070205080204" pitchFamily="49" charset="-128"/>
                <a:ea typeface="ＭＳ ゴシック" panose="020B0609070205080204" pitchFamily="49" charset="-128"/>
              </a:rPr>
              <a:t>（大阪市の取組み）</a:t>
            </a:r>
            <a:endParaRPr lang="ja-JP" altLang="ja-JP" sz="1600" dirty="0">
              <a:solidFill>
                <a:schemeClr val="dk1"/>
              </a:solidFill>
              <a:latin typeface="ＭＳ ゴシック" panose="020B0609070205080204" pitchFamily="49" charset="-128"/>
              <a:ea typeface="ＭＳ ゴシック" panose="020B0609070205080204"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098671789"/>
              </p:ext>
            </p:extLst>
          </p:nvPr>
        </p:nvGraphicFramePr>
        <p:xfrm>
          <a:off x="1043608" y="3548394"/>
          <a:ext cx="6096000" cy="1440164"/>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97976432"/>
                    </a:ext>
                  </a:extLst>
                </a:gridCol>
                <a:gridCol w="1219200">
                  <a:extLst>
                    <a:ext uri="{9D8B030D-6E8A-4147-A177-3AD203B41FA5}">
                      <a16:colId xmlns:a16="http://schemas.microsoft.com/office/drawing/2014/main" val="4070776009"/>
                    </a:ext>
                  </a:extLst>
                </a:gridCol>
                <a:gridCol w="1219200">
                  <a:extLst>
                    <a:ext uri="{9D8B030D-6E8A-4147-A177-3AD203B41FA5}">
                      <a16:colId xmlns:a16="http://schemas.microsoft.com/office/drawing/2014/main" val="1243341236"/>
                    </a:ext>
                  </a:extLst>
                </a:gridCol>
                <a:gridCol w="1219200">
                  <a:extLst>
                    <a:ext uri="{9D8B030D-6E8A-4147-A177-3AD203B41FA5}">
                      <a16:colId xmlns:a16="http://schemas.microsoft.com/office/drawing/2014/main" val="2133540357"/>
                    </a:ext>
                  </a:extLst>
                </a:gridCol>
                <a:gridCol w="1219200">
                  <a:extLst>
                    <a:ext uri="{9D8B030D-6E8A-4147-A177-3AD203B41FA5}">
                      <a16:colId xmlns:a16="http://schemas.microsoft.com/office/drawing/2014/main" val="2703648160"/>
                    </a:ext>
                  </a:extLst>
                </a:gridCol>
              </a:tblGrid>
              <a:tr h="792091">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平成</a:t>
                      </a:r>
                      <a:r>
                        <a:rPr kumimoji="1" lang="en-US" altLang="ja-JP" sz="1400" dirty="0" smtClean="0">
                          <a:latin typeface="ＭＳ ゴシック" panose="020B0609070205080204" pitchFamily="49" charset="-128"/>
                          <a:ea typeface="ＭＳ ゴシック" panose="020B0609070205080204" pitchFamily="49" charset="-128"/>
                        </a:rPr>
                        <a:t>28</a:t>
                      </a:r>
                      <a:r>
                        <a:rPr kumimoji="1" lang="ja-JP" altLang="en-US" sz="1400" dirty="0" smtClean="0">
                          <a:latin typeface="ＭＳ ゴシック" panose="020B0609070205080204" pitchFamily="49" charset="-128"/>
                          <a:ea typeface="ＭＳ ゴシック" panose="020B0609070205080204" pitchFamily="49" charset="-128"/>
                        </a:rPr>
                        <a:t>年度</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平成</a:t>
                      </a:r>
                      <a:r>
                        <a:rPr kumimoji="1" lang="en-US" altLang="ja-JP" sz="1400" dirty="0" smtClean="0">
                          <a:latin typeface="ＭＳ ゴシック" panose="020B0609070205080204" pitchFamily="49" charset="-128"/>
                          <a:ea typeface="ＭＳ ゴシック" panose="020B0609070205080204" pitchFamily="49" charset="-128"/>
                        </a:rPr>
                        <a:t>29</a:t>
                      </a:r>
                      <a:r>
                        <a:rPr kumimoji="1" lang="ja-JP" altLang="en-US" sz="1400" dirty="0" smtClean="0">
                          <a:latin typeface="ＭＳ ゴシック" panose="020B0609070205080204" pitchFamily="49" charset="-128"/>
                          <a:ea typeface="ＭＳ ゴシック" panose="020B0609070205080204" pitchFamily="49" charset="-128"/>
                        </a:rPr>
                        <a:t>年度</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平成</a:t>
                      </a:r>
                      <a:r>
                        <a:rPr kumimoji="1" lang="en-US" altLang="ja-JP" sz="1400" dirty="0" smtClean="0">
                          <a:latin typeface="ＭＳ ゴシック" panose="020B0609070205080204" pitchFamily="49" charset="-128"/>
                          <a:ea typeface="ＭＳ ゴシック" panose="020B0609070205080204" pitchFamily="49" charset="-128"/>
                        </a:rPr>
                        <a:t>30</a:t>
                      </a:r>
                      <a:r>
                        <a:rPr kumimoji="1" lang="ja-JP" altLang="en-US" sz="1400" dirty="0" smtClean="0">
                          <a:latin typeface="ＭＳ ゴシック" panose="020B0609070205080204" pitchFamily="49" charset="-128"/>
                          <a:ea typeface="ＭＳ ゴシック" panose="020B0609070205080204" pitchFamily="49" charset="-128"/>
                        </a:rPr>
                        <a:t>年度</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令和元年度</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smtClean="0">
                          <a:latin typeface="ＭＳ ゴシック" panose="020B0609070205080204" pitchFamily="49" charset="-128"/>
                          <a:ea typeface="ＭＳ ゴシック" panose="020B0609070205080204" pitchFamily="49" charset="-128"/>
                        </a:rPr>
                        <a:t>令和</a:t>
                      </a: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年度（</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527322900"/>
                  </a:ext>
                </a:extLst>
              </a:tr>
              <a:tr h="648073">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223</a:t>
                      </a:r>
                      <a:r>
                        <a:rPr kumimoji="1" lang="ja-JP" altLang="en-US" sz="1400" dirty="0" smtClean="0">
                          <a:latin typeface="ＭＳ ゴシック" panose="020B0609070205080204" pitchFamily="49" charset="-128"/>
                          <a:ea typeface="ＭＳ ゴシック" panose="020B0609070205080204" pitchFamily="49" charset="-128"/>
                        </a:rPr>
                        <a:t>件</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205</a:t>
                      </a:r>
                      <a:r>
                        <a:rPr kumimoji="1" lang="ja-JP" altLang="en-US" sz="1400" dirty="0" smtClean="0">
                          <a:latin typeface="ＭＳ ゴシック" panose="020B0609070205080204" pitchFamily="49" charset="-128"/>
                          <a:ea typeface="ＭＳ ゴシック" panose="020B0609070205080204" pitchFamily="49" charset="-128"/>
                        </a:rPr>
                        <a:t>件</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176</a:t>
                      </a:r>
                      <a:r>
                        <a:rPr kumimoji="1" lang="ja-JP" altLang="en-US" sz="1400" dirty="0" smtClean="0">
                          <a:latin typeface="ＭＳ ゴシック" panose="020B0609070205080204" pitchFamily="49" charset="-128"/>
                          <a:ea typeface="ＭＳ ゴシック" panose="020B0609070205080204" pitchFamily="49" charset="-128"/>
                        </a:rPr>
                        <a:t>件</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130</a:t>
                      </a:r>
                      <a:r>
                        <a:rPr kumimoji="1" lang="ja-JP" altLang="en-US" sz="1400" dirty="0" smtClean="0">
                          <a:latin typeface="ＭＳ ゴシック" panose="020B0609070205080204" pitchFamily="49" charset="-128"/>
                          <a:ea typeface="ＭＳ ゴシック" panose="020B0609070205080204" pitchFamily="49" charset="-128"/>
                        </a:rPr>
                        <a:t>件</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203</a:t>
                      </a:r>
                      <a:r>
                        <a:rPr kumimoji="1" lang="ja-JP" altLang="en-US" sz="1400" dirty="0" smtClean="0">
                          <a:latin typeface="ＭＳ ゴシック" panose="020B0609070205080204" pitchFamily="49" charset="-128"/>
                          <a:ea typeface="ＭＳ ゴシック" panose="020B0609070205080204" pitchFamily="49" charset="-128"/>
                        </a:rPr>
                        <a:t>件</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50754129"/>
                  </a:ext>
                </a:extLst>
              </a:tr>
            </a:tbl>
          </a:graphicData>
        </a:graphic>
      </p:graphicFrame>
      <p:sp>
        <p:nvSpPr>
          <p:cNvPr id="8" name="正方形/長方形 7"/>
          <p:cNvSpPr/>
          <p:nvPr/>
        </p:nvSpPr>
        <p:spPr>
          <a:xfrm>
            <a:off x="712328" y="3190156"/>
            <a:ext cx="3931679" cy="35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400" dirty="0" smtClean="0">
                <a:solidFill>
                  <a:schemeClr val="tx1"/>
                </a:solidFill>
              </a:rPr>
              <a:t>＜「なにわの芸術応援募金」寄付件数推移＞</a:t>
            </a:r>
            <a:endParaRPr lang="ja-JP" altLang="en-US" sz="1400" dirty="0">
              <a:solidFill>
                <a:schemeClr val="tx1"/>
              </a:solidFill>
            </a:endParaRPr>
          </a:p>
        </p:txBody>
      </p:sp>
      <p:sp>
        <p:nvSpPr>
          <p:cNvPr id="9" name="正方形/長方形 8"/>
          <p:cNvSpPr/>
          <p:nvPr/>
        </p:nvSpPr>
        <p:spPr>
          <a:xfrm>
            <a:off x="5940152" y="5016896"/>
            <a:ext cx="2820422" cy="35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400" dirty="0" smtClean="0">
                <a:solidFill>
                  <a:schemeClr val="tx1"/>
                </a:solidFill>
              </a:rPr>
              <a:t>（</a:t>
            </a:r>
            <a:r>
              <a:rPr lang="en-US" altLang="ja-JP" sz="1400" dirty="0" smtClean="0">
                <a:solidFill>
                  <a:schemeClr val="tx1"/>
                </a:solidFill>
              </a:rPr>
              <a:t>※</a:t>
            </a:r>
            <a:r>
              <a:rPr lang="ja-JP" altLang="en-US" sz="1400" dirty="0" smtClean="0">
                <a:solidFill>
                  <a:schemeClr val="tx1"/>
                </a:solidFill>
              </a:rPr>
              <a:t>）令和</a:t>
            </a:r>
            <a:r>
              <a:rPr lang="en-US" altLang="ja-JP" sz="1400" dirty="0" smtClean="0">
                <a:solidFill>
                  <a:schemeClr val="tx1"/>
                </a:solidFill>
              </a:rPr>
              <a:t>2</a:t>
            </a:r>
            <a:r>
              <a:rPr lang="ja-JP" altLang="en-US" sz="1400" dirty="0" smtClean="0">
                <a:solidFill>
                  <a:schemeClr val="tx1"/>
                </a:solidFill>
              </a:rPr>
              <a:t>年度は</a:t>
            </a:r>
            <a:r>
              <a:rPr lang="en-US" altLang="ja-JP" sz="1400" dirty="0" smtClean="0">
                <a:solidFill>
                  <a:schemeClr val="tx1"/>
                </a:solidFill>
              </a:rPr>
              <a:t>12</a:t>
            </a:r>
            <a:r>
              <a:rPr lang="ja-JP" altLang="en-US" sz="1400" dirty="0" smtClean="0">
                <a:solidFill>
                  <a:schemeClr val="tx1"/>
                </a:solidFill>
              </a:rPr>
              <a:t>月末現在</a:t>
            </a:r>
            <a:endParaRPr lang="ja-JP" altLang="en-US" sz="1400" dirty="0">
              <a:solidFill>
                <a:schemeClr val="tx1"/>
              </a:solidFill>
            </a:endParaRPr>
          </a:p>
        </p:txBody>
      </p:sp>
    </p:spTree>
    <p:extLst>
      <p:ext uri="{BB962C8B-B14F-4D97-AF65-F5344CB8AC3E}">
        <p14:creationId xmlns:p14="http://schemas.microsoft.com/office/powerpoint/2010/main" val="449966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404664"/>
            <a:ext cx="8136904" cy="1123384"/>
          </a:xfrm>
          <a:prstGeom prst="rect">
            <a:avLst/>
          </a:prstGeom>
        </p:spPr>
        <p:txBody>
          <a:bodyPr wrap="square">
            <a:spAutoFit/>
          </a:bodyPr>
          <a:lstStyle/>
          <a:p>
            <a:endParaRPr lang="en-US" altLang="ja-JP" sz="1100" u="sng" dirty="0" smtClean="0"/>
          </a:p>
          <a:p>
            <a:endParaRPr lang="en-US" altLang="ja-JP" sz="1100" u="sng" dirty="0"/>
          </a:p>
          <a:p>
            <a:endParaRPr lang="en-US" altLang="ja-JP" sz="1100" dirty="0">
              <a:solidFill>
                <a:prstClr val="black"/>
              </a:solidFill>
            </a:endParaRPr>
          </a:p>
          <a:p>
            <a:endParaRPr lang="en-US" altLang="ja-JP" sz="1100" dirty="0">
              <a:solidFill>
                <a:prstClr val="black"/>
              </a:solidFill>
            </a:endParaRPr>
          </a:p>
          <a:p>
            <a:r>
              <a:rPr lang="ja-JP" altLang="en-US" sz="1100" dirty="0">
                <a:solidFill>
                  <a:prstClr val="black"/>
                </a:solidFill>
              </a:rPr>
              <a:t>　　</a:t>
            </a:r>
            <a:endParaRPr lang="en-US" altLang="ja-JP" sz="1200" strike="sngStrike" dirty="0" smtClean="0"/>
          </a:p>
          <a:p>
            <a:pPr lvl="0"/>
            <a:r>
              <a:rPr lang="en-US" altLang="ja-JP" sz="1200" strike="sngStrike" dirty="0" smtClean="0"/>
              <a:t>  </a:t>
            </a:r>
            <a:endParaRPr lang="ja-JP" altLang="en-US" dirty="0"/>
          </a:p>
        </p:txBody>
      </p:sp>
      <p:sp>
        <p:nvSpPr>
          <p:cNvPr id="6" name="正方形/長方形 5"/>
          <p:cNvSpPr/>
          <p:nvPr/>
        </p:nvSpPr>
        <p:spPr>
          <a:xfrm>
            <a:off x="89756" y="634394"/>
            <a:ext cx="8748464" cy="984885"/>
          </a:xfrm>
          <a:prstGeom prst="rect">
            <a:avLst/>
          </a:prstGeom>
        </p:spPr>
        <p:txBody>
          <a:bodyPr wrap="square" lIns="180000" rIns="180000">
            <a:spAutoFit/>
          </a:bodyPr>
          <a:lstStyle/>
          <a:p>
            <a:r>
              <a:rPr lang="ja-JP" altLang="en-US" sz="1100" dirty="0" smtClean="0"/>
              <a:t>　</a:t>
            </a:r>
            <a:endParaRPr lang="en-US" altLang="ja-JP" sz="1100" dirty="0" smtClean="0"/>
          </a:p>
          <a:p>
            <a:r>
              <a:rPr lang="ja-JP" altLang="en-US" sz="1600" b="1" dirty="0" smtClean="0">
                <a:solidFill>
                  <a:schemeClr val="dk1"/>
                </a:solidFill>
                <a:latin typeface="ＭＳ ゴシック" panose="020B0609070205080204" pitchFamily="49" charset="-128"/>
                <a:ea typeface="ＭＳ ゴシック" panose="020B0609070205080204" pitchFamily="49" charset="-128"/>
              </a:rPr>
              <a:t>　　芸術</a:t>
            </a:r>
            <a:r>
              <a:rPr lang="ja-JP" altLang="en-US" sz="1600" b="1" dirty="0">
                <a:solidFill>
                  <a:schemeClr val="dk1"/>
                </a:solidFill>
                <a:latin typeface="ＭＳ ゴシック" panose="020B0609070205080204" pitchFamily="49" charset="-128"/>
                <a:ea typeface="ＭＳ ゴシック" panose="020B0609070205080204" pitchFamily="49" charset="-128"/>
              </a:rPr>
              <a:t>文化の担い手等の人材の育成・支援をはじめ、上方伝統芸能の継承・発展</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a:t>
            </a:r>
            <a:endParaRPr lang="en-US" altLang="ja-JP" sz="1600" b="1" dirty="0" smtClean="0">
              <a:solidFill>
                <a:schemeClr val="dk1"/>
              </a:solidFill>
              <a:latin typeface="ＭＳ ゴシック" panose="020B0609070205080204" pitchFamily="49" charset="-128"/>
              <a:ea typeface="ＭＳ ゴシック" panose="020B0609070205080204" pitchFamily="49" charset="-128"/>
            </a:endParaRPr>
          </a:p>
          <a:p>
            <a:r>
              <a:rPr lang="ja-JP" altLang="en-US" sz="1600" b="1" dirty="0">
                <a:solidFill>
                  <a:schemeClr val="dk1"/>
                </a:solidFill>
                <a:latin typeface="ＭＳ ゴシック" panose="020B0609070205080204" pitchFamily="49" charset="-128"/>
                <a:ea typeface="ＭＳ ゴシック" panose="020B0609070205080204" pitchFamily="49" charset="-128"/>
              </a:rPr>
              <a:t>　</a:t>
            </a:r>
            <a:r>
              <a:rPr lang="ja-JP" altLang="en-US" sz="1600" b="1" dirty="0" smtClean="0">
                <a:solidFill>
                  <a:schemeClr val="dk1"/>
                </a:solidFill>
                <a:latin typeface="ＭＳ ゴシック" panose="020B0609070205080204" pitchFamily="49" charset="-128"/>
                <a:ea typeface="ＭＳ ゴシック" panose="020B0609070205080204" pitchFamily="49" charset="-128"/>
              </a:rPr>
              <a:t>多様</a:t>
            </a:r>
            <a:r>
              <a:rPr lang="ja-JP" altLang="en-US" sz="1600" b="1" dirty="0">
                <a:solidFill>
                  <a:schemeClr val="dk1"/>
                </a:solidFill>
                <a:latin typeface="ＭＳ ゴシック" panose="020B0609070205080204" pitchFamily="49" charset="-128"/>
                <a:ea typeface="ＭＳ ゴシック" panose="020B0609070205080204" pitchFamily="49" charset="-128"/>
              </a:rPr>
              <a:t>な芸術文化の交流や新たな芸術文化の創造を通じて、大阪の魅力向上に取組みます。</a:t>
            </a:r>
            <a:endParaRPr lang="ja-JP" altLang="en-US" sz="1600" b="1" dirty="0">
              <a:latin typeface="ＭＳ ゴシック" panose="020B0609070205080204" pitchFamily="49" charset="-128"/>
              <a:ea typeface="ＭＳ ゴシック" panose="020B0609070205080204" pitchFamily="49" charset="-128"/>
            </a:endParaRPr>
          </a:p>
          <a:p>
            <a:pPr lvl="0">
              <a:lnSpc>
                <a:spcPts val="1800"/>
              </a:lnSpc>
            </a:pPr>
            <a:endParaRPr lang="en-US" altLang="ja-JP" b="1" u="sng" dirty="0" smtClean="0">
              <a:latin typeface="ＭＳ ゴシック" panose="020B0609070205080204" pitchFamily="49" charset="-128"/>
              <a:ea typeface="ＭＳ ゴシック" panose="020B0609070205080204" pitchFamily="49" charset="-128"/>
            </a:endParaRPr>
          </a:p>
        </p:txBody>
      </p:sp>
      <p:sp>
        <p:nvSpPr>
          <p:cNvPr id="5" name="タイトル 1"/>
          <p:cNvSpPr>
            <a:spLocks noGrp="1"/>
          </p:cNvSpPr>
          <p:nvPr>
            <p:ph type="title"/>
          </p:nvPr>
        </p:nvSpPr>
        <p:spPr>
          <a:xfrm>
            <a:off x="274688" y="155819"/>
            <a:ext cx="4874444"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Autofit/>
          </a:bodyPr>
          <a:lstStyle/>
          <a:p>
            <a:pPr algn="l"/>
            <a:r>
              <a:rPr lang="ja-JP" altLang="en-US" sz="1600" dirty="0" smtClean="0"/>
              <a:t>３</a:t>
            </a:r>
            <a:r>
              <a:rPr lang="en-US" altLang="ja-JP" sz="1600" dirty="0" smtClean="0"/>
              <a:t>―</a:t>
            </a:r>
            <a:r>
              <a:rPr lang="ja-JP" altLang="en-US" sz="1600" dirty="0" smtClean="0"/>
              <a:t>３．</a:t>
            </a:r>
            <a:r>
              <a:rPr kumimoji="1" lang="ja-JP" altLang="en-US" sz="1600" dirty="0" smtClean="0"/>
              <a:t>Ｂ「文化が都市を変革する」（大阪市の取組み）</a:t>
            </a:r>
            <a:endParaRPr kumimoji="1" lang="ja-JP" altLang="en-US" sz="1600" dirty="0"/>
          </a:p>
        </p:txBody>
      </p:sp>
      <p:sp>
        <p:nvSpPr>
          <p:cNvPr id="3" name="スライド番号プレースホルダー 2"/>
          <p:cNvSpPr>
            <a:spLocks noGrp="1"/>
          </p:cNvSpPr>
          <p:nvPr>
            <p:ph type="sldNum" sz="quarter" idx="12"/>
          </p:nvPr>
        </p:nvSpPr>
        <p:spPr/>
        <p:txBody>
          <a:bodyPr/>
          <a:lstStyle/>
          <a:p>
            <a:r>
              <a:rPr lang="en-US" altLang="ja-JP" dirty="0" smtClean="0"/>
              <a:t>15</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548123577"/>
              </p:ext>
            </p:extLst>
          </p:nvPr>
        </p:nvGraphicFramePr>
        <p:xfrm>
          <a:off x="273493" y="4618599"/>
          <a:ext cx="4875639" cy="1743678"/>
        </p:xfrm>
        <a:graphic>
          <a:graphicData uri="http://schemas.openxmlformats.org/drawingml/2006/table">
            <a:tbl>
              <a:tblPr firstRow="1" bandRow="1">
                <a:tableStyleId>{5C22544A-7EE6-4342-B048-85BDC9FD1C3A}</a:tableStyleId>
              </a:tblPr>
              <a:tblGrid>
                <a:gridCol w="1173480">
                  <a:extLst>
                    <a:ext uri="{9D8B030D-6E8A-4147-A177-3AD203B41FA5}">
                      <a16:colId xmlns:a16="http://schemas.microsoft.com/office/drawing/2014/main" val="2638912669"/>
                    </a:ext>
                  </a:extLst>
                </a:gridCol>
                <a:gridCol w="3702159">
                  <a:extLst>
                    <a:ext uri="{9D8B030D-6E8A-4147-A177-3AD203B41FA5}">
                      <a16:colId xmlns:a16="http://schemas.microsoft.com/office/drawing/2014/main" val="1940047452"/>
                    </a:ext>
                  </a:extLst>
                </a:gridCol>
              </a:tblGrid>
              <a:tr h="0">
                <a:tc>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名称</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内容</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250766561"/>
                  </a:ext>
                </a:extLst>
              </a:tr>
              <a:tr h="370840">
                <a:tc>
                  <a:txBody>
                    <a:bodyPr/>
                    <a:lstStyle/>
                    <a:p>
                      <a:pPr algn="l"/>
                      <a:r>
                        <a:rPr kumimoji="1" lang="ja-JP" altLang="en-US" sz="1100" dirty="0" smtClean="0">
                          <a:latin typeface="ＭＳ ゴシック" panose="020B0609070205080204" pitchFamily="49" charset="-128"/>
                          <a:ea typeface="ＭＳ ゴシック" panose="020B0609070205080204" pitchFamily="49" charset="-128"/>
                        </a:rPr>
                        <a:t>咲くやこの花賞</a:t>
                      </a:r>
                      <a:endParaRPr kumimoji="1" lang="ja-JP" altLang="en-US" sz="11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大阪文化の振興に貢献し、かつ将来の大阪文化を</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担うべき人材に贈呈（昭和</a:t>
                      </a:r>
                      <a:r>
                        <a:rPr kumimoji="1" lang="en-US" altLang="ja-JP" sz="1200" dirty="0" smtClean="0">
                          <a:latin typeface="ＭＳ ゴシック" panose="020B0609070205080204" pitchFamily="49" charset="-128"/>
                          <a:ea typeface="ＭＳ ゴシック" panose="020B0609070205080204" pitchFamily="49" charset="-128"/>
                        </a:rPr>
                        <a:t>58</a:t>
                      </a:r>
                      <a:r>
                        <a:rPr kumimoji="1" lang="ja-JP" altLang="en-US" sz="1200" dirty="0" smtClean="0">
                          <a:latin typeface="ＭＳ ゴシック" panose="020B0609070205080204" pitchFamily="49" charset="-128"/>
                          <a:ea typeface="ＭＳ ゴシック" panose="020B0609070205080204" pitchFamily="49" charset="-128"/>
                        </a:rPr>
                        <a:t>年度開始）</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47210987"/>
                  </a:ext>
                </a:extLst>
              </a:tr>
              <a:tr h="524478">
                <a:tc>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大阪文化賞</a:t>
                      </a:r>
                      <a:endParaRPr kumimoji="1" lang="en-US" altLang="ja-JP" sz="1200"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ゴシック" panose="020B0609070205080204" pitchFamily="49" charset="-128"/>
                          <a:ea typeface="ＭＳ ゴシック" panose="020B0609070205080204" pitchFamily="49" charset="-128"/>
                        </a:rPr>
                        <a:t>大阪文化祭賞</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大阪の芸術文化に貢献のあった個人・団体及び</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優れた公演に贈呈（昭和</a:t>
                      </a:r>
                      <a:r>
                        <a:rPr kumimoji="1" lang="en-US" altLang="ja-JP" sz="1200" dirty="0" smtClean="0">
                          <a:latin typeface="ＭＳ ゴシック" panose="020B0609070205080204" pitchFamily="49" charset="-128"/>
                          <a:ea typeface="ＭＳ ゴシック" panose="020B0609070205080204" pitchFamily="49" charset="-128"/>
                        </a:rPr>
                        <a:t>38</a:t>
                      </a:r>
                      <a:r>
                        <a:rPr kumimoji="1" lang="ja-JP" altLang="en-US" sz="1200" dirty="0" smtClean="0">
                          <a:latin typeface="ＭＳ ゴシック" panose="020B0609070205080204" pitchFamily="49" charset="-128"/>
                          <a:ea typeface="ＭＳ ゴシック" panose="020B0609070205080204" pitchFamily="49" charset="-128"/>
                        </a:rPr>
                        <a:t>年度開始）</a:t>
                      </a:r>
                      <a:endParaRPr kumimoji="1" lang="en-US" altLang="ja-JP" sz="1200" dirty="0" smtClean="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892664274"/>
                  </a:ext>
                </a:extLst>
              </a:tr>
              <a:tr h="370840">
                <a:tc>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織田作之助賞</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織田作之助を顕彰し、新進・気鋭の作家に贈呈</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（昭和</a:t>
                      </a:r>
                      <a:r>
                        <a:rPr kumimoji="1" lang="en-US" altLang="ja-JP" sz="1200" dirty="0" smtClean="0">
                          <a:latin typeface="ＭＳ ゴシック" panose="020B0609070205080204" pitchFamily="49" charset="-128"/>
                          <a:ea typeface="ＭＳ ゴシック" panose="020B0609070205080204" pitchFamily="49" charset="-128"/>
                        </a:rPr>
                        <a:t>59</a:t>
                      </a:r>
                      <a:r>
                        <a:rPr kumimoji="1" lang="ja-JP" altLang="en-US" sz="1200" dirty="0" smtClean="0">
                          <a:latin typeface="ＭＳ ゴシック" panose="020B0609070205080204" pitchFamily="49" charset="-128"/>
                          <a:ea typeface="ＭＳ ゴシック" panose="020B0609070205080204" pitchFamily="49" charset="-128"/>
                        </a:rPr>
                        <a:t>年度開始）</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944258880"/>
                  </a:ext>
                </a:extLst>
              </a:tr>
            </a:tbl>
          </a:graphicData>
        </a:graphic>
      </p:graphicFrame>
      <p:sp>
        <p:nvSpPr>
          <p:cNvPr id="8" name="正方形/長方形 7"/>
          <p:cNvSpPr/>
          <p:nvPr/>
        </p:nvSpPr>
        <p:spPr>
          <a:xfrm>
            <a:off x="237973" y="4260361"/>
            <a:ext cx="3722316" cy="358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1400" dirty="0" smtClean="0">
                <a:solidFill>
                  <a:schemeClr val="tx1"/>
                </a:solidFill>
              </a:rPr>
              <a:t>＜芸術文化にかかる主な表彰制度＞</a:t>
            </a:r>
            <a:endParaRPr lang="ja-JP" altLang="en-US" sz="1400" dirty="0">
              <a:solidFill>
                <a:schemeClr val="tx1"/>
              </a:solidFill>
            </a:endParaRPr>
          </a:p>
        </p:txBody>
      </p:sp>
      <p:sp>
        <p:nvSpPr>
          <p:cNvPr id="10" name="テキスト ボックス 9"/>
          <p:cNvSpPr txBox="1"/>
          <p:nvPr/>
        </p:nvSpPr>
        <p:spPr>
          <a:xfrm>
            <a:off x="5774482" y="6113953"/>
            <a:ext cx="2845128" cy="430887"/>
          </a:xfrm>
          <a:prstGeom prst="rect">
            <a:avLst/>
          </a:prstGeom>
          <a:noFill/>
        </p:spPr>
        <p:txBody>
          <a:bodyPr wrap="square" rtlCol="0">
            <a:spAutoFit/>
          </a:bodyPr>
          <a:lstStyle/>
          <a:p>
            <a:pPr algn="ctr"/>
            <a:r>
              <a:rPr lang="ja-JP" altLang="en-US" sz="1100" dirty="0" smtClean="0"/>
              <a:t>芸術創造館での活動風景</a:t>
            </a:r>
            <a:endParaRPr lang="en-US" altLang="ja-JP" sz="1100" dirty="0" smtClean="0"/>
          </a:p>
          <a:p>
            <a:pPr algn="ctr"/>
            <a:r>
              <a:rPr lang="ja-JP" altLang="en-US" sz="1100" dirty="0"/>
              <a:t>（</a:t>
            </a:r>
            <a:r>
              <a:rPr lang="ja-JP" altLang="en-US" sz="1100" dirty="0" smtClean="0"/>
              <a:t>大練習室でのパントマイム講座）</a:t>
            </a:r>
            <a:endParaRPr lang="en-US" altLang="ja-JP" sz="1100" dirty="0" smtClean="0"/>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857" y="3590873"/>
            <a:ext cx="3486379" cy="2515528"/>
          </a:xfrm>
          <a:prstGeom prst="rect">
            <a:avLst/>
          </a:prstGeom>
        </p:spPr>
      </p:pic>
      <p:sp>
        <p:nvSpPr>
          <p:cNvPr id="13" name="正方形/長方形 12"/>
          <p:cNvSpPr/>
          <p:nvPr/>
        </p:nvSpPr>
        <p:spPr>
          <a:xfrm>
            <a:off x="539552" y="1203402"/>
            <a:ext cx="8748464" cy="3046988"/>
          </a:xfrm>
          <a:prstGeom prst="rect">
            <a:avLst/>
          </a:prstGeom>
        </p:spPr>
        <p:txBody>
          <a:bodyPr wrap="square" lIns="180000" rIns="180000">
            <a:spAutoFit/>
          </a:bodyPr>
          <a:lstStyle/>
          <a:p>
            <a:r>
              <a:rPr lang="ja-JP" altLang="en-US" sz="1100" dirty="0" smtClean="0"/>
              <a:t>　</a:t>
            </a:r>
            <a:endParaRPr lang="en-US" altLang="ja-JP" sz="1100" dirty="0" smtClean="0"/>
          </a:p>
          <a:p>
            <a:r>
              <a:rPr lang="ja-JP" altLang="en-US" sz="1600" b="1" dirty="0" smtClean="0">
                <a:solidFill>
                  <a:schemeClr val="dk1"/>
                </a:solidFill>
                <a:latin typeface="ＭＳ ゴシック" panose="020B0609070205080204" pitchFamily="49" charset="-128"/>
                <a:ea typeface="ＭＳ ゴシック" panose="020B0609070205080204" pitchFamily="49" charset="-128"/>
              </a:rPr>
              <a:t>　　</a:t>
            </a:r>
            <a:endParaRPr lang="en-US" altLang="ja-JP" b="1" u="sng"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600" b="1" u="sng" dirty="0" smtClean="0">
                <a:latin typeface="ＭＳ ゴシック" panose="020B0609070205080204" pitchFamily="49" charset="-128"/>
                <a:ea typeface="ＭＳ ゴシック" panose="020B0609070205080204" pitchFamily="49" charset="-128"/>
              </a:rPr>
              <a:t>①芸術文化を創造する人材や支える人材の育成・支援</a:t>
            </a:r>
            <a:endParaRPr lang="en-US" altLang="ja-JP" sz="1600" b="1" u="sng" dirty="0" smtClean="0">
              <a:latin typeface="ＭＳ ゴシック" panose="020B0609070205080204" pitchFamily="49" charset="-128"/>
              <a:ea typeface="ＭＳ ゴシック" panose="020B0609070205080204" pitchFamily="49" charset="-128"/>
            </a:endParaRPr>
          </a:p>
          <a:p>
            <a:pPr lvl="0">
              <a:lnSpc>
                <a:spcPts val="1800"/>
              </a:lnSpc>
            </a:pPr>
            <a:endParaRPr lang="en-US" altLang="ja-JP" sz="1400" u="sng" dirty="0">
              <a:latin typeface="ＭＳ ゴシック" panose="020B0609070205080204" pitchFamily="49" charset="-128"/>
              <a:ea typeface="ＭＳ ゴシック" panose="020B0609070205080204" pitchFamily="49" charset="-128"/>
            </a:endParaRPr>
          </a:p>
          <a:p>
            <a:pPr lvl="0">
              <a:lnSpc>
                <a:spcPts val="1800"/>
              </a:lnSpc>
            </a:pPr>
            <a:r>
              <a:rPr lang="ja-JP" altLang="en-US" sz="16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〇　アーティスト</a:t>
            </a:r>
            <a:r>
              <a:rPr lang="ja-JP" altLang="en-US" sz="1400" dirty="0">
                <a:latin typeface="ＭＳ ゴシック" panose="020B0609070205080204" pitchFamily="49" charset="-128"/>
                <a:ea typeface="ＭＳ ゴシック" panose="020B0609070205080204" pitchFamily="49" charset="-128"/>
              </a:rPr>
              <a:t>等による多様な活動が繰り広げられる都市となるよう、芸術文化</a:t>
            </a:r>
            <a:r>
              <a:rPr lang="ja-JP" altLang="en-US" sz="1400" dirty="0" smtClean="0">
                <a:latin typeface="ＭＳ ゴシック" panose="020B0609070205080204" pitchFamily="49" charset="-128"/>
                <a:ea typeface="ＭＳ ゴシック" panose="020B0609070205080204" pitchFamily="49" charset="-128"/>
              </a:rPr>
              <a:t>活動</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に対する助成</a:t>
            </a:r>
            <a:r>
              <a:rPr lang="ja-JP" altLang="en-US" sz="1400" dirty="0">
                <a:latin typeface="ＭＳ ゴシック" panose="020B0609070205080204" pitchFamily="49" charset="-128"/>
                <a:ea typeface="ＭＳ ゴシック" panose="020B0609070205080204" pitchFamily="49" charset="-128"/>
              </a:rPr>
              <a:t>や、これからの活躍が期待されるアーティスト等に活動・発表機会</a:t>
            </a:r>
            <a:r>
              <a:rPr lang="ja-JP" altLang="en-US" sz="1400" dirty="0" smtClean="0">
                <a:latin typeface="ＭＳ ゴシック" panose="020B0609070205080204" pitchFamily="49" charset="-128"/>
                <a:ea typeface="ＭＳ ゴシック" panose="020B0609070205080204" pitchFamily="49" charset="-128"/>
              </a:rPr>
              <a:t>を</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smtClean="0">
                <a:latin typeface="ＭＳ ゴシック" panose="020B0609070205080204" pitchFamily="49" charset="-128"/>
                <a:ea typeface="ＭＳ ゴシック" panose="020B0609070205080204" pitchFamily="49" charset="-128"/>
              </a:rPr>
              <a:t>　　　提供する</a:t>
            </a:r>
            <a:r>
              <a:rPr lang="ja-JP" altLang="en-US" sz="1400" dirty="0">
                <a:latin typeface="ＭＳ ゴシック" panose="020B0609070205080204" pitchFamily="49" charset="-128"/>
                <a:ea typeface="ＭＳ ゴシック" panose="020B0609070205080204" pitchFamily="49" charset="-128"/>
              </a:rPr>
              <a:t>とともに、芸術文化を支える人材の育成・支援に</a:t>
            </a:r>
            <a:r>
              <a:rPr lang="ja-JP" altLang="en-US" sz="1400" dirty="0" smtClean="0">
                <a:latin typeface="ＭＳ ゴシック" panose="020B0609070205080204" pitchFamily="49" charset="-128"/>
                <a:ea typeface="ＭＳ ゴシック" panose="020B0609070205080204" pitchFamily="49" charset="-128"/>
              </a:rPr>
              <a:t>取組みます。</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endParaRPr lang="ja-JP" altLang="en-US" sz="1400" dirty="0">
              <a:latin typeface="ＭＳ ゴシック" panose="020B0609070205080204" pitchFamily="49" charset="-128"/>
              <a:ea typeface="ＭＳ ゴシック" panose="020B0609070205080204" pitchFamily="49" charset="-128"/>
            </a:endParaRPr>
          </a:p>
          <a:p>
            <a:pPr lvl="0">
              <a:lnSpc>
                <a:spcPts val="1800"/>
              </a:lnSpc>
            </a:pPr>
            <a:r>
              <a:rPr lang="ja-JP" altLang="en-US" sz="1400" dirty="0" smtClean="0">
                <a:latin typeface="ＭＳ ゴシック" panose="020B0609070205080204" pitchFamily="49" charset="-128"/>
                <a:ea typeface="ＭＳ ゴシック" panose="020B0609070205080204" pitchFamily="49" charset="-128"/>
              </a:rPr>
              <a:t>　〇　将来</a:t>
            </a:r>
            <a:r>
              <a:rPr lang="ja-JP" altLang="en-US" sz="1400" dirty="0">
                <a:latin typeface="ＭＳ ゴシック" panose="020B0609070205080204" pitchFamily="49" charset="-128"/>
                <a:ea typeface="ＭＳ ゴシック" panose="020B0609070205080204" pitchFamily="49" charset="-128"/>
              </a:rPr>
              <a:t>の</a:t>
            </a:r>
            <a:r>
              <a:rPr lang="ja-JP" altLang="en-US" sz="1400" dirty="0" smtClean="0">
                <a:latin typeface="ＭＳ ゴシック" panose="020B0609070205080204" pitchFamily="49" charset="-128"/>
                <a:ea typeface="ＭＳ ゴシック" panose="020B0609070205080204" pitchFamily="49" charset="-128"/>
              </a:rPr>
              <a:t>大阪芸術文化</a:t>
            </a:r>
            <a:r>
              <a:rPr lang="ja-JP" altLang="en-US" sz="1400" dirty="0">
                <a:latin typeface="ＭＳ ゴシック" panose="020B0609070205080204" pitchFamily="49" charset="-128"/>
                <a:ea typeface="ＭＳ ゴシック" panose="020B0609070205080204" pitchFamily="49" charset="-128"/>
              </a:rPr>
              <a:t>を</a:t>
            </a:r>
            <a:r>
              <a:rPr lang="ja-JP" altLang="en-US" sz="1400" dirty="0" smtClean="0">
                <a:latin typeface="ＭＳ ゴシック" panose="020B0609070205080204" pitchFamily="49" charset="-128"/>
                <a:ea typeface="ＭＳ ゴシック" panose="020B0609070205080204" pitchFamily="49" charset="-128"/>
              </a:rPr>
              <a:t>担う、今後の活躍</a:t>
            </a:r>
            <a:r>
              <a:rPr lang="ja-JP" altLang="en-US" sz="1400" dirty="0">
                <a:latin typeface="ＭＳ ゴシック" panose="020B0609070205080204" pitchFamily="49" charset="-128"/>
                <a:ea typeface="ＭＳ ゴシック" panose="020B0609070205080204" pitchFamily="49" charset="-128"/>
              </a:rPr>
              <a:t>が期待される若手アーティストへ</a:t>
            </a:r>
            <a:r>
              <a:rPr lang="ja-JP" altLang="en-US" sz="1400" dirty="0" smtClean="0">
                <a:latin typeface="ＭＳ ゴシック" panose="020B0609070205080204" pitchFamily="49" charset="-128"/>
                <a:ea typeface="ＭＳ ゴシック" panose="020B0609070205080204" pitchFamily="49" charset="-128"/>
              </a:rPr>
              <a:t>贈呈して</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いる</a:t>
            </a:r>
            <a:r>
              <a:rPr lang="ja-JP" altLang="en-US" sz="1400" dirty="0">
                <a:latin typeface="ＭＳ ゴシック" panose="020B0609070205080204" pitchFamily="49" charset="-128"/>
                <a:ea typeface="ＭＳ ゴシック" panose="020B0609070205080204" pitchFamily="49" charset="-128"/>
              </a:rPr>
              <a:t>「咲くやこの花賞」をはじめとした顕彰を実施していきます</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endParaRPr lang="ja-JP" altLang="en-US" sz="1400" dirty="0">
              <a:latin typeface="ＭＳ ゴシック" panose="020B0609070205080204" pitchFamily="49" charset="-128"/>
              <a:ea typeface="ＭＳ ゴシック" panose="020B0609070205080204" pitchFamily="49" charset="-128"/>
            </a:endParaRPr>
          </a:p>
          <a:p>
            <a:pPr lvl="0">
              <a:lnSpc>
                <a:spcPts val="1800"/>
              </a:lnSpc>
            </a:pPr>
            <a:r>
              <a:rPr lang="ja-JP" altLang="en-US" sz="1400" dirty="0" smtClean="0">
                <a:latin typeface="ＭＳ ゴシック" panose="020B0609070205080204" pitchFamily="49" charset="-128"/>
                <a:ea typeface="ＭＳ ゴシック" panose="020B0609070205080204" pitchFamily="49" charset="-128"/>
              </a:rPr>
              <a:t>　〇　舞台芸術創造の場である芸術</a:t>
            </a:r>
            <a:r>
              <a:rPr lang="ja-JP" altLang="en-US" sz="1400" dirty="0">
                <a:latin typeface="ＭＳ ゴシック" panose="020B0609070205080204" pitchFamily="49" charset="-128"/>
                <a:ea typeface="ＭＳ ゴシック" panose="020B0609070205080204" pitchFamily="49" charset="-128"/>
              </a:rPr>
              <a:t>創造館</a:t>
            </a:r>
            <a:r>
              <a:rPr lang="ja-JP" altLang="en-US" sz="1400" dirty="0" smtClean="0">
                <a:latin typeface="ＭＳ ゴシック" panose="020B0609070205080204" pitchFamily="49" charset="-128"/>
                <a:ea typeface="ＭＳ ゴシック" panose="020B0609070205080204" pitchFamily="49" charset="-128"/>
              </a:rPr>
              <a:t>の活性化に</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取組みます。</a:t>
            </a:r>
            <a:endParaRPr lang="en-US" altLang="ja-JP" sz="1400" dirty="0" smtClean="0">
              <a:latin typeface="+mn-ea"/>
            </a:endParaRPr>
          </a:p>
        </p:txBody>
      </p:sp>
    </p:spTree>
    <p:extLst>
      <p:ext uri="{BB962C8B-B14F-4D97-AF65-F5344CB8AC3E}">
        <p14:creationId xmlns:p14="http://schemas.microsoft.com/office/powerpoint/2010/main" val="4068710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404664"/>
            <a:ext cx="8136904" cy="1123384"/>
          </a:xfrm>
          <a:prstGeom prst="rect">
            <a:avLst/>
          </a:prstGeom>
        </p:spPr>
        <p:txBody>
          <a:bodyPr wrap="square">
            <a:spAutoFit/>
          </a:bodyPr>
          <a:lstStyle/>
          <a:p>
            <a:endParaRPr lang="en-US" altLang="ja-JP" sz="1100" u="sng" dirty="0" smtClean="0"/>
          </a:p>
          <a:p>
            <a:endParaRPr lang="en-US" altLang="ja-JP" sz="1100" u="sng" dirty="0"/>
          </a:p>
          <a:p>
            <a:endParaRPr lang="en-US" altLang="ja-JP" sz="1100" dirty="0">
              <a:solidFill>
                <a:prstClr val="black"/>
              </a:solidFill>
            </a:endParaRPr>
          </a:p>
          <a:p>
            <a:endParaRPr lang="en-US" altLang="ja-JP" sz="1100" dirty="0">
              <a:solidFill>
                <a:prstClr val="black"/>
              </a:solidFill>
            </a:endParaRPr>
          </a:p>
          <a:p>
            <a:r>
              <a:rPr lang="ja-JP" altLang="en-US" sz="1100" dirty="0">
                <a:solidFill>
                  <a:prstClr val="black"/>
                </a:solidFill>
              </a:rPr>
              <a:t>　　</a:t>
            </a:r>
            <a:endParaRPr lang="en-US" altLang="ja-JP" sz="1200" strike="sngStrike" dirty="0" smtClean="0"/>
          </a:p>
          <a:p>
            <a:pPr lvl="0"/>
            <a:r>
              <a:rPr lang="en-US" altLang="ja-JP" sz="1200" strike="sngStrike" dirty="0" smtClean="0"/>
              <a:t>  </a:t>
            </a:r>
            <a:endParaRPr lang="ja-JP" altLang="en-US" dirty="0"/>
          </a:p>
        </p:txBody>
      </p:sp>
      <p:sp>
        <p:nvSpPr>
          <p:cNvPr id="6" name="正方形/長方形 5"/>
          <p:cNvSpPr/>
          <p:nvPr/>
        </p:nvSpPr>
        <p:spPr>
          <a:xfrm>
            <a:off x="307034" y="763172"/>
            <a:ext cx="8640960" cy="2185214"/>
          </a:xfrm>
          <a:prstGeom prst="rect">
            <a:avLst/>
          </a:prstGeom>
        </p:spPr>
        <p:txBody>
          <a:bodyPr wrap="square" lIns="180000" rIns="180000">
            <a:spAutoFit/>
          </a:bodyPr>
          <a:lstStyle/>
          <a:p>
            <a:r>
              <a:rPr lang="ja-JP" altLang="en-US" sz="1100" dirty="0" smtClean="0"/>
              <a:t>　</a:t>
            </a:r>
            <a:r>
              <a:rPr lang="ja-JP" altLang="en-US" sz="1400" dirty="0"/>
              <a:t>　</a:t>
            </a:r>
            <a:r>
              <a:rPr lang="ja-JP" altLang="en-US" sz="1600" b="1" dirty="0" smtClean="0">
                <a:latin typeface="ＭＳ ゴシック" panose="020B0609070205080204" pitchFamily="49" charset="-128"/>
                <a:ea typeface="ＭＳ ゴシック" panose="020B0609070205080204" pitchFamily="49" charset="-128"/>
              </a:rPr>
              <a:t>②</a:t>
            </a:r>
            <a:r>
              <a:rPr lang="ja-JP" altLang="en-US" sz="1600" b="1" u="sng" dirty="0">
                <a:latin typeface="ＭＳ ゴシック" panose="020B0609070205080204" pitchFamily="49" charset="-128"/>
                <a:ea typeface="ＭＳ ゴシック" panose="020B0609070205080204" pitchFamily="49" charset="-128"/>
              </a:rPr>
              <a:t>上方伝統芸能等の継承・</a:t>
            </a:r>
            <a:r>
              <a:rPr lang="ja-JP" altLang="en-US" sz="1600" b="1" u="sng" dirty="0" smtClean="0">
                <a:latin typeface="ＭＳ ゴシック" panose="020B0609070205080204" pitchFamily="49" charset="-128"/>
                <a:ea typeface="ＭＳ ゴシック" panose="020B0609070205080204" pitchFamily="49" charset="-128"/>
              </a:rPr>
              <a:t>発展</a:t>
            </a:r>
            <a:endParaRPr lang="en-US" altLang="ja-JP" sz="1600" b="1" u="sng" dirty="0" smtClean="0">
              <a:latin typeface="ＭＳ ゴシック" panose="020B0609070205080204" pitchFamily="49" charset="-128"/>
              <a:ea typeface="ＭＳ ゴシック" panose="020B0609070205080204" pitchFamily="49" charset="-128"/>
            </a:endParaRPr>
          </a:p>
          <a:p>
            <a:pPr lvl="0">
              <a:lnSpc>
                <a:spcPts val="1800"/>
              </a:lnSpc>
            </a:pPr>
            <a:endParaRPr lang="en-US" altLang="ja-JP" b="1" dirty="0">
              <a:latin typeface="ＭＳ ゴシック" panose="020B0609070205080204" pitchFamily="49" charset="-128"/>
              <a:ea typeface="ＭＳ ゴシック" panose="020B0609070205080204" pitchFamily="49" charset="-128"/>
            </a:endParaRPr>
          </a:p>
          <a:p>
            <a:pPr lvl="0">
              <a:lnSpc>
                <a:spcPts val="1800"/>
              </a:lnSpc>
            </a:pPr>
            <a:r>
              <a:rPr lang="ja-JP" altLang="en-US" sz="1400" dirty="0" smtClean="0">
                <a:latin typeface="ＭＳ ゴシック" panose="020B0609070205080204" pitchFamily="49" charset="-128"/>
                <a:ea typeface="ＭＳ ゴシック" panose="020B0609070205080204" pitchFamily="49" charset="-128"/>
              </a:rPr>
              <a:t>　　〇　大阪</a:t>
            </a:r>
            <a:r>
              <a:rPr lang="ja-JP" altLang="en-US" sz="1400" dirty="0">
                <a:latin typeface="ＭＳ ゴシック" panose="020B0609070205080204" pitchFamily="49" charset="-128"/>
                <a:ea typeface="ＭＳ ゴシック" panose="020B0609070205080204" pitchFamily="49" charset="-128"/>
              </a:rPr>
              <a:t>が誇る貴重な上方伝統芸能等の文化資源を後世へ確実に伝えていくため</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保護・保存</a:t>
            </a:r>
            <a:r>
              <a:rPr lang="ja-JP" altLang="en-US" sz="1400" dirty="0">
                <a:latin typeface="ＭＳ ゴシック" panose="020B0609070205080204" pitchFamily="49" charset="-128"/>
                <a:ea typeface="ＭＳ ゴシック" panose="020B0609070205080204" pitchFamily="49" charset="-128"/>
              </a:rPr>
              <a:t>・継承に取組むとともに、歴史的、文化的価値の理解、普及を図り</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あらゆる機会</a:t>
            </a:r>
            <a:r>
              <a:rPr lang="ja-JP" altLang="en-US" sz="1400" dirty="0">
                <a:latin typeface="ＭＳ ゴシック" panose="020B0609070205080204" pitchFamily="49" charset="-128"/>
                <a:ea typeface="ＭＳ ゴシック" panose="020B0609070205080204" pitchFamily="49" charset="-128"/>
              </a:rPr>
              <a:t>を通じて、その魅力を広く発信していきます。</a:t>
            </a:r>
          </a:p>
          <a:p>
            <a:pPr lvl="0">
              <a:lnSpc>
                <a:spcPts val="1800"/>
              </a:lnSpc>
            </a:pP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smtClean="0">
                <a:latin typeface="ＭＳ ゴシック" panose="020B0609070205080204" pitchFamily="49" charset="-128"/>
                <a:ea typeface="ＭＳ ゴシック" panose="020B0609070205080204" pitchFamily="49" charset="-128"/>
              </a:rPr>
              <a:t>　　〇　上方</a:t>
            </a:r>
            <a:r>
              <a:rPr lang="ja-JP" altLang="en-US" sz="1400" dirty="0">
                <a:latin typeface="ＭＳ ゴシック" panose="020B0609070205080204" pitchFamily="49" charset="-128"/>
                <a:ea typeface="ＭＳ ゴシック" panose="020B0609070205080204" pitchFamily="49" charset="-128"/>
              </a:rPr>
              <a:t>伝統芸能や博物館・美術館施設</a:t>
            </a:r>
            <a:r>
              <a:rPr lang="ja-JP" altLang="en-US" sz="1400" dirty="0" smtClean="0">
                <a:latin typeface="ＭＳ ゴシック" panose="020B0609070205080204" pitchFamily="49" charset="-128"/>
                <a:ea typeface="ＭＳ ゴシック" panose="020B0609070205080204" pitchFamily="49" charset="-128"/>
              </a:rPr>
              <a:t>等が有する</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文化</a:t>
            </a:r>
            <a:r>
              <a:rPr lang="ja-JP" altLang="en-US" sz="1400" dirty="0">
                <a:latin typeface="ＭＳ ゴシック" panose="020B0609070205080204" pitchFamily="49" charset="-128"/>
                <a:ea typeface="ＭＳ ゴシック" panose="020B0609070205080204" pitchFamily="49" charset="-128"/>
              </a:rPr>
              <a:t>資源</a:t>
            </a:r>
            <a:r>
              <a:rPr lang="ja-JP" altLang="en-US" sz="1400" dirty="0" smtClean="0">
                <a:latin typeface="ＭＳ ゴシック" panose="020B0609070205080204" pitchFamily="49" charset="-128"/>
                <a:ea typeface="ＭＳ ゴシック" panose="020B0609070205080204" pitchFamily="49" charset="-128"/>
              </a:rPr>
              <a:t>をいっそう活用</a:t>
            </a:r>
            <a:r>
              <a:rPr lang="ja-JP" altLang="en-US" sz="1400" dirty="0">
                <a:latin typeface="ＭＳ ゴシック" panose="020B0609070205080204" pitchFamily="49" charset="-128"/>
                <a:ea typeface="ＭＳ ゴシック" panose="020B0609070205080204" pitchFamily="49" charset="-128"/>
              </a:rPr>
              <a:t>し、観光</a:t>
            </a:r>
            <a:r>
              <a:rPr lang="ja-JP" altLang="en-US" sz="1400" dirty="0" smtClean="0">
                <a:latin typeface="ＭＳ ゴシック" panose="020B0609070205080204" pitchFamily="49" charset="-128"/>
                <a:ea typeface="ＭＳ ゴシック" panose="020B0609070205080204" pitchFamily="49" charset="-128"/>
              </a:rPr>
              <a:t>振興や</a:t>
            </a:r>
            <a:endParaRPr lang="en-US" altLang="ja-JP" sz="1400" dirty="0" smtClean="0">
              <a:latin typeface="ＭＳ ゴシック" panose="020B0609070205080204" pitchFamily="49" charset="-128"/>
              <a:ea typeface="ＭＳ ゴシック" panose="020B0609070205080204" pitchFamily="49" charset="-128"/>
            </a:endParaRPr>
          </a:p>
          <a:p>
            <a:pPr lvl="0">
              <a:lnSpc>
                <a:spcPts val="1800"/>
              </a:lnSpc>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地域</a:t>
            </a:r>
            <a:r>
              <a:rPr lang="ja-JP" altLang="en-US" sz="1400" dirty="0">
                <a:latin typeface="ＭＳ ゴシック" panose="020B0609070205080204" pitchFamily="49" charset="-128"/>
                <a:ea typeface="ＭＳ ゴシック" panose="020B0609070205080204" pitchFamily="49" charset="-128"/>
              </a:rPr>
              <a:t>経済</a:t>
            </a:r>
            <a:r>
              <a:rPr lang="ja-JP" altLang="en-US" sz="1400" dirty="0" smtClean="0">
                <a:latin typeface="ＭＳ ゴシック" panose="020B0609070205080204" pitchFamily="49" charset="-128"/>
                <a:ea typeface="ＭＳ ゴシック" panose="020B0609070205080204" pitchFamily="49" charset="-128"/>
              </a:rPr>
              <a:t>の活性化</a:t>
            </a:r>
            <a:r>
              <a:rPr lang="ja-JP" altLang="en-US" sz="1400" dirty="0">
                <a:latin typeface="ＭＳ ゴシック" panose="020B0609070205080204" pitchFamily="49" charset="-128"/>
                <a:ea typeface="ＭＳ ゴシック" panose="020B0609070205080204" pitchFamily="49" charset="-128"/>
              </a:rPr>
              <a:t>につなげる取組みを進めます</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u="sng" dirty="0" smtClean="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2699340" y="6353425"/>
            <a:ext cx="2133600" cy="365125"/>
          </a:xfrm>
        </p:spPr>
        <p:txBody>
          <a:bodyPr/>
          <a:lstStyle/>
          <a:p>
            <a:r>
              <a:rPr lang="en-US" altLang="ja-JP" dirty="0" smtClean="0"/>
              <a:t>16</a:t>
            </a:r>
            <a:endParaRPr lang="ja-JP" altLang="en-US" dirty="0"/>
          </a:p>
        </p:txBody>
      </p:sp>
      <p:sp>
        <p:nvSpPr>
          <p:cNvPr id="8" name="タイトル 1"/>
          <p:cNvSpPr>
            <a:spLocks noGrp="1"/>
          </p:cNvSpPr>
          <p:nvPr>
            <p:ph type="title"/>
          </p:nvPr>
        </p:nvSpPr>
        <p:spPr>
          <a:xfrm>
            <a:off x="307034" y="219031"/>
            <a:ext cx="4874444" cy="432048"/>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a:noAutofit/>
          </a:bodyPr>
          <a:lstStyle/>
          <a:p>
            <a:pPr algn="l"/>
            <a:r>
              <a:rPr lang="ja-JP" altLang="en-US" sz="1600" dirty="0" smtClean="0"/>
              <a:t>３</a:t>
            </a:r>
            <a:r>
              <a:rPr lang="en-US" altLang="ja-JP" sz="1600" dirty="0" smtClean="0"/>
              <a:t>―</a:t>
            </a:r>
            <a:r>
              <a:rPr lang="ja-JP" altLang="en-US" sz="1600" dirty="0" smtClean="0"/>
              <a:t>３．</a:t>
            </a:r>
            <a:r>
              <a:rPr kumimoji="1" lang="ja-JP" altLang="en-US" sz="1600" dirty="0" smtClean="0"/>
              <a:t>Ｂ「文化が都市を変革する」（大阪市の取組み）</a:t>
            </a:r>
            <a:endParaRPr kumimoji="1" lang="ja-JP" altLang="en-US" sz="1600" dirty="0"/>
          </a:p>
        </p:txBody>
      </p:sp>
      <p:sp>
        <p:nvSpPr>
          <p:cNvPr id="10" name="テキスト ボックス 9"/>
          <p:cNvSpPr txBox="1"/>
          <p:nvPr/>
        </p:nvSpPr>
        <p:spPr>
          <a:xfrm>
            <a:off x="1848560" y="5946668"/>
            <a:ext cx="2043767" cy="430887"/>
          </a:xfrm>
          <a:prstGeom prst="rect">
            <a:avLst/>
          </a:prstGeom>
          <a:noFill/>
        </p:spPr>
        <p:txBody>
          <a:bodyPr wrap="square" rtlCol="0">
            <a:spAutoFit/>
          </a:bodyPr>
          <a:lstStyle/>
          <a:p>
            <a:r>
              <a:rPr lang="ja-JP" altLang="en-US" sz="1100" dirty="0" smtClean="0"/>
              <a:t>「中之島文楽」</a:t>
            </a:r>
            <a:endParaRPr lang="en-US" altLang="ja-JP" sz="1100" dirty="0" smtClean="0"/>
          </a:p>
          <a:p>
            <a:r>
              <a:rPr lang="ja-JP" altLang="en-US" sz="1100" dirty="0" smtClean="0"/>
              <a:t>　（大阪市中央公会堂で公演）</a:t>
            </a:r>
            <a:endParaRPr lang="en-US" altLang="ja-JP" sz="1100" dirty="0" smtClean="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19" y="2071607"/>
            <a:ext cx="2971026" cy="3954087"/>
          </a:xfrm>
          <a:prstGeom prst="rect">
            <a:avLst/>
          </a:prstGeom>
        </p:spPr>
      </p:pic>
      <p:sp>
        <p:nvSpPr>
          <p:cNvPr id="11" name="テキスト ボックス 10"/>
          <p:cNvSpPr txBox="1"/>
          <p:nvPr/>
        </p:nvSpPr>
        <p:spPr>
          <a:xfrm>
            <a:off x="6030173" y="6204151"/>
            <a:ext cx="2214917" cy="430887"/>
          </a:xfrm>
          <a:prstGeom prst="rect">
            <a:avLst/>
          </a:prstGeom>
          <a:noFill/>
        </p:spPr>
        <p:txBody>
          <a:bodyPr wrap="square" rtlCol="0">
            <a:spAutoFit/>
          </a:bodyPr>
          <a:lstStyle/>
          <a:p>
            <a:r>
              <a:rPr lang="ja-JP" altLang="en-US" sz="1100" dirty="0" smtClean="0"/>
              <a:t>大阪中之島美術館</a:t>
            </a:r>
            <a:endParaRPr lang="en-US" altLang="ja-JP" sz="1100" dirty="0" smtClean="0"/>
          </a:p>
          <a:p>
            <a:r>
              <a:rPr lang="ja-JP" altLang="en-US" sz="1100" dirty="0" smtClean="0"/>
              <a:t>（建設中：令和</a:t>
            </a:r>
            <a:r>
              <a:rPr lang="en-US" altLang="ja-JP" sz="1100" dirty="0" smtClean="0"/>
              <a:t>4</a:t>
            </a:r>
            <a:r>
              <a:rPr lang="ja-JP" altLang="en-US" sz="1100" dirty="0" smtClean="0"/>
              <a:t>年早春開館予定）</a:t>
            </a:r>
            <a:endParaRPr lang="en-US" altLang="ja-JP" sz="1100" dirty="0" smtClean="0"/>
          </a:p>
        </p:txBody>
      </p:sp>
      <p:sp>
        <p:nvSpPr>
          <p:cNvPr id="13" name="テキスト ボックス 12"/>
          <p:cNvSpPr txBox="1"/>
          <p:nvPr/>
        </p:nvSpPr>
        <p:spPr>
          <a:xfrm>
            <a:off x="2260150" y="5716017"/>
            <a:ext cx="2959595" cy="246221"/>
          </a:xfrm>
          <a:prstGeom prst="rect">
            <a:avLst/>
          </a:prstGeom>
          <a:noFill/>
        </p:spPr>
        <p:txBody>
          <a:bodyPr wrap="square" rtlCol="0">
            <a:spAutoFit/>
          </a:bodyPr>
          <a:lstStyle/>
          <a:p>
            <a:r>
              <a:rPr lang="en-US" altLang="ja-JP" sz="1000" dirty="0" smtClean="0"/>
              <a:t>©</a:t>
            </a:r>
            <a:r>
              <a:rPr lang="ja-JP" altLang="en-US" sz="1000" dirty="0" smtClean="0"/>
              <a:t>文楽を中心とした古典芸能振興事業実行委員会</a:t>
            </a:r>
            <a:endParaRPr kumimoji="1" lang="ja-JP" altLang="en-US" sz="1000" dirty="0"/>
          </a:p>
        </p:txBody>
      </p:sp>
      <p:sp>
        <p:nvSpPr>
          <p:cNvPr id="12" name="テキスト ボックス 11"/>
          <p:cNvSpPr txBox="1"/>
          <p:nvPr/>
        </p:nvSpPr>
        <p:spPr>
          <a:xfrm>
            <a:off x="7018564" y="6007192"/>
            <a:ext cx="1847705" cy="246221"/>
          </a:xfrm>
          <a:prstGeom prst="rect">
            <a:avLst/>
          </a:prstGeom>
          <a:noFill/>
        </p:spPr>
        <p:txBody>
          <a:bodyPr wrap="square" rtlCol="0">
            <a:spAutoFit/>
          </a:bodyPr>
          <a:lstStyle/>
          <a:p>
            <a:r>
              <a:rPr lang="en-US" altLang="ja-JP" sz="1000" dirty="0" smtClean="0"/>
              <a:t>©</a:t>
            </a:r>
            <a:r>
              <a:rPr lang="ja-JP" altLang="en-US" sz="1000" dirty="0" smtClean="0"/>
              <a:t>大阪中之島美術館準備室</a:t>
            </a:r>
            <a:endParaRPr kumimoji="1" lang="ja-JP" altLang="en-US" sz="1000" dirty="0"/>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3276117"/>
            <a:ext cx="4373753" cy="2457514"/>
          </a:xfrm>
          <a:prstGeom prst="rect">
            <a:avLst/>
          </a:prstGeom>
        </p:spPr>
      </p:pic>
    </p:spTree>
    <p:extLst>
      <p:ext uri="{BB962C8B-B14F-4D97-AF65-F5344CB8AC3E}">
        <p14:creationId xmlns:p14="http://schemas.microsoft.com/office/powerpoint/2010/main" val="257550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4600" y="53206"/>
            <a:ext cx="3718476" cy="38870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2">
                <a:lumMod val="75000"/>
              </a:schemeClr>
            </a:solidFill>
          </a:ln>
          <a:effectLst>
            <a:outerShdw blurRad="50800" dist="38100" dir="2700000" sx="1000" sy="1000" algn="tl" rotWithShape="0">
              <a:schemeClr val="tx2">
                <a:lumMod val="50000"/>
                <a:alpha val="99000"/>
              </a:schemeClr>
            </a:outerShdw>
          </a:effectLst>
        </p:spPr>
        <p:txBody>
          <a:bodyPr anchor="ctr">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ja-JP" altLang="en-US" sz="1600" dirty="0" smtClean="0">
                <a:solidFill>
                  <a:schemeClr val="accent5">
                    <a:lumMod val="50000"/>
                  </a:schemeClr>
                </a:solidFill>
                <a:effectLst/>
              </a:rPr>
              <a:t>　</a:t>
            </a:r>
            <a:r>
              <a:rPr lang="ja-JP" altLang="en-US" sz="1600" dirty="0" smtClean="0">
                <a:solidFill>
                  <a:schemeClr val="tx1"/>
                </a:solidFill>
                <a:effectLst/>
              </a:rPr>
              <a:t>第３次大阪市文化振興計画の概要</a:t>
            </a:r>
            <a:endParaRPr lang="ja-JP" altLang="en-US" sz="1600" dirty="0">
              <a:solidFill>
                <a:schemeClr val="tx1"/>
              </a:solidFill>
              <a:effectLst/>
            </a:endParaRPr>
          </a:p>
        </p:txBody>
      </p:sp>
      <p:sp>
        <p:nvSpPr>
          <p:cNvPr id="6" name="正方形/長方形 5"/>
          <p:cNvSpPr/>
          <p:nvPr/>
        </p:nvSpPr>
        <p:spPr>
          <a:xfrm>
            <a:off x="3923928" y="93808"/>
            <a:ext cx="4824536" cy="40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a:t>
            </a:r>
            <a:r>
              <a:rPr lang="ja-JP" altLang="en-US" sz="1400" dirty="0" smtClean="0">
                <a:solidFill>
                  <a:schemeClr val="tx1"/>
                </a:solidFill>
              </a:rPr>
              <a:t>　　</a:t>
            </a:r>
            <a:r>
              <a:rPr kumimoji="1" lang="ja-JP" altLang="en-US" sz="1400" dirty="0" smtClean="0">
                <a:solidFill>
                  <a:schemeClr val="tx1"/>
                </a:solidFill>
              </a:rPr>
              <a:t>計画期間：令和３年度～７年度</a:t>
            </a:r>
          </a:p>
          <a:p>
            <a:r>
              <a:rPr lang="ja-JP" altLang="en-US" sz="1050" dirty="0" smtClean="0">
                <a:solidFill>
                  <a:schemeClr val="tx1"/>
                </a:solidFill>
              </a:rPr>
              <a:t>　　　　</a:t>
            </a:r>
            <a:r>
              <a:rPr lang="ja-JP" altLang="en-US" sz="1200" dirty="0" smtClean="0">
                <a:solidFill>
                  <a:schemeClr val="tx1"/>
                </a:solidFill>
              </a:rPr>
              <a:t>（なお、社会経済情勢の変化等に伴い、適宜見直しをする予定）</a:t>
            </a:r>
            <a:endParaRPr kumimoji="1" lang="ja-JP" altLang="en-US" sz="1200" dirty="0">
              <a:solidFill>
                <a:schemeClr val="tx1"/>
              </a:solidFill>
            </a:endParaRPr>
          </a:p>
        </p:txBody>
      </p:sp>
      <p:sp>
        <p:nvSpPr>
          <p:cNvPr id="7" name="タイトル 1"/>
          <p:cNvSpPr>
            <a:spLocks noGrp="1"/>
          </p:cNvSpPr>
          <p:nvPr>
            <p:ph type="title"/>
          </p:nvPr>
        </p:nvSpPr>
        <p:spPr>
          <a:xfrm>
            <a:off x="154044" y="626614"/>
            <a:ext cx="8849883" cy="576064"/>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txBody>
          <a:bodyPr>
            <a:normAutofit/>
          </a:bodyPr>
          <a:lstStyle/>
          <a:p>
            <a:r>
              <a:rPr kumimoji="1" lang="en-US" altLang="ja-JP" sz="2000" b="1" dirty="0" smtClean="0"/>
              <a:t>【</a:t>
            </a:r>
            <a:r>
              <a:rPr lang="ja-JP" altLang="en-US" sz="2000" b="1" dirty="0" smtClean="0"/>
              <a:t>目指す将来像</a:t>
            </a:r>
            <a:r>
              <a:rPr kumimoji="1" lang="en-US" altLang="ja-JP" sz="2000" b="1" dirty="0" smtClean="0"/>
              <a:t>】</a:t>
            </a:r>
            <a:r>
              <a:rPr kumimoji="1" lang="ja-JP" altLang="en-US" sz="2000" b="1" dirty="0" smtClean="0"/>
              <a:t>　「文化共創都市 大阪」～文化芸術が未来を切り拓く　</a:t>
            </a:r>
            <a:r>
              <a:rPr kumimoji="1" lang="ja-JP" altLang="en-US" sz="1400" b="1" dirty="0" smtClean="0"/>
              <a:t>（</a:t>
            </a:r>
            <a:r>
              <a:rPr kumimoji="1" lang="en-US" altLang="ja-JP" sz="1400" b="1" dirty="0" smtClean="0"/>
              <a:t>※</a:t>
            </a:r>
            <a:r>
              <a:rPr kumimoji="1" lang="ja-JP" altLang="en-US" sz="1400" b="1" dirty="0" smtClean="0"/>
              <a:t>）</a:t>
            </a:r>
            <a:endParaRPr kumimoji="1" lang="ja-JP" altLang="en-US" sz="1400" b="1" dirty="0"/>
          </a:p>
        </p:txBody>
      </p:sp>
      <p:graphicFrame>
        <p:nvGraphicFramePr>
          <p:cNvPr id="9" name="表 8"/>
          <p:cNvGraphicFramePr>
            <a:graphicFrameLocks noGrp="1"/>
          </p:cNvGraphicFramePr>
          <p:nvPr>
            <p:extLst>
              <p:ext uri="{D42A27DB-BD31-4B8C-83A1-F6EECF244321}">
                <p14:modId xmlns:p14="http://schemas.microsoft.com/office/powerpoint/2010/main" val="3388564206"/>
              </p:ext>
            </p:extLst>
          </p:nvPr>
        </p:nvGraphicFramePr>
        <p:xfrm>
          <a:off x="154045" y="1328953"/>
          <a:ext cx="2441029" cy="3036151"/>
        </p:xfrm>
        <a:graphic>
          <a:graphicData uri="http://schemas.openxmlformats.org/drawingml/2006/table">
            <a:tbl>
              <a:tblPr firstRow="1" bandRow="1">
                <a:tableStyleId>{5C22544A-7EE6-4342-B048-85BDC9FD1C3A}</a:tableStyleId>
              </a:tblPr>
              <a:tblGrid>
                <a:gridCol w="2441029">
                  <a:extLst>
                    <a:ext uri="{9D8B030D-6E8A-4147-A177-3AD203B41FA5}">
                      <a16:colId xmlns:a16="http://schemas.microsoft.com/office/drawing/2014/main" val="1985909211"/>
                    </a:ext>
                  </a:extLst>
                </a:gridCol>
              </a:tblGrid>
              <a:tr h="406137">
                <a:tc>
                  <a:txBody>
                    <a:bodyPr/>
                    <a:lstStyle/>
                    <a:p>
                      <a:pPr algn="ctr"/>
                      <a:r>
                        <a:rPr kumimoji="1" lang="ja-JP" altLang="en-US" sz="1600" dirty="0" smtClean="0"/>
                        <a:t>基本理念（</a:t>
                      </a:r>
                      <a:r>
                        <a:rPr kumimoji="1" lang="en-US" altLang="ja-JP" sz="1600" dirty="0" smtClean="0"/>
                        <a:t>※</a:t>
                      </a:r>
                      <a:r>
                        <a:rPr kumimoji="1" lang="ja-JP" altLang="en-US" sz="1600" dirty="0" smtClean="0"/>
                        <a:t>）</a:t>
                      </a:r>
                      <a:endParaRPr kumimoji="1" lang="ja-JP" altLang="en-US" sz="1600" dirty="0"/>
                    </a:p>
                  </a:txBody>
                  <a:tcPr/>
                </a:tc>
                <a:extLst>
                  <a:ext uri="{0D108BD9-81ED-4DB2-BD59-A6C34878D82A}">
                    <a16:rowId xmlns:a16="http://schemas.microsoft.com/office/drawing/2014/main" val="3513819475"/>
                  </a:ext>
                </a:extLst>
              </a:tr>
              <a:tr h="82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mn-ea"/>
                          <a:ea typeface="+mn-ea"/>
                        </a:rPr>
                        <a:t>あらゆる人々が文化を</a:t>
                      </a:r>
                      <a:endParaRPr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mn-ea"/>
                          <a:ea typeface="+mn-ea"/>
                        </a:rPr>
                        <a:t>享受できる都市</a:t>
                      </a:r>
                      <a:endParaRPr kumimoji="1" lang="ja-JP" altLang="en-US" sz="1400" dirty="0">
                        <a:latin typeface="+mn-ea"/>
                        <a:ea typeface="+mn-ea"/>
                      </a:endParaRPr>
                    </a:p>
                  </a:txBody>
                  <a:tcPr/>
                </a:tc>
                <a:extLst>
                  <a:ext uri="{0D108BD9-81ED-4DB2-BD59-A6C34878D82A}">
                    <a16:rowId xmlns:a16="http://schemas.microsoft.com/office/drawing/2014/main" val="2447913481"/>
                  </a:ext>
                </a:extLst>
              </a:tr>
              <a:tr h="956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mn-ea"/>
                          <a:ea typeface="+mn-ea"/>
                        </a:rPr>
                        <a:t>大阪が誇る文化力を</a:t>
                      </a:r>
                      <a:endParaRPr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mn-ea"/>
                          <a:ea typeface="+mn-ea"/>
                        </a:rPr>
                        <a:t>活用した魅力あふれる都市</a:t>
                      </a:r>
                      <a:endParaRPr kumimoji="1" lang="ja-JP" altLang="en-US" sz="1400" dirty="0">
                        <a:latin typeface="+mn-ea"/>
                        <a:ea typeface="+mn-ea"/>
                      </a:endParaRPr>
                    </a:p>
                  </a:txBody>
                  <a:tcPr/>
                </a:tc>
                <a:extLst>
                  <a:ext uri="{0D108BD9-81ED-4DB2-BD59-A6C34878D82A}">
                    <a16:rowId xmlns:a16="http://schemas.microsoft.com/office/drawing/2014/main" val="1153538462"/>
                  </a:ext>
                </a:extLst>
              </a:tr>
              <a:tr h="845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mn-ea"/>
                          <a:ea typeface="+mn-ea"/>
                        </a:rPr>
                        <a:t>あらゆる人々が文化を通じて</a:t>
                      </a:r>
                      <a:endParaRPr lang="en-US" altLang="ja-JP" sz="14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solidFill>
                            <a:schemeClr val="tx1"/>
                          </a:solidFill>
                          <a:latin typeface="+mn-ea"/>
                          <a:ea typeface="+mn-ea"/>
                        </a:rPr>
                        <a:t>いきいきと活動できる都市</a:t>
                      </a:r>
                      <a:endParaRPr kumimoji="1" lang="ja-JP" altLang="en-US" sz="1400" dirty="0" smtClean="0">
                        <a:solidFill>
                          <a:schemeClr val="tx1"/>
                        </a:solidFill>
                        <a:latin typeface="+mn-ea"/>
                        <a:ea typeface="+mn-ea"/>
                      </a:endParaRPr>
                    </a:p>
                  </a:txBody>
                  <a:tcPr/>
                </a:tc>
                <a:extLst>
                  <a:ext uri="{0D108BD9-81ED-4DB2-BD59-A6C34878D82A}">
                    <a16:rowId xmlns:a16="http://schemas.microsoft.com/office/drawing/2014/main" val="329353494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21115522"/>
              </p:ext>
            </p:extLst>
          </p:nvPr>
        </p:nvGraphicFramePr>
        <p:xfrm>
          <a:off x="3131840" y="1328025"/>
          <a:ext cx="5904656" cy="29921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136845003"/>
                    </a:ext>
                  </a:extLst>
                </a:gridCol>
                <a:gridCol w="4032448">
                  <a:extLst>
                    <a:ext uri="{9D8B030D-6E8A-4147-A177-3AD203B41FA5}">
                      <a16:colId xmlns:a16="http://schemas.microsoft.com/office/drawing/2014/main" val="3136459269"/>
                    </a:ext>
                  </a:extLst>
                </a:gridCol>
              </a:tblGrid>
              <a:tr h="370840">
                <a:tc>
                  <a:txBody>
                    <a:bodyPr/>
                    <a:lstStyle/>
                    <a:p>
                      <a:pPr algn="ctr"/>
                      <a:r>
                        <a:rPr kumimoji="1" lang="ja-JP" altLang="en-US" sz="1600" dirty="0" smtClean="0"/>
                        <a:t>施策の方向性（</a:t>
                      </a:r>
                      <a:r>
                        <a:rPr kumimoji="1" lang="en-US" altLang="ja-JP" sz="1600" dirty="0" smtClean="0"/>
                        <a:t>※</a:t>
                      </a:r>
                      <a:r>
                        <a:rPr kumimoji="1" lang="ja-JP" altLang="en-US" sz="1600" dirty="0" smtClean="0"/>
                        <a:t>）</a:t>
                      </a:r>
                      <a:endParaRPr kumimoji="1" lang="ja-JP" altLang="en-US" sz="1600" dirty="0"/>
                    </a:p>
                  </a:txBody>
                  <a:tcPr/>
                </a:tc>
                <a:tc>
                  <a:txBody>
                    <a:bodyPr/>
                    <a:lstStyle/>
                    <a:p>
                      <a:pPr algn="ctr"/>
                      <a:r>
                        <a:rPr kumimoji="1" lang="ja-JP" altLang="en-US" sz="1600" dirty="0" smtClean="0"/>
                        <a:t>大阪市の取組み</a:t>
                      </a:r>
                      <a:endParaRPr kumimoji="1" lang="ja-JP" altLang="en-US" sz="1600" dirty="0"/>
                    </a:p>
                  </a:txBody>
                  <a:tcPr/>
                </a:tc>
                <a:extLst>
                  <a:ext uri="{0D108BD9-81ED-4DB2-BD59-A6C34878D82A}">
                    <a16:rowId xmlns:a16="http://schemas.microsoft.com/office/drawing/2014/main" val="2039870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Ａ</a:t>
                      </a:r>
                      <a:r>
                        <a:rPr kumimoji="1" lang="ja-JP" altLang="en-US"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文化にかかわる</a:t>
                      </a:r>
                      <a:endParaRPr kumimoji="1" lang="en-US"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　　</a:t>
                      </a:r>
                      <a:r>
                        <a:rPr kumimoji="1" lang="ja-JP" altLang="ja-JP" sz="1400" b="0" kern="1200" dirty="0" smtClean="0">
                          <a:solidFill>
                            <a:schemeClr val="dk1"/>
                          </a:solidFill>
                          <a:effectLst/>
                          <a:latin typeface="ＭＳ ゴシック" panose="020B0609070205080204" pitchFamily="49" charset="-128"/>
                          <a:ea typeface="ＭＳ ゴシック" panose="020B0609070205080204" pitchFamily="49" charset="-128"/>
                          <a:cs typeface="+mn-cs"/>
                        </a:rPr>
                        <a:t>環境づくり」</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smtClean="0">
                          <a:latin typeface="ＭＳ ゴシック" panose="020B0609070205080204" pitchFamily="49" charset="-128"/>
                          <a:ea typeface="ＭＳ ゴシック" panose="020B0609070205080204" pitchFamily="49" charset="-128"/>
                        </a:rPr>
                        <a:t>①　芸術文化を鑑賞等できる機会等の充実</a:t>
                      </a:r>
                      <a:endParaRPr lang="ja-JP" altLang="ja-JP" sz="1400" b="0" u="none"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②　芸術文化を将来へ継承発展させる子どもや</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青少年が成長する機会の充実</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③　芸術文化を支える市民意識の醸成</a:t>
                      </a:r>
                      <a:endParaRPr kumimoji="1" lang="en-US" altLang="ja-JP" sz="1400" dirty="0" smtClean="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21669493"/>
                  </a:ext>
                </a:extLst>
              </a:tr>
              <a:tr h="370840">
                <a:tc>
                  <a:txBody>
                    <a:bodyPr/>
                    <a:lstStyle/>
                    <a:p>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Ｂ</a:t>
                      </a:r>
                      <a:r>
                        <a:rPr kumimoji="1" lang="ja-JP" altLang="en-US"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文化が都市を</a:t>
                      </a:r>
                      <a:endParaRPr kumimoji="1" lang="en-US"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　　</a:t>
                      </a:r>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変革する」</a:t>
                      </a:r>
                      <a:endParaRPr kumimoji="1" lang="ja-JP" altLang="en-US" sz="1400" dirty="0"/>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①　芸術文化を創造する人材や支える人材の</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育成・支援</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②　上方伝統芸能等の継承・発展</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③　芸術文化による大阪の魅力向上</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110423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Ｃ「文化が社会を</a:t>
                      </a:r>
                      <a:endParaRPr kumimoji="1" lang="en-US"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　　</a:t>
                      </a:r>
                      <a:r>
                        <a:rPr kumimoji="1" lang="ja-JP" altLang="ja-JP" sz="1400" kern="1200" dirty="0" smtClean="0">
                          <a:solidFill>
                            <a:schemeClr val="dk1"/>
                          </a:solidFill>
                          <a:effectLst/>
                          <a:latin typeface="ＭＳ ゴシック" panose="020B0609070205080204" pitchFamily="49" charset="-128"/>
                          <a:ea typeface="ＭＳ ゴシック" panose="020B0609070205080204" pitchFamily="49" charset="-128"/>
                          <a:cs typeface="+mn-cs"/>
                        </a:rPr>
                        <a:t>形成する」</a:t>
                      </a:r>
                      <a:endParaRPr kumimoji="1" lang="ja-JP" altLang="en-US" sz="1400" dirty="0"/>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①　芸術文化の有する地域力向上や社会包摂の</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　　機能を生かした共生への取組みの促進</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②　文化財や史跡の保存・活用・継承</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74673294"/>
                  </a:ext>
                </a:extLst>
              </a:tr>
            </a:tbl>
          </a:graphicData>
        </a:graphic>
      </p:graphicFrame>
      <p:cxnSp>
        <p:nvCxnSpPr>
          <p:cNvPr id="12" name="直線コネクタ 11">
            <a:extLst>
              <a:ext uri="{FF2B5EF4-FFF2-40B4-BE49-F238E27FC236}">
                <a16:creationId xmlns:a16="http://schemas.microsoft.com/office/drawing/2014/main" id="{410C6712-FA73-AD4E-A7CA-A50FA1840770}"/>
              </a:ext>
            </a:extLst>
          </p:cNvPr>
          <p:cNvCxnSpPr/>
          <p:nvPr/>
        </p:nvCxnSpPr>
        <p:spPr>
          <a:xfrm>
            <a:off x="2548042" y="2133529"/>
            <a:ext cx="511300" cy="3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B1808B2-5365-BC4C-A1B5-E9B45ECF8EE9}"/>
              </a:ext>
            </a:extLst>
          </p:cNvPr>
          <p:cNvCxnSpPr/>
          <p:nvPr/>
        </p:nvCxnSpPr>
        <p:spPr>
          <a:xfrm>
            <a:off x="2576330" y="2129446"/>
            <a:ext cx="511300" cy="983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7D8E83E-A977-7D4D-83F5-850FE28FC066}"/>
              </a:ext>
            </a:extLst>
          </p:cNvPr>
          <p:cNvCxnSpPr/>
          <p:nvPr/>
        </p:nvCxnSpPr>
        <p:spPr>
          <a:xfrm>
            <a:off x="2566977" y="2114009"/>
            <a:ext cx="520463" cy="17928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3ADD4A0-1F44-E443-9444-82DA7F793AB0}"/>
              </a:ext>
            </a:extLst>
          </p:cNvPr>
          <p:cNvCxnSpPr/>
          <p:nvPr/>
        </p:nvCxnSpPr>
        <p:spPr>
          <a:xfrm>
            <a:off x="2611377" y="3112911"/>
            <a:ext cx="49467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3ADD4A0-1F44-E443-9444-82DA7F793AB0}"/>
              </a:ext>
            </a:extLst>
          </p:cNvPr>
          <p:cNvCxnSpPr/>
          <p:nvPr/>
        </p:nvCxnSpPr>
        <p:spPr>
          <a:xfrm>
            <a:off x="2585590" y="3095874"/>
            <a:ext cx="520463" cy="83045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569FE6C-C087-9944-ACC5-B38F35D4F3F6}"/>
              </a:ext>
            </a:extLst>
          </p:cNvPr>
          <p:cNvCxnSpPr/>
          <p:nvPr/>
        </p:nvCxnSpPr>
        <p:spPr>
          <a:xfrm>
            <a:off x="2585549" y="3918746"/>
            <a:ext cx="520463" cy="1064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569FE6C-C087-9944-ACC5-B38F35D4F3F6}"/>
              </a:ext>
            </a:extLst>
          </p:cNvPr>
          <p:cNvCxnSpPr/>
          <p:nvPr/>
        </p:nvCxnSpPr>
        <p:spPr>
          <a:xfrm flipV="1">
            <a:off x="2597271" y="2102104"/>
            <a:ext cx="487858" cy="17768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3" name="表 32"/>
          <p:cNvGraphicFramePr>
            <a:graphicFrameLocks noGrp="1"/>
          </p:cNvGraphicFramePr>
          <p:nvPr>
            <p:extLst>
              <p:ext uri="{D42A27DB-BD31-4B8C-83A1-F6EECF244321}">
                <p14:modId xmlns:p14="http://schemas.microsoft.com/office/powerpoint/2010/main" val="1640447619"/>
              </p:ext>
            </p:extLst>
          </p:nvPr>
        </p:nvGraphicFramePr>
        <p:xfrm>
          <a:off x="337499" y="4809778"/>
          <a:ext cx="8666428" cy="676106"/>
        </p:xfrm>
        <a:graphic>
          <a:graphicData uri="http://schemas.openxmlformats.org/drawingml/2006/table">
            <a:tbl>
              <a:tblPr firstRow="1" bandRow="1">
                <a:tableStyleId>{5C22544A-7EE6-4342-B048-85BDC9FD1C3A}</a:tableStyleId>
              </a:tblPr>
              <a:tblGrid>
                <a:gridCol w="1403018">
                  <a:extLst>
                    <a:ext uri="{9D8B030D-6E8A-4147-A177-3AD203B41FA5}">
                      <a16:colId xmlns:a16="http://schemas.microsoft.com/office/drawing/2014/main" val="3258929967"/>
                    </a:ext>
                  </a:extLst>
                </a:gridCol>
                <a:gridCol w="7263410">
                  <a:extLst>
                    <a:ext uri="{9D8B030D-6E8A-4147-A177-3AD203B41FA5}">
                      <a16:colId xmlns:a16="http://schemas.microsoft.com/office/drawing/2014/main" val="958200926"/>
                    </a:ext>
                  </a:extLst>
                </a:gridCol>
              </a:tblGrid>
              <a:tr h="676106">
                <a:tc>
                  <a:txBody>
                    <a:bodyPr/>
                    <a:lstStyle/>
                    <a:p>
                      <a:pPr algn="ctr"/>
                      <a:r>
                        <a:rPr kumimoji="1" lang="ja-JP" altLang="en-US" sz="1400" b="0" dirty="0" smtClean="0">
                          <a:solidFill>
                            <a:schemeClr val="tx1"/>
                          </a:solidFill>
                        </a:rPr>
                        <a:t>大阪市の役割</a:t>
                      </a:r>
                      <a:endParaRPr kumimoji="1" lang="ja-JP" altLang="en-US" sz="1400" b="0" dirty="0">
                        <a:solidFill>
                          <a:schemeClr val="tx1"/>
                        </a:solidFill>
                      </a:endParaRPr>
                    </a:p>
                  </a:txBody>
                  <a:tcPr anchor="ctr">
                    <a:solidFill>
                      <a:schemeClr val="accent1">
                        <a:lumMod val="60000"/>
                        <a:lumOff val="40000"/>
                      </a:schemeClr>
                    </a:solidFill>
                  </a:tcPr>
                </a:tc>
                <a:tc>
                  <a:txBody>
                    <a:bodyPr/>
                    <a:lstStyle/>
                    <a:p>
                      <a:r>
                        <a:rPr lang="ja-JP" altLang="ja-JP" sz="1200" b="0" dirty="0" smtClean="0">
                          <a:solidFill>
                            <a:schemeClr val="tx1"/>
                          </a:solidFill>
                        </a:rPr>
                        <a:t>大阪府とビジョンを共有するもとで、基礎自治体として文化振興に関する施策に計画的に取組みます。</a:t>
                      </a:r>
                      <a:endParaRPr lang="en-US" altLang="ja-JP" sz="1200" b="0" dirty="0" smtClean="0">
                        <a:solidFill>
                          <a:schemeClr val="tx1"/>
                        </a:solidFill>
                      </a:endParaRPr>
                    </a:p>
                    <a:p>
                      <a:r>
                        <a:rPr lang="ja-JP" altLang="ja-JP" sz="1200" b="0" dirty="0" smtClean="0">
                          <a:solidFill>
                            <a:schemeClr val="tx1"/>
                          </a:solidFill>
                        </a:rPr>
                        <a:t>一方、いにしえから我が国における文化芸術の集積の地として醸成されてきたアセットを基に、</a:t>
                      </a:r>
                      <a:endParaRPr lang="en-US" altLang="ja-JP" sz="1200" b="0" dirty="0" smtClean="0">
                        <a:solidFill>
                          <a:schemeClr val="tx1"/>
                        </a:solidFill>
                      </a:endParaRPr>
                    </a:p>
                    <a:p>
                      <a:r>
                        <a:rPr lang="ja-JP" altLang="ja-JP" sz="1200" b="0" dirty="0" smtClean="0">
                          <a:solidFill>
                            <a:schemeClr val="tx1"/>
                          </a:solidFill>
                        </a:rPr>
                        <a:t>将来に向かって府や周辺自治体とも役割分担を図りながら、都市大阪の魅力や情報発信力の向上に努めます</a:t>
                      </a:r>
                      <a:r>
                        <a:rPr lang="ja-JP" altLang="ja-JP" sz="1400" b="0" dirty="0" smtClean="0">
                          <a:solidFill>
                            <a:schemeClr val="tx1"/>
                          </a:solidFill>
                        </a:rPr>
                        <a:t>。</a:t>
                      </a:r>
                      <a:endParaRPr lang="en-US" altLang="ja-JP" sz="1400" b="0" dirty="0" smtClean="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143101504"/>
                  </a:ext>
                </a:extLst>
              </a:tr>
            </a:tbl>
          </a:graphicData>
        </a:graphic>
      </p:graphicFrame>
      <p:graphicFrame>
        <p:nvGraphicFramePr>
          <p:cNvPr id="34" name="表 33"/>
          <p:cNvGraphicFramePr>
            <a:graphicFrameLocks noGrp="1"/>
          </p:cNvGraphicFramePr>
          <p:nvPr>
            <p:extLst>
              <p:ext uri="{D42A27DB-BD31-4B8C-83A1-F6EECF244321}">
                <p14:modId xmlns:p14="http://schemas.microsoft.com/office/powerpoint/2010/main" val="2009040510"/>
              </p:ext>
            </p:extLst>
          </p:nvPr>
        </p:nvGraphicFramePr>
        <p:xfrm>
          <a:off x="342901" y="5530364"/>
          <a:ext cx="8672712" cy="1188720"/>
        </p:xfrm>
        <a:graphic>
          <a:graphicData uri="http://schemas.openxmlformats.org/drawingml/2006/table">
            <a:tbl>
              <a:tblPr firstRow="1" bandRow="1">
                <a:tableStyleId>{5C22544A-7EE6-4342-B048-85BDC9FD1C3A}</a:tableStyleId>
              </a:tblPr>
              <a:tblGrid>
                <a:gridCol w="1397726">
                  <a:extLst>
                    <a:ext uri="{9D8B030D-6E8A-4147-A177-3AD203B41FA5}">
                      <a16:colId xmlns:a16="http://schemas.microsoft.com/office/drawing/2014/main" val="2311398399"/>
                    </a:ext>
                  </a:extLst>
                </a:gridCol>
                <a:gridCol w="7274986">
                  <a:extLst>
                    <a:ext uri="{9D8B030D-6E8A-4147-A177-3AD203B41FA5}">
                      <a16:colId xmlns:a16="http://schemas.microsoft.com/office/drawing/2014/main" val="2459568632"/>
                    </a:ext>
                  </a:extLst>
                </a:gridCol>
              </a:tblGrid>
              <a:tr h="1034015">
                <a:tc>
                  <a:txBody>
                    <a:bodyPr/>
                    <a:lstStyle/>
                    <a:p>
                      <a:pPr algn="ctr"/>
                      <a:r>
                        <a:rPr kumimoji="1" lang="ja-JP" altLang="en-US" sz="1400" b="0" dirty="0" smtClean="0">
                          <a:solidFill>
                            <a:schemeClr val="tx1"/>
                          </a:solidFill>
                        </a:rPr>
                        <a:t>推進体制</a:t>
                      </a:r>
                      <a:endParaRPr kumimoji="1" lang="en-US" altLang="ja-JP" sz="1400" b="0" dirty="0" smtClean="0">
                        <a:solidFill>
                          <a:schemeClr val="tx1"/>
                        </a:solidFill>
                      </a:endParaRPr>
                    </a:p>
                    <a:p>
                      <a:pPr algn="ctr"/>
                      <a:r>
                        <a:rPr kumimoji="1" lang="ja-JP" altLang="en-US" sz="1400" b="0" dirty="0" smtClean="0">
                          <a:solidFill>
                            <a:schemeClr val="tx1"/>
                          </a:solidFill>
                        </a:rPr>
                        <a:t>・</a:t>
                      </a:r>
                      <a:endParaRPr kumimoji="1" lang="en-US" altLang="ja-JP" sz="1400" b="0" dirty="0" smtClean="0">
                        <a:solidFill>
                          <a:schemeClr val="tx1"/>
                        </a:solidFill>
                      </a:endParaRPr>
                    </a:p>
                    <a:p>
                      <a:pPr algn="ctr"/>
                      <a:r>
                        <a:rPr kumimoji="1" lang="ja-JP" altLang="en-US" sz="1400" b="0" dirty="0" smtClean="0">
                          <a:solidFill>
                            <a:schemeClr val="tx1"/>
                          </a:solidFill>
                        </a:rPr>
                        <a:t>進行管理</a:t>
                      </a:r>
                      <a:endParaRPr kumimoji="1" lang="ja-JP" altLang="en-US" sz="1400" b="0" dirty="0">
                        <a:solidFill>
                          <a:schemeClr val="tx1"/>
                        </a:solidFill>
                      </a:endParaRPr>
                    </a:p>
                  </a:txBody>
                  <a:tcPr anchor="ctr">
                    <a:solidFill>
                      <a:schemeClr val="accent1">
                        <a:lumMod val="60000"/>
                        <a:lumOff val="40000"/>
                      </a:schemeClr>
                    </a:solidFill>
                  </a:tcPr>
                </a:tc>
                <a:tc>
                  <a:txBody>
                    <a:bodyPr/>
                    <a:lstStyle/>
                    <a:p>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・本計画を着実かつ継続的に推進していくため、施策の実施・進捗状況等について、</a:t>
                      </a:r>
                      <a:endParaRPr kumimoji="1" lang="en-US" altLang="ja-JP" sz="12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進行管理と評価を行います。</a:t>
                      </a:r>
                      <a:endParaRPr kumimoji="1" lang="en-US" altLang="ja-JP" sz="12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・各施策・事業のプログラム評価については、毎年度大阪アーツカウンシルが行い、</a:t>
                      </a:r>
                      <a:endParaRPr kumimoji="1" lang="en-US" altLang="ja-JP" sz="12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その結果や改善提案等について大阪府市文化振興会議に報告します。</a:t>
                      </a:r>
                    </a:p>
                    <a:p>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・大阪府市文化振興会議では、この報告や本計画の評価・検証の状況等を踏まえ、</a:t>
                      </a:r>
                      <a:endParaRPr kumimoji="1" lang="en-US" altLang="ja-JP" sz="12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計画全体の進捗状況を把握するとともに、重要な施策等についての審議を行います。</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extLst>
                  <a:ext uri="{0D108BD9-81ED-4DB2-BD59-A6C34878D82A}">
                    <a16:rowId xmlns:a16="http://schemas.microsoft.com/office/drawing/2014/main" val="675974398"/>
                  </a:ext>
                </a:extLst>
              </a:tr>
            </a:tbl>
          </a:graphicData>
        </a:graphic>
      </p:graphicFrame>
      <p:sp>
        <p:nvSpPr>
          <p:cNvPr id="35" name="タイトル 1"/>
          <p:cNvSpPr txBox="1">
            <a:spLocks/>
          </p:cNvSpPr>
          <p:nvPr/>
        </p:nvSpPr>
        <p:spPr>
          <a:xfrm>
            <a:off x="154044" y="4405342"/>
            <a:ext cx="1554791" cy="321244"/>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2">
                <a:lumMod val="60000"/>
                <a:lumOff val="40000"/>
              </a:schemeClr>
            </a:solidFill>
          </a:ln>
          <a:effectLst>
            <a:outerShdw blurRad="50800" dist="38100" dir="2700000" sx="1000" sy="1000" algn="tl" rotWithShape="0">
              <a:schemeClr val="tx2">
                <a:lumMod val="50000"/>
                <a:alpha val="99000"/>
              </a:schemeClr>
            </a:outerShdw>
          </a:effectLst>
        </p:spPr>
        <p:txBody>
          <a:bodyPr anchor="ctr">
            <a:normAutofit lnSpcReduction="10000"/>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ja-JP" altLang="en-US" sz="1600" dirty="0" smtClean="0">
                <a:solidFill>
                  <a:schemeClr val="accent5">
                    <a:lumMod val="50000"/>
                  </a:schemeClr>
                </a:solidFill>
                <a:effectLst/>
              </a:rPr>
              <a:t>　</a:t>
            </a:r>
            <a:r>
              <a:rPr lang="ja-JP" altLang="en-US" sz="1400" dirty="0" smtClean="0">
                <a:solidFill>
                  <a:schemeClr val="tx1"/>
                </a:solidFill>
                <a:effectLst/>
              </a:rPr>
              <a:t>推進にあたって</a:t>
            </a:r>
            <a:endParaRPr lang="ja-JP" altLang="en-US" sz="1400" dirty="0">
              <a:solidFill>
                <a:schemeClr val="tx1"/>
              </a:solidFill>
              <a:effectLst/>
            </a:endParaRPr>
          </a:p>
        </p:txBody>
      </p:sp>
      <p:sp>
        <p:nvSpPr>
          <p:cNvPr id="18" name="正方形/長方形 17"/>
          <p:cNvSpPr/>
          <p:nvPr/>
        </p:nvSpPr>
        <p:spPr>
          <a:xfrm>
            <a:off x="3923928" y="4320145"/>
            <a:ext cx="5256584" cy="359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a:t>
            </a:r>
            <a:r>
              <a:rPr lang="ja-JP" altLang="en-US" sz="1200" dirty="0" smtClean="0">
                <a:solidFill>
                  <a:schemeClr val="tx1"/>
                </a:solidFill>
              </a:rPr>
              <a:t>　　（</a:t>
            </a:r>
            <a:r>
              <a:rPr lang="en-US" altLang="ja-JP" sz="1200" dirty="0" smtClean="0">
                <a:solidFill>
                  <a:schemeClr val="tx1"/>
                </a:solidFill>
              </a:rPr>
              <a:t>※</a:t>
            </a:r>
            <a:r>
              <a:rPr lang="ja-JP" altLang="en-US" sz="1200" dirty="0" smtClean="0">
                <a:solidFill>
                  <a:schemeClr val="tx1"/>
                </a:solidFill>
              </a:rPr>
              <a:t>）</a:t>
            </a:r>
            <a:r>
              <a:rPr kumimoji="1" lang="ja-JP" altLang="en-US" sz="1200" u="sng" dirty="0" smtClean="0">
                <a:solidFill>
                  <a:schemeClr val="tx1"/>
                </a:solidFill>
              </a:rPr>
              <a:t>「目指す将来像」、「基本理念」、「施策の方向」は府と共通のビジョン</a:t>
            </a:r>
            <a:endParaRPr kumimoji="1" lang="ja-JP" altLang="en-US" sz="1200" dirty="0">
              <a:solidFill>
                <a:schemeClr val="tx1"/>
              </a:solidFill>
            </a:endParaRPr>
          </a:p>
        </p:txBody>
      </p:sp>
      <p:sp>
        <p:nvSpPr>
          <p:cNvPr id="20" name="テキスト ボックス 19"/>
          <p:cNvSpPr txBox="1"/>
          <p:nvPr/>
        </p:nvSpPr>
        <p:spPr>
          <a:xfrm>
            <a:off x="2521075" y="1778958"/>
            <a:ext cx="675280" cy="338554"/>
          </a:xfrm>
          <a:prstGeom prst="rect">
            <a:avLst/>
          </a:prstGeom>
          <a:noFill/>
          <a:ln>
            <a:noFill/>
          </a:ln>
        </p:spPr>
        <p:txBody>
          <a:bodyPr wrap="square" rtlCol="0">
            <a:spAutoFit/>
          </a:bodyPr>
          <a:lstStyle/>
          <a:p>
            <a:pPr algn="ctr"/>
            <a:r>
              <a:rPr kumimoji="1" lang="ja-JP" altLang="en-US" sz="800" dirty="0" smtClean="0">
                <a:latin typeface="ＭＳ ゴシック" panose="020B0609070205080204" pitchFamily="49" charset="-128"/>
                <a:ea typeface="ＭＳ ゴシック" panose="020B0609070205080204" pitchFamily="49" charset="-128"/>
              </a:rPr>
              <a:t>主な</a:t>
            </a:r>
            <a:endParaRPr kumimoji="1" lang="en-US" altLang="ja-JP" sz="8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対応関係</a:t>
            </a:r>
            <a:endParaRPr kumimoji="1" lang="en-US" altLang="ja-JP" sz="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35085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07904" y="116632"/>
            <a:ext cx="1872208" cy="360040"/>
          </a:xfrm>
        </p:spPr>
        <p:txBody>
          <a:bodyPr>
            <a:normAutofit fontScale="90000"/>
          </a:bodyPr>
          <a:lstStyle/>
          <a:p>
            <a:r>
              <a:rPr kumimoji="1" lang="ja-JP" altLang="en-US" sz="2000" dirty="0" smtClean="0"/>
              <a:t>目　　次</a:t>
            </a:r>
            <a:endParaRPr kumimoji="1" lang="ja-JP" altLang="en-US" sz="2000" dirty="0"/>
          </a:p>
        </p:txBody>
      </p:sp>
      <p:sp>
        <p:nvSpPr>
          <p:cNvPr id="4" name="正方形/長方形 3"/>
          <p:cNvSpPr/>
          <p:nvPr/>
        </p:nvSpPr>
        <p:spPr>
          <a:xfrm>
            <a:off x="827584" y="620688"/>
            <a:ext cx="7992888" cy="6048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第３次大阪市文化振興計画</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概要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・表紙裏</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kumimoji="1" lang="en-US" altLang="ja-JP" sz="1000" dirty="0" smtClean="0">
              <a:solidFill>
                <a:schemeClr val="accent4">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はじめに　　　　　　　　　　　　　　　　　　　　　　　　　　　　・・・・・・・１</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ja-JP" altLang="en-US" sz="1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42900" indent="-342900">
              <a:buAutoNum type="arabicDbPeriod"/>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第</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次大阪市文化振興計画の</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策定</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にあたって</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これまでのとりくみ</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a:t>
            </a: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芸術文化を取り巻く状況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・４～８</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a:latin typeface="ＭＳ ゴシック" panose="020B0609070205080204" pitchFamily="49" charset="-128"/>
                <a:ea typeface="ＭＳ ゴシック" panose="020B0609070205080204" pitchFamily="49"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３</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芸術</a:t>
            </a:r>
            <a:r>
              <a:rPr lang="ja-JP" altLang="en-US" sz="1400" dirty="0">
                <a:solidFill>
                  <a:schemeClr val="tx1"/>
                </a:solidFill>
                <a:latin typeface="ＭＳ ゴシック" panose="020B0609070205080204" pitchFamily="49" charset="-128"/>
                <a:ea typeface="ＭＳ ゴシック" panose="020B0609070205080204" pitchFamily="49" charset="-128"/>
              </a:rPr>
              <a:t>文化にかかる市民</a:t>
            </a:r>
            <a:r>
              <a:rPr lang="ja-JP" altLang="en-US" sz="1400" dirty="0" smtClean="0">
                <a:solidFill>
                  <a:schemeClr val="tx1"/>
                </a:solidFill>
                <a:latin typeface="ＭＳ ゴシック" panose="020B0609070205080204" pitchFamily="49" charset="-128"/>
                <a:ea typeface="ＭＳ ゴシック" panose="020B0609070205080204" pitchFamily="49" charset="-128"/>
              </a:rPr>
              <a:t>意識　　　　　　　　　　　　　</a:t>
            </a: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・９</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　めざす将来像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10</a:t>
            </a: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　基本理念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10</a:t>
            </a:r>
            <a:endParaRPr lang="en-US" altLang="ja-JP" sz="1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　　施策の方向性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11</a:t>
            </a: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Ａ「文化にかかわる環境づくり」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14</a:t>
            </a:r>
          </a:p>
          <a:p>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　Ｂ「文化が都市を変革する」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15</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17</a:t>
            </a: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４</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Ｃ「文化が社会を形成する」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18</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19</a:t>
            </a:r>
          </a:p>
          <a:p>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４</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推進に</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向けて</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重点取組み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20</a:t>
            </a: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　</a:t>
            </a:r>
            <a:r>
              <a:rPr lang="ja-JP" altLang="en-US" sz="1400" dirty="0">
                <a:solidFill>
                  <a:schemeClr val="tx1"/>
                </a:solidFill>
              </a:rPr>
              <a:t> </a:t>
            </a:r>
            <a:r>
              <a:rPr lang="en-US" altLang="ja-JP" sz="1400" dirty="0" smtClean="0">
                <a:solidFill>
                  <a:schemeClr val="tx1"/>
                </a:solidFill>
                <a:latin typeface="+mn-ea"/>
              </a:rPr>
              <a:t>2025</a:t>
            </a:r>
            <a:r>
              <a:rPr lang="ja-JP" altLang="en-US" sz="1400" dirty="0">
                <a:solidFill>
                  <a:schemeClr val="tx1"/>
                </a:solidFill>
                <a:latin typeface="+mn-ea"/>
              </a:rPr>
              <a:t>年大阪・関西万博に</a:t>
            </a:r>
            <a:r>
              <a:rPr lang="ja-JP" altLang="en-US" sz="1400" dirty="0">
                <a:solidFill>
                  <a:schemeClr val="tx1"/>
                </a:solidFill>
              </a:rPr>
              <a:t>向けた</a:t>
            </a:r>
            <a:r>
              <a:rPr lang="ja-JP" altLang="en-US" sz="1400" dirty="0" smtClean="0">
                <a:solidFill>
                  <a:schemeClr val="tx1"/>
                </a:solidFill>
              </a:rPr>
              <a:t>取組み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21</a:t>
            </a: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　</a:t>
            </a:r>
            <a:r>
              <a:rPr lang="ja-JP" altLang="en-US" sz="1400" dirty="0" smtClean="0">
                <a:solidFill>
                  <a:schemeClr val="tx1"/>
                </a:solidFill>
                <a:latin typeface="+mn-ea"/>
              </a:rPr>
              <a:t>大阪市の役割、推進体制・進行管理、大阪アーツカウンシル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22</a:t>
            </a: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４．　評価・検証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23</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24</a:t>
            </a:r>
          </a:p>
          <a:p>
            <a:r>
              <a:rPr kumimoji="1"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５．　主な取組みスケジュール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25</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endParaRPr lang="en-US" altLang="ja-JP" sz="1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５．資料編　　　　　　　　　　　　　　　　　　　　　　　　　　　・</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26</a:t>
            </a: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a:t>
            </a:r>
            <a:r>
              <a:rPr lang="ja-JP" altLang="en-US" sz="1400" dirty="0" smtClean="0">
                <a:solidFill>
                  <a:schemeClr val="tx1"/>
                </a:solidFill>
              </a:rPr>
              <a:t>文化芸術基本法</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27</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39</a:t>
            </a:r>
          </a:p>
          <a:p>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a:t>
            </a:r>
            <a:r>
              <a:rPr lang="ja-JP" altLang="en-US" sz="1400" dirty="0" smtClean="0">
                <a:solidFill>
                  <a:schemeClr val="tx1"/>
                </a:solidFill>
                <a:latin typeface="ＭＳ ゴシック" panose="020B0609070205080204" pitchFamily="49" charset="-128"/>
                <a:ea typeface="ＭＳ ゴシック" panose="020B0609070205080204" pitchFamily="49" charset="-128"/>
              </a:rPr>
              <a:t>大阪市</a:t>
            </a:r>
            <a:r>
              <a:rPr lang="ja-JP" altLang="en-US" sz="1400" dirty="0">
                <a:solidFill>
                  <a:schemeClr val="tx1"/>
                </a:solidFill>
                <a:latin typeface="ＭＳ ゴシック" panose="020B0609070205080204" pitchFamily="49" charset="-128"/>
                <a:ea typeface="ＭＳ ゴシック" panose="020B0609070205080204" pitchFamily="49" charset="-128"/>
              </a:rPr>
              <a:t>芸術文化振興</a:t>
            </a:r>
            <a:r>
              <a:rPr lang="ja-JP" altLang="en-US" sz="1400" dirty="0" smtClean="0">
                <a:solidFill>
                  <a:schemeClr val="tx1"/>
                </a:solidFill>
                <a:latin typeface="ＭＳ ゴシック" panose="020B0609070205080204" pitchFamily="49" charset="-128"/>
                <a:ea typeface="ＭＳ ゴシック" panose="020B0609070205080204" pitchFamily="49" charset="-128"/>
              </a:rPr>
              <a:t>条例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44</a:t>
            </a:r>
            <a:endPar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大阪府</a:t>
            </a:r>
            <a:r>
              <a:rPr lang="ja-JP" altLang="en-US" sz="1400" dirty="0">
                <a:solidFill>
                  <a:schemeClr val="tx1"/>
                </a:solidFill>
                <a:latin typeface="ＭＳ ゴシック" panose="020B0609070205080204" pitchFamily="49" charset="-128"/>
                <a:ea typeface="ＭＳ ゴシック" panose="020B0609070205080204" pitchFamily="49" charset="-128"/>
              </a:rPr>
              <a:t>市文化振興会議委員</a:t>
            </a:r>
            <a:r>
              <a:rPr lang="ja-JP" altLang="en-US" sz="1400" dirty="0" smtClean="0">
                <a:solidFill>
                  <a:schemeClr val="tx1"/>
                </a:solidFill>
                <a:latin typeface="ＭＳ ゴシック" panose="020B0609070205080204" pitchFamily="49" charset="-128"/>
                <a:ea typeface="ＭＳ ゴシック" panose="020B0609070205080204" pitchFamily="49" charset="-128"/>
              </a:rPr>
              <a:t>名簿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45</a:t>
            </a:r>
          </a:p>
          <a:p>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４</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パブリックコメント結果　　　　　　　　　　　　　　　　　</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46</a:t>
            </a: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87170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1368" y="1052736"/>
            <a:ext cx="7992889" cy="4924425"/>
          </a:xfrm>
          <a:prstGeom prst="rect">
            <a:avLst/>
          </a:prstGeom>
        </p:spPr>
        <p:txBody>
          <a:bodyPr wrap="square">
            <a:spAutoFit/>
          </a:bodyPr>
          <a:lstStyle/>
          <a:p>
            <a:pPr algn="just">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芸術</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文化は本来、</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人々の心に感動を与えるとともに、生きがいや心の充足感をもたらし、豊かな人間性をはぐくむもの</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であり、また</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創造的で優れた芸術文化をはぐくむことは、都市の魅力や情報発信力を高め、いきいきとした活力ある社会を形成することにつながる</a:t>
            </a:r>
            <a:r>
              <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ものです。</a:t>
            </a:r>
            <a:endPar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大阪は</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、古くから住吉津</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や難波津</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など国際的な港のある港湾都市として栄え、多種多様な文化を</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受け入れ、</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近世には</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、活発な経済</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活動に支えられ、自由と進取の気風に富む町人層が中心となって豊かな上方文化を守り育てるなど、古くから先進的ですぐれた芸術文化を創造し、はぐくみ、発信してきた歴史を有しており、こうした歴史の中で培われた文化的風土は現在にも受け継がれています</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大阪市では、芸術</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文化（</a:t>
            </a:r>
            <a:r>
              <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１）を</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振興する多様な施策を総合的かつ強力に推進するために制定した「大阪市芸術文化振興条例」に基づき、市民が芸術文化に親しむ環境を</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整え、芸術</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文化</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資源を活用し、さらに、</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自主的かつ創造的な芸術</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活動（</a:t>
            </a:r>
            <a:r>
              <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２）を</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行う芸術家の育成・支援</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を行うことによる新た</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な芸術</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文化の創造により、都市</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魅力の向上をめざして様々な文化施策</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に取組んできました。</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令和</a:t>
            </a:r>
            <a:r>
              <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年度には、</a:t>
            </a:r>
            <a:r>
              <a:rPr lang="ja-JP" altLang="en-US" sz="1400" dirty="0" smtClean="0">
                <a:latin typeface="ＭＳ ゴシック" panose="020B0609070205080204" pitchFamily="49" charset="-128"/>
                <a:ea typeface="ＭＳ ゴシック" panose="020B0609070205080204" pitchFamily="49" charset="-128"/>
              </a:rPr>
              <a:t>新型</a:t>
            </a:r>
            <a:r>
              <a:rPr lang="ja-JP" altLang="en-US" sz="1400" dirty="0">
                <a:latin typeface="ＭＳ ゴシック" panose="020B0609070205080204" pitchFamily="49" charset="-128"/>
                <a:ea typeface="ＭＳ ゴシック" panose="020B0609070205080204" pitchFamily="49" charset="-128"/>
              </a:rPr>
              <a:t>コロナウイルス</a:t>
            </a:r>
            <a:r>
              <a:rPr lang="ja-JP" altLang="en-US" sz="1400" dirty="0" smtClean="0">
                <a:latin typeface="ＭＳ ゴシック" panose="020B0609070205080204" pitchFamily="49" charset="-128"/>
                <a:ea typeface="ＭＳ ゴシック" panose="020B0609070205080204" pitchFamily="49" charset="-128"/>
              </a:rPr>
              <a:t>の感染拡大の影響</a:t>
            </a:r>
            <a:r>
              <a:rPr lang="ja-JP" altLang="en-US" sz="1400" dirty="0">
                <a:latin typeface="ＭＳ ゴシック" panose="020B0609070205080204" pitchFamily="49" charset="-128"/>
                <a:ea typeface="ＭＳ ゴシック" panose="020B0609070205080204" pitchFamily="49" charset="-128"/>
              </a:rPr>
              <a:t>により、芸術文化活動が</a:t>
            </a:r>
            <a:r>
              <a:rPr lang="ja-JP" altLang="en-US" sz="1400" dirty="0" smtClean="0">
                <a:latin typeface="ＭＳ ゴシック" panose="020B0609070205080204" pitchFamily="49" charset="-128"/>
                <a:ea typeface="ＭＳ ゴシック" panose="020B0609070205080204" pitchFamily="49" charset="-128"/>
              </a:rPr>
              <a:t>停滞することになり、大阪市では基礎自治体として芸術文化活動の再開を促すための支援策として</a:t>
            </a:r>
            <a:r>
              <a:rPr lang="ja-JP" altLang="ja-JP" sz="1400" dirty="0" smtClean="0">
                <a:latin typeface="ＭＳ ゴシック" panose="020B0609070205080204" pitchFamily="49" charset="-128"/>
                <a:ea typeface="ＭＳ ゴシック" panose="020B0609070205080204" pitchFamily="49" charset="-128"/>
              </a:rPr>
              <a:t>芸術</a:t>
            </a:r>
            <a:r>
              <a:rPr lang="ja-JP" altLang="ja-JP" sz="1400" dirty="0">
                <a:latin typeface="ＭＳ ゴシック" panose="020B0609070205080204" pitchFamily="49" charset="-128"/>
                <a:ea typeface="ＭＳ ゴシック" panose="020B0609070205080204" pitchFamily="49" charset="-128"/>
              </a:rPr>
              <a:t>文化</a:t>
            </a:r>
            <a:r>
              <a:rPr lang="ja-JP" altLang="ja-JP" sz="1400" dirty="0" smtClean="0">
                <a:latin typeface="ＭＳ ゴシック" panose="020B0609070205080204" pitchFamily="49" charset="-128"/>
                <a:ea typeface="ＭＳ ゴシック" panose="020B0609070205080204" pitchFamily="49" charset="-128"/>
              </a:rPr>
              <a:t>活動</a:t>
            </a:r>
            <a:r>
              <a:rPr lang="ja-JP" altLang="ja-JP" sz="1400" dirty="0">
                <a:latin typeface="ＭＳ ゴシック" panose="020B0609070205080204" pitchFamily="49" charset="-128"/>
                <a:ea typeface="ＭＳ ゴシック" panose="020B0609070205080204" pitchFamily="49" charset="-128"/>
              </a:rPr>
              <a:t>へ</a:t>
            </a:r>
            <a:r>
              <a:rPr lang="ja-JP" altLang="ja-JP" sz="1400" dirty="0" smtClean="0">
                <a:latin typeface="ＭＳ ゴシック" panose="020B0609070205080204" pitchFamily="49" charset="-128"/>
                <a:ea typeface="ＭＳ ゴシック" panose="020B0609070205080204" pitchFamily="49" charset="-128"/>
              </a:rPr>
              <a:t>の</a:t>
            </a:r>
            <a:r>
              <a:rPr lang="ja-JP" altLang="en-US" sz="1400" dirty="0" smtClean="0">
                <a:latin typeface="ＭＳ ゴシック" panose="020B0609070205080204" pitchFamily="49" charset="-128"/>
                <a:ea typeface="ＭＳ ゴシック" panose="020B0609070205080204" pitchFamily="49" charset="-128"/>
              </a:rPr>
              <a:t>助成</a:t>
            </a:r>
            <a:r>
              <a:rPr lang="ja-JP" altLang="ja-JP" sz="1400" dirty="0" smtClean="0">
                <a:latin typeface="ＭＳ ゴシック" panose="020B0609070205080204" pitchFamily="49" charset="-128"/>
                <a:ea typeface="ＭＳ ゴシック" panose="020B0609070205080204" pitchFamily="49" charset="-128"/>
              </a:rPr>
              <a:t>の拡充</a:t>
            </a:r>
            <a:r>
              <a:rPr lang="ja-JP" altLang="en-US" sz="1400" dirty="0" smtClean="0">
                <a:latin typeface="ＭＳ ゴシック" panose="020B0609070205080204" pitchFamily="49" charset="-128"/>
                <a:ea typeface="ＭＳ ゴシック" panose="020B0609070205080204" pitchFamily="49" charset="-128"/>
              </a:rPr>
              <a:t>や、施設使用料の減免</a:t>
            </a:r>
            <a:r>
              <a:rPr lang="ja-JP" altLang="ja-JP" sz="1400" dirty="0" smtClean="0">
                <a:latin typeface="ＭＳ ゴシック" panose="020B0609070205080204" pitchFamily="49" charset="-128"/>
                <a:ea typeface="ＭＳ ゴシック" panose="020B0609070205080204" pitchFamily="49" charset="-128"/>
              </a:rPr>
              <a:t>など</a:t>
            </a:r>
            <a:r>
              <a:rPr lang="ja-JP" altLang="ja-JP" sz="1400" dirty="0">
                <a:latin typeface="ＭＳ ゴシック" panose="020B0609070205080204" pitchFamily="49" charset="-128"/>
                <a:ea typeface="ＭＳ ゴシック" panose="020B0609070205080204" pitchFamily="49" charset="-128"/>
              </a:rPr>
              <a:t>の措置を</a:t>
            </a:r>
            <a:r>
              <a:rPr lang="ja-JP" altLang="ja-JP" sz="1400" dirty="0" smtClean="0">
                <a:latin typeface="ＭＳ ゴシック" panose="020B0609070205080204" pitchFamily="49" charset="-128"/>
                <a:ea typeface="ＭＳ ゴシック" panose="020B0609070205080204" pitchFamily="49" charset="-128"/>
              </a:rPr>
              <a:t>講じました</a:t>
            </a:r>
            <a:r>
              <a:rPr lang="ja-JP" altLang="ja-JP" sz="1400" dirty="0">
                <a:latin typeface="ＭＳ ゴシック" panose="020B0609070205080204" pitchFamily="49" charset="-128"/>
                <a:ea typeface="ＭＳ ゴシック" panose="020B0609070205080204" pitchFamily="49" charset="-128"/>
              </a:rPr>
              <a:t>。今後に</a:t>
            </a:r>
            <a:r>
              <a:rPr lang="ja-JP" altLang="ja-JP" sz="1400" dirty="0" smtClean="0">
                <a:latin typeface="ＭＳ ゴシック" panose="020B0609070205080204" pitchFamily="49" charset="-128"/>
                <a:ea typeface="ＭＳ ゴシック" panose="020B0609070205080204" pitchFamily="49" charset="-128"/>
              </a:rPr>
              <a:t>おいて</a:t>
            </a:r>
            <a:r>
              <a:rPr lang="ja-JP" altLang="en-US" sz="1400" dirty="0" smtClean="0">
                <a:latin typeface="ＭＳ ゴシック" panose="020B0609070205080204" pitchFamily="49" charset="-128"/>
                <a:ea typeface="ＭＳ ゴシック" panose="020B0609070205080204" pitchFamily="49" charset="-128"/>
              </a:rPr>
              <a:t>も</a:t>
            </a:r>
            <a:r>
              <a:rPr lang="ja-JP" altLang="ja-JP" sz="1400" dirty="0" smtClean="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引き続き感染状況を</a:t>
            </a:r>
            <a:r>
              <a:rPr lang="ja-JP" altLang="ja-JP" sz="1400" dirty="0" smtClean="0">
                <a:latin typeface="ＭＳ ゴシック" panose="020B0609070205080204" pitchFamily="49" charset="-128"/>
                <a:ea typeface="ＭＳ ゴシック" panose="020B0609070205080204" pitchFamily="49" charset="-128"/>
              </a:rPr>
              <a:t>踏まえ</a:t>
            </a:r>
            <a:r>
              <a:rPr lang="ja-JP" altLang="en-US" sz="1400" dirty="0" smtClean="0">
                <a:latin typeface="ＭＳ ゴシック" panose="020B0609070205080204" pitchFamily="49" charset="-128"/>
                <a:ea typeface="ＭＳ ゴシック" panose="020B0609070205080204" pitchFamily="49" charset="-128"/>
              </a:rPr>
              <a:t>つつ</a:t>
            </a:r>
            <a:r>
              <a:rPr lang="ja-JP"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文化振興</a:t>
            </a:r>
            <a:r>
              <a:rPr lang="ja-JP" altLang="en-US" sz="1400" dirty="0">
                <a:latin typeface="ＭＳ ゴシック" panose="020B0609070205080204" pitchFamily="49" charset="-128"/>
                <a:ea typeface="ＭＳ ゴシック" panose="020B0609070205080204" pitchFamily="49" charset="-128"/>
              </a:rPr>
              <a:t>策</a:t>
            </a:r>
            <a:r>
              <a:rPr lang="ja-JP" altLang="en-US" sz="1400" dirty="0" smtClean="0">
                <a:latin typeface="ＭＳ ゴシック" panose="020B0609070205080204" pitchFamily="49" charset="-128"/>
                <a:ea typeface="ＭＳ ゴシック" panose="020B0609070205080204" pitchFamily="49" charset="-128"/>
              </a:rPr>
              <a:t>と感染対策の両立を図り、大阪にある多彩で豊かな芸術文化の灯が途絶えることのないよう、</a:t>
            </a:r>
            <a:r>
              <a:rPr lang="ja-JP" altLang="ja-JP" sz="1400" dirty="0" smtClean="0">
                <a:latin typeface="ＭＳ ゴシック" panose="020B0609070205080204" pitchFamily="49" charset="-128"/>
                <a:ea typeface="ＭＳ ゴシック" panose="020B0609070205080204" pitchFamily="49" charset="-128"/>
              </a:rPr>
              <a:t>必要</a:t>
            </a:r>
            <a:r>
              <a:rPr lang="ja-JP" altLang="ja-JP" sz="1400" dirty="0">
                <a:latin typeface="ＭＳ ゴシック" panose="020B0609070205080204" pitchFamily="49" charset="-128"/>
                <a:ea typeface="ＭＳ ゴシック" panose="020B0609070205080204" pitchFamily="49" charset="-128"/>
              </a:rPr>
              <a:t>に応じて柔軟かつ迅速な施策の推進</a:t>
            </a:r>
            <a:r>
              <a:rPr lang="ja-JP" altLang="ja-JP" sz="1400" dirty="0" smtClean="0">
                <a:latin typeface="ＭＳ ゴシック" panose="020B0609070205080204" pitchFamily="49" charset="-128"/>
                <a:ea typeface="ＭＳ ゴシック" panose="020B0609070205080204" pitchFamily="49" charset="-128"/>
              </a:rPr>
              <a:t>に</a:t>
            </a:r>
            <a:r>
              <a:rPr lang="ja-JP" altLang="en-US" sz="1400" dirty="0" smtClean="0">
                <a:latin typeface="ＭＳ ゴシック" panose="020B0609070205080204" pitchFamily="49" charset="-128"/>
                <a:ea typeface="ＭＳ ゴシック" panose="020B0609070205080204" pitchFamily="49" charset="-128"/>
              </a:rPr>
              <a:t>積極的に取組みます</a:t>
            </a:r>
            <a:r>
              <a:rPr lang="ja-JP"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158949" y="479029"/>
            <a:ext cx="3528392" cy="377180"/>
          </a:xfrm>
          <a:prstGeom prst="rect">
            <a:avLst/>
          </a:prstGeom>
          <a:noFill/>
        </p:spPr>
        <p:txBody>
          <a:bodyPr wrap="square" rtlCol="0">
            <a:spAutoFit/>
          </a:bodyPr>
          <a:lstStyle/>
          <a:p>
            <a:r>
              <a:rPr kumimoji="1" lang="ja-JP" altLang="en-US" dirty="0" smtClean="0"/>
              <a:t>はじめに</a:t>
            </a:r>
            <a:endParaRPr kumimoji="1" lang="ja-JP" altLang="en-US" dirty="0"/>
          </a:p>
        </p:txBody>
      </p:sp>
      <p:sp>
        <p:nvSpPr>
          <p:cNvPr id="4" name="スライド番号プレースホルダー 3"/>
          <p:cNvSpPr>
            <a:spLocks noGrp="1"/>
          </p:cNvSpPr>
          <p:nvPr>
            <p:ph type="sldNum" sz="quarter" idx="12"/>
          </p:nvPr>
        </p:nvSpPr>
        <p:spPr/>
        <p:txBody>
          <a:bodyPr/>
          <a:lstStyle/>
          <a:p>
            <a:r>
              <a:rPr lang="ja-JP" altLang="en-US" dirty="0"/>
              <a:t>１</a:t>
            </a:r>
          </a:p>
        </p:txBody>
      </p:sp>
    </p:spTree>
    <p:extLst>
      <p:ext uri="{BB962C8B-B14F-4D97-AF65-F5344CB8AC3E}">
        <p14:creationId xmlns:p14="http://schemas.microsoft.com/office/powerpoint/2010/main" val="2819139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39552" y="908720"/>
            <a:ext cx="7992889" cy="5683607"/>
          </a:xfrm>
          <a:prstGeom prst="rect">
            <a:avLst/>
          </a:prstGeom>
        </p:spPr>
        <p:txBody>
          <a:bodyPr wrap="square">
            <a:spAutoFit/>
          </a:bodyPr>
          <a:lstStyle/>
          <a:p>
            <a:pPr algn="just">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このたび、新たに策定した第３次大阪市文化振興計画においては、前計画同様に大阪府・大阪市共通のビジョン（ 「目指す将来像」、「基本理念」、「施策の方向性」）のもと、「芸術文化の振興にあたっては、市民及び芸術家の自主性が十分に尊重されるべきものであること」、「芸術文化は、市民と芸術家双方が支えるべきものである」という大阪市芸術文化振興条例の理念を念頭に、この間の芸術文化を取り巻く状況等を踏まえ、基礎自治体として必要な施策を盛り込んでいます。</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大阪</a:t>
            </a:r>
            <a:r>
              <a:rPr lang="ja-JP" altLang="ja-JP" sz="1400" dirty="0">
                <a:latin typeface="ＭＳ ゴシック" panose="020B0609070205080204" pitchFamily="49" charset="-128"/>
                <a:ea typeface="ＭＳ ゴシック" panose="020B0609070205080204" pitchFamily="49" charset="-128"/>
              </a:rPr>
              <a:t>にふさわしい文化政策を推進することにより、市民の誰もが、芸術文化活動を通じて、自分らしく生き生きとした人生を送ることができる都市の実現をめざしていきます</a:t>
            </a:r>
            <a:r>
              <a:rPr lang="ja-JP" altLang="ja-JP"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algn="just">
              <a:lnSpc>
                <a:spcPts val="1800"/>
              </a:lnSpc>
            </a:pPr>
            <a:endParaRPr lang="en-US" altLang="ja-JP" sz="1400" dirty="0">
              <a:latin typeface="ＭＳ ゴシック" panose="020B0609070205080204" pitchFamily="49" charset="-128"/>
              <a:ea typeface="ＭＳ ゴシック" panose="020B0609070205080204" pitchFamily="49" charset="-128"/>
            </a:endParaRPr>
          </a:p>
          <a:p>
            <a:pPr algn="just">
              <a:lnSpc>
                <a:spcPts val="1800"/>
              </a:lnSpc>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また</a:t>
            </a:r>
            <a:r>
              <a:rPr lang="ja-JP" altLang="ja-JP" sz="1400" dirty="0">
                <a:latin typeface="ＭＳ ゴシック" panose="020B0609070205080204" pitchFamily="49" charset="-128"/>
                <a:ea typeface="ＭＳ ゴシック" panose="020B0609070205080204" pitchFamily="49" charset="-128"/>
              </a:rPr>
              <a:t>、本計画のうち、都市魅力の推進に関する施策については、新たに策定される</a:t>
            </a:r>
            <a:r>
              <a:rPr lang="ja-JP" altLang="ja-JP" sz="1400" dirty="0" smtClean="0">
                <a:latin typeface="ＭＳ ゴシック" panose="020B0609070205080204" pitchFamily="49" charset="-128"/>
                <a:ea typeface="ＭＳ ゴシック" panose="020B0609070205080204" pitchFamily="49" charset="-128"/>
              </a:rPr>
              <a:t>「大阪</a:t>
            </a:r>
            <a:r>
              <a:rPr lang="ja-JP" altLang="ja-JP" sz="1400" dirty="0">
                <a:latin typeface="ＭＳ ゴシック" panose="020B0609070205080204" pitchFamily="49" charset="-128"/>
                <a:ea typeface="ＭＳ ゴシック" panose="020B0609070205080204" pitchFamily="49" charset="-128"/>
              </a:rPr>
              <a:t>都市魅力創造戦略</a:t>
            </a:r>
            <a:r>
              <a:rPr lang="en-US" altLang="ja-JP" sz="1400" dirty="0">
                <a:latin typeface="ＭＳ ゴシック" panose="020B0609070205080204" pitchFamily="49" charset="-128"/>
                <a:ea typeface="ＭＳ ゴシック" panose="020B0609070205080204" pitchFamily="49" charset="-128"/>
              </a:rPr>
              <a:t>2025</a:t>
            </a:r>
            <a:r>
              <a:rPr lang="ja-JP" altLang="ja-JP" sz="1400" dirty="0" smtClean="0">
                <a:latin typeface="ＭＳ ゴシック" panose="020B0609070205080204" pitchFamily="49" charset="-128"/>
                <a:ea typeface="ＭＳ ゴシック" panose="020B0609070205080204" pitchFamily="49" charset="-128"/>
              </a:rPr>
              <a:t>」に</a:t>
            </a:r>
            <a:r>
              <a:rPr lang="ja-JP" altLang="ja-JP" sz="1400" dirty="0">
                <a:latin typeface="ＭＳ ゴシック" panose="020B0609070205080204" pitchFamily="49" charset="-128"/>
                <a:ea typeface="ＭＳ ゴシック" panose="020B0609070205080204" pitchFamily="49" charset="-128"/>
              </a:rPr>
              <a:t>おいて</a:t>
            </a:r>
            <a:r>
              <a:rPr lang="ja-JP" altLang="ja-JP" sz="1400" dirty="0" smtClean="0">
                <a:latin typeface="ＭＳ ゴシック" panose="020B0609070205080204" pitchFamily="49" charset="-128"/>
                <a:ea typeface="ＭＳ ゴシック" panose="020B0609070205080204" pitchFamily="49" charset="-128"/>
              </a:rPr>
              <a:t>も</a:t>
            </a:r>
            <a:r>
              <a:rPr lang="ja-JP" altLang="en-US" sz="1400" dirty="0" smtClean="0">
                <a:latin typeface="ＭＳ ゴシック" panose="020B0609070205080204" pitchFamily="49" charset="-128"/>
                <a:ea typeface="ＭＳ ゴシック" panose="020B0609070205080204" pitchFamily="49" charset="-128"/>
              </a:rPr>
              <a:t>主な施策の一つとして</a:t>
            </a:r>
            <a:r>
              <a:rPr lang="ja-JP" altLang="ja-JP" sz="1400" dirty="0" smtClean="0">
                <a:latin typeface="ＭＳ ゴシック" panose="020B0609070205080204" pitchFamily="49" charset="-128"/>
                <a:ea typeface="ＭＳ ゴシック" panose="020B0609070205080204" pitchFamily="49" charset="-128"/>
              </a:rPr>
              <a:t>位置付け</a:t>
            </a:r>
            <a:r>
              <a:rPr lang="ja-JP" altLang="en-US" sz="1400" dirty="0" smtClean="0">
                <a:latin typeface="ＭＳ ゴシック" panose="020B0609070205080204" pitchFamily="49" charset="-128"/>
                <a:ea typeface="ＭＳ ゴシック" panose="020B0609070205080204" pitchFamily="49" charset="-128"/>
              </a:rPr>
              <a:t>られてい</a:t>
            </a:r>
            <a:r>
              <a:rPr lang="ja-JP" altLang="ja-JP" sz="1400" dirty="0" smtClean="0">
                <a:latin typeface="ＭＳ ゴシック" panose="020B0609070205080204" pitchFamily="49" charset="-128"/>
                <a:ea typeface="ＭＳ ゴシック" panose="020B0609070205080204" pitchFamily="49" charset="-128"/>
              </a:rPr>
              <a:t>ます</a:t>
            </a:r>
            <a:r>
              <a:rPr lang="ja-JP" altLang="ja-JP" sz="1400" dirty="0">
                <a:latin typeface="ＭＳ ゴシック" panose="020B0609070205080204" pitchFamily="49" charset="-128"/>
                <a:ea typeface="ＭＳ ゴシック" panose="020B0609070205080204" pitchFamily="49" charset="-128"/>
              </a:rPr>
              <a:t>。</a:t>
            </a:r>
          </a:p>
          <a:p>
            <a:pPr algn="just">
              <a:lnSpc>
                <a:spcPts val="1800"/>
              </a:lnSpc>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なお、</a:t>
            </a:r>
            <a:r>
              <a:rPr lang="ja-JP" altLang="en-US" sz="1400" dirty="0" smtClean="0">
                <a:latin typeface="ＭＳ ゴシック" panose="020B0609070205080204" pitchFamily="49" charset="-128"/>
                <a:ea typeface="ＭＳ ゴシック" panose="020B0609070205080204" pitchFamily="49" charset="-128"/>
              </a:rPr>
              <a:t>本</a:t>
            </a:r>
            <a:r>
              <a:rPr lang="ja-JP" altLang="ja-JP" sz="1400" dirty="0" smtClean="0">
                <a:latin typeface="ＭＳ ゴシック" panose="020B0609070205080204" pitchFamily="49" charset="-128"/>
                <a:ea typeface="ＭＳ ゴシック" panose="020B0609070205080204" pitchFamily="49" charset="-128"/>
              </a:rPr>
              <a:t>計画の計画期間は、令和</a:t>
            </a:r>
            <a:r>
              <a:rPr lang="en-US" altLang="ja-JP" sz="1400" dirty="0" smtClean="0">
                <a:latin typeface="ＭＳ ゴシック" panose="020B0609070205080204" pitchFamily="49" charset="-128"/>
                <a:ea typeface="ＭＳ ゴシック" panose="020B0609070205080204" pitchFamily="49" charset="-128"/>
              </a:rPr>
              <a:t>3</a:t>
            </a:r>
            <a:r>
              <a:rPr lang="ja-JP" altLang="ja-JP" sz="1400" dirty="0" smtClean="0">
                <a:latin typeface="ＭＳ ゴシック" panose="020B0609070205080204" pitchFamily="49" charset="-128"/>
                <a:ea typeface="ＭＳ ゴシック" panose="020B0609070205080204" pitchFamily="49" charset="-128"/>
              </a:rPr>
              <a:t>（</a:t>
            </a:r>
            <a:r>
              <a:rPr lang="en-US" altLang="ja-JP" sz="1400" dirty="0" smtClean="0">
                <a:latin typeface="ＭＳ ゴシック" panose="020B0609070205080204" pitchFamily="49" charset="-128"/>
                <a:ea typeface="ＭＳ ゴシック" panose="020B0609070205080204" pitchFamily="49" charset="-128"/>
              </a:rPr>
              <a:t>2021</a:t>
            </a:r>
            <a:r>
              <a:rPr lang="ja-JP" altLang="ja-JP" sz="1400" dirty="0" smtClean="0">
                <a:latin typeface="ＭＳ ゴシック" panose="020B0609070205080204" pitchFamily="49" charset="-128"/>
                <a:ea typeface="ＭＳ ゴシック" panose="020B0609070205080204" pitchFamily="49" charset="-128"/>
              </a:rPr>
              <a:t>）年度から令和</a:t>
            </a:r>
            <a:r>
              <a:rPr lang="en-US" altLang="ja-JP" sz="1400" dirty="0" smtClean="0">
                <a:latin typeface="ＭＳ ゴシック" panose="020B0609070205080204" pitchFamily="49" charset="-128"/>
                <a:ea typeface="ＭＳ ゴシック" panose="020B0609070205080204" pitchFamily="49" charset="-128"/>
              </a:rPr>
              <a:t>7</a:t>
            </a:r>
            <a:r>
              <a:rPr lang="ja-JP" altLang="ja-JP" sz="1400" dirty="0" smtClean="0">
                <a:latin typeface="ＭＳ ゴシック" panose="020B0609070205080204" pitchFamily="49" charset="-128"/>
                <a:ea typeface="ＭＳ ゴシック" panose="020B0609070205080204" pitchFamily="49" charset="-128"/>
              </a:rPr>
              <a:t>（</a:t>
            </a:r>
            <a:r>
              <a:rPr lang="en-US" altLang="ja-JP" sz="1400" dirty="0" smtClean="0">
                <a:latin typeface="ＭＳ ゴシック" panose="020B0609070205080204" pitchFamily="49" charset="-128"/>
                <a:ea typeface="ＭＳ ゴシック" panose="020B0609070205080204" pitchFamily="49" charset="-128"/>
              </a:rPr>
              <a:t>2025</a:t>
            </a:r>
            <a:r>
              <a:rPr lang="ja-JP" altLang="ja-JP" sz="1400" dirty="0" smtClean="0">
                <a:latin typeface="ＭＳ ゴシック" panose="020B0609070205080204" pitchFamily="49" charset="-128"/>
                <a:ea typeface="ＭＳ ゴシック" panose="020B0609070205080204" pitchFamily="49" charset="-128"/>
              </a:rPr>
              <a:t>）年度までの５年間とし、社会情勢の変化等に応じて、適宜見直しを予定しています。</a:t>
            </a:r>
            <a:endParaRPr lang="en-US" altLang="ja-JP" sz="1400" dirty="0">
              <a:latin typeface="ＭＳ ゴシック" panose="020B0609070205080204" pitchFamily="49" charset="-128"/>
              <a:ea typeface="ＭＳ ゴシック" panose="020B0609070205080204" pitchFamily="49" charset="-128"/>
            </a:endParaRPr>
          </a:p>
          <a:p>
            <a:pPr algn="just">
              <a:lnSpc>
                <a:spcPts val="1800"/>
              </a:lnSpc>
            </a:pPr>
            <a:endParaRPr lang="en-US" altLang="ja-JP" sz="1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800"/>
              </a:lnSpc>
            </a:pPr>
            <a:endParaRPr lang="en-US" altLang="ja-JP" sz="1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１　芸術文化　</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音楽、演劇、舞踊、美術、写真、映像、文学、文楽、能楽、歌舞伎、茶道、華道、</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書道その他の芸術に関する文化</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endParaRPr lang="en-US" altLang="ja-JP" sz="1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大阪市芸術文化振興条例第</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1</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項に規定</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p>
          <a:p>
            <a:pPr algn="just">
              <a:lnSpc>
                <a:spcPts val="1000"/>
              </a:lnSpc>
            </a:pP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２　芸術活動　</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芸術作品を創作し、又は発表すること（専ら趣味として行うことを除く）</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endParaRPr lang="en-US" altLang="ja-JP" sz="1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大阪市芸術文化振興条例第</a:t>
            </a:r>
            <a:r>
              <a:rPr lang="en-US" altLang="ja-JP" sz="1200" dirty="0">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条第</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2</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項</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に規定</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12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algn="just">
              <a:lnSpc>
                <a:spcPts val="1000"/>
              </a:lnSpc>
            </a:pP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2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r>
              <a:rPr lang="ja-JP" altLang="en-US" dirty="0" smtClean="0"/>
              <a:t>２</a:t>
            </a:r>
            <a:endParaRPr lang="ja-JP" altLang="en-US" dirty="0"/>
          </a:p>
        </p:txBody>
      </p:sp>
    </p:spTree>
    <p:extLst>
      <p:ext uri="{BB962C8B-B14F-4D97-AF65-F5344CB8AC3E}">
        <p14:creationId xmlns:p14="http://schemas.microsoft.com/office/powerpoint/2010/main" val="1028400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9302" y="1196752"/>
            <a:ext cx="8091375" cy="4968552"/>
          </a:xfrm>
          <a:prstGeom prst="rect">
            <a:avLst/>
          </a:prstGeom>
          <a:no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ja-JP" sz="1400" dirty="0">
                <a:solidFill>
                  <a:schemeClr val="tx1"/>
                </a:solidFill>
                <a:latin typeface="ＭＳ ゴシック" panose="020B0609070205080204" pitchFamily="49" charset="-128"/>
                <a:ea typeface="ＭＳ ゴシック" panose="020B0609070205080204" pitchFamily="49" charset="-128"/>
              </a:rPr>
              <a:t>大阪市で</a:t>
            </a:r>
            <a:r>
              <a:rPr lang="ja-JP" altLang="ja-JP" sz="1400" dirty="0" smtClean="0">
                <a:solidFill>
                  <a:schemeClr val="tx1"/>
                </a:solidFill>
                <a:latin typeface="ＭＳ ゴシック" panose="020B0609070205080204" pitchFamily="49" charset="-128"/>
                <a:ea typeface="ＭＳ ゴシック" panose="020B0609070205080204" pitchFamily="49" charset="-128"/>
              </a:rPr>
              <a:t>は</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smtClean="0">
                <a:solidFill>
                  <a:schemeClr val="tx1"/>
                </a:solidFill>
                <a:latin typeface="ＭＳ ゴシック" panose="020B0609070205080204" pitchFamily="49" charset="-128"/>
                <a:ea typeface="ＭＳ ゴシック" panose="020B0609070205080204" pitchFamily="49" charset="-128"/>
              </a:rPr>
              <a:t>大阪府</a:t>
            </a:r>
            <a:r>
              <a:rPr lang="ja-JP" altLang="ja-JP" sz="1400" dirty="0">
                <a:solidFill>
                  <a:schemeClr val="tx1"/>
                </a:solidFill>
                <a:latin typeface="ＭＳ ゴシック" panose="020B0609070205080204" pitchFamily="49" charset="-128"/>
                <a:ea typeface="ＭＳ ゴシック" panose="020B0609070205080204" pitchFamily="49" charset="-128"/>
              </a:rPr>
              <a:t>と共通のビジョンのもと、平成</a:t>
            </a:r>
            <a:r>
              <a:rPr lang="en-US" altLang="ja-JP" sz="1400" dirty="0">
                <a:solidFill>
                  <a:schemeClr val="tx1"/>
                </a:solidFill>
                <a:latin typeface="ＭＳ ゴシック" panose="020B0609070205080204" pitchFamily="49" charset="-128"/>
                <a:ea typeface="ＭＳ ゴシック" panose="020B0609070205080204" pitchFamily="49" charset="-128"/>
              </a:rPr>
              <a:t>25</a:t>
            </a:r>
            <a:r>
              <a:rPr lang="ja-JP" altLang="ja-JP" sz="1400" dirty="0">
                <a:solidFill>
                  <a:schemeClr val="tx1"/>
                </a:solidFill>
                <a:latin typeface="ＭＳ ゴシック" panose="020B0609070205080204" pitchFamily="49" charset="-128"/>
                <a:ea typeface="ＭＳ ゴシック" panose="020B0609070205080204" pitchFamily="49" charset="-128"/>
              </a:rPr>
              <a:t>年</a:t>
            </a:r>
            <a:r>
              <a:rPr lang="en-US" altLang="ja-JP" sz="1400" dirty="0">
                <a:solidFill>
                  <a:schemeClr val="tx1"/>
                </a:solidFill>
                <a:latin typeface="ＭＳ ゴシック" panose="020B0609070205080204" pitchFamily="49" charset="-128"/>
                <a:ea typeface="ＭＳ ゴシック" panose="020B0609070205080204" pitchFamily="49" charset="-128"/>
              </a:rPr>
              <a:t>3</a:t>
            </a:r>
            <a:r>
              <a:rPr lang="ja-JP" altLang="ja-JP" sz="1400" dirty="0">
                <a:solidFill>
                  <a:schemeClr val="tx1"/>
                </a:solidFill>
                <a:latin typeface="ＭＳ ゴシック" panose="020B0609070205080204" pitchFamily="49" charset="-128"/>
                <a:ea typeface="ＭＳ ゴシック" panose="020B0609070205080204" pitchFamily="49" charset="-128"/>
              </a:rPr>
              <a:t>月に大阪市文化</a:t>
            </a:r>
            <a:r>
              <a:rPr lang="ja-JP" altLang="ja-JP" sz="1400" dirty="0" smtClean="0">
                <a:solidFill>
                  <a:schemeClr val="tx1"/>
                </a:solidFill>
                <a:latin typeface="ＭＳ ゴシック" panose="020B0609070205080204" pitchFamily="49" charset="-128"/>
                <a:ea typeface="ＭＳ ゴシック" panose="020B0609070205080204" pitchFamily="49" charset="-128"/>
              </a:rPr>
              <a:t>振興計画</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１）</a:t>
            </a:r>
            <a:r>
              <a:rPr lang="ja-JP" altLang="ja-JP" sz="14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400" dirty="0" smtClean="0">
                <a:solidFill>
                  <a:schemeClr val="tx1"/>
                </a:solidFill>
                <a:latin typeface="ＭＳ ゴシック" panose="020B0609070205080204" pitchFamily="49" charset="-128"/>
                <a:ea typeface="ＭＳ ゴシック" panose="020B0609070205080204" pitchFamily="49" charset="-128"/>
              </a:rPr>
              <a:t>28</a:t>
            </a:r>
            <a:r>
              <a:rPr lang="ja-JP" altLang="ja-JP" sz="1400" dirty="0" smtClean="0">
                <a:solidFill>
                  <a:schemeClr val="tx1"/>
                </a:solidFill>
                <a:latin typeface="ＭＳ ゴシック" panose="020B0609070205080204" pitchFamily="49" charset="-128"/>
                <a:ea typeface="ＭＳ ゴシック" panose="020B0609070205080204" pitchFamily="49" charset="-128"/>
              </a:rPr>
              <a:t>年</a:t>
            </a:r>
            <a:r>
              <a:rPr lang="en-US" altLang="ja-JP" sz="1400" dirty="0" smtClean="0">
                <a:solidFill>
                  <a:schemeClr val="tx1"/>
                </a:solidFill>
                <a:latin typeface="ＭＳ ゴシック" panose="020B0609070205080204" pitchFamily="49" charset="-128"/>
                <a:ea typeface="ＭＳ ゴシック" panose="020B0609070205080204" pitchFamily="49" charset="-128"/>
              </a:rPr>
              <a:t>10</a:t>
            </a:r>
            <a:r>
              <a:rPr lang="ja-JP" altLang="ja-JP" sz="1400" dirty="0" smtClean="0">
                <a:solidFill>
                  <a:schemeClr val="tx1"/>
                </a:solidFill>
                <a:latin typeface="ＭＳ ゴシック" panose="020B0609070205080204" pitchFamily="49" charset="-128"/>
                <a:ea typeface="ＭＳ ゴシック" panose="020B0609070205080204" pitchFamily="49" charset="-128"/>
              </a:rPr>
              <a:t>月に第</a:t>
            </a:r>
            <a:r>
              <a:rPr lang="en-US" altLang="ja-JP" sz="1400" dirty="0" smtClean="0">
                <a:solidFill>
                  <a:schemeClr val="tx1"/>
                </a:solidFill>
                <a:latin typeface="ＭＳ ゴシック" panose="020B0609070205080204" pitchFamily="49" charset="-128"/>
                <a:ea typeface="ＭＳ ゴシック" panose="020B0609070205080204" pitchFamily="49" charset="-128"/>
              </a:rPr>
              <a:t>2</a:t>
            </a:r>
            <a:r>
              <a:rPr lang="ja-JP" altLang="ja-JP" sz="1400" dirty="0">
                <a:solidFill>
                  <a:schemeClr val="tx1"/>
                </a:solidFill>
                <a:latin typeface="ＭＳ ゴシック" panose="020B0609070205080204" pitchFamily="49" charset="-128"/>
                <a:ea typeface="ＭＳ ゴシック" panose="020B0609070205080204" pitchFamily="49" charset="-128"/>
              </a:rPr>
              <a:t>次大阪市文化振興</a:t>
            </a:r>
            <a:r>
              <a:rPr lang="ja-JP" altLang="ja-JP" sz="1400" dirty="0" smtClean="0">
                <a:solidFill>
                  <a:schemeClr val="tx1"/>
                </a:solidFill>
                <a:latin typeface="ＭＳ ゴシック" panose="020B0609070205080204" pitchFamily="49" charset="-128"/>
                <a:ea typeface="ＭＳ ゴシック" panose="020B0609070205080204" pitchFamily="49" charset="-128"/>
              </a:rPr>
              <a:t>計画</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２）</a:t>
            </a:r>
            <a:r>
              <a:rPr lang="ja-JP" altLang="ja-JP" sz="1400" dirty="0" smtClean="0">
                <a:solidFill>
                  <a:schemeClr val="tx1"/>
                </a:solidFill>
                <a:latin typeface="ＭＳ ゴシック" panose="020B0609070205080204" pitchFamily="49" charset="-128"/>
                <a:ea typeface="ＭＳ ゴシック" panose="020B0609070205080204" pitchFamily="49" charset="-128"/>
              </a:rPr>
              <a:t>を策定し</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a:solidFill>
                  <a:schemeClr val="tx1"/>
                </a:solidFill>
                <a:latin typeface="ＭＳ ゴシック" panose="020B0609070205080204" pitchFamily="49" charset="-128"/>
                <a:ea typeface="ＭＳ ゴシック" panose="020B0609070205080204" pitchFamily="49" charset="-128"/>
              </a:rPr>
              <a:t>市民やアーティスト等の自主性、創造性が発揮される</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a:solidFill>
                  <a:schemeClr val="tx1"/>
                </a:solidFill>
                <a:latin typeface="ＭＳ ゴシック" panose="020B0609070205080204" pitchFamily="49" charset="-128"/>
                <a:ea typeface="ＭＳ ゴシック" panose="020B0609070205080204" pitchFamily="49" charset="-128"/>
              </a:rPr>
              <a:t>文化自由都市、大阪</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を目指す将来像として大阪の文化振興に取組んで</a:t>
            </a:r>
            <a:r>
              <a:rPr lang="ja-JP" altLang="ja-JP" sz="1400" dirty="0" smtClean="0">
                <a:solidFill>
                  <a:schemeClr val="tx1"/>
                </a:solidFill>
                <a:latin typeface="ＭＳ ゴシック" panose="020B0609070205080204" pitchFamily="49" charset="-128"/>
                <a:ea typeface="ＭＳ ゴシック" panose="020B0609070205080204" pitchFamily="49" charset="-128"/>
              </a:rPr>
              <a:t>きました</a:t>
            </a:r>
            <a:r>
              <a:rPr lang="ja-JP" altLang="ja-JP" sz="1400" dirty="0">
                <a:solidFill>
                  <a:schemeClr val="tx1"/>
                </a:solidFill>
                <a:latin typeface="ＭＳ ゴシック" panose="020B0609070205080204" pitchFamily="49" charset="-128"/>
                <a:ea typeface="ＭＳ ゴシック" panose="020B0609070205080204" pitchFamily="49" charset="-128"/>
              </a:rPr>
              <a:t>。</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14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これまでの</a:t>
            </a:r>
            <a:r>
              <a:rPr lang="en-US" altLang="ja-JP" sz="1400" dirty="0" smtClean="0">
                <a:solidFill>
                  <a:schemeClr val="tx1"/>
                </a:solidFill>
                <a:latin typeface="ＭＳ ゴシック" panose="020B0609070205080204" pitchFamily="49" charset="-128"/>
                <a:ea typeface="ＭＳ ゴシック" panose="020B0609070205080204" pitchFamily="49" charset="-128"/>
              </a:rPr>
              <a:t>2</a:t>
            </a:r>
            <a:r>
              <a:rPr lang="ja-JP" altLang="ja-JP" sz="1400" dirty="0">
                <a:solidFill>
                  <a:schemeClr val="tx1"/>
                </a:solidFill>
                <a:latin typeface="ＭＳ ゴシック" panose="020B0609070205080204" pitchFamily="49" charset="-128"/>
                <a:ea typeface="ＭＳ ゴシック" panose="020B0609070205080204" pitchFamily="49" charset="-128"/>
              </a:rPr>
              <a:t>次にわたる計画期間中に</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大阪市では基礎自治体として、芸術</a:t>
            </a:r>
            <a:r>
              <a:rPr lang="ja-JP" altLang="en-US" sz="1400" dirty="0">
                <a:solidFill>
                  <a:schemeClr val="tx1"/>
                </a:solidFill>
                <a:latin typeface="ＭＳ ゴシック" panose="020B0609070205080204" pitchFamily="49" charset="-128"/>
                <a:ea typeface="ＭＳ ゴシック" panose="020B0609070205080204" pitchFamily="49" charset="-128"/>
              </a:rPr>
              <a:t>文化を創造するアーティスト等の育成・支援や、大阪の芸術文化を将来へ継承・発展させる青少年の育成に</a:t>
            </a:r>
            <a:r>
              <a:rPr lang="ja-JP" altLang="en-US" sz="1400" dirty="0" smtClean="0">
                <a:solidFill>
                  <a:schemeClr val="tx1"/>
                </a:solidFill>
                <a:latin typeface="ＭＳ ゴシック" panose="020B0609070205080204" pitchFamily="49" charset="-128"/>
                <a:ea typeface="ＭＳ ゴシック" panose="020B0609070205080204" pitchFamily="49" charset="-128"/>
              </a:rPr>
              <a:t>取組んできました。また、大阪</a:t>
            </a:r>
            <a:r>
              <a:rPr lang="ja-JP" altLang="en-US" sz="1400" dirty="0">
                <a:solidFill>
                  <a:schemeClr val="tx1"/>
                </a:solidFill>
                <a:latin typeface="ＭＳ ゴシック" panose="020B0609070205080204" pitchFamily="49" charset="-128"/>
                <a:ea typeface="ＭＳ ゴシック" panose="020B0609070205080204" pitchFamily="49" charset="-128"/>
              </a:rPr>
              <a:t>が誇る上方伝統</a:t>
            </a:r>
            <a:r>
              <a:rPr lang="ja-JP" altLang="en-US" sz="1400" dirty="0" smtClean="0">
                <a:solidFill>
                  <a:schemeClr val="tx1"/>
                </a:solidFill>
                <a:latin typeface="ＭＳ ゴシック" panose="020B0609070205080204" pitchFamily="49" charset="-128"/>
                <a:ea typeface="ＭＳ ゴシック" panose="020B0609070205080204" pitchFamily="49" charset="-128"/>
              </a:rPr>
              <a:t>芸能や大阪市中央公会堂等</a:t>
            </a:r>
            <a:r>
              <a:rPr lang="ja-JP" altLang="en-US" sz="1400" dirty="0">
                <a:solidFill>
                  <a:schemeClr val="tx1"/>
                </a:solidFill>
                <a:latin typeface="ＭＳ ゴシック" panose="020B0609070205080204" pitchFamily="49" charset="-128"/>
                <a:ea typeface="ＭＳ ゴシック" panose="020B0609070205080204" pitchFamily="49" charset="-128"/>
              </a:rPr>
              <a:t>の貴重な文化</a:t>
            </a:r>
            <a:r>
              <a:rPr lang="ja-JP" altLang="en-US" sz="1400" dirty="0" smtClean="0">
                <a:solidFill>
                  <a:schemeClr val="tx1"/>
                </a:solidFill>
                <a:latin typeface="ＭＳ ゴシック" panose="020B0609070205080204" pitchFamily="49" charset="-128"/>
                <a:ea typeface="ＭＳ ゴシック" panose="020B0609070205080204" pitchFamily="49" charset="-128"/>
              </a:rPr>
              <a:t>資源を</a:t>
            </a:r>
            <a:r>
              <a:rPr lang="ja-JP" altLang="en-US" sz="1400" dirty="0">
                <a:solidFill>
                  <a:schemeClr val="tx1"/>
                </a:solidFill>
                <a:latin typeface="ＭＳ ゴシック" panose="020B0609070205080204" pitchFamily="49" charset="-128"/>
                <a:ea typeface="ＭＳ ゴシック" panose="020B0609070205080204" pitchFamily="49" charset="-128"/>
              </a:rPr>
              <a:t>後世に確実に伝えて</a:t>
            </a:r>
            <a:r>
              <a:rPr lang="ja-JP" altLang="en-US" sz="1400" dirty="0" smtClean="0">
                <a:solidFill>
                  <a:schemeClr val="tx1"/>
                </a:solidFill>
                <a:latin typeface="ＭＳ ゴシック" panose="020B0609070205080204" pitchFamily="49" charset="-128"/>
                <a:ea typeface="ＭＳ ゴシック" panose="020B0609070205080204" pitchFamily="49" charset="-128"/>
              </a:rPr>
              <a:t>いくための保護</a:t>
            </a:r>
            <a:r>
              <a:rPr lang="ja-JP" altLang="en-US" sz="1400" dirty="0">
                <a:solidFill>
                  <a:schemeClr val="tx1"/>
                </a:solidFill>
                <a:latin typeface="ＭＳ ゴシック" panose="020B0609070205080204" pitchFamily="49" charset="-128"/>
                <a:ea typeface="ＭＳ ゴシック" panose="020B0609070205080204" pitchFamily="49" charset="-128"/>
              </a:rPr>
              <a:t>・保存・</a:t>
            </a:r>
            <a:r>
              <a:rPr lang="ja-JP" altLang="en-US" sz="1400" dirty="0" smtClean="0">
                <a:solidFill>
                  <a:schemeClr val="tx1"/>
                </a:solidFill>
                <a:latin typeface="ＭＳ ゴシック" panose="020B0609070205080204" pitchFamily="49" charset="-128"/>
                <a:ea typeface="ＭＳ ゴシック" panose="020B0609070205080204" pitchFamily="49" charset="-128"/>
              </a:rPr>
              <a:t>継承に取組むとともに、文化</a:t>
            </a:r>
            <a:r>
              <a:rPr lang="ja-JP" altLang="en-US" sz="1400" dirty="0">
                <a:solidFill>
                  <a:schemeClr val="tx1"/>
                </a:solidFill>
                <a:latin typeface="ＭＳ ゴシック" panose="020B0609070205080204" pitchFamily="49" charset="-128"/>
                <a:ea typeface="ＭＳ ゴシック" panose="020B0609070205080204" pitchFamily="49" charset="-128"/>
              </a:rPr>
              <a:t>資源の活用により、大阪の都市魅力の向上</a:t>
            </a:r>
            <a:r>
              <a:rPr lang="ja-JP" altLang="en-US" sz="1400" dirty="0" smtClean="0">
                <a:solidFill>
                  <a:schemeClr val="tx1"/>
                </a:solidFill>
                <a:latin typeface="ＭＳ ゴシック" panose="020B0609070205080204" pitchFamily="49" charset="-128"/>
                <a:ea typeface="ＭＳ ゴシック" panose="020B0609070205080204" pitchFamily="49" charset="-128"/>
              </a:rPr>
              <a:t>にも努め、平成</a:t>
            </a:r>
            <a:r>
              <a:rPr lang="en-US" altLang="ja-JP" sz="1400" dirty="0">
                <a:solidFill>
                  <a:schemeClr val="tx1"/>
                </a:solidFill>
                <a:latin typeface="ＭＳ ゴシック" panose="020B0609070205080204" pitchFamily="49" charset="-128"/>
                <a:ea typeface="ＭＳ ゴシック" panose="020B0609070205080204" pitchFamily="49" charset="-128"/>
              </a:rPr>
              <a:t>30</a:t>
            </a:r>
            <a:r>
              <a:rPr lang="ja-JP" altLang="en-US" sz="1400" dirty="0">
                <a:solidFill>
                  <a:schemeClr val="tx1"/>
                </a:solidFill>
                <a:latin typeface="ＭＳ ゴシック" panose="020B0609070205080204" pitchFamily="49" charset="-128"/>
                <a:ea typeface="ＭＳ ゴシック" panose="020B0609070205080204" pitchFamily="49" charset="-128"/>
              </a:rPr>
              <a:t>年度には国の重要文化財である大阪市中央公会堂の開設</a:t>
            </a:r>
            <a:r>
              <a:rPr lang="en-US" altLang="ja-JP" sz="1400" dirty="0">
                <a:solidFill>
                  <a:schemeClr val="tx1"/>
                </a:solidFill>
                <a:latin typeface="ＭＳ ゴシック" panose="020B0609070205080204" pitchFamily="49" charset="-128"/>
                <a:ea typeface="ＭＳ ゴシック" panose="020B0609070205080204" pitchFamily="49" charset="-128"/>
              </a:rPr>
              <a:t>100</a:t>
            </a:r>
            <a:r>
              <a:rPr lang="ja-JP" altLang="en-US" sz="1400" dirty="0">
                <a:solidFill>
                  <a:schemeClr val="tx1"/>
                </a:solidFill>
                <a:latin typeface="ＭＳ ゴシック" panose="020B0609070205080204" pitchFamily="49" charset="-128"/>
                <a:ea typeface="ＭＳ ゴシック" panose="020B0609070205080204" pitchFamily="49" charset="-128"/>
              </a:rPr>
              <a:t>周年記念事業を</a:t>
            </a:r>
            <a:r>
              <a:rPr lang="ja-JP" altLang="en-US" sz="1400" dirty="0" smtClean="0">
                <a:solidFill>
                  <a:schemeClr val="tx1"/>
                </a:solidFill>
                <a:latin typeface="ＭＳ ゴシック" panose="020B0609070205080204" pitchFamily="49" charset="-128"/>
                <a:ea typeface="ＭＳ ゴシック" panose="020B0609070205080204" pitchFamily="49" charset="-128"/>
              </a:rPr>
              <a:t>実施するなど、「</a:t>
            </a:r>
            <a:r>
              <a:rPr lang="ja-JP" altLang="en-US" sz="1400" dirty="0" smtClean="0">
                <a:solidFill>
                  <a:schemeClr val="tx1"/>
                </a:solidFill>
                <a:latin typeface="MS Reference Sans Serif" panose="020B0604030504040204" pitchFamily="34" charset="0"/>
              </a:rPr>
              <a:t>大阪</a:t>
            </a:r>
            <a:r>
              <a:rPr lang="ja-JP" altLang="en-US" sz="1400" dirty="0">
                <a:solidFill>
                  <a:schemeClr val="tx1"/>
                </a:solidFill>
                <a:latin typeface="MS Reference Sans Serif" panose="020B0604030504040204" pitchFamily="34" charset="0"/>
              </a:rPr>
              <a:t>がこれまで築いてきた輝かしい歴史的、文化的伝統を尊重しつつ発展させながら、市民が芸術文化に親しむ環境の整備並びに自主的かつ創造的な芸術活動を行う芸術家の育成及び</a:t>
            </a:r>
            <a:r>
              <a:rPr lang="ja-JP" altLang="en-US" sz="1400" dirty="0" smtClean="0">
                <a:solidFill>
                  <a:schemeClr val="tx1"/>
                </a:solidFill>
                <a:latin typeface="MS Reference Sans Serif" panose="020B0604030504040204" pitchFamily="34" charset="0"/>
              </a:rPr>
              <a:t>支援」といった、大阪市芸術文化振興条例の趣旨に沿った施策の推進に努めてきました。</a:t>
            </a:r>
            <a:endParaRPr lang="en-US" altLang="ja-JP" sz="1400" dirty="0" smtClean="0">
              <a:solidFill>
                <a:schemeClr val="tx1"/>
              </a:solidFill>
              <a:latin typeface="MS Reference Sans Serif" panose="020B0604030504040204" pitchFamily="34" charset="0"/>
            </a:endParaRPr>
          </a:p>
          <a:p>
            <a:pPr marL="0" indent="0">
              <a:buNone/>
            </a:pP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また、各々の事業の検証については、大阪の</a:t>
            </a:r>
            <a:r>
              <a:rPr lang="ja-JP" altLang="ja-JP" sz="1400" dirty="0" smtClean="0">
                <a:solidFill>
                  <a:schemeClr val="tx1"/>
                </a:solidFill>
                <a:latin typeface="ＭＳ ゴシック" panose="020B0609070205080204" pitchFamily="49" charset="-128"/>
                <a:ea typeface="ＭＳ ゴシック" panose="020B0609070205080204" pitchFamily="49" charset="-128"/>
              </a:rPr>
              <a:t>文化</a:t>
            </a:r>
            <a:r>
              <a:rPr lang="ja-JP" altLang="ja-JP" sz="1400" dirty="0">
                <a:solidFill>
                  <a:schemeClr val="tx1"/>
                </a:solidFill>
                <a:latin typeface="ＭＳ ゴシック" panose="020B0609070205080204" pitchFamily="49" charset="-128"/>
                <a:ea typeface="ＭＳ ゴシック" panose="020B0609070205080204" pitchFamily="49" charset="-128"/>
              </a:rPr>
              <a:t>施策の評価・調査・企画提言機能を</a:t>
            </a:r>
            <a:r>
              <a:rPr lang="ja-JP" altLang="ja-JP" sz="1400" dirty="0" smtClean="0">
                <a:solidFill>
                  <a:schemeClr val="tx1"/>
                </a:solidFill>
                <a:latin typeface="ＭＳ ゴシック" panose="020B0609070205080204" pitchFamily="49" charset="-128"/>
                <a:ea typeface="ＭＳ ゴシック" panose="020B0609070205080204" pitchFamily="49" charset="-128"/>
              </a:rPr>
              <a:t>担う</a:t>
            </a:r>
            <a:r>
              <a:rPr lang="ja-JP" altLang="en-US"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smtClean="0">
                <a:solidFill>
                  <a:schemeClr val="tx1"/>
                </a:solidFill>
                <a:latin typeface="ＭＳ ゴシック" panose="020B0609070205080204" pitchFamily="49" charset="-128"/>
                <a:ea typeface="ＭＳ ゴシック" panose="020B0609070205080204" pitchFamily="49" charset="-128"/>
              </a:rPr>
              <a:t>大阪</a:t>
            </a:r>
            <a:r>
              <a:rPr lang="ja-JP" altLang="ja-JP" sz="1400" dirty="0">
                <a:solidFill>
                  <a:schemeClr val="tx1"/>
                </a:solidFill>
                <a:latin typeface="ＭＳ ゴシック" panose="020B0609070205080204" pitchFamily="49" charset="-128"/>
                <a:ea typeface="ＭＳ ゴシック" panose="020B0609070205080204" pitchFamily="49" charset="-128"/>
              </a:rPr>
              <a:t>アーツカウンシル</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による</a:t>
            </a:r>
            <a:r>
              <a:rPr lang="ja-JP" altLang="ja-JP" sz="1400" dirty="0" smtClean="0">
                <a:solidFill>
                  <a:schemeClr val="tx1"/>
                </a:solidFill>
                <a:latin typeface="ＭＳ ゴシック" panose="020B0609070205080204" pitchFamily="49" charset="-128"/>
                <a:ea typeface="ＭＳ ゴシック" panose="020B0609070205080204" pitchFamily="49" charset="-128"/>
              </a:rPr>
              <a:t>公平</a:t>
            </a:r>
            <a:r>
              <a:rPr lang="ja-JP" altLang="ja-JP" sz="1400" dirty="0">
                <a:solidFill>
                  <a:schemeClr val="tx1"/>
                </a:solidFill>
                <a:latin typeface="ＭＳ ゴシック" panose="020B0609070205080204" pitchFamily="49" charset="-128"/>
                <a:ea typeface="ＭＳ ゴシック" panose="020B0609070205080204" pitchFamily="49" charset="-128"/>
              </a:rPr>
              <a:t>・公正な</a:t>
            </a:r>
            <a:r>
              <a:rPr lang="ja-JP" altLang="ja-JP" sz="1400" dirty="0" smtClean="0">
                <a:solidFill>
                  <a:schemeClr val="tx1"/>
                </a:solidFill>
                <a:latin typeface="ＭＳ ゴシック" panose="020B0609070205080204" pitchFamily="49" charset="-128"/>
                <a:ea typeface="ＭＳ ゴシック" panose="020B0609070205080204" pitchFamily="49" charset="-128"/>
              </a:rPr>
              <a:t>評価</a:t>
            </a:r>
            <a:r>
              <a:rPr lang="ja-JP" altLang="en-US" sz="1400" dirty="0" smtClean="0">
                <a:solidFill>
                  <a:schemeClr val="tx1"/>
                </a:solidFill>
                <a:latin typeface="ＭＳ ゴシック" panose="020B0609070205080204" pitchFamily="49" charset="-128"/>
                <a:ea typeface="ＭＳ ゴシック" panose="020B0609070205080204" pitchFamily="49" charset="-128"/>
              </a:rPr>
              <a:t>を受け、ＰＤＣＡサイクルを機能させ事業の見直しや改善を年度ごとに行ってきました。</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１　</a:t>
            </a:r>
            <a:r>
              <a:rPr lang="ja-JP" altLang="ja-JP" sz="1200" dirty="0" smtClean="0">
                <a:solidFill>
                  <a:schemeClr val="tx1"/>
                </a:solidFill>
                <a:latin typeface="ＭＳ ゴシック" panose="020B0609070205080204" pitchFamily="49" charset="-128"/>
                <a:ea typeface="ＭＳ ゴシック" panose="020B0609070205080204" pitchFamily="49" charset="-128"/>
              </a:rPr>
              <a:t>大阪市</a:t>
            </a:r>
            <a:r>
              <a:rPr lang="ja-JP" altLang="ja-JP" sz="1200" dirty="0">
                <a:solidFill>
                  <a:schemeClr val="tx1"/>
                </a:solidFill>
                <a:latin typeface="ＭＳ ゴシック" panose="020B0609070205080204" pitchFamily="49" charset="-128"/>
                <a:ea typeface="ＭＳ ゴシック" panose="020B0609070205080204" pitchFamily="49" charset="-128"/>
              </a:rPr>
              <a:t>文化振興</a:t>
            </a:r>
            <a:r>
              <a:rPr lang="ja-JP" altLang="ja-JP" sz="1200" dirty="0" smtClean="0">
                <a:solidFill>
                  <a:schemeClr val="tx1"/>
                </a:solidFill>
                <a:latin typeface="ＭＳ ゴシック" panose="020B0609070205080204" pitchFamily="49" charset="-128"/>
                <a:ea typeface="ＭＳ ゴシック" panose="020B0609070205080204" pitchFamily="49" charset="-128"/>
              </a:rPr>
              <a:t>計画</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r>
              <a:rPr lang="ja-JP" altLang="ja-JP" sz="1200" dirty="0" smtClean="0">
                <a:solidFill>
                  <a:schemeClr val="tx1"/>
                </a:solidFill>
                <a:latin typeface="ＭＳ ゴシック" panose="020B0609070205080204" pitchFamily="49" charset="-128"/>
                <a:ea typeface="ＭＳ ゴシック" panose="020B0609070205080204" pitchFamily="49" charset="-128"/>
              </a:rPr>
              <a:t>計画</a:t>
            </a:r>
            <a:r>
              <a:rPr lang="ja-JP" altLang="ja-JP" sz="1200" dirty="0">
                <a:solidFill>
                  <a:schemeClr val="tx1"/>
                </a:solidFill>
                <a:latin typeface="ＭＳ ゴシック" panose="020B0609070205080204" pitchFamily="49" charset="-128"/>
                <a:ea typeface="ＭＳ ゴシック" panose="020B0609070205080204" pitchFamily="49" charset="-128"/>
              </a:rPr>
              <a:t>期間：平成</a:t>
            </a:r>
            <a:r>
              <a:rPr lang="en-US" altLang="ja-JP" sz="1200" dirty="0">
                <a:solidFill>
                  <a:schemeClr val="tx1"/>
                </a:solidFill>
                <a:latin typeface="ＭＳ ゴシック" panose="020B0609070205080204" pitchFamily="49" charset="-128"/>
                <a:ea typeface="ＭＳ ゴシック" panose="020B0609070205080204" pitchFamily="49" charset="-128"/>
              </a:rPr>
              <a:t>25</a:t>
            </a:r>
            <a:r>
              <a:rPr lang="ja-JP" altLang="ja-JP" sz="1200" dirty="0">
                <a:solidFill>
                  <a:schemeClr val="tx1"/>
                </a:solidFill>
                <a:latin typeface="ＭＳ ゴシック" panose="020B0609070205080204" pitchFamily="49" charset="-128"/>
                <a:ea typeface="ＭＳ ゴシック" panose="020B0609070205080204" pitchFamily="49" charset="-128"/>
              </a:rPr>
              <a:t>年度～平成</a:t>
            </a:r>
            <a:r>
              <a:rPr lang="en-US" altLang="ja-JP" sz="1200" dirty="0">
                <a:solidFill>
                  <a:schemeClr val="tx1"/>
                </a:solidFill>
                <a:latin typeface="ＭＳ ゴシック" panose="020B0609070205080204" pitchFamily="49" charset="-128"/>
                <a:ea typeface="ＭＳ ゴシック" panose="020B0609070205080204" pitchFamily="49" charset="-128"/>
              </a:rPr>
              <a:t>27</a:t>
            </a:r>
            <a:r>
              <a:rPr lang="ja-JP" altLang="ja-JP" sz="1200" dirty="0" smtClean="0">
                <a:solidFill>
                  <a:schemeClr val="tx1"/>
                </a:solidFill>
                <a:latin typeface="ＭＳ ゴシック" panose="020B0609070205080204" pitchFamily="49" charset="-128"/>
                <a:ea typeface="ＭＳ ゴシック" panose="020B0609070205080204" pitchFamily="49" charset="-128"/>
              </a:rPr>
              <a:t>年度</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２　</a:t>
            </a:r>
            <a:r>
              <a:rPr lang="ja-JP" altLang="ja-JP" sz="1200" dirty="0" smtClean="0">
                <a:solidFill>
                  <a:schemeClr val="tx1"/>
                </a:solidFill>
                <a:latin typeface="ＭＳ ゴシック" panose="020B0609070205080204" pitchFamily="49" charset="-128"/>
                <a:ea typeface="ＭＳ ゴシック" panose="020B0609070205080204" pitchFamily="49" charset="-128"/>
              </a:rPr>
              <a:t>第</a:t>
            </a:r>
            <a:r>
              <a:rPr lang="en-US" altLang="ja-JP" sz="1200" dirty="0" smtClean="0">
                <a:solidFill>
                  <a:schemeClr val="tx1"/>
                </a:solidFill>
                <a:latin typeface="ＭＳ ゴシック" panose="020B0609070205080204" pitchFamily="49" charset="-128"/>
                <a:ea typeface="ＭＳ ゴシック" panose="020B0609070205080204" pitchFamily="49" charset="-128"/>
              </a:rPr>
              <a:t>2</a:t>
            </a:r>
            <a:r>
              <a:rPr lang="ja-JP" altLang="ja-JP" sz="1200" dirty="0">
                <a:solidFill>
                  <a:schemeClr val="tx1"/>
                </a:solidFill>
                <a:latin typeface="ＭＳ ゴシック" panose="020B0609070205080204" pitchFamily="49" charset="-128"/>
                <a:ea typeface="ＭＳ ゴシック" panose="020B0609070205080204" pitchFamily="49" charset="-128"/>
              </a:rPr>
              <a:t>次大阪市文化振興</a:t>
            </a:r>
            <a:r>
              <a:rPr lang="ja-JP" altLang="ja-JP" sz="1200" dirty="0" smtClean="0">
                <a:solidFill>
                  <a:schemeClr val="tx1"/>
                </a:solidFill>
                <a:latin typeface="ＭＳ ゴシック" panose="020B0609070205080204" pitchFamily="49" charset="-128"/>
                <a:ea typeface="ＭＳ ゴシック" panose="020B0609070205080204" pitchFamily="49" charset="-128"/>
              </a:rPr>
              <a:t>計画</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r>
              <a:rPr lang="ja-JP" altLang="ja-JP" sz="1200" dirty="0" smtClean="0">
                <a:solidFill>
                  <a:schemeClr val="tx1"/>
                </a:solidFill>
                <a:latin typeface="ＭＳ ゴシック" panose="020B0609070205080204" pitchFamily="49" charset="-128"/>
                <a:ea typeface="ＭＳ ゴシック" panose="020B0609070205080204" pitchFamily="49" charset="-128"/>
              </a:rPr>
              <a:t>計画</a:t>
            </a:r>
            <a:r>
              <a:rPr lang="ja-JP" altLang="ja-JP" sz="1200" dirty="0">
                <a:solidFill>
                  <a:schemeClr val="tx1"/>
                </a:solidFill>
                <a:latin typeface="ＭＳ ゴシック" panose="020B0609070205080204" pitchFamily="49" charset="-128"/>
                <a:ea typeface="ＭＳ ゴシック" panose="020B0609070205080204" pitchFamily="49" charset="-128"/>
              </a:rPr>
              <a:t>期間：平成</a:t>
            </a:r>
            <a:r>
              <a:rPr lang="en-US" altLang="ja-JP" sz="1200" dirty="0">
                <a:solidFill>
                  <a:schemeClr val="tx1"/>
                </a:solidFill>
                <a:latin typeface="ＭＳ ゴシック" panose="020B0609070205080204" pitchFamily="49" charset="-128"/>
                <a:ea typeface="ＭＳ ゴシック" panose="020B0609070205080204" pitchFamily="49" charset="-128"/>
              </a:rPr>
              <a:t>28</a:t>
            </a:r>
            <a:r>
              <a:rPr lang="ja-JP" altLang="ja-JP" sz="1200" dirty="0">
                <a:solidFill>
                  <a:schemeClr val="tx1"/>
                </a:solidFill>
                <a:latin typeface="ＭＳ ゴシック" panose="020B0609070205080204" pitchFamily="49" charset="-128"/>
                <a:ea typeface="ＭＳ ゴシック" panose="020B0609070205080204" pitchFamily="49" charset="-128"/>
              </a:rPr>
              <a:t>年度～令和</a:t>
            </a:r>
            <a:r>
              <a:rPr lang="en-US" altLang="ja-JP" sz="1200" dirty="0">
                <a:solidFill>
                  <a:schemeClr val="tx1"/>
                </a:solidFill>
                <a:latin typeface="ＭＳ ゴシック" panose="020B0609070205080204" pitchFamily="49" charset="-128"/>
                <a:ea typeface="ＭＳ ゴシック" panose="020B0609070205080204" pitchFamily="49" charset="-128"/>
              </a:rPr>
              <a:t>2</a:t>
            </a:r>
            <a:r>
              <a:rPr lang="ja-JP" altLang="ja-JP" sz="1200" dirty="0" smtClean="0">
                <a:solidFill>
                  <a:schemeClr val="tx1"/>
                </a:solidFill>
                <a:latin typeface="ＭＳ ゴシック" panose="020B0609070205080204" pitchFamily="49" charset="-128"/>
                <a:ea typeface="ＭＳ ゴシック" panose="020B0609070205080204" pitchFamily="49" charset="-128"/>
              </a:rPr>
              <a:t>年度</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519302" y="277446"/>
            <a:ext cx="4772778" cy="7103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これまでの取組み</a:t>
            </a:r>
            <a:endParaRPr lang="en-US" altLang="ja-JP" sz="1400" dirty="0" smtClean="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2627784" y="6374294"/>
            <a:ext cx="2133600" cy="365125"/>
          </a:xfrm>
        </p:spPr>
        <p:txBody>
          <a:bodyPr/>
          <a:lstStyle/>
          <a:p>
            <a:r>
              <a:rPr lang="ja-JP" altLang="en-US" dirty="0" smtClean="0"/>
              <a:t>３</a:t>
            </a:r>
            <a:endParaRPr lang="ja-JP" altLang="en-US" dirty="0"/>
          </a:p>
        </p:txBody>
      </p:sp>
    </p:spTree>
    <p:extLst>
      <p:ext uri="{BB962C8B-B14F-4D97-AF65-F5344CB8AC3E}">
        <p14:creationId xmlns:p14="http://schemas.microsoft.com/office/powerpoint/2010/main" val="395658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97206" y="1412776"/>
            <a:ext cx="8091375" cy="4896544"/>
          </a:xfrm>
          <a:prstGeom prst="rect">
            <a:avLst/>
          </a:prstGeom>
          <a:no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0" indent="0">
              <a:buNone/>
            </a:pPr>
            <a:endParaRPr lang="en-US" altLang="ja-JP"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①</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文化</a:t>
            </a:r>
            <a:r>
              <a:rPr lang="ja-JP" altLang="ja-JP" sz="1400" b="1" dirty="0">
                <a:solidFill>
                  <a:schemeClr val="tx1"/>
                </a:solidFill>
                <a:latin typeface="ＭＳ ゴシック" panose="020B0609070205080204" pitchFamily="49" charset="-128"/>
                <a:ea typeface="ＭＳ ゴシック" panose="020B0609070205080204" pitchFamily="49" charset="-128"/>
              </a:rPr>
              <a:t>芸術振興基本法の一部</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改正</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文化</a:t>
            </a:r>
            <a:r>
              <a:rPr lang="ja-JP" altLang="ja-JP" sz="1400" dirty="0">
                <a:solidFill>
                  <a:schemeClr val="tx1"/>
                </a:solidFill>
                <a:latin typeface="ＭＳ ゴシック" panose="020B0609070205080204" pitchFamily="49" charset="-128"/>
                <a:ea typeface="ＭＳ ゴシック" panose="020B0609070205080204" pitchFamily="49" charset="-128"/>
              </a:rPr>
              <a:t>芸術全般にわたる基本的な法律として「文化芸術振興基本法」が平成</a:t>
            </a:r>
            <a:r>
              <a:rPr lang="en-US" altLang="ja-JP" sz="1400" dirty="0">
                <a:solidFill>
                  <a:schemeClr val="tx1"/>
                </a:solidFill>
                <a:latin typeface="ＭＳ ゴシック" panose="020B0609070205080204" pitchFamily="49" charset="-128"/>
                <a:ea typeface="ＭＳ ゴシック" panose="020B0609070205080204" pitchFamily="49" charset="-128"/>
              </a:rPr>
              <a:t>13</a:t>
            </a:r>
            <a:r>
              <a:rPr lang="ja-JP" altLang="ja-JP" sz="1400" dirty="0">
                <a:solidFill>
                  <a:schemeClr val="tx1"/>
                </a:solidFill>
                <a:latin typeface="ＭＳ ゴシック" panose="020B0609070205080204" pitchFamily="49" charset="-128"/>
                <a:ea typeface="ＭＳ ゴシック" panose="020B0609070205080204" pitchFamily="49" charset="-128"/>
              </a:rPr>
              <a:t>年に成立し</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この</a:t>
            </a:r>
            <a:r>
              <a:rPr lang="ja-JP" altLang="ja-JP" sz="1400" dirty="0">
                <a:solidFill>
                  <a:schemeClr val="tx1"/>
                </a:solidFill>
                <a:latin typeface="ＭＳ ゴシック" panose="020B0609070205080204" pitchFamily="49" charset="-128"/>
                <a:ea typeface="ＭＳ ゴシック" panose="020B0609070205080204" pitchFamily="49" charset="-128"/>
              </a:rPr>
              <a:t>間、少子高齢化やグローバル化の進展など、社会の状況が著しく変化する中で、観光</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まちづくり</a:t>
            </a:r>
            <a:r>
              <a:rPr lang="ja-JP" altLang="ja-JP" sz="1400" dirty="0">
                <a:solidFill>
                  <a:schemeClr val="tx1"/>
                </a:solidFill>
                <a:latin typeface="ＭＳ ゴシック" panose="020B0609070205080204" pitchFamily="49" charset="-128"/>
                <a:ea typeface="ＭＳ ゴシック" panose="020B0609070205080204" pitchFamily="49" charset="-128"/>
              </a:rPr>
              <a:t>など、幅広い関連分野との連携を視野に入れた総合的な文化芸術政策の展開</a:t>
            </a:r>
            <a:r>
              <a:rPr lang="ja-JP" altLang="ja-JP" sz="1400" dirty="0" smtClean="0">
                <a:solidFill>
                  <a:schemeClr val="tx1"/>
                </a:solidFill>
                <a:latin typeface="ＭＳ ゴシック" panose="020B0609070205080204" pitchFamily="49" charset="-128"/>
                <a:ea typeface="ＭＳ ゴシック" panose="020B0609070205080204" pitchFamily="49" charset="-128"/>
              </a:rPr>
              <a:t>がより</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一層</a:t>
            </a:r>
            <a:r>
              <a:rPr lang="ja-JP" altLang="ja-JP" sz="1400" dirty="0">
                <a:solidFill>
                  <a:schemeClr val="tx1"/>
                </a:solidFill>
                <a:latin typeface="ＭＳ ゴシック" panose="020B0609070205080204" pitchFamily="49" charset="-128"/>
                <a:ea typeface="ＭＳ ゴシック" panose="020B0609070205080204" pitchFamily="49" charset="-128"/>
              </a:rPr>
              <a:t>求められるようになってきました</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14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また</a:t>
            </a:r>
            <a:r>
              <a:rPr lang="ja-JP" altLang="ja-JP" sz="1400" dirty="0">
                <a:solidFill>
                  <a:schemeClr val="tx1"/>
                </a:solidFill>
                <a:latin typeface="ＭＳ ゴシック" panose="020B0609070205080204" pitchFamily="49" charset="-128"/>
                <a:ea typeface="ＭＳ ゴシック" panose="020B0609070205080204" pitchFamily="49" charset="-128"/>
              </a:rPr>
              <a:t>、今後開催予定の東京オリンピック・パラリンピック競技大会は、我が国の文化芸術</a:t>
            </a:r>
            <a:r>
              <a:rPr lang="ja-JP" altLang="ja-JP" sz="1400" dirty="0" smtClean="0">
                <a:solidFill>
                  <a:schemeClr val="tx1"/>
                </a:solidFill>
                <a:latin typeface="ＭＳ ゴシック" panose="020B0609070205080204" pitchFamily="49" charset="-128"/>
                <a:ea typeface="ＭＳ ゴシック" panose="020B0609070205080204" pitchFamily="49" charset="-128"/>
              </a:rPr>
              <a:t>の</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価値</a:t>
            </a:r>
            <a:r>
              <a:rPr lang="ja-JP" altLang="ja-JP" sz="1400" dirty="0">
                <a:solidFill>
                  <a:schemeClr val="tx1"/>
                </a:solidFill>
                <a:latin typeface="ＭＳ ゴシック" panose="020B0609070205080204" pitchFamily="49" charset="-128"/>
                <a:ea typeface="ＭＳ ゴシック" panose="020B0609070205080204" pitchFamily="49" charset="-128"/>
              </a:rPr>
              <a:t>を世界へ発信する大きな機会であるとともに、文化芸術による新たな価値の創出を</a:t>
            </a:r>
            <a:r>
              <a:rPr lang="ja-JP" altLang="ja-JP" sz="1400" dirty="0" smtClean="0">
                <a:solidFill>
                  <a:schemeClr val="tx1"/>
                </a:solidFill>
                <a:latin typeface="ＭＳ ゴシック" panose="020B0609070205080204" pitchFamily="49" charset="-128"/>
                <a:ea typeface="ＭＳ ゴシック" panose="020B0609070205080204" pitchFamily="49" charset="-128"/>
              </a:rPr>
              <a:t>広く</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示して</a:t>
            </a:r>
            <a:r>
              <a:rPr lang="ja-JP" altLang="ja-JP" sz="1400" dirty="0">
                <a:solidFill>
                  <a:schemeClr val="tx1"/>
                </a:solidFill>
                <a:latin typeface="ＭＳ ゴシック" panose="020B0609070205080204" pitchFamily="49" charset="-128"/>
                <a:ea typeface="ＭＳ ゴシック" panose="020B0609070205080204" pitchFamily="49" charset="-128"/>
              </a:rPr>
              <a:t>いく好機でもあり、こうしたことを受けて、平成</a:t>
            </a:r>
            <a:r>
              <a:rPr lang="en-US" altLang="ja-JP" sz="1400" dirty="0">
                <a:solidFill>
                  <a:schemeClr val="tx1"/>
                </a:solidFill>
                <a:latin typeface="ＭＳ ゴシック" panose="020B0609070205080204" pitchFamily="49" charset="-128"/>
                <a:ea typeface="ＭＳ ゴシック" panose="020B0609070205080204" pitchFamily="49" charset="-128"/>
              </a:rPr>
              <a:t>29</a:t>
            </a:r>
            <a:r>
              <a:rPr lang="ja-JP" altLang="ja-JP" sz="1400" dirty="0">
                <a:solidFill>
                  <a:schemeClr val="tx1"/>
                </a:solidFill>
                <a:latin typeface="ＭＳ ゴシック" panose="020B0609070205080204" pitchFamily="49" charset="-128"/>
                <a:ea typeface="ＭＳ ゴシック" panose="020B0609070205080204" pitchFamily="49" charset="-128"/>
              </a:rPr>
              <a:t>年</a:t>
            </a:r>
            <a:r>
              <a:rPr lang="en-US" altLang="ja-JP" sz="1400" dirty="0">
                <a:solidFill>
                  <a:schemeClr val="tx1"/>
                </a:solidFill>
                <a:latin typeface="ＭＳ ゴシック" panose="020B0609070205080204" pitchFamily="49" charset="-128"/>
                <a:ea typeface="ＭＳ ゴシック" panose="020B0609070205080204" pitchFamily="49" charset="-128"/>
              </a:rPr>
              <a:t>6</a:t>
            </a:r>
            <a:r>
              <a:rPr lang="ja-JP" altLang="ja-JP" sz="1400" dirty="0">
                <a:solidFill>
                  <a:schemeClr val="tx1"/>
                </a:solidFill>
                <a:latin typeface="ＭＳ ゴシック" panose="020B0609070205080204" pitchFamily="49" charset="-128"/>
                <a:ea typeface="ＭＳ ゴシック" panose="020B0609070205080204" pitchFamily="49" charset="-128"/>
              </a:rPr>
              <a:t>月に「文化芸術振興基本法</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の</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一部</a:t>
            </a:r>
            <a:r>
              <a:rPr lang="ja-JP" altLang="ja-JP" sz="1400" dirty="0" smtClean="0">
                <a:solidFill>
                  <a:schemeClr val="tx1"/>
                </a:solidFill>
                <a:latin typeface="ＭＳ ゴシック" panose="020B0609070205080204" pitchFamily="49" charset="-128"/>
                <a:ea typeface="ＭＳ ゴシック" panose="020B0609070205080204" pitchFamily="49" charset="-128"/>
              </a:rPr>
              <a:t>が改正</a:t>
            </a:r>
            <a:r>
              <a:rPr lang="ja-JP" altLang="ja-JP" sz="1400" dirty="0">
                <a:solidFill>
                  <a:schemeClr val="tx1"/>
                </a:solidFill>
                <a:latin typeface="ＭＳ ゴシック" panose="020B0609070205080204" pitchFamily="49" charset="-128"/>
                <a:ea typeface="ＭＳ ゴシック" panose="020B0609070205080204" pitchFamily="49" charset="-128"/>
              </a:rPr>
              <a:t>され、「文化芸術基本法」が公布・施行されました</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今回</a:t>
            </a:r>
            <a:r>
              <a:rPr lang="ja-JP" altLang="ja-JP" sz="1400" dirty="0">
                <a:solidFill>
                  <a:schemeClr val="tx1"/>
                </a:solidFill>
                <a:latin typeface="ＭＳ ゴシック" panose="020B0609070205080204" pitchFamily="49" charset="-128"/>
                <a:ea typeface="ＭＳ ゴシック" panose="020B0609070205080204" pitchFamily="49" charset="-128"/>
              </a:rPr>
              <a:t>の改正においては、文化芸術そのものの振興に加え、観光・まちづくり・国際交流</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福祉</a:t>
            </a:r>
            <a:r>
              <a:rPr lang="ja-JP" altLang="ja-JP" sz="1400" dirty="0">
                <a:solidFill>
                  <a:schemeClr val="tx1"/>
                </a:solidFill>
                <a:latin typeface="ＭＳ ゴシック" panose="020B0609070205080204" pitchFamily="49" charset="-128"/>
                <a:ea typeface="ＭＳ ゴシック" panose="020B0609070205080204" pitchFamily="49" charset="-128"/>
              </a:rPr>
              <a:t>・教育・産業等文化芸術に関連する分野の施策についても新たに法律の範囲に</a:t>
            </a:r>
            <a:r>
              <a:rPr lang="ja-JP" altLang="ja-JP" sz="1400" dirty="0" smtClean="0">
                <a:solidFill>
                  <a:schemeClr val="tx1"/>
                </a:solidFill>
                <a:latin typeface="ＭＳ ゴシック" panose="020B0609070205080204" pitchFamily="49" charset="-128"/>
                <a:ea typeface="ＭＳ ゴシック" panose="020B0609070205080204" pitchFamily="49" charset="-128"/>
              </a:rPr>
              <a:t>取り込む</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とともに</a:t>
            </a:r>
            <a:r>
              <a:rPr lang="ja-JP" altLang="ja-JP" sz="1400" dirty="0">
                <a:solidFill>
                  <a:schemeClr val="tx1"/>
                </a:solidFill>
                <a:latin typeface="ＭＳ ゴシック" panose="020B0609070205080204" pitchFamily="49" charset="-128"/>
                <a:ea typeface="ＭＳ ゴシック" panose="020B0609070205080204" pitchFamily="49" charset="-128"/>
              </a:rPr>
              <a:t>、文化芸術により生み出される様々な価値を、文化芸術の更なる継承、発展</a:t>
            </a:r>
            <a:r>
              <a:rPr lang="ja-JP" altLang="ja-JP" sz="1400" dirty="0" smtClean="0">
                <a:solidFill>
                  <a:schemeClr val="tx1"/>
                </a:solidFill>
                <a:latin typeface="ＭＳ ゴシック" panose="020B0609070205080204" pitchFamily="49" charset="-128"/>
                <a:ea typeface="ＭＳ ゴシック" panose="020B0609070205080204" pitchFamily="49" charset="-128"/>
              </a:rPr>
              <a:t>及び</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創造</a:t>
            </a:r>
            <a:r>
              <a:rPr lang="ja-JP" altLang="ja-JP" sz="1400" dirty="0">
                <a:solidFill>
                  <a:schemeClr val="tx1"/>
                </a:solidFill>
                <a:latin typeface="ＭＳ ゴシック" panose="020B0609070205080204" pitchFamily="49" charset="-128"/>
                <a:ea typeface="ＭＳ ゴシック" panose="020B0609070205080204" pitchFamily="49" charset="-128"/>
              </a:rPr>
              <a:t>につなげていくことの重要性が明らかにされました</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また</a:t>
            </a:r>
            <a:r>
              <a:rPr lang="ja-JP" altLang="ja-JP" sz="1400" dirty="0">
                <a:solidFill>
                  <a:schemeClr val="tx1"/>
                </a:solidFill>
                <a:latin typeface="ＭＳ ゴシック" panose="020B0609070205080204" pitchFamily="49" charset="-128"/>
                <a:ea typeface="ＭＳ ゴシック" panose="020B0609070205080204" pitchFamily="49" charset="-128"/>
              </a:rPr>
              <a:t>、政府による「文化芸術推進基本計画」の策定が義務付けられ、地方公共団体に</a:t>
            </a:r>
            <a:r>
              <a:rPr lang="ja-JP" altLang="ja-JP" sz="1400" dirty="0" smtClean="0">
                <a:solidFill>
                  <a:schemeClr val="tx1"/>
                </a:solidFill>
                <a:latin typeface="ＭＳ ゴシック" panose="020B0609070205080204" pitchFamily="49" charset="-128"/>
                <a:ea typeface="ＭＳ ゴシック" panose="020B0609070205080204" pitchFamily="49" charset="-128"/>
              </a:rPr>
              <a:t>おいて</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は</a:t>
            </a:r>
            <a:r>
              <a:rPr lang="ja-JP" altLang="ja-JP" sz="1400" dirty="0">
                <a:solidFill>
                  <a:schemeClr val="tx1"/>
                </a:solidFill>
                <a:latin typeface="ＭＳ ゴシック" panose="020B0609070205080204" pitchFamily="49" charset="-128"/>
                <a:ea typeface="ＭＳ ゴシック" panose="020B0609070205080204" pitchFamily="49" charset="-128"/>
              </a:rPr>
              <a:t>、この基本計画を参酌し、地方の実情に即した「地方文化芸術推進基本計画」を定める</a:t>
            </a:r>
            <a:r>
              <a:rPr lang="ja-JP" altLang="ja-JP" sz="1400" dirty="0" smtClean="0">
                <a:solidFill>
                  <a:schemeClr val="tx1"/>
                </a:solidFill>
                <a:latin typeface="ＭＳ ゴシック" panose="020B0609070205080204" pitchFamily="49" charset="-128"/>
                <a:ea typeface="ＭＳ ゴシック" panose="020B0609070205080204" pitchFamily="49" charset="-128"/>
              </a:rPr>
              <a:t>よう</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努める</a:t>
            </a:r>
            <a:r>
              <a:rPr lang="ja-JP" altLang="ja-JP" sz="1400" dirty="0">
                <a:solidFill>
                  <a:schemeClr val="tx1"/>
                </a:solidFill>
                <a:latin typeface="ＭＳ ゴシック" panose="020B0609070205080204" pitchFamily="49" charset="-128"/>
                <a:ea typeface="ＭＳ ゴシック" panose="020B0609070205080204" pitchFamily="49" charset="-128"/>
              </a:rPr>
              <a:t>ものとされました。</a:t>
            </a:r>
          </a:p>
          <a:p>
            <a:pPr marL="180975" indent="-180975" algn="just">
              <a:lnSpc>
                <a:spcPts val="1700"/>
              </a:lnSpc>
              <a:spcBef>
                <a:spcPts val="0"/>
              </a:spcBef>
              <a:buNone/>
            </a:pPr>
            <a:endParaRPr lang="en-US" altLang="ja-JP" sz="1400" dirty="0">
              <a:solidFill>
                <a:schemeClr val="tx1"/>
              </a:solidFill>
            </a:endParaRPr>
          </a:p>
        </p:txBody>
      </p:sp>
      <p:sp>
        <p:nvSpPr>
          <p:cNvPr id="3" name="スライド番号プレースホルダー 2"/>
          <p:cNvSpPr>
            <a:spLocks noGrp="1"/>
          </p:cNvSpPr>
          <p:nvPr>
            <p:ph type="sldNum" sz="quarter" idx="12"/>
          </p:nvPr>
        </p:nvSpPr>
        <p:spPr>
          <a:xfrm>
            <a:off x="2627784" y="6409481"/>
            <a:ext cx="2133600" cy="365125"/>
          </a:xfrm>
        </p:spPr>
        <p:txBody>
          <a:bodyPr/>
          <a:lstStyle/>
          <a:p>
            <a:r>
              <a:rPr lang="ja-JP" altLang="en-US" dirty="0" smtClean="0"/>
              <a:t>４</a:t>
            </a:r>
            <a:endParaRPr lang="ja-JP" altLang="en-US" dirty="0"/>
          </a:p>
        </p:txBody>
      </p:sp>
      <p:sp>
        <p:nvSpPr>
          <p:cNvPr id="5" name="タイトル 1"/>
          <p:cNvSpPr txBox="1">
            <a:spLocks/>
          </p:cNvSpPr>
          <p:nvPr/>
        </p:nvSpPr>
        <p:spPr>
          <a:xfrm>
            <a:off x="597206" y="246589"/>
            <a:ext cx="5198930" cy="7103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２</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大阪市を取り巻く状況（前計画策定以降主なもの）</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5734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467544" y="1351870"/>
            <a:ext cx="8280920" cy="4813434"/>
          </a:xfrm>
          <a:prstGeom prst="rect">
            <a:avLst/>
          </a:prstGeom>
          <a:no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0" indent="0">
              <a:buNone/>
            </a:pPr>
            <a:r>
              <a:rPr lang="ja-JP" altLang="en-US"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②</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文化</a:t>
            </a:r>
            <a:r>
              <a:rPr lang="ja-JP" altLang="ja-JP" sz="1400" b="1" dirty="0">
                <a:solidFill>
                  <a:schemeClr val="tx1"/>
                </a:solidFill>
                <a:latin typeface="ＭＳ ゴシック" panose="020B0609070205080204" pitchFamily="49" charset="-128"/>
                <a:ea typeface="ＭＳ ゴシック" panose="020B0609070205080204" pitchFamily="49" charset="-128"/>
              </a:rPr>
              <a:t>芸術推進基本計画（第一期）の閣議</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決定</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文化</a:t>
            </a:r>
            <a:r>
              <a:rPr lang="ja-JP" altLang="ja-JP" sz="1400" dirty="0">
                <a:solidFill>
                  <a:schemeClr val="tx1"/>
                </a:solidFill>
                <a:latin typeface="ＭＳ ゴシック" panose="020B0609070205080204" pitchFamily="49" charset="-128"/>
                <a:ea typeface="ＭＳ ゴシック" panose="020B0609070205080204" pitchFamily="49" charset="-128"/>
              </a:rPr>
              <a:t>芸術基本法の規定に基づき、文化芸術に関する施策の総合的かつ計画的な推進を</a:t>
            </a:r>
            <a:r>
              <a:rPr lang="ja-JP" altLang="ja-JP" sz="1400" dirty="0" smtClean="0">
                <a:solidFill>
                  <a:schemeClr val="tx1"/>
                </a:solidFill>
                <a:latin typeface="ＭＳ ゴシック" panose="020B0609070205080204" pitchFamily="49" charset="-128"/>
                <a:ea typeface="ＭＳ ゴシック" panose="020B0609070205080204" pitchFamily="49" charset="-128"/>
              </a:rPr>
              <a:t>図るため、</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平成</a:t>
            </a:r>
            <a:r>
              <a:rPr lang="en-US" altLang="ja-JP" sz="1400" dirty="0">
                <a:solidFill>
                  <a:schemeClr val="tx1"/>
                </a:solidFill>
                <a:latin typeface="ＭＳ ゴシック" panose="020B0609070205080204" pitchFamily="49" charset="-128"/>
                <a:ea typeface="ＭＳ ゴシック" panose="020B0609070205080204" pitchFamily="49" charset="-128"/>
              </a:rPr>
              <a:t>30</a:t>
            </a:r>
            <a:r>
              <a:rPr lang="ja-JP" altLang="ja-JP" sz="1400" dirty="0">
                <a:solidFill>
                  <a:schemeClr val="tx1"/>
                </a:solidFill>
                <a:latin typeface="ＭＳ ゴシック" panose="020B0609070205080204" pitchFamily="49" charset="-128"/>
                <a:ea typeface="ＭＳ ゴシック" panose="020B0609070205080204" pitchFamily="49" charset="-128"/>
              </a:rPr>
              <a:t>年</a:t>
            </a:r>
            <a:r>
              <a:rPr lang="en-US" altLang="ja-JP" sz="1400" dirty="0">
                <a:solidFill>
                  <a:schemeClr val="tx1"/>
                </a:solidFill>
                <a:latin typeface="ＭＳ ゴシック" panose="020B0609070205080204" pitchFamily="49" charset="-128"/>
                <a:ea typeface="ＭＳ ゴシック" panose="020B0609070205080204" pitchFamily="49" charset="-128"/>
              </a:rPr>
              <a:t>3</a:t>
            </a:r>
            <a:r>
              <a:rPr lang="ja-JP" altLang="ja-JP" sz="1400" dirty="0">
                <a:solidFill>
                  <a:schemeClr val="tx1"/>
                </a:solidFill>
                <a:latin typeface="ＭＳ ゴシック" panose="020B0609070205080204" pitchFamily="49" charset="-128"/>
                <a:ea typeface="ＭＳ ゴシック" panose="020B0609070205080204" pitchFamily="49" charset="-128"/>
              </a:rPr>
              <a:t>月に「文化芸術推進基本計画－文化芸術の「多様な価値」を活かして</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未来をつくる－</a:t>
            </a:r>
            <a:r>
              <a:rPr lang="ja-JP" altLang="ja-JP" sz="1400" dirty="0">
                <a:solidFill>
                  <a:schemeClr val="tx1"/>
                </a:solidFill>
                <a:latin typeface="ＭＳ ゴシック" panose="020B0609070205080204" pitchFamily="49" charset="-128"/>
                <a:ea typeface="ＭＳ ゴシック" panose="020B0609070205080204" pitchFamily="49" charset="-128"/>
              </a:rPr>
              <a:t>（第</a:t>
            </a:r>
            <a:r>
              <a:rPr lang="en-US" altLang="ja-JP" sz="1400" dirty="0">
                <a:solidFill>
                  <a:schemeClr val="tx1"/>
                </a:solidFill>
                <a:latin typeface="ＭＳ ゴシック" panose="020B0609070205080204" pitchFamily="49" charset="-128"/>
                <a:ea typeface="ＭＳ ゴシック" panose="020B0609070205080204" pitchFamily="49" charset="-128"/>
              </a:rPr>
              <a:t>1</a:t>
            </a:r>
            <a:r>
              <a:rPr lang="ja-JP" altLang="ja-JP" sz="1400" dirty="0">
                <a:solidFill>
                  <a:schemeClr val="tx1"/>
                </a:solidFill>
                <a:latin typeface="ＭＳ ゴシック" panose="020B0609070205080204" pitchFamily="49" charset="-128"/>
                <a:ea typeface="ＭＳ ゴシック" panose="020B0609070205080204" pitchFamily="49" charset="-128"/>
              </a:rPr>
              <a:t>期）」が策定（閣議決定）されました</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この</a:t>
            </a:r>
            <a:r>
              <a:rPr lang="ja-JP" altLang="ja-JP" sz="1400" dirty="0">
                <a:solidFill>
                  <a:schemeClr val="tx1"/>
                </a:solidFill>
                <a:latin typeface="ＭＳ ゴシック" panose="020B0609070205080204" pitchFamily="49" charset="-128"/>
                <a:ea typeface="ＭＳ ゴシック" panose="020B0609070205080204" pitchFamily="49" charset="-128"/>
              </a:rPr>
              <a:t>計画では、今後の文化芸術政策の目指すべき姿や、</a:t>
            </a:r>
            <a:r>
              <a:rPr lang="en-US" altLang="ja-JP" sz="1400" dirty="0">
                <a:solidFill>
                  <a:schemeClr val="tx1"/>
                </a:solidFill>
                <a:latin typeface="ＭＳ ゴシック" panose="020B0609070205080204" pitchFamily="49" charset="-128"/>
                <a:ea typeface="ＭＳ ゴシック" panose="020B0609070205080204" pitchFamily="49" charset="-128"/>
              </a:rPr>
              <a:t>5</a:t>
            </a:r>
            <a:r>
              <a:rPr lang="ja-JP" altLang="ja-JP" sz="1400" dirty="0">
                <a:solidFill>
                  <a:schemeClr val="tx1"/>
                </a:solidFill>
                <a:latin typeface="ＭＳ ゴシック" panose="020B0609070205080204" pitchFamily="49" charset="-128"/>
                <a:ea typeface="ＭＳ ゴシック" panose="020B0609070205080204" pitchFamily="49" charset="-128"/>
              </a:rPr>
              <a:t>年間（</a:t>
            </a:r>
            <a:r>
              <a:rPr lang="en-US" altLang="ja-JP" sz="1400" dirty="0">
                <a:solidFill>
                  <a:schemeClr val="tx1"/>
                </a:solidFill>
                <a:latin typeface="ＭＳ ゴシック" panose="020B0609070205080204" pitchFamily="49" charset="-128"/>
                <a:ea typeface="ＭＳ ゴシック" panose="020B0609070205080204" pitchFamily="49" charset="-128"/>
              </a:rPr>
              <a:t>2018</a:t>
            </a:r>
            <a:r>
              <a:rPr lang="ja-JP" altLang="ja-JP" sz="1400" dirty="0">
                <a:solidFill>
                  <a:schemeClr val="tx1"/>
                </a:solidFill>
                <a:latin typeface="ＭＳ ゴシック" panose="020B0609070205080204" pitchFamily="49" charset="-128"/>
                <a:ea typeface="ＭＳ ゴシック" panose="020B0609070205080204" pitchFamily="49" charset="-128"/>
              </a:rPr>
              <a:t>～</a:t>
            </a:r>
            <a:r>
              <a:rPr lang="en-US" altLang="ja-JP" sz="1400" dirty="0">
                <a:solidFill>
                  <a:schemeClr val="tx1"/>
                </a:solidFill>
                <a:latin typeface="ＭＳ ゴシック" panose="020B0609070205080204" pitchFamily="49" charset="-128"/>
                <a:ea typeface="ＭＳ ゴシック" panose="020B0609070205080204" pitchFamily="49" charset="-128"/>
              </a:rPr>
              <a:t>2022</a:t>
            </a:r>
            <a:r>
              <a:rPr lang="ja-JP" altLang="ja-JP" sz="1400" dirty="0">
                <a:solidFill>
                  <a:schemeClr val="tx1"/>
                </a:solidFill>
                <a:latin typeface="ＭＳ ゴシック" panose="020B0609070205080204" pitchFamily="49" charset="-128"/>
                <a:ea typeface="ＭＳ ゴシック" panose="020B0609070205080204" pitchFamily="49" charset="-128"/>
              </a:rPr>
              <a:t>年度）の文化</a:t>
            </a:r>
            <a:r>
              <a:rPr lang="ja-JP" altLang="ja-JP" sz="1400" dirty="0" smtClean="0">
                <a:solidFill>
                  <a:schemeClr val="tx1"/>
                </a:solidFill>
                <a:latin typeface="ＭＳ ゴシック" panose="020B0609070205080204" pitchFamily="49" charset="-128"/>
                <a:ea typeface="ＭＳ ゴシック" panose="020B0609070205080204" pitchFamily="49" charset="-128"/>
              </a:rPr>
              <a:t>芸術</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政策</a:t>
            </a:r>
            <a:r>
              <a:rPr lang="ja-JP" altLang="ja-JP" sz="1400" dirty="0">
                <a:solidFill>
                  <a:schemeClr val="tx1"/>
                </a:solidFill>
                <a:latin typeface="ＭＳ ゴシック" panose="020B0609070205080204" pitchFamily="49" charset="-128"/>
                <a:ea typeface="ＭＳ ゴシック" panose="020B0609070205080204" pitchFamily="49" charset="-128"/>
              </a:rPr>
              <a:t>の基本的な方向性が示されました。</a:t>
            </a:r>
          </a:p>
          <a:p>
            <a:pPr marL="0" indent="0">
              <a:buNone/>
            </a:pP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b="1" dirty="0" smtClean="0">
                <a:solidFill>
                  <a:schemeClr val="tx1"/>
                </a:solidFill>
                <a:latin typeface="ＭＳ ゴシック" panose="020B0609070205080204" pitchFamily="49" charset="-128"/>
                <a:ea typeface="ＭＳ ゴシック" panose="020B0609070205080204" pitchFamily="49" charset="-128"/>
              </a:rPr>
              <a:t>③</a:t>
            </a:r>
            <a:r>
              <a:rPr lang="ja-JP" altLang="ja-JP" sz="1400" b="1" dirty="0">
                <a:solidFill>
                  <a:schemeClr val="tx1"/>
                </a:solidFill>
                <a:latin typeface="ＭＳ ゴシック" panose="020B0609070205080204" pitchFamily="49" charset="-128"/>
                <a:ea typeface="ＭＳ ゴシック" panose="020B0609070205080204" pitchFamily="49" charset="-128"/>
              </a:rPr>
              <a:t>障害者による文化芸術活動の推進に関する法律の</a:t>
            </a:r>
            <a:r>
              <a:rPr lang="ja-JP" altLang="ja-JP" sz="1400" b="1" dirty="0" smtClean="0">
                <a:solidFill>
                  <a:schemeClr val="tx1"/>
                </a:solidFill>
                <a:latin typeface="ＭＳ ゴシック" panose="020B0609070205080204" pitchFamily="49" charset="-128"/>
                <a:ea typeface="ＭＳ ゴシック" panose="020B0609070205080204" pitchFamily="49" charset="-128"/>
              </a:rPr>
              <a:t>制定</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err="1" smtClean="0">
                <a:solidFill>
                  <a:schemeClr val="tx1"/>
                </a:solidFill>
                <a:latin typeface="ＭＳ ゴシック" panose="020B0609070205080204" pitchFamily="49" charset="-128"/>
                <a:ea typeface="ＭＳ ゴシック" panose="020B0609070205080204" pitchFamily="49" charset="-128"/>
              </a:rPr>
              <a:t>障</a:t>
            </a:r>
            <a:r>
              <a:rPr lang="ja-JP" altLang="ja-JP" sz="1400" dirty="0" err="1">
                <a:solidFill>
                  <a:schemeClr val="tx1"/>
                </a:solidFill>
                <a:latin typeface="ＭＳ ゴシック" panose="020B0609070205080204" pitchFamily="49" charset="-128"/>
                <a:ea typeface="ＭＳ ゴシック" panose="020B0609070205080204" pitchFamily="49" charset="-128"/>
              </a:rPr>
              <a:t>がい</a:t>
            </a:r>
            <a:r>
              <a:rPr lang="ja-JP" altLang="ja-JP" sz="1400" dirty="0">
                <a:solidFill>
                  <a:schemeClr val="tx1"/>
                </a:solidFill>
                <a:latin typeface="ＭＳ ゴシック" panose="020B0609070205080204" pitchFamily="49" charset="-128"/>
                <a:ea typeface="ＭＳ ゴシック" panose="020B0609070205080204" pitchFamily="49" charset="-128"/>
              </a:rPr>
              <a:t>者による文化芸術活動の推進に関する施策を総合的かつ計画的に推進し、文化芸術</a:t>
            </a:r>
            <a:r>
              <a:rPr lang="ja-JP" altLang="ja-JP" sz="1400" dirty="0" smtClean="0">
                <a:solidFill>
                  <a:schemeClr val="tx1"/>
                </a:solidFill>
                <a:latin typeface="ＭＳ ゴシック" panose="020B0609070205080204" pitchFamily="49" charset="-128"/>
                <a:ea typeface="ＭＳ ゴシック" panose="020B0609070205080204" pitchFamily="49" charset="-128"/>
              </a:rPr>
              <a:t>活動</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を</a:t>
            </a:r>
            <a:r>
              <a:rPr lang="ja-JP" altLang="ja-JP" sz="1400" dirty="0">
                <a:solidFill>
                  <a:schemeClr val="tx1"/>
                </a:solidFill>
                <a:latin typeface="ＭＳ ゴシック" panose="020B0609070205080204" pitchFamily="49" charset="-128"/>
                <a:ea typeface="ＭＳ ゴシック" panose="020B0609070205080204" pitchFamily="49" charset="-128"/>
              </a:rPr>
              <a:t>通じた障がい者の個性と能力の発揮及び社会参加の促進を図ることを目的に、平成</a:t>
            </a:r>
            <a:r>
              <a:rPr lang="en-US" altLang="ja-JP" sz="1400" dirty="0">
                <a:solidFill>
                  <a:schemeClr val="tx1"/>
                </a:solidFill>
                <a:latin typeface="ＭＳ ゴシック" panose="020B0609070205080204" pitchFamily="49" charset="-128"/>
                <a:ea typeface="ＭＳ ゴシック" panose="020B0609070205080204" pitchFamily="49" charset="-128"/>
              </a:rPr>
              <a:t>30</a:t>
            </a:r>
            <a:r>
              <a:rPr lang="ja-JP" altLang="ja-JP" sz="1400" dirty="0">
                <a:solidFill>
                  <a:schemeClr val="tx1"/>
                </a:solidFill>
                <a:latin typeface="ＭＳ ゴシック" panose="020B0609070205080204" pitchFamily="49" charset="-128"/>
                <a:ea typeface="ＭＳ ゴシック" panose="020B0609070205080204" pitchFamily="49" charset="-128"/>
              </a:rPr>
              <a:t>年</a:t>
            </a:r>
            <a:r>
              <a:rPr lang="en-US" altLang="ja-JP" sz="1400" dirty="0" smtClean="0">
                <a:solidFill>
                  <a:schemeClr val="tx1"/>
                </a:solidFill>
                <a:latin typeface="ＭＳ ゴシック" panose="020B0609070205080204" pitchFamily="49" charset="-128"/>
                <a:ea typeface="ＭＳ ゴシック" panose="020B0609070205080204" pitchFamily="49" charset="-128"/>
              </a:rPr>
              <a:t>6</a:t>
            </a:r>
            <a:r>
              <a:rPr lang="ja-JP" altLang="ja-JP" sz="1400" dirty="0" smtClean="0">
                <a:solidFill>
                  <a:schemeClr val="tx1"/>
                </a:solidFill>
                <a:latin typeface="ＭＳ ゴシック" panose="020B0609070205080204" pitchFamily="49" charset="-128"/>
                <a:ea typeface="ＭＳ ゴシック" panose="020B0609070205080204" pitchFamily="49" charset="-128"/>
              </a:rPr>
              <a:t>月に</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a:solidFill>
                  <a:schemeClr val="tx1"/>
                </a:solidFill>
                <a:latin typeface="ＭＳ ゴシック" panose="020B0609070205080204" pitchFamily="49" charset="-128"/>
                <a:ea typeface="ＭＳ ゴシック" panose="020B0609070205080204" pitchFamily="49" charset="-128"/>
              </a:rPr>
              <a:t>障害者による文化芸術活動の推進に関する法律」が公布・施行されました。</a:t>
            </a:r>
          </a:p>
          <a:p>
            <a:pPr marL="0" indent="0">
              <a:buNone/>
            </a:pPr>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この</a:t>
            </a:r>
            <a:r>
              <a:rPr lang="ja-JP" altLang="ja-JP" sz="1400" dirty="0">
                <a:solidFill>
                  <a:schemeClr val="tx1"/>
                </a:solidFill>
                <a:latin typeface="ＭＳ ゴシック" panose="020B0609070205080204" pitchFamily="49" charset="-128"/>
                <a:ea typeface="ＭＳ ゴシック" panose="020B0609070205080204" pitchFamily="49" charset="-128"/>
              </a:rPr>
              <a:t>法律では、基本理念として、障がいの有無にかかわらず文化芸術を鑑賞・参加・創造</a:t>
            </a:r>
            <a:r>
              <a:rPr lang="ja-JP" altLang="ja-JP" sz="1400" dirty="0" smtClean="0">
                <a:solidFill>
                  <a:schemeClr val="tx1"/>
                </a:solidFill>
                <a:latin typeface="ＭＳ ゴシック" panose="020B0609070205080204" pitchFamily="49" charset="-128"/>
                <a:ea typeface="ＭＳ ゴシック" panose="020B0609070205080204" pitchFamily="49" charset="-128"/>
              </a:rPr>
              <a:t>する</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こと</a:t>
            </a:r>
            <a:r>
              <a:rPr lang="ja-JP" altLang="ja-JP" sz="1400" dirty="0">
                <a:solidFill>
                  <a:schemeClr val="tx1"/>
                </a:solidFill>
                <a:latin typeface="ＭＳ ゴシック" panose="020B0609070205080204" pitchFamily="49" charset="-128"/>
                <a:ea typeface="ＭＳ ゴシック" panose="020B0609070205080204" pitchFamily="49" charset="-128"/>
              </a:rPr>
              <a:t>ができるよう、障がい者による文化芸術活動を幅広く促進することなどが規定</a:t>
            </a:r>
            <a:r>
              <a:rPr lang="ja-JP" altLang="ja-JP" sz="1400" dirty="0" smtClean="0">
                <a:solidFill>
                  <a:schemeClr val="tx1"/>
                </a:solidFill>
                <a:latin typeface="ＭＳ ゴシック" panose="020B0609070205080204" pitchFamily="49" charset="-128"/>
                <a:ea typeface="ＭＳ ゴシック" panose="020B0609070205080204" pitchFamily="49" charset="-128"/>
              </a:rPr>
              <a:t>されました。</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2627784" y="6460281"/>
            <a:ext cx="2133600" cy="365125"/>
          </a:xfrm>
        </p:spPr>
        <p:txBody>
          <a:bodyPr/>
          <a:lstStyle/>
          <a:p>
            <a:r>
              <a:rPr lang="ja-JP" altLang="en-US" dirty="0" smtClean="0"/>
              <a:t>５</a:t>
            </a:r>
            <a:endParaRPr lang="ja-JP" altLang="en-US" dirty="0"/>
          </a:p>
        </p:txBody>
      </p:sp>
      <p:sp>
        <p:nvSpPr>
          <p:cNvPr id="5" name="タイトル 1"/>
          <p:cNvSpPr txBox="1">
            <a:spLocks/>
          </p:cNvSpPr>
          <p:nvPr/>
        </p:nvSpPr>
        <p:spPr>
          <a:xfrm>
            <a:off x="467544" y="346577"/>
            <a:ext cx="5198930" cy="7103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２</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大阪市を取り巻く状況（前計画策定以降主なもの）</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3398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251520" y="980728"/>
            <a:ext cx="8674766" cy="5428753"/>
          </a:xfrm>
          <a:prstGeom prst="rect">
            <a:avLst/>
          </a:prstGeom>
          <a:noFill/>
          <a:ln w="190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lt1"/>
                </a:solidFill>
                <a:latin typeface="+mn-lt"/>
                <a:ea typeface="+mn-ea"/>
                <a:cs typeface="+mn-cs"/>
              </a:defRPr>
            </a:lvl9pPr>
          </a:lstStyle>
          <a:p>
            <a:pPr marL="0" indent="0">
              <a:buNone/>
            </a:pPr>
            <a:r>
              <a:rPr lang="ja-JP" altLang="en-US" sz="1400" b="1" dirty="0" smtClean="0">
                <a:solidFill>
                  <a:schemeClr val="tx1"/>
                </a:solidFill>
                <a:latin typeface="ＭＳ ゴシック" panose="020B0609070205080204" pitchFamily="49" charset="-128"/>
                <a:ea typeface="ＭＳ ゴシック" panose="020B0609070205080204" pitchFamily="49" charset="-128"/>
              </a:rPr>
              <a:t>④新型コロナウイルス感染症</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9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令和</a:t>
            </a:r>
            <a:r>
              <a:rPr lang="en-US" altLang="ja-JP" sz="1400" dirty="0" smtClean="0">
                <a:solidFill>
                  <a:schemeClr val="tx1"/>
                </a:solidFill>
                <a:latin typeface="ＭＳ ゴシック" panose="020B0609070205080204" pitchFamily="49" charset="-128"/>
                <a:ea typeface="ＭＳ ゴシック" panose="020B0609070205080204" pitchFamily="49" charset="-128"/>
              </a:rPr>
              <a:t>2</a:t>
            </a:r>
            <a:r>
              <a:rPr lang="ja-JP" altLang="en-US" sz="1400" dirty="0" smtClean="0">
                <a:solidFill>
                  <a:schemeClr val="tx1"/>
                </a:solidFill>
                <a:latin typeface="ＭＳ ゴシック" panose="020B0609070205080204" pitchFamily="49" charset="-128"/>
                <a:ea typeface="ＭＳ ゴシック" panose="020B0609070205080204" pitchFamily="49" charset="-128"/>
              </a:rPr>
              <a:t>年</a:t>
            </a:r>
            <a:r>
              <a:rPr lang="ja-JP" altLang="ja-JP" sz="1400" dirty="0" smtClean="0">
                <a:solidFill>
                  <a:schemeClr val="tx1"/>
                </a:solidFill>
                <a:latin typeface="ＭＳ ゴシック" panose="020B0609070205080204" pitchFamily="49" charset="-128"/>
                <a:ea typeface="ＭＳ ゴシック" panose="020B0609070205080204" pitchFamily="49" charset="-128"/>
              </a:rPr>
              <a:t>の新型コロナウイルス感染症の影響により、劇場やホールなどの文化関係施設のほとんどが</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休館</a:t>
            </a:r>
            <a:r>
              <a:rPr lang="ja-JP" altLang="ja-JP" sz="1400" dirty="0">
                <a:solidFill>
                  <a:schemeClr val="tx1"/>
                </a:solidFill>
                <a:latin typeface="ＭＳ ゴシック" panose="020B0609070205080204" pitchFamily="49" charset="-128"/>
                <a:ea typeface="ＭＳ ゴシック" panose="020B0609070205080204" pitchFamily="49" charset="-128"/>
              </a:rPr>
              <a:t>を余儀なくされ</a:t>
            </a:r>
            <a:r>
              <a:rPr lang="ja-JP" altLang="ja-JP" sz="1400" dirty="0" smtClean="0">
                <a:solidFill>
                  <a:schemeClr val="tx1"/>
                </a:solidFill>
                <a:latin typeface="ＭＳ ゴシック" panose="020B0609070205080204" pitchFamily="49" charset="-128"/>
                <a:ea typeface="ＭＳ ゴシック" panose="020B0609070205080204" pitchFamily="49" charset="-128"/>
              </a:rPr>
              <a:t>、芸術</a:t>
            </a:r>
            <a:r>
              <a:rPr lang="ja-JP" altLang="ja-JP" sz="1400" dirty="0">
                <a:solidFill>
                  <a:schemeClr val="tx1"/>
                </a:solidFill>
                <a:latin typeface="ＭＳ ゴシック" panose="020B0609070205080204" pitchFamily="49" charset="-128"/>
                <a:ea typeface="ＭＳ ゴシック" panose="020B0609070205080204" pitchFamily="49" charset="-128"/>
              </a:rPr>
              <a:t>文化団体やアーティストにとっての活動の場が失われ</a:t>
            </a:r>
            <a:r>
              <a:rPr lang="ja-JP" altLang="ja-JP" sz="1400" dirty="0" smtClean="0">
                <a:solidFill>
                  <a:schemeClr val="tx1"/>
                </a:solidFill>
                <a:latin typeface="ＭＳ ゴシック" panose="020B0609070205080204" pitchFamily="49" charset="-128"/>
                <a:ea typeface="ＭＳ ゴシック" panose="020B0609070205080204" pitchFamily="49" charset="-128"/>
              </a:rPr>
              <a:t>、市民</a:t>
            </a:r>
            <a:r>
              <a:rPr lang="ja-JP" altLang="ja-JP" sz="1400" dirty="0">
                <a:solidFill>
                  <a:schemeClr val="tx1"/>
                </a:solidFill>
                <a:latin typeface="ＭＳ ゴシック" panose="020B0609070205080204" pitchFamily="49" charset="-128"/>
                <a:ea typeface="ＭＳ ゴシック" panose="020B0609070205080204" pitchFamily="49" charset="-128"/>
              </a:rPr>
              <a:t>にとっても</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芸術</a:t>
            </a:r>
            <a:r>
              <a:rPr lang="ja-JP" altLang="ja-JP" sz="1400" dirty="0">
                <a:solidFill>
                  <a:schemeClr val="tx1"/>
                </a:solidFill>
                <a:latin typeface="ＭＳ ゴシック" panose="020B0609070205080204" pitchFamily="49" charset="-128"/>
                <a:ea typeface="ＭＳ ゴシック" panose="020B0609070205080204" pitchFamily="49" charset="-128"/>
              </a:rPr>
              <a:t>文化に触れ、親しむ機会が、数多く失われることとなりました</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大阪市では支援策として</a:t>
            </a:r>
            <a:r>
              <a:rPr lang="ja-JP" altLang="ja-JP" sz="1400" dirty="0" smtClean="0">
                <a:solidFill>
                  <a:schemeClr val="tx1"/>
                </a:solidFill>
                <a:latin typeface="ＭＳ ゴシック" panose="020B0609070205080204" pitchFamily="49" charset="-128"/>
                <a:ea typeface="ＭＳ ゴシック" panose="020B0609070205080204" pitchFamily="49" charset="-128"/>
              </a:rPr>
              <a:t>芸術</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文化活動への</a:t>
            </a:r>
            <a:r>
              <a:rPr lang="ja-JP" altLang="en-US" sz="1400" dirty="0" smtClean="0">
                <a:solidFill>
                  <a:schemeClr val="tx1"/>
                </a:solidFill>
                <a:latin typeface="ＭＳ ゴシック" panose="020B0609070205080204" pitchFamily="49" charset="-128"/>
                <a:ea typeface="ＭＳ ゴシック" panose="020B0609070205080204" pitchFamily="49" charset="-128"/>
              </a:rPr>
              <a:t>助成</a:t>
            </a:r>
            <a:r>
              <a:rPr lang="ja-JP" altLang="ja-JP" sz="1400" dirty="0" smtClean="0">
                <a:solidFill>
                  <a:schemeClr val="tx1"/>
                </a:solidFill>
                <a:latin typeface="ＭＳ ゴシック" panose="020B0609070205080204" pitchFamily="49" charset="-128"/>
                <a:ea typeface="ＭＳ ゴシック" panose="020B0609070205080204" pitchFamily="49" charset="-128"/>
              </a:rPr>
              <a:t>の拡充</a:t>
            </a:r>
            <a:r>
              <a:rPr lang="ja-JP" altLang="en-US" sz="1400" dirty="0" smtClean="0">
                <a:solidFill>
                  <a:schemeClr val="tx1"/>
                </a:solidFill>
                <a:latin typeface="ＭＳ ゴシック" panose="020B0609070205080204" pitchFamily="49" charset="-128"/>
                <a:ea typeface="ＭＳ ゴシック" panose="020B0609070205080204" pitchFamily="49" charset="-128"/>
              </a:rPr>
              <a:t>や、施設使用料の減免</a:t>
            </a:r>
            <a:r>
              <a:rPr lang="ja-JP" altLang="ja-JP" sz="1400" dirty="0" smtClean="0">
                <a:solidFill>
                  <a:schemeClr val="tx1"/>
                </a:solidFill>
                <a:latin typeface="ＭＳ ゴシック" panose="020B0609070205080204" pitchFamily="49" charset="-128"/>
                <a:ea typeface="ＭＳ ゴシック" panose="020B0609070205080204" pitchFamily="49" charset="-128"/>
              </a:rPr>
              <a:t>などの措置を講じました。</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u="sng"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文化芸術活動は、いわゆる３密を避けることが難しい形態でもあり、感染拡大以前の活動状態に</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戻ることは困難な状況にあります。</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また</a:t>
            </a:r>
            <a:r>
              <a:rPr lang="ja-JP" altLang="ja-JP" sz="1400" dirty="0">
                <a:solidFill>
                  <a:schemeClr val="tx1"/>
                </a:solidFill>
                <a:latin typeface="ＭＳ ゴシック" panose="020B0609070205080204" pitchFamily="49" charset="-128"/>
                <a:ea typeface="ＭＳ ゴシック" panose="020B0609070205080204" pitchFamily="49" charset="-128"/>
              </a:rPr>
              <a:t>、文化芸術活動を行う際は、「新しい生活様式」や、業種ごとに定められた感染拡大</a:t>
            </a:r>
            <a:r>
              <a:rPr lang="ja-JP" altLang="ja-JP" sz="1400" dirty="0" smtClean="0">
                <a:solidFill>
                  <a:schemeClr val="tx1"/>
                </a:solidFill>
                <a:latin typeface="ＭＳ ゴシック" panose="020B0609070205080204" pitchFamily="49" charset="-128"/>
                <a:ea typeface="ＭＳ ゴシック" panose="020B0609070205080204" pitchFamily="49" charset="-128"/>
              </a:rPr>
              <a:t>予防の</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ja-JP" sz="1400" dirty="0">
                <a:solidFill>
                  <a:schemeClr val="tx1"/>
                </a:solidFill>
                <a:latin typeface="ＭＳ ゴシック" panose="020B0609070205080204" pitchFamily="49" charset="-128"/>
                <a:ea typeface="ＭＳ ゴシック" panose="020B0609070205080204" pitchFamily="49" charset="-128"/>
              </a:rPr>
              <a:t>ガイドライン」などを踏まえ、密集・密接の回避、消毒、換気など、様々な対策を</a:t>
            </a:r>
            <a:r>
              <a:rPr lang="ja-JP" altLang="ja-JP" sz="1400" dirty="0" smtClean="0">
                <a:solidFill>
                  <a:schemeClr val="tx1"/>
                </a:solidFill>
                <a:latin typeface="ＭＳ ゴシック" panose="020B0609070205080204" pitchFamily="49" charset="-128"/>
                <a:ea typeface="ＭＳ ゴシック" panose="020B0609070205080204" pitchFamily="49" charset="-128"/>
              </a:rPr>
              <a:t>講じる</a:t>
            </a:r>
            <a:r>
              <a:rPr lang="ja-JP" altLang="ja-JP" sz="1400" dirty="0">
                <a:solidFill>
                  <a:schemeClr val="tx1"/>
                </a:solidFill>
                <a:latin typeface="ＭＳ ゴシック" panose="020B0609070205080204" pitchFamily="49" charset="-128"/>
                <a:ea typeface="ＭＳ ゴシック" panose="020B0609070205080204" pitchFamily="49" charset="-128"/>
              </a:rPr>
              <a:t>こと</a:t>
            </a:r>
            <a:r>
              <a:rPr lang="ja-JP" altLang="ja-JP" sz="1400" dirty="0" smtClean="0">
                <a:solidFill>
                  <a:schemeClr val="tx1"/>
                </a:solidFill>
                <a:latin typeface="ＭＳ ゴシック" panose="020B0609070205080204" pitchFamily="49" charset="-128"/>
                <a:ea typeface="ＭＳ ゴシック" panose="020B0609070205080204" pitchFamily="49" charset="-128"/>
              </a:rPr>
              <a:t>が</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必要</a:t>
            </a:r>
            <a:r>
              <a:rPr lang="ja-JP" altLang="ja-JP" sz="1400" dirty="0">
                <a:solidFill>
                  <a:schemeClr val="tx1"/>
                </a:solidFill>
                <a:latin typeface="ＭＳ ゴシック" panose="020B0609070205080204" pitchFamily="49" charset="-128"/>
                <a:ea typeface="ＭＳ ゴシック" panose="020B0609070205080204" pitchFamily="49" charset="-128"/>
              </a:rPr>
              <a:t>になっています</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ja-JP" altLang="ja-JP" sz="900" dirty="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現下</a:t>
            </a:r>
            <a:r>
              <a:rPr lang="ja-JP" altLang="ja-JP" sz="1400" dirty="0">
                <a:solidFill>
                  <a:schemeClr val="tx1"/>
                </a:solidFill>
                <a:latin typeface="ＭＳ ゴシック" panose="020B0609070205080204" pitchFamily="49" charset="-128"/>
                <a:ea typeface="ＭＳ ゴシック" panose="020B0609070205080204" pitchFamily="49" charset="-128"/>
              </a:rPr>
              <a:t>の新型コロナウイルスの感染拡大という未曾有の事態によって、様々な文化芸術活動は</a:t>
            </a:r>
            <a:r>
              <a:rPr lang="ja-JP" altLang="ja-JP" sz="1400" dirty="0" smtClean="0">
                <a:solidFill>
                  <a:schemeClr val="tx1"/>
                </a:solidFill>
                <a:latin typeface="ＭＳ ゴシック" panose="020B0609070205080204" pitchFamily="49" charset="-128"/>
                <a:ea typeface="ＭＳ ゴシック" panose="020B0609070205080204" pitchFamily="49" charset="-128"/>
              </a:rPr>
              <a:t>、新型</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コロナウイルス</a:t>
            </a:r>
            <a:r>
              <a:rPr lang="ja-JP" altLang="ja-JP" sz="1400" dirty="0">
                <a:solidFill>
                  <a:schemeClr val="tx1"/>
                </a:solidFill>
                <a:latin typeface="ＭＳ ゴシック" panose="020B0609070205080204" pitchFamily="49" charset="-128"/>
                <a:ea typeface="ＭＳ ゴシック" panose="020B0609070205080204" pitchFamily="49" charset="-128"/>
              </a:rPr>
              <a:t>を想定した「新しい生活様式」等を踏まえた感染防止対策が求められる中</a:t>
            </a:r>
            <a:r>
              <a:rPr lang="ja-JP" altLang="ja-JP" sz="1400" dirty="0" smtClean="0">
                <a:solidFill>
                  <a:schemeClr val="tx1"/>
                </a:solidFill>
                <a:latin typeface="ＭＳ ゴシック" panose="020B0609070205080204" pitchFamily="49" charset="-128"/>
                <a:ea typeface="ＭＳ ゴシック" panose="020B0609070205080204" pitchFamily="49" charset="-128"/>
              </a:rPr>
              <a:t>、これまで</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と</a:t>
            </a:r>
            <a:r>
              <a:rPr lang="ja-JP" altLang="ja-JP" sz="1400" dirty="0">
                <a:solidFill>
                  <a:schemeClr val="tx1"/>
                </a:solidFill>
                <a:latin typeface="ＭＳ ゴシック" panose="020B0609070205080204" pitchFamily="49" charset="-128"/>
                <a:ea typeface="ＭＳ ゴシック" panose="020B0609070205080204" pitchFamily="49" charset="-128"/>
              </a:rPr>
              <a:t>同様の活動が困難な状況にあって、改めて、人の心を豊かにし、生きる糧となる</a:t>
            </a:r>
            <a:r>
              <a:rPr lang="ja-JP" altLang="ja-JP" sz="1400" dirty="0" smtClean="0">
                <a:solidFill>
                  <a:schemeClr val="tx1"/>
                </a:solidFill>
                <a:latin typeface="ＭＳ ゴシック" panose="020B0609070205080204" pitchFamily="49" charset="-128"/>
                <a:ea typeface="ＭＳ ゴシック" panose="020B0609070205080204" pitchFamily="49" charset="-128"/>
              </a:rPr>
              <a:t>といった</a:t>
            </a:r>
            <a:r>
              <a:rPr lang="ja-JP" altLang="ja-JP" sz="1400" dirty="0">
                <a:solidFill>
                  <a:schemeClr val="tx1"/>
                </a:solidFill>
                <a:latin typeface="ＭＳ ゴシック" panose="020B0609070205080204" pitchFamily="49" charset="-128"/>
                <a:ea typeface="ＭＳ ゴシック" panose="020B0609070205080204" pitchFamily="49" charset="-128"/>
              </a:rPr>
              <a:t>文化</a:t>
            </a:r>
            <a:r>
              <a:rPr lang="ja-JP" altLang="ja-JP" sz="1400" dirty="0" smtClean="0">
                <a:solidFill>
                  <a:schemeClr val="tx1"/>
                </a:solidFill>
                <a:latin typeface="ＭＳ ゴシック" panose="020B0609070205080204" pitchFamily="49" charset="-128"/>
                <a:ea typeface="ＭＳ ゴシック" panose="020B0609070205080204" pitchFamily="49" charset="-128"/>
              </a:rPr>
              <a:t>芸術</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が</a:t>
            </a:r>
            <a:r>
              <a:rPr lang="ja-JP" altLang="ja-JP" sz="1400" dirty="0">
                <a:solidFill>
                  <a:schemeClr val="tx1"/>
                </a:solidFill>
                <a:latin typeface="ＭＳ ゴシック" panose="020B0609070205080204" pitchFamily="49" charset="-128"/>
                <a:ea typeface="ＭＳ ゴシック" panose="020B0609070205080204" pitchFamily="49" charset="-128"/>
              </a:rPr>
              <a:t>持つ力が必要とされています。今一度、文化芸術の役割を再認識し、その</a:t>
            </a:r>
            <a:r>
              <a:rPr lang="ja-JP" altLang="ja-JP" sz="1400" dirty="0" smtClean="0">
                <a:solidFill>
                  <a:schemeClr val="tx1"/>
                </a:solidFill>
                <a:latin typeface="ＭＳ ゴシック" panose="020B0609070205080204" pitchFamily="49" charset="-128"/>
                <a:ea typeface="ＭＳ ゴシック" panose="020B0609070205080204" pitchFamily="49" charset="-128"/>
              </a:rPr>
              <a:t>価値</a:t>
            </a:r>
            <a:r>
              <a:rPr lang="ja-JP" altLang="ja-JP" sz="1400" dirty="0">
                <a:solidFill>
                  <a:schemeClr val="tx1"/>
                </a:solidFill>
                <a:latin typeface="ＭＳ ゴシック" panose="020B0609070205080204" pitchFamily="49" charset="-128"/>
                <a:ea typeface="ＭＳ ゴシック" panose="020B0609070205080204" pitchFamily="49" charset="-128"/>
              </a:rPr>
              <a:t>をより一層高めて</a:t>
            </a:r>
            <a:r>
              <a:rPr lang="ja-JP" altLang="ja-JP" sz="1400" dirty="0" err="1" smtClean="0">
                <a:solidFill>
                  <a:schemeClr val="tx1"/>
                </a:solidFill>
                <a:latin typeface="ＭＳ ゴシック" panose="020B0609070205080204" pitchFamily="49" charset="-128"/>
                <a:ea typeface="ＭＳ ゴシック" panose="020B0609070205080204" pitchFamily="49" charset="-128"/>
              </a:rPr>
              <a:t>い</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err="1" smtClean="0">
                <a:solidFill>
                  <a:schemeClr val="tx1"/>
                </a:solidFill>
                <a:latin typeface="ＭＳ ゴシック" panose="020B0609070205080204" pitchFamily="49" charset="-128"/>
                <a:ea typeface="ＭＳ ゴシック" panose="020B0609070205080204" pitchFamily="49" charset="-128"/>
              </a:rPr>
              <a:t>くと</a:t>
            </a:r>
            <a:r>
              <a:rPr lang="ja-JP" altLang="ja-JP" sz="1400" dirty="0">
                <a:solidFill>
                  <a:schemeClr val="tx1"/>
                </a:solidFill>
                <a:latin typeface="ＭＳ ゴシック" panose="020B0609070205080204" pitchFamily="49" charset="-128"/>
                <a:ea typeface="ＭＳ ゴシック" panose="020B0609070205080204" pitchFamily="49" charset="-128"/>
              </a:rPr>
              <a:t>ともに、地域の文化力の向上や、観光、まちづくりなど、関連</a:t>
            </a:r>
            <a:r>
              <a:rPr lang="ja-JP" altLang="ja-JP" sz="1400" dirty="0" smtClean="0">
                <a:solidFill>
                  <a:schemeClr val="tx1"/>
                </a:solidFill>
                <a:latin typeface="ＭＳ ゴシック" panose="020B0609070205080204" pitchFamily="49" charset="-128"/>
                <a:ea typeface="ＭＳ ゴシック" panose="020B0609070205080204" pitchFamily="49" charset="-128"/>
              </a:rPr>
              <a:t>する分野</a:t>
            </a:r>
            <a:r>
              <a:rPr lang="ja-JP" altLang="ja-JP" sz="1400" dirty="0">
                <a:solidFill>
                  <a:schemeClr val="tx1"/>
                </a:solidFill>
                <a:latin typeface="ＭＳ ゴシック" panose="020B0609070205080204" pitchFamily="49" charset="-128"/>
                <a:ea typeface="ＭＳ ゴシック" panose="020B0609070205080204" pitchFamily="49" charset="-128"/>
              </a:rPr>
              <a:t>における施策との</a:t>
            </a:r>
            <a:r>
              <a:rPr lang="ja-JP" altLang="ja-JP" sz="1400" dirty="0" smtClean="0">
                <a:solidFill>
                  <a:schemeClr val="tx1"/>
                </a:solidFill>
                <a:latin typeface="ＭＳ ゴシック" panose="020B0609070205080204" pitchFamily="49" charset="-128"/>
                <a:ea typeface="ＭＳ ゴシック" panose="020B0609070205080204" pitchFamily="49" charset="-128"/>
              </a:rPr>
              <a:t>有機的</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な</a:t>
            </a:r>
            <a:r>
              <a:rPr lang="ja-JP" altLang="ja-JP" sz="1400" dirty="0">
                <a:solidFill>
                  <a:schemeClr val="tx1"/>
                </a:solidFill>
                <a:latin typeface="ＭＳ ゴシック" panose="020B0609070205080204" pitchFamily="49" charset="-128"/>
                <a:ea typeface="ＭＳ ゴシック" panose="020B0609070205080204" pitchFamily="49" charset="-128"/>
              </a:rPr>
              <a:t>連携を通じて、都市全体の魅力のさらなる向上を図る必要が</a:t>
            </a:r>
            <a:r>
              <a:rPr lang="ja-JP" altLang="ja-JP" sz="1400" dirty="0" smtClean="0">
                <a:solidFill>
                  <a:schemeClr val="tx1"/>
                </a:solidFill>
                <a:latin typeface="ＭＳ ゴシック" panose="020B0609070205080204" pitchFamily="49" charset="-128"/>
                <a:ea typeface="ＭＳ ゴシック" panose="020B0609070205080204" pitchFamily="49" charset="-128"/>
              </a:rPr>
              <a:t>あります</a:t>
            </a:r>
            <a:r>
              <a:rPr lang="ja-JP" altLang="ja-JP" sz="1400" dirty="0">
                <a:solidFill>
                  <a:schemeClr val="tx1"/>
                </a:solidFill>
                <a:latin typeface="ＭＳ ゴシック" panose="020B0609070205080204" pitchFamily="49" charset="-128"/>
                <a:ea typeface="ＭＳ ゴシック" panose="020B0609070205080204" pitchFamily="49" charset="-128"/>
              </a:rPr>
              <a:t>。さらに、</a:t>
            </a:r>
            <a:r>
              <a:rPr lang="ja-JP" altLang="ja-JP" sz="1400" dirty="0" smtClean="0">
                <a:solidFill>
                  <a:schemeClr val="tx1"/>
                </a:solidFill>
                <a:latin typeface="ＭＳ ゴシック" panose="020B0609070205080204" pitchFamily="49" charset="-128"/>
                <a:ea typeface="ＭＳ ゴシック" panose="020B0609070205080204" pitchFamily="49" charset="-128"/>
              </a:rPr>
              <a:t>大阪</a:t>
            </a:r>
            <a:r>
              <a:rPr lang="ja-JP" altLang="en-US" sz="1400" dirty="0" smtClean="0">
                <a:solidFill>
                  <a:schemeClr val="tx1"/>
                </a:solidFill>
                <a:latin typeface="ＭＳ ゴシック" panose="020B0609070205080204" pitchFamily="49" charset="-128"/>
                <a:ea typeface="ＭＳ ゴシック" panose="020B0609070205080204" pitchFamily="49" charset="-128"/>
              </a:rPr>
              <a:t>が育む</a:t>
            </a:r>
            <a:r>
              <a:rPr lang="ja-JP" altLang="ja-JP" sz="1400" dirty="0" smtClean="0">
                <a:solidFill>
                  <a:schemeClr val="tx1"/>
                </a:solidFill>
                <a:latin typeface="ＭＳ ゴシック" panose="020B0609070205080204" pitchFamily="49" charset="-128"/>
                <a:ea typeface="ＭＳ ゴシック" panose="020B0609070205080204" pitchFamily="49" charset="-128"/>
              </a:rPr>
              <a:t>多彩で</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1400" dirty="0" smtClean="0">
                <a:solidFill>
                  <a:schemeClr val="tx1"/>
                </a:solidFill>
                <a:latin typeface="ＭＳ ゴシック" panose="020B0609070205080204" pitchFamily="49" charset="-128"/>
                <a:ea typeface="ＭＳ ゴシック" panose="020B0609070205080204" pitchFamily="49" charset="-128"/>
              </a:rPr>
              <a:t>　</a:t>
            </a:r>
            <a:r>
              <a:rPr lang="ja-JP" altLang="ja-JP" sz="1400" dirty="0" smtClean="0">
                <a:solidFill>
                  <a:schemeClr val="tx1"/>
                </a:solidFill>
                <a:latin typeface="ＭＳ ゴシック" panose="020B0609070205080204" pitchFamily="49" charset="-128"/>
                <a:ea typeface="ＭＳ ゴシック" panose="020B0609070205080204" pitchFamily="49" charset="-128"/>
              </a:rPr>
              <a:t>豊か</a:t>
            </a:r>
            <a:r>
              <a:rPr lang="ja-JP" altLang="ja-JP" sz="1400" dirty="0">
                <a:solidFill>
                  <a:schemeClr val="tx1"/>
                </a:solidFill>
                <a:latin typeface="ＭＳ ゴシック" panose="020B0609070205080204" pitchFamily="49" charset="-128"/>
                <a:ea typeface="ＭＳ ゴシック" panose="020B0609070205080204" pitchFamily="49" charset="-128"/>
              </a:rPr>
              <a:t>な文化芸術を、途絶えることなく次世代へと継承</a:t>
            </a:r>
            <a:r>
              <a:rPr lang="ja-JP" altLang="ja-JP" sz="1400" dirty="0" smtClean="0">
                <a:solidFill>
                  <a:schemeClr val="tx1"/>
                </a:solidFill>
                <a:latin typeface="ＭＳ ゴシック" panose="020B0609070205080204" pitchFamily="49" charset="-128"/>
                <a:ea typeface="ＭＳ ゴシック" panose="020B0609070205080204" pitchFamily="49" charset="-128"/>
              </a:rPr>
              <a:t>していかなければ</a:t>
            </a:r>
            <a:r>
              <a:rPr lang="ja-JP" altLang="ja-JP" sz="1400" dirty="0">
                <a:solidFill>
                  <a:schemeClr val="tx1"/>
                </a:solidFill>
                <a:latin typeface="ＭＳ ゴシック" panose="020B0609070205080204" pitchFamily="49" charset="-128"/>
                <a:ea typeface="ＭＳ ゴシック" panose="020B0609070205080204" pitchFamily="49" charset="-128"/>
              </a:rPr>
              <a:t>なりません</a:t>
            </a:r>
            <a:r>
              <a:rPr lang="ja-JP" altLang="ja-JP" sz="1400" dirty="0" smtClean="0">
                <a:solidFill>
                  <a:schemeClr val="tx1"/>
                </a:solidFill>
                <a:latin typeface="ＭＳ ゴシック" panose="020B0609070205080204" pitchFamily="49" charset="-128"/>
                <a:ea typeface="ＭＳ ゴシック" panose="020B0609070205080204" pitchFamily="49" charset="-128"/>
              </a:rPr>
              <a:t>。</a:t>
            </a:r>
            <a:endParaRPr lang="ja-JP"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2627784" y="6409481"/>
            <a:ext cx="2133600" cy="365125"/>
          </a:xfrm>
        </p:spPr>
        <p:txBody>
          <a:bodyPr/>
          <a:lstStyle/>
          <a:p>
            <a:r>
              <a:rPr lang="ja-JP" altLang="en-US" dirty="0" smtClean="0"/>
              <a:t>６</a:t>
            </a:r>
            <a:endParaRPr lang="ja-JP" altLang="en-US" dirty="0"/>
          </a:p>
        </p:txBody>
      </p:sp>
      <p:sp>
        <p:nvSpPr>
          <p:cNvPr id="8" name="タイトル 1"/>
          <p:cNvSpPr txBox="1">
            <a:spLocks/>
          </p:cNvSpPr>
          <p:nvPr/>
        </p:nvSpPr>
        <p:spPr>
          <a:xfrm>
            <a:off x="276605" y="130582"/>
            <a:ext cx="5198930" cy="710316"/>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2225" cmpd="sng">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latin typeface="ＭＳ ゴシック" panose="020B0609070205080204" pitchFamily="49" charset="-128"/>
                <a:ea typeface="ＭＳ ゴシック" panose="020B0609070205080204" pitchFamily="49" charset="-128"/>
              </a:rPr>
              <a:t>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第３次大阪市文化振興計画の策定にあたって</a:t>
            </a:r>
            <a:endParaRPr lang="en-US" altLang="ja-JP" sz="1400" dirty="0">
              <a:latin typeface="ＭＳ ゴシック" panose="020B0609070205080204" pitchFamily="49" charset="-128"/>
              <a:ea typeface="ＭＳ ゴシック" panose="020B0609070205080204" pitchFamily="49" charset="-128"/>
            </a:endParaRPr>
          </a:p>
          <a:p>
            <a:pPr algn="l"/>
            <a:r>
              <a:rPr lang="ja-JP" altLang="en-US" sz="1400" dirty="0" smtClean="0">
                <a:latin typeface="ＭＳ ゴシック" panose="020B0609070205080204" pitchFamily="49" charset="-128"/>
                <a:ea typeface="ＭＳ ゴシック" panose="020B0609070205080204" pitchFamily="49" charset="-128"/>
              </a:rPr>
              <a:t>　１</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２</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大阪市を取り巻く状況（前計画策定以降主なもの）</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18583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6599</Words>
  <Application>Microsoft Office PowerPoint</Application>
  <PresentationFormat>画面に合わせる (4:3)</PresentationFormat>
  <Paragraphs>459</Paragraphs>
  <Slides>19</Slides>
  <Notes>16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ariant>
        <vt:lpstr>目的別スライド ショー</vt:lpstr>
      </vt:variant>
      <vt:variant>
        <vt:i4>1</vt:i4>
      </vt:variant>
    </vt:vector>
  </HeadingPairs>
  <TitlesOfParts>
    <vt:vector size="27" baseType="lpstr">
      <vt:lpstr>ＭＳ Ｐゴシック</vt:lpstr>
      <vt:lpstr>ＭＳ ゴシック</vt:lpstr>
      <vt:lpstr>メイリオ</vt:lpstr>
      <vt:lpstr>Arial</vt:lpstr>
      <vt:lpstr>Calibri</vt:lpstr>
      <vt:lpstr>MS Reference Sans Serif</vt:lpstr>
      <vt:lpstr>Office ​​テーマ</vt:lpstr>
      <vt:lpstr>令和３年（２０２１年）３月  大阪市</vt:lpstr>
      <vt:lpstr>【目指す将来像】　「文化共創都市 大阪」～文化芸術が未来を切り拓く　（※）</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２－１．目指す将来像（大阪府と共通のビジョン） </vt:lpstr>
      <vt:lpstr>PowerPoint プレゼンテーション</vt:lpstr>
      <vt:lpstr>３―２．Ａ「文化にかかわる環境づくり」（大阪市の取組み）</vt:lpstr>
      <vt:lpstr>PowerPoint プレゼンテーション</vt:lpstr>
      <vt:lpstr>PowerPoint プレゼンテーション</vt:lpstr>
      <vt:lpstr>３―３．Ｂ「文化が都市を変革する」（大阪市の取組み）</vt:lpstr>
      <vt:lpstr>３―３．Ｂ「文化が都市を変革する」（大阪市の取組み）</vt:lpstr>
      <vt:lpstr>４枚目のスライド番号が１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2021-03-26T00:27:39Z</dcterms:modified>
</cp:coreProperties>
</file>