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0" r:id="rId1"/>
  </p:sldMasterIdLst>
  <p:notesMasterIdLst>
    <p:notesMasterId r:id="rId33"/>
  </p:notesMasterIdLst>
  <p:handoutMasterIdLst>
    <p:handoutMasterId r:id="rId34"/>
  </p:handoutMasterIdLst>
  <p:sldIdLst>
    <p:sldId id="289" r:id="rId2"/>
    <p:sldId id="291" r:id="rId3"/>
    <p:sldId id="344" r:id="rId4"/>
    <p:sldId id="351" r:id="rId5"/>
    <p:sldId id="281" r:id="rId6"/>
    <p:sldId id="266" r:id="rId7"/>
    <p:sldId id="373" r:id="rId8"/>
    <p:sldId id="347" r:id="rId9"/>
    <p:sldId id="315" r:id="rId10"/>
    <p:sldId id="348" r:id="rId11"/>
    <p:sldId id="356" r:id="rId12"/>
    <p:sldId id="357" r:id="rId13"/>
    <p:sldId id="358" r:id="rId14"/>
    <p:sldId id="359" r:id="rId15"/>
    <p:sldId id="360" r:id="rId16"/>
    <p:sldId id="361" r:id="rId17"/>
    <p:sldId id="371" r:id="rId18"/>
    <p:sldId id="362" r:id="rId19"/>
    <p:sldId id="363" r:id="rId20"/>
    <p:sldId id="364" r:id="rId21"/>
    <p:sldId id="365" r:id="rId22"/>
    <p:sldId id="372" r:id="rId23"/>
    <p:sldId id="366" r:id="rId24"/>
    <p:sldId id="352" r:id="rId25"/>
    <p:sldId id="353" r:id="rId26"/>
    <p:sldId id="354" r:id="rId27"/>
    <p:sldId id="370" r:id="rId28"/>
    <p:sldId id="355" r:id="rId29"/>
    <p:sldId id="367" r:id="rId30"/>
    <p:sldId id="368" r:id="rId31"/>
    <p:sldId id="331" r:id="rId32"/>
  </p:sldIdLst>
  <p:sldSz cx="9144000" cy="6858000" type="screen4x3"/>
  <p:notesSz cx="6797675" cy="9926638"/>
  <p:custShowLst>
    <p:custShow name="４枚目のスライド番号が１" id="0">
      <p:sldLst>
        <p:sld r:id="rId2"/>
        <p:sld r:id="rId3"/>
        <p:sld r:id="rId6"/>
        <p:sld r:id="rId7"/>
        <p:sld r:id="rId1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E57D2-51E9-48B5-9813-FC3578C6A168}">
          <p14:sldIdLst/>
        </p14:section>
        <p14:section name="タイトルなしのセクション" id="{6E0F7DE1-0711-4A95-95F8-CF337D17A83D}">
          <p14:sldIdLst>
            <p14:sldId id="289"/>
            <p14:sldId id="291"/>
            <p14:sldId id="344"/>
            <p14:sldId id="351"/>
            <p14:sldId id="281"/>
            <p14:sldId id="266"/>
            <p14:sldId id="373"/>
            <p14:sldId id="347"/>
            <p14:sldId id="315"/>
            <p14:sldId id="348"/>
            <p14:sldId id="356"/>
            <p14:sldId id="357"/>
            <p14:sldId id="358"/>
            <p14:sldId id="359"/>
            <p14:sldId id="360"/>
            <p14:sldId id="361"/>
            <p14:sldId id="371"/>
            <p14:sldId id="362"/>
            <p14:sldId id="363"/>
            <p14:sldId id="364"/>
            <p14:sldId id="365"/>
            <p14:sldId id="372"/>
            <p14:sldId id="366"/>
            <p14:sldId id="352"/>
            <p14:sldId id="353"/>
            <p14:sldId id="354"/>
            <p14:sldId id="370"/>
            <p14:sldId id="355"/>
            <p14:sldId id="367"/>
            <p14:sldId id="368"/>
          </p14:sldIdLst>
        </p14:section>
        <p14:section name="タイトルなしのセクション" id="{8BFCAB4A-BF69-4156-AD06-3D5025953613}">
          <p14:sldIdLst>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0494" autoAdjust="0"/>
  </p:normalViewPr>
  <p:slideViewPr>
    <p:cSldViewPr>
      <p:cViewPr varScale="1">
        <p:scale>
          <a:sx n="66" d="100"/>
          <a:sy n="66" d="100"/>
        </p:scale>
        <p:origin x="1326" y="66"/>
      </p:cViewPr>
      <p:guideLst>
        <p:guide orient="horz" pos="2160"/>
        <p:guide pos="2880"/>
      </p:guideLst>
    </p:cSldViewPr>
  </p:slideViewPr>
  <p:outlineViewPr>
    <p:cViewPr>
      <p:scale>
        <a:sx n="33" d="100"/>
        <a:sy n="33" d="100"/>
      </p:scale>
      <p:origin x="0" y="-8707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6400" cy="496888"/>
          </a:xfrm>
          <a:prstGeom prst="rect">
            <a:avLst/>
          </a:prstGeom>
        </p:spPr>
        <p:txBody>
          <a:bodyPr vert="horz" lIns="91376" tIns="45687" rIns="91376" bIns="4568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2" y="0"/>
            <a:ext cx="2946400" cy="496888"/>
          </a:xfrm>
          <a:prstGeom prst="rect">
            <a:avLst/>
          </a:prstGeom>
        </p:spPr>
        <p:txBody>
          <a:bodyPr vert="horz" lIns="91376" tIns="45687" rIns="91376" bIns="45687" rtlCol="0"/>
          <a:lstStyle>
            <a:lvl1pPr algn="r">
              <a:defRPr sz="1200"/>
            </a:lvl1pPr>
          </a:lstStyle>
          <a:p>
            <a:fld id="{3691489D-DA41-4374-B7A7-B8FB35AE549B}" type="datetimeFigureOut">
              <a:rPr kumimoji="1" lang="ja-JP" altLang="en-US" smtClean="0"/>
              <a:t>2021/3/26</a:t>
            </a:fld>
            <a:endParaRPr kumimoji="1" lang="ja-JP" altLang="en-US"/>
          </a:p>
        </p:txBody>
      </p:sp>
      <p:sp>
        <p:nvSpPr>
          <p:cNvPr id="4" name="フッター プレースホルダー 3"/>
          <p:cNvSpPr>
            <a:spLocks noGrp="1"/>
          </p:cNvSpPr>
          <p:nvPr>
            <p:ph type="ftr" sz="quarter" idx="2"/>
          </p:nvPr>
        </p:nvSpPr>
        <p:spPr>
          <a:xfrm>
            <a:off x="5" y="9428168"/>
            <a:ext cx="2946400" cy="496887"/>
          </a:xfrm>
          <a:prstGeom prst="rect">
            <a:avLst/>
          </a:prstGeom>
        </p:spPr>
        <p:txBody>
          <a:bodyPr vert="horz" lIns="91376" tIns="45687" rIns="91376" bIns="4568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2" y="9428168"/>
            <a:ext cx="2946400" cy="496887"/>
          </a:xfrm>
          <a:prstGeom prst="rect">
            <a:avLst/>
          </a:prstGeom>
        </p:spPr>
        <p:txBody>
          <a:bodyPr vert="horz" lIns="91376" tIns="45687" rIns="91376" bIns="45687" rtlCol="0" anchor="b"/>
          <a:lstStyle>
            <a:lvl1pPr algn="r">
              <a:defRPr sz="1200"/>
            </a:lvl1pPr>
          </a:lstStyle>
          <a:p>
            <a:fld id="{DFA9C96A-5750-4E5E-9591-D846C6722973}" type="slidenum">
              <a:rPr kumimoji="1" lang="ja-JP" altLang="en-US" smtClean="0"/>
              <a:t>‹#›</a:t>
            </a:fld>
            <a:endParaRPr kumimoji="1" lang="ja-JP" altLang="en-US"/>
          </a:p>
        </p:txBody>
      </p:sp>
    </p:spTree>
    <p:extLst>
      <p:ext uri="{BB962C8B-B14F-4D97-AF65-F5344CB8AC3E}">
        <p14:creationId xmlns:p14="http://schemas.microsoft.com/office/powerpoint/2010/main" val="2563739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293" cy="496882"/>
          </a:xfrm>
          <a:prstGeom prst="rect">
            <a:avLst/>
          </a:prstGeom>
        </p:spPr>
        <p:txBody>
          <a:bodyPr vert="horz" lIns="90329" tIns="45170" rIns="90329" bIns="451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822" y="0"/>
            <a:ext cx="2945293" cy="496882"/>
          </a:xfrm>
          <a:prstGeom prst="rect">
            <a:avLst/>
          </a:prstGeom>
        </p:spPr>
        <p:txBody>
          <a:bodyPr vert="horz" lIns="90329" tIns="45170" rIns="90329" bIns="45170" rtlCol="0"/>
          <a:lstStyle>
            <a:lvl1pPr algn="r">
              <a:defRPr sz="1200"/>
            </a:lvl1pPr>
          </a:lstStyle>
          <a:p>
            <a:fld id="{2303B636-6359-47FA-BDE3-135EAAC26764}" type="datetimeFigureOut">
              <a:rPr kumimoji="1" lang="ja-JP" altLang="en-US" smtClean="0"/>
              <a:pPr/>
              <a:t>2021/3/26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329" tIns="45170" rIns="90329" bIns="45170" rtlCol="0" anchor="ctr"/>
          <a:lstStyle/>
          <a:p>
            <a:endParaRPr lang="ja-JP" altLang="en-US"/>
          </a:p>
        </p:txBody>
      </p:sp>
      <p:sp>
        <p:nvSpPr>
          <p:cNvPr id="5" name="ノート プレースホルダー 4"/>
          <p:cNvSpPr>
            <a:spLocks noGrp="1"/>
          </p:cNvSpPr>
          <p:nvPr>
            <p:ph type="body" sz="quarter" idx="3"/>
          </p:nvPr>
        </p:nvSpPr>
        <p:spPr>
          <a:xfrm>
            <a:off x="679932" y="4715665"/>
            <a:ext cx="5437827" cy="4467222"/>
          </a:xfrm>
          <a:prstGeom prst="rect">
            <a:avLst/>
          </a:prstGeom>
        </p:spPr>
        <p:txBody>
          <a:bodyPr vert="horz" lIns="90329" tIns="45170" rIns="90329" bIns="4517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83"/>
            <a:ext cx="2945293" cy="496882"/>
          </a:xfrm>
          <a:prstGeom prst="rect">
            <a:avLst/>
          </a:prstGeom>
        </p:spPr>
        <p:txBody>
          <a:bodyPr vert="horz" lIns="90329" tIns="45170" rIns="90329" bIns="451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822" y="9428183"/>
            <a:ext cx="2945293" cy="496882"/>
          </a:xfrm>
          <a:prstGeom prst="rect">
            <a:avLst/>
          </a:prstGeom>
        </p:spPr>
        <p:txBody>
          <a:bodyPr vert="horz" lIns="90329" tIns="45170" rIns="90329" bIns="45170" rtlCol="0" anchor="b"/>
          <a:lstStyle>
            <a:lvl1pPr algn="r">
              <a:defRPr sz="1200"/>
            </a:lvl1pPr>
          </a:lstStyle>
          <a:p>
            <a:fld id="{B7218560-EC8E-4C41-BEF3-0D76A8ABB5F7}" type="slidenum">
              <a:rPr kumimoji="1" lang="ja-JP" altLang="en-US" smtClean="0"/>
              <a:pPr/>
              <a:t>‹#›</a:t>
            </a:fld>
            <a:endParaRPr kumimoji="1" lang="ja-JP" altLang="en-US"/>
          </a:p>
        </p:txBody>
      </p:sp>
    </p:spTree>
    <p:extLst>
      <p:ext uri="{BB962C8B-B14F-4D97-AF65-F5344CB8AC3E}">
        <p14:creationId xmlns:p14="http://schemas.microsoft.com/office/powerpoint/2010/main" val="33344161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a:t>
            </a:fld>
            <a:endParaRPr kumimoji="1" lang="ja-JP" altLang="en-US"/>
          </a:p>
        </p:txBody>
      </p:sp>
    </p:spTree>
    <p:extLst>
      <p:ext uri="{BB962C8B-B14F-4D97-AF65-F5344CB8AC3E}">
        <p14:creationId xmlns:p14="http://schemas.microsoft.com/office/powerpoint/2010/main" val="218270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2</a:t>
            </a:fld>
            <a:endParaRPr kumimoji="1" lang="ja-JP" altLang="en-US"/>
          </a:p>
        </p:txBody>
      </p:sp>
    </p:spTree>
    <p:extLst>
      <p:ext uri="{BB962C8B-B14F-4D97-AF65-F5344CB8AC3E}">
        <p14:creationId xmlns:p14="http://schemas.microsoft.com/office/powerpoint/2010/main" val="182470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3</a:t>
            </a:fld>
            <a:endParaRPr kumimoji="1" lang="ja-JP" altLang="en-US"/>
          </a:p>
        </p:txBody>
      </p:sp>
    </p:spTree>
    <p:extLst>
      <p:ext uri="{BB962C8B-B14F-4D97-AF65-F5344CB8AC3E}">
        <p14:creationId xmlns:p14="http://schemas.microsoft.com/office/powerpoint/2010/main" val="25198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4</a:t>
            </a:fld>
            <a:endParaRPr kumimoji="1" lang="ja-JP" altLang="en-US"/>
          </a:p>
        </p:txBody>
      </p:sp>
    </p:spTree>
    <p:extLst>
      <p:ext uri="{BB962C8B-B14F-4D97-AF65-F5344CB8AC3E}">
        <p14:creationId xmlns:p14="http://schemas.microsoft.com/office/powerpoint/2010/main" val="180989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5</a:t>
            </a:fld>
            <a:endParaRPr kumimoji="1" lang="ja-JP" altLang="en-US"/>
          </a:p>
        </p:txBody>
      </p:sp>
    </p:spTree>
    <p:extLst>
      <p:ext uri="{BB962C8B-B14F-4D97-AF65-F5344CB8AC3E}">
        <p14:creationId xmlns:p14="http://schemas.microsoft.com/office/powerpoint/2010/main" val="32452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8</a:t>
            </a:fld>
            <a:endParaRPr kumimoji="1" lang="ja-JP" altLang="en-US"/>
          </a:p>
        </p:txBody>
      </p:sp>
    </p:spTree>
    <p:extLst>
      <p:ext uri="{BB962C8B-B14F-4D97-AF65-F5344CB8AC3E}">
        <p14:creationId xmlns:p14="http://schemas.microsoft.com/office/powerpoint/2010/main" val="376638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9</a:t>
            </a:fld>
            <a:endParaRPr kumimoji="1" lang="ja-JP" altLang="en-US"/>
          </a:p>
        </p:txBody>
      </p:sp>
    </p:spTree>
    <p:extLst>
      <p:ext uri="{BB962C8B-B14F-4D97-AF65-F5344CB8AC3E}">
        <p14:creationId xmlns:p14="http://schemas.microsoft.com/office/powerpoint/2010/main" val="174205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14</a:t>
            </a:fld>
            <a:endParaRPr kumimoji="1" lang="ja-JP" altLang="en-US"/>
          </a:p>
        </p:txBody>
      </p:sp>
    </p:spTree>
    <p:extLst>
      <p:ext uri="{BB962C8B-B14F-4D97-AF65-F5344CB8AC3E}">
        <p14:creationId xmlns:p14="http://schemas.microsoft.com/office/powerpoint/2010/main" val="183886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30</a:t>
            </a:fld>
            <a:endParaRPr kumimoji="1" lang="ja-JP" altLang="en-US"/>
          </a:p>
        </p:txBody>
      </p:sp>
    </p:spTree>
    <p:extLst>
      <p:ext uri="{BB962C8B-B14F-4D97-AF65-F5344CB8AC3E}">
        <p14:creationId xmlns:p14="http://schemas.microsoft.com/office/powerpoint/2010/main" val="21561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38778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314913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36699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2620541" y="6362278"/>
            <a:ext cx="2133600" cy="365125"/>
          </a:xfrm>
        </p:spPr>
        <p:txBody>
          <a:bodyPr/>
          <a:lstStyle>
            <a:lvl1pPr>
              <a:defRPr sz="1400"/>
            </a:lvl1pPr>
          </a:lstStyle>
          <a:p>
            <a:fld id="{2AA3884C-7DA0-4D04-B773-B3ADE614D510}" type="slidenum">
              <a:rPr lang="ja-JP" altLang="en-US" smtClean="0"/>
              <a:pPr/>
              <a:t>‹#›</a:t>
            </a:fld>
            <a:endParaRPr lang="ja-JP" altLang="en-US" dirty="0"/>
          </a:p>
        </p:txBody>
      </p:sp>
    </p:spTree>
    <p:extLst>
      <p:ext uri="{BB962C8B-B14F-4D97-AF65-F5344CB8AC3E}">
        <p14:creationId xmlns:p14="http://schemas.microsoft.com/office/powerpoint/2010/main" val="378036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211510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2054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10468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120040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72516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26448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42805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14712875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39079" y="926066"/>
            <a:ext cx="8424936" cy="1708160"/>
          </a:xfrm>
          <a:prstGeom prst="rect">
            <a:avLst/>
          </a:prstGeom>
        </p:spPr>
        <p:txBody>
          <a:bodyPr wrap="square" lIns="180000" rIns="180000">
            <a:spAutoFit/>
          </a:bodyPr>
          <a:lstStyle/>
          <a:p>
            <a:pPr>
              <a:lnSpc>
                <a:spcPts val="1800"/>
              </a:lnSpc>
            </a:pPr>
            <a:r>
              <a:rPr lang="ja-JP" altLang="en-US" sz="1600" dirty="0" smtClean="0">
                <a:latin typeface="+mn-ea"/>
              </a:rPr>
              <a:t>　</a:t>
            </a:r>
            <a:r>
              <a:rPr lang="ja-JP" altLang="en-US" sz="1600" b="1" dirty="0">
                <a:latin typeface="ＭＳ ゴシック" panose="020B0609070205080204" pitchFamily="49" charset="-128"/>
                <a:ea typeface="ＭＳ ゴシック" panose="020B0609070205080204" pitchFamily="49" charset="-128"/>
              </a:rPr>
              <a:t>③</a:t>
            </a:r>
            <a:r>
              <a:rPr lang="ja-JP" altLang="en-US" sz="1600" b="1" u="sng" dirty="0">
                <a:latin typeface="ＭＳ ゴシック" panose="020B0609070205080204" pitchFamily="49" charset="-128"/>
                <a:ea typeface="ＭＳ ゴシック" panose="020B0609070205080204" pitchFamily="49" charset="-128"/>
              </a:rPr>
              <a:t>芸術文化による大阪の魅力</a:t>
            </a:r>
            <a:r>
              <a:rPr lang="ja-JP" altLang="en-US" sz="1600" b="1" u="sng" dirty="0" smtClean="0">
                <a:latin typeface="ＭＳ ゴシック" panose="020B0609070205080204" pitchFamily="49" charset="-128"/>
                <a:ea typeface="ＭＳ ゴシック" panose="020B0609070205080204" pitchFamily="49" charset="-128"/>
              </a:rPr>
              <a:t>向上</a:t>
            </a:r>
            <a:endParaRPr lang="en-US" altLang="ja-JP" sz="1600" b="1" u="sng" dirty="0" smtClean="0">
              <a:latin typeface="ＭＳ ゴシック" panose="020B0609070205080204" pitchFamily="49" charset="-128"/>
              <a:ea typeface="ＭＳ ゴシック" panose="020B0609070205080204" pitchFamily="49" charset="-128"/>
            </a:endParaRPr>
          </a:p>
          <a:p>
            <a:pPr>
              <a:lnSpc>
                <a:spcPts val="1800"/>
              </a:lnSpc>
            </a:pPr>
            <a:endPar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〇　大阪</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が誇る伝統芸能をはじめとする芸術文化と、観光、まちづくり、国際交流</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福祉</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、教育、産業その他の各関連分野における施策との有機的な交流や新た</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な</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芸術</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文化の創造を通じて、大阪の都市魅力の向上につなげていきます</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〇　</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歴史と文化が集積</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する大阪市内各エリア</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からの芸術文化の発信・交流に取組みます。</a:t>
            </a:r>
            <a:endParaRPr lang="ja-JP" altLang="ja-JP" sz="1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r>
              <a:rPr lang="en-US" altLang="ja-JP" dirty="0" smtClean="0"/>
              <a:t>17</a:t>
            </a:r>
            <a:endParaRPr lang="ja-JP" altLang="en-US" dirty="0"/>
          </a:p>
        </p:txBody>
      </p:sp>
      <p:sp>
        <p:nvSpPr>
          <p:cNvPr id="7" name="タイトル 1"/>
          <p:cNvSpPr>
            <a:spLocks noGrp="1"/>
          </p:cNvSpPr>
          <p:nvPr>
            <p:ph type="title"/>
          </p:nvPr>
        </p:nvSpPr>
        <p:spPr>
          <a:xfrm>
            <a:off x="387918" y="200572"/>
            <a:ext cx="4874444"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Autofit/>
          </a:bodyPr>
          <a:lstStyle/>
          <a:p>
            <a:pPr algn="l"/>
            <a:r>
              <a:rPr lang="ja-JP" altLang="en-US" sz="1600" dirty="0" smtClean="0"/>
              <a:t>３</a:t>
            </a:r>
            <a:r>
              <a:rPr lang="en-US" altLang="ja-JP" sz="1600" dirty="0" smtClean="0"/>
              <a:t>―</a:t>
            </a:r>
            <a:r>
              <a:rPr lang="ja-JP" altLang="en-US" sz="1600" dirty="0" smtClean="0"/>
              <a:t>３．</a:t>
            </a:r>
            <a:r>
              <a:rPr kumimoji="1" lang="ja-JP" altLang="en-US" sz="1600" dirty="0" smtClean="0"/>
              <a:t>Ｂ「文化が都市を変革する」（大阪市の取組み）</a:t>
            </a:r>
            <a:endParaRPr kumimoji="1" lang="ja-JP" altLang="en-US" sz="1600" dirty="0"/>
          </a:p>
        </p:txBody>
      </p:sp>
      <p:sp>
        <p:nvSpPr>
          <p:cNvPr id="10" name="テキスト ボックス 9"/>
          <p:cNvSpPr txBox="1"/>
          <p:nvPr/>
        </p:nvSpPr>
        <p:spPr>
          <a:xfrm>
            <a:off x="1493843" y="5494958"/>
            <a:ext cx="2662594" cy="430887"/>
          </a:xfrm>
          <a:prstGeom prst="rect">
            <a:avLst/>
          </a:prstGeom>
          <a:noFill/>
        </p:spPr>
        <p:txBody>
          <a:bodyPr wrap="square" rtlCol="0">
            <a:spAutoFit/>
          </a:bodyPr>
          <a:lstStyle/>
          <a:p>
            <a:r>
              <a:rPr lang="ja-JP" altLang="en-US" sz="1100" dirty="0" smtClean="0"/>
              <a:t>大阪クラシック</a:t>
            </a:r>
            <a:endParaRPr lang="en-US" altLang="ja-JP" sz="1100" dirty="0" smtClean="0"/>
          </a:p>
          <a:p>
            <a:r>
              <a:rPr lang="ja-JP" altLang="en-US" sz="1100" dirty="0" smtClean="0"/>
              <a:t>　（大阪市役所玄関ホールでのコンサート）</a:t>
            </a:r>
            <a:endParaRPr kumimoji="1" lang="ja-JP" altLang="en-US" sz="1100" dirty="0"/>
          </a:p>
        </p:txBody>
      </p:sp>
      <p:sp>
        <p:nvSpPr>
          <p:cNvPr id="13" name="テキスト ボックス 12"/>
          <p:cNvSpPr txBox="1"/>
          <p:nvPr/>
        </p:nvSpPr>
        <p:spPr>
          <a:xfrm>
            <a:off x="5484845" y="5494957"/>
            <a:ext cx="2736304" cy="430887"/>
          </a:xfrm>
          <a:prstGeom prst="rect">
            <a:avLst/>
          </a:prstGeom>
          <a:noFill/>
        </p:spPr>
        <p:txBody>
          <a:bodyPr wrap="square" rtlCol="0">
            <a:spAutoFit/>
          </a:bodyPr>
          <a:lstStyle/>
          <a:p>
            <a:r>
              <a:rPr lang="ja-JP" altLang="en-US" sz="1100" dirty="0" smtClean="0"/>
              <a:t>大阪クラシック</a:t>
            </a:r>
            <a:endParaRPr lang="en-US" altLang="ja-JP" sz="1100" dirty="0" smtClean="0"/>
          </a:p>
          <a:p>
            <a:r>
              <a:rPr lang="ja-JP" altLang="en-US" sz="1100" dirty="0" smtClean="0"/>
              <a:t>　（民間ビルのアトリウムでのコンサート）</a:t>
            </a:r>
            <a:endParaRPr kumimoji="1" lang="ja-JP" altLang="en-US" sz="1100" dirty="0"/>
          </a:p>
        </p:txBody>
      </p:sp>
      <p:sp>
        <p:nvSpPr>
          <p:cNvPr id="14" name="テキスト ボックス 13"/>
          <p:cNvSpPr txBox="1"/>
          <p:nvPr/>
        </p:nvSpPr>
        <p:spPr>
          <a:xfrm>
            <a:off x="3607307" y="5384023"/>
            <a:ext cx="794361" cy="246221"/>
          </a:xfrm>
          <a:prstGeom prst="rect">
            <a:avLst/>
          </a:prstGeom>
          <a:noFill/>
        </p:spPr>
        <p:txBody>
          <a:bodyPr wrap="square" rtlCol="0">
            <a:spAutoFit/>
          </a:bodyPr>
          <a:lstStyle/>
          <a:p>
            <a:r>
              <a:rPr lang="en-US" altLang="ja-JP" sz="1000" dirty="0" smtClean="0"/>
              <a:t>©</a:t>
            </a:r>
            <a:r>
              <a:rPr lang="ja-JP" altLang="en-US" sz="1000" dirty="0" smtClean="0"/>
              <a:t>飯島隆</a:t>
            </a:r>
            <a:endParaRPr kumimoji="1" lang="ja-JP" altLang="en-US" sz="1000" dirty="0"/>
          </a:p>
        </p:txBody>
      </p:sp>
      <p:sp>
        <p:nvSpPr>
          <p:cNvPr id="15" name="テキスト ボックス 14"/>
          <p:cNvSpPr txBox="1"/>
          <p:nvPr/>
        </p:nvSpPr>
        <p:spPr>
          <a:xfrm>
            <a:off x="7857911" y="5371848"/>
            <a:ext cx="794361" cy="246221"/>
          </a:xfrm>
          <a:prstGeom prst="rect">
            <a:avLst/>
          </a:prstGeom>
          <a:noFill/>
        </p:spPr>
        <p:txBody>
          <a:bodyPr wrap="square" rtlCol="0">
            <a:spAutoFit/>
          </a:bodyPr>
          <a:lstStyle/>
          <a:p>
            <a:r>
              <a:rPr lang="en-US" altLang="ja-JP" sz="1000" dirty="0" smtClean="0"/>
              <a:t>©</a:t>
            </a:r>
            <a:r>
              <a:rPr lang="ja-JP" altLang="en-US" sz="1000" dirty="0" smtClean="0"/>
              <a:t>飯島隆</a:t>
            </a:r>
            <a:endParaRPr kumimoji="1" lang="ja-JP" altLang="en-US" sz="10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317" y="2995629"/>
            <a:ext cx="3582592" cy="2388394"/>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1581" y="2996627"/>
            <a:ext cx="3562832" cy="2375221"/>
          </a:xfrm>
          <a:prstGeom prst="rect">
            <a:avLst/>
          </a:prstGeom>
        </p:spPr>
      </p:pic>
    </p:spTree>
    <p:extLst>
      <p:ext uri="{BB962C8B-B14F-4D97-AF65-F5344CB8AC3E}">
        <p14:creationId xmlns:p14="http://schemas.microsoft.com/office/powerpoint/2010/main" val="355886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smtClean="0"/>
              <a:t>26</a:t>
            </a:r>
            <a:endParaRPr lang="ja-JP" altLang="en-US" dirty="0"/>
          </a:p>
        </p:txBody>
      </p:sp>
      <p:sp>
        <p:nvSpPr>
          <p:cNvPr id="7" name="タイトル 1"/>
          <p:cNvSpPr txBox="1">
            <a:spLocks/>
          </p:cNvSpPr>
          <p:nvPr/>
        </p:nvSpPr>
        <p:spPr>
          <a:xfrm>
            <a:off x="323528" y="332656"/>
            <a:ext cx="4140000" cy="47354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chor="ctr">
            <a:normAutofit fontScale="97500"/>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ja-JP" altLang="en-US" sz="1600" dirty="0" smtClean="0">
                <a:solidFill>
                  <a:schemeClr val="tx1"/>
                </a:solidFill>
                <a:effectLst/>
              </a:rPr>
              <a:t>　５．資料編</a:t>
            </a:r>
            <a:endParaRPr lang="ja-JP" altLang="en-US" sz="1600" dirty="0">
              <a:solidFill>
                <a:schemeClr val="tx1"/>
              </a:solidFill>
              <a:effectLst/>
            </a:endParaRPr>
          </a:p>
        </p:txBody>
      </p:sp>
      <p:sp>
        <p:nvSpPr>
          <p:cNvPr id="8" name="正方形/長方形 7"/>
          <p:cNvSpPr/>
          <p:nvPr/>
        </p:nvSpPr>
        <p:spPr>
          <a:xfrm>
            <a:off x="551662" y="1328662"/>
            <a:ext cx="5604513" cy="2460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600" dirty="0" smtClean="0">
                <a:solidFill>
                  <a:schemeClr val="tx1"/>
                </a:solidFill>
              </a:rPr>
              <a:t>５－１．文化芸術基本法</a:t>
            </a:r>
            <a:endParaRPr lang="en-US" altLang="ja-JP" sz="1600"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５－２</a:t>
            </a:r>
            <a:r>
              <a:rPr lang="ja-JP" altLang="en-US" sz="1600" dirty="0">
                <a:solidFill>
                  <a:schemeClr val="tx1"/>
                </a:solidFill>
              </a:rPr>
              <a:t>．</a:t>
            </a:r>
            <a:r>
              <a:rPr lang="ja-JP" altLang="en-US" sz="1600" dirty="0" smtClean="0">
                <a:solidFill>
                  <a:schemeClr val="tx1"/>
                </a:solidFill>
              </a:rPr>
              <a:t>大阪市芸術文化振興条例</a:t>
            </a:r>
            <a:endParaRPr lang="en-US" altLang="ja-JP" sz="1600"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５－３</a:t>
            </a:r>
            <a:r>
              <a:rPr lang="ja-JP" altLang="en-US" sz="1600" dirty="0">
                <a:solidFill>
                  <a:schemeClr val="tx1"/>
                </a:solidFill>
              </a:rPr>
              <a:t>．</a:t>
            </a:r>
            <a:r>
              <a:rPr lang="ja-JP" altLang="en-US" sz="1600" dirty="0" smtClean="0">
                <a:solidFill>
                  <a:schemeClr val="tx1"/>
                </a:solidFill>
              </a:rPr>
              <a:t>大阪府市文化振興会議委員名簿</a:t>
            </a:r>
            <a:endParaRPr lang="en-US" altLang="ja-JP" sz="1600"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５－４</a:t>
            </a:r>
            <a:r>
              <a:rPr lang="ja-JP" altLang="en-US" sz="1600" dirty="0">
                <a:solidFill>
                  <a:schemeClr val="tx1"/>
                </a:solidFill>
              </a:rPr>
              <a:t>．</a:t>
            </a:r>
            <a:r>
              <a:rPr lang="ja-JP" altLang="en-US" sz="1600" dirty="0" smtClean="0">
                <a:solidFill>
                  <a:schemeClr val="tx1"/>
                </a:solidFill>
              </a:rPr>
              <a:t>パブリックコメント結果</a:t>
            </a:r>
            <a:endParaRPr lang="en-US" altLang="ja-JP" sz="1600" dirty="0" smtClean="0">
              <a:solidFill>
                <a:schemeClr val="tx1"/>
              </a:solidFill>
            </a:endParaRPr>
          </a:p>
          <a:p>
            <a:endParaRPr lang="ja-JP" altLang="en-US" sz="1600" dirty="0">
              <a:solidFill>
                <a:schemeClr val="tx1"/>
              </a:solidFill>
            </a:endParaRPr>
          </a:p>
        </p:txBody>
      </p:sp>
    </p:spTree>
    <p:extLst>
      <p:ext uri="{BB962C8B-B14F-4D97-AF65-F5344CB8AC3E}">
        <p14:creationId xmlns:p14="http://schemas.microsoft.com/office/powerpoint/2010/main" val="923705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260649"/>
            <a:ext cx="8496944" cy="6101630"/>
          </a:xfrm>
        </p:spPr>
        <p:txBody>
          <a:bodyPr>
            <a:noAutofit/>
          </a:bodyPr>
          <a:lstStyle/>
          <a:p>
            <a:pPr marL="0" indent="0" algn="r">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lgn="r">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lgn="r">
              <a:buNone/>
            </a:pPr>
            <a:r>
              <a:rPr lang="ja-JP" altLang="ja-JP" sz="1400" dirty="0" smtClean="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平成十三年法律第百四十八号）</a:t>
            </a:r>
            <a:r>
              <a:rPr lang="en-US" altLang="ja-JP" sz="1400" dirty="0">
                <a:latin typeface="ＭＳ ゴシック" panose="020B0609070205080204" pitchFamily="49" charset="-128"/>
                <a:ea typeface="ＭＳ ゴシック" panose="020B0609070205080204" pitchFamily="49" charset="-128"/>
              </a:rPr>
              <a:t/>
            </a:r>
            <a:br>
              <a:rPr lang="en-US" altLang="ja-JP" sz="1400" dirty="0">
                <a:latin typeface="ＭＳ ゴシック" panose="020B0609070205080204" pitchFamily="49" charset="-128"/>
                <a:ea typeface="ＭＳ ゴシック" panose="020B0609070205080204" pitchFamily="49" charset="-128"/>
              </a:rPr>
            </a:br>
            <a:r>
              <a:rPr lang="ja-JP" altLang="ja-JP" sz="1400" dirty="0">
                <a:latin typeface="ＭＳ ゴシック" panose="020B0609070205080204" pitchFamily="49" charset="-128"/>
                <a:ea typeface="ＭＳ ゴシック" panose="020B0609070205080204" pitchFamily="49" charset="-128"/>
              </a:rPr>
              <a:t>改正　平成二十九年六月二十三日</a:t>
            </a:r>
          </a:p>
          <a:p>
            <a:pPr marL="0" indent="0">
              <a:buNone/>
            </a:pPr>
            <a:r>
              <a:rPr lang="ja-JP" altLang="ja-JP" sz="1400" b="1" dirty="0" smtClean="0">
                <a:latin typeface="ＭＳ ゴシック" panose="020B0609070205080204" pitchFamily="49" charset="-128"/>
                <a:ea typeface="ＭＳ ゴシック" panose="020B0609070205080204" pitchFamily="49" charset="-128"/>
              </a:rPr>
              <a:t>前文</a:t>
            </a:r>
            <a:endParaRPr lang="en-US" altLang="ja-JP" sz="1400" b="1" dirty="0" smtClean="0">
              <a:latin typeface="ＭＳ ゴシック" panose="020B0609070205080204" pitchFamily="49" charset="-128"/>
              <a:ea typeface="ＭＳ ゴシック" panose="020B0609070205080204" pitchFamily="49" charset="-128"/>
            </a:endParaRPr>
          </a:p>
          <a:p>
            <a:pPr marL="0" indent="0">
              <a:buNone/>
            </a:pPr>
            <a:endParaRPr lang="ja-JP" altLang="ja-JP" sz="1400" b="1"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芸術を創造</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享受し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文化的</a:t>
            </a:r>
            <a:r>
              <a:rPr lang="ja-JP" altLang="ja-JP" sz="1400" dirty="0">
                <a:latin typeface="ＭＳ ゴシック" panose="020B0609070205080204" pitchFamily="49" charset="-128"/>
                <a:ea typeface="ＭＳ ゴシック" panose="020B0609070205080204" pitchFamily="49" charset="-128"/>
              </a:rPr>
              <a:t>な環境の中で生きる喜びを見出すこと</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人々</a:t>
            </a:r>
            <a:r>
              <a:rPr lang="ja-JP" altLang="ja-JP" sz="1400" dirty="0">
                <a:latin typeface="ＭＳ ゴシック" panose="020B0609070205080204" pitchFamily="49" charset="-128"/>
                <a:ea typeface="ＭＳ ゴシック" panose="020B0609070205080204" pitchFamily="49" charset="-128"/>
              </a:rPr>
              <a:t>の変わらない願いである。</a:t>
            </a:r>
            <a:r>
              <a:rPr lang="ja-JP" altLang="ja-JP" sz="1400" dirty="0" smtClean="0">
                <a:latin typeface="ＭＳ ゴシック" panose="020B0609070205080204" pitchFamily="49" charset="-128"/>
                <a:ea typeface="ＭＳ ゴシック" panose="020B0609070205080204" pitchFamily="49" charset="-128"/>
              </a:rPr>
              <a:t>また</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人々</a:t>
            </a:r>
            <a:r>
              <a:rPr lang="ja-JP" altLang="ja-JP" sz="1400" dirty="0">
                <a:latin typeface="ＭＳ ゴシック" panose="020B0609070205080204" pitchFamily="49" charset="-128"/>
                <a:ea typeface="ＭＳ ゴシック" panose="020B0609070205080204" pitchFamily="49" charset="-128"/>
              </a:rPr>
              <a:t>の創造性を</a:t>
            </a:r>
            <a:r>
              <a:rPr lang="ja-JP" altLang="ja-JP" sz="1400" dirty="0" smtClean="0">
                <a:latin typeface="ＭＳ ゴシック" panose="020B0609070205080204" pitchFamily="49" charset="-128"/>
                <a:ea typeface="ＭＳ ゴシック" panose="020B0609070205080204" pitchFamily="49" charset="-128"/>
              </a:rPr>
              <a:t>はぐくみ</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表現力を高めるととも</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人々</a:t>
            </a:r>
            <a:r>
              <a:rPr lang="ja-JP" altLang="ja-JP" sz="1400" dirty="0">
                <a:latin typeface="ＭＳ ゴシック" panose="020B0609070205080204" pitchFamily="49" charset="-128"/>
                <a:ea typeface="ＭＳ ゴシック" panose="020B0609070205080204" pitchFamily="49" charset="-128"/>
              </a:rPr>
              <a:t>の心のつながりや相互に理解し尊重し合う土壌を提供</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多様性</a:t>
            </a:r>
            <a:r>
              <a:rPr lang="ja-JP" altLang="ja-JP" sz="1400" dirty="0">
                <a:latin typeface="ＭＳ ゴシック" panose="020B0609070205080204" pitchFamily="49" charset="-128"/>
                <a:ea typeface="ＭＳ ゴシック" panose="020B0609070205080204" pitchFamily="49" charset="-128"/>
              </a:rPr>
              <a:t>を受け入れることができる心豊かな社会を形成するもので</a:t>
            </a:r>
            <a:r>
              <a:rPr lang="ja-JP" altLang="ja-JP" sz="1400" dirty="0" smtClean="0">
                <a:latin typeface="ＭＳ ゴシック" panose="020B0609070205080204" pitchFamily="49" charset="-128"/>
                <a:ea typeface="ＭＳ ゴシック" panose="020B0609070205080204" pitchFamily="49" charset="-128"/>
              </a:rPr>
              <a:t>あり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世界</a:t>
            </a:r>
            <a:r>
              <a:rPr lang="ja-JP" altLang="ja-JP" sz="1400" dirty="0">
                <a:latin typeface="ＭＳ ゴシック" panose="020B0609070205080204" pitchFamily="49" charset="-128"/>
                <a:ea typeface="ＭＳ ゴシック" panose="020B0609070205080204" pitchFamily="49" charset="-128"/>
              </a:rPr>
              <a:t>の平和に寄与するものである。</a:t>
            </a:r>
            <a:r>
              <a:rPr lang="ja-JP" altLang="ja-JP" sz="1400" dirty="0" smtClean="0">
                <a:latin typeface="ＭＳ ゴシック" panose="020B0609070205080204" pitchFamily="49" charset="-128"/>
                <a:ea typeface="ＭＳ ゴシック" panose="020B0609070205080204" pitchFamily="49" charset="-128"/>
              </a:rPr>
              <a:t>更に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それ</a:t>
            </a:r>
            <a:r>
              <a:rPr lang="ja-JP" altLang="ja-JP" sz="1400" dirty="0">
                <a:latin typeface="ＭＳ ゴシック" panose="020B0609070205080204" pitchFamily="49" charset="-128"/>
                <a:ea typeface="ＭＳ ゴシック" panose="020B0609070205080204" pitchFamily="49" charset="-128"/>
              </a:rPr>
              <a:t>自体が固有の意義と価値を有するととも</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それぞれ</a:t>
            </a:r>
            <a:r>
              <a:rPr lang="ja-JP" altLang="ja-JP" sz="1400" dirty="0">
                <a:latin typeface="ＭＳ ゴシック" panose="020B0609070205080204" pitchFamily="49" charset="-128"/>
                <a:ea typeface="ＭＳ ゴシック" panose="020B0609070205080204" pitchFamily="49" charset="-128"/>
              </a:rPr>
              <a:t>の国やそれぞれの時代における国民共通のよりどころとして重要な意味を</a:t>
            </a:r>
            <a:r>
              <a:rPr lang="ja-JP" altLang="ja-JP" sz="1400" dirty="0" smtClean="0">
                <a:latin typeface="ＭＳ ゴシック" panose="020B0609070205080204" pitchFamily="49" charset="-128"/>
                <a:ea typeface="ＭＳ ゴシック" panose="020B0609070205080204" pitchFamily="49" charset="-128"/>
              </a:rPr>
              <a:t>持ち</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国際化</a:t>
            </a:r>
            <a:r>
              <a:rPr lang="ja-JP" altLang="ja-JP" sz="1400" dirty="0">
                <a:latin typeface="ＭＳ ゴシック" panose="020B0609070205080204" pitchFamily="49" charset="-128"/>
                <a:ea typeface="ＭＳ ゴシック" panose="020B0609070205080204" pitchFamily="49" charset="-128"/>
              </a:rPr>
              <a:t>が進展する中に</a:t>
            </a:r>
            <a:r>
              <a:rPr lang="ja-JP" altLang="ja-JP" sz="1400" dirty="0" smtClean="0">
                <a:latin typeface="ＭＳ ゴシック" panose="020B0609070205080204" pitchFamily="49" charset="-128"/>
                <a:ea typeface="ＭＳ ゴシック" panose="020B0609070205080204" pitchFamily="49" charset="-128"/>
              </a:rPr>
              <a:t>あって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自己</a:t>
            </a:r>
            <a:r>
              <a:rPr lang="ja-JP" altLang="ja-JP" sz="1400" dirty="0">
                <a:latin typeface="ＭＳ ゴシック" panose="020B0609070205080204" pitchFamily="49" charset="-128"/>
                <a:ea typeface="ＭＳ ゴシック" panose="020B0609070205080204" pitchFamily="49" charset="-128"/>
              </a:rPr>
              <a:t>認識の基点と</a:t>
            </a:r>
            <a:r>
              <a:rPr lang="ja-JP" altLang="ja-JP" sz="1400" dirty="0" smtClean="0">
                <a:latin typeface="ＭＳ ゴシック" panose="020B0609070205080204" pitchFamily="49" charset="-128"/>
                <a:ea typeface="ＭＳ ゴシック" panose="020B0609070205080204" pitchFamily="49" charset="-128"/>
              </a:rPr>
              <a:t>なり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文化的</a:t>
            </a:r>
            <a:r>
              <a:rPr lang="ja-JP" altLang="ja-JP" sz="1400" dirty="0">
                <a:latin typeface="ＭＳ ゴシック" panose="020B0609070205080204" pitchFamily="49" charset="-128"/>
                <a:ea typeface="ＭＳ ゴシック" panose="020B0609070205080204" pitchFamily="49" charset="-128"/>
              </a:rPr>
              <a:t>な伝統を尊重する心を育てるものである。</a:t>
            </a: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我々は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この</a:t>
            </a:r>
            <a:r>
              <a:rPr lang="ja-JP" altLang="ja-JP" sz="1400" dirty="0">
                <a:latin typeface="ＭＳ ゴシック" panose="020B0609070205080204" pitchFamily="49" charset="-128"/>
                <a:ea typeface="ＭＳ ゴシック" panose="020B0609070205080204" pitchFamily="49" charset="-128"/>
              </a:rPr>
              <a:t>ような文化芸術の役割が今後においても変わること</a:t>
            </a:r>
            <a:r>
              <a:rPr lang="ja-JP" altLang="ja-JP" sz="1400" dirty="0" smtClean="0">
                <a:latin typeface="ＭＳ ゴシック" panose="020B0609070205080204" pitchFamily="49" charset="-128"/>
                <a:ea typeface="ＭＳ ゴシック" panose="020B0609070205080204" pitchFamily="49" charset="-128"/>
              </a:rPr>
              <a:t>なく</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心</a:t>
            </a:r>
            <a:r>
              <a:rPr lang="ja-JP" altLang="ja-JP" sz="1400" dirty="0">
                <a:latin typeface="ＭＳ ゴシック" panose="020B0609070205080204" pitchFamily="49" charset="-128"/>
                <a:ea typeface="ＭＳ ゴシック" panose="020B0609070205080204" pitchFamily="49" charset="-128"/>
              </a:rPr>
              <a:t>豊かな活力ある社会の形成にとって極めて重要な意義を持ち続けると確信する。</a:t>
            </a:r>
          </a:p>
          <a:p>
            <a:pPr marL="0" indent="0">
              <a:buNone/>
            </a:pPr>
            <a:r>
              <a:rPr lang="ja-JP" altLang="ja-JP" sz="1400" dirty="0">
                <a:latin typeface="ＭＳ ゴシック" panose="020B0609070205080204" pitchFamily="49" charset="-128"/>
                <a:ea typeface="ＭＳ ゴシック" panose="020B0609070205080204" pitchFamily="49" charset="-128"/>
              </a:rPr>
              <a:t>しかる</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現状</a:t>
            </a:r>
            <a:r>
              <a:rPr lang="ja-JP" altLang="ja-JP" sz="1400" dirty="0">
                <a:latin typeface="ＭＳ ゴシック" panose="020B0609070205080204" pitchFamily="49" charset="-128"/>
                <a:ea typeface="ＭＳ ゴシック" panose="020B0609070205080204" pitchFamily="49" charset="-128"/>
              </a:rPr>
              <a:t>をみる</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経済的</a:t>
            </a:r>
            <a:r>
              <a:rPr lang="ja-JP" altLang="ja-JP" sz="1400" dirty="0">
                <a:latin typeface="ＭＳ ゴシック" panose="020B0609070205080204" pitchFamily="49" charset="-128"/>
                <a:ea typeface="ＭＳ ゴシック" panose="020B0609070205080204" pitchFamily="49" charset="-128"/>
              </a:rPr>
              <a:t>な豊かさの中に</a:t>
            </a:r>
            <a:r>
              <a:rPr lang="ja-JP" altLang="ja-JP" sz="1400" dirty="0" smtClean="0">
                <a:latin typeface="ＭＳ ゴシック" panose="020B0609070205080204" pitchFamily="49" charset="-128"/>
                <a:ea typeface="ＭＳ ゴシック" panose="020B0609070205080204" pitchFamily="49" charset="-128"/>
              </a:rPr>
              <a:t>ありながら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芸術がその役割を果たすことができるような基盤の整備及び環境の形成は十分な状態にあるとはいえない。二十一世紀を迎えた</a:t>
            </a:r>
            <a:r>
              <a:rPr lang="ja-JP" altLang="ja-JP" sz="1400" dirty="0" smtClean="0">
                <a:latin typeface="ＭＳ ゴシック" panose="020B0609070205080204" pitchFamily="49" charset="-128"/>
                <a:ea typeface="ＭＳ ゴシック" panose="020B0609070205080204" pitchFamily="49" charset="-128"/>
              </a:rPr>
              <a:t>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芸術により生み出される様々な価値を</a:t>
            </a:r>
            <a:r>
              <a:rPr lang="ja-JP" altLang="ja-JP" sz="1400" dirty="0" smtClean="0">
                <a:latin typeface="ＭＳ ゴシック" panose="020B0609070205080204" pitchFamily="49" charset="-128"/>
                <a:ea typeface="ＭＳ ゴシック" panose="020B0609070205080204" pitchFamily="49" charset="-128"/>
              </a:rPr>
              <a:t>生かして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a:t>
            </a:r>
            <a:r>
              <a:rPr lang="ja-JP" altLang="ja-JP" sz="1400" dirty="0">
                <a:latin typeface="ＭＳ ゴシック" panose="020B0609070205080204" pitchFamily="49" charset="-128"/>
                <a:ea typeface="ＭＳ ゴシック" panose="020B0609070205080204" pitchFamily="49" charset="-128"/>
              </a:rPr>
              <a:t>まで培われてきた伝統的な文化芸術を継承</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発展</a:t>
            </a:r>
            <a:r>
              <a:rPr lang="ja-JP" altLang="ja-JP" sz="1400" dirty="0">
                <a:latin typeface="ＭＳ ゴシック" panose="020B0609070205080204" pitchFamily="49" charset="-128"/>
                <a:ea typeface="ＭＳ ゴシック" panose="020B0609070205080204" pitchFamily="49" charset="-128"/>
              </a:rPr>
              <a:t>させるととも</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独創性</a:t>
            </a:r>
            <a:r>
              <a:rPr lang="ja-JP" altLang="ja-JP" sz="1400" dirty="0">
                <a:latin typeface="ＭＳ ゴシック" panose="020B0609070205080204" pitchFamily="49" charset="-128"/>
                <a:ea typeface="ＭＳ ゴシック" panose="020B0609070205080204" pitchFamily="49" charset="-128"/>
              </a:rPr>
              <a:t>のある新たな文化芸術の創造を促進すること</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我々</a:t>
            </a:r>
            <a:r>
              <a:rPr lang="ja-JP" altLang="ja-JP" sz="1400" dirty="0">
                <a:latin typeface="ＭＳ ゴシック" panose="020B0609070205080204" pitchFamily="49" charset="-128"/>
                <a:ea typeface="ＭＳ ゴシック" panose="020B0609070205080204" pitchFamily="49" charset="-128"/>
              </a:rPr>
              <a:t>に課された緊要な課題となっている。</a:t>
            </a: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この</a:t>
            </a:r>
            <a:r>
              <a:rPr lang="ja-JP" altLang="ja-JP" sz="1400" dirty="0">
                <a:latin typeface="ＭＳ ゴシック" panose="020B0609070205080204" pitchFamily="49" charset="-128"/>
                <a:ea typeface="ＭＳ ゴシック" panose="020B0609070205080204" pitchFamily="49" charset="-128"/>
              </a:rPr>
              <a:t>ような事態に対処</a:t>
            </a:r>
            <a:r>
              <a:rPr lang="ja-JP" altLang="ja-JP" sz="1400" dirty="0" smtClean="0">
                <a:latin typeface="ＭＳ ゴシック" panose="020B0609070205080204" pitchFamily="49" charset="-128"/>
                <a:ea typeface="ＭＳ ゴシック" panose="020B0609070205080204" pitchFamily="49" charset="-128"/>
              </a:rPr>
              <a:t>して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我が国</a:t>
            </a:r>
            <a:r>
              <a:rPr lang="ja-JP" altLang="ja-JP" sz="1400" dirty="0">
                <a:latin typeface="ＭＳ ゴシック" panose="020B0609070205080204" pitchFamily="49" charset="-128"/>
                <a:ea typeface="ＭＳ ゴシック" panose="020B0609070205080204" pitchFamily="49" charset="-128"/>
              </a:rPr>
              <a:t>の文化芸術の振興を図るために</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芸術の礎たる表現の自由の重要性を深く認識</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芸術活動を行う者の自主性を尊重することを旨と</a:t>
            </a:r>
            <a:r>
              <a:rPr lang="ja-JP" altLang="ja-JP" sz="1400" dirty="0" smtClean="0">
                <a:latin typeface="ＭＳ ゴシック" panose="020B0609070205080204" pitchFamily="49" charset="-128"/>
                <a:ea typeface="ＭＳ ゴシック" panose="020B0609070205080204" pitchFamily="49" charset="-128"/>
              </a:rPr>
              <a:t>しつつ</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芸術を国民の身近なものと</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それ</a:t>
            </a:r>
            <a:r>
              <a:rPr lang="ja-JP" altLang="ja-JP" sz="1400" dirty="0">
                <a:latin typeface="ＭＳ ゴシック" panose="020B0609070205080204" pitchFamily="49" charset="-128"/>
                <a:ea typeface="ＭＳ ゴシック" panose="020B0609070205080204" pitchFamily="49" charset="-128"/>
              </a:rPr>
              <a:t>を尊重し大切にするよう包括的に施策を推進していくことが不可欠である。</a:t>
            </a: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ここに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芸術に関する施策についての基本理念を明らかにしてその方向を</a:t>
            </a:r>
            <a:r>
              <a:rPr lang="ja-JP" altLang="ja-JP" sz="1400" dirty="0" smtClean="0">
                <a:latin typeface="ＭＳ ゴシック" panose="020B0609070205080204" pitchFamily="49" charset="-128"/>
                <a:ea typeface="ＭＳ ゴシック" panose="020B0609070205080204" pitchFamily="49" charset="-128"/>
              </a:rPr>
              <a:t>示し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芸術に関する施策を総合的かつ計画的に推進する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この</a:t>
            </a:r>
            <a:r>
              <a:rPr lang="ja-JP" altLang="ja-JP" sz="1400" dirty="0">
                <a:latin typeface="ＭＳ ゴシック" panose="020B0609070205080204" pitchFamily="49" charset="-128"/>
                <a:ea typeface="ＭＳ ゴシック" panose="020B0609070205080204" pitchFamily="49" charset="-128"/>
              </a:rPr>
              <a:t>法律を制定する</a:t>
            </a:r>
            <a:r>
              <a:rPr lang="ja-JP"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27</a:t>
            </a:r>
            <a:endParaRPr lang="ja-JP" altLang="en-US" dirty="0"/>
          </a:p>
        </p:txBody>
      </p:sp>
      <p:sp>
        <p:nvSpPr>
          <p:cNvPr id="5" name="角丸四角形 4"/>
          <p:cNvSpPr/>
          <p:nvPr/>
        </p:nvSpPr>
        <p:spPr>
          <a:xfrm>
            <a:off x="395536" y="260648"/>
            <a:ext cx="2520000" cy="36004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ＭＳ ゴシック" panose="020B0609070205080204" pitchFamily="49" charset="-128"/>
                <a:ea typeface="ＭＳ ゴシック" panose="020B0609070205080204" pitchFamily="49" charset="-128"/>
              </a:rPr>
              <a:t>５－１．</a:t>
            </a:r>
            <a:r>
              <a:rPr lang="ja-JP" altLang="ja-JP" sz="1400" dirty="0">
                <a:solidFill>
                  <a:srgbClr val="000000"/>
                </a:solidFill>
                <a:latin typeface="ＭＳ ゴシック" panose="020B0609070205080204" pitchFamily="49" charset="-128"/>
                <a:ea typeface="ＭＳ ゴシック" panose="020B0609070205080204" pitchFamily="49" charset="-128"/>
              </a:rPr>
              <a:t>文化芸術基本法</a:t>
            </a:r>
            <a:endParaRPr lang="en-US" altLang="ja-JP" sz="14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5366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49846"/>
            <a:ext cx="8424936" cy="6029622"/>
          </a:xfrm>
        </p:spPr>
        <p:txBody>
          <a:bodyPr>
            <a:normAutofit fontScale="85000" lnSpcReduction="20000"/>
          </a:bodyPr>
          <a:lstStyle/>
          <a:p>
            <a:pPr marL="0" indent="0">
              <a:buNone/>
            </a:pPr>
            <a:r>
              <a:rPr lang="ja-JP" altLang="ja-JP" sz="1600" b="1" dirty="0">
                <a:latin typeface="ＭＳ ゴシック" panose="020B0609070205080204" pitchFamily="49" charset="-128"/>
                <a:ea typeface="ＭＳ ゴシック" panose="020B0609070205080204" pitchFamily="49" charset="-128"/>
              </a:rPr>
              <a:t>第一章　総則</a:t>
            </a:r>
          </a:p>
          <a:p>
            <a:pPr marL="0" indent="0">
              <a:buNone/>
            </a:pP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目的</a:t>
            </a:r>
            <a:r>
              <a:rPr lang="ja-JP" altLang="en-US" sz="1600" dirty="0" smtClean="0">
                <a:latin typeface="ＭＳ ゴシック" panose="020B0609070205080204" pitchFamily="49" charset="-128"/>
                <a:ea typeface="ＭＳ ゴシック" panose="020B0609070205080204" pitchFamily="49" charset="-128"/>
              </a:rPr>
              <a:t>）</a:t>
            </a:r>
            <a:endParaRPr lang="ja-JP" altLang="ja-JP" sz="1600" dirty="0">
              <a:latin typeface="ＭＳ ゴシック" panose="020B0609070205080204" pitchFamily="49" charset="-128"/>
              <a:ea typeface="ＭＳ ゴシック" panose="020B0609070205080204" pitchFamily="49" charset="-128"/>
            </a:endParaRPr>
          </a:p>
          <a:p>
            <a:pPr marL="0" indent="0">
              <a:buNone/>
            </a:pPr>
            <a:r>
              <a:rPr lang="ja-JP" altLang="ja-JP" sz="1600" dirty="0">
                <a:latin typeface="ＭＳ ゴシック" panose="020B0609070205080204" pitchFamily="49" charset="-128"/>
                <a:ea typeface="ＭＳ ゴシック" panose="020B0609070205080204" pitchFamily="49" charset="-128"/>
              </a:rPr>
              <a:t>第一条　この法律</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芸術が人間に多くの恵沢をもたらすものであることに</a:t>
            </a:r>
            <a:r>
              <a:rPr lang="ja-JP" altLang="ja-JP" sz="1600" dirty="0" smtClean="0">
                <a:latin typeface="ＭＳ ゴシック" panose="020B0609070205080204" pitchFamily="49" charset="-128"/>
                <a:ea typeface="ＭＳ ゴシック" panose="020B0609070205080204" pitchFamily="49" charset="-128"/>
              </a:rPr>
              <a:t>鑑み</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芸術に</a:t>
            </a:r>
            <a:r>
              <a:rPr lang="ja-JP" altLang="ja-JP" sz="1600" dirty="0" smtClean="0">
                <a:latin typeface="ＭＳ ゴシック" panose="020B0609070205080204" pitchFamily="49" charset="-128"/>
                <a:ea typeface="ＭＳ ゴシック" panose="020B0609070205080204" pitchFamily="49" charset="-128"/>
              </a:rPr>
              <a:t>関</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する</a:t>
            </a:r>
            <a:r>
              <a:rPr lang="ja-JP" altLang="ja-JP" sz="1600" dirty="0">
                <a:latin typeface="ＭＳ ゴシック" panose="020B0609070205080204" pitchFamily="49" charset="-128"/>
                <a:ea typeface="ＭＳ ゴシック" panose="020B0609070205080204" pitchFamily="49" charset="-128"/>
              </a:rPr>
              <a:t>施策に</a:t>
            </a:r>
            <a:r>
              <a:rPr lang="ja-JP" altLang="ja-JP" sz="1600" dirty="0" smtClean="0">
                <a:latin typeface="ＭＳ ゴシック" panose="020B0609070205080204" pitchFamily="49" charset="-128"/>
                <a:ea typeface="ＭＳ ゴシック" panose="020B0609070205080204" pitchFamily="49" charset="-128"/>
              </a:rPr>
              <a:t>関し</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基本</a:t>
            </a:r>
            <a:r>
              <a:rPr lang="ja-JP" altLang="ja-JP" sz="1600" dirty="0">
                <a:latin typeface="ＭＳ ゴシック" panose="020B0609070205080204" pitchFamily="49" charset="-128"/>
                <a:ea typeface="ＭＳ ゴシック" panose="020B0609070205080204" pitchFamily="49" charset="-128"/>
              </a:rPr>
              <a:t>理念を</a:t>
            </a:r>
            <a:r>
              <a:rPr lang="ja-JP" altLang="ja-JP" sz="1600" dirty="0" smtClean="0">
                <a:latin typeface="ＭＳ ゴシック" panose="020B0609070205080204" pitchFamily="49" charset="-128"/>
                <a:ea typeface="ＭＳ ゴシック" panose="020B0609070205080204" pitchFamily="49" charset="-128"/>
              </a:rPr>
              <a:t>定め</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並び</a:t>
            </a:r>
            <a:r>
              <a:rPr lang="ja-JP" altLang="ja-JP" sz="1600" dirty="0">
                <a:latin typeface="ＭＳ ゴシック" panose="020B0609070205080204" pitchFamily="49" charset="-128"/>
                <a:ea typeface="ＭＳ ゴシック" panose="020B0609070205080204" pitchFamily="49" charset="-128"/>
              </a:rPr>
              <a:t>に国及び地方公共団体の責務等を明らかにするととも</a:t>
            </a:r>
            <a:r>
              <a:rPr lang="ja-JP" altLang="ja-JP" sz="1600" dirty="0" smtClean="0">
                <a:latin typeface="ＭＳ ゴシック" panose="020B0609070205080204" pitchFamily="49" charset="-128"/>
                <a:ea typeface="ＭＳ ゴシック" panose="020B0609070205080204" pitchFamily="49" charset="-128"/>
              </a:rPr>
              <a:t>に</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芸術に関する施策の基本となる事項を定めることに</a:t>
            </a:r>
            <a:r>
              <a:rPr lang="ja-JP" altLang="ja-JP" sz="1600" dirty="0" smtClean="0">
                <a:latin typeface="ＭＳ ゴシック" panose="020B0609070205080204" pitchFamily="49" charset="-128"/>
                <a:ea typeface="ＭＳ ゴシック" panose="020B0609070205080204" pitchFamily="49" charset="-128"/>
              </a:rPr>
              <a:t>より</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芸術に関する活動（以下「</a:t>
            </a:r>
            <a:r>
              <a:rPr lang="ja-JP" altLang="ja-JP" sz="1600" dirty="0" smtClean="0">
                <a:latin typeface="ＭＳ ゴシック" panose="020B0609070205080204" pitchFamily="49" charset="-128"/>
                <a:ea typeface="ＭＳ ゴシック" panose="020B0609070205080204" pitchFamily="49" charset="-128"/>
              </a:rPr>
              <a:t>文化</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芸術</a:t>
            </a:r>
            <a:r>
              <a:rPr lang="ja-JP" altLang="ja-JP" sz="1600" dirty="0">
                <a:latin typeface="ＭＳ ゴシック" panose="020B0609070205080204" pitchFamily="49" charset="-128"/>
                <a:ea typeface="ＭＳ ゴシック" panose="020B0609070205080204" pitchFamily="49" charset="-128"/>
              </a:rPr>
              <a:t>活動」という。）を行う者（文化芸術活動を行う団体を含む。以下同じ。）の自主的な活動</a:t>
            </a:r>
            <a:r>
              <a:rPr lang="ja-JP" altLang="ja-JP"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促進</a:t>
            </a:r>
            <a:r>
              <a:rPr lang="ja-JP" altLang="ja-JP" sz="1600" dirty="0">
                <a:latin typeface="ＭＳ ゴシック" panose="020B0609070205080204" pitchFamily="49" charset="-128"/>
                <a:ea typeface="ＭＳ ゴシック" panose="020B0609070205080204" pitchFamily="49" charset="-128"/>
              </a:rPr>
              <a:t>を旨と</a:t>
            </a:r>
            <a:r>
              <a:rPr lang="ja-JP" altLang="ja-JP" sz="1600" dirty="0" smtClean="0">
                <a:latin typeface="ＭＳ ゴシック" panose="020B0609070205080204" pitchFamily="49" charset="-128"/>
                <a:ea typeface="ＭＳ ゴシック" panose="020B0609070205080204" pitchFamily="49" charset="-128"/>
              </a:rPr>
              <a:t>して</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芸術に関する施策の総合的かつ計画的な推進を</a:t>
            </a:r>
            <a:r>
              <a:rPr lang="ja-JP" altLang="ja-JP" sz="1600" dirty="0" smtClean="0">
                <a:latin typeface="ＭＳ ゴシック" panose="020B0609070205080204" pitchFamily="49" charset="-128"/>
                <a:ea typeface="ＭＳ ゴシック" panose="020B0609070205080204" pitchFamily="49" charset="-128"/>
              </a:rPr>
              <a:t>図り</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もって</a:t>
            </a:r>
            <a:r>
              <a:rPr lang="ja-JP" altLang="ja-JP" sz="1600" dirty="0">
                <a:latin typeface="ＭＳ ゴシック" panose="020B0609070205080204" pitchFamily="49" charset="-128"/>
                <a:ea typeface="ＭＳ ゴシック" panose="020B0609070205080204" pitchFamily="49" charset="-128"/>
              </a:rPr>
              <a:t>心豊かな</a:t>
            </a:r>
            <a:r>
              <a:rPr lang="ja-JP" altLang="ja-JP" sz="1600" dirty="0" smtClean="0">
                <a:latin typeface="ＭＳ ゴシック" panose="020B0609070205080204" pitchFamily="49" charset="-128"/>
                <a:ea typeface="ＭＳ ゴシック" panose="020B0609070205080204" pitchFamily="49" charset="-128"/>
              </a:rPr>
              <a:t>国民生</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活</a:t>
            </a:r>
            <a:r>
              <a:rPr lang="ja-JP" altLang="ja-JP" sz="1600" dirty="0">
                <a:latin typeface="ＭＳ ゴシック" panose="020B0609070205080204" pitchFamily="49" charset="-128"/>
                <a:ea typeface="ＭＳ ゴシック" panose="020B0609070205080204" pitchFamily="49" charset="-128"/>
              </a:rPr>
              <a:t>及び活力ある社会の実現に寄与することを目的とする。</a:t>
            </a:r>
          </a:p>
          <a:p>
            <a:pPr marL="0" indent="0">
              <a:buNone/>
            </a:pP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基本理念</a:t>
            </a:r>
            <a:r>
              <a:rPr lang="ja-JP" altLang="en-US" sz="1600" dirty="0" smtClean="0">
                <a:latin typeface="ＭＳ ゴシック" panose="020B0609070205080204" pitchFamily="49" charset="-128"/>
                <a:ea typeface="ＭＳ ゴシック" panose="020B0609070205080204" pitchFamily="49" charset="-128"/>
              </a:rPr>
              <a:t>）</a:t>
            </a:r>
            <a:endParaRPr lang="ja-JP" altLang="ja-JP" sz="1600" dirty="0">
              <a:latin typeface="ＭＳ ゴシック" panose="020B0609070205080204" pitchFamily="49" charset="-128"/>
              <a:ea typeface="ＭＳ ゴシック" panose="020B0609070205080204" pitchFamily="49" charset="-128"/>
            </a:endParaRPr>
          </a:p>
          <a:p>
            <a:pPr marL="0" indent="0">
              <a:buNone/>
            </a:pPr>
            <a:r>
              <a:rPr lang="ja-JP" altLang="ja-JP" sz="1600" dirty="0">
                <a:latin typeface="ＭＳ ゴシック" panose="020B0609070205080204" pitchFamily="49" charset="-128"/>
                <a:ea typeface="ＭＳ ゴシック" panose="020B0609070205080204" pitchFamily="49" charset="-128"/>
              </a:rPr>
              <a:t>第二条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芸術活動を行う者の自主性が十分に尊重</a:t>
            </a:r>
            <a:r>
              <a:rPr lang="ja-JP" altLang="ja-JP" sz="1600" dirty="0" smtClean="0">
                <a:latin typeface="ＭＳ ゴシック" panose="020B0609070205080204" pitchFamily="49" charset="-128"/>
                <a:ea typeface="ＭＳ ゴシック" panose="020B0609070205080204" pitchFamily="49" charset="-128"/>
              </a:rPr>
              <a:t>さ</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err="1" smtClean="0">
                <a:latin typeface="ＭＳ ゴシック" panose="020B0609070205080204" pitchFamily="49" charset="-128"/>
                <a:ea typeface="ＭＳ ゴシック" panose="020B0609070205080204" pitchFamily="49" charset="-128"/>
              </a:rPr>
              <a:t>れ</a:t>
            </a:r>
            <a:r>
              <a:rPr lang="ja-JP" altLang="ja-JP" sz="1600" dirty="0">
                <a:latin typeface="ＭＳ ゴシック" panose="020B0609070205080204" pitchFamily="49" charset="-128"/>
                <a:ea typeface="ＭＳ ゴシック" panose="020B0609070205080204" pitchFamily="49" charset="-128"/>
              </a:rPr>
              <a:t>なければならない。</a:t>
            </a:r>
          </a:p>
          <a:p>
            <a:pPr marL="0" indent="0">
              <a:buNone/>
            </a:pPr>
            <a:r>
              <a:rPr lang="en-US" altLang="ja-JP" sz="1600" dirty="0">
                <a:latin typeface="ＭＳ ゴシック" panose="020B0609070205080204" pitchFamily="49" charset="-128"/>
                <a:ea typeface="ＭＳ ゴシック" panose="020B0609070205080204" pitchFamily="49" charset="-128"/>
              </a:rPr>
              <a:t>2</a:t>
            </a:r>
            <a:r>
              <a:rPr lang="ja-JP" altLang="ja-JP" sz="16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芸術活動を行う者の創造性が十分に尊重</a:t>
            </a:r>
            <a:r>
              <a:rPr lang="ja-JP" altLang="ja-JP" sz="1600" dirty="0" smtClean="0">
                <a:latin typeface="ＭＳ ゴシック" panose="020B0609070205080204" pitchFamily="49" charset="-128"/>
                <a:ea typeface="ＭＳ ゴシック" panose="020B0609070205080204" pitchFamily="49" charset="-128"/>
              </a:rPr>
              <a:t>される</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と</a:t>
            </a:r>
            <a:r>
              <a:rPr lang="ja-JP" altLang="ja-JP" sz="1600" dirty="0">
                <a:latin typeface="ＭＳ ゴシック" panose="020B0609070205080204" pitchFamily="49" charset="-128"/>
                <a:ea typeface="ＭＳ ゴシック" panose="020B0609070205080204" pitchFamily="49" charset="-128"/>
              </a:rPr>
              <a:t>とも</a:t>
            </a:r>
            <a:r>
              <a:rPr lang="ja-JP" altLang="ja-JP" sz="1600" dirty="0" smtClean="0">
                <a:latin typeface="ＭＳ ゴシック" panose="020B0609070205080204" pitchFamily="49" charset="-128"/>
                <a:ea typeface="ＭＳ ゴシック" panose="020B0609070205080204" pitchFamily="49" charset="-128"/>
              </a:rPr>
              <a:t>に</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その</a:t>
            </a:r>
            <a:r>
              <a:rPr lang="ja-JP" altLang="ja-JP" sz="1600" dirty="0">
                <a:latin typeface="ＭＳ ゴシック" panose="020B0609070205080204" pitchFamily="49" charset="-128"/>
                <a:ea typeface="ＭＳ ゴシック" panose="020B0609070205080204" pitchFamily="49" charset="-128"/>
              </a:rPr>
              <a:t>地位の向上が</a:t>
            </a:r>
            <a:r>
              <a:rPr lang="ja-JP" altLang="ja-JP" sz="1600" dirty="0" smtClean="0">
                <a:latin typeface="ＭＳ ゴシック" panose="020B0609070205080204" pitchFamily="49" charset="-128"/>
                <a:ea typeface="ＭＳ ゴシック" panose="020B0609070205080204" pitchFamily="49" charset="-128"/>
              </a:rPr>
              <a:t>図られ</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その</a:t>
            </a:r>
            <a:r>
              <a:rPr lang="ja-JP" altLang="ja-JP" sz="1600" dirty="0">
                <a:latin typeface="ＭＳ ゴシック" panose="020B0609070205080204" pitchFamily="49" charset="-128"/>
                <a:ea typeface="ＭＳ ゴシック" panose="020B0609070205080204" pitchFamily="49" charset="-128"/>
              </a:rPr>
              <a:t>能力が十分に発揮されるよう考慮されなければならない。</a:t>
            </a:r>
          </a:p>
          <a:p>
            <a:pPr marL="0" indent="0">
              <a:buNone/>
            </a:pPr>
            <a:r>
              <a:rPr lang="en-US" altLang="ja-JP" sz="1600" dirty="0">
                <a:latin typeface="ＭＳ ゴシック" panose="020B0609070205080204" pitchFamily="49" charset="-128"/>
                <a:ea typeface="ＭＳ ゴシック" panose="020B0609070205080204" pitchFamily="49" charset="-128"/>
              </a:rPr>
              <a:t>3</a:t>
            </a:r>
            <a:r>
              <a:rPr lang="ja-JP" altLang="ja-JP" sz="16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芸術を創造</a:t>
            </a:r>
            <a:r>
              <a:rPr lang="ja-JP" altLang="ja-JP" sz="1600" dirty="0" smtClean="0">
                <a:latin typeface="ＭＳ ゴシック" panose="020B0609070205080204" pitchFamily="49" charset="-128"/>
                <a:ea typeface="ＭＳ ゴシック" panose="020B0609070205080204" pitchFamily="49" charset="-128"/>
              </a:rPr>
              <a:t>し</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享受</a:t>
            </a:r>
            <a:r>
              <a:rPr lang="ja-JP" altLang="ja-JP" sz="1600" dirty="0">
                <a:latin typeface="ＭＳ ゴシック" panose="020B0609070205080204" pitchFamily="49" charset="-128"/>
                <a:ea typeface="ＭＳ ゴシック" panose="020B0609070205080204" pitchFamily="49" charset="-128"/>
              </a:rPr>
              <a:t>することが人々の</a:t>
            </a:r>
            <a:r>
              <a:rPr lang="ja-JP" altLang="ja-JP" sz="1600" dirty="0" smtClean="0">
                <a:latin typeface="ＭＳ ゴシック" panose="020B0609070205080204" pitchFamily="49" charset="-128"/>
                <a:ea typeface="ＭＳ ゴシック" panose="020B0609070205080204" pitchFamily="49" charset="-128"/>
              </a:rPr>
              <a:t>生まれな</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が</a:t>
            </a:r>
            <a:r>
              <a:rPr lang="ja-JP" altLang="ja-JP" sz="1600" dirty="0" err="1" smtClean="0">
                <a:latin typeface="ＭＳ ゴシック" panose="020B0609070205080204" pitchFamily="49" charset="-128"/>
                <a:ea typeface="ＭＳ ゴシック" panose="020B0609070205080204" pitchFamily="49" charset="-128"/>
              </a:rPr>
              <a:t>らの</a:t>
            </a:r>
            <a:r>
              <a:rPr lang="ja-JP" altLang="ja-JP" sz="1600" dirty="0">
                <a:latin typeface="ＭＳ ゴシック" panose="020B0609070205080204" pitchFamily="49" charset="-128"/>
                <a:ea typeface="ＭＳ ゴシック" panose="020B0609070205080204" pitchFamily="49" charset="-128"/>
              </a:rPr>
              <a:t>権利であることに</a:t>
            </a:r>
            <a:r>
              <a:rPr lang="ja-JP" altLang="ja-JP" sz="1600" dirty="0" smtClean="0">
                <a:latin typeface="ＭＳ ゴシック" panose="020B0609070205080204" pitchFamily="49" charset="-128"/>
                <a:ea typeface="ＭＳ ゴシック" panose="020B0609070205080204" pitchFamily="49" charset="-128"/>
              </a:rPr>
              <a:t>鑑み</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国民</a:t>
            </a:r>
            <a:r>
              <a:rPr lang="ja-JP" altLang="ja-JP" sz="1600" dirty="0">
                <a:latin typeface="ＭＳ ゴシック" panose="020B0609070205080204" pitchFamily="49" charset="-128"/>
                <a:ea typeface="ＭＳ ゴシック" panose="020B0609070205080204" pitchFamily="49" charset="-128"/>
              </a:rPr>
              <a:t>がその</a:t>
            </a:r>
            <a:r>
              <a:rPr lang="ja-JP" altLang="ja-JP" sz="1600" dirty="0" smtClean="0">
                <a:latin typeface="ＭＳ ゴシック" panose="020B0609070205080204" pitchFamily="49" charset="-128"/>
                <a:ea typeface="ＭＳ ゴシック" panose="020B0609070205080204" pitchFamily="49" charset="-128"/>
              </a:rPr>
              <a:t>年齢</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障害</a:t>
            </a:r>
            <a:r>
              <a:rPr lang="ja-JP" altLang="ja-JP" sz="1600" dirty="0">
                <a:latin typeface="ＭＳ ゴシック" panose="020B0609070205080204" pitchFamily="49" charset="-128"/>
                <a:ea typeface="ＭＳ ゴシック" panose="020B0609070205080204" pitchFamily="49" charset="-128"/>
              </a:rPr>
              <a:t>の</a:t>
            </a:r>
            <a:r>
              <a:rPr lang="ja-JP" altLang="ja-JP" sz="1600" dirty="0" smtClean="0">
                <a:latin typeface="ＭＳ ゴシック" panose="020B0609070205080204" pitchFamily="49" charset="-128"/>
                <a:ea typeface="ＭＳ ゴシック" panose="020B0609070205080204" pitchFamily="49" charset="-128"/>
              </a:rPr>
              <a:t>有無</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経済的</a:t>
            </a:r>
            <a:r>
              <a:rPr lang="ja-JP" altLang="ja-JP" sz="1600" dirty="0">
                <a:latin typeface="ＭＳ ゴシック" panose="020B0609070205080204" pitchFamily="49" charset="-128"/>
                <a:ea typeface="ＭＳ ゴシック" panose="020B0609070205080204" pitchFamily="49" charset="-128"/>
              </a:rPr>
              <a:t>な状況又は居住する地域に</a:t>
            </a:r>
            <a:r>
              <a:rPr lang="ja-JP" altLang="ja-JP" sz="1600" dirty="0" smtClean="0">
                <a:latin typeface="ＭＳ ゴシック" panose="020B0609070205080204" pitchFamily="49" charset="-128"/>
                <a:ea typeface="ＭＳ ゴシック" panose="020B0609070205080204" pitchFamily="49" charset="-128"/>
              </a:rPr>
              <a:t>か</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かわらず等しく</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r>
              <a:rPr lang="ja-JP" altLang="ja-JP" sz="1600" dirty="0">
                <a:latin typeface="ＭＳ ゴシック" panose="020B0609070205080204" pitchFamily="49" charset="-128"/>
                <a:ea typeface="ＭＳ ゴシック" panose="020B0609070205080204" pitchFamily="49" charset="-128"/>
              </a:rPr>
              <a:t>芸術を鑑賞</a:t>
            </a:r>
            <a:r>
              <a:rPr lang="ja-JP" altLang="ja-JP" sz="1600" dirty="0" smtClean="0">
                <a:latin typeface="ＭＳ ゴシック" panose="020B0609070205080204" pitchFamily="49" charset="-128"/>
                <a:ea typeface="ＭＳ ゴシック" panose="020B0609070205080204" pitchFamily="49" charset="-128"/>
              </a:rPr>
              <a:t>し</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これ</a:t>
            </a:r>
            <a:r>
              <a:rPr lang="ja-JP" altLang="ja-JP" sz="1600" dirty="0">
                <a:latin typeface="ＭＳ ゴシック" panose="020B0609070205080204" pitchFamily="49" charset="-128"/>
                <a:ea typeface="ＭＳ ゴシック" panose="020B0609070205080204" pitchFamily="49" charset="-128"/>
              </a:rPr>
              <a:t>に参加</a:t>
            </a:r>
            <a:r>
              <a:rPr lang="ja-JP" altLang="ja-JP" sz="1600" dirty="0" smtClean="0">
                <a:latin typeface="ＭＳ ゴシック" panose="020B0609070205080204" pitchFamily="49" charset="-128"/>
                <a:ea typeface="ＭＳ ゴシック" panose="020B0609070205080204" pitchFamily="49" charset="-128"/>
              </a:rPr>
              <a:t>し</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又</a:t>
            </a:r>
            <a:r>
              <a:rPr lang="ja-JP" altLang="ja-JP" sz="1600" dirty="0">
                <a:latin typeface="ＭＳ ゴシック" panose="020B0609070205080204" pitchFamily="49" charset="-128"/>
                <a:ea typeface="ＭＳ ゴシック" panose="020B0609070205080204" pitchFamily="49" charset="-128"/>
              </a:rPr>
              <a:t>はこれを創造することができるような</a:t>
            </a:r>
            <a:r>
              <a:rPr lang="ja-JP" altLang="ja-JP" sz="1600" dirty="0" smtClean="0">
                <a:latin typeface="ＭＳ ゴシック" panose="020B0609070205080204" pitchFamily="49" charset="-128"/>
                <a:ea typeface="ＭＳ ゴシック" panose="020B0609070205080204" pitchFamily="49" charset="-128"/>
              </a:rPr>
              <a:t>環境</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の</a:t>
            </a:r>
            <a:r>
              <a:rPr lang="ja-JP" altLang="ja-JP" sz="1600" dirty="0">
                <a:latin typeface="ＭＳ ゴシック" panose="020B0609070205080204" pitchFamily="49" charset="-128"/>
                <a:ea typeface="ＭＳ ゴシック" panose="020B0609070205080204" pitchFamily="49" charset="-128"/>
              </a:rPr>
              <a:t>整備が図られなければならない</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en-US" altLang="ja-JP" sz="1600" dirty="0">
                <a:latin typeface="ＭＳ ゴシック" panose="020B0609070205080204" pitchFamily="49" charset="-128"/>
                <a:ea typeface="ＭＳ ゴシック" panose="020B0609070205080204" pitchFamily="49" charset="-128"/>
              </a:rPr>
              <a:t>4</a:t>
            </a:r>
            <a:r>
              <a:rPr lang="ja-JP" altLang="ja-JP" sz="16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我が国</a:t>
            </a:r>
            <a:r>
              <a:rPr lang="ja-JP" altLang="ja-JP" sz="1600" dirty="0">
                <a:latin typeface="ＭＳ ゴシック" panose="020B0609070205080204" pitchFamily="49" charset="-128"/>
                <a:ea typeface="ＭＳ ゴシック" panose="020B0609070205080204" pitchFamily="49" charset="-128"/>
              </a:rPr>
              <a:t>及び世界において文化芸術活動が活発に行</a:t>
            </a:r>
            <a:r>
              <a:rPr lang="ja-JP" altLang="ja-JP" sz="1600" dirty="0" err="1" smtClean="0">
                <a:latin typeface="ＭＳ ゴシック" panose="020B0609070205080204" pitchFamily="49" charset="-128"/>
                <a:ea typeface="ＭＳ ゴシック" panose="020B0609070205080204" pitchFamily="49" charset="-128"/>
              </a:rPr>
              <a:t>わ</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err="1" smtClean="0">
                <a:latin typeface="ＭＳ ゴシック" panose="020B0609070205080204" pitchFamily="49" charset="-128"/>
                <a:ea typeface="ＭＳ ゴシック" panose="020B0609070205080204" pitchFamily="49" charset="-128"/>
              </a:rPr>
              <a:t>れるような</a:t>
            </a:r>
            <a:r>
              <a:rPr lang="ja-JP" altLang="ja-JP" sz="1600" dirty="0">
                <a:latin typeface="ＭＳ ゴシック" panose="020B0609070205080204" pitchFamily="49" charset="-128"/>
                <a:ea typeface="ＭＳ ゴシック" panose="020B0609070205080204" pitchFamily="49" charset="-128"/>
              </a:rPr>
              <a:t>環境を醸成することを旨として文化芸術の発展が図られるよう考慮されなければ</a:t>
            </a:r>
            <a:r>
              <a:rPr lang="ja-JP" altLang="ja-JP" sz="1600" dirty="0" smtClean="0">
                <a:latin typeface="ＭＳ ゴシック" panose="020B0609070205080204" pitchFamily="49" charset="-128"/>
                <a:ea typeface="ＭＳ ゴシック" panose="020B0609070205080204" pitchFamily="49" charset="-128"/>
              </a:rPr>
              <a:t>ならない。</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en-US" altLang="ja-JP" sz="1600" dirty="0" smtClean="0">
                <a:latin typeface="ＭＳ ゴシック" panose="020B0609070205080204" pitchFamily="49" charset="-128"/>
                <a:ea typeface="ＭＳ ゴシック" panose="020B0609070205080204" pitchFamily="49" charset="-128"/>
              </a:rPr>
              <a:t>5</a:t>
            </a:r>
            <a:r>
              <a:rPr lang="ja-JP" altLang="ja-JP" sz="16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多様</a:t>
            </a:r>
            <a:r>
              <a:rPr lang="ja-JP" altLang="ja-JP" sz="1600" dirty="0">
                <a:latin typeface="ＭＳ ゴシック" panose="020B0609070205080204" pitchFamily="49" charset="-128"/>
                <a:ea typeface="ＭＳ ゴシック" panose="020B0609070205080204" pitchFamily="49" charset="-128"/>
              </a:rPr>
              <a:t>な文化芸術の保護及び発展が図られなければ</a:t>
            </a:r>
            <a:r>
              <a:rPr lang="ja-JP" altLang="ja-JP" sz="1600" dirty="0" smtClean="0">
                <a:latin typeface="ＭＳ ゴシック" panose="020B0609070205080204" pitchFamily="49" charset="-128"/>
                <a:ea typeface="ＭＳ ゴシック" panose="020B0609070205080204" pitchFamily="49" charset="-128"/>
              </a:rPr>
              <a:t>なら</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ない</a:t>
            </a:r>
            <a:r>
              <a:rPr lang="ja-JP" altLang="ja-JP" sz="1600" dirty="0">
                <a:latin typeface="ＭＳ ゴシック" panose="020B0609070205080204" pitchFamily="49" charset="-128"/>
                <a:ea typeface="ＭＳ ゴシック" panose="020B0609070205080204" pitchFamily="49" charset="-128"/>
              </a:rPr>
              <a:t>。</a:t>
            </a:r>
          </a:p>
          <a:p>
            <a:pPr marL="0" indent="0">
              <a:buNone/>
            </a:pPr>
            <a:r>
              <a:rPr lang="en-US" altLang="ja-JP" sz="1600" dirty="0">
                <a:latin typeface="ＭＳ ゴシック" panose="020B0609070205080204" pitchFamily="49" charset="-128"/>
                <a:ea typeface="ＭＳ ゴシック" panose="020B0609070205080204" pitchFamily="49" charset="-128"/>
              </a:rPr>
              <a:t>6</a:t>
            </a:r>
            <a:r>
              <a:rPr lang="ja-JP" altLang="ja-JP" sz="16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地域</a:t>
            </a:r>
            <a:r>
              <a:rPr lang="ja-JP" altLang="ja-JP" sz="1600" dirty="0">
                <a:latin typeface="ＭＳ ゴシック" panose="020B0609070205080204" pitchFamily="49" charset="-128"/>
                <a:ea typeface="ＭＳ ゴシック" panose="020B0609070205080204" pitchFamily="49" charset="-128"/>
              </a:rPr>
              <a:t>の人々により主体的に文化芸術活動が行われる</a:t>
            </a:r>
            <a:r>
              <a:rPr lang="ja-JP" altLang="ja-JP" sz="1600" dirty="0" smtClean="0">
                <a:latin typeface="ＭＳ ゴシック" panose="020B0609070205080204" pitchFamily="49" charset="-128"/>
                <a:ea typeface="ＭＳ ゴシック" panose="020B0609070205080204" pitchFamily="49" charset="-128"/>
              </a:rPr>
              <a:t>よ</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err="1" smtClean="0">
                <a:latin typeface="ＭＳ ゴシック" panose="020B0609070205080204" pitchFamily="49" charset="-128"/>
                <a:ea typeface="ＭＳ ゴシック" panose="020B0609070205080204" pitchFamily="49" charset="-128"/>
              </a:rPr>
              <a:t>う</a:t>
            </a:r>
            <a:r>
              <a:rPr lang="ja-JP" altLang="ja-JP" sz="1600" dirty="0">
                <a:latin typeface="ＭＳ ゴシック" panose="020B0609070205080204" pitchFamily="49" charset="-128"/>
                <a:ea typeface="ＭＳ ゴシック" panose="020B0609070205080204" pitchFamily="49" charset="-128"/>
              </a:rPr>
              <a:t>配慮するととも</a:t>
            </a:r>
            <a:r>
              <a:rPr lang="ja-JP" altLang="ja-JP" sz="1600" dirty="0" smtClean="0">
                <a:latin typeface="ＭＳ ゴシック" panose="020B0609070205080204" pitchFamily="49" charset="-128"/>
                <a:ea typeface="ＭＳ ゴシック" panose="020B0609070205080204" pitchFamily="49" charset="-128"/>
              </a:rPr>
              <a:t>に</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各地域</a:t>
            </a:r>
            <a:r>
              <a:rPr lang="ja-JP" altLang="ja-JP" sz="1600" dirty="0">
                <a:latin typeface="ＭＳ ゴシック" panose="020B0609070205080204" pitchFamily="49" charset="-128"/>
                <a:ea typeface="ＭＳ ゴシック" panose="020B0609070205080204" pitchFamily="49" charset="-128"/>
              </a:rPr>
              <a:t>の</a:t>
            </a:r>
            <a:r>
              <a:rPr lang="ja-JP" altLang="ja-JP" sz="1600" dirty="0" smtClean="0">
                <a:latin typeface="ＭＳ ゴシック" panose="020B0609070205080204" pitchFamily="49" charset="-128"/>
                <a:ea typeface="ＭＳ ゴシック" panose="020B0609070205080204" pitchFamily="49" charset="-128"/>
              </a:rPr>
              <a:t>歴史</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風土</a:t>
            </a:r>
            <a:r>
              <a:rPr lang="ja-JP" altLang="ja-JP" sz="1600" dirty="0">
                <a:latin typeface="ＭＳ ゴシック" panose="020B0609070205080204" pitchFamily="49" charset="-128"/>
                <a:ea typeface="ＭＳ ゴシック" panose="020B0609070205080204" pitchFamily="49" charset="-128"/>
              </a:rPr>
              <a:t>等を反映した特色ある文化芸術の発展が図られなければ</a:t>
            </a:r>
            <a:r>
              <a:rPr lang="ja-JP" altLang="ja-JP" sz="1600" dirty="0" smtClean="0">
                <a:latin typeface="ＭＳ ゴシック" panose="020B0609070205080204" pitchFamily="49" charset="-128"/>
                <a:ea typeface="ＭＳ ゴシック" panose="020B0609070205080204" pitchFamily="49" charset="-128"/>
              </a:rPr>
              <a:t>な</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ら</a:t>
            </a:r>
            <a:r>
              <a:rPr lang="ja-JP" altLang="ja-JP" sz="1600" dirty="0">
                <a:latin typeface="ＭＳ ゴシック" panose="020B0609070205080204" pitchFamily="49" charset="-128"/>
                <a:ea typeface="ＭＳ ゴシック" panose="020B0609070205080204" pitchFamily="49" charset="-128"/>
              </a:rPr>
              <a:t>ない</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en-US" altLang="ja-JP" sz="1600" dirty="0">
                <a:latin typeface="ＭＳ ゴシック" panose="020B0609070205080204" pitchFamily="49" charset="-128"/>
                <a:ea typeface="ＭＳ ゴシック" panose="020B0609070205080204" pitchFamily="49" charset="-128"/>
              </a:rPr>
              <a:t>7</a:t>
            </a:r>
            <a:r>
              <a:rPr lang="ja-JP" altLang="ja-JP" sz="16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我が国</a:t>
            </a:r>
            <a:r>
              <a:rPr lang="ja-JP" altLang="ja-JP" sz="1600" dirty="0">
                <a:latin typeface="ＭＳ ゴシック" panose="020B0609070205080204" pitchFamily="49" charset="-128"/>
                <a:ea typeface="ＭＳ ゴシック" panose="020B0609070205080204" pitchFamily="49" charset="-128"/>
              </a:rPr>
              <a:t>の文化芸術が広く世界へ発信される</a:t>
            </a:r>
            <a:r>
              <a:rPr lang="ja-JP" altLang="ja-JP" sz="1600" dirty="0" smtClean="0">
                <a:latin typeface="ＭＳ ゴシック" panose="020B0609070205080204" pitchFamily="49" charset="-128"/>
                <a:ea typeface="ＭＳ ゴシック" panose="020B0609070205080204" pitchFamily="49" charset="-128"/>
              </a:rPr>
              <a:t>よう</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文化</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芸術</a:t>
            </a:r>
            <a:r>
              <a:rPr lang="ja-JP" altLang="ja-JP" sz="1600" dirty="0">
                <a:latin typeface="ＭＳ ゴシック" panose="020B0609070205080204" pitchFamily="49" charset="-128"/>
                <a:ea typeface="ＭＳ ゴシック" panose="020B0609070205080204" pitchFamily="49" charset="-128"/>
              </a:rPr>
              <a:t>に</a:t>
            </a:r>
            <a:r>
              <a:rPr lang="ja-JP" altLang="ja-JP" sz="1600" dirty="0" smtClean="0">
                <a:latin typeface="ＭＳ ゴシック" panose="020B0609070205080204" pitchFamily="49" charset="-128"/>
                <a:ea typeface="ＭＳ ゴシック" panose="020B0609070205080204" pitchFamily="49" charset="-128"/>
              </a:rPr>
              <a:t>係る</a:t>
            </a:r>
            <a:r>
              <a:rPr lang="ja-JP" altLang="ja-JP" sz="1600" dirty="0">
                <a:latin typeface="ＭＳ ゴシック" panose="020B0609070205080204" pitchFamily="49" charset="-128"/>
                <a:ea typeface="ＭＳ ゴシック" panose="020B0609070205080204" pitchFamily="49" charset="-128"/>
              </a:rPr>
              <a:t>国際的な交流及び貢献の推進が図られなければならない。</a:t>
            </a:r>
          </a:p>
          <a:p>
            <a:pPr marL="0" indent="0">
              <a:buNone/>
            </a:pPr>
            <a:endParaRPr lang="ja-JP" altLang="ja-JP" sz="1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28</a:t>
            </a:r>
            <a:endParaRPr lang="ja-JP" altLang="en-US" dirty="0"/>
          </a:p>
        </p:txBody>
      </p:sp>
    </p:spTree>
    <p:extLst>
      <p:ext uri="{BB962C8B-B14F-4D97-AF65-F5344CB8AC3E}">
        <p14:creationId xmlns:p14="http://schemas.microsoft.com/office/powerpoint/2010/main" val="3179661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6029622"/>
          </a:xfrm>
        </p:spPr>
        <p:txBody>
          <a:bodyPr>
            <a:noAutofit/>
          </a:bodyPr>
          <a:lstStyle/>
          <a:p>
            <a:pPr marL="0" indent="0">
              <a:buNone/>
            </a:pPr>
            <a:r>
              <a:rPr lang="en-US" altLang="ja-JP" sz="1400" dirty="0" smtClean="0">
                <a:latin typeface="ＭＳ ゴシック" panose="020B0609070205080204" pitchFamily="49" charset="-128"/>
                <a:ea typeface="ＭＳ ゴシック" panose="020B0609070205080204" pitchFamily="49" charset="-128"/>
              </a:rPr>
              <a:t>8</a:t>
            </a:r>
            <a:r>
              <a:rPr lang="ja-JP" altLang="ja-JP" sz="14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乳幼児</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児童</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生徒</a:t>
            </a:r>
            <a:r>
              <a:rPr lang="ja-JP" altLang="ja-JP" sz="1400" dirty="0">
                <a:latin typeface="ＭＳ ゴシック" panose="020B0609070205080204" pitchFamily="49" charset="-128"/>
                <a:ea typeface="ＭＳ ゴシック" panose="020B0609070205080204" pitchFamily="49" charset="-128"/>
              </a:rPr>
              <a:t>等に対する文化芸術に関する</a:t>
            </a:r>
            <a:r>
              <a:rPr lang="ja-JP" altLang="ja-JP" sz="1400" dirty="0" smtClean="0">
                <a:latin typeface="ＭＳ ゴシック" panose="020B0609070205080204" pitchFamily="49" charset="-128"/>
                <a:ea typeface="ＭＳ ゴシック" panose="020B0609070205080204" pitchFamily="49" charset="-128"/>
              </a:rPr>
              <a:t>教</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育</a:t>
            </a:r>
            <a:r>
              <a:rPr lang="ja-JP" altLang="ja-JP" sz="1400" dirty="0">
                <a:latin typeface="ＭＳ ゴシック" panose="020B0609070205080204" pitchFamily="49" charset="-128"/>
                <a:ea typeface="ＭＳ ゴシック" panose="020B0609070205080204" pitchFamily="49" charset="-128"/>
              </a:rPr>
              <a:t>の重要性に</a:t>
            </a:r>
            <a:r>
              <a:rPr lang="ja-JP" altLang="ja-JP" sz="1400" dirty="0" smtClean="0">
                <a:latin typeface="ＭＳ ゴシック" panose="020B0609070205080204" pitchFamily="49" charset="-128"/>
                <a:ea typeface="ＭＳ ゴシック" panose="020B0609070205080204" pitchFamily="49" charset="-128"/>
              </a:rPr>
              <a:t>鑑み</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学校等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芸術活動を行う団体（以下「文化芸術団体」という。</a:t>
            </a:r>
            <a:r>
              <a:rPr lang="ja-JP"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家庭及</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び</a:t>
            </a:r>
            <a:r>
              <a:rPr lang="ja-JP" altLang="ja-JP" sz="1400" dirty="0">
                <a:latin typeface="ＭＳ ゴシック" panose="020B0609070205080204" pitchFamily="49" charset="-128"/>
                <a:ea typeface="ＭＳ ゴシック" panose="020B0609070205080204" pitchFamily="49" charset="-128"/>
              </a:rPr>
              <a:t>地域における活動の相互の連携が図られるよう配慮されなければならない。</a:t>
            </a:r>
          </a:p>
          <a:p>
            <a:pPr marL="0" indent="0">
              <a:buNone/>
            </a:pPr>
            <a:r>
              <a:rPr lang="en-US" altLang="ja-JP" sz="1400" dirty="0">
                <a:latin typeface="ＭＳ ゴシック" panose="020B0609070205080204" pitchFamily="49" charset="-128"/>
                <a:ea typeface="ＭＳ ゴシック" panose="020B0609070205080204" pitchFamily="49" charset="-128"/>
              </a:rPr>
              <a:t>9</a:t>
            </a:r>
            <a:r>
              <a:rPr lang="ja-JP" altLang="ja-JP" sz="14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芸術活動を行う者その他広く国民の意見が</a:t>
            </a:r>
            <a:r>
              <a:rPr lang="ja-JP" altLang="ja-JP" sz="1400" dirty="0" smtClean="0">
                <a:latin typeface="ＭＳ ゴシック" panose="020B0609070205080204" pitchFamily="49" charset="-128"/>
                <a:ea typeface="ＭＳ ゴシック" panose="020B0609070205080204" pitchFamily="49" charset="-128"/>
              </a:rPr>
              <a:t>反映</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される</a:t>
            </a:r>
            <a:r>
              <a:rPr lang="ja-JP" altLang="ja-JP" sz="1400" dirty="0">
                <a:latin typeface="ＭＳ ゴシック" panose="020B0609070205080204" pitchFamily="49" charset="-128"/>
                <a:ea typeface="ＭＳ ゴシック" panose="020B0609070205080204" pitchFamily="49" charset="-128"/>
              </a:rPr>
              <a:t>よう十分配慮されなければならない。</a:t>
            </a:r>
          </a:p>
          <a:p>
            <a:pPr marL="0" indent="0">
              <a:buNone/>
            </a:pPr>
            <a:r>
              <a:rPr lang="en-US" altLang="ja-JP" sz="1400" dirty="0">
                <a:latin typeface="ＭＳ ゴシック" panose="020B0609070205080204" pitchFamily="49" charset="-128"/>
                <a:ea typeface="ＭＳ ゴシック" panose="020B0609070205080204" pitchFamily="49" charset="-128"/>
              </a:rPr>
              <a:t>10</a:t>
            </a:r>
            <a:r>
              <a:rPr lang="ja-JP" altLang="ja-JP" sz="1400" dirty="0">
                <a:latin typeface="ＭＳ ゴシック" panose="020B0609070205080204" pitchFamily="49" charset="-128"/>
                <a:ea typeface="ＭＳ ゴシック" panose="020B0609070205080204" pitchFamily="49" charset="-128"/>
              </a:rPr>
              <a:t>　文化芸術に関する施策の推進に当たって</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芸術により生み出される様々な価値を文化</a:t>
            </a:r>
            <a:r>
              <a:rPr lang="ja-JP" altLang="ja-JP" sz="1400" dirty="0" smtClean="0">
                <a:latin typeface="ＭＳ ゴシック" panose="020B0609070205080204" pitchFamily="49" charset="-128"/>
                <a:ea typeface="ＭＳ ゴシック" panose="020B0609070205080204" pitchFamily="49" charset="-128"/>
              </a:rPr>
              <a:t>芸術</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の継承</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発展</a:t>
            </a:r>
            <a:r>
              <a:rPr lang="ja-JP" altLang="ja-JP" sz="1400" dirty="0">
                <a:latin typeface="ＭＳ ゴシック" panose="020B0609070205080204" pitchFamily="49" charset="-128"/>
                <a:ea typeface="ＭＳ ゴシック" panose="020B0609070205080204" pitchFamily="49" charset="-128"/>
              </a:rPr>
              <a:t>及び創造に活用することが重要であることに</a:t>
            </a:r>
            <a:r>
              <a:rPr lang="ja-JP" altLang="ja-JP" sz="1400" dirty="0" smtClean="0">
                <a:latin typeface="ＭＳ ゴシック" panose="020B0609070205080204" pitchFamily="49" charset="-128"/>
                <a:ea typeface="ＭＳ ゴシック" panose="020B0609070205080204" pitchFamily="49" charset="-128"/>
              </a:rPr>
              <a:t>鑑み</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芸術の固有の意義と価値を</a:t>
            </a:r>
            <a:r>
              <a:rPr lang="ja-JP" altLang="ja-JP" sz="1400" dirty="0" smtClean="0">
                <a:latin typeface="ＭＳ ゴシック" panose="020B0609070205080204" pitchFamily="49" charset="-128"/>
                <a:ea typeface="ＭＳ ゴシック" panose="020B0609070205080204" pitchFamily="49" charset="-128"/>
              </a:rPr>
              <a:t>尊</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重しつつ</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観光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まちづくり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国際交流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福祉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教育</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産業</a:t>
            </a:r>
            <a:r>
              <a:rPr lang="ja-JP" altLang="ja-JP" sz="1400" dirty="0">
                <a:latin typeface="ＭＳ ゴシック" panose="020B0609070205080204" pitchFamily="49" charset="-128"/>
                <a:ea typeface="ＭＳ ゴシック" panose="020B0609070205080204" pitchFamily="49" charset="-128"/>
              </a:rPr>
              <a:t>その他の各関連分野における施策と</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有機的</a:t>
            </a:r>
            <a:r>
              <a:rPr lang="ja-JP" altLang="ja-JP" sz="1400" dirty="0">
                <a:latin typeface="ＭＳ ゴシック" panose="020B0609070205080204" pitchFamily="49" charset="-128"/>
                <a:ea typeface="ＭＳ ゴシック" panose="020B0609070205080204" pitchFamily="49" charset="-128"/>
              </a:rPr>
              <a:t>な連携が図られるよう配慮されなければならない</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a:t>
            </a:r>
            <a:r>
              <a:rPr lang="ja-JP" altLang="ja-JP" sz="1400" dirty="0">
                <a:latin typeface="ＭＳ ゴシック" panose="020B0609070205080204" pitchFamily="49" charset="-128"/>
                <a:ea typeface="ＭＳ ゴシック" panose="020B0609070205080204" pitchFamily="49" charset="-128"/>
              </a:rPr>
              <a:t>の</a:t>
            </a:r>
            <a:r>
              <a:rPr lang="ja-JP" altLang="ja-JP" sz="1400" dirty="0" smtClean="0">
                <a:latin typeface="ＭＳ ゴシック" panose="020B0609070205080204" pitchFamily="49" charset="-128"/>
                <a:ea typeface="ＭＳ ゴシック" panose="020B0609070205080204" pitchFamily="49" charset="-128"/>
              </a:rPr>
              <a:t>責務</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前条</a:t>
            </a:r>
            <a:r>
              <a:rPr lang="ja-JP" altLang="ja-JP" sz="1400" dirty="0">
                <a:latin typeface="ＭＳ ゴシック" panose="020B0609070205080204" pitchFamily="49" charset="-128"/>
                <a:ea typeface="ＭＳ ゴシック" panose="020B0609070205080204" pitchFamily="49" charset="-128"/>
              </a:rPr>
              <a:t>の基本理念（以下「基本理念」という。）に</a:t>
            </a:r>
            <a:r>
              <a:rPr lang="ja-JP" altLang="ja-JP" sz="1400" dirty="0" smtClean="0">
                <a:latin typeface="ＭＳ ゴシック" panose="020B0609070205080204" pitchFamily="49" charset="-128"/>
                <a:ea typeface="ＭＳ ゴシック" panose="020B0609070205080204" pitchFamily="49" charset="-128"/>
              </a:rPr>
              <a:t>のっとり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a:t>
            </a:r>
            <a:r>
              <a:rPr lang="ja-JP" altLang="ja-JP"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総合的</a:t>
            </a:r>
            <a:r>
              <a:rPr lang="ja-JP" altLang="ja-JP" sz="1400" dirty="0">
                <a:latin typeface="ＭＳ ゴシック" panose="020B0609070205080204" pitchFamily="49" charset="-128"/>
                <a:ea typeface="ＭＳ ゴシック" panose="020B0609070205080204" pitchFamily="49" charset="-128"/>
              </a:rPr>
              <a:t>に策定</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及び</a:t>
            </a:r>
            <a:r>
              <a:rPr lang="ja-JP" altLang="ja-JP" sz="1400" dirty="0">
                <a:latin typeface="ＭＳ ゴシック" panose="020B0609070205080204" pitchFamily="49" charset="-128"/>
                <a:ea typeface="ＭＳ ゴシック" panose="020B0609070205080204" pitchFamily="49" charset="-128"/>
              </a:rPr>
              <a:t>実施する責務を有する。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地方</a:t>
            </a:r>
            <a:r>
              <a:rPr lang="ja-JP" altLang="ja-JP" sz="1400" dirty="0">
                <a:latin typeface="ＭＳ ゴシック" panose="020B0609070205080204" pitchFamily="49" charset="-128"/>
                <a:ea typeface="ＭＳ ゴシック" panose="020B0609070205080204" pitchFamily="49" charset="-128"/>
              </a:rPr>
              <a:t>公共団体の</a:t>
            </a:r>
            <a:r>
              <a:rPr lang="ja-JP" altLang="ja-JP" sz="1400" dirty="0" smtClean="0">
                <a:latin typeface="ＭＳ ゴシック" panose="020B0609070205080204" pitchFamily="49" charset="-128"/>
                <a:ea typeface="ＭＳ ゴシック" panose="020B0609070205080204" pitchFamily="49" charset="-128"/>
              </a:rPr>
              <a:t>責務</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第四条　地方公共団体</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基本</a:t>
            </a:r>
            <a:r>
              <a:rPr lang="ja-JP" altLang="ja-JP" sz="1400" dirty="0">
                <a:latin typeface="ＭＳ ゴシック" panose="020B0609070205080204" pitchFamily="49" charset="-128"/>
                <a:ea typeface="ＭＳ ゴシック" panose="020B0609070205080204" pitchFamily="49" charset="-128"/>
              </a:rPr>
              <a:t>理念に</a:t>
            </a:r>
            <a:r>
              <a:rPr lang="ja-JP" altLang="ja-JP" sz="1400" dirty="0" smtClean="0">
                <a:latin typeface="ＭＳ ゴシック" panose="020B0609070205080204" pitchFamily="49" charset="-128"/>
                <a:ea typeface="ＭＳ ゴシック" panose="020B0609070205080204" pitchFamily="49" charset="-128"/>
              </a:rPr>
              <a:t>のっとり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a:t>
            </a:r>
            <a:r>
              <a:rPr lang="ja-JP" altLang="ja-JP" sz="1400" dirty="0" smtClean="0">
                <a:latin typeface="ＭＳ ゴシック" panose="020B0609070205080204" pitchFamily="49" charset="-128"/>
                <a:ea typeface="ＭＳ ゴシック" panose="020B0609070205080204" pitchFamily="49" charset="-128"/>
              </a:rPr>
              <a:t>関し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a:t>
            </a:r>
            <a:r>
              <a:rPr lang="ja-JP" altLang="ja-JP" sz="1400" dirty="0">
                <a:latin typeface="ＭＳ ゴシック" panose="020B0609070205080204" pitchFamily="49" charset="-128"/>
                <a:ea typeface="ＭＳ ゴシック" panose="020B0609070205080204" pitchFamily="49" charset="-128"/>
              </a:rPr>
              <a:t>との連携を</a:t>
            </a:r>
            <a:r>
              <a:rPr lang="ja-JP" altLang="ja-JP" sz="1400" dirty="0" smtClean="0">
                <a:latin typeface="ＭＳ ゴシック" panose="020B0609070205080204" pitchFamily="49" charset="-128"/>
                <a:ea typeface="ＭＳ ゴシック" panose="020B0609070205080204" pitchFamily="49" charset="-128"/>
              </a:rPr>
              <a:t>図りつつ</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自主的か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つ</a:t>
            </a:r>
            <a:r>
              <a:rPr lang="ja-JP" altLang="ja-JP" sz="1400" dirty="0">
                <a:latin typeface="ＭＳ ゴシック" panose="020B0609070205080204" pitchFamily="49" charset="-128"/>
                <a:ea typeface="ＭＳ ゴシック" panose="020B0609070205080204" pitchFamily="49" charset="-128"/>
              </a:rPr>
              <a:t>主体的</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地域の特性に応じた施策を策定</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及び</a:t>
            </a:r>
            <a:r>
              <a:rPr lang="ja-JP" altLang="ja-JP" sz="1400" dirty="0">
                <a:latin typeface="ＭＳ ゴシック" panose="020B0609070205080204" pitchFamily="49" charset="-128"/>
                <a:ea typeface="ＭＳ ゴシック" panose="020B0609070205080204" pitchFamily="49" charset="-128"/>
              </a:rPr>
              <a:t>実施する責務を有する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国民</a:t>
            </a:r>
            <a:r>
              <a:rPr lang="ja-JP" altLang="ja-JP" sz="1400" dirty="0">
                <a:latin typeface="ＭＳ ゴシック" panose="020B0609070205080204" pitchFamily="49" charset="-128"/>
                <a:ea typeface="ＭＳ ゴシック" panose="020B0609070205080204" pitchFamily="49" charset="-128"/>
              </a:rPr>
              <a:t>の関心及び</a:t>
            </a:r>
            <a:r>
              <a:rPr lang="ja-JP" altLang="ja-JP" sz="1400" dirty="0" smtClean="0">
                <a:latin typeface="ＭＳ ゴシック" panose="020B0609070205080204" pitchFamily="49" charset="-128"/>
                <a:ea typeface="ＭＳ ゴシック" panose="020B0609070205080204" pitchFamily="49" charset="-128"/>
              </a:rPr>
              <a:t>理解</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第五条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現在</a:t>
            </a:r>
            <a:r>
              <a:rPr lang="ja-JP" altLang="ja-JP" sz="1400" dirty="0">
                <a:latin typeface="ＭＳ ゴシック" panose="020B0609070205080204" pitchFamily="49" charset="-128"/>
                <a:ea typeface="ＭＳ ゴシック" panose="020B0609070205080204" pitchFamily="49" charset="-128"/>
              </a:rPr>
              <a:t>及び将来の世代にわたって人々が文化芸術を創造</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享受</a:t>
            </a:r>
            <a:r>
              <a:rPr lang="ja-JP" altLang="ja-JP" sz="1400" dirty="0">
                <a:latin typeface="ＭＳ ゴシック" panose="020B0609070205080204" pitchFamily="49" charset="-128"/>
                <a:ea typeface="ＭＳ ゴシック" panose="020B0609070205080204" pitchFamily="49" charset="-128"/>
              </a:rPr>
              <a:t>することが</a:t>
            </a:r>
            <a:r>
              <a:rPr lang="ja-JP" altLang="ja-JP" sz="1400" dirty="0" err="1">
                <a:latin typeface="ＭＳ ゴシック" panose="020B0609070205080204" pitchFamily="49" charset="-128"/>
                <a:ea typeface="ＭＳ ゴシック" panose="020B0609070205080204" pitchFamily="49" charset="-128"/>
              </a:rPr>
              <a:t>できると</a:t>
            </a:r>
            <a:r>
              <a:rPr lang="ja-JP" altLang="ja-JP" sz="1400" dirty="0" err="1" smtClean="0">
                <a:latin typeface="ＭＳ ゴシック" panose="020B0609070205080204" pitchFamily="49" charset="-128"/>
                <a:ea typeface="ＭＳ ゴシック" panose="020B0609070205080204" pitchFamily="49" charset="-128"/>
              </a:rPr>
              <a:t>と</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もに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芸術が将来にわたって発展する</a:t>
            </a:r>
            <a:r>
              <a:rPr lang="ja-JP" altLang="ja-JP" sz="1400" dirty="0" smtClean="0">
                <a:latin typeface="ＭＳ ゴシック" panose="020B0609070205080204" pitchFamily="49" charset="-128"/>
                <a:ea typeface="ＭＳ ゴシック" panose="020B0609070205080204" pitchFamily="49" charset="-128"/>
              </a:rPr>
              <a:t>よう</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国民</a:t>
            </a:r>
            <a:r>
              <a:rPr lang="ja-JP" altLang="ja-JP" sz="1400" dirty="0">
                <a:latin typeface="ＭＳ ゴシック" panose="020B0609070205080204" pitchFamily="49" charset="-128"/>
                <a:ea typeface="ＭＳ ゴシック" panose="020B0609070205080204" pitchFamily="49" charset="-128"/>
              </a:rPr>
              <a:t>の文化芸術に対する関心及び理解を深める</a:t>
            </a:r>
            <a:r>
              <a:rPr lang="ja-JP" altLang="ja-JP" sz="1400" dirty="0" smtClean="0">
                <a:latin typeface="ＭＳ ゴシック" panose="020B0609070205080204" pitchFamily="49" charset="-128"/>
                <a:ea typeface="ＭＳ ゴシック" panose="020B0609070205080204" pitchFamily="49" charset="-128"/>
              </a:rPr>
              <a:t>よ</a:t>
            </a:r>
            <a:r>
              <a:rPr lang="ja-JP" altLang="en-US" sz="1400" dirty="0" smtClean="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うに</a:t>
            </a:r>
            <a:r>
              <a:rPr lang="ja-JP" altLang="ja-JP" sz="1400" dirty="0" smtClean="0">
                <a:latin typeface="ＭＳ ゴシック" panose="020B0609070205080204" pitchFamily="49" charset="-128"/>
                <a:ea typeface="ＭＳ ゴシック" panose="020B0609070205080204" pitchFamily="49" charset="-128"/>
              </a:rPr>
              <a:t>努めなければ</a:t>
            </a:r>
            <a:r>
              <a:rPr lang="ja-JP" altLang="ja-JP" sz="1400" dirty="0">
                <a:latin typeface="ＭＳ ゴシック" panose="020B0609070205080204" pitchFamily="49" charset="-128"/>
                <a:ea typeface="ＭＳ ゴシック" panose="020B0609070205080204" pitchFamily="49" charset="-128"/>
              </a:rPr>
              <a:t>ならない</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29</a:t>
            </a:r>
            <a:endParaRPr lang="ja-JP" altLang="en-US" dirty="0"/>
          </a:p>
        </p:txBody>
      </p:sp>
    </p:spTree>
    <p:extLst>
      <p:ext uri="{BB962C8B-B14F-4D97-AF65-F5344CB8AC3E}">
        <p14:creationId xmlns:p14="http://schemas.microsoft.com/office/powerpoint/2010/main" val="12106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72814"/>
            <a:ext cx="8229600" cy="5793507"/>
          </a:xfrm>
        </p:spPr>
        <p:txBody>
          <a:bodyPr>
            <a:normAutofit fontScale="70000" lnSpcReduction="20000"/>
          </a:bodyPr>
          <a:lstStyle/>
          <a:p>
            <a:pPr marL="0" indent="0">
              <a:buNone/>
            </a:pP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芸術団体の</a:t>
            </a:r>
            <a:r>
              <a:rPr lang="ja-JP" altLang="ja-JP" sz="2000" dirty="0" smtClean="0">
                <a:latin typeface="ＭＳ ゴシック" panose="020B0609070205080204" pitchFamily="49" charset="-128"/>
                <a:ea typeface="ＭＳ ゴシック" panose="020B0609070205080204" pitchFamily="49" charset="-128"/>
              </a:rPr>
              <a:t>役割</a:t>
            </a:r>
            <a:r>
              <a:rPr lang="ja-JP" altLang="en-US" sz="2000" dirty="0" smtClean="0">
                <a:latin typeface="ＭＳ ゴシック" panose="020B0609070205080204" pitchFamily="49" charset="-128"/>
                <a:ea typeface="ＭＳ ゴシック" panose="020B0609070205080204" pitchFamily="49" charset="-128"/>
              </a:rPr>
              <a:t>）</a:t>
            </a:r>
            <a:endParaRPr lang="ja-JP" altLang="ja-JP" sz="2000" dirty="0">
              <a:latin typeface="ＭＳ ゴシック" panose="020B0609070205080204" pitchFamily="49" charset="-128"/>
              <a:ea typeface="ＭＳ ゴシック" panose="020B0609070205080204" pitchFamily="49" charset="-128"/>
            </a:endParaRPr>
          </a:p>
          <a:p>
            <a:pPr marL="0" indent="0">
              <a:buNone/>
            </a:pPr>
            <a:r>
              <a:rPr lang="ja-JP" altLang="ja-JP" sz="2000" dirty="0">
                <a:latin typeface="ＭＳ ゴシック" panose="020B0609070205080204" pitchFamily="49" charset="-128"/>
                <a:ea typeface="ＭＳ ゴシック" panose="020B0609070205080204" pitchFamily="49" charset="-128"/>
              </a:rPr>
              <a:t>第五条の二　文化芸術団体</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その</a:t>
            </a:r>
            <a:r>
              <a:rPr lang="ja-JP" altLang="ja-JP" sz="2000" dirty="0">
                <a:latin typeface="ＭＳ ゴシック" panose="020B0609070205080204" pitchFamily="49" charset="-128"/>
                <a:ea typeface="ＭＳ ゴシック" panose="020B0609070205080204" pitchFamily="49" charset="-128"/>
              </a:rPr>
              <a:t>実情を</a:t>
            </a:r>
            <a:r>
              <a:rPr lang="ja-JP" altLang="ja-JP" sz="2000" dirty="0" smtClean="0">
                <a:latin typeface="ＭＳ ゴシック" panose="020B0609070205080204" pitchFamily="49" charset="-128"/>
                <a:ea typeface="ＭＳ ゴシック" panose="020B0609070205080204" pitchFamily="49" charset="-128"/>
              </a:rPr>
              <a:t>踏まえつつ</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自主的</a:t>
            </a:r>
            <a:r>
              <a:rPr lang="ja-JP" altLang="ja-JP" sz="2000" dirty="0">
                <a:latin typeface="ＭＳ ゴシック" panose="020B0609070205080204" pitchFamily="49" charset="-128"/>
                <a:ea typeface="ＭＳ ゴシック" panose="020B0609070205080204" pitchFamily="49" charset="-128"/>
              </a:rPr>
              <a:t>かつ主体的</a:t>
            </a:r>
            <a:r>
              <a:rPr lang="ja-JP" altLang="ja-JP" sz="2000" dirty="0" smtClean="0">
                <a:latin typeface="ＭＳ ゴシック" panose="020B0609070205080204" pitchFamily="49" charset="-128"/>
                <a:ea typeface="ＭＳ ゴシック" panose="020B0609070205080204" pitchFamily="49" charset="-128"/>
              </a:rPr>
              <a:t>に</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芸術活動の充実</a:t>
            </a:r>
            <a:r>
              <a:rPr lang="ja-JP" altLang="ja-JP" sz="2000" dirty="0" smtClean="0">
                <a:latin typeface="ＭＳ ゴシック" panose="020B0609070205080204" pitchFamily="49" charset="-128"/>
                <a:ea typeface="ＭＳ ゴシック" panose="020B0609070205080204" pitchFamily="49" charset="-128"/>
              </a:rPr>
              <a:t>を</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図るとともに</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芸術の</a:t>
            </a:r>
            <a:r>
              <a:rPr lang="ja-JP" altLang="ja-JP" sz="2000" dirty="0" smtClean="0">
                <a:latin typeface="ＭＳ ゴシック" panose="020B0609070205080204" pitchFamily="49" charset="-128"/>
                <a:ea typeface="ＭＳ ゴシック" panose="020B0609070205080204" pitchFamily="49" charset="-128"/>
              </a:rPr>
              <a:t>継承</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発展</a:t>
            </a:r>
            <a:r>
              <a:rPr lang="ja-JP" altLang="ja-JP" sz="2000" dirty="0">
                <a:latin typeface="ＭＳ ゴシック" panose="020B0609070205080204" pitchFamily="49" charset="-128"/>
                <a:ea typeface="ＭＳ ゴシック" panose="020B0609070205080204" pitchFamily="49" charset="-128"/>
              </a:rPr>
              <a:t>及び創造に積極的な役割を果たすよう努めなければならない。</a:t>
            </a:r>
            <a:endParaRPr lang="ja-JP" altLang="en-US"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関係者</a:t>
            </a:r>
            <a:r>
              <a:rPr lang="ja-JP" altLang="ja-JP" sz="2000" dirty="0">
                <a:latin typeface="ＭＳ ゴシック" panose="020B0609070205080204" pitchFamily="49" charset="-128"/>
                <a:ea typeface="ＭＳ ゴシック" panose="020B0609070205080204" pitchFamily="49" charset="-128"/>
              </a:rPr>
              <a:t>相互の連携及び</a:t>
            </a:r>
            <a:r>
              <a:rPr lang="ja-JP" altLang="ja-JP" sz="2000" dirty="0" smtClean="0">
                <a:latin typeface="ＭＳ ゴシック" panose="020B0609070205080204" pitchFamily="49" charset="-128"/>
                <a:ea typeface="ＭＳ ゴシック" panose="020B0609070205080204" pitchFamily="49" charset="-128"/>
              </a:rPr>
              <a:t>協働</a:t>
            </a:r>
            <a:r>
              <a:rPr lang="ja-JP" altLang="en-US" sz="2000" dirty="0" smtClean="0">
                <a:latin typeface="ＭＳ ゴシック" panose="020B0609070205080204" pitchFamily="49" charset="-128"/>
                <a:ea typeface="ＭＳ ゴシック" panose="020B0609070205080204" pitchFamily="49" charset="-128"/>
              </a:rPr>
              <a:t>）</a:t>
            </a:r>
            <a:endParaRPr lang="ja-JP" altLang="ja-JP" sz="2000" dirty="0">
              <a:latin typeface="ＭＳ ゴシック" panose="020B0609070205080204" pitchFamily="49" charset="-128"/>
              <a:ea typeface="ＭＳ ゴシック" panose="020B0609070205080204" pitchFamily="49" charset="-128"/>
            </a:endParaRPr>
          </a:p>
          <a:p>
            <a:pPr marL="0" indent="0">
              <a:buNone/>
            </a:pPr>
            <a:r>
              <a:rPr lang="ja-JP" altLang="ja-JP" sz="2000" dirty="0">
                <a:latin typeface="ＭＳ ゴシック" panose="020B0609070205080204" pitchFamily="49" charset="-128"/>
                <a:ea typeface="ＭＳ ゴシック" panose="020B0609070205080204" pitchFamily="49" charset="-128"/>
              </a:rPr>
              <a:t>第五条の三　</a:t>
            </a:r>
            <a:r>
              <a:rPr lang="ja-JP" altLang="ja-JP" sz="2000" dirty="0" smtClean="0">
                <a:latin typeface="ＭＳ ゴシック" panose="020B0609070205080204" pitchFamily="49" charset="-128"/>
                <a:ea typeface="ＭＳ ゴシック" panose="020B0609070205080204" pitchFamily="49" charset="-128"/>
              </a:rPr>
              <a:t>国</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独立</a:t>
            </a:r>
            <a:r>
              <a:rPr lang="ja-JP" altLang="ja-JP" sz="2000" dirty="0">
                <a:latin typeface="ＭＳ ゴシック" panose="020B0609070205080204" pitchFamily="49" charset="-128"/>
                <a:ea typeface="ＭＳ ゴシック" panose="020B0609070205080204" pitchFamily="49" charset="-128"/>
              </a:rPr>
              <a:t>行政</a:t>
            </a:r>
            <a:r>
              <a:rPr lang="ja-JP" altLang="ja-JP" sz="2000" dirty="0" smtClean="0">
                <a:latin typeface="ＭＳ ゴシック" panose="020B0609070205080204" pitchFamily="49" charset="-128"/>
                <a:ea typeface="ＭＳ ゴシック" panose="020B0609070205080204" pitchFamily="49" charset="-128"/>
              </a:rPr>
              <a:t>法人</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地方</a:t>
            </a:r>
            <a:r>
              <a:rPr lang="ja-JP" altLang="ja-JP" sz="2000" dirty="0">
                <a:latin typeface="ＭＳ ゴシック" panose="020B0609070205080204" pitchFamily="49" charset="-128"/>
                <a:ea typeface="ＭＳ ゴシック" panose="020B0609070205080204" pitchFamily="49" charset="-128"/>
              </a:rPr>
              <a:t>公共</a:t>
            </a:r>
            <a:r>
              <a:rPr lang="ja-JP" altLang="ja-JP" sz="2000" dirty="0" smtClean="0">
                <a:latin typeface="ＭＳ ゴシック" panose="020B0609070205080204" pitchFamily="49" charset="-128"/>
                <a:ea typeface="ＭＳ ゴシック" panose="020B0609070205080204" pitchFamily="49" charset="-128"/>
              </a:rPr>
              <a:t>団体</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a:t>
            </a:r>
            <a:r>
              <a:rPr lang="ja-JP" altLang="ja-JP" sz="2000" dirty="0" smtClean="0">
                <a:latin typeface="ＭＳ ゴシック" panose="020B0609070205080204" pitchFamily="49" charset="-128"/>
                <a:ea typeface="ＭＳ ゴシック" panose="020B0609070205080204" pitchFamily="49" charset="-128"/>
              </a:rPr>
              <a:t>団体</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民間事</a:t>
            </a:r>
            <a:r>
              <a:rPr lang="ja-JP" altLang="ja-JP" sz="2000" dirty="0">
                <a:latin typeface="ＭＳ ゴシック" panose="020B0609070205080204" pitchFamily="49" charset="-128"/>
                <a:ea typeface="ＭＳ ゴシック" panose="020B0609070205080204" pitchFamily="49" charset="-128"/>
              </a:rPr>
              <a:t>業者その他の関係者</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基本</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理念の実現</a:t>
            </a:r>
            <a:r>
              <a:rPr lang="ja-JP" altLang="ja-JP" sz="2000" dirty="0">
                <a:latin typeface="ＭＳ ゴシック" panose="020B0609070205080204" pitchFamily="49" charset="-128"/>
                <a:ea typeface="ＭＳ ゴシック" panose="020B0609070205080204" pitchFamily="49" charset="-128"/>
              </a:rPr>
              <a:t>を図る</a:t>
            </a:r>
            <a:r>
              <a:rPr lang="ja-JP" altLang="ja-JP" sz="2000" dirty="0" smtClean="0">
                <a:latin typeface="ＭＳ ゴシック" panose="020B0609070205080204" pitchFamily="49" charset="-128"/>
                <a:ea typeface="ＭＳ ゴシック" panose="020B0609070205080204" pitchFamily="49" charset="-128"/>
              </a:rPr>
              <a:t>ため</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相互</a:t>
            </a:r>
            <a:r>
              <a:rPr lang="ja-JP" altLang="ja-JP" sz="2000" dirty="0">
                <a:latin typeface="ＭＳ ゴシック" panose="020B0609070205080204" pitchFamily="49" charset="-128"/>
                <a:ea typeface="ＭＳ ゴシック" panose="020B0609070205080204" pitchFamily="49" charset="-128"/>
              </a:rPr>
              <a:t>に連携を図りながら協働するよう努めなければならない。</a:t>
            </a:r>
          </a:p>
          <a:p>
            <a:pPr marL="0" indent="0">
              <a:buNone/>
            </a:pP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法制上</a:t>
            </a:r>
            <a:r>
              <a:rPr lang="ja-JP" altLang="ja-JP" sz="2000" dirty="0">
                <a:latin typeface="ＭＳ ゴシック" panose="020B0609070205080204" pitchFamily="49" charset="-128"/>
                <a:ea typeface="ＭＳ ゴシック" panose="020B0609070205080204" pitchFamily="49" charset="-128"/>
              </a:rPr>
              <a:t>の措置</a:t>
            </a:r>
            <a:r>
              <a:rPr lang="ja-JP" altLang="ja-JP" sz="2000" dirty="0" smtClean="0">
                <a:latin typeface="ＭＳ ゴシック" panose="020B0609070205080204" pitchFamily="49" charset="-128"/>
                <a:ea typeface="ＭＳ ゴシック" panose="020B0609070205080204" pitchFamily="49" charset="-128"/>
              </a:rPr>
              <a:t>等</a:t>
            </a:r>
            <a:r>
              <a:rPr lang="ja-JP" altLang="en-US" sz="2000" dirty="0" smtClean="0">
                <a:latin typeface="ＭＳ ゴシック" panose="020B0609070205080204" pitchFamily="49" charset="-128"/>
                <a:ea typeface="ＭＳ ゴシック" panose="020B0609070205080204" pitchFamily="49" charset="-128"/>
              </a:rPr>
              <a:t>）</a:t>
            </a:r>
            <a:endParaRPr lang="ja-JP" altLang="ja-JP" sz="2000" dirty="0">
              <a:latin typeface="ＭＳ ゴシック" panose="020B0609070205080204" pitchFamily="49" charset="-128"/>
              <a:ea typeface="ＭＳ ゴシック" panose="020B0609070205080204" pitchFamily="49" charset="-128"/>
            </a:endParaRPr>
          </a:p>
          <a:p>
            <a:pPr marL="0" indent="0">
              <a:buNone/>
            </a:pPr>
            <a:r>
              <a:rPr lang="ja-JP" altLang="ja-JP" sz="2000" dirty="0">
                <a:latin typeface="ＭＳ ゴシック" panose="020B0609070205080204" pitchFamily="49" charset="-128"/>
                <a:ea typeface="ＭＳ ゴシック" panose="020B0609070205080204" pitchFamily="49" charset="-128"/>
              </a:rPr>
              <a:t>第六条　政府</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芸術に関する施策を実施するため必要な</a:t>
            </a:r>
            <a:r>
              <a:rPr lang="ja-JP" altLang="ja-JP" sz="2000" dirty="0" smtClean="0">
                <a:latin typeface="ＭＳ ゴシック" panose="020B0609070205080204" pitchFamily="49" charset="-128"/>
                <a:ea typeface="ＭＳ ゴシック" panose="020B0609070205080204" pitchFamily="49" charset="-128"/>
              </a:rPr>
              <a:t>法制上</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財政上</a:t>
            </a:r>
            <a:r>
              <a:rPr lang="ja-JP" altLang="ja-JP" sz="2000" dirty="0">
                <a:latin typeface="ＭＳ ゴシック" panose="020B0609070205080204" pitchFamily="49" charset="-128"/>
                <a:ea typeface="ＭＳ ゴシック" panose="020B0609070205080204" pitchFamily="49" charset="-128"/>
              </a:rPr>
              <a:t>又は税制上の措置</a:t>
            </a:r>
            <a:r>
              <a:rPr lang="ja-JP" altLang="ja-JP" sz="2000" dirty="0" smtClean="0">
                <a:latin typeface="ＭＳ ゴシック" panose="020B0609070205080204" pitchFamily="49" charset="-128"/>
                <a:ea typeface="ＭＳ ゴシック" panose="020B0609070205080204" pitchFamily="49" charset="-128"/>
              </a:rPr>
              <a:t>その</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他</a:t>
            </a:r>
            <a:r>
              <a:rPr lang="ja-JP" altLang="ja-JP" sz="2000" dirty="0">
                <a:latin typeface="ＭＳ ゴシック" panose="020B0609070205080204" pitchFamily="49" charset="-128"/>
                <a:ea typeface="ＭＳ ゴシック" panose="020B0609070205080204" pitchFamily="49" charset="-128"/>
              </a:rPr>
              <a:t>の</a:t>
            </a:r>
            <a:r>
              <a:rPr lang="ja-JP" altLang="ja-JP" sz="2000" dirty="0" smtClean="0">
                <a:latin typeface="ＭＳ ゴシック" panose="020B0609070205080204" pitchFamily="49" charset="-128"/>
                <a:ea typeface="ＭＳ ゴシック" panose="020B0609070205080204" pitchFamily="49" charset="-128"/>
              </a:rPr>
              <a:t>措置</a:t>
            </a:r>
            <a:r>
              <a:rPr lang="ja-JP" altLang="ja-JP" sz="2000" dirty="0">
                <a:latin typeface="ＭＳ ゴシック" panose="020B0609070205080204" pitchFamily="49" charset="-128"/>
                <a:ea typeface="ＭＳ ゴシック" panose="020B0609070205080204" pitchFamily="49" charset="-128"/>
              </a:rPr>
              <a:t>を講じなければならない。</a:t>
            </a:r>
          </a:p>
          <a:p>
            <a:pPr marL="0" indent="0">
              <a:buNone/>
            </a:pP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ja-JP" sz="2000" b="1" dirty="0" smtClean="0">
                <a:latin typeface="ＭＳ ゴシック" panose="020B0609070205080204" pitchFamily="49" charset="-128"/>
                <a:ea typeface="ＭＳ ゴシック" panose="020B0609070205080204" pitchFamily="49" charset="-128"/>
              </a:rPr>
              <a:t>第二章</a:t>
            </a:r>
            <a:r>
              <a:rPr lang="ja-JP" altLang="ja-JP" sz="2000" b="1" dirty="0">
                <a:latin typeface="ＭＳ ゴシック" panose="020B0609070205080204" pitchFamily="49" charset="-128"/>
                <a:ea typeface="ＭＳ ゴシック" panose="020B0609070205080204" pitchFamily="49" charset="-128"/>
              </a:rPr>
              <a:t>　文化芸術推進基本計画等</a:t>
            </a:r>
          </a:p>
          <a:p>
            <a:pPr marL="0" indent="0">
              <a:buNone/>
            </a:pP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芸術推進基本</a:t>
            </a:r>
            <a:r>
              <a:rPr lang="ja-JP" altLang="ja-JP" sz="2000" dirty="0" smtClean="0">
                <a:latin typeface="ＭＳ ゴシック" panose="020B0609070205080204" pitchFamily="49" charset="-128"/>
                <a:ea typeface="ＭＳ ゴシック" panose="020B0609070205080204" pitchFamily="49" charset="-128"/>
              </a:rPr>
              <a:t>計画</a:t>
            </a:r>
            <a:r>
              <a:rPr lang="ja-JP" altLang="en-US" sz="2000" dirty="0" smtClean="0">
                <a:latin typeface="ＭＳ ゴシック" panose="020B0609070205080204" pitchFamily="49" charset="-128"/>
                <a:ea typeface="ＭＳ ゴシック" panose="020B0609070205080204" pitchFamily="49" charset="-128"/>
              </a:rPr>
              <a:t>）</a:t>
            </a:r>
            <a:endParaRPr lang="ja-JP" altLang="ja-JP" sz="2000" dirty="0">
              <a:latin typeface="ＭＳ ゴシック" panose="020B0609070205080204" pitchFamily="49" charset="-128"/>
              <a:ea typeface="ＭＳ ゴシック" panose="020B0609070205080204" pitchFamily="49" charset="-128"/>
            </a:endParaRPr>
          </a:p>
          <a:p>
            <a:pPr marL="0" indent="0">
              <a:buNone/>
            </a:pPr>
            <a:r>
              <a:rPr lang="ja-JP" altLang="ja-JP" sz="2000" dirty="0">
                <a:latin typeface="ＭＳ ゴシック" panose="020B0609070205080204" pitchFamily="49" charset="-128"/>
                <a:ea typeface="ＭＳ ゴシック" panose="020B0609070205080204" pitchFamily="49" charset="-128"/>
              </a:rPr>
              <a:t>第七条　政府</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芸術に関する施策の総合的かつ計画的な推進を図る</a:t>
            </a:r>
            <a:r>
              <a:rPr lang="ja-JP" altLang="ja-JP" sz="2000" dirty="0" smtClean="0">
                <a:latin typeface="ＭＳ ゴシック" panose="020B0609070205080204" pitchFamily="49" charset="-128"/>
                <a:ea typeface="ＭＳ ゴシック" panose="020B0609070205080204" pitchFamily="49" charset="-128"/>
              </a:rPr>
              <a:t>ため</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芸術に関する</a:t>
            </a:r>
            <a:r>
              <a:rPr lang="ja-JP" altLang="ja-JP" sz="2000" dirty="0" smtClean="0">
                <a:latin typeface="ＭＳ ゴシック" panose="020B0609070205080204" pitchFamily="49" charset="-128"/>
                <a:ea typeface="ＭＳ ゴシック" panose="020B0609070205080204" pitchFamily="49" charset="-128"/>
              </a:rPr>
              <a:t>施</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策</a:t>
            </a:r>
            <a:r>
              <a:rPr lang="ja-JP" altLang="ja-JP" sz="2000" dirty="0">
                <a:latin typeface="ＭＳ ゴシック" panose="020B0609070205080204" pitchFamily="49" charset="-128"/>
                <a:ea typeface="ＭＳ ゴシック" panose="020B0609070205080204" pitchFamily="49" charset="-128"/>
              </a:rPr>
              <a:t>に関する基本的な計画（以下「文化芸術推進基本計画」という。）を定めなければならない。</a:t>
            </a:r>
          </a:p>
          <a:p>
            <a:pPr marL="0" indent="0">
              <a:buNone/>
            </a:pPr>
            <a:r>
              <a:rPr lang="en-US" altLang="ja-JP" sz="2000" dirty="0">
                <a:latin typeface="ＭＳ ゴシック" panose="020B0609070205080204" pitchFamily="49" charset="-128"/>
                <a:ea typeface="ＭＳ ゴシック" panose="020B0609070205080204" pitchFamily="49" charset="-128"/>
              </a:rPr>
              <a:t>2</a:t>
            </a:r>
            <a:r>
              <a:rPr lang="ja-JP" altLang="ja-JP" sz="2000" dirty="0">
                <a:latin typeface="ＭＳ ゴシック" panose="020B0609070205080204" pitchFamily="49" charset="-128"/>
                <a:ea typeface="ＭＳ ゴシック" panose="020B0609070205080204" pitchFamily="49" charset="-128"/>
              </a:rPr>
              <a:t>　文化芸術推進基本計画</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芸術に関する施策を総合的かつ計画的に推進するための基本的</a:t>
            </a:r>
            <a:r>
              <a:rPr lang="ja-JP" altLang="ja-JP" sz="2000" dirty="0" smtClean="0">
                <a:latin typeface="ＭＳ ゴシック" panose="020B0609070205080204" pitchFamily="49" charset="-128"/>
                <a:ea typeface="ＭＳ ゴシック" panose="020B0609070205080204" pitchFamily="49" charset="-128"/>
              </a:rPr>
              <a:t>な</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事項</a:t>
            </a:r>
            <a:r>
              <a:rPr lang="ja-JP" altLang="ja-JP" sz="2000" dirty="0">
                <a:latin typeface="ＭＳ ゴシック" panose="020B0609070205080204" pitchFamily="49" charset="-128"/>
                <a:ea typeface="ＭＳ ゴシック" panose="020B0609070205080204" pitchFamily="49" charset="-128"/>
              </a:rPr>
              <a:t>その他必要な事項について定めるものとする。</a:t>
            </a:r>
          </a:p>
          <a:p>
            <a:pPr marL="0" indent="0">
              <a:buNone/>
            </a:pPr>
            <a:r>
              <a:rPr lang="en-US" altLang="ja-JP" sz="2000" dirty="0">
                <a:latin typeface="ＭＳ ゴシック" panose="020B0609070205080204" pitchFamily="49" charset="-128"/>
                <a:ea typeface="ＭＳ ゴシック" panose="020B0609070205080204" pitchFamily="49" charset="-128"/>
              </a:rPr>
              <a:t>3</a:t>
            </a:r>
            <a:r>
              <a:rPr lang="ja-JP" altLang="ja-JP" sz="2000" dirty="0">
                <a:latin typeface="ＭＳ ゴシック" panose="020B0609070205080204" pitchFamily="49" charset="-128"/>
                <a:ea typeface="ＭＳ ゴシック" panose="020B0609070205080204" pitchFamily="49" charset="-128"/>
              </a:rPr>
              <a:t>　文部科学大臣</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文化審</a:t>
            </a:r>
            <a:r>
              <a:rPr lang="ja-JP" altLang="ja-JP" sz="2000" dirty="0">
                <a:latin typeface="ＭＳ ゴシック" panose="020B0609070205080204" pitchFamily="49" charset="-128"/>
                <a:ea typeface="ＭＳ ゴシック" panose="020B0609070205080204" pitchFamily="49" charset="-128"/>
              </a:rPr>
              <a:t>議会の意見を</a:t>
            </a:r>
            <a:r>
              <a:rPr lang="ja-JP" altLang="ja-JP" sz="2000" dirty="0" smtClean="0">
                <a:latin typeface="ＭＳ ゴシック" panose="020B0609070205080204" pitchFamily="49" charset="-128"/>
                <a:ea typeface="ＭＳ ゴシック" panose="020B0609070205080204" pitchFamily="49" charset="-128"/>
              </a:rPr>
              <a:t>聴いて</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芸術推進基本計画の案を作成するものとする。</a:t>
            </a:r>
          </a:p>
          <a:p>
            <a:pPr marL="0" indent="0">
              <a:buNone/>
            </a:pPr>
            <a:r>
              <a:rPr lang="en-US" altLang="ja-JP" sz="2000" dirty="0">
                <a:latin typeface="ＭＳ ゴシック" panose="020B0609070205080204" pitchFamily="49" charset="-128"/>
                <a:ea typeface="ＭＳ ゴシック" panose="020B0609070205080204" pitchFamily="49" charset="-128"/>
              </a:rPr>
              <a:t>4</a:t>
            </a:r>
            <a:r>
              <a:rPr lang="ja-JP" altLang="ja-JP" sz="2000" dirty="0">
                <a:latin typeface="ＭＳ ゴシック" panose="020B0609070205080204" pitchFamily="49" charset="-128"/>
                <a:ea typeface="ＭＳ ゴシック" panose="020B0609070205080204" pitchFamily="49" charset="-128"/>
              </a:rPr>
              <a:t>　文部科学大臣</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芸術推進基本計画の案を作成しようとするとき</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あらかじめ</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関係行政</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機関</a:t>
            </a:r>
            <a:r>
              <a:rPr lang="ja-JP" altLang="ja-JP" sz="2000" dirty="0">
                <a:latin typeface="ＭＳ ゴシック" panose="020B0609070205080204" pitchFamily="49" charset="-128"/>
                <a:ea typeface="ＭＳ ゴシック" panose="020B0609070205080204" pitchFamily="49" charset="-128"/>
              </a:rPr>
              <a:t>の施策に係る事項に</a:t>
            </a:r>
            <a:r>
              <a:rPr lang="ja-JP" altLang="ja-JP" sz="2000" dirty="0" smtClean="0">
                <a:latin typeface="ＭＳ ゴシック" panose="020B0609070205080204" pitchFamily="49" charset="-128"/>
                <a:ea typeface="ＭＳ ゴシック" panose="020B0609070205080204" pitchFamily="49" charset="-128"/>
              </a:rPr>
              <a:t>ついて</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第三十六条</a:t>
            </a:r>
            <a:r>
              <a:rPr lang="ja-JP" altLang="ja-JP" sz="2000" dirty="0">
                <a:latin typeface="ＭＳ ゴシック" panose="020B0609070205080204" pitchFamily="49" charset="-128"/>
                <a:ea typeface="ＭＳ ゴシック" panose="020B0609070205080204" pitchFamily="49" charset="-128"/>
              </a:rPr>
              <a:t>に規定する文化芸術推進会議において連絡調整を</a:t>
            </a:r>
            <a:r>
              <a:rPr lang="ja-JP" altLang="ja-JP" sz="2000" dirty="0" smtClean="0">
                <a:latin typeface="ＭＳ ゴシック" panose="020B0609070205080204" pitchFamily="49" charset="-128"/>
                <a:ea typeface="ＭＳ ゴシック" panose="020B0609070205080204" pitchFamily="49" charset="-128"/>
              </a:rPr>
              <a:t>図る</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もの</a:t>
            </a:r>
            <a:r>
              <a:rPr lang="ja-JP" altLang="ja-JP" sz="2000" dirty="0">
                <a:latin typeface="ＭＳ ゴシック" panose="020B0609070205080204" pitchFamily="49" charset="-128"/>
                <a:ea typeface="ＭＳ ゴシック" panose="020B0609070205080204" pitchFamily="49" charset="-128"/>
              </a:rPr>
              <a:t>とする。</a:t>
            </a:r>
          </a:p>
          <a:p>
            <a:pPr marL="0" indent="0">
              <a:buNone/>
            </a:pPr>
            <a:r>
              <a:rPr lang="en-US" altLang="ja-JP" sz="2000" dirty="0">
                <a:latin typeface="ＭＳ ゴシック" panose="020B0609070205080204" pitchFamily="49" charset="-128"/>
                <a:ea typeface="ＭＳ ゴシック" panose="020B0609070205080204" pitchFamily="49" charset="-128"/>
              </a:rPr>
              <a:t>5</a:t>
            </a:r>
            <a:r>
              <a:rPr lang="ja-JP" altLang="ja-JP" sz="2000" dirty="0">
                <a:latin typeface="ＭＳ ゴシック" panose="020B0609070205080204" pitchFamily="49" charset="-128"/>
                <a:ea typeface="ＭＳ ゴシック" panose="020B0609070205080204" pitchFamily="49" charset="-128"/>
              </a:rPr>
              <a:t>　文部科学大臣</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芸術推進基本計画が定められたとき</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遅滞なく</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これ</a:t>
            </a:r>
            <a:r>
              <a:rPr lang="ja-JP" altLang="ja-JP" sz="2000" dirty="0">
                <a:latin typeface="ＭＳ ゴシック" panose="020B0609070205080204" pitchFamily="49" charset="-128"/>
                <a:ea typeface="ＭＳ ゴシック" panose="020B0609070205080204" pitchFamily="49" charset="-128"/>
              </a:rPr>
              <a:t>を公表</a:t>
            </a:r>
            <a:r>
              <a:rPr lang="ja-JP" altLang="ja-JP" sz="2000" dirty="0" smtClean="0">
                <a:latin typeface="ＭＳ ゴシック" panose="020B0609070205080204" pitchFamily="49" charset="-128"/>
                <a:ea typeface="ＭＳ ゴシック" panose="020B0609070205080204" pitchFamily="49" charset="-128"/>
              </a:rPr>
              <a:t>しなければ</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ならない</a:t>
            </a:r>
            <a:r>
              <a:rPr lang="ja-JP" altLang="ja-JP" sz="2000" dirty="0">
                <a:latin typeface="ＭＳ ゴシック" panose="020B0609070205080204" pitchFamily="49" charset="-128"/>
                <a:ea typeface="ＭＳ ゴシック" panose="020B0609070205080204" pitchFamily="49" charset="-128"/>
              </a:rPr>
              <a:t>。</a:t>
            </a:r>
          </a:p>
          <a:p>
            <a:pPr marL="0" indent="0">
              <a:buNone/>
            </a:pPr>
            <a:r>
              <a:rPr lang="en-US" altLang="ja-JP" sz="2000" dirty="0">
                <a:latin typeface="ＭＳ ゴシック" panose="020B0609070205080204" pitchFamily="49" charset="-128"/>
                <a:ea typeface="ＭＳ ゴシック" panose="020B0609070205080204" pitchFamily="49" charset="-128"/>
              </a:rPr>
              <a:t>6</a:t>
            </a:r>
            <a:r>
              <a:rPr lang="ja-JP" altLang="ja-JP" sz="2000" dirty="0">
                <a:latin typeface="ＭＳ ゴシック" panose="020B0609070205080204" pitchFamily="49" charset="-128"/>
                <a:ea typeface="ＭＳ ゴシック" panose="020B0609070205080204" pitchFamily="49" charset="-128"/>
              </a:rPr>
              <a:t>　前三項の規定</a:t>
            </a:r>
            <a:r>
              <a:rPr lang="ja-JP" altLang="ja-JP" sz="2000" dirty="0" smtClean="0">
                <a:latin typeface="ＭＳ ゴシック" panose="020B0609070205080204" pitchFamily="49" charset="-128"/>
                <a:ea typeface="ＭＳ ゴシック" panose="020B0609070205080204" pitchFamily="49" charset="-128"/>
              </a:rPr>
              <a:t>は</a:t>
            </a:r>
            <a:r>
              <a:rPr lang="ja-JP" altLang="en-US" sz="2000" dirty="0" smtClean="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文化</a:t>
            </a:r>
            <a:r>
              <a:rPr lang="ja-JP" altLang="ja-JP" sz="2000" dirty="0">
                <a:latin typeface="ＭＳ ゴシック" panose="020B0609070205080204" pitchFamily="49" charset="-128"/>
                <a:ea typeface="ＭＳ ゴシック" panose="020B0609070205080204" pitchFamily="49" charset="-128"/>
              </a:rPr>
              <a:t>芸術推進基本計画の変更について準用する</a:t>
            </a:r>
            <a:r>
              <a:rPr lang="ja-JP" altLang="ja-JP" sz="2000" dirty="0" smtClean="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30</a:t>
            </a:r>
            <a:endParaRPr lang="ja-JP" altLang="en-US" dirty="0"/>
          </a:p>
        </p:txBody>
      </p:sp>
    </p:spTree>
    <p:extLst>
      <p:ext uri="{BB962C8B-B14F-4D97-AF65-F5344CB8AC3E}">
        <p14:creationId xmlns:p14="http://schemas.microsoft.com/office/powerpoint/2010/main" val="3278564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9590"/>
            <a:ext cx="8229600" cy="6192688"/>
          </a:xfrm>
        </p:spPr>
        <p:txBody>
          <a:bodyPr>
            <a:noAutofit/>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地方</a:t>
            </a:r>
            <a:r>
              <a:rPr lang="ja-JP" altLang="ja-JP" sz="1400" dirty="0">
                <a:latin typeface="ＭＳ ゴシック" panose="020B0609070205080204" pitchFamily="49" charset="-128"/>
                <a:ea typeface="ＭＳ ゴシック" panose="020B0609070205080204" pitchFamily="49" charset="-128"/>
              </a:rPr>
              <a:t>文化芸術推進基本</a:t>
            </a:r>
            <a:r>
              <a:rPr lang="ja-JP" altLang="ja-JP" sz="1400" dirty="0" smtClean="0">
                <a:latin typeface="ＭＳ ゴシック" panose="020B0609070205080204" pitchFamily="49" charset="-128"/>
                <a:ea typeface="ＭＳ ゴシック" panose="020B0609070205080204" pitchFamily="49" charset="-128"/>
              </a:rPr>
              <a:t>計画</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第七条の二　都道府県及び市（特別区を含む。第三十七条において同じ。）町村の教育委員会（</a:t>
            </a:r>
            <a:r>
              <a:rPr lang="ja-JP" altLang="ja-JP" sz="1400" dirty="0" smtClean="0">
                <a:latin typeface="ＭＳ ゴシック" panose="020B0609070205080204" pitchFamily="49" charset="-128"/>
                <a:ea typeface="ＭＳ ゴシック" panose="020B0609070205080204" pitchFamily="49" charset="-128"/>
              </a:rPr>
              <a:t>地方</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教育</a:t>
            </a:r>
            <a:r>
              <a:rPr lang="ja-JP" altLang="ja-JP" sz="1400" dirty="0">
                <a:latin typeface="ＭＳ ゴシック" panose="020B0609070205080204" pitchFamily="49" charset="-128"/>
                <a:ea typeface="ＭＳ ゴシック" panose="020B0609070205080204" pitchFamily="49" charset="-128"/>
              </a:rPr>
              <a:t>行政の組織及び運営に関する法律（昭和三十一年法律第百六十二号）第二十三条第一項の</a:t>
            </a:r>
            <a:r>
              <a:rPr lang="ja-JP" altLang="ja-JP" sz="1400" dirty="0" smtClean="0">
                <a:latin typeface="ＭＳ ゴシック" panose="020B0609070205080204" pitchFamily="49" charset="-128"/>
                <a:ea typeface="ＭＳ ゴシック" panose="020B0609070205080204" pitchFamily="49" charset="-128"/>
              </a:rPr>
              <a:t>条例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a:t>
            </a:r>
            <a:r>
              <a:rPr lang="ja-JP" altLang="ja-JP" sz="1400" dirty="0">
                <a:latin typeface="ＭＳ ゴシック" panose="020B0609070205080204" pitchFamily="49" charset="-128"/>
                <a:ea typeface="ＭＳ ゴシック" panose="020B0609070205080204" pitchFamily="49" charset="-128"/>
              </a:rPr>
              <a:t>定めるところによりその長が文化に関する事務（文化財の保護に関する事務を除く。）を管理</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及び</a:t>
            </a:r>
            <a:r>
              <a:rPr lang="ja-JP" altLang="ja-JP" sz="1400" dirty="0">
                <a:latin typeface="ＭＳ ゴシック" panose="020B0609070205080204" pitchFamily="49" charset="-128"/>
                <a:ea typeface="ＭＳ ゴシック" panose="020B0609070205080204" pitchFamily="49" charset="-128"/>
              </a:rPr>
              <a:t>執行することとされた地方公共団体（次項において「特定地方公共団体」という。）に</a:t>
            </a:r>
            <a:r>
              <a:rPr lang="ja-JP" altLang="ja-JP" sz="1400" dirty="0" smtClean="0">
                <a:latin typeface="ＭＳ ゴシック" panose="020B0609070205080204" pitchFamily="49" charset="-128"/>
                <a:ea typeface="ＭＳ ゴシック" panose="020B0609070205080204" pitchFamily="49" charset="-128"/>
              </a:rPr>
              <a:t>あって</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長）</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芸術推進基本計画を参酌</a:t>
            </a:r>
            <a:r>
              <a:rPr lang="ja-JP" altLang="ja-JP" sz="1400" dirty="0" smtClean="0">
                <a:latin typeface="ＭＳ ゴシック" panose="020B0609070205080204" pitchFamily="49" charset="-128"/>
                <a:ea typeface="ＭＳ ゴシック" panose="020B0609070205080204" pitchFamily="49" charset="-128"/>
              </a:rPr>
              <a:t>して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地方の実情に即した文化芸術の推進に</a:t>
            </a:r>
            <a:r>
              <a:rPr lang="ja-JP" altLang="ja-JP" sz="1400" dirty="0" smtClean="0">
                <a:latin typeface="ＭＳ ゴシック" panose="020B0609070205080204" pitchFamily="49" charset="-128"/>
                <a:ea typeface="ＭＳ ゴシック" panose="020B0609070205080204" pitchFamily="49" charset="-128"/>
              </a:rPr>
              <a:t>関</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する</a:t>
            </a:r>
            <a:r>
              <a:rPr lang="ja-JP" altLang="ja-JP" sz="1400" dirty="0">
                <a:latin typeface="ＭＳ ゴシック" panose="020B0609070205080204" pitchFamily="49" charset="-128"/>
                <a:ea typeface="ＭＳ ゴシック" panose="020B0609070205080204" pitchFamily="49" charset="-128"/>
              </a:rPr>
              <a:t>計画（次項及び第三十七条において「地方文化芸術推進基本計画」という。）を定めるよう</a:t>
            </a:r>
            <a:r>
              <a:rPr lang="ja-JP" altLang="ja-JP" sz="1400" dirty="0" smtClean="0">
                <a:latin typeface="ＭＳ ゴシック" panose="020B0609070205080204" pitchFamily="49" charset="-128"/>
                <a:ea typeface="ＭＳ ゴシック" panose="020B0609070205080204" pitchFamily="49" charset="-128"/>
              </a:rPr>
              <a:t>努</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める</a:t>
            </a:r>
            <a:r>
              <a:rPr lang="ja-JP" altLang="ja-JP" sz="1400" dirty="0">
                <a:latin typeface="ＭＳ ゴシック" panose="020B0609070205080204" pitchFamily="49" charset="-128"/>
                <a:ea typeface="ＭＳ ゴシック" panose="020B0609070205080204" pitchFamily="49" charset="-128"/>
              </a:rPr>
              <a:t>ものとする。</a:t>
            </a:r>
          </a:p>
          <a:p>
            <a:pPr marL="0" indent="0">
              <a:buNone/>
            </a:pPr>
            <a:r>
              <a:rPr lang="en-US" altLang="ja-JP" sz="1400" dirty="0" smtClean="0">
                <a:latin typeface="ＭＳ ゴシック" panose="020B0609070205080204" pitchFamily="49" charset="-128"/>
                <a:ea typeface="ＭＳ ゴシック" panose="020B0609070205080204" pitchFamily="49" charset="-128"/>
              </a:rPr>
              <a:t>2</a:t>
            </a: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特定</a:t>
            </a:r>
            <a:r>
              <a:rPr lang="ja-JP" altLang="ja-JP" sz="1400" dirty="0">
                <a:latin typeface="ＭＳ ゴシック" panose="020B0609070205080204" pitchFamily="49" charset="-128"/>
                <a:ea typeface="ＭＳ ゴシック" panose="020B0609070205080204" pitchFamily="49" charset="-128"/>
              </a:rPr>
              <a:t>地方公共団体の長が地方文化芸術推進基本計画を</a:t>
            </a:r>
            <a:r>
              <a:rPr lang="ja-JP" altLang="ja-JP" sz="1400" dirty="0" smtClean="0">
                <a:latin typeface="ＭＳ ゴシック" panose="020B0609070205080204" pitchFamily="49" charset="-128"/>
                <a:ea typeface="ＭＳ ゴシック" panose="020B0609070205080204" pitchFamily="49" charset="-128"/>
              </a:rPr>
              <a:t>定め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又</a:t>
            </a:r>
            <a:r>
              <a:rPr lang="ja-JP" altLang="ja-JP" sz="1400" dirty="0">
                <a:latin typeface="ＭＳ ゴシック" panose="020B0609070205080204" pitchFamily="49" charset="-128"/>
                <a:ea typeface="ＭＳ ゴシック" panose="020B0609070205080204" pitchFamily="49" charset="-128"/>
              </a:rPr>
              <a:t>はこれを変更しようとするとき</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あらかじめ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当該</a:t>
            </a:r>
            <a:r>
              <a:rPr lang="ja-JP" altLang="ja-JP" sz="1400" dirty="0">
                <a:latin typeface="ＭＳ ゴシック" panose="020B0609070205080204" pitchFamily="49" charset="-128"/>
                <a:ea typeface="ＭＳ ゴシック" panose="020B0609070205080204" pitchFamily="49" charset="-128"/>
              </a:rPr>
              <a:t>特定地方公共団体の教育委員会の意見を聴かなければならない。</a:t>
            </a:r>
          </a:p>
          <a:p>
            <a:pPr marL="0" indent="0">
              <a:buNone/>
            </a:pPr>
            <a:endParaRPr kumimoji="1"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b="1" dirty="0">
                <a:latin typeface="ＭＳ ゴシック" panose="020B0609070205080204" pitchFamily="49" charset="-128"/>
                <a:ea typeface="ＭＳ ゴシック" panose="020B0609070205080204" pitchFamily="49" charset="-128"/>
              </a:rPr>
              <a:t>第三章　文化芸術に関する基本的</a:t>
            </a:r>
            <a:r>
              <a:rPr lang="ja-JP" altLang="ja-JP" sz="1400" b="1" dirty="0" smtClean="0">
                <a:latin typeface="ＭＳ ゴシック" panose="020B0609070205080204" pitchFamily="49" charset="-128"/>
                <a:ea typeface="ＭＳ ゴシック" panose="020B0609070205080204" pitchFamily="49" charset="-128"/>
              </a:rPr>
              <a:t>施策</a:t>
            </a:r>
            <a:endParaRPr lang="en-US" altLang="ja-JP" sz="1400" b="1"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a:t>
            </a:r>
            <a:r>
              <a:rPr lang="ja-JP" altLang="ja-JP" sz="1400" dirty="0">
                <a:latin typeface="ＭＳ ゴシック" panose="020B0609070205080204" pitchFamily="49" charset="-128"/>
                <a:ea typeface="ＭＳ ゴシック" panose="020B0609070205080204" pitchFamily="49" charset="-128"/>
              </a:rPr>
              <a:t>の</a:t>
            </a:r>
            <a:r>
              <a:rPr lang="ja-JP" altLang="ja-JP" sz="1400" dirty="0" smtClean="0">
                <a:latin typeface="ＭＳ ゴシック" panose="020B0609070205080204" pitchFamily="49" charset="-128"/>
                <a:ea typeface="ＭＳ ゴシック" panose="020B0609070205080204" pitchFamily="49" charset="-128"/>
              </a:rPr>
              <a:t>振興</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第八条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音楽</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美術</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写真</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演劇</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舞踊</a:t>
            </a:r>
            <a:r>
              <a:rPr lang="ja-JP" altLang="ja-JP" sz="1400" dirty="0">
                <a:latin typeface="ＭＳ ゴシック" panose="020B0609070205080204" pitchFamily="49" charset="-128"/>
                <a:ea typeface="ＭＳ ゴシック" panose="020B0609070205080204" pitchFamily="49" charset="-128"/>
              </a:rPr>
              <a:t>その他の芸術（次条に規定するメディア芸術</a:t>
            </a:r>
            <a:r>
              <a:rPr lang="ja-JP" altLang="ja-JP"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除く</a:t>
            </a:r>
            <a:r>
              <a:rPr lang="ja-JP" altLang="ja-JP" sz="1400" dirty="0">
                <a:latin typeface="ＭＳ ゴシック" panose="020B0609070205080204" pitchFamily="49" charset="-128"/>
                <a:ea typeface="ＭＳ ゴシック" panose="020B0609070205080204" pitchFamily="49" charset="-128"/>
              </a:rPr>
              <a:t>。）の振興を図る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の芸術の</a:t>
            </a:r>
            <a:r>
              <a:rPr lang="ja-JP" altLang="ja-JP" sz="1400" dirty="0" smtClean="0">
                <a:latin typeface="ＭＳ ゴシック" panose="020B0609070205080204" pitchFamily="49" charset="-128"/>
                <a:ea typeface="ＭＳ ゴシック" panose="020B0609070205080204" pitchFamily="49" charset="-128"/>
              </a:rPr>
              <a:t>公演</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展示</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の芸術の制作等に</a:t>
            </a:r>
            <a:r>
              <a:rPr lang="ja-JP" altLang="ja-JP" sz="1400" dirty="0" smtClean="0">
                <a:latin typeface="ＭＳ ゴシック" panose="020B0609070205080204" pitchFamily="49" charset="-128"/>
                <a:ea typeface="ＭＳ ゴシック" panose="020B0609070205080204" pitchFamily="49" charset="-128"/>
              </a:rPr>
              <a:t>係る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物品</a:t>
            </a:r>
            <a:r>
              <a:rPr lang="ja-JP" altLang="ja-JP" sz="1400" dirty="0">
                <a:latin typeface="ＭＳ ゴシック" panose="020B0609070205080204" pitchFamily="49" charset="-128"/>
                <a:ea typeface="ＭＳ ゴシック" panose="020B0609070205080204" pitchFamily="49" charset="-128"/>
              </a:rPr>
              <a:t>の保存への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の芸術に係る知識及び技能の継承への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a:t>
            </a:r>
            <a:r>
              <a:rPr lang="ja-JP" altLang="ja-JP" sz="1400" dirty="0">
                <a:latin typeface="ＭＳ ゴシック" panose="020B0609070205080204" pitchFamily="49" charset="-128"/>
                <a:ea typeface="ＭＳ ゴシック" panose="020B0609070205080204" pitchFamily="49" charset="-128"/>
              </a:rPr>
              <a:t>祭等の開催その他</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必要</a:t>
            </a:r>
            <a:r>
              <a:rPr lang="ja-JP" altLang="ja-JP" sz="1400" dirty="0">
                <a:latin typeface="ＭＳ ゴシック" panose="020B0609070205080204" pitchFamily="49" charset="-128"/>
                <a:ea typeface="ＭＳ ゴシック" panose="020B0609070205080204" pitchFamily="49" charset="-128"/>
              </a:rPr>
              <a:t>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メディア</a:t>
            </a:r>
            <a:r>
              <a:rPr lang="ja-JP" altLang="ja-JP" sz="1400" dirty="0">
                <a:latin typeface="ＭＳ ゴシック" panose="020B0609070205080204" pitchFamily="49" charset="-128"/>
                <a:ea typeface="ＭＳ ゴシック" panose="020B0609070205080204" pitchFamily="49" charset="-128"/>
              </a:rPr>
              <a:t>芸術の</a:t>
            </a:r>
            <a:r>
              <a:rPr lang="ja-JP" altLang="ja-JP" sz="1400" dirty="0" smtClean="0">
                <a:latin typeface="ＭＳ ゴシック" panose="020B0609070205080204" pitchFamily="49" charset="-128"/>
                <a:ea typeface="ＭＳ ゴシック" panose="020B0609070205080204" pitchFamily="49" charset="-128"/>
              </a:rPr>
              <a:t>振興</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第九条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映画</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漫画</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アニメーション</a:t>
            </a:r>
            <a:r>
              <a:rPr lang="ja-JP" altLang="ja-JP" sz="1400" dirty="0">
                <a:latin typeface="ＭＳ ゴシック" panose="020B0609070205080204" pitchFamily="49" charset="-128"/>
                <a:ea typeface="ＭＳ ゴシック" panose="020B0609070205080204" pitchFamily="49" charset="-128"/>
              </a:rPr>
              <a:t>及びコンピュータその他の電子機器等を利用した</a:t>
            </a:r>
            <a:r>
              <a:rPr lang="ja-JP" altLang="ja-JP" sz="1400" dirty="0" smtClean="0">
                <a:latin typeface="ＭＳ ゴシック" panose="020B0609070205080204" pitchFamily="49" charset="-128"/>
                <a:ea typeface="ＭＳ ゴシック" panose="020B0609070205080204" pitchFamily="49" charset="-128"/>
              </a:rPr>
              <a:t>芸術</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以下「メディア芸術」という。）の振興を図る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メディア</a:t>
            </a:r>
            <a:r>
              <a:rPr lang="ja-JP" altLang="ja-JP" sz="1400" dirty="0">
                <a:latin typeface="ＭＳ ゴシック" panose="020B0609070205080204" pitchFamily="49" charset="-128"/>
                <a:ea typeface="ＭＳ ゴシック" panose="020B0609070205080204" pitchFamily="49" charset="-128"/>
              </a:rPr>
              <a:t>芸術の</a:t>
            </a:r>
            <a:r>
              <a:rPr lang="ja-JP" altLang="ja-JP" sz="1400" dirty="0" smtClean="0">
                <a:latin typeface="ＭＳ ゴシック" panose="020B0609070205080204" pitchFamily="49" charset="-128"/>
                <a:ea typeface="ＭＳ ゴシック" panose="020B0609070205080204" pitchFamily="49" charset="-128"/>
              </a:rPr>
              <a:t>制作</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上映</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展示</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メディア</a:t>
            </a:r>
            <a:r>
              <a:rPr lang="ja-JP" altLang="ja-JP" sz="1400" dirty="0">
                <a:latin typeface="ＭＳ ゴシック" panose="020B0609070205080204" pitchFamily="49" charset="-128"/>
                <a:ea typeface="ＭＳ ゴシック" panose="020B0609070205080204" pitchFamily="49" charset="-128"/>
              </a:rPr>
              <a:t>芸術の制作等に係る物品の保存への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メディア</a:t>
            </a:r>
            <a:r>
              <a:rPr lang="ja-JP" altLang="ja-JP" sz="1400" dirty="0">
                <a:latin typeface="ＭＳ ゴシック" panose="020B0609070205080204" pitchFamily="49" charset="-128"/>
                <a:ea typeface="ＭＳ ゴシック" panose="020B0609070205080204" pitchFamily="49" charset="-128"/>
              </a:rPr>
              <a:t>芸術に係る知識及び技能の継承</a:t>
            </a:r>
            <a:r>
              <a:rPr lang="ja-JP" altLang="ja-JP" sz="1400" dirty="0" smtClean="0">
                <a:latin typeface="ＭＳ ゴシック" panose="020B0609070205080204" pitchFamily="49" charset="-128"/>
                <a:ea typeface="ＭＳ ゴシック" panose="020B0609070205080204" pitchFamily="49" charset="-128"/>
              </a:rPr>
              <a:t>へ</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a:t>
            </a:r>
            <a:r>
              <a:rPr lang="ja-JP" altLang="ja-JP" sz="1400" dirty="0">
                <a:latin typeface="ＭＳ ゴシック" panose="020B0609070205080204" pitchFamily="49" charset="-128"/>
                <a:ea typeface="ＭＳ ゴシック" panose="020B0609070205080204" pitchFamily="49" charset="-128"/>
              </a:rPr>
              <a:t>祭等の開催その他の必要な施策を講ずるものとする。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31</a:t>
            </a:r>
            <a:endParaRPr lang="ja-JP" altLang="en-US" dirty="0"/>
          </a:p>
        </p:txBody>
      </p:sp>
    </p:spTree>
    <p:extLst>
      <p:ext uri="{BB962C8B-B14F-4D97-AF65-F5344CB8AC3E}">
        <p14:creationId xmlns:p14="http://schemas.microsoft.com/office/powerpoint/2010/main" val="136624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251520" y="332656"/>
            <a:ext cx="8568952" cy="6192688"/>
          </a:xfrm>
        </p:spPr>
        <p:txBody>
          <a:bodyPr>
            <a:noAutofit/>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伝統</a:t>
            </a:r>
            <a:r>
              <a:rPr lang="ja-JP" altLang="ja-JP" sz="1400" dirty="0">
                <a:latin typeface="ＭＳ ゴシック" panose="020B0609070205080204" pitchFamily="49" charset="-128"/>
                <a:ea typeface="ＭＳ ゴシック" panose="020B0609070205080204" pitchFamily="49" charset="-128"/>
              </a:rPr>
              <a:t>芸能の継承及び</a:t>
            </a:r>
            <a:r>
              <a:rPr lang="ja-JP" altLang="ja-JP" sz="1400" dirty="0" smtClean="0">
                <a:latin typeface="ＭＳ ゴシック" panose="020B0609070205080204" pitchFamily="49" charset="-128"/>
                <a:ea typeface="ＭＳ ゴシック" panose="020B0609070205080204" pitchFamily="49" charset="-128"/>
              </a:rPr>
              <a:t>発展</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雅楽</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能楽</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文楽</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歌舞伎</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組</a:t>
            </a:r>
            <a:r>
              <a:rPr lang="ja-JP" altLang="ja-JP" sz="1400" dirty="0">
                <a:latin typeface="ＭＳ ゴシック" panose="020B0609070205080204" pitchFamily="49" charset="-128"/>
                <a:ea typeface="ＭＳ ゴシック" panose="020B0609070205080204" pitchFamily="49" charset="-128"/>
              </a:rPr>
              <a:t>踊その他の我が国古来の伝統的な芸能（以下「伝統</a:t>
            </a:r>
            <a:r>
              <a:rPr lang="ja-JP" altLang="ja-JP" sz="1400" dirty="0" smtClean="0">
                <a:latin typeface="ＭＳ ゴシック" panose="020B0609070205080204" pitchFamily="49" charset="-128"/>
                <a:ea typeface="ＭＳ ゴシック" panose="020B0609070205080204" pitchFamily="49" charset="-128"/>
              </a:rPr>
              <a:t>芸</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能</a:t>
            </a:r>
            <a:r>
              <a:rPr lang="ja-JP" altLang="ja-JP" sz="1400" dirty="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という</a:t>
            </a:r>
            <a:r>
              <a:rPr lang="ja-JP" altLang="ja-JP" sz="1400" dirty="0">
                <a:latin typeface="ＭＳ ゴシック" panose="020B0609070205080204" pitchFamily="49" charset="-128"/>
                <a:ea typeface="ＭＳ ゴシック" panose="020B0609070205080204" pitchFamily="49" charset="-128"/>
              </a:rPr>
              <a:t>。）の継承及び発展を図る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伝統</a:t>
            </a:r>
            <a:r>
              <a:rPr lang="ja-JP" altLang="ja-JP" sz="1400" dirty="0">
                <a:latin typeface="ＭＳ ゴシック" panose="020B0609070205080204" pitchFamily="49" charset="-128"/>
                <a:ea typeface="ＭＳ ゴシック" panose="020B0609070205080204" pitchFamily="49" charset="-128"/>
              </a:rPr>
              <a:t>芸能の</a:t>
            </a:r>
            <a:r>
              <a:rPr lang="ja-JP" altLang="ja-JP" sz="1400" dirty="0" smtClean="0">
                <a:latin typeface="ＭＳ ゴシック" panose="020B0609070205080204" pitchFamily="49" charset="-128"/>
                <a:ea typeface="ＭＳ ゴシック" panose="020B0609070205080204" pitchFamily="49" charset="-128"/>
              </a:rPr>
              <a:t>公演</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a:t>
            </a:r>
            <a:r>
              <a:rPr lang="ja-JP" altLang="ja-JP" sz="1400" dirty="0">
                <a:latin typeface="ＭＳ ゴシック" panose="020B0609070205080204" pitchFamily="49" charset="-128"/>
                <a:ea typeface="ＭＳ ゴシック" panose="020B0609070205080204" pitchFamily="49" charset="-128"/>
              </a:rPr>
              <a:t>に用いられた物品の保存等へ</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支援</a:t>
            </a:r>
            <a:r>
              <a:rPr lang="ja-JP" altLang="ja-JP" sz="1400" dirty="0">
                <a:latin typeface="ＭＳ ゴシック" panose="020B0609070205080204" pitchFamily="49" charset="-128"/>
                <a:ea typeface="ＭＳ ゴシック" panose="020B0609070205080204" pitchFamily="49" charset="-128"/>
              </a:rPr>
              <a:t>その他</a:t>
            </a:r>
            <a:r>
              <a:rPr lang="ja-JP" altLang="ja-JP" sz="1400" dirty="0" smtClean="0">
                <a:latin typeface="ＭＳ ゴシック" panose="020B0609070205080204" pitchFamily="49" charset="-128"/>
                <a:ea typeface="ＭＳ ゴシック" panose="020B0609070205080204" pitchFamily="49" charset="-128"/>
              </a:rPr>
              <a:t>の必要</a:t>
            </a:r>
            <a:r>
              <a:rPr lang="ja-JP" altLang="ja-JP" sz="1400" dirty="0">
                <a:latin typeface="ＭＳ ゴシック" panose="020B0609070205080204" pitchFamily="49" charset="-128"/>
                <a:ea typeface="ＭＳ ゴシック" panose="020B0609070205080204" pitchFamily="49" charset="-128"/>
              </a:rPr>
              <a:t>な施策を講ずるものとする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芸能</a:t>
            </a:r>
            <a:r>
              <a:rPr lang="ja-JP" altLang="ja-JP" sz="1400" dirty="0">
                <a:latin typeface="ＭＳ ゴシック" panose="020B0609070205080204" pitchFamily="49" charset="-128"/>
                <a:ea typeface="ＭＳ ゴシック" panose="020B0609070205080204" pitchFamily="49" charset="-128"/>
              </a:rPr>
              <a:t>の</a:t>
            </a:r>
            <a:r>
              <a:rPr lang="ja-JP" altLang="ja-JP" sz="1400" dirty="0" smtClean="0">
                <a:latin typeface="ＭＳ ゴシック" panose="020B0609070205080204" pitchFamily="49" charset="-128"/>
                <a:ea typeface="ＭＳ ゴシック" panose="020B0609070205080204" pitchFamily="49" charset="-128"/>
              </a:rPr>
              <a:t>振興</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第十一条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講談</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落語</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浪曲</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漫談</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漫才</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歌唱</a:t>
            </a:r>
            <a:r>
              <a:rPr lang="ja-JP" altLang="ja-JP" sz="1400" dirty="0">
                <a:latin typeface="ＭＳ ゴシック" panose="020B0609070205080204" pitchFamily="49" charset="-128"/>
                <a:ea typeface="ＭＳ ゴシック" panose="020B0609070205080204" pitchFamily="49" charset="-128"/>
              </a:rPr>
              <a:t>その他の芸能（伝統芸能を除く。）の振興を</a:t>
            </a:r>
            <a:r>
              <a:rPr lang="ja-JP" altLang="ja-JP" sz="1400" dirty="0" smtClean="0">
                <a:latin typeface="ＭＳ ゴシック" panose="020B0609070205080204" pitchFamily="49" charset="-128"/>
                <a:ea typeface="ＭＳ ゴシック" panose="020B0609070205080204" pitchFamily="49" charset="-128"/>
              </a:rPr>
              <a:t>図</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るため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の芸能の</a:t>
            </a:r>
            <a:r>
              <a:rPr lang="ja-JP" altLang="ja-JP" sz="1400" dirty="0" smtClean="0">
                <a:latin typeface="ＭＳ ゴシック" panose="020B0609070205080204" pitchFamily="49" charset="-128"/>
                <a:ea typeface="ＭＳ ゴシック" panose="020B0609070205080204" pitchFamily="49" charset="-128"/>
              </a:rPr>
              <a:t>公演</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a:t>
            </a:r>
            <a:r>
              <a:rPr lang="ja-JP" altLang="ja-JP" sz="1400" dirty="0">
                <a:latin typeface="ＭＳ ゴシック" panose="020B0609070205080204" pitchFamily="49" charset="-128"/>
                <a:ea typeface="ＭＳ ゴシック" panose="020B0609070205080204" pitchFamily="49" charset="-128"/>
              </a:rPr>
              <a:t>に用いられた物品の保存等への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の芸能に係る</a:t>
            </a:r>
            <a:r>
              <a:rPr lang="ja-JP" altLang="ja-JP" sz="1400" dirty="0" smtClean="0">
                <a:latin typeface="ＭＳ ゴシック" panose="020B0609070205080204" pitchFamily="49" charset="-128"/>
                <a:ea typeface="ＭＳ ゴシック" panose="020B0609070205080204" pitchFamily="49" charset="-128"/>
              </a:rPr>
              <a:t>知識及</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び</a:t>
            </a:r>
            <a:r>
              <a:rPr lang="ja-JP" altLang="ja-JP" sz="1400" dirty="0">
                <a:latin typeface="ＭＳ ゴシック" panose="020B0609070205080204" pitchFamily="49" charset="-128"/>
                <a:ea typeface="ＭＳ ゴシック" panose="020B0609070205080204" pitchFamily="49" charset="-128"/>
              </a:rPr>
              <a:t>技能</a:t>
            </a:r>
            <a:r>
              <a:rPr lang="ja-JP" altLang="ja-JP" sz="1400" dirty="0" smtClean="0">
                <a:latin typeface="ＭＳ ゴシック" panose="020B0609070205080204" pitchFamily="49" charset="-128"/>
                <a:ea typeface="ＭＳ ゴシック" panose="020B0609070205080204" pitchFamily="49" charset="-128"/>
              </a:rPr>
              <a:t>の継承</a:t>
            </a:r>
            <a:r>
              <a:rPr lang="ja-JP" altLang="ja-JP" sz="1400" dirty="0">
                <a:latin typeface="ＭＳ ゴシック" panose="020B0609070205080204" pitchFamily="49" charset="-128"/>
                <a:ea typeface="ＭＳ ゴシック" panose="020B0609070205080204" pitchFamily="49" charset="-128"/>
              </a:rPr>
              <a:t>への支援その他の必要な施策を講ずるものとする。</a:t>
            </a:r>
          </a:p>
          <a:p>
            <a:pPr marL="0" indent="0">
              <a:buNone/>
            </a:pPr>
            <a:endParaRPr lang="ja-JP" altLang="en-US"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生活</a:t>
            </a:r>
            <a:r>
              <a:rPr lang="ja-JP" altLang="ja-JP" sz="1400" dirty="0">
                <a:latin typeface="ＭＳ ゴシック" panose="020B0609070205080204" pitchFamily="49" charset="-128"/>
                <a:ea typeface="ＭＳ ゴシック" panose="020B0609070205080204" pitchFamily="49" charset="-128"/>
              </a:rPr>
              <a:t>文化の振興並びに国民娯楽及び出版物等の</a:t>
            </a:r>
            <a:r>
              <a:rPr lang="ja-JP" altLang="ja-JP" sz="1400" dirty="0" smtClean="0">
                <a:latin typeface="ＭＳ ゴシック" panose="020B0609070205080204" pitchFamily="49" charset="-128"/>
                <a:ea typeface="ＭＳ ゴシック" panose="020B0609070205080204" pitchFamily="49" charset="-128"/>
              </a:rPr>
              <a:t>普及</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第十二条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生活</a:t>
            </a:r>
            <a:r>
              <a:rPr lang="ja-JP" altLang="ja-JP" sz="1400" dirty="0">
                <a:latin typeface="ＭＳ ゴシック" panose="020B0609070205080204" pitchFamily="49" charset="-128"/>
                <a:ea typeface="ＭＳ ゴシック" panose="020B0609070205080204" pitchFamily="49" charset="-128"/>
              </a:rPr>
              <a:t>文化（</a:t>
            </a:r>
            <a:r>
              <a:rPr lang="ja-JP" altLang="ja-JP" sz="1400" dirty="0" smtClean="0">
                <a:latin typeface="ＭＳ ゴシック" panose="020B0609070205080204" pitchFamily="49" charset="-128"/>
                <a:ea typeface="ＭＳ ゴシック" panose="020B0609070205080204" pitchFamily="49" charset="-128"/>
              </a:rPr>
              <a:t>茶道</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華道</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書道</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食</a:t>
            </a:r>
            <a:r>
              <a:rPr lang="ja-JP" altLang="ja-JP" sz="1400" dirty="0">
                <a:latin typeface="ＭＳ ゴシック" panose="020B0609070205080204" pitchFamily="49" charset="-128"/>
                <a:ea typeface="ＭＳ ゴシック" panose="020B0609070205080204" pitchFamily="49" charset="-128"/>
              </a:rPr>
              <a:t>文化その他の生活に係る文化をいう。）の振興を</a:t>
            </a:r>
            <a:r>
              <a:rPr lang="ja-JP" altLang="ja-JP" sz="1400" dirty="0" smtClean="0">
                <a:latin typeface="ＭＳ ゴシック" panose="020B0609070205080204" pitchFamily="49" charset="-128"/>
                <a:ea typeface="ＭＳ ゴシック" panose="020B0609070205080204" pitchFamily="49" charset="-128"/>
              </a:rPr>
              <a:t>図</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ると</a:t>
            </a:r>
            <a:r>
              <a:rPr lang="ja-JP" altLang="ja-JP" sz="1400" dirty="0">
                <a:latin typeface="ＭＳ ゴシック" panose="020B0609070205080204" pitchFamily="49" charset="-128"/>
                <a:ea typeface="ＭＳ ゴシック" panose="020B0609070205080204" pitchFamily="49" charset="-128"/>
              </a:rPr>
              <a:t>とも</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国民</a:t>
            </a:r>
            <a:r>
              <a:rPr lang="ja-JP" altLang="ja-JP" sz="1400" dirty="0">
                <a:latin typeface="ＭＳ ゴシック" panose="020B0609070205080204" pitchFamily="49" charset="-128"/>
                <a:ea typeface="ＭＳ ゴシック" panose="020B0609070205080204" pitchFamily="49" charset="-128"/>
              </a:rPr>
              <a:t>娯楽（</a:t>
            </a:r>
            <a:r>
              <a:rPr lang="ja-JP" altLang="ja-JP" sz="1400" dirty="0" smtClean="0">
                <a:latin typeface="ＭＳ ゴシック" panose="020B0609070205080204" pitchFamily="49" charset="-128"/>
                <a:ea typeface="ＭＳ ゴシック" panose="020B0609070205080204" pitchFamily="49" charset="-128"/>
              </a:rPr>
              <a:t>囲碁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将棋</a:t>
            </a:r>
            <a:r>
              <a:rPr lang="ja-JP" altLang="ja-JP" sz="1400" dirty="0">
                <a:latin typeface="ＭＳ ゴシック" panose="020B0609070205080204" pitchFamily="49" charset="-128"/>
                <a:ea typeface="ＭＳ ゴシック" panose="020B0609070205080204" pitchFamily="49" charset="-128"/>
              </a:rPr>
              <a:t>その他の国民的娯楽をいう。）並びに出版物及びレコード等の</a:t>
            </a:r>
            <a:r>
              <a:rPr lang="ja-JP" altLang="ja-JP" sz="1400" dirty="0" smtClean="0">
                <a:latin typeface="ＭＳ ゴシック" panose="020B0609070205080204" pitchFamily="49" charset="-128"/>
                <a:ea typeface="ＭＳ ゴシック" panose="020B0609070205080204" pitchFamily="49" charset="-128"/>
              </a:rPr>
              <a:t>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及</a:t>
            </a:r>
            <a:r>
              <a:rPr lang="ja-JP" altLang="ja-JP" sz="1400" dirty="0">
                <a:latin typeface="ＭＳ ゴシック" panose="020B0609070205080204" pitchFamily="49" charset="-128"/>
                <a:ea typeface="ＭＳ ゴシック" panose="020B0609070205080204" pitchFamily="49" charset="-128"/>
              </a:rPr>
              <a:t>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に関する活動への支援その他の必要な施策を講ずるものとする。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財等の保存及び</a:t>
            </a:r>
            <a:r>
              <a:rPr lang="ja-JP" altLang="ja-JP" sz="1400" dirty="0" smtClean="0">
                <a:latin typeface="ＭＳ ゴシック" panose="020B0609070205080204" pitchFamily="49" charset="-128"/>
                <a:ea typeface="ＭＳ ゴシック" panose="020B0609070205080204" pitchFamily="49" charset="-128"/>
              </a:rPr>
              <a:t>活用</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第十三条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有形</a:t>
            </a:r>
            <a:r>
              <a:rPr lang="ja-JP" altLang="ja-JP" sz="1400" dirty="0">
                <a:latin typeface="ＭＳ ゴシック" panose="020B0609070205080204" pitchFamily="49" charset="-128"/>
                <a:ea typeface="ＭＳ ゴシック" panose="020B0609070205080204" pitchFamily="49" charset="-128"/>
              </a:rPr>
              <a:t>及び無形の文化財並びにその保存技術（以下「文化財等」という。）の保存</a:t>
            </a:r>
            <a:r>
              <a:rPr lang="ja-JP" altLang="ja-JP" sz="1400" dirty="0" smtClean="0">
                <a:latin typeface="ＭＳ ゴシック" panose="020B0609070205080204" pitchFamily="49" charset="-128"/>
                <a:ea typeface="ＭＳ ゴシック" panose="020B0609070205080204" pitchFamily="49" charset="-128"/>
              </a:rPr>
              <a:t>及び</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活用</a:t>
            </a:r>
            <a:r>
              <a:rPr lang="ja-JP" altLang="ja-JP" sz="1400" dirty="0">
                <a:latin typeface="ＭＳ ゴシック" panose="020B0609070205080204" pitchFamily="49" charset="-128"/>
                <a:ea typeface="ＭＳ ゴシック" panose="020B0609070205080204" pitchFamily="49" charset="-128"/>
              </a:rPr>
              <a:t>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財等に</a:t>
            </a:r>
            <a:r>
              <a:rPr lang="ja-JP" altLang="ja-JP" sz="1400" dirty="0" smtClean="0">
                <a:latin typeface="ＭＳ ゴシック" panose="020B0609070205080204" pitchFamily="49" charset="-128"/>
                <a:ea typeface="ＭＳ ゴシック" panose="020B0609070205080204" pitchFamily="49" charset="-128"/>
              </a:rPr>
              <a:t>関し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修復</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防災対策</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公開</a:t>
            </a:r>
            <a:r>
              <a:rPr lang="ja-JP" altLang="ja-JP" sz="1400" dirty="0">
                <a:latin typeface="ＭＳ ゴシック" panose="020B0609070205080204" pitchFamily="49" charset="-128"/>
                <a:ea typeface="ＭＳ ゴシック" panose="020B0609070205080204" pitchFamily="49" charset="-128"/>
              </a:rPr>
              <a:t>等への支援その他の必要な施策を講ずるものとする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地域</a:t>
            </a:r>
            <a:r>
              <a:rPr lang="ja-JP" altLang="ja-JP" sz="1400" dirty="0">
                <a:latin typeface="ＭＳ ゴシック" panose="020B0609070205080204" pitchFamily="49" charset="-128"/>
                <a:ea typeface="ＭＳ ゴシック" panose="020B0609070205080204" pitchFamily="49" charset="-128"/>
              </a:rPr>
              <a:t>における文化芸術の振興</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第十四条</a:t>
            </a:r>
            <a:r>
              <a:rPr lang="ja-JP" altLang="ja-JP" sz="1400" dirty="0">
                <a:latin typeface="ＭＳ ゴシック" panose="020B0609070205080204" pitchFamily="49" charset="-128"/>
                <a:ea typeface="ＭＳ ゴシック" panose="020B0609070205080204" pitchFamily="49" charset="-128"/>
              </a:rPr>
              <a:t>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各地域</a:t>
            </a:r>
            <a:r>
              <a:rPr lang="ja-JP" altLang="ja-JP" sz="1400" dirty="0">
                <a:latin typeface="ＭＳ ゴシック" panose="020B0609070205080204" pitchFamily="49" charset="-128"/>
                <a:ea typeface="ＭＳ ゴシック" panose="020B0609070205080204" pitchFamily="49" charset="-128"/>
              </a:rPr>
              <a:t>における文化芸術の振興及びこれを通じた地域の振興を図る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各地域</a:t>
            </a:r>
            <a:r>
              <a:rPr lang="ja-JP" altLang="ja-JP" sz="1400" dirty="0">
                <a:latin typeface="ＭＳ ゴシック" panose="020B0609070205080204" pitchFamily="49" charset="-128"/>
                <a:ea typeface="ＭＳ ゴシック" panose="020B0609070205080204" pitchFamily="49" charset="-128"/>
              </a:rPr>
              <a:t>に</a:t>
            </a:r>
            <a:r>
              <a:rPr lang="ja-JP" altLang="ja-JP" sz="1400" dirty="0" err="1" smtClean="0">
                <a:latin typeface="ＭＳ ゴシック" panose="020B0609070205080204" pitchFamily="49" charset="-128"/>
                <a:ea typeface="ＭＳ ゴシック" panose="020B0609070205080204" pitchFamily="49" charset="-128"/>
              </a:rPr>
              <a:t>お</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ける</a:t>
            </a:r>
            <a:r>
              <a:rPr lang="ja-JP" altLang="ja-JP" sz="1400" dirty="0">
                <a:latin typeface="ＭＳ ゴシック" panose="020B0609070205080204" pitchFamily="49" charset="-128"/>
                <a:ea typeface="ＭＳ ゴシック" panose="020B0609070205080204" pitchFamily="49" charset="-128"/>
              </a:rPr>
              <a:t>文化芸術の</a:t>
            </a:r>
            <a:r>
              <a:rPr lang="ja-JP" altLang="ja-JP" sz="1400" dirty="0" smtClean="0">
                <a:latin typeface="ＭＳ ゴシック" panose="020B0609070205080204" pitchFamily="49" charset="-128"/>
                <a:ea typeface="ＭＳ ゴシック" panose="020B0609070205080204" pitchFamily="49" charset="-128"/>
              </a:rPr>
              <a:t>公演</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展示</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a:t>
            </a:r>
            <a:r>
              <a:rPr lang="ja-JP" altLang="ja-JP" sz="1400" dirty="0">
                <a:latin typeface="ＭＳ ゴシック" panose="020B0609070205080204" pitchFamily="49" charset="-128"/>
                <a:ea typeface="ＭＳ ゴシック" panose="020B0609070205080204" pitchFamily="49" charset="-128"/>
              </a:rPr>
              <a:t>祭等への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地域</a:t>
            </a:r>
            <a:r>
              <a:rPr lang="ja-JP" altLang="ja-JP" sz="1400" dirty="0">
                <a:latin typeface="ＭＳ ゴシック" panose="020B0609070205080204" pitchFamily="49" charset="-128"/>
                <a:ea typeface="ＭＳ ゴシック" panose="020B0609070205080204" pitchFamily="49" charset="-128"/>
              </a:rPr>
              <a:t>固有の伝統芸能及び民俗芸能（地域の人々</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err="1" smtClean="0">
                <a:latin typeface="ＭＳ ゴシック" panose="020B0609070205080204" pitchFamily="49" charset="-128"/>
                <a:ea typeface="ＭＳ ゴシック" panose="020B0609070205080204" pitchFamily="49" charset="-128"/>
              </a:rPr>
              <a:t>よ</a:t>
            </a:r>
            <a:r>
              <a:rPr lang="ja-JP" altLang="ja-JP" sz="1400" dirty="0" err="1" smtClean="0">
                <a:latin typeface="ＭＳ ゴシック" panose="020B0609070205080204" pitchFamily="49" charset="-128"/>
                <a:ea typeface="ＭＳ ゴシック" panose="020B0609070205080204" pitchFamily="49" charset="-128"/>
              </a:rPr>
              <a:t>っ</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て</a:t>
            </a:r>
            <a:r>
              <a:rPr lang="ja-JP" altLang="ja-JP" sz="1400" dirty="0">
                <a:latin typeface="ＭＳ ゴシック" panose="020B0609070205080204" pitchFamily="49" charset="-128"/>
                <a:ea typeface="ＭＳ ゴシック" panose="020B0609070205080204" pitchFamily="49" charset="-128"/>
              </a:rPr>
              <a:t>行われる民俗的な芸能をいう。）に関する活動への支援その他の必要な施策を講ずるものとする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32</a:t>
            </a:r>
            <a:endParaRPr lang="ja-JP" altLang="en-US" dirty="0"/>
          </a:p>
        </p:txBody>
      </p:sp>
    </p:spTree>
    <p:extLst>
      <p:ext uri="{BB962C8B-B14F-4D97-AF65-F5344CB8AC3E}">
        <p14:creationId xmlns:p14="http://schemas.microsoft.com/office/powerpoint/2010/main" val="314068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251520" y="548680"/>
            <a:ext cx="8229600" cy="5813598"/>
          </a:xfrm>
        </p:spPr>
        <p:txBody>
          <a:bodyPr>
            <a:normAutofit/>
          </a:bodyPr>
          <a:lstStyle/>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国際</a:t>
            </a:r>
            <a:r>
              <a:rPr lang="ja-JP" altLang="ja-JP" sz="1400" dirty="0">
                <a:latin typeface="ＭＳ ゴシック" panose="020B0609070205080204" pitchFamily="49" charset="-128"/>
                <a:ea typeface="ＭＳ ゴシック" panose="020B0609070205080204" pitchFamily="49" charset="-128"/>
              </a:rPr>
              <a:t>交流等の</a:t>
            </a:r>
            <a:r>
              <a:rPr lang="ja-JP" altLang="ja-JP" sz="1400" dirty="0" smtClean="0">
                <a:latin typeface="ＭＳ ゴシック" panose="020B0609070205080204" pitchFamily="49" charset="-128"/>
                <a:ea typeface="ＭＳ ゴシック" panose="020B0609070205080204" pitchFamily="49" charset="-128"/>
              </a:rPr>
              <a:t>推進</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第十五条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芸術に係る国際的な交流及び貢献の推進を図ることに</a:t>
            </a:r>
            <a:r>
              <a:rPr lang="ja-JP" altLang="ja-JP" sz="1400" dirty="0" smtClean="0">
                <a:latin typeface="ＭＳ ゴシック" panose="020B0609070205080204" pitchFamily="49" charset="-128"/>
                <a:ea typeface="ＭＳ ゴシック" panose="020B0609070205080204" pitchFamily="49" charset="-128"/>
              </a:rPr>
              <a:t>より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我が国</a:t>
            </a:r>
            <a:r>
              <a:rPr lang="ja-JP" altLang="ja-JP" sz="1400" dirty="0">
                <a:latin typeface="ＭＳ ゴシック" panose="020B0609070205080204" pitchFamily="49" charset="-128"/>
                <a:ea typeface="ＭＳ ゴシック" panose="020B0609070205080204" pitchFamily="49" charset="-128"/>
              </a:rPr>
              <a:t>及び世界</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芸術活動の発展を図る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芸術活動を行う者の国際的な交流及び芸術祭その他の文化</a:t>
            </a:r>
            <a:r>
              <a:rPr lang="ja-JP" altLang="ja-JP" sz="1400" dirty="0" smtClean="0">
                <a:latin typeface="ＭＳ ゴシック" panose="020B0609070205080204" pitchFamily="49" charset="-128"/>
                <a:ea typeface="ＭＳ ゴシック" panose="020B0609070205080204" pitchFamily="49" charset="-128"/>
              </a:rPr>
              <a:t>芸</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術</a:t>
            </a:r>
            <a:r>
              <a:rPr lang="ja-JP" altLang="ja-JP" sz="1400" dirty="0">
                <a:latin typeface="ＭＳ ゴシック" panose="020B0609070205080204" pitchFamily="49" charset="-128"/>
                <a:ea typeface="ＭＳ ゴシック" panose="020B0609070205080204" pitchFamily="49" charset="-128"/>
              </a:rPr>
              <a:t>に係る国際的な催しの開催又はこれへの</a:t>
            </a:r>
            <a:r>
              <a:rPr lang="ja-JP" altLang="ja-JP" sz="1400" dirty="0" smtClean="0">
                <a:latin typeface="ＭＳ ゴシック" panose="020B0609070205080204" pitchFamily="49" charset="-128"/>
                <a:ea typeface="ＭＳ ゴシック" panose="020B0609070205080204" pitchFamily="49" charset="-128"/>
              </a:rPr>
              <a:t>参加</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海外</a:t>
            </a:r>
            <a:r>
              <a:rPr lang="ja-JP" altLang="ja-JP" sz="1400" dirty="0">
                <a:latin typeface="ＭＳ ゴシック" panose="020B0609070205080204" pitchFamily="49" charset="-128"/>
                <a:ea typeface="ＭＳ ゴシック" panose="020B0609070205080204" pitchFamily="49" charset="-128"/>
              </a:rPr>
              <a:t>における我が国の文化芸術の現地の言語に</a:t>
            </a:r>
            <a:r>
              <a:rPr lang="ja-JP" altLang="ja-JP" sz="1400" dirty="0" err="1" smtClean="0">
                <a:latin typeface="ＭＳ ゴシック" panose="020B0609070205080204" pitchFamily="49" charset="-128"/>
                <a:ea typeface="ＭＳ ゴシック" panose="020B0609070205080204" pitchFamily="49" charset="-128"/>
              </a:rPr>
              <a:t>よ</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る</a:t>
            </a:r>
            <a:r>
              <a:rPr lang="ja-JP" altLang="ja-JP" sz="1400" dirty="0" smtClean="0">
                <a:latin typeface="ＭＳ ゴシック" panose="020B0609070205080204" pitchFamily="49" charset="-128"/>
                <a:ea typeface="ＭＳ ゴシック" panose="020B0609070205080204" pitchFamily="49" charset="-128"/>
              </a:rPr>
              <a:t>展示</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公開</a:t>
            </a:r>
            <a:r>
              <a:rPr lang="ja-JP" altLang="ja-JP" sz="1400" dirty="0">
                <a:latin typeface="ＭＳ ゴシック" panose="020B0609070205080204" pitchFamily="49" charset="-128"/>
                <a:ea typeface="ＭＳ ゴシック" panose="020B0609070205080204" pitchFamily="49" charset="-128"/>
              </a:rPr>
              <a:t>その他の普及への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海外</a:t>
            </a:r>
            <a:r>
              <a:rPr lang="ja-JP" altLang="ja-JP" sz="1400" dirty="0">
                <a:latin typeface="ＭＳ ゴシック" panose="020B0609070205080204" pitchFamily="49" charset="-128"/>
                <a:ea typeface="ＭＳ ゴシック" panose="020B0609070205080204" pitchFamily="49" charset="-128"/>
              </a:rPr>
              <a:t>の文化遺産の修復に関する</a:t>
            </a:r>
            <a:r>
              <a:rPr lang="ja-JP" altLang="ja-JP" sz="1400" dirty="0" smtClean="0">
                <a:latin typeface="ＭＳ ゴシック" panose="020B0609070205080204" pitchFamily="49" charset="-128"/>
                <a:ea typeface="ＭＳ ゴシック" panose="020B0609070205080204" pitchFamily="49" charset="-128"/>
              </a:rPr>
              <a:t>協力</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海外</a:t>
            </a:r>
            <a:r>
              <a:rPr lang="ja-JP" altLang="ja-JP" sz="1400" dirty="0">
                <a:latin typeface="ＭＳ ゴシック" panose="020B0609070205080204" pitchFamily="49" charset="-128"/>
                <a:ea typeface="ＭＳ ゴシック" panose="020B0609070205080204" pitchFamily="49" charset="-128"/>
              </a:rPr>
              <a:t>における著作権</a:t>
            </a:r>
            <a:r>
              <a:rPr lang="ja-JP" altLang="ja-JP" sz="1400" dirty="0" smtClean="0">
                <a:latin typeface="ＭＳ ゴシック" panose="020B0609070205080204" pitchFamily="49" charset="-128"/>
                <a:ea typeface="ＭＳ ゴシック" panose="020B0609070205080204" pitchFamily="49" charset="-128"/>
              </a:rPr>
              <a:t>に</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関する</a:t>
            </a:r>
            <a:r>
              <a:rPr lang="ja-JP" altLang="ja-JP" sz="1400" dirty="0">
                <a:latin typeface="ＭＳ ゴシック" panose="020B0609070205080204" pitchFamily="49" charset="-128"/>
                <a:ea typeface="ＭＳ ゴシック" panose="020B0609070205080204" pitchFamily="49" charset="-128"/>
              </a:rPr>
              <a:t>制度の整備に関する</a:t>
            </a:r>
            <a:r>
              <a:rPr lang="ja-JP" altLang="ja-JP" sz="1400" dirty="0" smtClean="0">
                <a:latin typeface="ＭＳ ゴシック" panose="020B0609070205080204" pitchFamily="49" charset="-128"/>
                <a:ea typeface="ＭＳ ゴシック" panose="020B0609070205080204" pitchFamily="49" charset="-128"/>
              </a:rPr>
              <a:t>協力</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芸術に関する国際機関等の業務に従事する人材の養成及び</a:t>
            </a:r>
            <a:r>
              <a:rPr lang="ja-JP" altLang="ja-JP" sz="1400" dirty="0" smtClean="0">
                <a:latin typeface="ＭＳ ゴシック" panose="020B0609070205080204" pitchFamily="49" charset="-128"/>
                <a:ea typeface="ＭＳ ゴシック" panose="020B0609070205080204" pitchFamily="49" charset="-128"/>
              </a:rPr>
              <a:t>派</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遣</a:t>
            </a:r>
            <a:r>
              <a:rPr lang="ja-JP" altLang="ja-JP" sz="1400" dirty="0">
                <a:latin typeface="ＭＳ ゴシック" panose="020B0609070205080204" pitchFamily="49" charset="-128"/>
                <a:ea typeface="ＭＳ ゴシック" panose="020B0609070205080204" pitchFamily="49" charset="-128"/>
              </a:rPr>
              <a:t>その他の必要な施策を講ずるものとする。</a:t>
            </a:r>
          </a:p>
          <a:p>
            <a:pPr marL="0" indent="0">
              <a:buNone/>
            </a:pPr>
            <a:r>
              <a:rPr lang="en-US" altLang="ja-JP" sz="1400" dirty="0">
                <a:latin typeface="ＭＳ ゴシック" panose="020B0609070205080204" pitchFamily="49" charset="-128"/>
                <a:ea typeface="ＭＳ ゴシック" panose="020B0609070205080204" pitchFamily="49" charset="-128"/>
              </a:rPr>
              <a:t>2</a:t>
            </a:r>
            <a:r>
              <a:rPr lang="ja-JP" altLang="ja-JP" sz="1400" dirty="0">
                <a:latin typeface="ＭＳ ゴシック" panose="020B0609070205080204" pitchFamily="49" charset="-128"/>
                <a:ea typeface="ＭＳ ゴシック" panose="020B0609070205080204" pitchFamily="49" charset="-128"/>
              </a:rPr>
              <a:t>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前項</a:t>
            </a:r>
            <a:r>
              <a:rPr lang="ja-JP" altLang="ja-JP" sz="1400" dirty="0">
                <a:latin typeface="ＭＳ ゴシック" panose="020B0609070205080204" pitchFamily="49" charset="-128"/>
                <a:ea typeface="ＭＳ ゴシック" panose="020B0609070205080204" pitchFamily="49" charset="-128"/>
              </a:rPr>
              <a:t>の施策を講ずるに当たって</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我が国</a:t>
            </a:r>
            <a:r>
              <a:rPr lang="ja-JP" altLang="ja-JP" sz="1400" dirty="0">
                <a:latin typeface="ＭＳ ゴシック" panose="020B0609070205080204" pitchFamily="49" charset="-128"/>
                <a:ea typeface="ＭＳ ゴシック" panose="020B0609070205080204" pitchFamily="49" charset="-128"/>
              </a:rPr>
              <a:t>の文化芸術を総合的に世界に発信するよう</a:t>
            </a:r>
            <a:r>
              <a:rPr lang="ja-JP" altLang="ja-JP" sz="1400" dirty="0" smtClean="0">
                <a:latin typeface="ＭＳ ゴシック" panose="020B0609070205080204" pitchFamily="49" charset="-128"/>
                <a:ea typeface="ＭＳ ゴシック" panose="020B0609070205080204" pitchFamily="49" charset="-128"/>
              </a:rPr>
              <a:t>努め</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なければ</a:t>
            </a:r>
            <a:r>
              <a:rPr lang="ja-JP" altLang="ja-JP" sz="1400" dirty="0">
                <a:latin typeface="ＭＳ ゴシック" panose="020B0609070205080204" pitchFamily="49" charset="-128"/>
                <a:ea typeface="ＭＳ ゴシック" panose="020B0609070205080204" pitchFamily="49" charset="-128"/>
              </a:rPr>
              <a:t>ならない</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等の養成及び</a:t>
            </a:r>
            <a:r>
              <a:rPr lang="ja-JP" altLang="ja-JP" sz="1400" dirty="0" smtClean="0">
                <a:latin typeface="ＭＳ ゴシック" panose="020B0609070205080204" pitchFamily="49" charset="-128"/>
                <a:ea typeface="ＭＳ ゴシック" panose="020B0609070205080204" pitchFamily="49" charset="-128"/>
              </a:rPr>
              <a:t>確保</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第十六条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芸術に関する創造的活動を行う</a:t>
            </a:r>
            <a:r>
              <a:rPr lang="ja-JP" altLang="ja-JP" sz="1400" dirty="0" smtClean="0">
                <a:latin typeface="ＭＳ ゴシック" panose="020B0609070205080204" pitchFamily="49" charset="-128"/>
                <a:ea typeface="ＭＳ ゴシック" panose="020B0609070205080204" pitchFamily="49" charset="-128"/>
              </a:rPr>
              <a:t>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伝統</a:t>
            </a:r>
            <a:r>
              <a:rPr lang="ja-JP" altLang="ja-JP" sz="1400" dirty="0">
                <a:latin typeface="ＭＳ ゴシック" panose="020B0609070205080204" pitchFamily="49" charset="-128"/>
                <a:ea typeface="ＭＳ ゴシック" panose="020B0609070205080204" pitchFamily="49" charset="-128"/>
              </a:rPr>
              <a:t>芸能の</a:t>
            </a:r>
            <a:r>
              <a:rPr lang="ja-JP" altLang="ja-JP" sz="1400" dirty="0" smtClean="0">
                <a:latin typeface="ＭＳ ゴシック" panose="020B0609070205080204" pitchFamily="49" charset="-128"/>
                <a:ea typeface="ＭＳ ゴシック" panose="020B0609070205080204" pitchFamily="49" charset="-128"/>
              </a:rPr>
              <a:t>伝承者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財等の保存及び</a:t>
            </a:r>
            <a:r>
              <a:rPr lang="ja-JP" altLang="ja-JP" sz="1400" dirty="0" smtClean="0">
                <a:latin typeface="ＭＳ ゴシック" panose="020B0609070205080204" pitchFamily="49" charset="-128"/>
                <a:ea typeface="ＭＳ ゴシック" panose="020B0609070205080204" pitchFamily="49" charset="-128"/>
              </a:rPr>
              <a:t>活</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用</a:t>
            </a:r>
            <a:r>
              <a:rPr lang="ja-JP" altLang="ja-JP" sz="1400" dirty="0">
                <a:latin typeface="ＭＳ ゴシック" panose="020B0609070205080204" pitchFamily="49" charset="-128"/>
                <a:ea typeface="ＭＳ ゴシック" panose="020B0609070205080204" pitchFamily="49" charset="-128"/>
              </a:rPr>
              <a:t>に関する専門的知識及び技能を有する</a:t>
            </a:r>
            <a:r>
              <a:rPr lang="ja-JP" altLang="ja-JP" sz="1400" dirty="0" smtClean="0">
                <a:latin typeface="ＭＳ ゴシック" panose="020B0609070205080204" pitchFamily="49" charset="-128"/>
                <a:ea typeface="ＭＳ ゴシック" panose="020B0609070205080204" pitchFamily="49" charset="-128"/>
              </a:rPr>
              <a:t>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芸術活動に関する企画又は制作を行う</a:t>
            </a:r>
            <a:r>
              <a:rPr lang="ja-JP" altLang="ja-JP" sz="1400" dirty="0" smtClean="0">
                <a:latin typeface="ＭＳ ゴシック" panose="020B0609070205080204" pitchFamily="49" charset="-128"/>
                <a:ea typeface="ＭＳ ゴシック" panose="020B0609070205080204" pitchFamily="49" charset="-128"/>
              </a:rPr>
              <a:t>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文化芸</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術</a:t>
            </a:r>
            <a:r>
              <a:rPr lang="ja-JP" altLang="ja-JP" sz="1400" dirty="0">
                <a:latin typeface="ＭＳ ゴシック" panose="020B0609070205080204" pitchFamily="49" charset="-128"/>
                <a:ea typeface="ＭＳ ゴシック" panose="020B0609070205080204" pitchFamily="49" charset="-128"/>
              </a:rPr>
              <a:t>活動に関する</a:t>
            </a:r>
            <a:r>
              <a:rPr lang="ja-JP" altLang="ja-JP" sz="1400" dirty="0" smtClean="0">
                <a:latin typeface="ＭＳ ゴシック" panose="020B0609070205080204" pitchFamily="49" charset="-128"/>
                <a:ea typeface="ＭＳ ゴシック" panose="020B0609070205080204" pitchFamily="49" charset="-128"/>
              </a:rPr>
              <a:t>技術者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施設の管理及び運営を行う者その他の文化芸術を担う者（以下「</a:t>
            </a:r>
            <a:r>
              <a:rPr lang="ja-JP" altLang="ja-JP" sz="1400" dirty="0" smtClean="0">
                <a:latin typeface="ＭＳ ゴシック" panose="020B0609070205080204" pitchFamily="49" charset="-128"/>
                <a:ea typeface="ＭＳ ゴシック" panose="020B0609070205080204" pitchFamily="49" charset="-128"/>
              </a:rPr>
              <a:t>芸術</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家等</a:t>
            </a:r>
            <a:r>
              <a:rPr lang="ja-JP" altLang="ja-JP" sz="1400" dirty="0">
                <a:latin typeface="ＭＳ ゴシック" panose="020B0609070205080204" pitchFamily="49" charset="-128"/>
                <a:ea typeface="ＭＳ ゴシック" panose="020B0609070205080204" pitchFamily="49" charset="-128"/>
              </a:rPr>
              <a:t>」という。）の養成及び確保を図る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国内外</a:t>
            </a:r>
            <a:r>
              <a:rPr lang="ja-JP" altLang="ja-JP" sz="1400" dirty="0">
                <a:latin typeface="ＭＳ ゴシック" panose="020B0609070205080204" pitchFamily="49" charset="-128"/>
                <a:ea typeface="ＭＳ ゴシック" panose="020B0609070205080204" pitchFamily="49" charset="-128"/>
              </a:rPr>
              <a:t>における</a:t>
            </a:r>
            <a:r>
              <a:rPr lang="ja-JP" altLang="ja-JP" sz="1400" dirty="0" smtClean="0">
                <a:latin typeface="ＭＳ ゴシック" panose="020B0609070205080204" pitchFamily="49" charset="-128"/>
                <a:ea typeface="ＭＳ ゴシック" panose="020B0609070205080204" pitchFamily="49" charset="-128"/>
              </a:rPr>
              <a:t>研修</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教育</a:t>
            </a:r>
            <a:r>
              <a:rPr lang="ja-JP" altLang="ja-JP" sz="1400" dirty="0">
                <a:latin typeface="ＭＳ ゴシック" panose="020B0609070205080204" pitchFamily="49" charset="-128"/>
                <a:ea typeface="ＭＳ ゴシック" panose="020B0609070205080204" pitchFamily="49" charset="-128"/>
              </a:rPr>
              <a:t>訓練等の人材育成への</a:t>
            </a:r>
            <a:r>
              <a:rPr lang="ja-JP" altLang="ja-JP" sz="1400" dirty="0" smtClean="0">
                <a:latin typeface="ＭＳ ゴシック" panose="020B0609070205080204" pitchFamily="49" charset="-128"/>
                <a:ea typeface="ＭＳ ゴシック" panose="020B0609070205080204" pitchFamily="49" charset="-128"/>
              </a:rPr>
              <a:t>支</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研修</a:t>
            </a:r>
            <a:r>
              <a:rPr lang="ja-JP" altLang="ja-JP" sz="1400" dirty="0">
                <a:latin typeface="ＭＳ ゴシック" panose="020B0609070205080204" pitchFamily="49" charset="-128"/>
                <a:ea typeface="ＭＳ ゴシック" panose="020B0609070205080204" pitchFamily="49" charset="-128"/>
              </a:rPr>
              <a:t>成果の発表の機会の</a:t>
            </a:r>
            <a:r>
              <a:rPr lang="ja-JP" altLang="ja-JP" sz="1400" dirty="0" smtClean="0">
                <a:latin typeface="ＭＳ ゴシック" panose="020B0609070205080204" pitchFamily="49" charset="-128"/>
                <a:ea typeface="ＭＳ ゴシック" panose="020B0609070205080204" pitchFamily="49" charset="-128"/>
              </a:rPr>
              <a:t>確保</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芸術に関する作品の流通の</a:t>
            </a:r>
            <a:r>
              <a:rPr lang="ja-JP" altLang="ja-JP" sz="1400" dirty="0" smtClean="0">
                <a:latin typeface="ＭＳ ゴシック" panose="020B0609070205080204" pitchFamily="49" charset="-128"/>
                <a:ea typeface="ＭＳ ゴシック" panose="020B0609070205080204" pitchFamily="49" charset="-128"/>
              </a:rPr>
              <a:t>促進</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等の文化芸術に</a:t>
            </a:r>
            <a:r>
              <a:rPr lang="ja-JP" altLang="ja-JP" sz="1400" dirty="0" smtClean="0">
                <a:latin typeface="ＭＳ ゴシック" panose="020B0609070205080204" pitchFamily="49" charset="-128"/>
                <a:ea typeface="ＭＳ ゴシック" panose="020B0609070205080204" pitchFamily="49" charset="-128"/>
              </a:rPr>
              <a:t>関</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する</a:t>
            </a:r>
            <a:r>
              <a:rPr lang="ja-JP" altLang="ja-JP" sz="1400" dirty="0">
                <a:latin typeface="ＭＳ ゴシック" panose="020B0609070205080204" pitchFamily="49" charset="-128"/>
                <a:ea typeface="ＭＳ ゴシック" panose="020B0609070205080204" pitchFamily="49" charset="-128"/>
              </a:rPr>
              <a:t>創造的活動等の環境の整備その他の必要な施策を講ずるものとする。</a:t>
            </a: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芸術に係る教育研究機関等の整備</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第十七条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等の養成及び文化芸術に関する調査研究の充実を図る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a:t>
            </a:r>
            <a:r>
              <a:rPr lang="ja-JP" altLang="ja-JP" sz="1400" dirty="0" smtClean="0">
                <a:latin typeface="ＭＳ ゴシック" panose="020B0609070205080204" pitchFamily="49" charset="-128"/>
                <a:ea typeface="ＭＳ ゴシック" panose="020B0609070205080204" pitchFamily="49" charset="-128"/>
              </a:rPr>
              <a:t>係る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大学</a:t>
            </a:r>
            <a:r>
              <a:rPr lang="ja-JP" altLang="ja-JP" sz="1400" dirty="0">
                <a:latin typeface="ＭＳ ゴシック" panose="020B0609070205080204" pitchFamily="49" charset="-128"/>
                <a:ea typeface="ＭＳ ゴシック" panose="020B0609070205080204" pitchFamily="49" charset="-128"/>
              </a:rPr>
              <a:t>その他の教育研究機関等の整備その他の必要な施策を講ずるものとする。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33</a:t>
            </a:r>
            <a:endParaRPr lang="ja-JP" altLang="en-US" dirty="0"/>
          </a:p>
        </p:txBody>
      </p:sp>
    </p:spTree>
    <p:extLst>
      <p:ext uri="{BB962C8B-B14F-4D97-AF65-F5344CB8AC3E}">
        <p14:creationId xmlns:p14="http://schemas.microsoft.com/office/powerpoint/2010/main" val="240000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68771"/>
            <a:ext cx="8363272" cy="5452517"/>
          </a:xfrm>
        </p:spPr>
        <p:txBody>
          <a:bodyPr>
            <a:noAutofit/>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国語</a:t>
            </a:r>
            <a:r>
              <a:rPr lang="ja-JP" altLang="ja-JP" sz="1400" dirty="0">
                <a:latin typeface="ＭＳ ゴシック" panose="020B0609070205080204" pitchFamily="49" charset="-128"/>
                <a:ea typeface="ＭＳ ゴシック" panose="020B0609070205080204" pitchFamily="49" charset="-128"/>
              </a:rPr>
              <a:t>についての</a:t>
            </a:r>
            <a:r>
              <a:rPr lang="ja-JP" altLang="ja-JP" sz="1400" dirty="0" smtClean="0">
                <a:latin typeface="ＭＳ ゴシック" panose="020B0609070205080204" pitchFamily="49" charset="-128"/>
                <a:ea typeface="ＭＳ ゴシック" panose="020B0609070205080204" pitchFamily="49" charset="-128"/>
              </a:rPr>
              <a:t>理解</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第十八条</a:t>
            </a:r>
            <a:r>
              <a:rPr lang="ja-JP" altLang="ja-JP" sz="1400" dirty="0">
                <a:latin typeface="ＭＳ ゴシック" panose="020B0609070205080204" pitchFamily="49" charset="-128"/>
                <a:ea typeface="ＭＳ ゴシック" panose="020B0609070205080204" pitchFamily="49" charset="-128"/>
              </a:rPr>
              <a:t>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国語</a:t>
            </a:r>
            <a:r>
              <a:rPr lang="ja-JP" altLang="ja-JP" sz="1400" dirty="0">
                <a:latin typeface="ＭＳ ゴシック" panose="020B0609070205080204" pitchFamily="49" charset="-128"/>
                <a:ea typeface="ＭＳ ゴシック" panose="020B0609070205080204" pitchFamily="49" charset="-128"/>
              </a:rPr>
              <a:t>が文化芸術の基盤をなすことに</a:t>
            </a:r>
            <a:r>
              <a:rPr lang="ja-JP" altLang="ja-JP" sz="1400" dirty="0" smtClean="0">
                <a:latin typeface="ＭＳ ゴシック" panose="020B0609070205080204" pitchFamily="49" charset="-128"/>
                <a:ea typeface="ＭＳ ゴシック" panose="020B0609070205080204" pitchFamily="49" charset="-128"/>
              </a:rPr>
              <a:t>かんがみ</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国語</a:t>
            </a:r>
            <a:r>
              <a:rPr lang="ja-JP" altLang="ja-JP" sz="1400" dirty="0">
                <a:latin typeface="ＭＳ ゴシック" panose="020B0609070205080204" pitchFamily="49" charset="-128"/>
                <a:ea typeface="ＭＳ ゴシック" panose="020B0609070205080204" pitchFamily="49" charset="-128"/>
              </a:rPr>
              <a:t>について正しい理解を</a:t>
            </a:r>
            <a:r>
              <a:rPr lang="ja-JP" altLang="ja-JP" sz="1400" dirty="0" err="1">
                <a:latin typeface="ＭＳ ゴシック" panose="020B0609070205080204" pitchFamily="49" charset="-128"/>
                <a:ea typeface="ＭＳ ゴシック" panose="020B0609070205080204" pitchFamily="49" charset="-128"/>
              </a:rPr>
              <a:t>深める</a:t>
            </a:r>
            <a:r>
              <a:rPr lang="ja-JP" altLang="ja-JP" sz="1400" dirty="0" err="1" smtClean="0">
                <a:latin typeface="ＭＳ ゴシック" panose="020B0609070205080204" pitchFamily="49" charset="-128"/>
                <a:ea typeface="ＭＳ ゴシック" panose="020B0609070205080204" pitchFamily="49" charset="-128"/>
              </a:rPr>
              <a:t>た</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国語</a:t>
            </a:r>
            <a:r>
              <a:rPr lang="ja-JP" altLang="ja-JP" sz="1400" dirty="0">
                <a:latin typeface="ＭＳ ゴシック" panose="020B0609070205080204" pitchFamily="49" charset="-128"/>
                <a:ea typeface="ＭＳ ゴシック" panose="020B0609070205080204" pitchFamily="49" charset="-128"/>
              </a:rPr>
              <a:t>教育の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国語</a:t>
            </a:r>
            <a:r>
              <a:rPr lang="ja-JP" altLang="ja-JP" sz="1400" dirty="0">
                <a:latin typeface="ＭＳ ゴシック" panose="020B0609070205080204" pitchFamily="49" charset="-128"/>
                <a:ea typeface="ＭＳ ゴシック" panose="020B0609070205080204" pitchFamily="49" charset="-128"/>
              </a:rPr>
              <a:t>に関する調査研究及び知識の普及その他の必要な施策を講ずるものと</a:t>
            </a:r>
            <a:r>
              <a:rPr lang="ja-JP" altLang="ja-JP" sz="1400" dirty="0" smtClean="0">
                <a:latin typeface="ＭＳ ゴシック" panose="020B0609070205080204" pitchFamily="49" charset="-128"/>
                <a:ea typeface="ＭＳ ゴシック" panose="020B0609070205080204" pitchFamily="49" charset="-128"/>
              </a:rPr>
              <a:t>する</a:t>
            </a:r>
            <a:r>
              <a:rPr lang="ja-JP" altLang="ja-JP" sz="1400" dirty="0">
                <a:latin typeface="ＭＳ ゴシック" panose="020B0609070205080204" pitchFamily="49" charset="-128"/>
                <a:ea typeface="ＭＳ ゴシック" panose="020B0609070205080204" pitchFamily="49" charset="-128"/>
              </a:rPr>
              <a:t>。</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日本語</a:t>
            </a:r>
            <a:r>
              <a:rPr lang="ja-JP" altLang="ja-JP" sz="1400" dirty="0">
                <a:latin typeface="ＭＳ ゴシック" panose="020B0609070205080204" pitchFamily="49" charset="-128"/>
                <a:ea typeface="ＭＳ ゴシック" panose="020B0609070205080204" pitchFamily="49" charset="-128"/>
              </a:rPr>
              <a:t>教育の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第十九条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外国人</a:t>
            </a:r>
            <a:r>
              <a:rPr lang="ja-JP" altLang="ja-JP" sz="1400" dirty="0">
                <a:latin typeface="ＭＳ ゴシック" panose="020B0609070205080204" pitchFamily="49" charset="-128"/>
                <a:ea typeface="ＭＳ ゴシック" panose="020B0609070205080204" pitchFamily="49" charset="-128"/>
              </a:rPr>
              <a:t>の我が国の文化芸術に関する理解に資する</a:t>
            </a:r>
            <a:r>
              <a:rPr lang="ja-JP" altLang="ja-JP" sz="1400" dirty="0" smtClean="0">
                <a:latin typeface="ＭＳ ゴシック" panose="020B0609070205080204" pitchFamily="49" charset="-128"/>
                <a:ea typeface="ＭＳ ゴシック" panose="020B0609070205080204" pitchFamily="49" charset="-128"/>
              </a:rPr>
              <a:t>よう</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外国人</a:t>
            </a:r>
            <a:r>
              <a:rPr lang="ja-JP" altLang="ja-JP" sz="1400" dirty="0">
                <a:latin typeface="ＭＳ ゴシック" panose="020B0609070205080204" pitchFamily="49" charset="-128"/>
                <a:ea typeface="ＭＳ ゴシック" panose="020B0609070205080204" pitchFamily="49" charset="-128"/>
              </a:rPr>
              <a:t>に対する日本語教育</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充実</a:t>
            </a:r>
            <a:r>
              <a:rPr lang="ja-JP" altLang="ja-JP" sz="1400" dirty="0">
                <a:latin typeface="ＭＳ ゴシック" panose="020B0609070205080204" pitchFamily="49" charset="-128"/>
                <a:ea typeface="ＭＳ ゴシック" panose="020B0609070205080204" pitchFamily="49" charset="-128"/>
              </a:rPr>
              <a:t>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日本語</a:t>
            </a:r>
            <a:r>
              <a:rPr lang="ja-JP" altLang="ja-JP" sz="1400" dirty="0">
                <a:latin typeface="ＭＳ ゴシック" panose="020B0609070205080204" pitchFamily="49" charset="-128"/>
                <a:ea typeface="ＭＳ ゴシック" panose="020B0609070205080204" pitchFamily="49" charset="-128"/>
              </a:rPr>
              <a:t>教育に従事する者の養成及び研修体制の</a:t>
            </a:r>
            <a:r>
              <a:rPr lang="ja-JP" altLang="ja-JP" sz="1400" dirty="0" smtClean="0">
                <a:latin typeface="ＭＳ ゴシック" panose="020B0609070205080204" pitchFamily="49" charset="-128"/>
                <a:ea typeface="ＭＳ ゴシック" panose="020B0609070205080204" pitchFamily="49" charset="-128"/>
              </a:rPr>
              <a:t>整備</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日本語</a:t>
            </a:r>
            <a:r>
              <a:rPr lang="ja-JP" altLang="ja-JP" sz="1400" dirty="0">
                <a:latin typeface="ＭＳ ゴシック" panose="020B0609070205080204" pitchFamily="49" charset="-128"/>
                <a:ea typeface="ＭＳ ゴシック" panose="020B0609070205080204" pitchFamily="49" charset="-128"/>
              </a:rPr>
              <a:t>教育に関する教材の</a:t>
            </a:r>
            <a:r>
              <a:rPr lang="ja-JP" altLang="ja-JP" sz="1400" dirty="0" smtClean="0">
                <a:latin typeface="ＭＳ ゴシック" panose="020B0609070205080204" pitchFamily="49" charset="-128"/>
                <a:ea typeface="ＭＳ ゴシック" panose="020B0609070205080204" pitchFamily="49" charset="-128"/>
              </a:rPr>
              <a:t>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発</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日本語</a:t>
            </a:r>
            <a:r>
              <a:rPr lang="ja-JP" altLang="ja-JP" sz="1400" dirty="0">
                <a:latin typeface="ＭＳ ゴシック" panose="020B0609070205080204" pitchFamily="49" charset="-128"/>
                <a:ea typeface="ＭＳ ゴシック" panose="020B0609070205080204" pitchFamily="49" charset="-128"/>
              </a:rPr>
              <a:t>教育を行う機関における教育の水準の向上その他の必要な施策を講ずるものとする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著作権</a:t>
            </a:r>
            <a:r>
              <a:rPr lang="ja-JP" altLang="ja-JP" sz="1400" dirty="0">
                <a:latin typeface="ＭＳ ゴシック" panose="020B0609070205080204" pitchFamily="49" charset="-128"/>
                <a:ea typeface="ＭＳ ゴシック" panose="020B0609070205080204" pitchFamily="49" charset="-128"/>
              </a:rPr>
              <a:t>等の保護及び</a:t>
            </a:r>
            <a:r>
              <a:rPr lang="ja-JP" altLang="ja-JP" sz="1400" dirty="0" smtClean="0">
                <a:latin typeface="ＭＳ ゴシック" panose="020B0609070205080204" pitchFamily="49" charset="-128"/>
                <a:ea typeface="ＭＳ ゴシック" panose="020B0609070205080204" pitchFamily="49" charset="-128"/>
              </a:rPr>
              <a:t>利用</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芸術の振興の基盤をなす著作者の権利及びこれに隣接する権利（以下この条</a:t>
            </a:r>
            <a:r>
              <a:rPr lang="ja-JP" altLang="ja-JP" sz="1400" dirty="0" smtClean="0">
                <a:latin typeface="ＭＳ ゴシック" panose="020B0609070205080204" pitchFamily="49" charset="-128"/>
                <a:ea typeface="ＭＳ ゴシック" panose="020B0609070205080204" pitchFamily="49" charset="-128"/>
              </a:rPr>
              <a:t>に</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おいて</a:t>
            </a:r>
            <a:r>
              <a:rPr lang="ja-JP" altLang="ja-JP" sz="1400" dirty="0">
                <a:latin typeface="ＭＳ ゴシック" panose="020B0609070205080204" pitchFamily="49" charset="-128"/>
                <a:ea typeface="ＭＳ ゴシック" panose="020B0609070205080204" pitchFamily="49" charset="-128"/>
              </a:rPr>
              <a:t>「著作権等」という。）に</a:t>
            </a:r>
            <a:r>
              <a:rPr lang="ja-JP" altLang="ja-JP" sz="1400" dirty="0" smtClean="0">
                <a:latin typeface="ＭＳ ゴシック" panose="020B0609070205080204" pitchFamily="49" charset="-128"/>
                <a:ea typeface="ＭＳ ゴシック" panose="020B0609070205080204" pitchFamily="49" charset="-128"/>
              </a:rPr>
              <a:t>ついて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著作権</a:t>
            </a:r>
            <a:r>
              <a:rPr lang="ja-JP" altLang="ja-JP" sz="1400" dirty="0">
                <a:latin typeface="ＭＳ ゴシック" panose="020B0609070205080204" pitchFamily="49" charset="-128"/>
                <a:ea typeface="ＭＳ ゴシック" panose="020B0609070205080204" pitchFamily="49" charset="-128"/>
              </a:rPr>
              <a:t>等に関する内外の動向を</a:t>
            </a:r>
            <a:r>
              <a:rPr lang="ja-JP" altLang="ja-JP" sz="1400" dirty="0" smtClean="0">
                <a:latin typeface="ＭＳ ゴシック" panose="020B0609070205080204" pitchFamily="49" charset="-128"/>
                <a:ea typeface="ＭＳ ゴシック" panose="020B0609070205080204" pitchFamily="49" charset="-128"/>
              </a:rPr>
              <a:t>踏まえつつ</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著作権</a:t>
            </a:r>
            <a:r>
              <a:rPr lang="ja-JP" altLang="ja-JP" sz="1400" dirty="0">
                <a:latin typeface="ＭＳ ゴシック" panose="020B0609070205080204" pitchFamily="49" charset="-128"/>
                <a:ea typeface="ＭＳ ゴシック" panose="020B0609070205080204" pitchFamily="49" charset="-128"/>
              </a:rPr>
              <a:t>等の</a:t>
            </a:r>
            <a:r>
              <a:rPr lang="ja-JP" altLang="ja-JP" sz="1400" dirty="0" smtClean="0">
                <a:latin typeface="ＭＳ ゴシック" panose="020B0609070205080204" pitchFamily="49" charset="-128"/>
                <a:ea typeface="ＭＳ ゴシック" panose="020B0609070205080204" pitchFamily="49" charset="-128"/>
              </a:rPr>
              <a:t>保</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護</a:t>
            </a:r>
            <a:r>
              <a:rPr lang="ja-JP" altLang="ja-JP" sz="1400" dirty="0">
                <a:latin typeface="ＭＳ ゴシック" panose="020B0609070205080204" pitchFamily="49" charset="-128"/>
                <a:ea typeface="ＭＳ ゴシック" panose="020B0609070205080204" pitchFamily="49" charset="-128"/>
              </a:rPr>
              <a:t>及び公正な利用を図る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著作権</a:t>
            </a:r>
            <a:r>
              <a:rPr lang="ja-JP" altLang="ja-JP" sz="1400" dirty="0">
                <a:latin typeface="ＭＳ ゴシック" panose="020B0609070205080204" pitchFamily="49" charset="-128"/>
                <a:ea typeface="ＭＳ ゴシック" panose="020B0609070205080204" pitchFamily="49" charset="-128"/>
              </a:rPr>
              <a:t>等に関する制度及び著作物の適正な流通を確保するための</a:t>
            </a:r>
            <a:r>
              <a:rPr lang="ja-JP" altLang="ja-JP" sz="1400" dirty="0" smtClean="0">
                <a:latin typeface="ＭＳ ゴシック" panose="020B0609070205080204" pitchFamily="49" charset="-128"/>
                <a:ea typeface="ＭＳ ゴシック" panose="020B0609070205080204" pitchFamily="49" charset="-128"/>
              </a:rPr>
              <a:t>環境</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の整備</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著作権</a:t>
            </a:r>
            <a:r>
              <a:rPr lang="ja-JP" altLang="ja-JP" sz="1400" dirty="0">
                <a:latin typeface="ＭＳ ゴシック" panose="020B0609070205080204" pitchFamily="49" charset="-128"/>
                <a:ea typeface="ＭＳ ゴシック" panose="020B0609070205080204" pitchFamily="49" charset="-128"/>
              </a:rPr>
              <a:t>等の侵害に係る対策の</a:t>
            </a:r>
            <a:r>
              <a:rPr lang="ja-JP" altLang="ja-JP" sz="1400" dirty="0" smtClean="0">
                <a:latin typeface="ＭＳ ゴシック" panose="020B0609070205080204" pitchFamily="49" charset="-128"/>
                <a:ea typeface="ＭＳ ゴシック" panose="020B0609070205080204" pitchFamily="49" charset="-128"/>
              </a:rPr>
              <a:t>推進</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著作権</a:t>
            </a:r>
            <a:r>
              <a:rPr lang="ja-JP" altLang="ja-JP" sz="1400" dirty="0">
                <a:latin typeface="ＭＳ ゴシック" panose="020B0609070205080204" pitchFamily="49" charset="-128"/>
                <a:ea typeface="ＭＳ ゴシック" panose="020B0609070205080204" pitchFamily="49" charset="-128"/>
              </a:rPr>
              <a:t>等に関する調査研究及び普及啓発その他の必要</a:t>
            </a:r>
            <a:r>
              <a:rPr lang="ja-JP" altLang="ja-JP" sz="1400" dirty="0" smtClean="0">
                <a:latin typeface="ＭＳ ゴシック" panose="020B0609070205080204" pitchFamily="49" charset="-128"/>
                <a:ea typeface="ＭＳ ゴシック" panose="020B0609070205080204" pitchFamily="49" charset="-128"/>
              </a:rPr>
              <a:t>な</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施策</a:t>
            </a:r>
            <a:r>
              <a:rPr lang="ja-JP" altLang="ja-JP" sz="1400" dirty="0">
                <a:latin typeface="ＭＳ ゴシック" panose="020B0609070205080204" pitchFamily="49" charset="-128"/>
                <a:ea typeface="ＭＳ ゴシック" panose="020B0609070205080204" pitchFamily="49" charset="-128"/>
              </a:rPr>
              <a:t>を講ずるものと</a:t>
            </a:r>
            <a:r>
              <a:rPr lang="ja-JP" altLang="ja-JP" sz="1400" dirty="0" smtClean="0">
                <a:latin typeface="ＭＳ ゴシック" panose="020B0609070205080204" pitchFamily="49" charset="-128"/>
                <a:ea typeface="ＭＳ ゴシック" panose="020B0609070205080204" pitchFamily="49" charset="-128"/>
              </a:rPr>
              <a:t>する。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国民</a:t>
            </a:r>
            <a:r>
              <a:rPr lang="ja-JP" altLang="ja-JP" sz="1400" dirty="0">
                <a:latin typeface="ＭＳ ゴシック" panose="020B0609070205080204" pitchFamily="49" charset="-128"/>
                <a:ea typeface="ＭＳ ゴシック" panose="020B0609070205080204" pitchFamily="49" charset="-128"/>
              </a:rPr>
              <a:t>の鑑賞等の機会の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第二十一条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広く</a:t>
            </a:r>
            <a:r>
              <a:rPr lang="ja-JP" altLang="ja-JP" sz="1400" dirty="0">
                <a:latin typeface="ＭＳ ゴシック" panose="020B0609070205080204" pitchFamily="49" charset="-128"/>
                <a:ea typeface="ＭＳ ゴシック" panose="020B0609070205080204" pitchFamily="49" charset="-128"/>
              </a:rPr>
              <a:t>国民が自主的に文化芸術を鑑賞</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a:t>
            </a:r>
            <a:r>
              <a:rPr lang="ja-JP" altLang="ja-JP" sz="1400" dirty="0">
                <a:latin typeface="ＭＳ ゴシック" panose="020B0609070205080204" pitchFamily="49" charset="-128"/>
                <a:ea typeface="ＭＳ ゴシック" panose="020B0609070205080204" pitchFamily="49" charset="-128"/>
              </a:rPr>
              <a:t>に参加</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又</a:t>
            </a:r>
            <a:r>
              <a:rPr lang="ja-JP" altLang="ja-JP" sz="1400" dirty="0">
                <a:latin typeface="ＭＳ ゴシック" panose="020B0609070205080204" pitchFamily="49" charset="-128"/>
                <a:ea typeface="ＭＳ ゴシック" panose="020B0609070205080204" pitchFamily="49" charset="-128"/>
              </a:rPr>
              <a:t>はこれを創造する機会</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充実</a:t>
            </a:r>
            <a:r>
              <a:rPr lang="ja-JP" altLang="ja-JP" sz="1400" dirty="0">
                <a:latin typeface="ＭＳ ゴシック" panose="020B0609070205080204" pitchFamily="49" charset="-128"/>
                <a:ea typeface="ＭＳ ゴシック" panose="020B0609070205080204" pitchFamily="49" charset="-128"/>
              </a:rPr>
              <a:t>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各地域</a:t>
            </a:r>
            <a:r>
              <a:rPr lang="ja-JP" altLang="ja-JP" sz="1400" dirty="0">
                <a:latin typeface="ＭＳ ゴシック" panose="020B0609070205080204" pitchFamily="49" charset="-128"/>
                <a:ea typeface="ＭＳ ゴシック" panose="020B0609070205080204" pitchFamily="49" charset="-128"/>
              </a:rPr>
              <a:t>における文化芸術の</a:t>
            </a:r>
            <a:r>
              <a:rPr lang="ja-JP" altLang="ja-JP" sz="1400" dirty="0" smtClean="0">
                <a:latin typeface="ＭＳ ゴシック" panose="020B0609070205080204" pitchFamily="49" charset="-128"/>
                <a:ea typeface="ＭＳ ゴシック" panose="020B0609070205080204" pitchFamily="49" charset="-128"/>
              </a:rPr>
              <a:t>公演</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展示</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に関する情報の提供</a:t>
            </a:r>
            <a:r>
              <a:rPr lang="ja-JP" altLang="ja-JP" sz="1400" dirty="0" smtClean="0">
                <a:latin typeface="ＭＳ ゴシック" panose="020B0609070205080204" pitchFamily="49" charset="-128"/>
                <a:ea typeface="ＭＳ ゴシック" panose="020B0609070205080204" pitchFamily="49" charset="-128"/>
              </a:rPr>
              <a:t>その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他</a:t>
            </a:r>
            <a:r>
              <a:rPr lang="ja-JP" altLang="ja-JP" sz="1400" dirty="0">
                <a:latin typeface="ＭＳ ゴシック" panose="020B0609070205080204" pitchFamily="49" charset="-128"/>
                <a:ea typeface="ＭＳ ゴシック" panose="020B0609070205080204" pitchFamily="49" charset="-128"/>
              </a:rPr>
              <a:t>の必要な施策を講ずるものとする。</a:t>
            </a:r>
          </a:p>
          <a:p>
            <a:pPr marL="0" indent="0">
              <a:buNone/>
            </a:pP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endParaRPr kumimoji="1" lang="ja-JP" altLang="en-US"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34</a:t>
            </a:r>
            <a:endParaRPr lang="ja-JP" altLang="en-US" dirty="0"/>
          </a:p>
        </p:txBody>
      </p:sp>
    </p:spTree>
    <p:extLst>
      <p:ext uri="{BB962C8B-B14F-4D97-AF65-F5344CB8AC3E}">
        <p14:creationId xmlns:p14="http://schemas.microsoft.com/office/powerpoint/2010/main" val="2105741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616247"/>
            <a:ext cx="8229600" cy="5549057"/>
          </a:xfrm>
        </p:spPr>
        <p:txBody>
          <a:bodyPr>
            <a:normAutofit lnSpcReduction="10000"/>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高齢者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障害者</a:t>
            </a:r>
            <a:r>
              <a:rPr lang="ja-JP" altLang="ja-JP" sz="1400" dirty="0">
                <a:latin typeface="ＭＳ ゴシック" panose="020B0609070205080204" pitchFamily="49" charset="-128"/>
                <a:ea typeface="ＭＳ ゴシック" panose="020B0609070205080204" pitchFamily="49" charset="-128"/>
              </a:rPr>
              <a:t>等の文化芸術活動の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第二十二条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高齢者</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障害者</a:t>
            </a:r>
            <a:r>
              <a:rPr lang="ja-JP" altLang="ja-JP" sz="1400" dirty="0">
                <a:latin typeface="ＭＳ ゴシック" panose="020B0609070205080204" pitchFamily="49" charset="-128"/>
                <a:ea typeface="ＭＳ ゴシック" panose="020B0609070205080204" pitchFamily="49" charset="-128"/>
              </a:rPr>
              <a:t>等が行う文化芸術活動の充実を図る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の者の行う</a:t>
            </a:r>
            <a:r>
              <a:rPr lang="ja-JP" altLang="ja-JP" sz="1400" dirty="0" smtClean="0">
                <a:latin typeface="ＭＳ ゴシック" panose="020B0609070205080204" pitchFamily="49" charset="-128"/>
                <a:ea typeface="ＭＳ ゴシック" panose="020B0609070205080204" pitchFamily="49" charset="-128"/>
              </a:rPr>
              <a:t>創造</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的活動</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公演</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の者の文化芸術活動が活発に行われるような環境の整備その他</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必要</a:t>
            </a:r>
            <a:r>
              <a:rPr lang="ja-JP" altLang="ja-JP" sz="1400" dirty="0">
                <a:latin typeface="ＭＳ ゴシック" panose="020B0609070205080204" pitchFamily="49" charset="-128"/>
                <a:ea typeface="ＭＳ ゴシック" panose="020B0609070205080204" pitchFamily="49" charset="-128"/>
              </a:rPr>
              <a:t>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青少年</a:t>
            </a:r>
            <a:r>
              <a:rPr lang="ja-JP" altLang="ja-JP" sz="1400" dirty="0">
                <a:latin typeface="ＭＳ ゴシック" panose="020B0609070205080204" pitchFamily="49" charset="-128"/>
                <a:ea typeface="ＭＳ ゴシック" panose="020B0609070205080204" pitchFamily="49" charset="-128"/>
              </a:rPr>
              <a:t>の文化芸術活動の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第二十三条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青少年</a:t>
            </a:r>
            <a:r>
              <a:rPr lang="ja-JP" altLang="ja-JP" sz="1400" dirty="0">
                <a:latin typeface="ＭＳ ゴシック" panose="020B0609070205080204" pitchFamily="49" charset="-128"/>
                <a:ea typeface="ＭＳ ゴシック" panose="020B0609070205080204" pitchFamily="49" charset="-128"/>
              </a:rPr>
              <a:t>が行う文化芸術活動の充実を図る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青少年</a:t>
            </a:r>
            <a:r>
              <a:rPr lang="ja-JP" altLang="ja-JP" sz="1400" dirty="0">
                <a:latin typeface="ＭＳ ゴシック" panose="020B0609070205080204" pitchFamily="49" charset="-128"/>
                <a:ea typeface="ＭＳ ゴシック" panose="020B0609070205080204" pitchFamily="49" charset="-128"/>
              </a:rPr>
              <a:t>を対象とした文化芸術の</a:t>
            </a:r>
            <a:r>
              <a:rPr lang="ja-JP" altLang="ja-JP" sz="1400" dirty="0" smtClean="0">
                <a:latin typeface="ＭＳ ゴシック" panose="020B0609070205080204" pitchFamily="49" charset="-128"/>
                <a:ea typeface="ＭＳ ゴシック" panose="020B0609070205080204" pitchFamily="49" charset="-128"/>
              </a:rPr>
              <a:t>公</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演</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展示</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青少年</a:t>
            </a:r>
            <a:r>
              <a:rPr lang="ja-JP" altLang="ja-JP" sz="1400" dirty="0">
                <a:latin typeface="ＭＳ ゴシック" panose="020B0609070205080204" pitchFamily="49" charset="-128"/>
                <a:ea typeface="ＭＳ ゴシック" panose="020B0609070205080204" pitchFamily="49" charset="-128"/>
              </a:rPr>
              <a:t>による文化芸術活動への支援その他の必要な施策を講ずるものとする。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学校</a:t>
            </a:r>
            <a:r>
              <a:rPr lang="ja-JP" altLang="ja-JP" sz="1400" dirty="0">
                <a:latin typeface="ＭＳ ゴシック" panose="020B0609070205080204" pitchFamily="49" charset="-128"/>
                <a:ea typeface="ＭＳ ゴシック" panose="020B0609070205080204" pitchFamily="49" charset="-128"/>
              </a:rPr>
              <a:t>教育における文化芸術活動の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第二十四条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学校</a:t>
            </a:r>
            <a:r>
              <a:rPr lang="ja-JP" altLang="ja-JP" sz="1400" dirty="0">
                <a:latin typeface="ＭＳ ゴシック" panose="020B0609070205080204" pitchFamily="49" charset="-128"/>
                <a:ea typeface="ＭＳ ゴシック" panose="020B0609070205080204" pitchFamily="49" charset="-128"/>
              </a:rPr>
              <a:t>教育における文化芸術活動の充実を図る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芸術に関する体験学習</a:t>
            </a:r>
            <a:r>
              <a:rPr lang="ja-JP" altLang="ja-JP" sz="1400" dirty="0" smtClean="0">
                <a:latin typeface="ＭＳ ゴシック" panose="020B0609070205080204" pitchFamily="49" charset="-128"/>
                <a:ea typeface="ＭＳ ゴシック" panose="020B0609070205080204" pitchFamily="49" charset="-128"/>
              </a:rPr>
              <a:t>等</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芸術に関する教育の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等及び文化芸術団体による学校における文化芸術活動に</a:t>
            </a:r>
            <a:r>
              <a:rPr lang="ja-JP" altLang="ja-JP" sz="1400" dirty="0" smtClean="0">
                <a:latin typeface="ＭＳ ゴシック" panose="020B0609070205080204" pitchFamily="49" charset="-128"/>
                <a:ea typeface="ＭＳ ゴシック" panose="020B0609070205080204" pitchFamily="49" charset="-128"/>
              </a:rPr>
              <a:t>対す</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err="1" smtClean="0">
                <a:latin typeface="ＭＳ ゴシック" panose="020B0609070205080204" pitchFamily="49" charset="-128"/>
                <a:ea typeface="ＭＳ ゴシック" panose="020B0609070205080204" pitchFamily="49" charset="-128"/>
              </a:rPr>
              <a:t>る</a:t>
            </a:r>
            <a:r>
              <a:rPr lang="ja-JP" altLang="ja-JP" sz="1400" dirty="0">
                <a:latin typeface="ＭＳ ゴシック" panose="020B0609070205080204" pitchFamily="49" charset="-128"/>
                <a:ea typeface="ＭＳ ゴシック" panose="020B0609070205080204" pitchFamily="49" charset="-128"/>
              </a:rPr>
              <a:t>協力への支援その他の必要な施策を講ずるものとする。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劇場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音楽堂</a:t>
            </a:r>
            <a:r>
              <a:rPr lang="ja-JP" altLang="ja-JP" sz="1400" dirty="0">
                <a:latin typeface="ＭＳ ゴシック" panose="020B0609070205080204" pitchFamily="49" charset="-128"/>
                <a:ea typeface="ＭＳ ゴシック" panose="020B0609070205080204" pitchFamily="49" charset="-128"/>
              </a:rPr>
              <a:t>等の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第二十五条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劇場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音楽堂</a:t>
            </a:r>
            <a:r>
              <a:rPr lang="ja-JP" altLang="ja-JP" sz="1400" dirty="0">
                <a:latin typeface="ＭＳ ゴシック" panose="020B0609070205080204" pitchFamily="49" charset="-128"/>
                <a:ea typeface="ＭＳ ゴシック" panose="020B0609070205080204" pitchFamily="49" charset="-128"/>
              </a:rPr>
              <a:t>等の充実を図る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の施設に</a:t>
            </a:r>
            <a:r>
              <a:rPr lang="ja-JP" altLang="ja-JP" sz="1400" dirty="0" smtClean="0">
                <a:latin typeface="ＭＳ ゴシック" panose="020B0609070205080204" pitchFamily="49" charset="-128"/>
                <a:ea typeface="ＭＳ ゴシック" panose="020B0609070205080204" pitchFamily="49" charset="-128"/>
              </a:rPr>
              <a:t>関し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自ら</a:t>
            </a:r>
            <a:r>
              <a:rPr lang="ja-JP" altLang="ja-JP" sz="1400" dirty="0">
                <a:latin typeface="ＭＳ ゴシック" panose="020B0609070205080204" pitchFamily="49" charset="-128"/>
                <a:ea typeface="ＭＳ ゴシック" panose="020B0609070205080204" pitchFamily="49" charset="-128"/>
              </a:rPr>
              <a:t>の設置等に係る</a:t>
            </a:r>
            <a:r>
              <a:rPr lang="ja-JP" altLang="ja-JP" sz="1400" dirty="0" smtClean="0">
                <a:latin typeface="ＭＳ ゴシック" panose="020B0609070205080204" pitchFamily="49" charset="-128"/>
                <a:ea typeface="ＭＳ ゴシック" panose="020B0609070205080204" pitchFamily="49" charset="-128"/>
              </a:rPr>
              <a:t>施</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設</a:t>
            </a:r>
            <a:r>
              <a:rPr lang="ja-JP" altLang="ja-JP" sz="1400" dirty="0">
                <a:latin typeface="ＭＳ ゴシック" panose="020B0609070205080204" pitchFamily="49" charset="-128"/>
                <a:ea typeface="ＭＳ ゴシック" panose="020B0609070205080204" pitchFamily="49" charset="-128"/>
              </a:rPr>
              <a:t>の</a:t>
            </a:r>
            <a:r>
              <a:rPr lang="ja-JP" altLang="ja-JP" sz="1400" dirty="0" smtClean="0">
                <a:latin typeface="ＭＳ ゴシック" panose="020B0609070205080204" pitchFamily="49" charset="-128"/>
                <a:ea typeface="ＭＳ ゴシック" panose="020B0609070205080204" pitchFamily="49" charset="-128"/>
              </a:rPr>
              <a:t>整備</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公演</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等の配置等への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情報</a:t>
            </a:r>
            <a:r>
              <a:rPr lang="ja-JP" altLang="ja-JP" sz="1400" dirty="0">
                <a:latin typeface="ＭＳ ゴシック" panose="020B0609070205080204" pitchFamily="49" charset="-128"/>
                <a:ea typeface="ＭＳ ゴシック" panose="020B0609070205080204" pitchFamily="49" charset="-128"/>
              </a:rPr>
              <a:t>の提供その他の必要な施策を講</a:t>
            </a:r>
            <a:r>
              <a:rPr lang="ja-JP" altLang="ja-JP" sz="1400" dirty="0" smtClean="0">
                <a:latin typeface="ＭＳ ゴシック" panose="020B0609070205080204" pitchFamily="49" charset="-128"/>
                <a:ea typeface="ＭＳ ゴシック" panose="020B0609070205080204" pitchFamily="49" charset="-128"/>
              </a:rPr>
              <a:t>ずる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もの</a:t>
            </a:r>
            <a:r>
              <a:rPr lang="ja-JP" altLang="ja-JP" sz="1400" dirty="0">
                <a:latin typeface="ＭＳ ゴシック" panose="020B0609070205080204" pitchFamily="49" charset="-128"/>
                <a:ea typeface="ＭＳ ゴシック" panose="020B0609070205080204" pitchFamily="49" charset="-128"/>
              </a:rPr>
              <a:t>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美術館</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博物館</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図書館</a:t>
            </a:r>
            <a:r>
              <a:rPr lang="ja-JP" altLang="ja-JP" sz="1400" dirty="0">
                <a:latin typeface="ＭＳ ゴシック" panose="020B0609070205080204" pitchFamily="49" charset="-128"/>
                <a:ea typeface="ＭＳ ゴシック" panose="020B0609070205080204" pitchFamily="49" charset="-128"/>
              </a:rPr>
              <a:t>等の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第二十六条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美術館</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博物館</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図書館</a:t>
            </a:r>
            <a:r>
              <a:rPr lang="ja-JP" altLang="ja-JP" sz="1400" dirty="0">
                <a:latin typeface="ＭＳ ゴシック" panose="020B0609070205080204" pitchFamily="49" charset="-128"/>
                <a:ea typeface="ＭＳ ゴシック" panose="020B0609070205080204" pitchFamily="49" charset="-128"/>
              </a:rPr>
              <a:t>等の充実を図る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これら</a:t>
            </a:r>
            <a:r>
              <a:rPr lang="ja-JP" altLang="ja-JP" sz="1400" dirty="0">
                <a:latin typeface="ＭＳ ゴシック" panose="020B0609070205080204" pitchFamily="49" charset="-128"/>
                <a:ea typeface="ＭＳ ゴシック" panose="020B0609070205080204" pitchFamily="49" charset="-128"/>
              </a:rPr>
              <a:t>の施設に</a:t>
            </a:r>
            <a:r>
              <a:rPr lang="ja-JP" altLang="ja-JP" sz="1400" dirty="0" smtClean="0">
                <a:latin typeface="ＭＳ ゴシック" panose="020B0609070205080204" pitchFamily="49" charset="-128"/>
                <a:ea typeface="ＭＳ ゴシック" panose="020B0609070205080204" pitchFamily="49" charset="-128"/>
              </a:rPr>
              <a:t>関し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自ら</a:t>
            </a:r>
            <a:r>
              <a:rPr lang="ja-JP" altLang="ja-JP" sz="1400" dirty="0">
                <a:latin typeface="ＭＳ ゴシック" panose="020B0609070205080204" pitchFamily="49" charset="-128"/>
                <a:ea typeface="ＭＳ ゴシック" panose="020B0609070205080204" pitchFamily="49" charset="-128"/>
              </a:rPr>
              <a:t>の</a:t>
            </a:r>
            <a:r>
              <a:rPr lang="ja-JP" altLang="ja-JP" sz="1400" dirty="0" smtClean="0">
                <a:latin typeface="ＭＳ ゴシック" panose="020B0609070205080204" pitchFamily="49" charset="-128"/>
                <a:ea typeface="ＭＳ ゴシック" panose="020B0609070205080204" pitchFamily="49" charset="-128"/>
              </a:rPr>
              <a:t>設置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等</a:t>
            </a:r>
            <a:r>
              <a:rPr lang="ja-JP" altLang="ja-JP" sz="1400" dirty="0">
                <a:latin typeface="ＭＳ ゴシック" panose="020B0609070205080204" pitchFamily="49" charset="-128"/>
                <a:ea typeface="ＭＳ ゴシック" panose="020B0609070205080204" pitchFamily="49" charset="-128"/>
              </a:rPr>
              <a:t>に係る施設の</a:t>
            </a:r>
            <a:r>
              <a:rPr lang="ja-JP" altLang="ja-JP" sz="1400" dirty="0" smtClean="0">
                <a:latin typeface="ＭＳ ゴシック" panose="020B0609070205080204" pitchFamily="49" charset="-128"/>
                <a:ea typeface="ＭＳ ゴシック" panose="020B0609070205080204" pitchFamily="49" charset="-128"/>
              </a:rPr>
              <a:t>整備</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展示</a:t>
            </a:r>
            <a:r>
              <a:rPr lang="ja-JP" altLang="ja-JP" sz="1400" dirty="0">
                <a:latin typeface="ＭＳ ゴシック" panose="020B0609070205080204" pitchFamily="49" charset="-128"/>
                <a:ea typeface="ＭＳ ゴシック" panose="020B0609070205080204" pitchFamily="49" charset="-128"/>
              </a:rPr>
              <a:t>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等の配置等への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芸術に関する作品等の</a:t>
            </a:r>
            <a:r>
              <a:rPr lang="ja-JP" altLang="ja-JP" sz="1400" dirty="0" smtClean="0">
                <a:latin typeface="ＭＳ ゴシック" panose="020B0609070205080204" pitchFamily="49" charset="-128"/>
                <a:ea typeface="ＭＳ ゴシック" panose="020B0609070205080204" pitchFamily="49" charset="-128"/>
              </a:rPr>
              <a:t>記</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録</a:t>
            </a:r>
            <a:r>
              <a:rPr lang="ja-JP" altLang="ja-JP" sz="1400" dirty="0">
                <a:latin typeface="ＭＳ ゴシック" panose="020B0609070205080204" pitchFamily="49" charset="-128"/>
                <a:ea typeface="ＭＳ ゴシック" panose="020B0609070205080204" pitchFamily="49" charset="-128"/>
              </a:rPr>
              <a:t>及び保存への支援その他の必要な施策を講ずるものとする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35</a:t>
            </a:r>
            <a:endParaRPr lang="ja-JP" altLang="en-US" dirty="0"/>
          </a:p>
        </p:txBody>
      </p:sp>
    </p:spTree>
    <p:extLst>
      <p:ext uri="{BB962C8B-B14F-4D97-AF65-F5344CB8AC3E}">
        <p14:creationId xmlns:p14="http://schemas.microsoft.com/office/powerpoint/2010/main" val="160201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18637" y="176126"/>
            <a:ext cx="4817294"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rmAutofit fontScale="90000"/>
          </a:bodyPr>
          <a:lstStyle/>
          <a:p>
            <a:pPr algn="l"/>
            <a:r>
              <a:rPr lang="ja-JP" altLang="en-US" sz="1600" dirty="0" smtClean="0">
                <a:latin typeface="ＭＳ ゴシック" panose="020B0609070205080204" pitchFamily="49" charset="-128"/>
                <a:ea typeface="ＭＳ ゴシック" panose="020B0609070205080204" pitchFamily="49" charset="-128"/>
              </a:rPr>
              <a:t>３</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４</a:t>
            </a:r>
            <a:r>
              <a:rPr lang="ja-JP" altLang="en-US"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Ｃ「文化が社会を形成する」（大阪市の取組み）</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251520" y="785876"/>
            <a:ext cx="8280920" cy="830997"/>
          </a:xfrm>
          <a:prstGeom prst="rect">
            <a:avLst/>
          </a:prstGeom>
        </p:spPr>
        <p:txBody>
          <a:bodyPr wrap="square" lIns="180000" rIns="180000">
            <a:spAutoFit/>
          </a:bodyPr>
          <a:lstStyle/>
          <a:p>
            <a:pPr lvl="0">
              <a:defRPr/>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文化</a:t>
            </a:r>
            <a:r>
              <a:rPr lang="ja-JP" altLang="en-US" sz="1600" b="1" dirty="0">
                <a:solidFill>
                  <a:schemeClr val="dk1"/>
                </a:solidFill>
                <a:latin typeface="ＭＳ ゴシック" panose="020B0609070205080204" pitchFamily="49" charset="-128"/>
                <a:ea typeface="ＭＳ ゴシック" panose="020B0609070205080204" pitchFamily="49" charset="-128"/>
              </a:rPr>
              <a:t>の有する地域力の向上や社会包摂等の機能を生かした取り組みや、大阪</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の</a:t>
            </a:r>
            <a:endParaRPr lang="en-US" altLang="ja-JP" sz="1600" b="1" dirty="0" smtClean="0">
              <a:solidFill>
                <a:schemeClr val="dk1"/>
              </a:solidFill>
              <a:latin typeface="ＭＳ ゴシック" panose="020B0609070205080204" pitchFamily="49" charset="-128"/>
              <a:ea typeface="ＭＳ ゴシック" panose="020B0609070205080204" pitchFamily="49" charset="-128"/>
            </a:endParaRPr>
          </a:p>
          <a:p>
            <a:pPr lvl="0">
              <a:defRPr/>
            </a:pPr>
            <a:r>
              <a:rPr lang="ja-JP" altLang="en-US" sz="1600" b="1" dirty="0">
                <a:solidFill>
                  <a:schemeClr val="dk1"/>
                </a:solidFill>
                <a:latin typeface="ＭＳ ゴシック" panose="020B0609070205080204" pitchFamily="49" charset="-128"/>
                <a:ea typeface="ＭＳ ゴシック" panose="020B0609070205080204" pitchFamily="49" charset="-128"/>
              </a:rPr>
              <a:t>　</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文化</a:t>
            </a:r>
            <a:r>
              <a:rPr lang="ja-JP" altLang="en-US" sz="1600" b="1" dirty="0">
                <a:solidFill>
                  <a:schemeClr val="dk1"/>
                </a:solidFill>
                <a:latin typeface="ＭＳ ゴシック" panose="020B0609070205080204" pitchFamily="49" charset="-128"/>
                <a:ea typeface="ＭＳ ゴシック" panose="020B0609070205080204" pitchFamily="49" charset="-128"/>
              </a:rPr>
              <a:t>財・史跡の保存・活用を通じて、多様な人々が集い、交流する機会の創出や</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a:t>
            </a:r>
            <a:endParaRPr lang="en-US" altLang="ja-JP" sz="1600" b="1" dirty="0" smtClean="0">
              <a:solidFill>
                <a:schemeClr val="dk1"/>
              </a:solidFill>
              <a:latin typeface="ＭＳ ゴシック" panose="020B0609070205080204" pitchFamily="49" charset="-128"/>
              <a:ea typeface="ＭＳ ゴシック" panose="020B0609070205080204" pitchFamily="49" charset="-128"/>
            </a:endParaRPr>
          </a:p>
          <a:p>
            <a:pPr lvl="0">
              <a:defRPr/>
            </a:pPr>
            <a:r>
              <a:rPr lang="ja-JP" altLang="en-US" sz="1600" b="1" dirty="0">
                <a:solidFill>
                  <a:schemeClr val="dk1"/>
                </a:solidFill>
                <a:latin typeface="ＭＳ ゴシック" panose="020B0609070205080204" pitchFamily="49" charset="-128"/>
                <a:ea typeface="ＭＳ ゴシック" panose="020B0609070205080204" pitchFamily="49" charset="-128"/>
              </a:rPr>
              <a:t>　</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芸術</a:t>
            </a:r>
            <a:r>
              <a:rPr lang="ja-JP" altLang="en-US" sz="1600" b="1" dirty="0">
                <a:solidFill>
                  <a:schemeClr val="dk1"/>
                </a:solidFill>
                <a:latin typeface="ＭＳ ゴシック" panose="020B0609070205080204" pitchFamily="49" charset="-128"/>
                <a:ea typeface="ＭＳ ゴシック" panose="020B0609070205080204" pitchFamily="49" charset="-128"/>
              </a:rPr>
              <a:t>文化の社会的価値の醸成を図ります</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a:t>
            </a:r>
            <a:endParaRPr lang="en-US" altLang="ja-JP" sz="1600" b="1" dirty="0" smtClean="0">
              <a:solidFill>
                <a:schemeClr val="dk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r>
              <a:rPr lang="en-US" altLang="ja-JP" dirty="0" smtClean="0"/>
              <a:t>18</a:t>
            </a:r>
            <a:endParaRPr lang="ja-JP" altLang="en-US" dirty="0"/>
          </a:p>
        </p:txBody>
      </p:sp>
      <p:sp>
        <p:nvSpPr>
          <p:cNvPr id="9" name="テキスト ボックス 8"/>
          <p:cNvSpPr txBox="1"/>
          <p:nvPr/>
        </p:nvSpPr>
        <p:spPr>
          <a:xfrm>
            <a:off x="1756445" y="6362278"/>
            <a:ext cx="1728192" cy="261610"/>
          </a:xfrm>
          <a:prstGeom prst="rect">
            <a:avLst/>
          </a:prstGeom>
          <a:noFill/>
        </p:spPr>
        <p:txBody>
          <a:bodyPr wrap="square" rtlCol="0">
            <a:spAutoFit/>
          </a:bodyPr>
          <a:lstStyle/>
          <a:p>
            <a:r>
              <a:rPr lang="ja-JP" altLang="en-US" sz="1100" dirty="0" smtClean="0"/>
              <a:t>文学</a:t>
            </a:r>
            <a:r>
              <a:rPr lang="ja-JP" altLang="en-US" sz="1100" dirty="0"/>
              <a:t>碑</a:t>
            </a:r>
            <a:r>
              <a:rPr lang="ja-JP" altLang="en-US" sz="1100" dirty="0" smtClean="0"/>
              <a:t>の集い（講演会）</a:t>
            </a:r>
            <a:endParaRPr kumimoji="1" lang="ja-JP" altLang="en-US" sz="11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9500" y="4365104"/>
            <a:ext cx="2581653" cy="1937359"/>
          </a:xfrm>
          <a:prstGeom prst="rect">
            <a:avLst/>
          </a:prstGeom>
        </p:spPr>
      </p:pic>
      <p:sp>
        <p:nvSpPr>
          <p:cNvPr id="7" name="正方形/長方形 6"/>
          <p:cNvSpPr/>
          <p:nvPr/>
        </p:nvSpPr>
        <p:spPr>
          <a:xfrm>
            <a:off x="729795" y="1527625"/>
            <a:ext cx="8280920" cy="2646878"/>
          </a:xfrm>
          <a:prstGeom prst="rect">
            <a:avLst/>
          </a:prstGeom>
        </p:spPr>
        <p:txBody>
          <a:bodyPr wrap="square" lIns="180000" rIns="180000">
            <a:spAutoFit/>
          </a:bodyPr>
          <a:lstStyle/>
          <a:p>
            <a:pPr lvl="0">
              <a:defRPr/>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endParaRPr lang="ja-JP" altLang="en-US" sz="1600" dirty="0">
              <a:solidFill>
                <a:schemeClr val="dk1"/>
              </a:solidFill>
              <a:latin typeface="ＭＳ ゴシック" panose="020B0609070205080204" pitchFamily="49" charset="-128"/>
              <a:ea typeface="ＭＳ ゴシック" panose="020B0609070205080204" pitchFamily="49" charset="-128"/>
            </a:endParaRPr>
          </a:p>
          <a:p>
            <a:pPr>
              <a:lnSpc>
                <a:spcPts val="1800"/>
              </a:lnSpc>
            </a:pPr>
            <a:r>
              <a:rPr lang="ja-JP" altLang="en-US" sz="1600" b="1" dirty="0" smtClean="0">
                <a:latin typeface="ＭＳ ゴシック" panose="020B0609070205080204" pitchFamily="49" charset="-128"/>
                <a:ea typeface="ＭＳ ゴシック" panose="020B0609070205080204" pitchFamily="49" charset="-128"/>
              </a:rPr>
              <a:t>①</a:t>
            </a:r>
            <a:r>
              <a:rPr lang="ja-JP" altLang="en-US" sz="1600" b="1" u="sng" dirty="0">
                <a:latin typeface="ＭＳ ゴシック" panose="020B0609070205080204" pitchFamily="49" charset="-128"/>
                <a:ea typeface="ＭＳ ゴシック" panose="020B0609070205080204" pitchFamily="49" charset="-128"/>
              </a:rPr>
              <a:t>芸術文化の有する地域力向上や社会包摂の機能を生かした共生への</a:t>
            </a:r>
            <a:r>
              <a:rPr lang="ja-JP" altLang="en-US" sz="1600" b="1" u="sng" dirty="0" smtClean="0">
                <a:latin typeface="ＭＳ ゴシック" panose="020B0609070205080204" pitchFamily="49" charset="-128"/>
                <a:ea typeface="ＭＳ ゴシック" panose="020B0609070205080204" pitchFamily="49" charset="-128"/>
              </a:rPr>
              <a:t>取組みの促進</a:t>
            </a:r>
            <a:endParaRPr lang="en-US" altLang="ja-JP" sz="1600" b="1" u="sng" dirty="0" smtClean="0">
              <a:latin typeface="ＭＳ ゴシック" panose="020B0609070205080204" pitchFamily="49" charset="-128"/>
              <a:ea typeface="ＭＳ ゴシック" panose="020B0609070205080204" pitchFamily="49" charset="-128"/>
            </a:endParaRPr>
          </a:p>
          <a:p>
            <a:pPr>
              <a:lnSpc>
                <a:spcPts val="1800"/>
              </a:lnSpc>
            </a:pPr>
            <a:endParaRPr lang="en-US" altLang="ja-JP" b="1" dirty="0">
              <a:latin typeface="ＭＳ ゴシック" panose="020B0609070205080204" pitchFamily="49" charset="-128"/>
              <a:ea typeface="ＭＳ ゴシック" panose="020B0609070205080204" pitchFamily="49" charset="-128"/>
            </a:endParaRPr>
          </a:p>
          <a:p>
            <a:pPr>
              <a:lnSpc>
                <a:spcPts val="1800"/>
              </a:lnSpc>
            </a:pPr>
            <a:r>
              <a:rPr lang="ja-JP" altLang="en-US" sz="1400" b="1"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〇　各地域</a:t>
            </a:r>
            <a:r>
              <a:rPr lang="ja-JP" altLang="en-US" sz="1400" dirty="0">
                <a:latin typeface="ＭＳ ゴシック" panose="020B0609070205080204" pitchFamily="49" charset="-128"/>
                <a:ea typeface="ＭＳ ゴシック" panose="020B0609070205080204" pitchFamily="49" charset="-128"/>
              </a:rPr>
              <a:t>における多様で活発な芸術文化活動は、大阪の芸術文化が発展する源泉</a:t>
            </a:r>
            <a:r>
              <a:rPr lang="ja-JP" altLang="en-US" sz="1400" dirty="0" smtClean="0">
                <a:latin typeface="ＭＳ ゴシック" panose="020B0609070205080204" pitchFamily="49" charset="-128"/>
                <a:ea typeface="ＭＳ ゴシック" panose="020B0609070205080204" pitchFamily="49" charset="-128"/>
              </a:rPr>
              <a:t>と</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なる</a:t>
            </a:r>
            <a:r>
              <a:rPr lang="ja-JP" altLang="en-US" sz="1400" dirty="0">
                <a:latin typeface="ＭＳ ゴシック" panose="020B0609070205080204" pitchFamily="49" charset="-128"/>
                <a:ea typeface="ＭＳ ゴシック" panose="020B0609070205080204" pitchFamily="49" charset="-128"/>
              </a:rPr>
              <a:t>だけではなく、地域コミュニティの形成による地域力の向上とともに</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高齢者</a:t>
            </a:r>
            <a:r>
              <a:rPr lang="ja-JP" altLang="en-US" sz="1400" dirty="0">
                <a:latin typeface="ＭＳ ゴシック" panose="020B0609070205080204" pitchFamily="49" charset="-128"/>
                <a:ea typeface="ＭＳ ゴシック" panose="020B0609070205080204" pitchFamily="49" charset="-128"/>
              </a:rPr>
              <a:t>の生きがいや心豊かな青少年の育成等にもつながることから</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それら</a:t>
            </a:r>
            <a:r>
              <a:rPr lang="ja-JP" altLang="en-US" sz="1400" dirty="0">
                <a:latin typeface="ＭＳ ゴシック" panose="020B0609070205080204" pitchFamily="49" charset="-128"/>
                <a:ea typeface="ＭＳ ゴシック" panose="020B0609070205080204" pitchFamily="49" charset="-128"/>
              </a:rPr>
              <a:t>の活動</a:t>
            </a:r>
            <a:r>
              <a:rPr lang="ja-JP" altLang="en-US" sz="1400" dirty="0" smtClean="0">
                <a:latin typeface="ＭＳ ゴシック" panose="020B0609070205080204" pitchFamily="49" charset="-128"/>
                <a:ea typeface="ＭＳ ゴシック" panose="020B0609070205080204" pitchFamily="49" charset="-128"/>
              </a:rPr>
              <a:t>が活性化</a:t>
            </a:r>
            <a:r>
              <a:rPr lang="ja-JP" altLang="en-US" sz="1400" dirty="0">
                <a:latin typeface="ＭＳ ゴシック" panose="020B0609070205080204" pitchFamily="49" charset="-128"/>
                <a:ea typeface="ＭＳ ゴシック" panose="020B0609070205080204" pitchFamily="49" charset="-128"/>
              </a:rPr>
              <a:t>されるよう、様々な形での取組み・支援を行います</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endParaRPr lang="ja-JP" altLang="en-US" sz="900" dirty="0">
              <a:latin typeface="ＭＳ ゴシック" panose="020B0609070205080204" pitchFamily="49" charset="-128"/>
              <a:ea typeface="ＭＳ ゴシック" panose="020B0609070205080204" pitchFamily="49"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rPr>
              <a:t>　〇　芸術</a:t>
            </a:r>
            <a:r>
              <a:rPr lang="ja-JP" altLang="en-US" sz="1400" dirty="0">
                <a:latin typeface="ＭＳ ゴシック" panose="020B0609070205080204" pitchFamily="49" charset="-128"/>
                <a:ea typeface="ＭＳ ゴシック" panose="020B0609070205080204" pitchFamily="49" charset="-128"/>
              </a:rPr>
              <a:t>文化を通じて、他者の文化や価値観への理解が深められ、様々な人々の</a:t>
            </a:r>
            <a:r>
              <a:rPr lang="ja-JP" altLang="en-US" sz="1400" dirty="0" smtClean="0">
                <a:latin typeface="ＭＳ ゴシック" panose="020B0609070205080204" pitchFamily="49" charset="-128"/>
                <a:ea typeface="ＭＳ ゴシック" panose="020B0609070205080204" pitchFamily="49" charset="-128"/>
              </a:rPr>
              <a:t>共生</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に</a:t>
            </a:r>
            <a:r>
              <a:rPr lang="ja-JP" altLang="en-US" sz="1400" dirty="0">
                <a:latin typeface="ＭＳ ゴシック" panose="020B0609070205080204" pitchFamily="49" charset="-128"/>
                <a:ea typeface="ＭＳ ゴシック" panose="020B0609070205080204" pitchFamily="49" charset="-128"/>
              </a:rPr>
              <a:t>つながる社会包摂の取組みを教育、福祉、まちづくり等の様々な施策分野</a:t>
            </a:r>
            <a:r>
              <a:rPr lang="ja-JP" altLang="en-US" sz="1400" dirty="0" smtClean="0">
                <a:latin typeface="ＭＳ ゴシック" panose="020B0609070205080204" pitchFamily="49" charset="-128"/>
                <a:ea typeface="ＭＳ ゴシック" panose="020B0609070205080204" pitchFamily="49" charset="-128"/>
              </a:rPr>
              <a:t>に</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おいて</a:t>
            </a:r>
            <a:r>
              <a:rPr lang="ja-JP" altLang="en-US" sz="1400" dirty="0">
                <a:latin typeface="ＭＳ ゴシック" panose="020B0609070205080204" pitchFamily="49" charset="-128"/>
                <a:ea typeface="ＭＳ ゴシック" panose="020B0609070205080204" pitchFamily="49" charset="-128"/>
              </a:rPr>
              <a:t>促していきます</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5057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764704"/>
            <a:ext cx="8229600" cy="5328592"/>
          </a:xfrm>
        </p:spPr>
        <p:txBody>
          <a:bodyPr>
            <a:noAutofit/>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地域</a:t>
            </a:r>
            <a:r>
              <a:rPr lang="ja-JP" altLang="ja-JP" sz="1400" dirty="0">
                <a:latin typeface="ＭＳ ゴシック" panose="020B0609070205080204" pitchFamily="49" charset="-128"/>
                <a:ea typeface="ＭＳ ゴシック" panose="020B0609070205080204" pitchFamily="49" charset="-128"/>
              </a:rPr>
              <a:t>における文化芸術活動の場の</a:t>
            </a:r>
            <a:r>
              <a:rPr lang="ja-JP" altLang="ja-JP" sz="1400" dirty="0" smtClean="0">
                <a:latin typeface="ＭＳ ゴシック" panose="020B0609070205080204" pitchFamily="49" charset="-128"/>
                <a:ea typeface="ＭＳ ゴシック" panose="020B0609070205080204" pitchFamily="49" charset="-128"/>
              </a:rPr>
              <a:t>充実</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第二十七条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国民</a:t>
            </a:r>
            <a:r>
              <a:rPr lang="ja-JP" altLang="ja-JP" sz="1400" dirty="0">
                <a:latin typeface="ＭＳ ゴシック" panose="020B0609070205080204" pitchFamily="49" charset="-128"/>
                <a:ea typeface="ＭＳ ゴシック" panose="020B0609070205080204" pitchFamily="49" charset="-128"/>
              </a:rPr>
              <a:t>に身近な文化芸術活動の場の充実を図る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各地域</a:t>
            </a:r>
            <a:r>
              <a:rPr lang="ja-JP" altLang="ja-JP" sz="1400" dirty="0">
                <a:latin typeface="ＭＳ ゴシック" panose="020B0609070205080204" pitchFamily="49" charset="-128"/>
                <a:ea typeface="ＭＳ ゴシック" panose="020B0609070205080204" pitchFamily="49" charset="-128"/>
              </a:rPr>
              <a:t>における文化</a:t>
            </a:r>
            <a:r>
              <a:rPr lang="ja-JP" altLang="ja-JP" sz="1400" dirty="0" smtClean="0">
                <a:latin typeface="ＭＳ ゴシック" panose="020B0609070205080204" pitchFamily="49" charset="-128"/>
                <a:ea typeface="ＭＳ ゴシック" panose="020B0609070205080204" pitchFamily="49" charset="-128"/>
              </a:rPr>
              <a:t>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校施設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社会</a:t>
            </a:r>
            <a:r>
              <a:rPr lang="ja-JP" altLang="ja-JP" sz="1400" dirty="0">
                <a:latin typeface="ＭＳ ゴシック" panose="020B0609070205080204" pitchFamily="49" charset="-128"/>
                <a:ea typeface="ＭＳ ゴシック" panose="020B0609070205080204" pitchFamily="49" charset="-128"/>
              </a:rPr>
              <a:t>教育施設等を容易に利用できるようにするための措置その他の必要な施策を講ずる</a:t>
            </a:r>
            <a:r>
              <a:rPr lang="ja-JP" altLang="ja-JP" sz="1400" dirty="0" smtClean="0">
                <a:latin typeface="ＭＳ ゴシック" panose="020B0609070205080204" pitchFamily="49" charset="-128"/>
                <a:ea typeface="ＭＳ ゴシック" panose="020B0609070205080204" pitchFamily="49" charset="-128"/>
              </a:rPr>
              <a:t>も</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a:t>
            </a:r>
            <a:r>
              <a:rPr lang="ja-JP" altLang="ja-JP" sz="1400" dirty="0">
                <a:latin typeface="ＭＳ ゴシック" panose="020B0609070205080204" pitchFamily="49" charset="-128"/>
                <a:ea typeface="ＭＳ ゴシック" panose="020B0609070205080204" pitchFamily="49" charset="-128"/>
              </a:rPr>
              <a:t>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公共</a:t>
            </a:r>
            <a:r>
              <a:rPr lang="ja-JP" altLang="ja-JP" sz="1400" dirty="0">
                <a:latin typeface="ＭＳ ゴシック" panose="020B0609070205080204" pitchFamily="49" charset="-128"/>
                <a:ea typeface="ＭＳ ゴシック" panose="020B0609070205080204" pitchFamily="49" charset="-128"/>
              </a:rPr>
              <a:t>の建物等の建築に当たっての配慮</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第二十八条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公共</a:t>
            </a:r>
            <a:r>
              <a:rPr lang="ja-JP" altLang="ja-JP" sz="1400" dirty="0">
                <a:latin typeface="ＭＳ ゴシック" panose="020B0609070205080204" pitchFamily="49" charset="-128"/>
                <a:ea typeface="ＭＳ ゴシック" panose="020B0609070205080204" pitchFamily="49" charset="-128"/>
              </a:rPr>
              <a:t>の建物等の建築に当たって</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外観等に</a:t>
            </a:r>
            <a:r>
              <a:rPr lang="ja-JP" altLang="ja-JP" sz="1400" dirty="0" smtClean="0">
                <a:latin typeface="ＭＳ ゴシック" panose="020B0609070205080204" pitchFamily="49" charset="-128"/>
                <a:ea typeface="ＭＳ ゴシック" panose="020B0609070205080204" pitchFamily="49" charset="-128"/>
              </a:rPr>
              <a:t>ついて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周囲</a:t>
            </a:r>
            <a:r>
              <a:rPr lang="ja-JP" altLang="ja-JP" sz="1400" dirty="0">
                <a:latin typeface="ＭＳ ゴシック" panose="020B0609070205080204" pitchFamily="49" charset="-128"/>
                <a:ea typeface="ＭＳ ゴシック" panose="020B0609070205080204" pitchFamily="49" charset="-128"/>
              </a:rPr>
              <a:t>の自然的</a:t>
            </a:r>
            <a:r>
              <a:rPr lang="ja-JP" altLang="ja-JP" sz="1400" dirty="0" smtClean="0">
                <a:latin typeface="ＭＳ ゴシック" panose="020B0609070205080204" pitchFamily="49" charset="-128"/>
                <a:ea typeface="ＭＳ ゴシック" panose="020B0609070205080204" pitchFamily="49" charset="-128"/>
              </a:rPr>
              <a:t>環境</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域</a:t>
            </a:r>
            <a:r>
              <a:rPr lang="ja-JP" altLang="ja-JP" sz="1400" dirty="0">
                <a:latin typeface="ＭＳ ゴシック" panose="020B0609070205080204" pitchFamily="49" charset="-128"/>
                <a:ea typeface="ＭＳ ゴシック" panose="020B0609070205080204" pitchFamily="49" charset="-128"/>
              </a:rPr>
              <a:t>の歴史及び文化等との調和を保つよう努めるものとする。</a:t>
            </a:r>
          </a:p>
          <a:p>
            <a:pPr marL="0" indent="0">
              <a:buNone/>
            </a:pPr>
            <a:r>
              <a:rPr lang="en-US" altLang="ja-JP" sz="1400" dirty="0">
                <a:latin typeface="ＭＳ ゴシック" panose="020B0609070205080204" pitchFamily="49" charset="-128"/>
                <a:ea typeface="ＭＳ ゴシック" panose="020B0609070205080204" pitchFamily="49" charset="-128"/>
              </a:rPr>
              <a:t>2</a:t>
            </a:r>
            <a:r>
              <a:rPr lang="ja-JP" altLang="ja-JP" sz="1400" dirty="0">
                <a:latin typeface="ＭＳ ゴシック" panose="020B0609070205080204" pitchFamily="49" charset="-128"/>
                <a:ea typeface="ＭＳ ゴシック" panose="020B0609070205080204" pitchFamily="49" charset="-128"/>
              </a:rPr>
              <a:t>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公共</a:t>
            </a:r>
            <a:r>
              <a:rPr lang="ja-JP" altLang="ja-JP" sz="1400" dirty="0">
                <a:latin typeface="ＭＳ ゴシック" panose="020B0609070205080204" pitchFamily="49" charset="-128"/>
                <a:ea typeface="ＭＳ ゴシック" panose="020B0609070205080204" pitchFamily="49" charset="-128"/>
              </a:rPr>
              <a:t>の建物等に</a:t>
            </a:r>
            <a:r>
              <a:rPr lang="ja-JP" altLang="ja-JP" sz="1400" dirty="0" smtClean="0">
                <a:latin typeface="ＭＳ ゴシック" panose="020B0609070205080204" pitchFamily="49" charset="-128"/>
                <a:ea typeface="ＭＳ ゴシック" panose="020B0609070205080204" pitchFamily="49" charset="-128"/>
              </a:rPr>
              <a:t>おいて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芸術に関する作品の展示その他の文化芸術の振興に資する</a:t>
            </a:r>
            <a:r>
              <a:rPr lang="ja-JP" altLang="ja-JP" sz="1400" dirty="0" smtClean="0">
                <a:latin typeface="ＭＳ ゴシック" panose="020B0609070205080204" pitchFamily="49" charset="-128"/>
                <a:ea typeface="ＭＳ ゴシック" panose="020B0609070205080204" pitchFamily="49" charset="-128"/>
              </a:rPr>
              <a:t>取</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組</a:t>
            </a:r>
            <a:r>
              <a:rPr lang="ja-JP" altLang="ja-JP" sz="1400" dirty="0">
                <a:latin typeface="ＭＳ ゴシック" panose="020B0609070205080204" pitchFamily="49" charset="-128"/>
                <a:ea typeface="ＭＳ ゴシック" panose="020B0609070205080204" pitchFamily="49" charset="-128"/>
              </a:rPr>
              <a:t>を行うよう努めるものとする。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情報</a:t>
            </a:r>
            <a:r>
              <a:rPr lang="ja-JP" altLang="ja-JP" sz="1400" dirty="0">
                <a:latin typeface="ＭＳ ゴシック" panose="020B0609070205080204" pitchFamily="49" charset="-128"/>
                <a:ea typeface="ＭＳ ゴシック" panose="020B0609070205080204" pitchFamily="49" charset="-128"/>
              </a:rPr>
              <a:t>通信技術の活用の</a:t>
            </a:r>
            <a:r>
              <a:rPr lang="ja-JP" altLang="ja-JP" sz="1400" dirty="0" smtClean="0">
                <a:latin typeface="ＭＳ ゴシック" panose="020B0609070205080204" pitchFamily="49" charset="-128"/>
                <a:ea typeface="ＭＳ ゴシック" panose="020B0609070205080204" pitchFamily="49" charset="-128"/>
              </a:rPr>
              <a:t>推進</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第二十九条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芸術活動における情報通信技術の活用の推進を図る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芸術活動に</a:t>
            </a:r>
            <a:r>
              <a:rPr lang="ja-JP" altLang="ja-JP" sz="1400" dirty="0" smtClean="0">
                <a:latin typeface="ＭＳ ゴシック" panose="020B0609070205080204" pitchFamily="49" charset="-128"/>
                <a:ea typeface="ＭＳ ゴシック" panose="020B0609070205080204" pitchFamily="49" charset="-128"/>
              </a:rPr>
              <a:t>関</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する</a:t>
            </a:r>
            <a:r>
              <a:rPr lang="ja-JP" altLang="ja-JP" sz="1400" dirty="0">
                <a:latin typeface="ＭＳ ゴシック" panose="020B0609070205080204" pitchFamily="49" charset="-128"/>
                <a:ea typeface="ＭＳ ゴシック" panose="020B0609070205080204" pitchFamily="49" charset="-128"/>
              </a:rPr>
              <a:t>情報通信ネットワークの</a:t>
            </a:r>
            <a:r>
              <a:rPr lang="ja-JP" altLang="ja-JP" sz="1400" dirty="0" smtClean="0">
                <a:latin typeface="ＭＳ ゴシック" panose="020B0609070205080204" pitchFamily="49" charset="-128"/>
                <a:ea typeface="ＭＳ ゴシック" panose="020B0609070205080204" pitchFamily="49" charset="-128"/>
              </a:rPr>
              <a:t>構築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美術館</a:t>
            </a:r>
            <a:r>
              <a:rPr lang="ja-JP" altLang="ja-JP" sz="1400" dirty="0">
                <a:latin typeface="ＭＳ ゴシック" panose="020B0609070205080204" pitchFamily="49" charset="-128"/>
                <a:ea typeface="ＭＳ ゴシック" panose="020B0609070205080204" pitchFamily="49" charset="-128"/>
              </a:rPr>
              <a:t>等における情報通信技術を活用した展示への</a:t>
            </a:r>
            <a:r>
              <a:rPr lang="ja-JP" altLang="ja-JP" sz="1400" dirty="0" smtClean="0">
                <a:latin typeface="ＭＳ ゴシック" panose="020B0609070205080204" pitchFamily="49" charset="-128"/>
                <a:ea typeface="ＭＳ ゴシック" panose="020B0609070205080204" pitchFamily="49" charset="-128"/>
              </a:rPr>
              <a:t>支援</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情報</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通信</a:t>
            </a:r>
            <a:r>
              <a:rPr lang="ja-JP" altLang="ja-JP" sz="1400" dirty="0">
                <a:latin typeface="ＭＳ ゴシック" panose="020B0609070205080204" pitchFamily="49" charset="-128"/>
                <a:ea typeface="ＭＳ ゴシック" panose="020B0609070205080204" pitchFamily="49" charset="-128"/>
              </a:rPr>
              <a:t>技術を活用した文化芸術に関する作品等の記録及び公開への支援その他の必要な施策を講</a:t>
            </a:r>
            <a:r>
              <a:rPr lang="ja-JP" altLang="ja-JP" sz="1400" dirty="0" smtClean="0">
                <a:latin typeface="ＭＳ ゴシック" panose="020B0609070205080204" pitchFamily="49" charset="-128"/>
                <a:ea typeface="ＭＳ ゴシック" panose="020B0609070205080204" pitchFamily="49" charset="-128"/>
              </a:rPr>
              <a:t>ずる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もの</a:t>
            </a:r>
            <a:r>
              <a:rPr lang="ja-JP" altLang="ja-JP" sz="1400" dirty="0">
                <a:latin typeface="ＭＳ ゴシック" panose="020B0609070205080204" pitchFamily="49" charset="-128"/>
                <a:ea typeface="ＭＳ ゴシック" panose="020B0609070205080204" pitchFamily="49" charset="-128"/>
              </a:rPr>
              <a:t>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調査</a:t>
            </a:r>
            <a:r>
              <a:rPr lang="ja-JP" altLang="ja-JP" sz="1400" dirty="0">
                <a:latin typeface="ＭＳ ゴシック" panose="020B0609070205080204" pitchFamily="49" charset="-128"/>
                <a:ea typeface="ＭＳ ゴシック" panose="020B0609070205080204" pitchFamily="49" charset="-128"/>
              </a:rPr>
              <a:t>研究</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第二十九条の二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芸術に関する施策の推進を図る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芸術の振興に必要な調査</a:t>
            </a:r>
            <a:r>
              <a:rPr lang="ja-JP" altLang="ja-JP" sz="1400" dirty="0" smtClean="0">
                <a:latin typeface="ＭＳ ゴシック" panose="020B0609070205080204" pitchFamily="49" charset="-128"/>
                <a:ea typeface="ＭＳ ゴシック" panose="020B0609070205080204" pitchFamily="49" charset="-128"/>
              </a:rPr>
              <a:t>研究</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並び</a:t>
            </a:r>
            <a:r>
              <a:rPr lang="ja-JP" altLang="ja-JP" sz="1400" dirty="0">
                <a:latin typeface="ＭＳ ゴシック" panose="020B0609070205080204" pitchFamily="49" charset="-128"/>
                <a:ea typeface="ＭＳ ゴシック" panose="020B0609070205080204" pitchFamily="49" charset="-128"/>
              </a:rPr>
              <a:t>に国の内外の情報の</a:t>
            </a:r>
            <a:r>
              <a:rPr lang="ja-JP" altLang="ja-JP" sz="1400" dirty="0" smtClean="0">
                <a:latin typeface="ＭＳ ゴシック" panose="020B0609070205080204" pitchFamily="49" charset="-128"/>
                <a:ea typeface="ＭＳ ゴシック" panose="020B0609070205080204" pitchFamily="49" charset="-128"/>
              </a:rPr>
              <a:t>収集</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整理</a:t>
            </a:r>
            <a:r>
              <a:rPr lang="ja-JP" altLang="ja-JP" sz="1400" dirty="0">
                <a:latin typeface="ＭＳ ゴシック" panose="020B0609070205080204" pitchFamily="49" charset="-128"/>
                <a:ea typeface="ＭＳ ゴシック" panose="020B0609070205080204" pitchFamily="49" charset="-128"/>
              </a:rPr>
              <a:t>及び提供その他の必要な施策を講ずるものとする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36</a:t>
            </a:r>
            <a:endParaRPr lang="ja-JP" altLang="en-US" dirty="0"/>
          </a:p>
        </p:txBody>
      </p:sp>
    </p:spTree>
    <p:extLst>
      <p:ext uri="{BB962C8B-B14F-4D97-AF65-F5344CB8AC3E}">
        <p14:creationId xmlns:p14="http://schemas.microsoft.com/office/powerpoint/2010/main" val="3667879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noAutofit/>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地方</a:t>
            </a:r>
            <a:r>
              <a:rPr lang="ja-JP" altLang="ja-JP" sz="1400" dirty="0">
                <a:latin typeface="ＭＳ ゴシック" panose="020B0609070205080204" pitchFamily="49" charset="-128"/>
                <a:ea typeface="ＭＳ ゴシック" panose="020B0609070205080204" pitchFamily="49" charset="-128"/>
              </a:rPr>
              <a:t>公共団体及び民間の団体等への情報提供</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地方</a:t>
            </a:r>
            <a:r>
              <a:rPr lang="ja-JP" altLang="ja-JP" sz="1400" dirty="0">
                <a:latin typeface="ＭＳ ゴシック" panose="020B0609070205080204" pitchFamily="49" charset="-128"/>
                <a:ea typeface="ＭＳ ゴシック" panose="020B0609070205080204" pitchFamily="49" charset="-128"/>
              </a:rPr>
              <a:t>公共団体及び民間の団体等が行う文化芸術の振興のための取組を促進する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情報</a:t>
            </a:r>
            <a:r>
              <a:rPr lang="ja-JP" altLang="ja-JP" sz="1400" dirty="0">
                <a:latin typeface="ＭＳ ゴシック" panose="020B0609070205080204" pitchFamily="49" charset="-128"/>
                <a:ea typeface="ＭＳ ゴシック" panose="020B0609070205080204" pitchFamily="49" charset="-128"/>
              </a:rPr>
              <a:t>の提供その他の必要な施策を講ずるものとする。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民間</a:t>
            </a:r>
            <a:r>
              <a:rPr lang="ja-JP" altLang="ja-JP" sz="1400" dirty="0">
                <a:latin typeface="ＭＳ ゴシック" panose="020B0609070205080204" pitchFamily="49" charset="-128"/>
                <a:ea typeface="ＭＳ ゴシック" panose="020B0609070205080204" pitchFamily="49" charset="-128"/>
              </a:rPr>
              <a:t>の支援活動の活性化</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第三十一条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個人</a:t>
            </a:r>
            <a:r>
              <a:rPr lang="ja-JP" altLang="ja-JP" sz="1400" dirty="0">
                <a:latin typeface="ＭＳ ゴシック" panose="020B0609070205080204" pitchFamily="49" charset="-128"/>
                <a:ea typeface="ＭＳ ゴシック" panose="020B0609070205080204" pitchFamily="49" charset="-128"/>
              </a:rPr>
              <a:t>又は民間の団体が文化芸術活動に対して行う支援活動の活性化を</a:t>
            </a:r>
            <a:r>
              <a:rPr lang="ja-JP" altLang="ja-JP" sz="1400" dirty="0" err="1">
                <a:latin typeface="ＭＳ ゴシック" panose="020B0609070205080204" pitchFamily="49" charset="-128"/>
                <a:ea typeface="ＭＳ ゴシック" panose="020B0609070205080204" pitchFamily="49" charset="-128"/>
              </a:rPr>
              <a:t>図るとと</a:t>
            </a:r>
            <a:r>
              <a:rPr lang="ja-JP" altLang="ja-JP" sz="1400" dirty="0" err="1" smtClean="0">
                <a:latin typeface="ＭＳ ゴシック" panose="020B0609070205080204" pitchFamily="49" charset="-128"/>
                <a:ea typeface="ＭＳ ゴシック" panose="020B0609070205080204" pitchFamily="49" charset="-128"/>
              </a:rPr>
              <a:t>も</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芸術活動を行う者の活動を支援する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芸術団体が個人又は民間の団体からの</a:t>
            </a:r>
            <a:r>
              <a:rPr lang="ja-JP" altLang="ja-JP" sz="1400" dirty="0" smtClean="0">
                <a:latin typeface="ＭＳ ゴシック" panose="020B0609070205080204" pitchFamily="49" charset="-128"/>
                <a:ea typeface="ＭＳ ゴシック" panose="020B0609070205080204" pitchFamily="49" charset="-128"/>
              </a:rPr>
              <a:t>寄附</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を</a:t>
            </a:r>
            <a:r>
              <a:rPr lang="ja-JP" altLang="ja-JP" sz="1400" dirty="0">
                <a:latin typeface="ＭＳ ゴシック" panose="020B0609070205080204" pitchFamily="49" charset="-128"/>
                <a:ea typeface="ＭＳ ゴシック" panose="020B0609070205080204" pitchFamily="49" charset="-128"/>
              </a:rPr>
              <a:t>受けることを容易にする等のための税制上の</a:t>
            </a:r>
            <a:r>
              <a:rPr lang="ja-JP" altLang="ja-JP" sz="1400" dirty="0" smtClean="0">
                <a:latin typeface="ＭＳ ゴシック" panose="020B0609070205080204" pitchFamily="49" charset="-128"/>
                <a:ea typeface="ＭＳ ゴシック" panose="020B0609070205080204" pitchFamily="49" charset="-128"/>
              </a:rPr>
              <a:t>措置</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芸術団体が行う文化芸術活動への支援</a:t>
            </a:r>
            <a:r>
              <a:rPr lang="ja-JP" altLang="ja-JP" sz="1400" dirty="0" err="1" smtClean="0">
                <a:latin typeface="ＭＳ ゴシック" panose="020B0609070205080204" pitchFamily="49" charset="-128"/>
                <a:ea typeface="ＭＳ ゴシック" panose="020B0609070205080204" pitchFamily="49" charset="-128"/>
              </a:rPr>
              <a:t>そ</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a:t>
            </a:r>
            <a:r>
              <a:rPr lang="ja-JP" altLang="ja-JP" sz="1400" dirty="0">
                <a:latin typeface="ＭＳ ゴシック" panose="020B0609070205080204" pitchFamily="49" charset="-128"/>
                <a:ea typeface="ＭＳ ゴシック" panose="020B0609070205080204" pitchFamily="49" charset="-128"/>
              </a:rPr>
              <a:t>他の必要な施策を講ずるよう努めなければならない。</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関係</a:t>
            </a:r>
            <a:r>
              <a:rPr lang="ja-JP" altLang="ja-JP" sz="1400" dirty="0">
                <a:latin typeface="ＭＳ ゴシック" panose="020B0609070205080204" pitchFamily="49" charset="-128"/>
                <a:ea typeface="ＭＳ ゴシック" panose="020B0609070205080204" pitchFamily="49" charset="-128"/>
              </a:rPr>
              <a:t>機関等の連携</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第三十二条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第八条</a:t>
            </a:r>
            <a:r>
              <a:rPr lang="ja-JP" altLang="ja-JP" sz="1400" dirty="0">
                <a:latin typeface="ＭＳ ゴシック" panose="020B0609070205080204" pitchFamily="49" charset="-128"/>
                <a:ea typeface="ＭＳ ゴシック" panose="020B0609070205080204" pitchFamily="49" charset="-128"/>
              </a:rPr>
              <a:t>から前条までの施策を講ずるに当たって</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a:t>
            </a:r>
            <a:r>
              <a:rPr lang="ja-JP" altLang="ja-JP" sz="1400" dirty="0" smtClean="0">
                <a:latin typeface="ＭＳ ゴシック" panose="020B0609070205080204" pitchFamily="49" charset="-128"/>
                <a:ea typeface="ＭＳ ゴシック" panose="020B0609070205080204" pitchFamily="49" charset="-128"/>
              </a:rPr>
              <a:t>団体</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校等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社会</a:t>
            </a:r>
            <a:r>
              <a:rPr lang="ja-JP" altLang="ja-JP" sz="1400" dirty="0">
                <a:latin typeface="ＭＳ ゴシック" panose="020B0609070205080204" pitchFamily="49" charset="-128"/>
                <a:ea typeface="ＭＳ ゴシック" panose="020B0609070205080204" pitchFamily="49" charset="-128"/>
              </a:rPr>
              <a:t>教育</a:t>
            </a:r>
            <a:r>
              <a:rPr lang="ja-JP" altLang="ja-JP" sz="1400" dirty="0" smtClean="0">
                <a:latin typeface="ＭＳ ゴシック" panose="020B0609070205080204" pitchFamily="49" charset="-128"/>
                <a:ea typeface="ＭＳ ゴシック" panose="020B0609070205080204" pitchFamily="49" charset="-128"/>
              </a:rPr>
              <a:t>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民間事</a:t>
            </a:r>
            <a:r>
              <a:rPr lang="ja-JP" altLang="ja-JP" sz="1400" dirty="0">
                <a:latin typeface="ＭＳ ゴシック" panose="020B0609070205080204" pitchFamily="49" charset="-128"/>
                <a:ea typeface="ＭＳ ゴシック" panose="020B0609070205080204" pitchFamily="49" charset="-128"/>
              </a:rPr>
              <a:t>業者その他の関係機関等の間の連携が図られるよう配慮</a:t>
            </a:r>
            <a:r>
              <a:rPr lang="ja-JP" altLang="ja-JP" sz="1400" dirty="0" smtClean="0">
                <a:latin typeface="ＭＳ ゴシック" panose="020B0609070205080204" pitchFamily="49" charset="-128"/>
                <a:ea typeface="ＭＳ ゴシック" panose="020B0609070205080204" pitchFamily="49" charset="-128"/>
              </a:rPr>
              <a:t>し</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なければ</a:t>
            </a:r>
            <a:r>
              <a:rPr lang="ja-JP" altLang="ja-JP" sz="1400" dirty="0">
                <a:latin typeface="ＭＳ ゴシック" panose="020B0609070205080204" pitchFamily="49" charset="-128"/>
                <a:ea typeface="ＭＳ ゴシック" panose="020B0609070205080204" pitchFamily="49" charset="-128"/>
              </a:rPr>
              <a:t>ならない。</a:t>
            </a:r>
          </a:p>
          <a:p>
            <a:pPr marL="0" indent="0">
              <a:buNone/>
            </a:pPr>
            <a:r>
              <a:rPr lang="en-US" altLang="ja-JP" sz="1400" dirty="0">
                <a:latin typeface="ＭＳ ゴシック" panose="020B0609070205080204" pitchFamily="49" charset="-128"/>
                <a:ea typeface="ＭＳ ゴシック" panose="020B0609070205080204" pitchFamily="49" charset="-128"/>
              </a:rPr>
              <a:t>2</a:t>
            </a:r>
            <a:r>
              <a:rPr lang="ja-JP" altLang="ja-JP" sz="1400" dirty="0">
                <a:latin typeface="ＭＳ ゴシック" panose="020B0609070205080204" pitchFamily="49" charset="-128"/>
                <a:ea typeface="ＭＳ ゴシック" panose="020B0609070205080204" pitchFamily="49" charset="-128"/>
              </a:rPr>
              <a:t>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a:t>
            </a:r>
            <a:r>
              <a:rPr lang="ja-JP" altLang="ja-JP" sz="1400" dirty="0">
                <a:latin typeface="ＭＳ ゴシック" panose="020B0609070205080204" pitchFamily="49" charset="-128"/>
                <a:ea typeface="ＭＳ ゴシック" panose="020B0609070205080204" pitchFamily="49" charset="-128"/>
              </a:rPr>
              <a:t>等及び文化芸術団体</a:t>
            </a:r>
            <a:r>
              <a:rPr lang="ja-JP" altLang="ja-JP" sz="1400" dirty="0" smtClean="0">
                <a:latin typeface="ＭＳ ゴシック" panose="020B0609070205080204" pitchFamily="49" charset="-128"/>
                <a:ea typeface="ＭＳ ゴシック" panose="020B0609070205080204" pitchFamily="49" charset="-128"/>
              </a:rPr>
              <a:t>が</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学校等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社会</a:t>
            </a:r>
            <a:r>
              <a:rPr lang="ja-JP" altLang="ja-JP" sz="1400" dirty="0">
                <a:latin typeface="ＭＳ ゴシック" panose="020B0609070205080204" pitchFamily="49" charset="-128"/>
                <a:ea typeface="ＭＳ ゴシック" panose="020B0609070205080204" pitchFamily="49" charset="-128"/>
              </a:rPr>
              <a:t>教育</a:t>
            </a:r>
            <a:r>
              <a:rPr lang="ja-JP" altLang="ja-JP" sz="1400" dirty="0" smtClean="0">
                <a:latin typeface="ＭＳ ゴシック" panose="020B0609070205080204" pitchFamily="49" charset="-128"/>
                <a:ea typeface="ＭＳ ゴシック" panose="020B0609070205080204" pitchFamily="49" charset="-128"/>
              </a:rPr>
              <a:t>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福祉施設</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医療機関</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民間事</a:t>
            </a:r>
            <a:r>
              <a:rPr lang="ja-JP" altLang="ja-JP" sz="1400" dirty="0">
                <a:latin typeface="ＭＳ ゴシック" panose="020B0609070205080204" pitchFamily="49" charset="-128"/>
                <a:ea typeface="ＭＳ ゴシック" panose="020B0609070205080204" pitchFamily="49" charset="-128"/>
              </a:rPr>
              <a:t>業者等と協力</a:t>
            </a:r>
            <a:r>
              <a:rPr lang="ja-JP" altLang="ja-JP" sz="1400" dirty="0" smtClean="0">
                <a:latin typeface="ＭＳ ゴシック" panose="020B0609070205080204" pitchFamily="49" charset="-128"/>
                <a:ea typeface="ＭＳ ゴシック" panose="020B0609070205080204" pitchFamily="49" charset="-128"/>
              </a:rPr>
              <a:t>して</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地域</a:t>
            </a:r>
            <a:r>
              <a:rPr lang="ja-JP" altLang="ja-JP" sz="1400" dirty="0">
                <a:latin typeface="ＭＳ ゴシック" panose="020B0609070205080204" pitchFamily="49" charset="-128"/>
                <a:ea typeface="ＭＳ ゴシック" panose="020B0609070205080204" pitchFamily="49" charset="-128"/>
              </a:rPr>
              <a:t>の人々が文化芸術を鑑賞</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a:t>
            </a:r>
            <a:r>
              <a:rPr lang="ja-JP" altLang="ja-JP" sz="1400" dirty="0">
                <a:latin typeface="ＭＳ ゴシック" panose="020B0609070205080204" pitchFamily="49" charset="-128"/>
                <a:ea typeface="ＭＳ ゴシック" panose="020B0609070205080204" pitchFamily="49" charset="-128"/>
              </a:rPr>
              <a:t>に参加</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又</a:t>
            </a:r>
            <a:r>
              <a:rPr lang="ja-JP" altLang="ja-JP" sz="1400" dirty="0">
                <a:latin typeface="ＭＳ ゴシック" panose="020B0609070205080204" pitchFamily="49" charset="-128"/>
                <a:ea typeface="ＭＳ ゴシック" panose="020B0609070205080204" pitchFamily="49" charset="-128"/>
              </a:rPr>
              <a:t>はこれを創造する</a:t>
            </a:r>
            <a:r>
              <a:rPr lang="ja-JP" altLang="ja-JP" sz="1400" dirty="0" smtClean="0">
                <a:latin typeface="ＭＳ ゴシック" panose="020B0609070205080204" pitchFamily="49" charset="-128"/>
                <a:ea typeface="ＭＳ ゴシック" panose="020B0609070205080204" pitchFamily="49" charset="-128"/>
              </a:rPr>
              <a:t>機</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会</a:t>
            </a:r>
            <a:r>
              <a:rPr lang="ja-JP" altLang="ja-JP" sz="1400" dirty="0">
                <a:latin typeface="ＭＳ ゴシック" panose="020B0609070205080204" pitchFamily="49" charset="-128"/>
                <a:ea typeface="ＭＳ ゴシック" panose="020B0609070205080204" pitchFamily="49" charset="-128"/>
              </a:rPr>
              <a:t>を提供できるようにするよう努めなければならない。</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顕彰</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第三十三条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芸術活動で顕著な成果を収めた者及び文化芸術の振興に寄与した者の顕彰</a:t>
            </a:r>
            <a:r>
              <a:rPr lang="ja-JP" altLang="ja-JP" sz="1400" dirty="0" smtClean="0">
                <a:latin typeface="ＭＳ ゴシック" panose="020B0609070205080204" pitchFamily="49" charset="-128"/>
                <a:ea typeface="ＭＳ ゴシック" panose="020B0609070205080204" pitchFamily="49" charset="-128"/>
              </a:rPr>
              <a:t>に</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努める</a:t>
            </a:r>
            <a:r>
              <a:rPr lang="ja-JP" altLang="ja-JP" sz="1400" dirty="0">
                <a:latin typeface="ＭＳ ゴシック" panose="020B0609070205080204" pitchFamily="49" charset="-128"/>
                <a:ea typeface="ＭＳ ゴシック" panose="020B0609070205080204" pitchFamily="49" charset="-128"/>
              </a:rPr>
              <a:t>ものとする。</a:t>
            </a:r>
          </a:p>
          <a:p>
            <a:pPr marL="0" indent="0">
              <a:buNone/>
            </a:pPr>
            <a:endParaRPr kumimoji="1" lang="ja-JP" altLang="en-US"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37</a:t>
            </a:r>
            <a:endParaRPr lang="ja-JP" altLang="en-US" dirty="0"/>
          </a:p>
        </p:txBody>
      </p:sp>
    </p:spTree>
    <p:extLst>
      <p:ext uri="{BB962C8B-B14F-4D97-AF65-F5344CB8AC3E}">
        <p14:creationId xmlns:p14="http://schemas.microsoft.com/office/powerpoint/2010/main" val="291098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73397"/>
            <a:ext cx="8229600" cy="5347891"/>
          </a:xfrm>
        </p:spPr>
        <p:txBody>
          <a:bodyPr>
            <a:normAutofit/>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政策</a:t>
            </a:r>
            <a:r>
              <a:rPr lang="ja-JP" altLang="ja-JP" sz="1400" dirty="0">
                <a:latin typeface="ＭＳ ゴシック" panose="020B0609070205080204" pitchFamily="49" charset="-128"/>
                <a:ea typeface="ＭＳ ゴシック" panose="020B0609070205080204" pitchFamily="49" charset="-128"/>
              </a:rPr>
              <a:t>形成への民意の反映</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第三十四条　国</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芸術に関する政策形成に民意を反映</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過程の公正性及び透明性を</a:t>
            </a:r>
            <a:r>
              <a:rPr lang="ja-JP" altLang="ja-JP" sz="1400" dirty="0" smtClean="0">
                <a:latin typeface="ＭＳ ゴシック" panose="020B0609070205080204" pitchFamily="49" charset="-128"/>
                <a:ea typeface="ＭＳ ゴシック" panose="020B0609070205080204" pitchFamily="49" charset="-128"/>
              </a:rPr>
              <a:t>確保</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するため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芸術家等</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学識</a:t>
            </a:r>
            <a:r>
              <a:rPr lang="ja-JP" altLang="ja-JP" sz="1400" dirty="0">
                <a:latin typeface="ＭＳ ゴシック" panose="020B0609070205080204" pitchFamily="49" charset="-128"/>
                <a:ea typeface="ＭＳ ゴシック" panose="020B0609070205080204" pitchFamily="49" charset="-128"/>
              </a:rPr>
              <a:t>経験者その他広く国民の意見を</a:t>
            </a:r>
            <a:r>
              <a:rPr lang="ja-JP" altLang="ja-JP" sz="1400" dirty="0" smtClean="0">
                <a:latin typeface="ＭＳ ゴシック" panose="020B0609070205080204" pitchFamily="49" charset="-128"/>
                <a:ea typeface="ＭＳ ゴシック" panose="020B0609070205080204" pitchFamily="49" charset="-128"/>
              </a:rPr>
              <a:t>求め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これ</a:t>
            </a:r>
            <a:r>
              <a:rPr lang="ja-JP" altLang="ja-JP" sz="1400" dirty="0">
                <a:latin typeface="ＭＳ ゴシック" panose="020B0609070205080204" pitchFamily="49" charset="-128"/>
                <a:ea typeface="ＭＳ ゴシック" panose="020B0609070205080204" pitchFamily="49" charset="-128"/>
              </a:rPr>
              <a:t>を十分考慮した上で政策</a:t>
            </a:r>
            <a:r>
              <a:rPr lang="ja-JP" altLang="ja-JP" sz="1400" dirty="0" smtClean="0">
                <a:latin typeface="ＭＳ ゴシック" panose="020B0609070205080204" pitchFamily="49" charset="-128"/>
                <a:ea typeface="ＭＳ ゴシック" panose="020B0609070205080204" pitchFamily="49" charset="-128"/>
              </a:rPr>
              <a:t>形成</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を</a:t>
            </a:r>
            <a:r>
              <a:rPr lang="ja-JP" altLang="ja-JP" sz="1400" dirty="0">
                <a:latin typeface="ＭＳ ゴシック" panose="020B0609070205080204" pitchFamily="49" charset="-128"/>
                <a:ea typeface="ＭＳ ゴシック" panose="020B0609070205080204" pitchFamily="49" charset="-128"/>
              </a:rPr>
              <a:t>行う仕組みの活用等を図るものとする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地方</a:t>
            </a:r>
            <a:r>
              <a:rPr lang="ja-JP" altLang="ja-JP" sz="1400" dirty="0">
                <a:latin typeface="ＭＳ ゴシック" panose="020B0609070205080204" pitchFamily="49" charset="-128"/>
                <a:ea typeface="ＭＳ ゴシック" panose="020B0609070205080204" pitchFamily="49" charset="-128"/>
              </a:rPr>
              <a:t>公共団体の</a:t>
            </a:r>
            <a:r>
              <a:rPr lang="ja-JP" altLang="ja-JP" sz="1400" dirty="0" smtClean="0">
                <a:latin typeface="ＭＳ ゴシック" panose="020B0609070205080204" pitchFamily="49" charset="-128"/>
                <a:ea typeface="ＭＳ ゴシック" panose="020B0609070205080204" pitchFamily="49" charset="-128"/>
              </a:rPr>
              <a:t>施策</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第三十五条　地方公共団体</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第八条</a:t>
            </a:r>
            <a:r>
              <a:rPr lang="ja-JP" altLang="ja-JP" sz="1400" dirty="0">
                <a:latin typeface="ＭＳ ゴシック" panose="020B0609070205080204" pitchFamily="49" charset="-128"/>
                <a:ea typeface="ＭＳ ゴシック" panose="020B0609070205080204" pitchFamily="49" charset="-128"/>
              </a:rPr>
              <a:t>から前条までの国の施策を勘案</a:t>
            </a:r>
            <a:r>
              <a:rPr lang="ja-JP" altLang="ja-JP" sz="1400" dirty="0" smtClean="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地域の特性に応じた</a:t>
            </a:r>
            <a:r>
              <a:rPr lang="ja-JP" altLang="ja-JP" sz="1400" dirty="0" smtClean="0">
                <a:latin typeface="ＭＳ ゴシック" panose="020B0609070205080204" pitchFamily="49" charset="-128"/>
                <a:ea typeface="ＭＳ ゴシック" panose="020B0609070205080204" pitchFamily="49" charset="-128"/>
              </a:rPr>
              <a:t>文</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化</a:t>
            </a:r>
            <a:r>
              <a:rPr lang="ja-JP" altLang="ja-JP" sz="1400" dirty="0">
                <a:latin typeface="ＭＳ ゴシック" panose="020B0609070205080204" pitchFamily="49" charset="-128"/>
                <a:ea typeface="ＭＳ ゴシック" panose="020B0609070205080204" pitchFamily="49" charset="-128"/>
              </a:rPr>
              <a:t>芸術に関する施策の推進を図るよう努めるものとする。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b="1" dirty="0" smtClean="0">
                <a:latin typeface="ＭＳ ゴシック" panose="020B0609070205080204" pitchFamily="49" charset="-128"/>
                <a:ea typeface="ＭＳ ゴシック" panose="020B0609070205080204" pitchFamily="49" charset="-128"/>
              </a:rPr>
              <a:t>第四章</a:t>
            </a:r>
            <a:r>
              <a:rPr lang="ja-JP" altLang="ja-JP" sz="1400" b="1" dirty="0">
                <a:latin typeface="ＭＳ ゴシック" panose="020B0609070205080204" pitchFamily="49" charset="-128"/>
                <a:ea typeface="ＭＳ ゴシック" panose="020B0609070205080204" pitchFamily="49" charset="-128"/>
              </a:rPr>
              <a:t>　文化芸術の推進に係る体制の</a:t>
            </a:r>
            <a:r>
              <a:rPr lang="ja-JP" altLang="ja-JP" sz="1400" b="1" dirty="0" smtClean="0">
                <a:latin typeface="ＭＳ ゴシック" panose="020B0609070205080204" pitchFamily="49" charset="-128"/>
                <a:ea typeface="ＭＳ ゴシック" panose="020B0609070205080204" pitchFamily="49" charset="-128"/>
              </a:rPr>
              <a:t>整備</a:t>
            </a:r>
            <a:endParaRPr lang="en-US" altLang="ja-JP" sz="1400" b="1" dirty="0" smtClean="0">
              <a:latin typeface="ＭＳ ゴシック" panose="020B0609070205080204" pitchFamily="49" charset="-128"/>
              <a:ea typeface="ＭＳ ゴシック" panose="020B0609070205080204" pitchFamily="49" charset="-128"/>
            </a:endParaRPr>
          </a:p>
          <a:p>
            <a:pPr marL="0" indent="0">
              <a:buNone/>
            </a:pPr>
            <a:endParaRPr lang="ja-JP" altLang="en-US" sz="1400" b="1"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芸術推進</a:t>
            </a:r>
            <a:r>
              <a:rPr lang="ja-JP" altLang="ja-JP" sz="1400" dirty="0" smtClean="0">
                <a:latin typeface="ＭＳ ゴシック" panose="020B0609070205080204" pitchFamily="49" charset="-128"/>
                <a:ea typeface="ＭＳ ゴシック" panose="020B0609070205080204" pitchFamily="49" charset="-128"/>
              </a:rPr>
              <a:t>会議</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第三十六条　政府</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芸術に関する施策の</a:t>
            </a:r>
            <a:r>
              <a:rPr lang="ja-JP" altLang="ja-JP" sz="1400" dirty="0" smtClean="0">
                <a:latin typeface="ＭＳ ゴシック" panose="020B0609070205080204" pitchFamily="49" charset="-128"/>
                <a:ea typeface="ＭＳ ゴシック" panose="020B0609070205080204" pitchFamily="49" charset="-128"/>
              </a:rPr>
              <a:t>総合的</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一体的</a:t>
            </a:r>
            <a:r>
              <a:rPr lang="ja-JP" altLang="ja-JP" sz="1400" dirty="0">
                <a:latin typeface="ＭＳ ゴシック" panose="020B0609070205080204" pitchFamily="49" charset="-128"/>
                <a:ea typeface="ＭＳ ゴシック" panose="020B0609070205080204" pitchFamily="49" charset="-128"/>
              </a:rPr>
              <a:t>かつ効果的な推進を図る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文化芸</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術</a:t>
            </a:r>
            <a:r>
              <a:rPr lang="ja-JP" altLang="ja-JP" sz="1400" dirty="0">
                <a:latin typeface="ＭＳ ゴシック" panose="020B0609070205080204" pitchFamily="49" charset="-128"/>
                <a:ea typeface="ＭＳ ゴシック" panose="020B0609070205080204" pitchFamily="49" charset="-128"/>
              </a:rPr>
              <a:t>推進会議を</a:t>
            </a:r>
            <a:r>
              <a:rPr lang="ja-JP" altLang="ja-JP" sz="1400" dirty="0" smtClean="0">
                <a:latin typeface="ＭＳ ゴシック" panose="020B0609070205080204" pitchFamily="49" charset="-128"/>
                <a:ea typeface="ＭＳ ゴシック" panose="020B0609070205080204" pitchFamily="49" charset="-128"/>
              </a:rPr>
              <a:t>設け</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文部</a:t>
            </a:r>
            <a:r>
              <a:rPr lang="ja-JP" altLang="ja-JP" sz="1400" dirty="0">
                <a:latin typeface="ＭＳ ゴシック" panose="020B0609070205080204" pitchFamily="49" charset="-128"/>
                <a:ea typeface="ＭＳ ゴシック" panose="020B0609070205080204" pitchFamily="49" charset="-128"/>
              </a:rPr>
              <a:t>科学省及び</a:t>
            </a:r>
            <a:r>
              <a:rPr lang="ja-JP" altLang="ja-JP" sz="1400" dirty="0" smtClean="0">
                <a:latin typeface="ＭＳ ゴシック" panose="020B0609070205080204" pitchFamily="49" charset="-128"/>
                <a:ea typeface="ＭＳ ゴシック" panose="020B0609070205080204" pitchFamily="49" charset="-128"/>
              </a:rPr>
              <a:t>内閣府</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総務省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外務省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厚生労働省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農林水産省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経済産業</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国土</a:t>
            </a:r>
            <a:r>
              <a:rPr lang="ja-JP" altLang="ja-JP" sz="1400" dirty="0">
                <a:latin typeface="ＭＳ ゴシック" panose="020B0609070205080204" pitchFamily="49" charset="-128"/>
                <a:ea typeface="ＭＳ ゴシック" panose="020B0609070205080204" pitchFamily="49" charset="-128"/>
              </a:rPr>
              <a:t>交通省その他の関係行政機関相互の連絡調整を行うものとする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都道府県</a:t>
            </a:r>
            <a:r>
              <a:rPr lang="ja-JP" altLang="ja-JP" sz="1400" dirty="0">
                <a:latin typeface="ＭＳ ゴシック" panose="020B0609070205080204" pitchFamily="49" charset="-128"/>
                <a:ea typeface="ＭＳ ゴシック" panose="020B0609070205080204" pitchFamily="49" charset="-128"/>
              </a:rPr>
              <a:t>及び市町村の文化芸術推進会議</a:t>
            </a:r>
            <a:r>
              <a:rPr lang="ja-JP" altLang="ja-JP" sz="1400" dirty="0" smtClean="0">
                <a:latin typeface="ＭＳ ゴシック" panose="020B0609070205080204" pitchFamily="49" charset="-128"/>
                <a:ea typeface="ＭＳ ゴシック" panose="020B0609070205080204" pitchFamily="49" charset="-128"/>
              </a:rPr>
              <a:t>等</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第三十七条</a:t>
            </a:r>
            <a:r>
              <a:rPr lang="ja-JP" altLang="ja-JP" sz="1400" dirty="0">
                <a:latin typeface="ＭＳ ゴシック" panose="020B0609070205080204" pitchFamily="49" charset="-128"/>
                <a:ea typeface="ＭＳ ゴシック" panose="020B0609070205080204" pitchFamily="49" charset="-128"/>
              </a:rPr>
              <a:t>　都道府県及び市町村</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地方</a:t>
            </a:r>
            <a:r>
              <a:rPr lang="ja-JP" altLang="ja-JP" sz="1400" dirty="0">
                <a:latin typeface="ＭＳ ゴシック" panose="020B0609070205080204" pitchFamily="49" charset="-128"/>
                <a:ea typeface="ＭＳ ゴシック" panose="020B0609070205080204" pitchFamily="49" charset="-128"/>
              </a:rPr>
              <a:t>文化芸術推進基本計画その他の文化芸術の推進に関する</a:t>
            </a:r>
            <a:r>
              <a:rPr lang="ja-JP" altLang="ja-JP" sz="1400" dirty="0" smtClean="0">
                <a:latin typeface="ＭＳ ゴシック" panose="020B0609070205080204" pitchFamily="49" charset="-128"/>
                <a:ea typeface="ＭＳ ゴシック" panose="020B0609070205080204" pitchFamily="49" charset="-128"/>
              </a:rPr>
              <a:t>重</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要事項</a:t>
            </a:r>
            <a:r>
              <a:rPr lang="ja-JP" altLang="ja-JP" sz="1400" dirty="0">
                <a:latin typeface="ＭＳ ゴシック" panose="020B0609070205080204" pitchFamily="49" charset="-128"/>
                <a:ea typeface="ＭＳ ゴシック" panose="020B0609070205080204" pitchFamily="49" charset="-128"/>
              </a:rPr>
              <a:t>を調査審議させる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条例</a:t>
            </a:r>
            <a:r>
              <a:rPr lang="ja-JP" altLang="ja-JP" sz="1400" dirty="0">
                <a:latin typeface="ＭＳ ゴシック" panose="020B0609070205080204" pitchFamily="49" charset="-128"/>
                <a:ea typeface="ＭＳ ゴシック" panose="020B0609070205080204" pitchFamily="49" charset="-128"/>
              </a:rPr>
              <a:t>で定めるところに</a:t>
            </a:r>
            <a:r>
              <a:rPr lang="ja-JP" altLang="ja-JP" sz="1400" dirty="0" smtClean="0">
                <a:latin typeface="ＭＳ ゴシック" panose="020B0609070205080204" pitchFamily="49" charset="-128"/>
                <a:ea typeface="ＭＳ ゴシック" panose="020B0609070205080204" pitchFamily="49" charset="-128"/>
              </a:rPr>
              <a:t>より</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審</a:t>
            </a:r>
            <a:r>
              <a:rPr lang="ja-JP" altLang="ja-JP" sz="1400" dirty="0">
                <a:latin typeface="ＭＳ ゴシック" panose="020B0609070205080204" pitchFamily="49" charset="-128"/>
                <a:ea typeface="ＭＳ ゴシック" panose="020B0609070205080204" pitchFamily="49" charset="-128"/>
              </a:rPr>
              <a:t>議会その他の合議制の機関を置く</a:t>
            </a:r>
            <a:r>
              <a:rPr lang="ja-JP" altLang="ja-JP" sz="1400" dirty="0" err="1" smtClean="0">
                <a:latin typeface="ＭＳ ゴシック" panose="020B0609070205080204" pitchFamily="49" charset="-128"/>
                <a:ea typeface="ＭＳ ゴシック" panose="020B0609070205080204" pitchFamily="49" charset="-128"/>
              </a:rPr>
              <a:t>こ</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とが</a:t>
            </a:r>
            <a:r>
              <a:rPr lang="ja-JP" altLang="ja-JP" sz="1400" dirty="0">
                <a:latin typeface="ＭＳ ゴシック" panose="020B0609070205080204" pitchFamily="49" charset="-128"/>
                <a:ea typeface="ＭＳ ゴシック" panose="020B0609070205080204" pitchFamily="49" charset="-128"/>
              </a:rPr>
              <a:t>できる。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38</a:t>
            </a:r>
            <a:endParaRPr lang="ja-JP" altLang="en-US" dirty="0"/>
          </a:p>
        </p:txBody>
      </p:sp>
    </p:spTree>
    <p:extLst>
      <p:ext uri="{BB962C8B-B14F-4D97-AF65-F5344CB8AC3E}">
        <p14:creationId xmlns:p14="http://schemas.microsoft.com/office/powerpoint/2010/main" val="1850075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normAutofit/>
          </a:bodyPr>
          <a:lstStyle/>
          <a:p>
            <a:pPr marL="0" indent="0">
              <a:buNone/>
            </a:pPr>
            <a:r>
              <a:rPr lang="ja-JP" altLang="ja-JP" sz="1400" dirty="0" smtClean="0">
                <a:latin typeface="ＭＳ ゴシック" panose="020B0609070205080204" pitchFamily="49" charset="-128"/>
                <a:ea typeface="ＭＳ ゴシック" panose="020B0609070205080204" pitchFamily="49" charset="-128"/>
              </a:rPr>
              <a:t>附則</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平成十三年十二月七日法律第百四十八号）抄</a:t>
            </a:r>
            <a:endParaRPr lang="ja-JP" altLang="ja-JP" sz="1400" dirty="0">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施行期日</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en-US" altLang="ja-JP" sz="1400" dirty="0">
                <a:latin typeface="ＭＳ ゴシック" panose="020B0609070205080204" pitchFamily="49" charset="-128"/>
                <a:ea typeface="ＭＳ ゴシック" panose="020B0609070205080204" pitchFamily="49" charset="-128"/>
              </a:rPr>
              <a:t>1</a:t>
            </a:r>
            <a:r>
              <a:rPr lang="ja-JP" altLang="ja-JP" sz="1400" dirty="0">
                <a:latin typeface="ＭＳ ゴシック" panose="020B0609070205080204" pitchFamily="49" charset="-128"/>
                <a:ea typeface="ＭＳ ゴシック" panose="020B0609070205080204" pitchFamily="49" charset="-128"/>
              </a:rPr>
              <a:t>　この法律</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公布</a:t>
            </a:r>
            <a:r>
              <a:rPr lang="ja-JP" altLang="ja-JP" sz="1400" dirty="0">
                <a:latin typeface="ＭＳ ゴシック" panose="020B0609070205080204" pitchFamily="49" charset="-128"/>
                <a:ea typeface="ＭＳ ゴシック" panose="020B0609070205080204" pitchFamily="49" charset="-128"/>
              </a:rPr>
              <a:t>の日から施行する。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附則</a:t>
            </a:r>
            <a:r>
              <a:rPr lang="ja-JP" altLang="ja-JP" sz="1400" dirty="0">
                <a:latin typeface="ＭＳ ゴシック" panose="020B0609070205080204" pitchFamily="49" charset="-128"/>
                <a:ea typeface="ＭＳ ゴシック" panose="020B0609070205080204" pitchFamily="49" charset="-128"/>
              </a:rPr>
              <a:t>（平成二十九年六月二十三日法律第七十三号）抄</a:t>
            </a: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施行期日</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第一条　この法律</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公布</a:t>
            </a:r>
            <a:r>
              <a:rPr lang="ja-JP" altLang="ja-JP" sz="1400" dirty="0">
                <a:latin typeface="ＭＳ ゴシック" panose="020B0609070205080204" pitchFamily="49" charset="-128"/>
                <a:ea typeface="ＭＳ ゴシック" panose="020B0609070205080204" pitchFamily="49" charset="-128"/>
              </a:rPr>
              <a:t>の日から施行する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芸術に関する施策を総合的に推進するための文化庁の機能の拡充等の</a:t>
            </a:r>
            <a:r>
              <a:rPr lang="ja-JP" altLang="ja-JP" sz="1400" dirty="0" smtClean="0">
                <a:latin typeface="ＭＳ ゴシック" panose="020B0609070205080204" pitchFamily="49" charset="-128"/>
                <a:ea typeface="ＭＳ ゴシック" panose="020B0609070205080204" pitchFamily="49" charset="-128"/>
              </a:rPr>
              <a:t>検討</a:t>
            </a:r>
            <a:r>
              <a:rPr lang="ja-JP" altLang="en-US"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第二条　政府</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芸術に関する施策を総合的に推進する</a:t>
            </a:r>
            <a:r>
              <a:rPr lang="ja-JP" altLang="ja-JP" sz="1400" dirty="0" smtClean="0">
                <a:latin typeface="ＭＳ ゴシック" panose="020B0609070205080204" pitchFamily="49" charset="-128"/>
                <a:ea typeface="ＭＳ ゴシック" panose="020B0609070205080204" pitchFamily="49" charset="-128"/>
              </a:rPr>
              <a:t>ため</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文化庁</a:t>
            </a:r>
            <a:r>
              <a:rPr lang="ja-JP" altLang="ja-JP" sz="1400" dirty="0">
                <a:latin typeface="ＭＳ ゴシック" panose="020B0609070205080204" pitchFamily="49" charset="-128"/>
                <a:ea typeface="ＭＳ ゴシック" panose="020B0609070205080204" pitchFamily="49" charset="-128"/>
              </a:rPr>
              <a:t>の機能の拡充等に</a:t>
            </a:r>
            <a:r>
              <a:rPr lang="ja-JP" altLang="ja-JP" sz="1400" dirty="0" smtClean="0">
                <a:latin typeface="ＭＳ ゴシック" panose="020B0609070205080204" pitchFamily="49" charset="-128"/>
                <a:ea typeface="ＭＳ ゴシック" panose="020B0609070205080204" pitchFamily="49" charset="-128"/>
              </a:rPr>
              <a:t>ついて</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行政組織の在り方を含め検討を</a:t>
            </a:r>
            <a:r>
              <a:rPr lang="ja-JP" altLang="ja-JP" sz="1400" dirty="0" smtClean="0">
                <a:latin typeface="ＭＳ ゴシック" panose="020B0609070205080204" pitchFamily="49" charset="-128"/>
                <a:ea typeface="ＭＳ ゴシック" panose="020B0609070205080204" pitchFamily="49" charset="-128"/>
              </a:rPr>
              <a:t>加え</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その</a:t>
            </a:r>
            <a:r>
              <a:rPr lang="ja-JP" altLang="ja-JP" sz="1400" dirty="0">
                <a:latin typeface="ＭＳ ゴシック" panose="020B0609070205080204" pitchFamily="49" charset="-128"/>
                <a:ea typeface="ＭＳ ゴシック" panose="020B0609070205080204" pitchFamily="49" charset="-128"/>
              </a:rPr>
              <a:t>結果に基づいて必要な措置を講ずるものとする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附則（</a:t>
            </a:r>
            <a:r>
              <a:rPr lang="ja-JP" altLang="ja-JP" sz="1400" dirty="0" smtClean="0">
                <a:latin typeface="ＭＳ ゴシック" panose="020B0609070205080204" pitchFamily="49" charset="-128"/>
                <a:ea typeface="ＭＳ ゴシック" panose="020B0609070205080204" pitchFamily="49" charset="-128"/>
              </a:rPr>
              <a:t>平成</a:t>
            </a:r>
            <a:r>
              <a:rPr lang="ja-JP" altLang="en-US" sz="1400" dirty="0" smtClean="0">
                <a:latin typeface="ＭＳ ゴシック" panose="020B0609070205080204" pitchFamily="49" charset="-128"/>
                <a:ea typeface="ＭＳ ゴシック" panose="020B0609070205080204" pitchFamily="49" charset="-128"/>
              </a:rPr>
              <a:t>三〇</a:t>
            </a:r>
            <a:r>
              <a:rPr lang="ja-JP" altLang="ja-JP" sz="1400" dirty="0" smtClean="0">
                <a:latin typeface="ＭＳ ゴシック" panose="020B0609070205080204" pitchFamily="49" charset="-128"/>
                <a:ea typeface="ＭＳ ゴシック" panose="020B0609070205080204" pitchFamily="49" charset="-128"/>
              </a:rPr>
              <a:t>年六月</a:t>
            </a:r>
            <a:r>
              <a:rPr lang="ja-JP" altLang="en-US" sz="1400" dirty="0" smtClean="0">
                <a:latin typeface="ＭＳ ゴシック" panose="020B0609070205080204" pitchFamily="49" charset="-128"/>
                <a:ea typeface="ＭＳ ゴシック" panose="020B0609070205080204" pitchFamily="49" charset="-128"/>
              </a:rPr>
              <a:t>八</a:t>
            </a:r>
            <a:r>
              <a:rPr lang="ja-JP" altLang="ja-JP" sz="1400" dirty="0" smtClean="0">
                <a:latin typeface="ＭＳ ゴシック" panose="020B0609070205080204" pitchFamily="49" charset="-128"/>
                <a:ea typeface="ＭＳ ゴシック" panose="020B0609070205080204" pitchFamily="49" charset="-128"/>
              </a:rPr>
              <a:t>日法律第</a:t>
            </a:r>
            <a:r>
              <a:rPr lang="ja-JP" altLang="en-US" sz="1400" dirty="0" smtClean="0">
                <a:latin typeface="ＭＳ ゴシック" panose="020B0609070205080204" pitchFamily="49" charset="-128"/>
                <a:ea typeface="ＭＳ ゴシック" panose="020B0609070205080204" pitchFamily="49" charset="-128"/>
              </a:rPr>
              <a:t>四十二</a:t>
            </a:r>
            <a:r>
              <a:rPr lang="ja-JP" altLang="ja-JP" sz="1400" dirty="0" smtClean="0">
                <a:latin typeface="ＭＳ ゴシック" panose="020B0609070205080204" pitchFamily="49" charset="-128"/>
                <a:ea typeface="ＭＳ ゴシック" panose="020B0609070205080204" pitchFamily="49" charset="-128"/>
              </a:rPr>
              <a:t>号</a:t>
            </a:r>
            <a:r>
              <a:rPr lang="ja-JP" altLang="ja-JP" sz="1400" dirty="0">
                <a:latin typeface="ＭＳ ゴシック" panose="020B0609070205080204" pitchFamily="49" charset="-128"/>
                <a:ea typeface="ＭＳ ゴシック" panose="020B0609070205080204" pitchFamily="49" charset="-128"/>
              </a:rPr>
              <a:t>）抄</a:t>
            </a:r>
          </a:p>
          <a:p>
            <a:pPr marL="0" indent="0">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施行期日</a:t>
            </a:r>
            <a:r>
              <a:rPr lang="ja-JP" altLang="en-US"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第一条　この法律</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、平成三十一年四月一日</a:t>
            </a:r>
            <a:r>
              <a:rPr lang="ja-JP" altLang="ja-JP" sz="1400" dirty="0" smtClean="0">
                <a:latin typeface="ＭＳ ゴシック" panose="020B0609070205080204" pitchFamily="49" charset="-128"/>
                <a:ea typeface="ＭＳ ゴシック" panose="020B0609070205080204" pitchFamily="49" charset="-128"/>
              </a:rPr>
              <a:t>から</a:t>
            </a:r>
            <a:r>
              <a:rPr lang="ja-JP" altLang="ja-JP" sz="1400" dirty="0">
                <a:latin typeface="ＭＳ ゴシック" panose="020B0609070205080204" pitchFamily="49" charset="-128"/>
                <a:ea typeface="ＭＳ ゴシック" panose="020B0609070205080204" pitchFamily="49" charset="-128"/>
              </a:rPr>
              <a:t>施行する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附則（</a:t>
            </a:r>
            <a:r>
              <a:rPr lang="ja-JP" altLang="en-US" sz="1400" dirty="0" smtClean="0">
                <a:latin typeface="ＭＳ ゴシック" panose="020B0609070205080204" pitchFamily="49" charset="-128"/>
                <a:ea typeface="ＭＳ ゴシック" panose="020B0609070205080204" pitchFamily="49" charset="-128"/>
              </a:rPr>
              <a:t>令和元年六月七日法律第二六号</a:t>
            </a:r>
            <a:r>
              <a:rPr lang="ja-JP" altLang="ja-JP" sz="1400" dirty="0" smtClean="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抄</a:t>
            </a:r>
          </a:p>
          <a:p>
            <a:pPr marL="0" indent="0">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施行期日</a:t>
            </a:r>
            <a:r>
              <a:rPr lang="ja-JP" altLang="en-US"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第一条　この法律</a:t>
            </a:r>
            <a:r>
              <a:rPr lang="ja-JP" altLang="ja-JP" sz="1400" dirty="0" smtClean="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公布</a:t>
            </a:r>
            <a:r>
              <a:rPr lang="ja-JP" altLang="ja-JP" sz="1400" dirty="0">
                <a:latin typeface="ＭＳ ゴシック" panose="020B0609070205080204" pitchFamily="49" charset="-128"/>
                <a:ea typeface="ＭＳ ゴシック" panose="020B0609070205080204" pitchFamily="49" charset="-128"/>
              </a:rPr>
              <a:t>の日から施行する。</a:t>
            </a:r>
          </a:p>
          <a:p>
            <a:pPr marL="0" indent="0">
              <a:buNone/>
            </a:pPr>
            <a:endParaRPr kumimoji="1" lang="ja-JP" altLang="en-US"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39</a:t>
            </a:r>
            <a:endParaRPr lang="ja-JP" altLang="en-US" dirty="0"/>
          </a:p>
        </p:txBody>
      </p:sp>
    </p:spTree>
    <p:extLst>
      <p:ext uri="{BB962C8B-B14F-4D97-AF65-F5344CB8AC3E}">
        <p14:creationId xmlns:p14="http://schemas.microsoft.com/office/powerpoint/2010/main" val="841681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04664"/>
            <a:ext cx="8229600" cy="5957614"/>
          </a:xfrm>
        </p:spPr>
        <p:txBody>
          <a:bodyPr>
            <a:noAutofit/>
          </a:bodyPr>
          <a:lstStyle/>
          <a:p>
            <a:pPr marL="0" indent="0" algn="r">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lgn="r">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lgn="r">
              <a:buNone/>
            </a:pPr>
            <a:r>
              <a:rPr lang="ja-JP" altLang="ja-JP" sz="1400" dirty="0" smtClean="0">
                <a:latin typeface="ＭＳ ゴシック" panose="020B0609070205080204" pitchFamily="49" charset="-128"/>
                <a:ea typeface="ＭＳ ゴシック" panose="020B0609070205080204" pitchFamily="49" charset="-128"/>
              </a:rPr>
              <a:t>平成</a:t>
            </a:r>
            <a:r>
              <a:rPr lang="en-US" altLang="ja-JP" sz="1400" dirty="0">
                <a:latin typeface="ＭＳ ゴシック" panose="020B0609070205080204" pitchFamily="49" charset="-128"/>
                <a:ea typeface="ＭＳ ゴシック" panose="020B0609070205080204" pitchFamily="49" charset="-128"/>
              </a:rPr>
              <a:t>16</a:t>
            </a:r>
            <a:r>
              <a:rPr lang="ja-JP" altLang="ja-JP"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3</a:t>
            </a:r>
            <a:r>
              <a:rPr lang="ja-JP" altLang="ja-JP"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29</a:t>
            </a:r>
            <a:r>
              <a:rPr lang="ja-JP" altLang="ja-JP" sz="1400" dirty="0">
                <a:latin typeface="ＭＳ ゴシック" panose="020B0609070205080204" pitchFamily="49" charset="-128"/>
                <a:ea typeface="ＭＳ ゴシック" panose="020B0609070205080204" pitchFamily="49" charset="-128"/>
              </a:rPr>
              <a:t>日</a:t>
            </a:r>
          </a:p>
          <a:p>
            <a:pPr marL="0" indent="0" algn="r">
              <a:buNone/>
            </a:pPr>
            <a:r>
              <a:rPr lang="ja-JP" altLang="ja-JP" sz="1400" dirty="0" smtClean="0">
                <a:latin typeface="ＭＳ ゴシック" panose="020B0609070205080204" pitchFamily="49" charset="-128"/>
                <a:ea typeface="ＭＳ ゴシック" panose="020B0609070205080204" pitchFamily="49" charset="-128"/>
              </a:rPr>
              <a:t>条例第</a:t>
            </a:r>
            <a:r>
              <a:rPr lang="en-US" altLang="ja-JP" sz="1400" dirty="0" smtClean="0">
                <a:latin typeface="ＭＳ ゴシック" panose="020B0609070205080204" pitchFamily="49" charset="-128"/>
                <a:ea typeface="ＭＳ ゴシック" panose="020B0609070205080204" pitchFamily="49" charset="-128"/>
              </a:rPr>
              <a:t>20</a:t>
            </a:r>
            <a:r>
              <a:rPr lang="ja-JP" altLang="ja-JP" sz="1400" dirty="0" smtClean="0">
                <a:latin typeface="ＭＳ ゴシック" panose="020B0609070205080204" pitchFamily="49" charset="-128"/>
                <a:ea typeface="ＭＳ ゴシック" panose="020B0609070205080204" pitchFamily="49" charset="-128"/>
              </a:rPr>
              <a:t>号</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芸術</a:t>
            </a:r>
            <a:r>
              <a:rPr lang="ja-JP" altLang="ja-JP" sz="1400" dirty="0">
                <a:latin typeface="ＭＳ ゴシック" panose="020B0609070205080204" pitchFamily="49" charset="-128"/>
                <a:ea typeface="ＭＳ ゴシック" panose="020B0609070205080204" pitchFamily="49" charset="-128"/>
              </a:rPr>
              <a:t>文化は、人々の心に感動を与えるとともに、生きがいや心の充足感をもたらし、豊かな人間性をはぐくむものである。また、創造的で優れた芸術文化をはぐくむことは、都市の魅力や情報発信力を高め、いきいきとした活力ある社会を形成することにつながる。</a:t>
            </a: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今日</a:t>
            </a:r>
            <a:r>
              <a:rPr lang="ja-JP" altLang="ja-JP" sz="1400" dirty="0">
                <a:latin typeface="ＭＳ ゴシック" panose="020B0609070205080204" pitchFamily="49" charset="-128"/>
                <a:ea typeface="ＭＳ ゴシック" panose="020B0609070205080204" pitchFamily="49" charset="-128"/>
              </a:rPr>
              <a:t>、国際化がますます進展し、都市と都市とがその魅力を競い合う時代にあって、長期的な視点に立って芸術文化を振興することにより、芸術文化の薫り高い、心豊かでいきいきとした活力に満ちた、都市としての魅力あふれる「芸術文化都市」を創造することが、これからの大阪に強く求められている。</a:t>
            </a: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大阪</a:t>
            </a:r>
            <a:r>
              <a:rPr lang="ja-JP" altLang="ja-JP" sz="1400" dirty="0">
                <a:latin typeface="ＭＳ ゴシック" panose="020B0609070205080204" pitchFamily="49" charset="-128"/>
                <a:ea typeface="ＭＳ ゴシック" panose="020B0609070205080204" pitchFamily="49" charset="-128"/>
              </a:rPr>
              <a:t>は、古くには難波津という国際港を擁し、我が国の海外との交流の門戸として栄え、かかる交流を通じて先進的に多種多様な文化を受け入れ、発信してきた。また、近世には「天下の台所」とうたわれて、我が国の流通、金融の中心地として栄え、その経済的な繁栄を背景に、自由と進取の気風に富む町人層が中心となって豊かな上方文化を生み出してきた。このように大阪は古くから先進的で優れた芸術文化を創造し、はぐくみ、発信してきた歴史を有しており、こうした歴史の中で培われた文化的風土は現在にも受け継がれている。</a:t>
            </a: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ここ</a:t>
            </a:r>
            <a:r>
              <a:rPr lang="ja-JP" altLang="ja-JP" sz="1400" dirty="0">
                <a:latin typeface="ＭＳ ゴシック" panose="020B0609070205080204" pitchFamily="49" charset="-128"/>
                <a:ea typeface="ＭＳ ゴシック" panose="020B0609070205080204" pitchFamily="49" charset="-128"/>
              </a:rPr>
              <a:t>に、大阪市は、大阪がこれまで築いてきた輝かしい歴史的、文化的伝統を尊重しつつ発展させながら、市民が芸術文化に親しむ環境の整備並びに自主的かつ創造的な芸術活動を行う芸術家の育成及び支援に努めて、自由と進取の精神に基づく新しい芸術文化の創造を促進し、鑑賞から創造、更には将来の世代への継承を含め芸術文化を振興する多様な施策を総合的かつ強力に推進し、もって「芸術文化都市」の創造を目指すことを決意し、この条例を制定する。</a:t>
            </a:r>
          </a:p>
          <a:p>
            <a:pPr marL="0" indent="0">
              <a:buNone/>
            </a:pP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40</a:t>
            </a:r>
            <a:endParaRPr lang="ja-JP" altLang="en-US" dirty="0"/>
          </a:p>
        </p:txBody>
      </p:sp>
      <p:sp>
        <p:nvSpPr>
          <p:cNvPr id="5" name="角丸四角形 4"/>
          <p:cNvSpPr/>
          <p:nvPr/>
        </p:nvSpPr>
        <p:spPr>
          <a:xfrm>
            <a:off x="467544" y="419596"/>
            <a:ext cx="3024336" cy="36004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ＭＳ ゴシック" panose="020B0609070205080204" pitchFamily="49" charset="-128"/>
                <a:ea typeface="ＭＳ ゴシック" panose="020B0609070205080204" pitchFamily="49" charset="-128"/>
              </a:rPr>
              <a:t>５－２．</a:t>
            </a:r>
            <a:r>
              <a:rPr lang="ja-JP" altLang="ja-JP" sz="1400" dirty="0">
                <a:solidFill>
                  <a:srgbClr val="000000"/>
                </a:solidFill>
                <a:latin typeface="ＭＳ ゴシック" panose="020B0609070205080204" pitchFamily="49" charset="-128"/>
                <a:ea typeface="ＭＳ ゴシック" panose="020B0609070205080204" pitchFamily="49" charset="-128"/>
              </a:rPr>
              <a:t>大阪市芸術文化振興条例</a:t>
            </a:r>
          </a:p>
        </p:txBody>
      </p:sp>
    </p:spTree>
    <p:extLst>
      <p:ext uri="{BB962C8B-B14F-4D97-AF65-F5344CB8AC3E}">
        <p14:creationId xmlns:p14="http://schemas.microsoft.com/office/powerpoint/2010/main" val="2798578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507288" cy="5289451"/>
          </a:xfrm>
        </p:spPr>
        <p:txBody>
          <a:bodyPr>
            <a:normAutofit fontScale="25000" lnSpcReduction="20000"/>
          </a:bodyPr>
          <a:lstStyle/>
          <a:p>
            <a:pPr marL="0" indent="0">
              <a:buNone/>
            </a:pPr>
            <a:r>
              <a:rPr lang="ja-JP" altLang="en-US" sz="5600" dirty="0" smtClean="0">
                <a:latin typeface="ＭＳ ゴシック" panose="020B0609070205080204" pitchFamily="49" charset="-128"/>
                <a:ea typeface="ＭＳ ゴシック" panose="020B0609070205080204" pitchFamily="49" charset="-128"/>
              </a:rPr>
              <a:t>（</a:t>
            </a:r>
            <a:r>
              <a:rPr lang="ja-JP" altLang="ja-JP" sz="5600" dirty="0" smtClean="0">
                <a:latin typeface="ＭＳ ゴシック" panose="020B0609070205080204" pitchFamily="49" charset="-128"/>
                <a:ea typeface="ＭＳ ゴシック" panose="020B0609070205080204" pitchFamily="49" charset="-128"/>
              </a:rPr>
              <a:t>目的</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1</a:t>
            </a:r>
            <a:r>
              <a:rPr lang="ja-JP" altLang="ja-JP" sz="5600" dirty="0">
                <a:latin typeface="ＭＳ ゴシック" panose="020B0609070205080204" pitchFamily="49" charset="-128"/>
                <a:ea typeface="ＭＳ ゴシック" panose="020B0609070205080204" pitchFamily="49" charset="-128"/>
              </a:rPr>
              <a:t>条　この条例は、芸術文化の振興について、基本理念を定め、本市の責務を明らかに</a:t>
            </a:r>
            <a:r>
              <a:rPr lang="ja-JP" altLang="ja-JP" sz="5600" dirty="0" err="1">
                <a:latin typeface="ＭＳ ゴシック" panose="020B0609070205080204" pitchFamily="49" charset="-128"/>
                <a:ea typeface="ＭＳ ゴシック" panose="020B0609070205080204" pitchFamily="49" charset="-128"/>
              </a:rPr>
              <a:t>すると</a:t>
            </a:r>
            <a:r>
              <a:rPr lang="ja-JP" altLang="ja-JP" sz="5600" dirty="0" err="1" smtClean="0">
                <a:latin typeface="ＭＳ ゴシック" panose="020B0609070205080204" pitchFamily="49" charset="-128"/>
                <a:ea typeface="ＭＳ ゴシック" panose="020B0609070205080204" pitchFamily="49" charset="-128"/>
              </a:rPr>
              <a:t>とも</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に</a:t>
            </a:r>
            <a:r>
              <a:rPr lang="ja-JP" altLang="ja-JP" sz="5600" dirty="0">
                <a:latin typeface="ＭＳ ゴシック" panose="020B0609070205080204" pitchFamily="49" charset="-128"/>
                <a:ea typeface="ＭＳ ゴシック" panose="020B0609070205080204" pitchFamily="49" charset="-128"/>
              </a:rPr>
              <a:t>、芸術文化の振興に関する施策</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以下「芸術文化振興施策」という。</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の基本となる事項を</a:t>
            </a:r>
            <a:r>
              <a:rPr lang="ja-JP" altLang="ja-JP" sz="5600" dirty="0" smtClean="0">
                <a:latin typeface="ＭＳ ゴシック" panose="020B0609070205080204" pitchFamily="49" charset="-128"/>
                <a:ea typeface="ＭＳ ゴシック" panose="020B0609070205080204" pitchFamily="49" charset="-128"/>
              </a:rPr>
              <a:t>定める</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こと</a:t>
            </a:r>
            <a:r>
              <a:rPr lang="ja-JP" altLang="ja-JP" sz="5600" dirty="0">
                <a:latin typeface="ＭＳ ゴシック" panose="020B0609070205080204" pitchFamily="49" charset="-128"/>
                <a:ea typeface="ＭＳ ゴシック" panose="020B0609070205080204" pitchFamily="49" charset="-128"/>
              </a:rPr>
              <a:t>により、芸術文化振興施策を総合的かつ強力に推進し、もって芸術文化都市大阪の創造に</a:t>
            </a:r>
            <a:r>
              <a:rPr lang="ja-JP" altLang="ja-JP" sz="5600" dirty="0" smtClean="0">
                <a:latin typeface="ＭＳ ゴシック" panose="020B0609070205080204" pitchFamily="49" charset="-128"/>
                <a:ea typeface="ＭＳ ゴシック" panose="020B0609070205080204" pitchFamily="49" charset="-128"/>
              </a:rPr>
              <a:t>寄与</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する</a:t>
            </a:r>
            <a:r>
              <a:rPr lang="ja-JP" altLang="ja-JP" sz="5600" dirty="0">
                <a:latin typeface="ＭＳ ゴシック" panose="020B0609070205080204" pitchFamily="49" charset="-128"/>
                <a:ea typeface="ＭＳ ゴシック" panose="020B0609070205080204" pitchFamily="49" charset="-128"/>
              </a:rPr>
              <a:t>ことを目的とする。</a:t>
            </a:r>
          </a:p>
          <a:p>
            <a:pPr marL="0" indent="0">
              <a:buNone/>
            </a:pP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en-US" altLang="ja-JP" sz="5600" dirty="0" smtClean="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定義</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2</a:t>
            </a:r>
            <a:r>
              <a:rPr lang="ja-JP" altLang="ja-JP" sz="5600" dirty="0">
                <a:latin typeface="ＭＳ ゴシック" panose="020B0609070205080204" pitchFamily="49" charset="-128"/>
                <a:ea typeface="ＭＳ ゴシック" panose="020B0609070205080204" pitchFamily="49" charset="-128"/>
              </a:rPr>
              <a:t>条　この条例において、次の各号に掲げる用語の意義は、当該各号に定めるところによる。</a:t>
            </a:r>
          </a:p>
          <a:p>
            <a:pPr marL="0" indent="0">
              <a:buNone/>
            </a:pPr>
            <a:r>
              <a:rPr lang="en-US" altLang="ja-JP" sz="5600" dirty="0" smtClean="0">
                <a:latin typeface="ＭＳ ゴシック" panose="020B0609070205080204" pitchFamily="49" charset="-128"/>
                <a:ea typeface="ＭＳ ゴシック" panose="020B0609070205080204" pitchFamily="49" charset="-128"/>
              </a:rPr>
              <a:t>(1)</a:t>
            </a:r>
            <a:r>
              <a:rPr lang="ja-JP" altLang="ja-JP" sz="5600" dirty="0" smtClean="0">
                <a:latin typeface="ＭＳ ゴシック" panose="020B0609070205080204" pitchFamily="49" charset="-128"/>
                <a:ea typeface="ＭＳ ゴシック" panose="020B0609070205080204" pitchFamily="49" charset="-128"/>
              </a:rPr>
              <a:t>　芸術</a:t>
            </a:r>
            <a:r>
              <a:rPr lang="ja-JP" altLang="ja-JP" sz="5600" dirty="0">
                <a:latin typeface="ＭＳ ゴシック" panose="020B0609070205080204" pitchFamily="49" charset="-128"/>
                <a:ea typeface="ＭＳ ゴシック" panose="020B0609070205080204" pitchFamily="49" charset="-128"/>
              </a:rPr>
              <a:t>文化　音楽、演劇、舞踊、美術、写真、映像、文学、文楽、能楽、歌舞伎、茶道、華道</a:t>
            </a:r>
            <a:r>
              <a:rPr lang="ja-JP" altLang="ja-JP" sz="5600" dirty="0" smtClean="0">
                <a:latin typeface="ＭＳ ゴシック" panose="020B0609070205080204" pitchFamily="49" charset="-128"/>
                <a:ea typeface="ＭＳ ゴシック" panose="020B0609070205080204" pitchFamily="49" charset="-128"/>
              </a:rPr>
              <a:t>、</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書道</a:t>
            </a:r>
            <a:r>
              <a:rPr lang="ja-JP" altLang="ja-JP" sz="5600" dirty="0">
                <a:latin typeface="ＭＳ ゴシック" panose="020B0609070205080204" pitchFamily="49" charset="-128"/>
                <a:ea typeface="ＭＳ ゴシック" panose="020B0609070205080204" pitchFamily="49" charset="-128"/>
              </a:rPr>
              <a:t>その他の芸術に関する文化をいう。</a:t>
            </a:r>
          </a:p>
          <a:p>
            <a:pPr marL="0" indent="0">
              <a:buNone/>
            </a:pPr>
            <a:r>
              <a:rPr lang="en-US" altLang="ja-JP" sz="5600" dirty="0">
                <a:latin typeface="ＭＳ ゴシック" panose="020B0609070205080204" pitchFamily="49" charset="-128"/>
                <a:ea typeface="ＭＳ ゴシック" panose="020B0609070205080204" pitchFamily="49" charset="-128"/>
              </a:rPr>
              <a:t>(2)</a:t>
            </a:r>
            <a:r>
              <a:rPr lang="ja-JP" altLang="ja-JP" sz="5600" dirty="0">
                <a:latin typeface="ＭＳ ゴシック" panose="020B0609070205080204" pitchFamily="49" charset="-128"/>
                <a:ea typeface="ＭＳ ゴシック" panose="020B0609070205080204" pitchFamily="49" charset="-128"/>
              </a:rPr>
              <a:t>　芸術活動　芸術作品を創作し、又は発表すること</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専ら趣味として行うものを除く。</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をいう。</a:t>
            </a:r>
          </a:p>
          <a:p>
            <a:pPr marL="0" indent="0">
              <a:buNone/>
            </a:pPr>
            <a:r>
              <a:rPr lang="en-US" altLang="ja-JP" sz="5600" dirty="0">
                <a:latin typeface="ＭＳ ゴシック" panose="020B0609070205080204" pitchFamily="49" charset="-128"/>
                <a:ea typeface="ＭＳ ゴシック" panose="020B0609070205080204" pitchFamily="49" charset="-128"/>
              </a:rPr>
              <a:t>(3)</a:t>
            </a:r>
            <a:r>
              <a:rPr lang="ja-JP" altLang="ja-JP" sz="5600" dirty="0">
                <a:latin typeface="ＭＳ ゴシック" panose="020B0609070205080204" pitchFamily="49" charset="-128"/>
                <a:ea typeface="ＭＳ ゴシック" panose="020B0609070205080204" pitchFamily="49" charset="-128"/>
              </a:rPr>
              <a:t>　芸術家　芸術活動を行う者及び芸術活動を行う団体をいう。</a:t>
            </a:r>
          </a:p>
          <a:p>
            <a:pPr marL="0" indent="0">
              <a:buNone/>
            </a:pP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en-US" altLang="ja-JP" sz="5600" dirty="0" smtClean="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基本理念</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3</a:t>
            </a:r>
            <a:r>
              <a:rPr lang="ja-JP" altLang="ja-JP" sz="5600" dirty="0">
                <a:latin typeface="ＭＳ ゴシック" panose="020B0609070205080204" pitchFamily="49" charset="-128"/>
                <a:ea typeface="ＭＳ ゴシック" panose="020B0609070205080204" pitchFamily="49" charset="-128"/>
              </a:rPr>
              <a:t>条　本市における芸術文化の振興は、次に掲げる理念</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以下「基本理念」という。</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にのっとり</a:t>
            </a:r>
            <a:r>
              <a:rPr lang="ja-JP" altLang="ja-JP" sz="5600" dirty="0" smtClean="0">
                <a:latin typeface="ＭＳ ゴシック" panose="020B0609070205080204" pitchFamily="49" charset="-128"/>
                <a:ea typeface="ＭＳ ゴシック" panose="020B0609070205080204" pitchFamily="49" charset="-128"/>
              </a:rPr>
              <a:t>、</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推進</a:t>
            </a:r>
            <a:r>
              <a:rPr lang="ja-JP" altLang="ja-JP" sz="5600" dirty="0">
                <a:latin typeface="ＭＳ ゴシック" panose="020B0609070205080204" pitchFamily="49" charset="-128"/>
                <a:ea typeface="ＭＳ ゴシック" panose="020B0609070205080204" pitchFamily="49" charset="-128"/>
              </a:rPr>
              <a:t>されなければならない。</a:t>
            </a:r>
          </a:p>
          <a:p>
            <a:pPr marL="0" indent="0">
              <a:buNone/>
            </a:pPr>
            <a:r>
              <a:rPr lang="en-US" altLang="ja-JP" sz="5600" dirty="0">
                <a:latin typeface="ＭＳ ゴシック" panose="020B0609070205080204" pitchFamily="49" charset="-128"/>
                <a:ea typeface="ＭＳ ゴシック" panose="020B0609070205080204" pitchFamily="49" charset="-128"/>
              </a:rPr>
              <a:t>(1)</a:t>
            </a:r>
            <a:r>
              <a:rPr lang="ja-JP" altLang="ja-JP" sz="5600" dirty="0">
                <a:latin typeface="ＭＳ ゴシック" panose="020B0609070205080204" pitchFamily="49" charset="-128"/>
                <a:ea typeface="ＭＳ ゴシック" panose="020B0609070205080204" pitchFamily="49" charset="-128"/>
              </a:rPr>
              <a:t>　芸術文化の振興に当たっては、市民及び芸術家の自主性が十分に尊重されるべきものであること</a:t>
            </a:r>
          </a:p>
          <a:p>
            <a:pPr marL="0" indent="0">
              <a:buNone/>
            </a:pPr>
            <a:r>
              <a:rPr lang="en-US" altLang="ja-JP" sz="5600" dirty="0">
                <a:latin typeface="ＭＳ ゴシック" panose="020B0609070205080204" pitchFamily="49" charset="-128"/>
                <a:ea typeface="ＭＳ ゴシック" panose="020B0609070205080204" pitchFamily="49" charset="-128"/>
              </a:rPr>
              <a:t>(2)</a:t>
            </a:r>
            <a:r>
              <a:rPr lang="ja-JP" altLang="ja-JP" sz="5600" dirty="0">
                <a:latin typeface="ＭＳ ゴシック" panose="020B0609070205080204" pitchFamily="49" charset="-128"/>
                <a:ea typeface="ＭＳ ゴシック" panose="020B0609070205080204" pitchFamily="49" charset="-128"/>
              </a:rPr>
              <a:t>　芸術文化は、市民及び芸術家の双方が支えるべきものであること</a:t>
            </a:r>
          </a:p>
          <a:p>
            <a:pPr marL="0" indent="0">
              <a:buNone/>
            </a:pPr>
            <a:r>
              <a:rPr lang="en-US" altLang="ja-JP" sz="5600" dirty="0">
                <a:latin typeface="ＭＳ ゴシック" panose="020B0609070205080204" pitchFamily="49" charset="-128"/>
                <a:ea typeface="ＭＳ ゴシック" panose="020B0609070205080204" pitchFamily="49" charset="-128"/>
              </a:rPr>
              <a:t>(3)</a:t>
            </a:r>
            <a:r>
              <a:rPr lang="ja-JP" altLang="ja-JP" sz="5600" dirty="0">
                <a:latin typeface="ＭＳ ゴシック" panose="020B0609070205080204" pitchFamily="49" charset="-128"/>
                <a:ea typeface="ＭＳ ゴシック" panose="020B0609070205080204" pitchFamily="49" charset="-128"/>
              </a:rPr>
              <a:t>　芸術文化は、市民が芸術家の活力及び創意を尊重するとともに、自らこれに親しむことにより</a:t>
            </a:r>
            <a:r>
              <a:rPr lang="ja-JP" altLang="ja-JP" sz="5600" dirty="0" smtClean="0">
                <a:latin typeface="ＭＳ ゴシック" panose="020B0609070205080204" pitchFamily="49" charset="-128"/>
                <a:ea typeface="ＭＳ ゴシック" panose="020B0609070205080204" pitchFamily="49" charset="-128"/>
              </a:rPr>
              <a:t>、</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その</a:t>
            </a:r>
            <a:r>
              <a:rPr lang="ja-JP" altLang="ja-JP" sz="5600" dirty="0">
                <a:latin typeface="ＭＳ ゴシック" panose="020B0609070205080204" pitchFamily="49" charset="-128"/>
                <a:ea typeface="ＭＳ ゴシック" panose="020B0609070205080204" pitchFamily="49" charset="-128"/>
              </a:rPr>
              <a:t>振興が図られるものであること</a:t>
            </a:r>
          </a:p>
          <a:p>
            <a:pPr marL="0" indent="0">
              <a:buNone/>
            </a:pPr>
            <a:r>
              <a:rPr lang="en-US" altLang="ja-JP" sz="5600" dirty="0">
                <a:latin typeface="ＭＳ ゴシック" panose="020B0609070205080204" pitchFamily="49" charset="-128"/>
                <a:ea typeface="ＭＳ ゴシック" panose="020B0609070205080204" pitchFamily="49" charset="-128"/>
              </a:rPr>
              <a:t>(4)</a:t>
            </a:r>
            <a:r>
              <a:rPr lang="ja-JP" altLang="ja-JP" sz="5600" dirty="0">
                <a:latin typeface="ＭＳ ゴシック" panose="020B0609070205080204" pitchFamily="49" charset="-128"/>
                <a:ea typeface="ＭＳ ゴシック" panose="020B0609070205080204" pitchFamily="49" charset="-128"/>
              </a:rPr>
              <a:t>　芸術家は、その活力及び創意を生かした自主的かつ創造的な芸術活動を行うことにより、芸術</a:t>
            </a:r>
            <a:r>
              <a:rPr lang="ja-JP" altLang="ja-JP" sz="5600" dirty="0" smtClean="0">
                <a:latin typeface="ＭＳ ゴシック" panose="020B0609070205080204" pitchFamily="49" charset="-128"/>
                <a:ea typeface="ＭＳ ゴシック" panose="020B0609070205080204" pitchFamily="49" charset="-128"/>
              </a:rPr>
              <a:t>文</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化</a:t>
            </a:r>
            <a:r>
              <a:rPr lang="ja-JP" altLang="ja-JP" sz="5600" dirty="0">
                <a:latin typeface="ＭＳ ゴシック" panose="020B0609070205080204" pitchFamily="49" charset="-128"/>
                <a:ea typeface="ＭＳ ゴシック" panose="020B0609070205080204" pitchFamily="49" charset="-128"/>
              </a:rPr>
              <a:t>の振興に主体的かつ積極的な役割を果たすべきものであること</a:t>
            </a:r>
          </a:p>
          <a:p>
            <a:pPr marL="0" indent="0">
              <a:buNone/>
            </a:pPr>
            <a:r>
              <a:rPr lang="en-US" altLang="ja-JP" sz="5600" dirty="0">
                <a:latin typeface="ＭＳ ゴシック" panose="020B0609070205080204" pitchFamily="49" charset="-128"/>
                <a:ea typeface="ＭＳ ゴシック" panose="020B0609070205080204" pitchFamily="49" charset="-128"/>
              </a:rPr>
              <a:t>(5)</a:t>
            </a:r>
            <a:r>
              <a:rPr lang="ja-JP" altLang="ja-JP" sz="5600" dirty="0">
                <a:latin typeface="ＭＳ ゴシック" panose="020B0609070205080204" pitchFamily="49" charset="-128"/>
                <a:ea typeface="ＭＳ ゴシック" panose="020B0609070205080204" pitchFamily="49" charset="-128"/>
              </a:rPr>
              <a:t>　芸術文化の振興に当たっては、多種多様な芸術文化の保護及び発展が図られるべきものである</a:t>
            </a:r>
            <a:r>
              <a:rPr lang="ja-JP" altLang="ja-JP" sz="5600" dirty="0" smtClean="0">
                <a:latin typeface="ＭＳ ゴシック" panose="020B0609070205080204" pitchFamily="49" charset="-128"/>
                <a:ea typeface="ＭＳ ゴシック" panose="020B0609070205080204" pitchFamily="49" charset="-128"/>
              </a:rPr>
              <a:t>こと</a:t>
            </a:r>
            <a:endParaRPr lang="ja-JP" altLang="ja-JP" sz="5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41</a:t>
            </a:r>
            <a:endParaRPr lang="ja-JP" altLang="en-US" dirty="0"/>
          </a:p>
        </p:txBody>
      </p:sp>
    </p:spTree>
    <p:extLst>
      <p:ext uri="{BB962C8B-B14F-4D97-AF65-F5344CB8AC3E}">
        <p14:creationId xmlns:p14="http://schemas.microsoft.com/office/powerpoint/2010/main" val="2760237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957614"/>
          </a:xfrm>
        </p:spPr>
        <p:txBody>
          <a:bodyPr>
            <a:normAutofit fontScale="25000" lnSpcReduction="20000"/>
          </a:bodyPr>
          <a:lstStyle/>
          <a:p>
            <a:pPr marL="0" indent="0">
              <a:buNone/>
            </a:pPr>
            <a:r>
              <a:rPr lang="ja-JP" altLang="ja-JP" sz="5600" dirty="0" smtClean="0">
                <a:latin typeface="ＭＳ ゴシック" panose="020B0609070205080204" pitchFamily="49" charset="-128"/>
                <a:ea typeface="ＭＳ ゴシック" panose="020B0609070205080204" pitchFamily="49" charset="-128"/>
              </a:rPr>
              <a:t> </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本市の責務</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4</a:t>
            </a:r>
            <a:r>
              <a:rPr lang="ja-JP" altLang="ja-JP" sz="5600" dirty="0">
                <a:latin typeface="ＭＳ ゴシック" panose="020B0609070205080204" pitchFamily="49" charset="-128"/>
                <a:ea typeface="ＭＳ ゴシック" panose="020B0609070205080204" pitchFamily="49" charset="-128"/>
              </a:rPr>
              <a:t>条　本市は、基本理念にのっとり、市民及び芸術家との連携を図りながら、芸術文化振興施策</a:t>
            </a:r>
            <a:r>
              <a:rPr lang="ja-JP" altLang="ja-JP" sz="5600" dirty="0" smtClean="0">
                <a:latin typeface="ＭＳ ゴシック" panose="020B0609070205080204" pitchFamily="49" charset="-128"/>
                <a:ea typeface="ＭＳ ゴシック" panose="020B0609070205080204" pitchFamily="49" charset="-128"/>
              </a:rPr>
              <a:t>を</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総合的</a:t>
            </a:r>
            <a:r>
              <a:rPr lang="ja-JP" altLang="ja-JP" sz="5600" dirty="0">
                <a:latin typeface="ＭＳ ゴシック" panose="020B0609070205080204" pitchFamily="49" charset="-128"/>
                <a:ea typeface="ＭＳ ゴシック" panose="020B0609070205080204" pitchFamily="49" charset="-128"/>
              </a:rPr>
              <a:t>に策定し、及び実施するものと</a:t>
            </a:r>
            <a:r>
              <a:rPr lang="ja-JP" altLang="ja-JP" sz="5600" dirty="0" smtClean="0">
                <a:latin typeface="ＭＳ ゴシック" panose="020B0609070205080204" pitchFamily="49" charset="-128"/>
                <a:ea typeface="ＭＳ ゴシック" panose="020B0609070205080204" pitchFamily="49" charset="-128"/>
              </a:rPr>
              <a:t>する</a:t>
            </a:r>
            <a:r>
              <a:rPr lang="ja-JP" altLang="en-US" sz="5600" dirty="0" smtClean="0">
                <a:latin typeface="ＭＳ ゴシック" panose="020B0609070205080204" pitchFamily="49" charset="-128"/>
                <a:ea typeface="ＭＳ ゴシック" panose="020B0609070205080204" pitchFamily="49" charset="-128"/>
              </a:rPr>
              <a:t>。</a:t>
            </a:r>
            <a:endParaRPr lang="ja-JP" altLang="en-US" sz="5600" dirty="0"/>
          </a:p>
          <a:p>
            <a:pPr marL="0" indent="0">
              <a:buNone/>
            </a:pP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en-US" altLang="ja-JP" sz="5600" dirty="0" smtClean="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文化振興計画の策定</a:t>
            </a:r>
            <a:r>
              <a:rPr lang="en-US" altLang="ja-JP" sz="5600" dirty="0" smtClean="0">
                <a:latin typeface="ＭＳ ゴシック" panose="020B0609070205080204" pitchFamily="49" charset="-128"/>
                <a:ea typeface="ＭＳ ゴシック" panose="020B0609070205080204" pitchFamily="49" charset="-128"/>
              </a:rPr>
              <a:t>)</a:t>
            </a:r>
          </a:p>
          <a:p>
            <a:pPr marL="0" indent="0">
              <a:buNone/>
            </a:pPr>
            <a:r>
              <a:rPr lang="ja-JP" altLang="ja-JP" sz="5600" dirty="0" smtClean="0">
                <a:latin typeface="ＭＳ ゴシック" panose="020B0609070205080204" pitchFamily="49" charset="-128"/>
                <a:ea typeface="ＭＳ ゴシック" panose="020B0609070205080204" pitchFamily="49" charset="-128"/>
              </a:rPr>
              <a:t>第</a:t>
            </a:r>
            <a:r>
              <a:rPr lang="en-US" altLang="ja-JP" sz="5600" dirty="0" smtClean="0">
                <a:latin typeface="ＭＳ ゴシック" panose="020B0609070205080204" pitchFamily="49" charset="-128"/>
                <a:ea typeface="ＭＳ ゴシック" panose="020B0609070205080204" pitchFamily="49" charset="-128"/>
              </a:rPr>
              <a:t>5</a:t>
            </a:r>
            <a:r>
              <a:rPr lang="ja-JP" altLang="ja-JP" sz="5600" dirty="0">
                <a:latin typeface="ＭＳ ゴシック" panose="020B0609070205080204" pitchFamily="49" charset="-128"/>
                <a:ea typeface="ＭＳ ゴシック" panose="020B0609070205080204" pitchFamily="49" charset="-128"/>
              </a:rPr>
              <a:t>条　市長は、芸術文化振興施策の総合的かつ計画的な推進を図るための計画</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以下「文化</a:t>
            </a:r>
            <a:r>
              <a:rPr lang="ja-JP" altLang="ja-JP" sz="5600" dirty="0" smtClean="0">
                <a:latin typeface="ＭＳ ゴシック" panose="020B0609070205080204" pitchFamily="49" charset="-128"/>
                <a:ea typeface="ＭＳ ゴシック" panose="020B0609070205080204" pitchFamily="49" charset="-128"/>
              </a:rPr>
              <a:t>振興計</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画</a:t>
            </a:r>
            <a:r>
              <a:rPr lang="ja-JP" altLang="ja-JP" sz="5600" dirty="0">
                <a:latin typeface="ＭＳ ゴシック" panose="020B0609070205080204" pitchFamily="49" charset="-128"/>
                <a:ea typeface="ＭＳ ゴシック" panose="020B0609070205080204" pitchFamily="49" charset="-128"/>
              </a:rPr>
              <a:t>」という。</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を策定するものとする。</a:t>
            </a:r>
          </a:p>
          <a:p>
            <a:pPr marL="0" indent="0">
              <a:buNone/>
            </a:pPr>
            <a:r>
              <a:rPr lang="en-US" altLang="ja-JP" sz="5600" dirty="0">
                <a:latin typeface="ＭＳ ゴシック" panose="020B0609070205080204" pitchFamily="49" charset="-128"/>
                <a:ea typeface="ＭＳ ゴシック" panose="020B0609070205080204" pitchFamily="49" charset="-128"/>
              </a:rPr>
              <a:t>2</a:t>
            </a:r>
            <a:r>
              <a:rPr lang="ja-JP" altLang="ja-JP" sz="5600" dirty="0">
                <a:latin typeface="ＭＳ ゴシック" panose="020B0609070205080204" pitchFamily="49" charset="-128"/>
                <a:ea typeface="ＭＳ ゴシック" panose="020B0609070205080204" pitchFamily="49" charset="-128"/>
              </a:rPr>
              <a:t>　市長は、文化振興計画を策定しようとするときは、あらかじめ大阪府市文化振興会議の意見を</a:t>
            </a:r>
            <a:r>
              <a:rPr lang="ja-JP" altLang="ja-JP" sz="5600" dirty="0" smtClean="0">
                <a:latin typeface="ＭＳ ゴシック" panose="020B0609070205080204" pitchFamily="49" charset="-128"/>
                <a:ea typeface="ＭＳ ゴシック" panose="020B0609070205080204" pitchFamily="49" charset="-128"/>
              </a:rPr>
              <a:t>聴</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err="1" smtClean="0">
                <a:latin typeface="ＭＳ ゴシック" panose="020B0609070205080204" pitchFamily="49" charset="-128"/>
                <a:ea typeface="ＭＳ ゴシック" panose="020B0609070205080204" pitchFamily="49" charset="-128"/>
              </a:rPr>
              <a:t>か</a:t>
            </a:r>
            <a:r>
              <a:rPr lang="ja-JP" altLang="ja-JP" sz="5600" dirty="0">
                <a:latin typeface="ＭＳ ゴシック" panose="020B0609070205080204" pitchFamily="49" charset="-128"/>
                <a:ea typeface="ＭＳ ゴシック" panose="020B0609070205080204" pitchFamily="49" charset="-128"/>
              </a:rPr>
              <a:t>なければならない。</a:t>
            </a:r>
          </a:p>
          <a:p>
            <a:pPr marL="0" indent="0">
              <a:buNone/>
            </a:pPr>
            <a:r>
              <a:rPr lang="en-US" altLang="ja-JP" sz="5600" dirty="0">
                <a:latin typeface="ＭＳ ゴシック" panose="020B0609070205080204" pitchFamily="49" charset="-128"/>
                <a:ea typeface="ＭＳ ゴシック" panose="020B0609070205080204" pitchFamily="49" charset="-128"/>
              </a:rPr>
              <a:t>3</a:t>
            </a:r>
            <a:r>
              <a:rPr lang="ja-JP" altLang="ja-JP" sz="5600" dirty="0">
                <a:latin typeface="ＭＳ ゴシック" panose="020B0609070205080204" pitchFamily="49" charset="-128"/>
                <a:ea typeface="ＭＳ ゴシック" panose="020B0609070205080204" pitchFamily="49" charset="-128"/>
              </a:rPr>
              <a:t>　市長は、文化振興計画を策定したときは、速やかにこれを公表するものとする。</a:t>
            </a:r>
          </a:p>
          <a:p>
            <a:pPr marL="0" indent="0">
              <a:buNone/>
            </a:pPr>
            <a:r>
              <a:rPr lang="en-US" altLang="ja-JP" sz="5600" dirty="0">
                <a:latin typeface="ＭＳ ゴシック" panose="020B0609070205080204" pitchFamily="49" charset="-128"/>
                <a:ea typeface="ＭＳ ゴシック" panose="020B0609070205080204" pitchFamily="49" charset="-128"/>
              </a:rPr>
              <a:t>4</a:t>
            </a:r>
            <a:r>
              <a:rPr lang="ja-JP" altLang="ja-JP" sz="5600" dirty="0">
                <a:latin typeface="ＭＳ ゴシック" panose="020B0609070205080204" pitchFamily="49" charset="-128"/>
                <a:ea typeface="ＭＳ ゴシック" panose="020B0609070205080204" pitchFamily="49" charset="-128"/>
              </a:rPr>
              <a:t>　前</a:t>
            </a:r>
            <a:r>
              <a:rPr lang="en-US" altLang="ja-JP" sz="5600" dirty="0">
                <a:latin typeface="ＭＳ ゴシック" panose="020B0609070205080204" pitchFamily="49" charset="-128"/>
                <a:ea typeface="ＭＳ ゴシック" panose="020B0609070205080204" pitchFamily="49" charset="-128"/>
              </a:rPr>
              <a:t>2</a:t>
            </a:r>
            <a:r>
              <a:rPr lang="ja-JP" altLang="ja-JP" sz="5600" dirty="0">
                <a:latin typeface="ＭＳ ゴシック" panose="020B0609070205080204" pitchFamily="49" charset="-128"/>
                <a:ea typeface="ＭＳ ゴシック" panose="020B0609070205080204" pitchFamily="49" charset="-128"/>
              </a:rPr>
              <a:t>項の規定は、文化振興計画の変更について準用する</a:t>
            </a:r>
            <a:r>
              <a:rPr lang="ja-JP" altLang="ja-JP" sz="5600" dirty="0" smtClean="0">
                <a:latin typeface="ＭＳ ゴシック" panose="020B0609070205080204" pitchFamily="49" charset="-128"/>
                <a:ea typeface="ＭＳ ゴシック" panose="020B0609070205080204" pitchFamily="49" charset="-128"/>
              </a:rPr>
              <a:t>。</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市民が芸術文化に親しむ環境の整備</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6</a:t>
            </a:r>
            <a:r>
              <a:rPr lang="ja-JP" altLang="ja-JP" sz="5600" dirty="0">
                <a:latin typeface="ＭＳ ゴシック" panose="020B0609070205080204" pitchFamily="49" charset="-128"/>
                <a:ea typeface="ＭＳ ゴシック" panose="020B0609070205080204" pitchFamily="49" charset="-128"/>
              </a:rPr>
              <a:t>条　本市は、市民が優れた芸術文化に身近に親しむとともに、高齢者、障害者、子育て層を</a:t>
            </a:r>
            <a:r>
              <a:rPr lang="ja-JP" altLang="ja-JP" sz="5600" dirty="0" smtClean="0">
                <a:latin typeface="ＭＳ ゴシック" panose="020B0609070205080204" pitchFamily="49" charset="-128"/>
                <a:ea typeface="ＭＳ ゴシック" panose="020B0609070205080204" pitchFamily="49" charset="-128"/>
              </a:rPr>
              <a:t>はじ</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err="1" smtClean="0">
                <a:latin typeface="ＭＳ ゴシック" panose="020B0609070205080204" pitchFamily="49" charset="-128"/>
                <a:ea typeface="ＭＳ ゴシック" panose="020B0609070205080204" pitchFamily="49" charset="-128"/>
              </a:rPr>
              <a:t>め</a:t>
            </a:r>
            <a:r>
              <a:rPr lang="ja-JP" altLang="ja-JP" sz="5600" dirty="0">
                <a:latin typeface="ＭＳ ゴシック" panose="020B0609070205080204" pitchFamily="49" charset="-128"/>
                <a:ea typeface="ＭＳ ゴシック" panose="020B0609070205080204" pitchFamily="49" charset="-128"/>
              </a:rPr>
              <a:t>広く市民が容易に芸術文化に親しむことができるよう、環境の整備その他の必要な措置を講</a:t>
            </a:r>
            <a:r>
              <a:rPr lang="ja-JP" altLang="ja-JP" sz="5600" dirty="0" smtClean="0">
                <a:latin typeface="ＭＳ ゴシック" panose="020B0609070205080204" pitchFamily="49" charset="-128"/>
                <a:ea typeface="ＭＳ ゴシック" panose="020B0609070205080204" pitchFamily="49" charset="-128"/>
              </a:rPr>
              <a:t>ずる</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もの</a:t>
            </a:r>
            <a:r>
              <a:rPr lang="ja-JP" altLang="ja-JP" sz="5600" dirty="0">
                <a:latin typeface="ＭＳ ゴシック" panose="020B0609070205080204" pitchFamily="49" charset="-128"/>
                <a:ea typeface="ＭＳ ゴシック" panose="020B0609070205080204" pitchFamily="49" charset="-128"/>
              </a:rPr>
              <a:t>とする。</a:t>
            </a:r>
          </a:p>
          <a:p>
            <a:pPr marL="0" indent="0">
              <a:buNone/>
            </a:pP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en-US" altLang="ja-JP" sz="5600" dirty="0" smtClean="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地域における活動の活性化</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7</a:t>
            </a:r>
            <a:r>
              <a:rPr lang="ja-JP" altLang="ja-JP" sz="5600" dirty="0">
                <a:latin typeface="ＭＳ ゴシック" panose="020B0609070205080204" pitchFamily="49" charset="-128"/>
                <a:ea typeface="ＭＳ ゴシック" panose="020B0609070205080204" pitchFamily="49" charset="-128"/>
              </a:rPr>
              <a:t>条　本市は、地域において市民が積極的に芸術文化に親しむことが芸術文化の振興に資する</a:t>
            </a:r>
            <a:r>
              <a:rPr lang="ja-JP" altLang="ja-JP" sz="5600" dirty="0" smtClean="0">
                <a:latin typeface="ＭＳ ゴシック" panose="020B0609070205080204" pitchFamily="49" charset="-128"/>
                <a:ea typeface="ＭＳ ゴシック" panose="020B0609070205080204" pitchFamily="49" charset="-128"/>
              </a:rPr>
              <a:t>こと</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smtClean="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に</a:t>
            </a:r>
            <a:r>
              <a:rPr lang="ja-JP" altLang="ja-JP" sz="5600" dirty="0">
                <a:latin typeface="ＭＳ ゴシック" panose="020B0609070205080204" pitchFamily="49" charset="-128"/>
                <a:ea typeface="ＭＳ ゴシック" panose="020B0609070205080204" pitchFamily="49" charset="-128"/>
              </a:rPr>
              <a:t>かんがみ、市民が地域において芸術文化に親しむことができるよう、芸術作品を鑑賞する機会</a:t>
            </a:r>
            <a:r>
              <a:rPr lang="ja-JP" altLang="ja-JP" sz="5600" dirty="0" smtClean="0">
                <a:latin typeface="ＭＳ ゴシック" panose="020B0609070205080204" pitchFamily="49" charset="-128"/>
                <a:ea typeface="ＭＳ ゴシック" panose="020B0609070205080204" pitchFamily="49" charset="-128"/>
              </a:rPr>
              <a:t>の</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提供</a:t>
            </a:r>
            <a:r>
              <a:rPr lang="ja-JP" altLang="ja-JP" sz="5600" dirty="0">
                <a:latin typeface="ＭＳ ゴシック" panose="020B0609070205080204" pitchFamily="49" charset="-128"/>
                <a:ea typeface="ＭＳ ゴシック" panose="020B0609070205080204" pitchFamily="49" charset="-128"/>
              </a:rPr>
              <a:t>、公演等への支援、情報の提供その他の必要な措置を講ずるものとする。</a:t>
            </a:r>
          </a:p>
          <a:p>
            <a:pPr marL="0" indent="0">
              <a:buNone/>
            </a:pP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en-US" altLang="ja-JP" sz="5600" dirty="0" smtClean="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芸術文化の創造のための措置</a:t>
            </a:r>
            <a:r>
              <a:rPr lang="en-US" altLang="ja-JP" sz="5600" dirty="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a:p>
            <a:pPr marL="0" indent="0">
              <a:buNone/>
            </a:pPr>
            <a:r>
              <a:rPr lang="ja-JP" altLang="ja-JP" sz="5600" dirty="0">
                <a:latin typeface="ＭＳ ゴシック" panose="020B0609070205080204" pitchFamily="49" charset="-128"/>
                <a:ea typeface="ＭＳ ゴシック" panose="020B0609070205080204" pitchFamily="49" charset="-128"/>
              </a:rPr>
              <a:t>第</a:t>
            </a:r>
            <a:r>
              <a:rPr lang="en-US" altLang="ja-JP" sz="5600" dirty="0">
                <a:latin typeface="ＭＳ ゴシック" panose="020B0609070205080204" pitchFamily="49" charset="-128"/>
                <a:ea typeface="ＭＳ ゴシック" panose="020B0609070205080204" pitchFamily="49" charset="-128"/>
              </a:rPr>
              <a:t>8</a:t>
            </a:r>
            <a:r>
              <a:rPr lang="ja-JP" altLang="ja-JP" sz="5600" dirty="0">
                <a:latin typeface="ＭＳ ゴシック" panose="020B0609070205080204" pitchFamily="49" charset="-128"/>
                <a:ea typeface="ＭＳ ゴシック" panose="020B0609070205080204" pitchFamily="49" charset="-128"/>
              </a:rPr>
              <a:t>条　本市は、自主的かつ創造的な芸術活動を行う芸術家及びアートマネージャー</a:t>
            </a:r>
            <a:r>
              <a:rPr lang="en-US" altLang="ja-JP" sz="5600" dirty="0">
                <a:latin typeface="ＭＳ ゴシック" panose="020B0609070205080204" pitchFamily="49" charset="-128"/>
                <a:ea typeface="ＭＳ ゴシック" panose="020B0609070205080204" pitchFamily="49" charset="-128"/>
              </a:rPr>
              <a:t>(</a:t>
            </a:r>
            <a:r>
              <a:rPr lang="ja-JP" altLang="ja-JP" sz="5600" dirty="0">
                <a:latin typeface="ＭＳ ゴシック" panose="020B0609070205080204" pitchFamily="49" charset="-128"/>
                <a:ea typeface="ＭＳ ゴシック" panose="020B0609070205080204" pitchFamily="49" charset="-128"/>
              </a:rPr>
              <a:t>各種公演、</a:t>
            </a:r>
            <a:r>
              <a:rPr lang="ja-JP" altLang="ja-JP" sz="5600" dirty="0" smtClean="0">
                <a:latin typeface="ＭＳ ゴシック" panose="020B0609070205080204" pitchFamily="49" charset="-128"/>
                <a:ea typeface="ＭＳ ゴシック" panose="020B0609070205080204" pitchFamily="49" charset="-128"/>
              </a:rPr>
              <a:t>展覧</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会</a:t>
            </a:r>
            <a:r>
              <a:rPr lang="ja-JP" altLang="ja-JP" sz="5600" dirty="0">
                <a:latin typeface="ＭＳ ゴシック" panose="020B0609070205080204" pitchFamily="49" charset="-128"/>
                <a:ea typeface="ＭＳ ゴシック" panose="020B0609070205080204" pitchFamily="49" charset="-128"/>
              </a:rPr>
              <a:t>等の開催その他芸術作品の発表又は鑑賞に関する企画及び運営の事業を行う者をいう。</a:t>
            </a:r>
            <a:r>
              <a:rPr lang="en-US" altLang="ja-JP" sz="5600" dirty="0">
                <a:latin typeface="ＭＳ ゴシック" panose="020B0609070205080204" pitchFamily="49" charset="-128"/>
                <a:ea typeface="ＭＳ ゴシック" panose="020B0609070205080204" pitchFamily="49" charset="-128"/>
              </a:rPr>
              <a:t>)</a:t>
            </a:r>
            <a:r>
              <a:rPr lang="ja-JP" altLang="ja-JP" sz="5600" dirty="0" err="1">
                <a:latin typeface="ＭＳ ゴシック" panose="020B0609070205080204" pitchFamily="49" charset="-128"/>
                <a:ea typeface="ＭＳ ゴシック" panose="020B0609070205080204" pitchFamily="49" charset="-128"/>
              </a:rPr>
              <a:t>、</a:t>
            </a:r>
            <a:r>
              <a:rPr lang="ja-JP" altLang="ja-JP" sz="5600" dirty="0" smtClean="0">
                <a:latin typeface="ＭＳ ゴシック" panose="020B0609070205080204" pitchFamily="49" charset="-128"/>
                <a:ea typeface="ＭＳ ゴシック" panose="020B0609070205080204" pitchFamily="49" charset="-128"/>
              </a:rPr>
              <a:t>舞台</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技術者</a:t>
            </a:r>
            <a:r>
              <a:rPr lang="ja-JP" altLang="ja-JP" sz="5600" dirty="0">
                <a:latin typeface="ＭＳ ゴシック" panose="020B0609070205080204" pitchFamily="49" charset="-128"/>
                <a:ea typeface="ＭＳ ゴシック" panose="020B0609070205080204" pitchFamily="49" charset="-128"/>
              </a:rPr>
              <a:t>その他の芸術活動に関わる者を育成し、これらの者の本市における活動を促進するための</a:t>
            </a:r>
            <a:r>
              <a:rPr lang="ja-JP" altLang="ja-JP" sz="5600" dirty="0" smtClean="0">
                <a:latin typeface="ＭＳ ゴシック" panose="020B0609070205080204" pitchFamily="49" charset="-128"/>
                <a:ea typeface="ＭＳ ゴシック" panose="020B0609070205080204" pitchFamily="49" charset="-128"/>
              </a:rPr>
              <a:t>環</a:t>
            </a:r>
            <a:endParaRPr lang="en-US" altLang="ja-JP" sz="5600" dirty="0" smtClean="0">
              <a:latin typeface="ＭＳ ゴシック" panose="020B0609070205080204" pitchFamily="49" charset="-128"/>
              <a:ea typeface="ＭＳ ゴシック" panose="020B0609070205080204" pitchFamily="49" charset="-128"/>
            </a:endParaRPr>
          </a:p>
          <a:p>
            <a:pPr marL="0" indent="0">
              <a:buNone/>
            </a:pPr>
            <a:r>
              <a:rPr lang="ja-JP" altLang="en-US" sz="5600" dirty="0">
                <a:latin typeface="ＭＳ ゴシック" panose="020B0609070205080204" pitchFamily="49" charset="-128"/>
                <a:ea typeface="ＭＳ ゴシック" panose="020B0609070205080204" pitchFamily="49" charset="-128"/>
              </a:rPr>
              <a:t>　</a:t>
            </a:r>
            <a:r>
              <a:rPr lang="ja-JP" altLang="ja-JP" sz="5600" dirty="0" smtClean="0">
                <a:latin typeface="ＭＳ ゴシック" panose="020B0609070205080204" pitchFamily="49" charset="-128"/>
                <a:ea typeface="ＭＳ ゴシック" panose="020B0609070205080204" pitchFamily="49" charset="-128"/>
              </a:rPr>
              <a:t>境</a:t>
            </a:r>
            <a:r>
              <a:rPr lang="ja-JP" altLang="ja-JP" sz="5600" dirty="0">
                <a:latin typeface="ＭＳ ゴシック" panose="020B0609070205080204" pitchFamily="49" charset="-128"/>
                <a:ea typeface="ＭＳ ゴシック" panose="020B0609070205080204" pitchFamily="49" charset="-128"/>
              </a:rPr>
              <a:t>の整備その他の芸術文化の創造のために必要な措置を講ずるものとする</a:t>
            </a:r>
            <a:r>
              <a:rPr lang="ja-JP" altLang="ja-JP" sz="5600" dirty="0" smtClean="0">
                <a:latin typeface="ＭＳ ゴシック" panose="020B0609070205080204" pitchFamily="49" charset="-128"/>
                <a:ea typeface="ＭＳ ゴシック" panose="020B0609070205080204" pitchFamily="49" charset="-128"/>
              </a:rPr>
              <a:t>。</a:t>
            </a:r>
            <a:endParaRPr lang="ja-JP" altLang="ja-JP" sz="5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smtClean="0"/>
              <a:t>42</a:t>
            </a:r>
            <a:endParaRPr lang="ja-JP" altLang="en-US" dirty="0"/>
          </a:p>
        </p:txBody>
      </p:sp>
    </p:spTree>
    <p:extLst>
      <p:ext uri="{BB962C8B-B14F-4D97-AF65-F5344CB8AC3E}">
        <p14:creationId xmlns:p14="http://schemas.microsoft.com/office/powerpoint/2010/main" val="1218002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548681"/>
            <a:ext cx="8229600" cy="5328591"/>
          </a:xfrm>
        </p:spPr>
        <p:txBody>
          <a:bodyPr>
            <a:noAutofit/>
          </a:bodyPr>
          <a:lstStyle/>
          <a:p>
            <a:pPr marL="0" indent="0">
              <a:buNone/>
            </a:pP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青少年のための措置</a:t>
            </a:r>
            <a:r>
              <a:rPr lang="en-US" altLang="ja-JP"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a:t>
            </a:r>
            <a:r>
              <a:rPr lang="en-US" altLang="ja-JP" sz="1400" dirty="0">
                <a:latin typeface="ＭＳ ゴシック" panose="020B0609070205080204" pitchFamily="49" charset="-128"/>
                <a:ea typeface="ＭＳ ゴシック" panose="020B0609070205080204" pitchFamily="49" charset="-128"/>
              </a:rPr>
              <a:t>9</a:t>
            </a:r>
            <a:r>
              <a:rPr lang="ja-JP" altLang="ja-JP" sz="1400" dirty="0">
                <a:latin typeface="ＭＳ ゴシック" panose="020B0609070205080204" pitchFamily="49" charset="-128"/>
                <a:ea typeface="ＭＳ ゴシック" panose="020B0609070205080204" pitchFamily="49" charset="-128"/>
              </a:rPr>
              <a:t>条　本市は、青少年が、将来芸術作品の鑑賞者や芸術家となって芸術文化の振興に資する存在</a:t>
            </a:r>
            <a:r>
              <a:rPr lang="ja-JP" altLang="ja-JP" sz="1400" dirty="0" smtClean="0">
                <a:latin typeface="ＭＳ ゴシック" panose="020B0609070205080204" pitchFamily="49" charset="-128"/>
                <a:ea typeface="ＭＳ ゴシック" panose="020B0609070205080204" pitchFamily="49" charset="-128"/>
              </a:rPr>
              <a:t>で</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ある</a:t>
            </a:r>
            <a:r>
              <a:rPr lang="ja-JP" altLang="ja-JP" sz="1400" dirty="0">
                <a:latin typeface="ＭＳ ゴシック" panose="020B0609070205080204" pitchFamily="49" charset="-128"/>
                <a:ea typeface="ＭＳ ゴシック" panose="020B0609070205080204" pitchFamily="49" charset="-128"/>
              </a:rPr>
              <a:t>ことにかんがみ、芸術文化に関する青少年の理解を深めるとともに、芸術文化に関する</a:t>
            </a:r>
            <a:r>
              <a:rPr lang="ja-JP" altLang="ja-JP" sz="1400" dirty="0" smtClean="0">
                <a:latin typeface="ＭＳ ゴシック" panose="020B0609070205080204" pitchFamily="49" charset="-128"/>
                <a:ea typeface="ＭＳ ゴシック" panose="020B0609070205080204" pitchFamily="49" charset="-128"/>
              </a:rPr>
              <a:t>青少年</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の</a:t>
            </a:r>
            <a:r>
              <a:rPr lang="ja-JP" altLang="ja-JP" sz="1400" dirty="0">
                <a:latin typeface="ＭＳ ゴシック" panose="020B0609070205080204" pitchFamily="49" charset="-128"/>
                <a:ea typeface="ＭＳ ゴシック" panose="020B0609070205080204" pitchFamily="49" charset="-128"/>
              </a:rPr>
              <a:t>豊かな感性をはぐくむため、青少年が芸術作品を鑑賞し、創作し、又は発表する機会の提供</a:t>
            </a:r>
            <a:r>
              <a:rPr lang="ja-JP" altLang="ja-JP" sz="1400" dirty="0" smtClean="0">
                <a:latin typeface="ＭＳ ゴシック" panose="020B0609070205080204" pitchFamily="49" charset="-128"/>
                <a:ea typeface="ＭＳ ゴシック" panose="020B0609070205080204" pitchFamily="49" charset="-128"/>
              </a:rPr>
              <a:t>その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他</a:t>
            </a:r>
            <a:r>
              <a:rPr lang="ja-JP" altLang="ja-JP" sz="1400" dirty="0">
                <a:latin typeface="ＭＳ ゴシック" panose="020B0609070205080204" pitchFamily="49" charset="-128"/>
                <a:ea typeface="ＭＳ ゴシック" panose="020B0609070205080204" pitchFamily="49" charset="-128"/>
              </a:rPr>
              <a:t>の必要な措置を講ずるものとする</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伝統的な芸術文化の保護及び継承</a:t>
            </a:r>
            <a:r>
              <a:rPr lang="en-US" altLang="ja-JP"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a:t>
            </a:r>
            <a:r>
              <a:rPr lang="en-US" altLang="ja-JP" sz="1400" dirty="0">
                <a:latin typeface="ＭＳ ゴシック" panose="020B0609070205080204" pitchFamily="49" charset="-128"/>
                <a:ea typeface="ＭＳ ゴシック" panose="020B0609070205080204" pitchFamily="49" charset="-128"/>
              </a:rPr>
              <a:t>10</a:t>
            </a:r>
            <a:r>
              <a:rPr lang="ja-JP" altLang="ja-JP" sz="1400" dirty="0">
                <a:latin typeface="ＭＳ ゴシック" panose="020B0609070205080204" pitchFamily="49" charset="-128"/>
                <a:ea typeface="ＭＳ ゴシック" panose="020B0609070205080204" pitchFamily="49" charset="-128"/>
              </a:rPr>
              <a:t>条　本市は、大阪が長い歴史の中ではぐくんできた豊かで伝統的な芸術文化を保護しつつ将来</a:t>
            </a:r>
            <a:r>
              <a:rPr lang="ja-JP" altLang="ja-JP" sz="1400" dirty="0" smtClean="0">
                <a:latin typeface="ＭＳ ゴシック" panose="020B0609070205080204" pitchFamily="49" charset="-128"/>
                <a:ea typeface="ＭＳ ゴシック" panose="020B0609070205080204" pitchFamily="49" charset="-128"/>
              </a:rPr>
              <a:t>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世代</a:t>
            </a:r>
            <a:r>
              <a:rPr lang="ja-JP" altLang="ja-JP" sz="1400" dirty="0">
                <a:latin typeface="ＭＳ ゴシック" panose="020B0609070205080204" pitchFamily="49" charset="-128"/>
                <a:ea typeface="ＭＳ ゴシック" panose="020B0609070205080204" pitchFamily="49" charset="-128"/>
              </a:rPr>
              <a:t>に継承させるため、これらの芸術文化を保存し、発展させる活動に対する支援その他の必要</a:t>
            </a:r>
            <a:r>
              <a:rPr lang="ja-JP" altLang="ja-JP" sz="1400" dirty="0" smtClean="0">
                <a:latin typeface="ＭＳ ゴシック" panose="020B0609070205080204" pitchFamily="49" charset="-128"/>
                <a:ea typeface="ＭＳ ゴシック" panose="020B0609070205080204" pitchFamily="49" charset="-128"/>
              </a:rPr>
              <a:t>な</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措置を講</a:t>
            </a:r>
            <a:r>
              <a:rPr lang="ja-JP" altLang="ja-JP" sz="1400" dirty="0">
                <a:latin typeface="ＭＳ ゴシック" panose="020B0609070205080204" pitchFamily="49" charset="-128"/>
                <a:ea typeface="ＭＳ ゴシック" panose="020B0609070205080204" pitchFamily="49" charset="-128"/>
              </a:rPr>
              <a:t>ずるものとする。</a:t>
            </a: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顕彰</a:t>
            </a:r>
            <a:r>
              <a:rPr lang="en-US" altLang="ja-JP"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a:t>
            </a:r>
            <a:r>
              <a:rPr lang="en-US" altLang="ja-JP" sz="1400" dirty="0">
                <a:latin typeface="ＭＳ ゴシック" panose="020B0609070205080204" pitchFamily="49" charset="-128"/>
                <a:ea typeface="ＭＳ ゴシック" panose="020B0609070205080204" pitchFamily="49" charset="-128"/>
              </a:rPr>
              <a:t>11</a:t>
            </a:r>
            <a:r>
              <a:rPr lang="ja-JP" altLang="ja-JP" sz="1400" dirty="0">
                <a:latin typeface="ＭＳ ゴシック" panose="020B0609070205080204" pitchFamily="49" charset="-128"/>
                <a:ea typeface="ＭＳ ゴシック" panose="020B0609070205080204" pitchFamily="49" charset="-128"/>
              </a:rPr>
              <a:t>条　本市は、芸術活動において功績があった者その他本市の芸術文化の振興に寄与した者の</a:t>
            </a:r>
            <a:r>
              <a:rPr lang="ja-JP" altLang="ja-JP" sz="1400" dirty="0" smtClean="0">
                <a:latin typeface="ＭＳ ゴシック" panose="020B0609070205080204" pitchFamily="49" charset="-128"/>
                <a:ea typeface="ＭＳ ゴシック" panose="020B0609070205080204" pitchFamily="49" charset="-128"/>
              </a:rPr>
              <a:t>顕彰</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努める</a:t>
            </a:r>
            <a:r>
              <a:rPr lang="ja-JP" altLang="ja-JP" sz="1400" dirty="0">
                <a:latin typeface="ＭＳ ゴシック" panose="020B0609070205080204" pitchFamily="49" charset="-128"/>
                <a:ea typeface="ＭＳ ゴシック" panose="020B0609070205080204" pitchFamily="49" charset="-128"/>
              </a:rPr>
              <a:t>ものとする。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施策の推進のための措置</a:t>
            </a:r>
            <a:r>
              <a:rPr lang="en-US" altLang="ja-JP"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a:t>
            </a:r>
            <a:r>
              <a:rPr lang="en-US" altLang="ja-JP" sz="1400" dirty="0">
                <a:latin typeface="ＭＳ ゴシック" panose="020B0609070205080204" pitchFamily="49" charset="-128"/>
                <a:ea typeface="ＭＳ ゴシック" panose="020B0609070205080204" pitchFamily="49" charset="-128"/>
              </a:rPr>
              <a:t>12</a:t>
            </a:r>
            <a:r>
              <a:rPr lang="ja-JP" altLang="ja-JP" sz="1400" dirty="0">
                <a:latin typeface="ＭＳ ゴシック" panose="020B0609070205080204" pitchFamily="49" charset="-128"/>
                <a:ea typeface="ＭＳ ゴシック" panose="020B0609070205080204" pitchFamily="49" charset="-128"/>
              </a:rPr>
              <a:t>条　本市は、芸術文化振興施策を効果的に推進するため、この条例に基づく施策の成果について</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芸術文化</a:t>
            </a:r>
            <a:r>
              <a:rPr lang="ja-JP" altLang="ja-JP" sz="1400" dirty="0">
                <a:latin typeface="ＭＳ ゴシック" panose="020B0609070205080204" pitchFamily="49" charset="-128"/>
                <a:ea typeface="ＭＳ ゴシック" panose="020B0609070205080204" pitchFamily="49" charset="-128"/>
              </a:rPr>
              <a:t>に関し専門的知識を有する者の意見を求め、これを適切に施策に反映させるための制度</a:t>
            </a:r>
            <a:r>
              <a:rPr lang="ja-JP" altLang="ja-JP"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整備</a:t>
            </a:r>
            <a:r>
              <a:rPr lang="ja-JP" altLang="ja-JP" sz="1400" dirty="0">
                <a:latin typeface="ＭＳ ゴシック" panose="020B0609070205080204" pitchFamily="49" charset="-128"/>
                <a:ea typeface="ＭＳ ゴシック" panose="020B0609070205080204" pitchFamily="49" charset="-128"/>
              </a:rPr>
              <a:t>する</a:t>
            </a:r>
            <a:r>
              <a:rPr lang="ja-JP" altLang="ja-JP" sz="1400" dirty="0" smtClean="0">
                <a:latin typeface="ＭＳ ゴシック" panose="020B0609070205080204" pitchFamily="49" charset="-128"/>
                <a:ea typeface="ＭＳ ゴシック" panose="020B0609070205080204" pitchFamily="49" charset="-128"/>
              </a:rPr>
              <a:t>もの</a:t>
            </a:r>
            <a:r>
              <a:rPr lang="ja-JP" altLang="ja-JP" sz="1400" dirty="0">
                <a:latin typeface="ＭＳ ゴシック" panose="020B0609070205080204" pitchFamily="49" charset="-128"/>
                <a:ea typeface="ＭＳ ゴシック" panose="020B0609070205080204" pitchFamily="49" charset="-128"/>
              </a:rPr>
              <a:t>とする。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43</a:t>
            </a:r>
            <a:endParaRPr lang="ja-JP" altLang="en-US" dirty="0"/>
          </a:p>
        </p:txBody>
      </p:sp>
    </p:spTree>
    <p:extLst>
      <p:ext uri="{BB962C8B-B14F-4D97-AF65-F5344CB8AC3E}">
        <p14:creationId xmlns:p14="http://schemas.microsoft.com/office/powerpoint/2010/main" val="1843799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548681"/>
            <a:ext cx="8229600" cy="4608511"/>
          </a:xfrm>
        </p:spPr>
        <p:txBody>
          <a:bodyPr>
            <a:noAutofit/>
          </a:bodyPr>
          <a:lstStyle/>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施行の細目</a:t>
            </a:r>
            <a:r>
              <a:rPr lang="en-US" altLang="ja-JP"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第</a:t>
            </a:r>
            <a:r>
              <a:rPr lang="en-US" altLang="ja-JP" sz="1400" dirty="0">
                <a:latin typeface="ＭＳ ゴシック" panose="020B0609070205080204" pitchFamily="49" charset="-128"/>
                <a:ea typeface="ＭＳ ゴシック" panose="020B0609070205080204" pitchFamily="49" charset="-128"/>
              </a:rPr>
              <a:t>13</a:t>
            </a:r>
            <a:r>
              <a:rPr lang="ja-JP" altLang="ja-JP" sz="1400" dirty="0">
                <a:latin typeface="ＭＳ ゴシック" panose="020B0609070205080204" pitchFamily="49" charset="-128"/>
                <a:ea typeface="ＭＳ ゴシック" panose="020B0609070205080204" pitchFamily="49" charset="-128"/>
              </a:rPr>
              <a:t>条　この条例の施行に関し必要な事項は、市長が定める。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附</a:t>
            </a:r>
            <a:r>
              <a:rPr lang="ja-JP" altLang="ja-JP" sz="1400" dirty="0">
                <a:latin typeface="ＭＳ ゴシック" panose="020B0609070205080204" pitchFamily="49" charset="-128"/>
                <a:ea typeface="ＭＳ ゴシック" panose="020B0609070205080204" pitchFamily="49" charset="-128"/>
              </a:rPr>
              <a:t>　則</a:t>
            </a:r>
          </a:p>
          <a:p>
            <a:pPr marL="0" indent="0">
              <a:buNone/>
            </a:pPr>
            <a:r>
              <a:rPr lang="ja-JP" altLang="ja-JP" sz="1400" dirty="0">
                <a:latin typeface="ＭＳ ゴシック" panose="020B0609070205080204" pitchFamily="49" charset="-128"/>
                <a:ea typeface="ＭＳ ゴシック" panose="020B0609070205080204" pitchFamily="49" charset="-128"/>
              </a:rPr>
              <a:t>この条例は、平成</a:t>
            </a:r>
            <a:r>
              <a:rPr lang="en-US" altLang="ja-JP" sz="1400" dirty="0">
                <a:latin typeface="ＭＳ ゴシック" panose="020B0609070205080204" pitchFamily="49" charset="-128"/>
                <a:ea typeface="ＭＳ ゴシック" panose="020B0609070205080204" pitchFamily="49" charset="-128"/>
              </a:rPr>
              <a:t>16</a:t>
            </a:r>
            <a:r>
              <a:rPr lang="ja-JP" altLang="ja-JP"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4</a:t>
            </a:r>
            <a:r>
              <a:rPr lang="ja-JP" altLang="ja-JP"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1</a:t>
            </a:r>
            <a:r>
              <a:rPr lang="ja-JP" altLang="ja-JP" sz="1400" dirty="0">
                <a:latin typeface="ＭＳ ゴシック" panose="020B0609070205080204" pitchFamily="49" charset="-128"/>
                <a:ea typeface="ＭＳ ゴシック" panose="020B0609070205080204" pitchFamily="49" charset="-128"/>
              </a:rPr>
              <a:t>日から施行する。</a:t>
            </a:r>
          </a:p>
          <a:p>
            <a:pPr marL="0" indent="0">
              <a:buNone/>
            </a:pPr>
            <a:r>
              <a:rPr lang="ja-JP" altLang="ja-JP" sz="1400" dirty="0" smtClean="0">
                <a:latin typeface="ＭＳ ゴシック" panose="020B0609070205080204" pitchFamily="49" charset="-128"/>
                <a:ea typeface="ＭＳ ゴシック" panose="020B0609070205080204" pitchFamily="49" charset="-128"/>
              </a:rPr>
              <a:t>附</a:t>
            </a:r>
            <a:r>
              <a:rPr lang="ja-JP" altLang="ja-JP" sz="1400" dirty="0">
                <a:latin typeface="ＭＳ ゴシック" panose="020B0609070205080204" pitchFamily="49" charset="-128"/>
                <a:ea typeface="ＭＳ ゴシック" panose="020B0609070205080204" pitchFamily="49" charset="-128"/>
              </a:rPr>
              <a:t>　則</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平成</a:t>
            </a:r>
            <a:r>
              <a:rPr lang="en-US" altLang="ja-JP" sz="1400" dirty="0">
                <a:latin typeface="ＭＳ ゴシック" panose="020B0609070205080204" pitchFamily="49" charset="-128"/>
                <a:ea typeface="ＭＳ ゴシック" panose="020B0609070205080204" pitchFamily="49" charset="-128"/>
              </a:rPr>
              <a:t>25</a:t>
            </a:r>
            <a:r>
              <a:rPr lang="ja-JP" altLang="ja-JP"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3</a:t>
            </a:r>
            <a:r>
              <a:rPr lang="ja-JP" altLang="ja-JP"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29</a:t>
            </a:r>
            <a:r>
              <a:rPr lang="ja-JP" altLang="ja-JP" sz="1400" dirty="0">
                <a:latin typeface="ＭＳ ゴシック" panose="020B0609070205080204" pitchFamily="49" charset="-128"/>
                <a:ea typeface="ＭＳ ゴシック" panose="020B0609070205080204" pitchFamily="49" charset="-128"/>
              </a:rPr>
              <a:t>日条例第</a:t>
            </a:r>
            <a:r>
              <a:rPr lang="en-US" altLang="ja-JP" sz="1400" dirty="0">
                <a:latin typeface="ＭＳ ゴシック" panose="020B0609070205080204" pitchFamily="49" charset="-128"/>
                <a:ea typeface="ＭＳ ゴシック" panose="020B0609070205080204" pitchFamily="49" charset="-128"/>
              </a:rPr>
              <a:t>54</a:t>
            </a:r>
            <a:r>
              <a:rPr lang="ja-JP" altLang="ja-JP" sz="1400" dirty="0">
                <a:latin typeface="ＭＳ ゴシック" panose="020B0609070205080204" pitchFamily="49" charset="-128"/>
                <a:ea typeface="ＭＳ ゴシック" panose="020B0609070205080204" pitchFamily="49" charset="-128"/>
              </a:rPr>
              <a:t>号</a:t>
            </a:r>
            <a:r>
              <a:rPr lang="en-US" altLang="ja-JP"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この条例は、平成</a:t>
            </a:r>
            <a:r>
              <a:rPr lang="en-US" altLang="ja-JP" sz="1400" dirty="0">
                <a:latin typeface="ＭＳ ゴシック" panose="020B0609070205080204" pitchFamily="49" charset="-128"/>
                <a:ea typeface="ＭＳ ゴシック" panose="020B0609070205080204" pitchFamily="49" charset="-128"/>
              </a:rPr>
              <a:t>25</a:t>
            </a:r>
            <a:r>
              <a:rPr lang="ja-JP" altLang="ja-JP"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4</a:t>
            </a:r>
            <a:r>
              <a:rPr lang="ja-JP" altLang="ja-JP"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1</a:t>
            </a:r>
            <a:r>
              <a:rPr lang="ja-JP" altLang="ja-JP" sz="1400" dirty="0">
                <a:latin typeface="ＭＳ ゴシック" panose="020B0609070205080204" pitchFamily="49" charset="-128"/>
                <a:ea typeface="ＭＳ ゴシック" panose="020B0609070205080204" pitchFamily="49" charset="-128"/>
              </a:rPr>
              <a:t>日から施行</a:t>
            </a:r>
            <a:r>
              <a:rPr lang="ja-JP" altLang="ja-JP" sz="1400" dirty="0" smtClean="0">
                <a:latin typeface="ＭＳ ゴシック" panose="020B0609070205080204" pitchFamily="49" charset="-128"/>
                <a:ea typeface="ＭＳ ゴシック" panose="020B0609070205080204" pitchFamily="49" charset="-128"/>
              </a:rPr>
              <a:t>する</a:t>
            </a:r>
            <a:r>
              <a:rPr lang="ja-JP" altLang="en-US" sz="1400" dirty="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44</a:t>
            </a:r>
            <a:endParaRPr lang="ja-JP" altLang="en-US" dirty="0"/>
          </a:p>
        </p:txBody>
      </p:sp>
    </p:spTree>
    <p:extLst>
      <p:ext uri="{BB962C8B-B14F-4D97-AF65-F5344CB8AC3E}">
        <p14:creationId xmlns:p14="http://schemas.microsoft.com/office/powerpoint/2010/main" val="4145953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7614360"/>
              </p:ext>
            </p:extLst>
          </p:nvPr>
        </p:nvGraphicFramePr>
        <p:xfrm>
          <a:off x="1693801" y="965100"/>
          <a:ext cx="6120680" cy="5036293"/>
        </p:xfrm>
        <a:graphic>
          <a:graphicData uri="http://schemas.openxmlformats.org/drawingml/2006/table">
            <a:tbl>
              <a:tblPr firstRow="1" firstCol="1" bandRow="1">
                <a:tableStyleId>{5940675A-B579-460E-94D1-54222C63F5DA}</a:tableStyleId>
              </a:tblPr>
              <a:tblGrid>
                <a:gridCol w="1603996">
                  <a:extLst>
                    <a:ext uri="{9D8B030D-6E8A-4147-A177-3AD203B41FA5}">
                      <a16:colId xmlns:a16="http://schemas.microsoft.com/office/drawing/2014/main" val="3406685233"/>
                    </a:ext>
                  </a:extLst>
                </a:gridCol>
                <a:gridCol w="4516684">
                  <a:extLst>
                    <a:ext uri="{9D8B030D-6E8A-4147-A177-3AD203B41FA5}">
                      <a16:colId xmlns:a16="http://schemas.microsoft.com/office/drawing/2014/main" val="543990410"/>
                    </a:ext>
                  </a:extLst>
                </a:gridCol>
              </a:tblGrid>
              <a:tr h="454641">
                <a:tc>
                  <a:txBody>
                    <a:bodyPr/>
                    <a:lstStyle/>
                    <a:p>
                      <a:pPr algn="ctr">
                        <a:spcAft>
                          <a:spcPts val="0"/>
                        </a:spcAft>
                      </a:pPr>
                      <a:r>
                        <a:rPr lang="ja-JP" sz="1400" kern="100" dirty="0">
                          <a:effectLst/>
                        </a:rPr>
                        <a:t>蔭山　陽太</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一般社団法人アーツシード京都　支配人</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574689068"/>
                  </a:ext>
                </a:extLst>
              </a:tr>
              <a:tr h="454641">
                <a:tc>
                  <a:txBody>
                    <a:bodyPr/>
                    <a:lstStyle/>
                    <a:p>
                      <a:pPr algn="ctr">
                        <a:spcAft>
                          <a:spcPts val="0"/>
                        </a:spcAft>
                      </a:pPr>
                      <a:r>
                        <a:rPr lang="ja-JP" sz="1400" kern="100" dirty="0">
                          <a:effectLst/>
                        </a:rPr>
                        <a:t>梶木　典子</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神戸女子大学家政学部　教授</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1609873448"/>
                  </a:ext>
                </a:extLst>
              </a:tr>
              <a:tr h="454641">
                <a:tc>
                  <a:txBody>
                    <a:bodyPr/>
                    <a:lstStyle/>
                    <a:p>
                      <a:pPr algn="ctr">
                        <a:spcAft>
                          <a:spcPts val="0"/>
                        </a:spcAft>
                      </a:pPr>
                      <a:r>
                        <a:rPr lang="ja-JP" sz="1400" kern="100" dirty="0">
                          <a:effectLst/>
                        </a:rPr>
                        <a:t>片山　泰輔</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静岡文化芸術大学文化政策学部　教授</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3856148107"/>
                  </a:ext>
                </a:extLst>
              </a:tr>
              <a:tr h="454641">
                <a:tc>
                  <a:txBody>
                    <a:bodyPr/>
                    <a:lstStyle/>
                    <a:p>
                      <a:pPr algn="ctr">
                        <a:spcAft>
                          <a:spcPts val="0"/>
                        </a:spcAft>
                      </a:pPr>
                      <a:r>
                        <a:rPr lang="ja-JP" sz="1400" kern="100" dirty="0">
                          <a:effectLst/>
                        </a:rPr>
                        <a:t>永田　靖</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大阪大学大学院文学研究科　教授</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1754703095"/>
                  </a:ext>
                </a:extLst>
              </a:tr>
              <a:tr h="454641">
                <a:tc>
                  <a:txBody>
                    <a:bodyPr/>
                    <a:lstStyle/>
                    <a:p>
                      <a:pPr algn="ctr">
                        <a:spcAft>
                          <a:spcPts val="0"/>
                        </a:spcAft>
                      </a:pPr>
                      <a:r>
                        <a:rPr lang="ja-JP" sz="1400" kern="100" dirty="0">
                          <a:effectLst/>
                        </a:rPr>
                        <a:t>中西　美穂</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フリーアートアドミニストレーター</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3693831325"/>
                  </a:ext>
                </a:extLst>
              </a:tr>
              <a:tr h="472262">
                <a:tc>
                  <a:txBody>
                    <a:bodyPr/>
                    <a:lstStyle/>
                    <a:p>
                      <a:pPr algn="ctr">
                        <a:spcAft>
                          <a:spcPts val="0"/>
                        </a:spcAft>
                      </a:pPr>
                      <a:r>
                        <a:rPr lang="ja-JP" sz="1400" kern="100" dirty="0">
                          <a:effectLst/>
                        </a:rPr>
                        <a:t>橋爪　紳也</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大阪府立大学大学院経済学研究科　教授</a:t>
                      </a:r>
                    </a:p>
                    <a:p>
                      <a:pPr algn="l">
                        <a:spcAft>
                          <a:spcPts val="0"/>
                        </a:spcAft>
                      </a:pPr>
                      <a:r>
                        <a:rPr lang="ja-JP" sz="1400" kern="100" dirty="0">
                          <a:effectLst/>
                        </a:rPr>
                        <a:t>大阪府立大学観光産業戦略研究　所長</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2873611421"/>
                  </a:ext>
                </a:extLst>
              </a:tr>
              <a:tr h="472262">
                <a:tc>
                  <a:txBody>
                    <a:bodyPr/>
                    <a:lstStyle/>
                    <a:p>
                      <a:pPr algn="ctr">
                        <a:spcAft>
                          <a:spcPts val="0"/>
                        </a:spcAft>
                      </a:pPr>
                      <a:r>
                        <a:rPr lang="ja-JP" sz="1400" kern="100" dirty="0">
                          <a:effectLst/>
                        </a:rPr>
                        <a:t>春野　恵子</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浪曲師</a:t>
                      </a:r>
                    </a:p>
                    <a:p>
                      <a:pPr algn="l">
                        <a:spcAft>
                          <a:spcPts val="0"/>
                        </a:spcAft>
                      </a:pPr>
                      <a:r>
                        <a:rPr lang="ja-JP" sz="1400" kern="100" dirty="0">
                          <a:effectLst/>
                        </a:rPr>
                        <a:t>公益社団法人浪曲親友協会　理事</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3276405352"/>
                  </a:ext>
                </a:extLst>
              </a:tr>
              <a:tr h="454641">
                <a:tc>
                  <a:txBody>
                    <a:bodyPr/>
                    <a:lstStyle/>
                    <a:p>
                      <a:pPr algn="ctr">
                        <a:spcAft>
                          <a:spcPts val="0"/>
                        </a:spcAft>
                      </a:pPr>
                      <a:r>
                        <a:rPr lang="ja-JP" sz="1400" kern="100" dirty="0">
                          <a:effectLst/>
                        </a:rPr>
                        <a:t>広瀬　依子</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追手門学院大学国際教養学部　講師</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2609475191"/>
                  </a:ext>
                </a:extLst>
              </a:tr>
              <a:tr h="454641">
                <a:tc>
                  <a:txBody>
                    <a:bodyPr/>
                    <a:lstStyle/>
                    <a:p>
                      <a:pPr algn="ctr">
                        <a:spcAft>
                          <a:spcPts val="0"/>
                        </a:spcAft>
                      </a:pPr>
                      <a:r>
                        <a:rPr lang="ja-JP" sz="1400" kern="100" dirty="0">
                          <a:effectLst/>
                        </a:rPr>
                        <a:t>藤野　一夫</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神戸大学大学院国際文化学研究科　教授</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3411764972"/>
                  </a:ext>
                </a:extLst>
              </a:tr>
              <a:tr h="454641">
                <a:tc>
                  <a:txBody>
                    <a:bodyPr/>
                    <a:lstStyle/>
                    <a:p>
                      <a:pPr algn="ctr">
                        <a:spcAft>
                          <a:spcPts val="0"/>
                        </a:spcAft>
                      </a:pPr>
                      <a:r>
                        <a:rPr lang="ja-JP" sz="1400" kern="100" dirty="0">
                          <a:effectLst/>
                        </a:rPr>
                        <a:t>森口　ゆたか</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近畿大学文芸学部　教授</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2174386907"/>
                  </a:ext>
                </a:extLst>
              </a:tr>
              <a:tr h="454641">
                <a:tc>
                  <a:txBody>
                    <a:bodyPr/>
                    <a:lstStyle/>
                    <a:p>
                      <a:pPr algn="ctr">
                        <a:spcAft>
                          <a:spcPts val="0"/>
                        </a:spcAft>
                      </a:pPr>
                      <a:r>
                        <a:rPr lang="ja-JP" sz="1400" kern="100" dirty="0">
                          <a:effectLst/>
                        </a:rPr>
                        <a:t>わかぎ　ゑふ</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tc>
                  <a:txBody>
                    <a:bodyPr/>
                    <a:lstStyle/>
                    <a:p>
                      <a:pPr algn="l">
                        <a:spcAft>
                          <a:spcPts val="0"/>
                        </a:spcAft>
                      </a:pPr>
                      <a:r>
                        <a:rPr lang="ja-JP" sz="1400" kern="100" dirty="0">
                          <a:effectLst/>
                        </a:rPr>
                        <a:t>劇作家、演出家</a:t>
                      </a:r>
                      <a:endParaRPr lang="ja-JP" sz="14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271" marR="58271" marT="0" marB="0" anchor="ctr"/>
                </a:tc>
                <a:extLst>
                  <a:ext uri="{0D108BD9-81ED-4DB2-BD59-A6C34878D82A}">
                    <a16:rowId xmlns:a16="http://schemas.microsoft.com/office/drawing/2014/main" val="2101700364"/>
                  </a:ext>
                </a:extLst>
              </a:tr>
            </a:tbl>
          </a:graphicData>
        </a:graphic>
      </p:graphicFrame>
      <p:sp>
        <p:nvSpPr>
          <p:cNvPr id="4" name="スライド番号プレースホルダー 3"/>
          <p:cNvSpPr>
            <a:spLocks noGrp="1"/>
          </p:cNvSpPr>
          <p:nvPr>
            <p:ph type="sldNum" sz="quarter" idx="12"/>
          </p:nvPr>
        </p:nvSpPr>
        <p:spPr/>
        <p:txBody>
          <a:bodyPr/>
          <a:lstStyle/>
          <a:p>
            <a:r>
              <a:rPr lang="en-US" altLang="ja-JP" dirty="0" smtClean="0"/>
              <a:t>45</a:t>
            </a:r>
            <a:endParaRPr lang="ja-JP" altLang="en-US" dirty="0"/>
          </a:p>
        </p:txBody>
      </p:sp>
      <p:sp>
        <p:nvSpPr>
          <p:cNvPr id="7" name="Rectangle 1"/>
          <p:cNvSpPr>
            <a:spLocks noChangeArrowheads="1"/>
          </p:cNvSpPr>
          <p:nvPr/>
        </p:nvSpPr>
        <p:spPr bwMode="auto">
          <a:xfrm>
            <a:off x="6842373" y="6027947"/>
            <a:ext cx="19442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50</a:t>
            </a:r>
            <a:r>
              <a:rPr kumimoji="0" lang="ja-JP" altLang="en-US"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音順、敬称略</a:t>
            </a:r>
            <a:endParaRPr kumimoji="0" lang="ja-JP" altLang="en-US" sz="1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8" name="Rectangle 1"/>
          <p:cNvSpPr>
            <a:spLocks noChangeArrowheads="1"/>
          </p:cNvSpPr>
          <p:nvPr/>
        </p:nvSpPr>
        <p:spPr bwMode="auto">
          <a:xfrm>
            <a:off x="5940152" y="604215"/>
            <a:ext cx="2414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令和</a:t>
            </a:r>
            <a:r>
              <a:rPr kumimoji="0" lang="en-US" altLang="ja-JP"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kumimoji="0" lang="en-US" altLang="ja-JP"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月現在</a:t>
            </a:r>
            <a:endParaRPr kumimoji="0" lang="ja-JP" altLang="en-US" sz="1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395536" y="244175"/>
            <a:ext cx="3456384" cy="36004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sz="14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５－３．</a:t>
            </a:r>
            <a:r>
              <a:rPr kumimoji="0" lang="ja-JP" altLang="ja-JP" sz="14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大阪府市文化振興会議委員名簿</a:t>
            </a:r>
            <a:endParaRPr kumimoji="0" lang="ja-JP"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837010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3681" y="858648"/>
            <a:ext cx="8280920" cy="2400657"/>
          </a:xfrm>
          <a:prstGeom prst="rect">
            <a:avLst/>
          </a:prstGeom>
        </p:spPr>
        <p:txBody>
          <a:bodyPr wrap="square" lIns="180000" rIns="180000">
            <a:spAutoFit/>
          </a:bodyPr>
          <a:lstStyle/>
          <a:p>
            <a:pPr>
              <a:lnSpc>
                <a:spcPts val="1800"/>
              </a:lnSpc>
            </a:pPr>
            <a:r>
              <a:rPr lang="ja-JP" altLang="en-US" sz="1100" dirty="0" smtClean="0"/>
              <a:t>　</a:t>
            </a:r>
            <a:r>
              <a:rPr lang="ja-JP" altLang="en-US" sz="1600" b="1" dirty="0" smtClean="0">
                <a:latin typeface="ＭＳ ゴシック" panose="020B0609070205080204" pitchFamily="49" charset="-128"/>
                <a:ea typeface="ＭＳ ゴシック" panose="020B0609070205080204" pitchFamily="49" charset="-128"/>
              </a:rPr>
              <a:t>②</a:t>
            </a:r>
            <a:r>
              <a:rPr lang="ja-JP" altLang="en-US" sz="1600" b="1" u="sng" dirty="0">
                <a:latin typeface="ＭＳ ゴシック" panose="020B0609070205080204" pitchFamily="49" charset="-128"/>
                <a:ea typeface="ＭＳ ゴシック" panose="020B0609070205080204" pitchFamily="49" charset="-128"/>
              </a:rPr>
              <a:t>文化財や史跡の保存・活用・</a:t>
            </a:r>
            <a:r>
              <a:rPr lang="ja-JP" altLang="en-US" sz="1600" b="1" u="sng" dirty="0" smtClean="0">
                <a:latin typeface="ＭＳ ゴシック" panose="020B0609070205080204" pitchFamily="49" charset="-128"/>
                <a:ea typeface="ＭＳ ゴシック" panose="020B0609070205080204" pitchFamily="49" charset="-128"/>
              </a:rPr>
              <a:t>継承</a:t>
            </a:r>
            <a:endParaRPr lang="en-US" altLang="ja-JP" sz="1600" b="1" u="sng" dirty="0" smtClean="0">
              <a:latin typeface="ＭＳ ゴシック" panose="020B0609070205080204" pitchFamily="49" charset="-128"/>
              <a:ea typeface="ＭＳ ゴシック" panose="020B0609070205080204" pitchFamily="49" charset="-128"/>
            </a:endParaRPr>
          </a:p>
          <a:p>
            <a:pPr>
              <a:lnSpc>
                <a:spcPts val="1800"/>
              </a:lnSpc>
            </a:pPr>
            <a:endParaRPr lang="en-US" altLang="ja-JP" sz="1400" dirty="0">
              <a:latin typeface="ＭＳ ゴシック" panose="020B0609070205080204" pitchFamily="49" charset="-128"/>
              <a:ea typeface="ＭＳ ゴシック" panose="020B0609070205080204" pitchFamily="49" charset="-128"/>
            </a:endParaRPr>
          </a:p>
          <a:p>
            <a:pPr>
              <a:lnSpc>
                <a:spcPts val="1800"/>
              </a:lnSpc>
            </a:pPr>
            <a:r>
              <a:rPr lang="ja-JP" altLang="en-US" sz="16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〇　</a:t>
            </a:r>
            <a:r>
              <a:rPr lang="ja-JP" altLang="en-US" sz="1400" dirty="0">
                <a:latin typeface="ＭＳ ゴシック" panose="020B0609070205080204" pitchFamily="49" charset="-128"/>
                <a:ea typeface="ＭＳ ゴシック" panose="020B0609070205080204" pitchFamily="49" charset="-128"/>
              </a:rPr>
              <a:t>国の重要文化財である大阪市中央公会堂や</a:t>
            </a:r>
            <a:r>
              <a:rPr lang="ja-JP" altLang="en-US" sz="1400" dirty="0" smtClean="0">
                <a:latin typeface="ＭＳ ゴシック" panose="020B0609070205080204" pitchFamily="49" charset="-128"/>
                <a:ea typeface="ＭＳ ゴシック" panose="020B0609070205080204" pitchFamily="49" charset="-128"/>
              </a:rPr>
              <a:t>旧桜宮公会堂など、</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近代大阪発展の足跡</a:t>
            </a:r>
            <a:r>
              <a:rPr lang="ja-JP" altLang="en-US" sz="1400" dirty="0">
                <a:latin typeface="ＭＳ ゴシック" panose="020B0609070205080204" pitchFamily="49" charset="-128"/>
                <a:ea typeface="ＭＳ ゴシック" panose="020B0609070205080204" pitchFamily="49" charset="-128"/>
              </a:rPr>
              <a:t>を</a:t>
            </a:r>
            <a:r>
              <a:rPr lang="ja-JP" altLang="en-US" sz="1400" dirty="0" smtClean="0">
                <a:latin typeface="ＭＳ ゴシック" panose="020B0609070205080204" pitchFamily="49" charset="-128"/>
                <a:ea typeface="ＭＳ ゴシック" panose="020B0609070205080204" pitchFamily="49" charset="-128"/>
              </a:rPr>
              <a:t>残す歴史的</a:t>
            </a:r>
            <a:r>
              <a:rPr lang="ja-JP" altLang="en-US" sz="1400" dirty="0">
                <a:latin typeface="ＭＳ ゴシック" panose="020B0609070205080204" pitchFamily="49" charset="-128"/>
                <a:ea typeface="ＭＳ ゴシック" panose="020B0609070205080204" pitchFamily="49" charset="-128"/>
              </a:rPr>
              <a:t>文化遺産について</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市民</a:t>
            </a:r>
            <a:r>
              <a:rPr lang="ja-JP" altLang="en-US" sz="1400" dirty="0">
                <a:latin typeface="ＭＳ ゴシック" panose="020B0609070205080204" pitchFamily="49" charset="-128"/>
                <a:ea typeface="ＭＳ ゴシック" panose="020B0609070205080204" pitchFamily="49" charset="-128"/>
              </a:rPr>
              <a:t>の理解のもと保存と活用を</a:t>
            </a:r>
            <a:r>
              <a:rPr lang="ja-JP" altLang="en-US" sz="1400" dirty="0" smtClean="0">
                <a:latin typeface="ＭＳ ゴシック" panose="020B0609070205080204" pitchFamily="49" charset="-128"/>
                <a:ea typeface="ＭＳ ゴシック" panose="020B0609070205080204" pitchFamily="49" charset="-128"/>
              </a:rPr>
              <a:t>図っていきます。</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rPr>
              <a:t>　〇　史跡</a:t>
            </a:r>
            <a:r>
              <a:rPr lang="ja-JP" altLang="en-US" sz="1400" dirty="0">
                <a:latin typeface="ＭＳ ゴシック" panose="020B0609070205080204" pitchFamily="49" charset="-128"/>
                <a:ea typeface="ＭＳ ゴシック" panose="020B0609070205080204" pitchFamily="49" charset="-128"/>
              </a:rPr>
              <a:t>難波宮跡は、古代国家の成立を考える上で重要な遺構であるとともに</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都市部</a:t>
            </a:r>
            <a:r>
              <a:rPr lang="ja-JP" altLang="en-US" sz="1400" dirty="0">
                <a:latin typeface="ＭＳ ゴシック" panose="020B0609070205080204" pitchFamily="49" charset="-128"/>
                <a:ea typeface="ＭＳ ゴシック" panose="020B0609070205080204" pitchFamily="49" charset="-128"/>
              </a:rPr>
              <a:t>で遺跡が保存されている貴重な空間であることから、市民が史跡空間</a:t>
            </a:r>
            <a:r>
              <a:rPr lang="ja-JP" altLang="en-US"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体感</a:t>
            </a:r>
            <a:r>
              <a:rPr lang="ja-JP" altLang="en-US" sz="1400" dirty="0">
                <a:latin typeface="ＭＳ ゴシック" panose="020B0609070205080204" pitchFamily="49" charset="-128"/>
                <a:ea typeface="ＭＳ ゴシック" panose="020B0609070205080204" pitchFamily="49" charset="-128"/>
              </a:rPr>
              <a:t>し、古代の大阪の歴史への興味、創造を膨らませることのできるよう</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史跡</a:t>
            </a:r>
            <a:r>
              <a:rPr lang="ja-JP" altLang="en-US" sz="1400" dirty="0">
                <a:latin typeface="ＭＳ ゴシック" panose="020B0609070205080204" pitchFamily="49" charset="-128"/>
                <a:ea typeface="ＭＳ ゴシック" panose="020B0609070205080204" pitchFamily="49" charset="-128"/>
              </a:rPr>
              <a:t>としての価値と認知度の向上に</a:t>
            </a:r>
            <a:r>
              <a:rPr lang="ja-JP" altLang="en-US" sz="1400" dirty="0" smtClean="0">
                <a:latin typeface="ＭＳ ゴシック" panose="020B0609070205080204" pitchFamily="49" charset="-128"/>
                <a:ea typeface="ＭＳ ゴシック" panose="020B0609070205080204" pitchFamily="49" charset="-128"/>
              </a:rPr>
              <a:t>つながる利</a:t>
            </a:r>
            <a:r>
              <a:rPr lang="ja-JP" altLang="en-US" sz="1400" dirty="0">
                <a:latin typeface="ＭＳ ゴシック" panose="020B0609070205080204" pitchFamily="49" charset="-128"/>
                <a:ea typeface="ＭＳ ゴシック" panose="020B0609070205080204" pitchFamily="49" charset="-128"/>
              </a:rPr>
              <a:t>活用の検討を進めます</a:t>
            </a:r>
            <a:r>
              <a:rPr lang="ja-JP" altLang="en-US" sz="1400" dirty="0" smtClean="0">
                <a:latin typeface="ＭＳ ゴシック" panose="020B0609070205080204" pitchFamily="49" charset="-128"/>
                <a:ea typeface="ＭＳ ゴシック" panose="020B0609070205080204" pitchFamily="49" charset="-128"/>
              </a:rPr>
              <a:t>。</a:t>
            </a:r>
            <a:r>
              <a:rPr lang="en-US" altLang="ja-JP" sz="1400" u="sng" dirty="0" smtClean="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r>
              <a:rPr lang="en-US" altLang="ja-JP" dirty="0" smtClean="0"/>
              <a:t>19</a:t>
            </a:r>
            <a:endParaRPr lang="ja-JP" altLang="en-US" dirty="0"/>
          </a:p>
        </p:txBody>
      </p:sp>
      <p:sp>
        <p:nvSpPr>
          <p:cNvPr id="7" name="タイトル 1"/>
          <p:cNvSpPr>
            <a:spLocks noGrp="1"/>
          </p:cNvSpPr>
          <p:nvPr>
            <p:ph type="title"/>
          </p:nvPr>
        </p:nvSpPr>
        <p:spPr>
          <a:xfrm>
            <a:off x="395536" y="184826"/>
            <a:ext cx="4889302"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rmAutofit fontScale="90000"/>
          </a:bodyPr>
          <a:lstStyle/>
          <a:p>
            <a:pPr algn="l"/>
            <a:r>
              <a:rPr lang="ja-JP" altLang="en-US" sz="1600" dirty="0" smtClean="0">
                <a:latin typeface="ＭＳ ゴシック" panose="020B0609070205080204" pitchFamily="49" charset="-128"/>
                <a:ea typeface="ＭＳ ゴシック" panose="020B0609070205080204" pitchFamily="49" charset="-128"/>
              </a:rPr>
              <a:t>３</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４</a:t>
            </a:r>
            <a:r>
              <a:rPr lang="ja-JP" altLang="en-US"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Ｃ「文化が社会を形成する」（大阪市の取組み）</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1894544" y="6100668"/>
            <a:ext cx="1451992" cy="261610"/>
          </a:xfrm>
          <a:prstGeom prst="rect">
            <a:avLst/>
          </a:prstGeom>
          <a:noFill/>
        </p:spPr>
        <p:txBody>
          <a:bodyPr wrap="square" rtlCol="0">
            <a:spAutoFit/>
          </a:bodyPr>
          <a:lstStyle/>
          <a:p>
            <a:r>
              <a:rPr lang="ja-JP" altLang="en-US" sz="1100" dirty="0" smtClean="0"/>
              <a:t>大阪市中央公会堂</a:t>
            </a:r>
            <a:endParaRPr kumimoji="1" lang="ja-JP" altLang="en-US" sz="11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994" y="3624430"/>
            <a:ext cx="3075093" cy="2390061"/>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3624430"/>
            <a:ext cx="3722720" cy="2390061"/>
          </a:xfrm>
          <a:prstGeom prst="rect">
            <a:avLst/>
          </a:prstGeom>
        </p:spPr>
      </p:pic>
      <p:sp>
        <p:nvSpPr>
          <p:cNvPr id="11" name="テキスト ボックス 10"/>
          <p:cNvSpPr txBox="1"/>
          <p:nvPr/>
        </p:nvSpPr>
        <p:spPr>
          <a:xfrm>
            <a:off x="5480138" y="6100668"/>
            <a:ext cx="2476238" cy="430887"/>
          </a:xfrm>
          <a:prstGeom prst="rect">
            <a:avLst/>
          </a:prstGeom>
          <a:noFill/>
        </p:spPr>
        <p:txBody>
          <a:bodyPr wrap="square" rtlCol="0">
            <a:spAutoFit/>
          </a:bodyPr>
          <a:lstStyle/>
          <a:p>
            <a:r>
              <a:rPr lang="ja-JP" altLang="en-US" sz="1100" dirty="0" smtClean="0"/>
              <a:t>史跡難波宮跡</a:t>
            </a:r>
            <a:endParaRPr lang="en-US" altLang="ja-JP" sz="1100" dirty="0" smtClean="0"/>
          </a:p>
          <a:p>
            <a:r>
              <a:rPr kumimoji="1" lang="ja-JP" altLang="en-US" sz="1100" dirty="0" smtClean="0"/>
              <a:t>　（大阪歴史博物館方面より臨む）</a:t>
            </a:r>
            <a:endParaRPr kumimoji="1" lang="ja-JP" altLang="en-US" sz="1100" dirty="0"/>
          </a:p>
        </p:txBody>
      </p:sp>
    </p:spTree>
    <p:extLst>
      <p:ext uri="{BB962C8B-B14F-4D97-AF65-F5344CB8AC3E}">
        <p14:creationId xmlns:p14="http://schemas.microsoft.com/office/powerpoint/2010/main" val="4140051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3828623"/>
          </a:xfrm>
        </p:spPr>
        <p:txBody>
          <a:bodyPr>
            <a:normAutofit/>
          </a:bodyPr>
          <a:lstStyle/>
          <a:p>
            <a:pPr marL="0" indent="0">
              <a:buNone/>
            </a:pPr>
            <a:endParaRPr kumimoji="1"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endParaRPr kumimoji="1" lang="ja-JP" altLang="en-US"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smtClean="0"/>
              <a:t>46</a:t>
            </a:r>
            <a:endParaRPr lang="ja-JP" altLang="en-US" dirty="0"/>
          </a:p>
        </p:txBody>
      </p:sp>
      <p:sp>
        <p:nvSpPr>
          <p:cNvPr id="5" name="角丸四角形 4"/>
          <p:cNvSpPr/>
          <p:nvPr/>
        </p:nvSpPr>
        <p:spPr>
          <a:xfrm>
            <a:off x="457200" y="404664"/>
            <a:ext cx="3024336" cy="36004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0000"/>
                </a:solidFill>
                <a:latin typeface="ＭＳ ゴシック" panose="020B0609070205080204" pitchFamily="49" charset="-128"/>
                <a:ea typeface="ＭＳ ゴシック" panose="020B0609070205080204" pitchFamily="49" charset="-128"/>
              </a:rPr>
              <a:t>５－４．</a:t>
            </a:r>
            <a:r>
              <a:rPr lang="ja-JP" altLang="en-US" sz="1400" dirty="0">
                <a:solidFill>
                  <a:srgbClr val="000000"/>
                </a:solidFill>
                <a:latin typeface="ＭＳ ゴシック" panose="020B0609070205080204" pitchFamily="49" charset="-128"/>
                <a:ea typeface="ＭＳ ゴシック" panose="020B0609070205080204" pitchFamily="49" charset="-128"/>
              </a:rPr>
              <a:t>パブリックコメント結果</a:t>
            </a:r>
          </a:p>
        </p:txBody>
      </p:sp>
      <p:sp>
        <p:nvSpPr>
          <p:cNvPr id="9" name="テキスト ボックス 8"/>
          <p:cNvSpPr txBox="1"/>
          <p:nvPr/>
        </p:nvSpPr>
        <p:spPr>
          <a:xfrm>
            <a:off x="683568" y="944724"/>
            <a:ext cx="8003232" cy="2862322"/>
          </a:xfrm>
          <a:prstGeom prst="rect">
            <a:avLst/>
          </a:prstGeom>
          <a:noFill/>
        </p:spPr>
        <p:txBody>
          <a:bodyPr wrap="square" rtlCol="0">
            <a:spAutoFit/>
          </a:bodyPr>
          <a:lstStyle/>
          <a:p>
            <a:r>
              <a:rPr lang="ja-JP" altLang="ja-JP" sz="1200" b="1" dirty="0">
                <a:latin typeface="ＭＳ ゴシック" panose="020B0609070205080204" pitchFamily="49" charset="-128"/>
                <a:ea typeface="ＭＳ ゴシック" panose="020B0609070205080204" pitchFamily="49" charset="-128"/>
              </a:rPr>
              <a:t>第</a:t>
            </a:r>
            <a:r>
              <a:rPr lang="en-US" altLang="ja-JP" sz="1200" b="1" dirty="0">
                <a:latin typeface="ＭＳ ゴシック" panose="020B0609070205080204" pitchFamily="49" charset="-128"/>
                <a:ea typeface="ＭＳ ゴシック" panose="020B0609070205080204" pitchFamily="49" charset="-128"/>
              </a:rPr>
              <a:t>3</a:t>
            </a:r>
            <a:r>
              <a:rPr lang="ja-JP" altLang="ja-JP" sz="1200" b="1" dirty="0">
                <a:latin typeface="ＭＳ ゴシック" panose="020B0609070205080204" pitchFamily="49" charset="-128"/>
                <a:ea typeface="ＭＳ ゴシック" panose="020B0609070205080204" pitchFamily="49" charset="-128"/>
              </a:rPr>
              <a:t>次大阪市文化振興計画（案）にかかるパブリック・コメントの実施結果</a:t>
            </a:r>
            <a:endParaRPr lang="ja-JP" altLang="ja-JP" sz="1200" dirty="0">
              <a:latin typeface="ＭＳ ゴシック" panose="020B0609070205080204" pitchFamily="49" charset="-128"/>
              <a:ea typeface="ＭＳ ゴシック" panose="020B0609070205080204" pitchFamily="49" charset="-128"/>
            </a:endParaRPr>
          </a:p>
          <a:p>
            <a:r>
              <a:rPr lang="en-US" altLang="ja-JP" sz="1200" dirty="0">
                <a:latin typeface="ＭＳ ゴシック" panose="020B0609070205080204" pitchFamily="49" charset="-128"/>
                <a:ea typeface="ＭＳ ゴシック" panose="020B0609070205080204" pitchFamily="49" charset="-128"/>
              </a:rPr>
              <a:t> </a:t>
            </a:r>
            <a:endParaRPr lang="ja-JP" altLang="ja-JP" sz="1200" dirty="0">
              <a:latin typeface="ＭＳ ゴシック" panose="020B0609070205080204" pitchFamily="49" charset="-128"/>
              <a:ea typeface="ＭＳ ゴシック" panose="020B0609070205080204" pitchFamily="49" charset="-128"/>
            </a:endParaRPr>
          </a:p>
          <a:p>
            <a:r>
              <a:rPr lang="ja-JP" altLang="ja-JP" sz="1200" b="1" dirty="0">
                <a:latin typeface="ＭＳ ゴシック" panose="020B0609070205080204" pitchFamily="49" charset="-128"/>
                <a:ea typeface="ＭＳ ゴシック" panose="020B0609070205080204" pitchFamily="49" charset="-128"/>
              </a:rPr>
              <a:t>１　実施概要</a:t>
            </a:r>
            <a:endParaRPr lang="ja-JP" altLang="ja-JP" sz="1200" dirty="0">
              <a:latin typeface="ＭＳ ゴシック" panose="020B0609070205080204" pitchFamily="49" charset="-128"/>
              <a:ea typeface="ＭＳ ゴシック" panose="020B0609070205080204" pitchFamily="49" charset="-128"/>
            </a:endParaRPr>
          </a:p>
          <a:p>
            <a:r>
              <a:rPr lang="ja-JP" altLang="ja-JP" sz="1200" dirty="0">
                <a:latin typeface="ＭＳ ゴシック" panose="020B0609070205080204" pitchFamily="49" charset="-128"/>
                <a:ea typeface="ＭＳ ゴシック" panose="020B0609070205080204" pitchFamily="49" charset="-128"/>
              </a:rPr>
              <a:t>（１）募集期間　　令和３年２月５日（金）～令和３年３月８日（月）</a:t>
            </a:r>
          </a:p>
          <a:p>
            <a:r>
              <a:rPr lang="ja-JP" altLang="ja-JP" sz="1200" dirty="0">
                <a:latin typeface="ＭＳ ゴシック" panose="020B0609070205080204" pitchFamily="49" charset="-128"/>
                <a:ea typeface="ＭＳ ゴシック" panose="020B0609070205080204" pitchFamily="49" charset="-128"/>
              </a:rPr>
              <a:t>（２）募集方法　　送付（郵送等）、ファックス、電子メール、持参</a:t>
            </a:r>
          </a:p>
          <a:p>
            <a:r>
              <a:rPr lang="ja-JP" altLang="ja-JP" sz="1200" dirty="0">
                <a:latin typeface="ＭＳ ゴシック" panose="020B0609070205080204" pitchFamily="49" charset="-128"/>
                <a:ea typeface="ＭＳ ゴシック" panose="020B0609070205080204" pitchFamily="49" charset="-128"/>
              </a:rPr>
              <a:t>（３）閲覧・配架</a:t>
            </a:r>
            <a:r>
              <a:rPr lang="ja-JP" altLang="ja-JP" sz="1200" dirty="0" smtClean="0">
                <a:latin typeface="ＭＳ ゴシック" panose="020B0609070205080204" pitchFamily="49" charset="-128"/>
                <a:ea typeface="ＭＳ ゴシック" panose="020B0609070205080204" pitchFamily="49" charset="-128"/>
              </a:rPr>
              <a:t>場所</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ja-JP" sz="1200" dirty="0" smtClean="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大阪市経済戦略局文化部文化課（大阪市中央卸売市場本場業務管理棟</a:t>
            </a:r>
            <a:r>
              <a:rPr lang="en-US" altLang="ja-JP" sz="1200" dirty="0">
                <a:latin typeface="ＭＳ ゴシック" panose="020B0609070205080204" pitchFamily="49" charset="-128"/>
                <a:ea typeface="ＭＳ ゴシック" panose="020B0609070205080204" pitchFamily="49" charset="-128"/>
              </a:rPr>
              <a:t>8</a:t>
            </a:r>
            <a:r>
              <a:rPr lang="ja-JP" altLang="ja-JP" sz="1200" dirty="0">
                <a:latin typeface="ＭＳ ゴシック" panose="020B0609070205080204" pitchFamily="49" charset="-128"/>
                <a:ea typeface="ＭＳ ゴシック" panose="020B0609070205080204" pitchFamily="49" charset="-128"/>
              </a:rPr>
              <a:t>階）</a:t>
            </a:r>
          </a:p>
          <a:p>
            <a:r>
              <a:rPr lang="ja-JP" altLang="en-US" sz="1200" dirty="0" smtClean="0">
                <a:latin typeface="ＭＳ ゴシック" panose="020B0609070205080204" pitchFamily="49" charset="-128"/>
                <a:ea typeface="ＭＳ ゴシック" panose="020B0609070205080204" pitchFamily="49" charset="-128"/>
              </a:rPr>
              <a:t>　　　</a:t>
            </a:r>
            <a:r>
              <a:rPr lang="ja-JP" altLang="ja-JP" sz="1200" dirty="0" smtClean="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市民情報プラザ（大阪市役所</a:t>
            </a:r>
            <a:r>
              <a:rPr lang="en-US" altLang="ja-JP" sz="1200" dirty="0">
                <a:latin typeface="ＭＳ ゴシック" panose="020B0609070205080204" pitchFamily="49" charset="-128"/>
                <a:ea typeface="ＭＳ ゴシック" panose="020B0609070205080204" pitchFamily="49" charset="-128"/>
              </a:rPr>
              <a:t>1</a:t>
            </a:r>
            <a:r>
              <a:rPr lang="ja-JP" altLang="ja-JP" sz="1200" dirty="0">
                <a:latin typeface="ＭＳ ゴシック" panose="020B0609070205080204" pitchFamily="49" charset="-128"/>
                <a:ea typeface="ＭＳ ゴシック" panose="020B0609070205080204" pitchFamily="49" charset="-128"/>
              </a:rPr>
              <a:t>階）</a:t>
            </a:r>
          </a:p>
          <a:p>
            <a:r>
              <a:rPr lang="ja-JP" altLang="en-US" sz="1200" dirty="0" smtClean="0">
                <a:latin typeface="ＭＳ ゴシック" panose="020B0609070205080204" pitchFamily="49" charset="-128"/>
                <a:ea typeface="ＭＳ ゴシック" panose="020B0609070205080204" pitchFamily="49" charset="-128"/>
              </a:rPr>
              <a:t>　　　</a:t>
            </a:r>
            <a:r>
              <a:rPr lang="ja-JP" altLang="ja-JP" sz="1200" dirty="0" smtClean="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大阪市サービスカウンター（梅田・難波・天王寺）</a:t>
            </a:r>
          </a:p>
          <a:p>
            <a:r>
              <a:rPr lang="ja-JP" altLang="en-US" sz="1200" dirty="0" smtClean="0">
                <a:latin typeface="ＭＳ ゴシック" panose="020B0609070205080204" pitchFamily="49" charset="-128"/>
                <a:ea typeface="ＭＳ ゴシック" panose="020B0609070205080204" pitchFamily="49" charset="-128"/>
              </a:rPr>
              <a:t>　　　</a:t>
            </a:r>
            <a:r>
              <a:rPr lang="ja-JP" altLang="ja-JP" sz="1200" dirty="0" smtClean="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各区役所及び出張所</a:t>
            </a:r>
          </a:p>
          <a:p>
            <a:r>
              <a:rPr lang="ja-JP" altLang="en-US" sz="1200" dirty="0" smtClean="0">
                <a:latin typeface="ＭＳ ゴシック" panose="020B0609070205080204" pitchFamily="49" charset="-128"/>
                <a:ea typeface="ＭＳ ゴシック" panose="020B0609070205080204" pitchFamily="49" charset="-128"/>
              </a:rPr>
              <a:t>　　　</a:t>
            </a:r>
            <a:r>
              <a:rPr lang="ja-JP" altLang="ja-JP" sz="1200" dirty="0" smtClean="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大阪市</a:t>
            </a:r>
            <a:r>
              <a:rPr lang="ja-JP" altLang="ja-JP" sz="1200" dirty="0" smtClean="0">
                <a:latin typeface="ＭＳ ゴシック" panose="020B0609070205080204" pitchFamily="49" charset="-128"/>
                <a:ea typeface="ＭＳ ゴシック" panose="020B0609070205080204" pitchFamily="49" charset="-128"/>
              </a:rPr>
              <a:t>ホームーページ</a:t>
            </a:r>
            <a:endParaRPr lang="en-US" altLang="ja-JP" sz="1200" dirty="0" smtClean="0">
              <a:latin typeface="ＭＳ ゴシック" panose="020B0609070205080204" pitchFamily="49" charset="-128"/>
              <a:ea typeface="ＭＳ ゴシック" panose="020B0609070205080204" pitchFamily="49" charset="-128"/>
            </a:endParaRPr>
          </a:p>
          <a:p>
            <a:endParaRPr lang="ja-JP" altLang="ja-JP" sz="1200" dirty="0">
              <a:latin typeface="ＭＳ ゴシック" panose="020B0609070205080204" pitchFamily="49" charset="-128"/>
              <a:ea typeface="ＭＳ ゴシック" panose="020B0609070205080204" pitchFamily="49" charset="-128"/>
            </a:endParaRPr>
          </a:p>
          <a:p>
            <a:r>
              <a:rPr lang="ja-JP" altLang="ja-JP" sz="1200" b="1" dirty="0">
                <a:latin typeface="ＭＳ ゴシック" panose="020B0609070205080204" pitchFamily="49" charset="-128"/>
                <a:ea typeface="ＭＳ ゴシック" panose="020B0609070205080204" pitchFamily="49" charset="-128"/>
              </a:rPr>
              <a:t>２　実施結果</a:t>
            </a:r>
            <a:endParaRPr lang="ja-JP" altLang="ja-JP" sz="1200" dirty="0">
              <a:latin typeface="ＭＳ ゴシック" panose="020B0609070205080204" pitchFamily="49" charset="-128"/>
              <a:ea typeface="ＭＳ ゴシック" panose="020B0609070205080204" pitchFamily="49" charset="-128"/>
            </a:endParaRPr>
          </a:p>
          <a:p>
            <a:r>
              <a:rPr lang="ja-JP" altLang="ja-JP" sz="1200" dirty="0">
                <a:latin typeface="ＭＳ ゴシック" panose="020B0609070205080204" pitchFamily="49" charset="-128"/>
                <a:ea typeface="ＭＳ ゴシック" panose="020B0609070205080204" pitchFamily="49" charset="-128"/>
              </a:rPr>
              <a:t>（１）集計結果　　受付通数　７通（意見総数１５件）</a:t>
            </a:r>
          </a:p>
          <a:p>
            <a:r>
              <a:rPr lang="ja-JP" altLang="ja-JP" sz="1200" dirty="0">
                <a:latin typeface="ＭＳ ゴシック" panose="020B0609070205080204" pitchFamily="49" charset="-128"/>
                <a:ea typeface="ＭＳ ゴシック" panose="020B0609070205080204" pitchFamily="49" charset="-128"/>
              </a:rPr>
              <a:t>（２）受付通数の内訳</a:t>
            </a: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7512" y="3807046"/>
            <a:ext cx="5895343" cy="2395936"/>
          </a:xfrm>
          <a:prstGeom prst="rect">
            <a:avLst/>
          </a:prstGeom>
        </p:spPr>
      </p:pic>
    </p:spTree>
    <p:extLst>
      <p:ext uri="{BB962C8B-B14F-4D97-AF65-F5344CB8AC3E}">
        <p14:creationId xmlns:p14="http://schemas.microsoft.com/office/powerpoint/2010/main" val="1639564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7500">
              <a:srgbClr val="6591C6"/>
            </a:gs>
            <a:gs pos="75000">
              <a:srgbClr val="7BA1CE"/>
            </a:gs>
            <a:gs pos="50000">
              <a:srgbClr val="A7C0DE"/>
            </a:gs>
            <a:gs pos="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619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1341179"/>
            <a:ext cx="7920880" cy="482273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a:t>
            </a:r>
            <a:endParaRPr lang="en-US" altLang="ja-JP" sz="1200" dirty="0" smtClean="0">
              <a:solidFill>
                <a:schemeClr val="tx1"/>
              </a:solidFill>
            </a:endParaRPr>
          </a:p>
        </p:txBody>
      </p:sp>
      <p:sp>
        <p:nvSpPr>
          <p:cNvPr id="3" name="正方形/長方形 2"/>
          <p:cNvSpPr/>
          <p:nvPr/>
        </p:nvSpPr>
        <p:spPr>
          <a:xfrm>
            <a:off x="737096" y="2111524"/>
            <a:ext cx="7488832" cy="4237057"/>
          </a:xfrm>
          <a:prstGeom prst="rect">
            <a:avLst/>
          </a:prstGeom>
        </p:spPr>
        <p:txBody>
          <a:bodyPr wrap="square">
            <a:spAutoFit/>
          </a:bodyPr>
          <a:lstStyle/>
          <a:p>
            <a:pPr lvl="0"/>
            <a:r>
              <a:rPr lang="ja-JP" altLang="en-US" sz="1200" dirty="0" smtClean="0">
                <a:solidFill>
                  <a:prstClr val="black"/>
                </a:solidFill>
              </a:rPr>
              <a:t>　</a:t>
            </a:r>
            <a:endParaRPr lang="en-US" altLang="ja-JP" sz="1200" dirty="0">
              <a:solidFill>
                <a:prstClr val="black"/>
              </a:solidFill>
            </a:endParaRPr>
          </a:p>
          <a:p>
            <a:pPr lvl="0"/>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2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latin typeface="ＭＳ ゴシック" panose="020B0609070205080204" pitchFamily="49" charset="-128"/>
                <a:ea typeface="ＭＳ ゴシック" panose="020B0609070205080204" pitchFamily="49" charset="-128"/>
              </a:rPr>
              <a:t>１）</a:t>
            </a:r>
            <a:r>
              <a:rPr lang="ja-JP" altLang="en-US" sz="1600" b="1" u="sng" dirty="0" smtClean="0">
                <a:latin typeface="ＭＳ ゴシック" panose="020B0609070205080204" pitchFamily="49" charset="-128"/>
                <a:ea typeface="ＭＳ ゴシック" panose="020B0609070205080204" pitchFamily="49" charset="-128"/>
              </a:rPr>
              <a:t>大阪の芸術文化</a:t>
            </a:r>
            <a:r>
              <a:rPr lang="ja-JP" altLang="en-US" sz="1600" b="1" u="sng" dirty="0">
                <a:latin typeface="ＭＳ ゴシック" panose="020B0609070205080204" pitchFamily="49" charset="-128"/>
                <a:ea typeface="ＭＳ ゴシック" panose="020B0609070205080204" pitchFamily="49" charset="-128"/>
              </a:rPr>
              <a:t>を</a:t>
            </a:r>
            <a:r>
              <a:rPr lang="ja-JP" altLang="en-US" sz="1600" b="1" u="sng" dirty="0" smtClean="0">
                <a:latin typeface="ＭＳ ゴシック" panose="020B0609070205080204" pitchFamily="49" charset="-128"/>
                <a:ea typeface="ＭＳ ゴシック" panose="020B0609070205080204" pitchFamily="49" charset="-128"/>
              </a:rPr>
              <a:t>発展させる人材</a:t>
            </a:r>
            <a:r>
              <a:rPr lang="ja-JP" altLang="en-US" sz="1600" b="1" u="sng" dirty="0">
                <a:latin typeface="ＭＳ ゴシック" panose="020B0609070205080204" pitchFamily="49" charset="-128"/>
                <a:ea typeface="ＭＳ ゴシック" panose="020B0609070205080204" pitchFamily="49" charset="-128"/>
              </a:rPr>
              <a:t>の</a:t>
            </a:r>
            <a:r>
              <a:rPr lang="ja-JP" altLang="en-US" sz="1600" b="1" u="sng" dirty="0" smtClean="0">
                <a:latin typeface="ＭＳ ゴシック" panose="020B0609070205080204" pitchFamily="49" charset="-128"/>
                <a:ea typeface="ＭＳ ゴシック" panose="020B0609070205080204" pitchFamily="49" charset="-128"/>
              </a:rPr>
              <a:t>育成</a:t>
            </a:r>
            <a:endParaRPr lang="en-US" altLang="ja-JP" sz="1600" b="1" u="sng" dirty="0" smtClean="0">
              <a:latin typeface="ＭＳ ゴシック" panose="020B0609070205080204" pitchFamily="49" charset="-128"/>
              <a:ea typeface="ＭＳ ゴシック" panose="020B0609070205080204" pitchFamily="49" charset="-128"/>
            </a:endParaRPr>
          </a:p>
          <a:p>
            <a:pPr lvl="0">
              <a:lnSpc>
                <a:spcPts val="20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・創造する人材、つなぐ人材、支える人材の育成・支援</a:t>
            </a:r>
            <a:endPar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lvl="0">
              <a:lnSpc>
                <a:spcPts val="20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・芸術文化に関する豊かな感性をもった子どもや青少年の育成</a:t>
            </a:r>
            <a:r>
              <a:rPr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lvl="0">
              <a:lnSpc>
                <a:spcPts val="2000"/>
              </a:lnSpc>
            </a:pP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a:t>
            </a:r>
            <a:r>
              <a:rPr lang="ja-JP" altLang="en-US" sz="1600" b="1" dirty="0" smtClean="0">
                <a:latin typeface="ＭＳ ゴシック" panose="020B0609070205080204" pitchFamily="49" charset="-128"/>
                <a:ea typeface="ＭＳ ゴシック" panose="020B0609070205080204" pitchFamily="49" charset="-128"/>
              </a:rPr>
              <a:t>２）</a:t>
            </a:r>
            <a:r>
              <a:rPr lang="en-US" altLang="ja-JP" sz="1600" b="1" u="sng" dirty="0" smtClean="0">
                <a:latin typeface="ＭＳ ゴシック" panose="020B0609070205080204" pitchFamily="49" charset="-128"/>
                <a:ea typeface="ＭＳ ゴシック" panose="020B0609070205080204" pitchFamily="49" charset="-128"/>
              </a:rPr>
              <a:t>2025</a:t>
            </a:r>
            <a:r>
              <a:rPr lang="ja-JP" altLang="en-US" sz="1600" b="1" u="sng" dirty="0" smtClean="0">
                <a:latin typeface="ＭＳ ゴシック" panose="020B0609070205080204" pitchFamily="49" charset="-128"/>
                <a:ea typeface="ＭＳ ゴシック" panose="020B0609070205080204" pitchFamily="49" charset="-128"/>
              </a:rPr>
              <a:t>年大阪・関西万博</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を契機に芸術文化の有する多様な価値を</a:t>
            </a:r>
            <a:endParaRPr lang="en-US" altLang="ja-JP"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b="1"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b="1"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弘める取組み</a:t>
            </a:r>
            <a:endParaRPr lang="en-US" altLang="ja-JP" sz="1600" b="1" u="sng" dirty="0">
              <a:latin typeface="ＭＳ ゴシック" panose="020B0609070205080204" pitchFamily="49" charset="-128"/>
              <a:ea typeface="ＭＳ ゴシック" panose="020B0609070205080204" pitchFamily="49" charset="-128"/>
              <a:cs typeface="メイリオ" panose="020B0604030504040204" pitchFamily="50" charset="-128"/>
            </a:endParaRPr>
          </a:p>
          <a:p>
            <a:pPr lvl="0"/>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・大阪の文化資源を活用した観光振興や地域経済の活性化につながる取組み</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産官学民が連携して芸術文化の多様な価値を高める</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取組み</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・大阪の歴史と文化が集積するエリアからの芸術文化の情報発信等による</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大阪ブランド力向上の取組み</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endParaRPr lang="en-US" altLang="ja-JP" sz="14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latin typeface="ＭＳ ゴシック" panose="020B0609070205080204" pitchFamily="49" charset="-128"/>
                <a:ea typeface="ＭＳ ゴシック" panose="020B0609070205080204" pitchFamily="49" charset="-128"/>
              </a:rPr>
              <a:t>（３）</a:t>
            </a:r>
            <a:r>
              <a:rPr lang="ja-JP" altLang="en-US" sz="1600" b="1" u="sng" dirty="0">
                <a:latin typeface="ＭＳ ゴシック" panose="020B0609070205080204" pitchFamily="49" charset="-128"/>
                <a:ea typeface="ＭＳ ゴシック" panose="020B0609070205080204" pitchFamily="49" charset="-128"/>
                <a:cs typeface="メイリオ" panose="020B0604030504040204" pitchFamily="50" charset="-128"/>
              </a:rPr>
              <a:t>大阪アーツカウンシルの活動にかかる情報発信の充実</a:t>
            </a:r>
            <a:endParaRPr lang="en-US" altLang="ja-JP" sz="1600" b="1" u="sng" dirty="0">
              <a:latin typeface="ＭＳ ゴシック" panose="020B0609070205080204" pitchFamily="49" charset="-128"/>
              <a:ea typeface="ＭＳ ゴシック" panose="020B0609070205080204" pitchFamily="49" charset="-128"/>
              <a:cs typeface="メイリオ" panose="020B0604030504040204" pitchFamily="50" charset="-128"/>
            </a:endParaRPr>
          </a:p>
          <a:p>
            <a:pPr lvl="0">
              <a:lnSpc>
                <a:spcPts val="2000"/>
              </a:lnSpc>
            </a:pPr>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大阪アーツカウンシルの活動（</a:t>
            </a:r>
            <a:r>
              <a:rPr lang="ja-JP" altLang="en-US" sz="1400" dirty="0" smtClean="0">
                <a:latin typeface="ＭＳ ゴシック" panose="020B0609070205080204" pitchFamily="49" charset="-128"/>
                <a:ea typeface="ＭＳ ゴシック" panose="020B0609070205080204" pitchFamily="49" charset="-128"/>
              </a:rPr>
              <a:t>「評価・審査</a:t>
            </a:r>
            <a:r>
              <a:rPr lang="ja-JP" altLang="en-US" sz="1400" dirty="0">
                <a:latin typeface="ＭＳ ゴシック" panose="020B0609070205080204" pitchFamily="49" charset="-128"/>
                <a:ea typeface="ＭＳ ゴシック" panose="020B0609070205080204" pitchFamily="49" charset="-128"/>
              </a:rPr>
              <a:t>」を中心としつつ</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20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調査」や「企画」を強化</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）にかかる情報発信</a:t>
            </a: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の充実</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等</a:t>
            </a:r>
            <a:r>
              <a:rPr lang="ja-JP" altLang="en-US" sz="1400" dirty="0" smtClean="0"/>
              <a:t>　</a:t>
            </a:r>
            <a:r>
              <a:rPr lang="ja-JP" altLang="en-US" sz="1400" dirty="0" smtClean="0">
                <a:solidFill>
                  <a:prstClr val="black"/>
                </a:solidFill>
              </a:rPr>
              <a:t>　　　　　　　　　　　　　　　　　　　　　　　　　　　　　　　　　　　　　　　　　　　　　　　　　　　　　　　　　　　　　　　　　　</a:t>
            </a:r>
            <a:endParaRPr lang="en-US" altLang="ja-JP" sz="1400" dirty="0" smtClean="0">
              <a:solidFill>
                <a:prstClr val="black"/>
              </a:solidFill>
            </a:endParaRPr>
          </a:p>
          <a:p>
            <a:pPr lvl="0"/>
            <a:r>
              <a:rPr lang="ja-JP" altLang="en-US" sz="1400" dirty="0">
                <a:solidFill>
                  <a:prstClr val="black"/>
                </a:solidFill>
              </a:rPr>
              <a:t>　　　　　　　　　　　　　　　　　　　　　　　　　　　　　　　　　　　　　　　　　　　　　　　　　　　　　　　　　　　　　　　　　　　　　　　</a:t>
            </a:r>
            <a:endParaRPr lang="en-US" altLang="ja-JP" sz="1400" dirty="0">
              <a:solidFill>
                <a:prstClr val="black"/>
              </a:solidFill>
            </a:endParaRPr>
          </a:p>
          <a:p>
            <a:pPr lvl="0"/>
            <a:r>
              <a:rPr lang="ja-JP" altLang="en-US" sz="1400" dirty="0">
                <a:solidFill>
                  <a:prstClr val="black"/>
                </a:solidFill>
              </a:rPr>
              <a:t>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043608" y="1384722"/>
            <a:ext cx="6085631" cy="861774"/>
          </a:xfrm>
          <a:prstGeom prst="rect">
            <a:avLst/>
          </a:prstGeom>
          <a:noFill/>
        </p:spPr>
        <p:txBody>
          <a:bodyPr wrap="square" rtlCol="0">
            <a:spAutoFit/>
          </a:bodyPr>
          <a:lstStyle/>
          <a:p>
            <a:pPr>
              <a:lnSpc>
                <a:spcPts val="2000"/>
              </a:lnSpc>
            </a:pPr>
            <a:r>
              <a:rPr kumimoji="1" lang="ja-JP" altLang="en-US" sz="1200" dirty="0" smtClean="0">
                <a:solidFill>
                  <a:srgbClr val="FF0000"/>
                </a:solidFill>
              </a:rPr>
              <a:t>　</a:t>
            </a:r>
            <a:endParaRPr kumimoji="1" lang="en-US" altLang="ja-JP" sz="1200" dirty="0" smtClean="0">
              <a:solidFill>
                <a:srgbClr val="FF0000"/>
              </a:solidFill>
            </a:endParaRPr>
          </a:p>
          <a:p>
            <a:pPr>
              <a:lnSpc>
                <a:spcPts val="2000"/>
              </a:lnSpc>
            </a:pPr>
            <a:r>
              <a:rPr kumimoji="1"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これまでの取組み等を踏まえ、本計画を推進するにあたって、</a:t>
            </a:r>
            <a:endParaRPr kumimoji="1"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000"/>
              </a:lnSpc>
            </a:pPr>
            <a:r>
              <a:rPr kumimoji="1"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以下の点を重点的</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な</a:t>
            </a:r>
            <a:r>
              <a:rPr kumimoji="1"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取組事項とします</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 name="タイトル 1"/>
          <p:cNvSpPr>
            <a:spLocks noGrp="1"/>
          </p:cNvSpPr>
          <p:nvPr>
            <p:ph type="title"/>
          </p:nvPr>
        </p:nvSpPr>
        <p:spPr>
          <a:xfrm>
            <a:off x="542604" y="132698"/>
            <a:ext cx="3885380" cy="825452"/>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rmAutofit/>
          </a:bodyPr>
          <a:lstStyle/>
          <a:p>
            <a:pPr algn="l"/>
            <a:r>
              <a:rPr lang="ja-JP" altLang="en-US" sz="1600" dirty="0" smtClean="0"/>
              <a:t>４</a:t>
            </a:r>
            <a:r>
              <a:rPr kumimoji="1" lang="ja-JP" altLang="en-US" sz="1600" dirty="0" smtClean="0"/>
              <a:t>．推進に</a:t>
            </a:r>
            <a:r>
              <a:rPr lang="ja-JP" altLang="en-US" sz="1600" dirty="0" smtClean="0"/>
              <a:t>向けて</a:t>
            </a:r>
            <a:r>
              <a:rPr lang="en-US" altLang="ja-JP" sz="1600" dirty="0" smtClean="0"/>
              <a:t/>
            </a:r>
            <a:br>
              <a:rPr lang="en-US" altLang="ja-JP" sz="1600" dirty="0" smtClean="0"/>
            </a:br>
            <a:r>
              <a:rPr lang="ja-JP" altLang="en-US" sz="1600" dirty="0" smtClean="0"/>
              <a:t>　４－１．</a:t>
            </a:r>
            <a:r>
              <a:rPr lang="ja-JP" altLang="en-US" sz="1600" dirty="0" smtClean="0">
                <a:solidFill>
                  <a:prstClr val="black"/>
                </a:solidFill>
              </a:rPr>
              <a:t>重点取組み</a:t>
            </a:r>
            <a:r>
              <a:rPr lang="ja-JP" altLang="en-US" sz="1600" dirty="0">
                <a:solidFill>
                  <a:prstClr val="black"/>
                </a:solidFill>
              </a:rPr>
              <a:t>に</a:t>
            </a:r>
            <a:r>
              <a:rPr lang="ja-JP" altLang="en-US" sz="1600" dirty="0" smtClean="0">
                <a:solidFill>
                  <a:prstClr val="black"/>
                </a:solidFill>
              </a:rPr>
              <a:t>ついて</a:t>
            </a:r>
            <a:endParaRPr kumimoji="1" lang="ja-JP" altLang="en-US" sz="1600" dirty="0"/>
          </a:p>
        </p:txBody>
      </p:sp>
      <p:sp>
        <p:nvSpPr>
          <p:cNvPr id="4" name="スライド番号プレースホルダー 3"/>
          <p:cNvSpPr>
            <a:spLocks noGrp="1"/>
          </p:cNvSpPr>
          <p:nvPr>
            <p:ph type="sldNum" sz="quarter" idx="12"/>
          </p:nvPr>
        </p:nvSpPr>
        <p:spPr/>
        <p:txBody>
          <a:bodyPr/>
          <a:lstStyle/>
          <a:p>
            <a:r>
              <a:rPr lang="en-US" altLang="ja-JP" dirty="0" smtClean="0"/>
              <a:t>20</a:t>
            </a:r>
            <a:endParaRPr lang="ja-JP" altLang="en-US" dirty="0"/>
          </a:p>
        </p:txBody>
      </p:sp>
    </p:spTree>
    <p:extLst>
      <p:ext uri="{BB962C8B-B14F-4D97-AF65-F5344CB8AC3E}">
        <p14:creationId xmlns:p14="http://schemas.microsoft.com/office/powerpoint/2010/main" val="3204605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13"/>
          <p:cNvSpPr>
            <a:spLocks noChangeArrowheads="1"/>
          </p:cNvSpPr>
          <p:nvPr/>
        </p:nvSpPr>
        <p:spPr bwMode="auto">
          <a:xfrm>
            <a:off x="407677" y="1440720"/>
            <a:ext cx="8412795"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rIns="18000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ts val="1800"/>
              </a:lnSpc>
              <a:spcBef>
                <a:spcPct val="0"/>
              </a:spcBef>
              <a:buNone/>
            </a:pPr>
            <a:r>
              <a:rPr lang="ja-JP" altLang="en-US" sz="1200" dirty="0">
                <a:latin typeface="+mn-ea"/>
                <a:ea typeface="+mn-ea"/>
              </a:rPr>
              <a:t>　</a:t>
            </a:r>
            <a:r>
              <a:rPr lang="ja-JP" altLang="en-US" sz="1600" b="1" dirty="0" smtClean="0">
                <a:latin typeface="+mn-ea"/>
                <a:ea typeface="+mn-ea"/>
              </a:rPr>
              <a:t> </a:t>
            </a:r>
            <a:r>
              <a:rPr lang="en-US" altLang="ja-JP" sz="1600" b="1" dirty="0" smtClean="0">
                <a:latin typeface="ＭＳ ゴシック" panose="020B0609070205080204" pitchFamily="49" charset="-128"/>
                <a:ea typeface="ＭＳ ゴシック" panose="020B0609070205080204" pitchFamily="49" charset="-128"/>
                <a:cs typeface="メイリオ" panose="020B0604030504040204" pitchFamily="50" charset="-128"/>
              </a:rPr>
              <a:t>2025</a:t>
            </a:r>
            <a:r>
              <a:rPr lang="ja-JP" altLang="en-US" sz="1600" b="1" dirty="0" smtClean="0">
                <a:latin typeface="ＭＳ ゴシック" panose="020B0609070205080204" pitchFamily="49" charset="-128"/>
                <a:ea typeface="ＭＳ ゴシック" panose="020B0609070205080204" pitchFamily="49" charset="-128"/>
                <a:cs typeface="メイリオ" panose="020B0604030504040204" pitchFamily="50" charset="-128"/>
              </a:rPr>
              <a:t>年大阪・関西万博を契機</a:t>
            </a:r>
            <a:r>
              <a:rPr lang="ja-JP" altLang="en-US" sz="1600" b="1" dirty="0">
                <a:latin typeface="ＭＳ ゴシック" panose="020B0609070205080204" pitchFamily="49" charset="-128"/>
                <a:ea typeface="ＭＳ ゴシック" panose="020B0609070205080204" pitchFamily="49" charset="-128"/>
                <a:cs typeface="メイリオ" panose="020B0604030504040204" pitchFamily="50" charset="-128"/>
              </a:rPr>
              <a:t>に芸術文化の有する多様な価値</a:t>
            </a:r>
            <a:r>
              <a:rPr lang="ja-JP" altLang="en-US" sz="1600" b="1" dirty="0" smtClean="0">
                <a:latin typeface="ＭＳ ゴシック" panose="020B0609070205080204" pitchFamily="49" charset="-128"/>
                <a:ea typeface="ＭＳ ゴシック" panose="020B0609070205080204" pitchFamily="49" charset="-128"/>
                <a:cs typeface="メイリオ" panose="020B0604030504040204" pitchFamily="50" charset="-128"/>
              </a:rPr>
              <a:t>を弘める取組みを行い、国内外への発信・交流促進を通じて大阪のブランド力の向上への寄与を図り、その成果を次世代に継承していきます。</a:t>
            </a:r>
            <a:endParaRPr lang="en-US" altLang="ja-JP" sz="1600" b="1"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spcBef>
                <a:spcPct val="0"/>
              </a:spcBef>
              <a:buNone/>
            </a:pPr>
            <a:endParaRPr lang="en-US" altLang="ja-JP" sz="1600" b="1"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spcBef>
                <a:spcPct val="0"/>
              </a:spcBef>
              <a:buNone/>
            </a:pPr>
            <a:endParaRPr lang="en-US" altLang="ja-JP" sz="1400" dirty="0">
              <a:latin typeface="ＭＳ ゴシック" panose="020B0609070205080204" pitchFamily="49" charset="-128"/>
              <a:ea typeface="ＭＳ ゴシック" panose="020B0609070205080204" pitchFamily="49" charset="-128"/>
            </a:endParaRPr>
          </a:p>
          <a:p>
            <a:pPr>
              <a:lnSpc>
                <a:spcPts val="1800"/>
              </a:lnSpc>
              <a:spcBef>
                <a:spcPct val="0"/>
              </a:spcBef>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600" b="1" dirty="0" smtClean="0">
                <a:latin typeface="ＭＳ ゴシック" panose="020B0609070205080204" pitchFamily="49" charset="-128"/>
                <a:ea typeface="ＭＳ ゴシック" panose="020B0609070205080204" pitchFamily="49" charset="-128"/>
              </a:rPr>
              <a:t>①</a:t>
            </a:r>
            <a:r>
              <a:rPr lang="ja-JP" altLang="en-US" sz="1600" b="1" u="sng" dirty="0">
                <a:latin typeface="ＭＳ ゴシック" panose="020B0609070205080204" pitchFamily="49" charset="-128"/>
                <a:ea typeface="ＭＳ ゴシック" panose="020B0609070205080204" pitchFamily="49" charset="-128"/>
                <a:cs typeface="メイリオ" panose="020B0604030504040204" pitchFamily="50" charset="-128"/>
              </a:rPr>
              <a:t>大阪の文化資源を活用した観光振興や地域経済の活性化につながる</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取組み</a:t>
            </a:r>
            <a:endParaRPr lang="en-US" altLang="ja-JP"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spcBef>
                <a:spcPct val="0"/>
              </a:spcBef>
              <a:buNone/>
            </a:pPr>
            <a:r>
              <a:rPr lang="ja-JP" altLang="en-US" sz="1400" dirty="0" smtClean="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spcBef>
                <a:spcPct val="0"/>
              </a:spcBef>
              <a:buNone/>
            </a:pPr>
            <a:r>
              <a:rPr lang="ja-JP" altLang="en-US" sz="1400" dirty="0" smtClean="0">
                <a:latin typeface="ＭＳ ゴシック" panose="020B0609070205080204" pitchFamily="49" charset="-128"/>
                <a:ea typeface="ＭＳ ゴシック" panose="020B0609070205080204" pitchFamily="49" charset="-128"/>
              </a:rPr>
              <a:t>　　　・貴重な国宝や重要文化財等を含む貴重なコレクションを有する大阪市立美術館を改修し、</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spcBef>
                <a:spcPct val="0"/>
              </a:spcBef>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施設の魅力の向上を図ることにより、</a:t>
            </a:r>
            <a:r>
              <a:rPr lang="en-US" altLang="ja-JP" sz="1400" dirty="0" smtClean="0">
                <a:latin typeface="ＭＳ ゴシック" panose="020B0609070205080204" pitchFamily="49" charset="-128"/>
                <a:ea typeface="ＭＳ ゴシック" panose="020B0609070205080204" pitchFamily="49" charset="-128"/>
              </a:rPr>
              <a:t>2021</a:t>
            </a:r>
            <a:r>
              <a:rPr lang="ja-JP" altLang="en-US" sz="1400" dirty="0">
                <a:latin typeface="ＭＳ ゴシック" panose="020B0609070205080204" pitchFamily="49" charset="-128"/>
                <a:ea typeface="ＭＳ ゴシック" panose="020B0609070205080204" pitchFamily="49" charset="-128"/>
              </a:rPr>
              <a:t>年度</a:t>
            </a:r>
            <a:r>
              <a:rPr lang="ja-JP" altLang="en-US" sz="1400" dirty="0" smtClean="0">
                <a:latin typeface="ＭＳ ゴシック" panose="020B0609070205080204" pitchFamily="49" charset="-128"/>
                <a:ea typeface="ＭＳ ゴシック" panose="020B0609070205080204" pitchFamily="49" charset="-128"/>
              </a:rPr>
              <a:t>に開館予定の大阪中之島美術館とともに、</a:t>
            </a:r>
            <a:endParaRPr lang="en-US" altLang="ja-JP" sz="1400" dirty="0" smtClean="0">
              <a:latin typeface="ＭＳ ゴシック" panose="020B0609070205080204" pitchFamily="49" charset="-128"/>
              <a:ea typeface="ＭＳ ゴシック" panose="020B0609070205080204" pitchFamily="49" charset="-128"/>
            </a:endParaRPr>
          </a:p>
          <a:p>
            <a:pPr>
              <a:lnSpc>
                <a:spcPts val="1800"/>
              </a:lnSpc>
              <a:spcBef>
                <a:spcPct val="0"/>
              </a:spcBef>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大阪の観光、経済の活性化につながる取組みを進めます。</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spcBef>
                <a:spcPct val="0"/>
              </a:spcBef>
              <a:buNone/>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pPr>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en-US" sz="1600" b="1" dirty="0" smtClean="0">
                <a:latin typeface="ＭＳ ゴシック" panose="020B0609070205080204" pitchFamily="49" charset="-128"/>
                <a:ea typeface="ＭＳ ゴシック" panose="020B0609070205080204" pitchFamily="49" charset="-128"/>
              </a:rPr>
              <a:t>②</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産</a:t>
            </a:r>
            <a:r>
              <a:rPr lang="ja-JP" altLang="en-US" sz="1600" b="1" u="sng" dirty="0">
                <a:latin typeface="ＭＳ ゴシック" panose="020B0609070205080204" pitchFamily="49" charset="-128"/>
                <a:ea typeface="ＭＳ ゴシック" panose="020B0609070205080204" pitchFamily="49" charset="-128"/>
                <a:cs typeface="メイリオ" panose="020B0604030504040204" pitchFamily="50" charset="-128"/>
              </a:rPr>
              <a:t>官学民が連携して芸術文化の多様な価値</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を高める取組み</a:t>
            </a:r>
            <a:endParaRPr lang="en-US" altLang="ja-JP"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buNone/>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buNone/>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大阪の芸術</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文化について、産官学民レベルでの連携より、多様な芸術文化の交流や</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buNone/>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新たな芸術文化の創造を図ります。</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buNone/>
            </a:pP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buNone/>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b="1" dirty="0" smtClean="0">
                <a:latin typeface="ＭＳ ゴシック" panose="020B0609070205080204" pitchFamily="49" charset="-128"/>
                <a:ea typeface="ＭＳ ゴシック" panose="020B0609070205080204" pitchFamily="49" charset="-128"/>
                <a:cs typeface="メイリオ" panose="020B0604030504040204" pitchFamily="50" charset="-128"/>
              </a:rPr>
              <a:t>③</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大阪の歴史と文化が集積するエリアからの芸術文化の発信・交流</a:t>
            </a:r>
            <a:endParaRPr lang="en-US" altLang="ja-JP"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buNone/>
            </a:pP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buNone/>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・多くの文化資源や文化施設等が集積するエリアから芸術文化の発信・交流を行うことにより、</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buNone/>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大阪のブランド力の向上に取組みます。</a:t>
            </a:r>
            <a:r>
              <a:rPr lang="ja-JP" altLang="en-US" sz="1400" dirty="0" smtClean="0">
                <a:latin typeface="ＭＳ ゴシック" panose="020B0609070205080204" pitchFamily="49" charset="-128"/>
                <a:ea typeface="ＭＳ ゴシック" panose="020B0609070205080204" pitchFamily="49" charset="-128"/>
              </a:rPr>
              <a:t>　</a:t>
            </a:r>
            <a:endPar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2627784" y="6472867"/>
            <a:ext cx="2133600" cy="365125"/>
          </a:xfrm>
        </p:spPr>
        <p:txBody>
          <a:bodyPr/>
          <a:lstStyle/>
          <a:p>
            <a:r>
              <a:rPr lang="en-US" altLang="ja-JP" dirty="0" smtClean="0"/>
              <a:t>21</a:t>
            </a:r>
            <a:endParaRPr lang="ja-JP" altLang="en-US" dirty="0"/>
          </a:p>
        </p:txBody>
      </p:sp>
      <p:sp>
        <p:nvSpPr>
          <p:cNvPr id="8" name="タイトル 1"/>
          <p:cNvSpPr txBox="1">
            <a:spLocks/>
          </p:cNvSpPr>
          <p:nvPr/>
        </p:nvSpPr>
        <p:spPr>
          <a:xfrm>
            <a:off x="407677" y="188640"/>
            <a:ext cx="4452355" cy="82545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４．推進に向けて</a:t>
            </a:r>
            <a:r>
              <a:rPr lang="en-US" altLang="ja-JP" sz="1600" dirty="0" smtClean="0"/>
              <a:t/>
            </a:r>
            <a:br>
              <a:rPr lang="en-US" altLang="ja-JP" sz="1600" dirty="0" smtClean="0"/>
            </a:br>
            <a:r>
              <a:rPr lang="ja-JP" altLang="en-US" sz="1600" dirty="0" smtClean="0"/>
              <a:t>　４－２．</a:t>
            </a:r>
            <a:r>
              <a:rPr lang="en-US" altLang="ja-JP" sz="1600" dirty="0" smtClean="0">
                <a:latin typeface="+mn-ea"/>
              </a:rPr>
              <a:t> </a:t>
            </a:r>
            <a:r>
              <a:rPr lang="en-US" altLang="ja-JP" sz="1600" dirty="0">
                <a:latin typeface="+mn-ea"/>
              </a:rPr>
              <a:t>2025</a:t>
            </a:r>
            <a:r>
              <a:rPr lang="ja-JP" altLang="en-US" sz="1600" dirty="0">
                <a:latin typeface="+mn-ea"/>
              </a:rPr>
              <a:t>年大阪・関西</a:t>
            </a:r>
            <a:r>
              <a:rPr lang="ja-JP" altLang="en-US" sz="1600" dirty="0" smtClean="0">
                <a:latin typeface="+mn-ea"/>
              </a:rPr>
              <a:t>万博</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に向けた取組み</a:t>
            </a:r>
            <a:endParaRPr lang="ja-JP" altLang="en-US" sz="1600" dirty="0"/>
          </a:p>
        </p:txBody>
      </p:sp>
    </p:spTree>
    <p:extLst>
      <p:ext uri="{BB962C8B-B14F-4D97-AF65-F5344CB8AC3E}">
        <p14:creationId xmlns:p14="http://schemas.microsoft.com/office/powerpoint/2010/main" val="38946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51662" y="2278636"/>
            <a:ext cx="2520000" cy="36004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推進体制・進行管理</a:t>
            </a:r>
            <a:endParaRPr kumimoji="1" lang="ja-JP" altLang="en-US" sz="1400" dirty="0">
              <a:solidFill>
                <a:schemeClr val="tx1"/>
              </a:solidFill>
            </a:endParaRPr>
          </a:p>
        </p:txBody>
      </p:sp>
      <p:sp>
        <p:nvSpPr>
          <p:cNvPr id="8" name="正方形/長方形 7"/>
          <p:cNvSpPr/>
          <p:nvPr/>
        </p:nvSpPr>
        <p:spPr>
          <a:xfrm>
            <a:off x="551662" y="2719781"/>
            <a:ext cx="8093843" cy="1360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本計画</a:t>
            </a:r>
            <a:r>
              <a:rPr lang="ja-JP" altLang="en-US" sz="1400" dirty="0">
                <a:solidFill>
                  <a:schemeClr val="tx1"/>
                </a:solidFill>
                <a:latin typeface="ＭＳ ゴシック" panose="020B0609070205080204" pitchFamily="49" charset="-128"/>
                <a:ea typeface="ＭＳ ゴシック" panose="020B0609070205080204" pitchFamily="49" charset="-128"/>
              </a:rPr>
              <a:t>を着実かつ継続的に推進していくため、施策の実施・進捗状況等について</a:t>
            </a:r>
            <a:r>
              <a:rPr lang="ja-JP" altLang="en-US" sz="1400" dirty="0" smtClean="0">
                <a:solidFill>
                  <a:schemeClr val="tx1"/>
                </a:solidFill>
                <a:latin typeface="ＭＳ ゴシック" panose="020B0609070205080204" pitchFamily="49" charset="-128"/>
                <a:ea typeface="ＭＳ ゴシック" panose="020B0609070205080204" pitchFamily="49" charset="-128"/>
              </a:rPr>
              <a:t>、進行</a:t>
            </a:r>
            <a:r>
              <a:rPr lang="ja-JP" altLang="en-US" sz="1400" dirty="0">
                <a:solidFill>
                  <a:schemeClr val="tx1"/>
                </a:solidFill>
                <a:latin typeface="ＭＳ ゴシック" panose="020B0609070205080204" pitchFamily="49" charset="-128"/>
                <a:ea typeface="ＭＳ ゴシック" panose="020B0609070205080204" pitchFamily="49" charset="-128"/>
              </a:rPr>
              <a:t>管理と評価を行います。</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rPr>
              <a:t>　各施策</a:t>
            </a:r>
            <a:r>
              <a:rPr lang="ja-JP" altLang="en-US" sz="1400" dirty="0">
                <a:solidFill>
                  <a:schemeClr val="tx1"/>
                </a:solidFill>
                <a:latin typeface="ＭＳ ゴシック" panose="020B0609070205080204" pitchFamily="49" charset="-128"/>
                <a:ea typeface="ＭＳ ゴシック" panose="020B0609070205080204" pitchFamily="49" charset="-128"/>
              </a:rPr>
              <a:t>・事業のプログラム評価については、毎年度大阪アーツカウンシルが</a:t>
            </a:r>
            <a:r>
              <a:rPr lang="ja-JP" altLang="en-US" sz="1400" dirty="0" smtClean="0">
                <a:solidFill>
                  <a:schemeClr val="tx1"/>
                </a:solidFill>
                <a:latin typeface="ＭＳ ゴシック" panose="020B0609070205080204" pitchFamily="49" charset="-128"/>
                <a:ea typeface="ＭＳ ゴシック" panose="020B0609070205080204" pitchFamily="49" charset="-128"/>
              </a:rPr>
              <a:t>行い、その</a:t>
            </a:r>
            <a:r>
              <a:rPr lang="ja-JP" altLang="en-US" sz="1400" dirty="0">
                <a:solidFill>
                  <a:schemeClr val="tx1"/>
                </a:solidFill>
                <a:latin typeface="ＭＳ ゴシック" panose="020B0609070205080204" pitchFamily="49" charset="-128"/>
                <a:ea typeface="ＭＳ ゴシック" panose="020B0609070205080204" pitchFamily="49" charset="-128"/>
              </a:rPr>
              <a:t>結果や改善提案等について大阪府市文化振興会議に報告します。</a:t>
            </a:r>
          </a:p>
          <a:p>
            <a:r>
              <a:rPr lang="ja-JP" altLang="en-US" sz="1400" dirty="0" smtClean="0">
                <a:solidFill>
                  <a:schemeClr val="tx1"/>
                </a:solidFill>
                <a:latin typeface="ＭＳ ゴシック" panose="020B0609070205080204" pitchFamily="49" charset="-128"/>
                <a:ea typeface="ＭＳ ゴシック" panose="020B0609070205080204" pitchFamily="49" charset="-128"/>
              </a:rPr>
              <a:t>　大阪府</a:t>
            </a:r>
            <a:r>
              <a:rPr lang="ja-JP" altLang="en-US" sz="1400" dirty="0">
                <a:solidFill>
                  <a:schemeClr val="tx1"/>
                </a:solidFill>
                <a:latin typeface="ＭＳ ゴシック" panose="020B0609070205080204" pitchFamily="49" charset="-128"/>
                <a:ea typeface="ＭＳ ゴシック" panose="020B0609070205080204" pitchFamily="49" charset="-128"/>
              </a:rPr>
              <a:t>市文化振興会議では、この報告や本計画</a:t>
            </a:r>
            <a:r>
              <a:rPr lang="ja-JP" altLang="en-US" sz="1400" dirty="0" smtClean="0">
                <a:solidFill>
                  <a:schemeClr val="tx1"/>
                </a:solidFill>
                <a:latin typeface="ＭＳ ゴシック" panose="020B0609070205080204" pitchFamily="49" charset="-128"/>
                <a:ea typeface="ＭＳ ゴシック" panose="020B0609070205080204" pitchFamily="49" charset="-128"/>
              </a:rPr>
              <a:t>の指標</a:t>
            </a:r>
            <a:r>
              <a:rPr lang="ja-JP" altLang="en-US" sz="1400" dirty="0">
                <a:solidFill>
                  <a:schemeClr val="tx1"/>
                </a:solidFill>
                <a:latin typeface="ＭＳ ゴシック" panose="020B0609070205080204" pitchFamily="49" charset="-128"/>
                <a:ea typeface="ＭＳ ゴシック" panose="020B0609070205080204" pitchFamily="49" charset="-128"/>
              </a:rPr>
              <a:t>の状況等を踏まえ</a:t>
            </a:r>
            <a:r>
              <a:rPr lang="ja-JP" altLang="en-US" sz="1400" dirty="0" smtClean="0">
                <a:solidFill>
                  <a:schemeClr val="tx1"/>
                </a:solidFill>
                <a:latin typeface="ＭＳ ゴシック" panose="020B0609070205080204" pitchFamily="49" charset="-128"/>
                <a:ea typeface="ＭＳ ゴシック" panose="020B0609070205080204" pitchFamily="49" charset="-128"/>
              </a:rPr>
              <a:t>、計画</a:t>
            </a:r>
            <a:r>
              <a:rPr lang="ja-JP" altLang="en-US" sz="1400" dirty="0">
                <a:solidFill>
                  <a:schemeClr val="tx1"/>
                </a:solidFill>
                <a:latin typeface="ＭＳ ゴシック" panose="020B0609070205080204" pitchFamily="49" charset="-128"/>
                <a:ea typeface="ＭＳ ゴシック" panose="020B0609070205080204" pitchFamily="49" charset="-128"/>
              </a:rPr>
              <a:t>全体の進捗状況を把握するとともに、重要な施策等についての審議を行います。</a:t>
            </a:r>
          </a:p>
        </p:txBody>
      </p:sp>
      <p:sp>
        <p:nvSpPr>
          <p:cNvPr id="9" name="角丸四角形 8"/>
          <p:cNvSpPr/>
          <p:nvPr/>
        </p:nvSpPr>
        <p:spPr>
          <a:xfrm>
            <a:off x="551662" y="4136930"/>
            <a:ext cx="2520000" cy="36004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大阪アーツカウンシル</a:t>
            </a:r>
            <a:endParaRPr kumimoji="1" lang="ja-JP" altLang="en-US" sz="1400" dirty="0">
              <a:solidFill>
                <a:schemeClr val="tx1"/>
              </a:solidFill>
            </a:endParaRPr>
          </a:p>
        </p:txBody>
      </p:sp>
      <p:sp>
        <p:nvSpPr>
          <p:cNvPr id="13" name="正方形/長方形 12"/>
          <p:cNvSpPr/>
          <p:nvPr/>
        </p:nvSpPr>
        <p:spPr>
          <a:xfrm>
            <a:off x="542604" y="4513233"/>
            <a:ext cx="8093843" cy="1914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solidFill>
                  <a:schemeClr val="tx1"/>
                </a:solidFill>
                <a:latin typeface="ＭＳ ゴシック" panose="020B0609070205080204" pitchFamily="49" charset="-128"/>
                <a:ea typeface="ＭＳ ゴシック" panose="020B0609070205080204" pitchFamily="49" charset="-128"/>
              </a:rPr>
              <a:t>大阪の文化施策を推進する仕組みとして、大阪府と大阪市は、平成</a:t>
            </a:r>
            <a:r>
              <a:rPr lang="en-US" altLang="ja-JP" sz="1400" dirty="0">
                <a:solidFill>
                  <a:schemeClr val="tx1"/>
                </a:solidFill>
                <a:latin typeface="ＭＳ ゴシック" panose="020B0609070205080204" pitchFamily="49" charset="-128"/>
                <a:ea typeface="ＭＳ ゴシック" panose="020B0609070205080204" pitchFamily="49" charset="-128"/>
              </a:rPr>
              <a:t>25</a:t>
            </a:r>
            <a:r>
              <a:rPr lang="ja-JP" altLang="ja-JP" sz="1400" dirty="0">
                <a:solidFill>
                  <a:schemeClr val="tx1"/>
                </a:solidFill>
                <a:latin typeface="ＭＳ ゴシック" panose="020B0609070205080204" pitchFamily="49" charset="-128"/>
                <a:ea typeface="ＭＳ ゴシック" panose="020B0609070205080204" pitchFamily="49" charset="-128"/>
              </a:rPr>
              <a:t>年度に大阪府市</a:t>
            </a:r>
            <a:r>
              <a:rPr lang="ja-JP" altLang="ja-JP" sz="1400" dirty="0" smtClean="0">
                <a:solidFill>
                  <a:schemeClr val="tx1"/>
                </a:solidFill>
                <a:latin typeface="ＭＳ ゴシック" panose="020B0609070205080204" pitchFamily="49" charset="-128"/>
                <a:ea typeface="ＭＳ ゴシック" panose="020B0609070205080204" pitchFamily="49" charset="-128"/>
              </a:rPr>
              <a:t>の附属機関である大阪府市文化振興会議の部会という位置付けのもと「大阪アーツカウンシル</a:t>
            </a:r>
            <a:r>
              <a:rPr lang="ja-JP" altLang="ja-JP" sz="1400" dirty="0">
                <a:solidFill>
                  <a:schemeClr val="tx1"/>
                </a:solidFill>
                <a:latin typeface="ＭＳ ゴシック" panose="020B0609070205080204" pitchFamily="49" charset="-128"/>
                <a:ea typeface="ＭＳ ゴシック" panose="020B0609070205080204" pitchFamily="49" charset="-128"/>
              </a:rPr>
              <a:t>」を設置しました。</a:t>
            </a:r>
          </a:p>
          <a:p>
            <a:r>
              <a:rPr lang="ja-JP" altLang="ja-JP" sz="1400" dirty="0">
                <a:latin typeface="ＭＳ ゴシック" panose="020B0609070205080204" pitchFamily="49" charset="-128"/>
                <a:ea typeface="ＭＳ ゴシック" panose="020B0609070205080204" pitchFamily="49" charset="-128"/>
              </a:rPr>
              <a:t>　</a:t>
            </a:r>
            <a:r>
              <a:rPr lang="ja-JP" altLang="ja-JP" sz="1400" dirty="0">
                <a:solidFill>
                  <a:schemeClr val="tx1"/>
                </a:solidFill>
                <a:latin typeface="ＭＳ ゴシック" panose="020B0609070205080204" pitchFamily="49" charset="-128"/>
                <a:ea typeface="ＭＳ ゴシック" panose="020B0609070205080204" pitchFamily="49" charset="-128"/>
              </a:rPr>
              <a:t>大阪アーツカウンシルは、独立性と専門性を確保しつつ、「評価・審査」、「調査」、「企画」など、大阪における文化芸術のパワーアップに向けた取組を行ってきました。</a:t>
            </a:r>
          </a:p>
          <a:p>
            <a:r>
              <a:rPr lang="ja-JP" altLang="ja-JP" sz="1400" dirty="0">
                <a:solidFill>
                  <a:schemeClr val="tx1"/>
                </a:solidFill>
                <a:latin typeface="ＭＳ ゴシック" panose="020B0609070205080204" pitchFamily="49" charset="-128"/>
                <a:ea typeface="ＭＳ ゴシック" panose="020B0609070205080204" pitchFamily="49" charset="-128"/>
              </a:rPr>
              <a:t>　引き続き、大阪府市の所管事業の評価や補助事業の採択審査等の「評価・審査」、大阪の文化に関する基礎データやアーティストのニーズの把握等の「調査」、文化芸術の担い手へのサポート等の現場支援や文化芸術を活かした新たな提案の実施等の「企画」の取組を推進します</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kumimoji="1"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lang="en-US" altLang="ja-JP" dirty="0" smtClean="0"/>
              <a:t>22</a:t>
            </a:r>
            <a:endParaRPr lang="ja-JP" altLang="en-US" dirty="0"/>
          </a:p>
        </p:txBody>
      </p:sp>
      <p:sp>
        <p:nvSpPr>
          <p:cNvPr id="10" name="角丸四角形 9"/>
          <p:cNvSpPr/>
          <p:nvPr/>
        </p:nvSpPr>
        <p:spPr>
          <a:xfrm>
            <a:off x="525542" y="1093465"/>
            <a:ext cx="2520000" cy="36004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大阪市の役割</a:t>
            </a:r>
            <a:endParaRPr kumimoji="1" lang="ja-JP" altLang="en-US" sz="1400" dirty="0">
              <a:solidFill>
                <a:schemeClr val="tx1"/>
              </a:solidFill>
            </a:endParaRPr>
          </a:p>
        </p:txBody>
      </p:sp>
      <p:sp>
        <p:nvSpPr>
          <p:cNvPr id="11" name="正方形/長方形 10"/>
          <p:cNvSpPr/>
          <p:nvPr/>
        </p:nvSpPr>
        <p:spPr>
          <a:xfrm>
            <a:off x="542604" y="1486669"/>
            <a:ext cx="8102901" cy="777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400" dirty="0" smtClean="0">
                <a:solidFill>
                  <a:schemeClr val="tx1"/>
                </a:solidFill>
              </a:rPr>
              <a:t>　</a:t>
            </a:r>
            <a:r>
              <a:rPr lang="ja-JP" altLang="ja-JP" sz="1400" dirty="0">
                <a:solidFill>
                  <a:schemeClr val="tx1"/>
                </a:solidFill>
              </a:rPr>
              <a:t>大阪府とビジョンを共有するもとで、基礎自治体として文化振興に関する施策に計画的に取組みます</a:t>
            </a:r>
            <a:r>
              <a:rPr lang="ja-JP" altLang="ja-JP" sz="1400" dirty="0" smtClean="0">
                <a:solidFill>
                  <a:schemeClr val="tx1"/>
                </a:solidFill>
              </a:rPr>
              <a:t>。</a:t>
            </a:r>
            <a:endParaRPr lang="en-US" altLang="ja-JP" sz="1400" dirty="0" smtClean="0">
              <a:solidFill>
                <a:schemeClr val="tx1"/>
              </a:solidFill>
            </a:endParaRPr>
          </a:p>
          <a:p>
            <a:r>
              <a:rPr lang="ja-JP" altLang="en-US" sz="1400" dirty="0" smtClean="0">
                <a:solidFill>
                  <a:schemeClr val="tx1"/>
                </a:solidFill>
              </a:rPr>
              <a:t>　</a:t>
            </a:r>
            <a:r>
              <a:rPr lang="ja-JP" altLang="ja-JP" sz="1400" dirty="0" smtClean="0">
                <a:solidFill>
                  <a:schemeClr val="tx1"/>
                </a:solidFill>
              </a:rPr>
              <a:t>一方</a:t>
            </a:r>
            <a:r>
              <a:rPr lang="ja-JP" altLang="ja-JP" sz="1400" dirty="0">
                <a:solidFill>
                  <a:schemeClr val="tx1"/>
                </a:solidFill>
              </a:rPr>
              <a:t>、いにしえから我が国における文化芸術の集積の地として醸成されてきたアセットを基に、将来に向かって府や周辺自治体とも役割分担を図りながら、都市大阪の魅力や情報発信力の向上に努めます。</a:t>
            </a:r>
          </a:p>
        </p:txBody>
      </p:sp>
      <p:sp>
        <p:nvSpPr>
          <p:cNvPr id="14" name="タイトル 1"/>
          <p:cNvSpPr txBox="1">
            <a:spLocks/>
          </p:cNvSpPr>
          <p:nvPr/>
        </p:nvSpPr>
        <p:spPr>
          <a:xfrm>
            <a:off x="376499" y="139242"/>
            <a:ext cx="6621684" cy="75947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４．推進に向けて</a:t>
            </a:r>
            <a:r>
              <a:rPr lang="en-US" altLang="ja-JP" sz="1600" dirty="0" smtClean="0"/>
              <a:t/>
            </a:r>
            <a:br>
              <a:rPr lang="en-US" altLang="ja-JP" sz="1600" dirty="0" smtClean="0"/>
            </a:br>
            <a:r>
              <a:rPr lang="ja-JP" altLang="en-US" sz="1600" dirty="0" smtClean="0"/>
              <a:t>　４－３．</a:t>
            </a:r>
            <a:r>
              <a:rPr lang="en-US" altLang="ja-JP" sz="1600" dirty="0" smtClean="0">
                <a:latin typeface="+mn-ea"/>
              </a:rPr>
              <a:t> </a:t>
            </a:r>
            <a:r>
              <a:rPr lang="ja-JP" altLang="en-US" sz="1600" dirty="0" smtClean="0">
                <a:latin typeface="+mn-ea"/>
              </a:rPr>
              <a:t>大阪市の役割、推進体制・進行管理、大阪アーツカウンシル</a:t>
            </a:r>
            <a:endParaRPr lang="ja-JP" altLang="en-US" sz="1600" dirty="0"/>
          </a:p>
        </p:txBody>
      </p:sp>
    </p:spTree>
    <p:extLst>
      <p:ext uri="{BB962C8B-B14F-4D97-AF65-F5344CB8AC3E}">
        <p14:creationId xmlns:p14="http://schemas.microsoft.com/office/powerpoint/2010/main" val="1906512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3681" y="1397242"/>
            <a:ext cx="6135013"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大阪市は、以下の通り指標を設定し、計画の実現をめざします。</a:t>
            </a:r>
            <a:endParaRPr kumimoji="1"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lang="en-US" altLang="ja-JP" dirty="0" smtClean="0"/>
              <a:t>23</a:t>
            </a:r>
            <a:endParaRPr lang="ja-JP" altLang="en-US" dirty="0"/>
          </a:p>
        </p:txBody>
      </p:sp>
      <p:sp>
        <p:nvSpPr>
          <p:cNvPr id="8" name="テキスト ボックス 7"/>
          <p:cNvSpPr txBox="1"/>
          <p:nvPr/>
        </p:nvSpPr>
        <p:spPr>
          <a:xfrm>
            <a:off x="755576" y="2085454"/>
            <a:ext cx="8280920" cy="3539430"/>
          </a:xfrm>
          <a:prstGeom prst="rect">
            <a:avLst/>
          </a:prstGeom>
          <a:noFill/>
        </p:spPr>
        <p:txBody>
          <a:bodyPr wrap="square" rtlCol="0">
            <a:spAutoFit/>
          </a:bodyPr>
          <a:lstStyle/>
          <a:p>
            <a:r>
              <a:rPr lang="ja-JP" altLang="ja-JP" sz="1600" dirty="0">
                <a:latin typeface="ＭＳ ゴシック" panose="020B0609070205080204" pitchFamily="49" charset="-128"/>
                <a:ea typeface="ＭＳ ゴシック" panose="020B0609070205080204" pitchFamily="49" charset="-128"/>
              </a:rPr>
              <a:t>■基本的な</a:t>
            </a:r>
            <a:r>
              <a:rPr lang="ja-JP" altLang="ja-JP" sz="1600" dirty="0" smtClean="0">
                <a:latin typeface="ＭＳ ゴシック" panose="020B0609070205080204" pitchFamily="49" charset="-128"/>
                <a:ea typeface="ＭＳ ゴシック" panose="020B0609070205080204" pitchFamily="49" charset="-128"/>
              </a:rPr>
              <a:t>考え方</a:t>
            </a:r>
            <a:endParaRPr lang="en-US" altLang="ja-JP" sz="1600" dirty="0" smtClean="0">
              <a:latin typeface="ＭＳ ゴシック" panose="020B0609070205080204" pitchFamily="49" charset="-128"/>
              <a:ea typeface="ＭＳ ゴシック" panose="020B0609070205080204" pitchFamily="49" charset="-128"/>
            </a:endParaRPr>
          </a:p>
          <a:p>
            <a:endParaRPr lang="ja-JP" altLang="ja-JP" sz="16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本計画</a:t>
            </a:r>
            <a:r>
              <a:rPr lang="ja-JP" altLang="ja-JP" sz="1600" dirty="0">
                <a:latin typeface="ＭＳ ゴシック" panose="020B0609070205080204" pitchFamily="49" charset="-128"/>
                <a:ea typeface="ＭＳ ゴシック" panose="020B0609070205080204" pitchFamily="49" charset="-128"/>
              </a:rPr>
              <a:t>全体の進捗把握のため、「施策の方向性」</a:t>
            </a:r>
            <a:r>
              <a:rPr lang="ja-JP" altLang="ja-JP" sz="1600" dirty="0" smtClean="0">
                <a:latin typeface="ＭＳ ゴシック" panose="020B0609070205080204" pitchFamily="49" charset="-128"/>
                <a:ea typeface="ＭＳ ゴシック" panose="020B0609070205080204" pitchFamily="49" charset="-128"/>
              </a:rPr>
              <a:t>ごとに指標</a:t>
            </a:r>
            <a:r>
              <a:rPr lang="ja-JP" altLang="ja-JP" sz="1600" dirty="0">
                <a:latin typeface="ＭＳ ゴシック" panose="020B0609070205080204" pitchFamily="49" charset="-128"/>
                <a:ea typeface="ＭＳ ゴシック" panose="020B0609070205080204" pitchFamily="49" charset="-128"/>
              </a:rPr>
              <a:t>を設け、単年度ごと</a:t>
            </a:r>
            <a:r>
              <a:rPr lang="ja-JP" altLang="ja-JP" sz="1600" dirty="0" smtClean="0">
                <a:latin typeface="ＭＳ ゴシック" panose="020B0609070205080204" pitchFamily="49" charset="-128"/>
                <a:ea typeface="ＭＳ ゴシック" panose="020B0609070205080204" pitchFamily="49" charset="-128"/>
              </a:rPr>
              <a:t>に</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評価</a:t>
            </a:r>
            <a:r>
              <a:rPr lang="ja-JP" altLang="ja-JP" sz="1600" dirty="0">
                <a:latin typeface="ＭＳ ゴシック" panose="020B0609070205080204" pitchFamily="49" charset="-128"/>
                <a:ea typeface="ＭＳ ゴシック" panose="020B0609070205080204" pitchFamily="49" charset="-128"/>
              </a:rPr>
              <a:t>・検証し、フォローアップを実施します。また</a:t>
            </a:r>
            <a:r>
              <a:rPr lang="ja-JP" altLang="ja-JP" sz="1600" dirty="0" smtClean="0">
                <a:latin typeface="ＭＳ ゴシック" panose="020B0609070205080204" pitchFamily="49" charset="-128"/>
                <a:ea typeface="ＭＳ ゴシック" panose="020B0609070205080204" pitchFamily="49" charset="-128"/>
              </a:rPr>
              <a:t>、指標</a:t>
            </a:r>
            <a:r>
              <a:rPr lang="ja-JP" altLang="ja-JP" sz="1600" dirty="0">
                <a:latin typeface="ＭＳ ゴシック" panose="020B0609070205080204" pitchFamily="49" charset="-128"/>
                <a:ea typeface="ＭＳ ゴシック" panose="020B0609070205080204" pitchFamily="49" charset="-128"/>
              </a:rPr>
              <a:t>については、国の計画</a:t>
            </a:r>
            <a:r>
              <a:rPr lang="ja-JP" altLang="ja-JP"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指標</a:t>
            </a:r>
            <a:r>
              <a:rPr lang="ja-JP" altLang="ja-JP" sz="1600" dirty="0">
                <a:latin typeface="ＭＳ ゴシック" panose="020B0609070205080204" pitchFamily="49" charset="-128"/>
                <a:ea typeface="ＭＳ ゴシック" panose="020B0609070205080204" pitchFamily="49" charset="-128"/>
              </a:rPr>
              <a:t>を踏まえて</a:t>
            </a:r>
            <a:r>
              <a:rPr lang="ja-JP" altLang="ja-JP" sz="1600" dirty="0" smtClean="0">
                <a:latin typeface="ＭＳ ゴシック" panose="020B0609070205080204" pitchFamily="49" charset="-128"/>
                <a:ea typeface="ＭＳ ゴシック" panose="020B0609070205080204" pitchFamily="49" charset="-128"/>
              </a:rPr>
              <a:t>設定</a:t>
            </a:r>
            <a:r>
              <a:rPr lang="ja-JP" altLang="en-US" sz="1600" dirty="0" smtClean="0">
                <a:latin typeface="ＭＳ ゴシック" panose="020B0609070205080204" pitchFamily="49" charset="-128"/>
                <a:ea typeface="ＭＳ ゴシック" panose="020B0609070205080204" pitchFamily="49" charset="-128"/>
              </a:rPr>
              <a:t>することとします</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endParaRPr lang="ja-JP" altLang="ja-JP" sz="1600" dirty="0">
              <a:latin typeface="ＭＳ ゴシック" panose="020B0609070205080204" pitchFamily="49" charset="-128"/>
              <a:ea typeface="ＭＳ ゴシック" panose="020B0609070205080204" pitchFamily="49" charset="-128"/>
            </a:endParaRPr>
          </a:p>
          <a:p>
            <a:r>
              <a:rPr lang="en-US" altLang="ja-JP" sz="1600" dirty="0">
                <a:latin typeface="ＭＳ ゴシック" panose="020B0609070205080204" pitchFamily="49" charset="-128"/>
                <a:ea typeface="ＭＳ ゴシック" panose="020B0609070205080204" pitchFamily="49" charset="-128"/>
              </a:rPr>
              <a:t> </a:t>
            </a:r>
            <a:endParaRPr lang="en-US" altLang="ja-JP" sz="1600" dirty="0" smtClean="0">
              <a:latin typeface="ＭＳ ゴシック" panose="020B0609070205080204" pitchFamily="49" charset="-128"/>
              <a:ea typeface="ＭＳ ゴシック" panose="020B0609070205080204" pitchFamily="49" charset="-128"/>
            </a:endParaRPr>
          </a:p>
          <a:p>
            <a:r>
              <a:rPr lang="ja-JP" altLang="ja-JP" sz="1600" dirty="0" smtClean="0">
                <a:latin typeface="ＭＳ ゴシック" panose="020B0609070205080204" pitchFamily="49" charset="-128"/>
                <a:ea typeface="ＭＳ ゴシック" panose="020B0609070205080204" pitchFamily="49" charset="-128"/>
              </a:rPr>
              <a:t>■指標</a:t>
            </a:r>
            <a:r>
              <a:rPr lang="ja-JP" altLang="ja-JP" sz="1600" dirty="0">
                <a:latin typeface="ＭＳ ゴシック" panose="020B0609070205080204" pitchFamily="49" charset="-128"/>
                <a:ea typeface="ＭＳ ゴシック" panose="020B0609070205080204" pitchFamily="49" charset="-128"/>
              </a:rPr>
              <a:t>の</a:t>
            </a:r>
            <a:r>
              <a:rPr lang="ja-JP" altLang="ja-JP" sz="1600" dirty="0" smtClean="0">
                <a:latin typeface="ＭＳ ゴシック" panose="020B0609070205080204" pitchFamily="49" charset="-128"/>
                <a:ea typeface="ＭＳ ゴシック" panose="020B0609070205080204" pitchFamily="49" charset="-128"/>
              </a:rPr>
              <a:t>位置付け</a:t>
            </a:r>
            <a:endParaRPr lang="en-US" altLang="ja-JP" sz="1600" dirty="0" smtClean="0">
              <a:latin typeface="ＭＳ ゴシック" panose="020B0609070205080204" pitchFamily="49" charset="-128"/>
              <a:ea typeface="ＭＳ ゴシック" panose="020B0609070205080204" pitchFamily="49" charset="-128"/>
            </a:endParaRPr>
          </a:p>
          <a:p>
            <a:endParaRPr lang="ja-JP" altLang="ja-JP" sz="1600" dirty="0">
              <a:latin typeface="ＭＳ ゴシック" panose="020B0609070205080204" pitchFamily="49" charset="-128"/>
              <a:ea typeface="ＭＳ ゴシック" panose="020B0609070205080204" pitchFamily="49" charset="-128"/>
            </a:endParaRPr>
          </a:p>
          <a:p>
            <a:r>
              <a:rPr lang="ja-JP" altLang="ja-JP"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指標</a:t>
            </a:r>
            <a:r>
              <a:rPr lang="ja-JP" altLang="ja-JP" sz="1600" dirty="0">
                <a:latin typeface="ＭＳ ゴシック" panose="020B0609070205080204" pitchFamily="49" charset="-128"/>
                <a:ea typeface="ＭＳ ゴシック" panose="020B0609070205080204" pitchFamily="49" charset="-128"/>
              </a:rPr>
              <a:t>は</a:t>
            </a:r>
            <a:r>
              <a:rPr lang="ja-JP"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その内容の達成を</a:t>
            </a:r>
            <a:r>
              <a:rPr lang="ja-JP" altLang="en-US" sz="1600" dirty="0">
                <a:latin typeface="ＭＳ ゴシック" panose="020B0609070205080204" pitchFamily="49" charset="-128"/>
                <a:ea typeface="ＭＳ ゴシック" panose="020B0609070205080204" pitchFamily="49" charset="-128"/>
              </a:rPr>
              <a:t>主</a:t>
            </a:r>
            <a:r>
              <a:rPr lang="ja-JP" altLang="en-US" sz="1600" dirty="0" smtClean="0">
                <a:latin typeface="ＭＳ ゴシック" panose="020B0609070205080204" pitchFamily="49" charset="-128"/>
                <a:ea typeface="ＭＳ ゴシック" panose="020B0609070205080204" pitchFamily="49" charset="-128"/>
              </a:rPr>
              <a:t>たる目的とするものではなく、本</a:t>
            </a:r>
            <a:r>
              <a:rPr lang="ja-JP" altLang="ja-JP" sz="1600" dirty="0" smtClean="0">
                <a:latin typeface="ＭＳ ゴシック" panose="020B0609070205080204" pitchFamily="49" charset="-128"/>
                <a:ea typeface="ＭＳ ゴシック" panose="020B0609070205080204" pitchFamily="49" charset="-128"/>
              </a:rPr>
              <a:t>計画</a:t>
            </a:r>
            <a:r>
              <a:rPr lang="ja-JP" altLang="ja-JP" sz="1600" dirty="0">
                <a:latin typeface="ＭＳ ゴシック" panose="020B0609070205080204" pitchFamily="49" charset="-128"/>
                <a:ea typeface="ＭＳ ゴシック" panose="020B0609070205080204" pitchFamily="49" charset="-128"/>
              </a:rPr>
              <a:t>を評価・検証し</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フォローアップ</a:t>
            </a:r>
            <a:r>
              <a:rPr lang="ja-JP" altLang="en-US" sz="1600" dirty="0" smtClean="0">
                <a:latin typeface="ＭＳ ゴシック" panose="020B0609070205080204" pitchFamily="49" charset="-128"/>
                <a:ea typeface="ＭＳ ゴシック" panose="020B0609070205080204" pitchFamily="49" charset="-128"/>
              </a:rPr>
              <a:t>と改善</a:t>
            </a:r>
            <a:r>
              <a:rPr lang="ja-JP" altLang="ja-JP" sz="1600" dirty="0" smtClean="0">
                <a:latin typeface="ＭＳ ゴシック" panose="020B0609070205080204" pitchFamily="49" charset="-128"/>
                <a:ea typeface="ＭＳ ゴシック" panose="020B0609070205080204" pitchFamily="49" charset="-128"/>
              </a:rPr>
              <a:t>を</a:t>
            </a:r>
            <a:r>
              <a:rPr lang="ja-JP" altLang="ja-JP" sz="1600" dirty="0">
                <a:latin typeface="ＭＳ ゴシック" panose="020B0609070205080204" pitchFamily="49" charset="-128"/>
                <a:ea typeface="ＭＳ ゴシック" panose="020B0609070205080204" pitchFamily="49" charset="-128"/>
              </a:rPr>
              <a:t>行う際の</a:t>
            </a:r>
            <a:r>
              <a:rPr lang="ja-JP" altLang="ja-JP" sz="1600" dirty="0" smtClean="0">
                <a:latin typeface="ＭＳ ゴシック" panose="020B0609070205080204" pitchFamily="49" charset="-128"/>
                <a:ea typeface="ＭＳ ゴシック" panose="020B0609070205080204" pitchFamily="49" charset="-128"/>
              </a:rPr>
              <a:t>より</a:t>
            </a:r>
            <a:r>
              <a:rPr lang="ja-JP" altLang="ja-JP" sz="1600" dirty="0" err="1" smtClean="0">
                <a:latin typeface="ＭＳ ゴシック" panose="020B0609070205080204" pitchFamily="49" charset="-128"/>
                <a:ea typeface="ＭＳ ゴシック" panose="020B0609070205080204" pitchFamily="49" charset="-128"/>
              </a:rPr>
              <a:t>ど</a:t>
            </a:r>
            <a:r>
              <a:rPr lang="ja-JP" altLang="ja-JP" sz="1600" dirty="0" smtClean="0">
                <a:latin typeface="ＭＳ ゴシック" panose="020B0609070205080204" pitchFamily="49" charset="-128"/>
                <a:ea typeface="ＭＳ ゴシック" panose="020B0609070205080204" pitchFamily="49" charset="-128"/>
              </a:rPr>
              <a:t>ころ</a:t>
            </a:r>
            <a:r>
              <a:rPr lang="ja-JP" altLang="en-US" sz="1600" dirty="0" smtClean="0">
                <a:latin typeface="ＭＳ ゴシック" panose="020B0609070205080204" pitchFamily="49" charset="-128"/>
                <a:ea typeface="ＭＳ ゴシック" panose="020B0609070205080204" pitchFamily="49" charset="-128"/>
              </a:rPr>
              <a:t>して位置付けるものです</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その</a:t>
            </a:r>
            <a:r>
              <a:rPr lang="ja-JP" altLang="ja-JP" sz="1600" dirty="0">
                <a:latin typeface="ＭＳ ゴシック" panose="020B0609070205080204" pitchFamily="49" charset="-128"/>
                <a:ea typeface="ＭＳ ゴシック" panose="020B0609070205080204" pitchFamily="49" charset="-128"/>
              </a:rPr>
              <a:t>ため、本計画の評価・検証</a:t>
            </a:r>
            <a:r>
              <a:rPr lang="ja-JP" altLang="ja-JP" sz="1600" dirty="0" smtClean="0">
                <a:latin typeface="ＭＳ ゴシック" panose="020B0609070205080204" pitchFamily="49" charset="-128"/>
                <a:ea typeface="ＭＳ ゴシック" panose="020B0609070205080204" pitchFamily="49" charset="-128"/>
              </a:rPr>
              <a:t>に</a:t>
            </a:r>
            <a:r>
              <a:rPr lang="ja-JP" altLang="en-US" sz="1600" dirty="0" smtClean="0">
                <a:latin typeface="ＭＳ ゴシック" panose="020B0609070205080204" pitchFamily="49" charset="-128"/>
                <a:ea typeface="ＭＳ ゴシック" panose="020B0609070205080204" pitchFamily="49" charset="-128"/>
              </a:rPr>
              <a:t>ついては</a:t>
            </a:r>
            <a:r>
              <a:rPr lang="ja-JP" altLang="ja-JP" sz="1600" dirty="0" smtClean="0">
                <a:latin typeface="ＭＳ ゴシック" panose="020B0609070205080204" pitchFamily="49" charset="-128"/>
                <a:ea typeface="ＭＳ ゴシック" panose="020B0609070205080204" pitchFamily="49" charset="-128"/>
              </a:rPr>
              <a:t>、</a:t>
            </a:r>
            <a:r>
              <a:rPr lang="ja-JP" altLang="ja-JP" sz="1600" dirty="0">
                <a:latin typeface="ＭＳ ゴシック" panose="020B0609070205080204" pitchFamily="49" charset="-128"/>
                <a:ea typeface="ＭＳ ゴシック" panose="020B0609070205080204" pitchFamily="49" charset="-128"/>
              </a:rPr>
              <a:t>個々の</a:t>
            </a:r>
            <a:r>
              <a:rPr lang="ja-JP" altLang="ja-JP" sz="1600" dirty="0" smtClean="0">
                <a:latin typeface="ＭＳ ゴシック" panose="020B0609070205080204" pitchFamily="49" charset="-128"/>
                <a:ea typeface="ＭＳ ゴシック" panose="020B0609070205080204" pitchFamily="49" charset="-128"/>
              </a:rPr>
              <a:t>指標</a:t>
            </a:r>
            <a:r>
              <a:rPr lang="ja-JP" altLang="en-US" sz="1600" dirty="0" smtClean="0">
                <a:latin typeface="ＭＳ ゴシック" panose="020B0609070205080204" pitchFamily="49" charset="-128"/>
                <a:ea typeface="ＭＳ ゴシック" panose="020B0609070205080204" pitchFamily="49" charset="-128"/>
              </a:rPr>
              <a:t>の達成</a:t>
            </a:r>
            <a:r>
              <a:rPr lang="ja-JP" altLang="ja-JP" sz="1600" dirty="0" smtClean="0">
                <a:latin typeface="ＭＳ ゴシック" panose="020B0609070205080204" pitchFamily="49" charset="-128"/>
                <a:ea typeface="ＭＳ ゴシック" panose="020B0609070205080204" pitchFamily="49" charset="-128"/>
              </a:rPr>
              <a:t>状況</a:t>
            </a:r>
            <a:r>
              <a:rPr lang="ja-JP" altLang="ja-JP" sz="1600" dirty="0">
                <a:latin typeface="ＭＳ ゴシック" panose="020B0609070205080204" pitchFamily="49" charset="-128"/>
                <a:ea typeface="ＭＳ ゴシック" panose="020B0609070205080204" pitchFamily="49" charset="-128"/>
              </a:rPr>
              <a:t>で判断</a:t>
            </a:r>
            <a:r>
              <a:rPr lang="ja-JP" altLang="ja-JP" sz="1600" dirty="0" smtClean="0">
                <a:latin typeface="ＭＳ ゴシック" panose="020B0609070205080204" pitchFamily="49" charset="-128"/>
                <a:ea typeface="ＭＳ ゴシック" panose="020B0609070205080204" pitchFamily="49" charset="-128"/>
              </a:rPr>
              <a:t>するので</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は</a:t>
            </a:r>
            <a:r>
              <a:rPr lang="ja-JP" altLang="ja-JP" sz="1600" dirty="0">
                <a:latin typeface="ＭＳ ゴシック" panose="020B0609070205080204" pitchFamily="49" charset="-128"/>
                <a:ea typeface="ＭＳ ゴシック" panose="020B0609070205080204" pitchFamily="49" charset="-128"/>
              </a:rPr>
              <a:t>なく、</a:t>
            </a:r>
            <a:r>
              <a:rPr lang="ja-JP" altLang="ja-JP" sz="1600" dirty="0" smtClean="0">
                <a:latin typeface="ＭＳ ゴシック" panose="020B0609070205080204" pitchFamily="49" charset="-128"/>
                <a:ea typeface="ＭＳ ゴシック" panose="020B0609070205080204" pitchFamily="49" charset="-128"/>
              </a:rPr>
              <a:t>指標</a:t>
            </a:r>
            <a:r>
              <a:rPr lang="ja-JP" altLang="en-US" sz="1600" dirty="0" smtClean="0">
                <a:latin typeface="ＭＳ ゴシック" panose="020B0609070205080204" pitchFamily="49" charset="-128"/>
                <a:ea typeface="ＭＳ ゴシック" panose="020B0609070205080204" pitchFamily="49" charset="-128"/>
              </a:rPr>
              <a:t>ごとに</a:t>
            </a:r>
            <a:r>
              <a:rPr lang="ja-JP" altLang="ja-JP" sz="1600" dirty="0" smtClean="0">
                <a:latin typeface="ＭＳ ゴシック" panose="020B0609070205080204" pitchFamily="49" charset="-128"/>
                <a:ea typeface="ＭＳ ゴシック" panose="020B0609070205080204" pitchFamily="49" charset="-128"/>
              </a:rPr>
              <a:t>進捗</a:t>
            </a:r>
            <a:r>
              <a:rPr lang="ja-JP" altLang="ja-JP" sz="1600" dirty="0">
                <a:latin typeface="ＭＳ ゴシック" panose="020B0609070205080204" pitchFamily="49" charset="-128"/>
                <a:ea typeface="ＭＳ ゴシック" panose="020B0609070205080204" pitchFamily="49" charset="-128"/>
              </a:rPr>
              <a:t>状況を適切に把握</a:t>
            </a:r>
            <a:r>
              <a:rPr lang="ja-JP" altLang="ja-JP" sz="1600" dirty="0" smtClean="0">
                <a:latin typeface="ＭＳ ゴシック" panose="020B0609070205080204" pitchFamily="49" charset="-128"/>
                <a:ea typeface="ＭＳ ゴシック" panose="020B0609070205080204" pitchFamily="49" charset="-128"/>
              </a:rPr>
              <a:t>し</a:t>
            </a:r>
            <a:r>
              <a:rPr lang="ja-JP" altLang="en-US" sz="1600" dirty="0" smtClean="0">
                <a:latin typeface="ＭＳ ゴシック" panose="020B0609070205080204" pitchFamily="49" charset="-128"/>
                <a:ea typeface="ＭＳ ゴシック" panose="020B0609070205080204" pitchFamily="49" charset="-128"/>
              </a:rPr>
              <a:t>、課題を整理のうえ、今後の施策改善に　</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活用します</a:t>
            </a:r>
            <a:r>
              <a:rPr lang="ja-JP" altLang="ja-JP" sz="1600" dirty="0" smtClean="0">
                <a:latin typeface="ＭＳ ゴシック" panose="020B0609070205080204" pitchFamily="49" charset="-128"/>
                <a:ea typeface="ＭＳ ゴシック" panose="020B0609070205080204" pitchFamily="49" charset="-128"/>
              </a:rPr>
              <a:t>。</a:t>
            </a:r>
            <a:endParaRPr lang="ja-JP" altLang="ja-JP" sz="1600"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382847" y="210548"/>
            <a:ext cx="4821484" cy="82545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４．推進に向けて</a:t>
            </a:r>
            <a:r>
              <a:rPr lang="en-US" altLang="ja-JP" sz="1600" dirty="0" smtClean="0"/>
              <a:t/>
            </a:r>
            <a:br>
              <a:rPr lang="en-US" altLang="ja-JP" sz="1600" dirty="0" smtClean="0"/>
            </a:br>
            <a:r>
              <a:rPr lang="ja-JP" altLang="en-US" sz="1600" dirty="0" smtClean="0"/>
              <a:t>　４－４．</a:t>
            </a:r>
            <a:r>
              <a:rPr lang="en-US" altLang="ja-JP" sz="1600" dirty="0" smtClean="0">
                <a:latin typeface="+mn-ea"/>
              </a:rPr>
              <a:t> </a:t>
            </a:r>
            <a:r>
              <a:rPr lang="ja-JP" altLang="en-US" sz="1600" dirty="0" smtClean="0">
                <a:latin typeface="+mn-ea"/>
              </a:rPr>
              <a:t>評価・検証</a:t>
            </a:r>
            <a:endParaRPr lang="ja-JP" altLang="en-US" sz="1600" dirty="0"/>
          </a:p>
        </p:txBody>
      </p:sp>
    </p:spTree>
    <p:extLst>
      <p:ext uri="{BB962C8B-B14F-4D97-AF65-F5344CB8AC3E}">
        <p14:creationId xmlns:p14="http://schemas.microsoft.com/office/powerpoint/2010/main" val="270105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smtClean="0"/>
              <a:t>24</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272429935"/>
              </p:ext>
            </p:extLst>
          </p:nvPr>
        </p:nvGraphicFramePr>
        <p:xfrm>
          <a:off x="57150" y="1052735"/>
          <a:ext cx="9029700" cy="4682678"/>
        </p:xfrm>
        <a:graphic>
          <a:graphicData uri="http://schemas.openxmlformats.org/drawingml/2006/table">
            <a:tbl>
              <a:tblPr firstRow="1" bandRow="1">
                <a:tableStyleId>{5C22544A-7EE6-4342-B048-85BDC9FD1C3A}</a:tableStyleId>
              </a:tblPr>
              <a:tblGrid>
                <a:gridCol w="1628775">
                  <a:extLst>
                    <a:ext uri="{9D8B030D-6E8A-4147-A177-3AD203B41FA5}">
                      <a16:colId xmlns:a16="http://schemas.microsoft.com/office/drawing/2014/main" val="1399052206"/>
                    </a:ext>
                  </a:extLst>
                </a:gridCol>
                <a:gridCol w="3606155">
                  <a:extLst>
                    <a:ext uri="{9D8B030D-6E8A-4147-A177-3AD203B41FA5}">
                      <a16:colId xmlns:a16="http://schemas.microsoft.com/office/drawing/2014/main" val="849113108"/>
                    </a:ext>
                  </a:extLst>
                </a:gridCol>
                <a:gridCol w="3794770">
                  <a:extLst>
                    <a:ext uri="{9D8B030D-6E8A-4147-A177-3AD203B41FA5}">
                      <a16:colId xmlns:a16="http://schemas.microsoft.com/office/drawing/2014/main" val="1195870778"/>
                    </a:ext>
                  </a:extLst>
                </a:gridCol>
              </a:tblGrid>
              <a:tr h="288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effectLst/>
                          <a:latin typeface="ＭＳ ゴシック" panose="020B0609070205080204" pitchFamily="49" charset="-128"/>
                          <a:ea typeface="ＭＳ ゴシック" panose="020B0609070205080204" pitchFamily="49" charset="-128"/>
                        </a:rPr>
                        <a:t>施策の方向性</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施策</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smtClean="0">
                          <a:latin typeface="ＭＳ ゴシック" panose="020B0609070205080204" pitchFamily="49" charset="-128"/>
                          <a:ea typeface="ＭＳ ゴシック" panose="020B0609070205080204" pitchFamily="49" charset="-128"/>
                        </a:rPr>
                        <a:t>指標</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694929117"/>
                  </a:ext>
                </a:extLst>
              </a:tr>
              <a:tr h="476438">
                <a:tc rowSpan="3">
                  <a:txBody>
                    <a:bodyPr/>
                    <a:lstStyle/>
                    <a:p>
                      <a:r>
                        <a:rPr kumimoji="1" lang="ja-JP" altLang="en-US" sz="1400" dirty="0" smtClean="0">
                          <a:latin typeface="ＭＳ ゴシック" panose="020B0609070205080204" pitchFamily="49" charset="-128"/>
                          <a:ea typeface="ＭＳ ゴシック" panose="020B0609070205080204" pitchFamily="49" charset="-128"/>
                        </a:rPr>
                        <a:t>Ａ</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「文化にかかわる</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環境づくり」</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①芸術文化を鑑賞等できる機会等の充実</a:t>
                      </a:r>
                      <a:endParaRPr kumimoji="1" lang="ja-JP" altLang="en-US" sz="1400" dirty="0">
                        <a:latin typeface="ＭＳ ゴシック" panose="020B0609070205080204" pitchFamily="49" charset="-128"/>
                        <a:ea typeface="ＭＳ ゴシック" panose="020B0609070205080204" pitchFamily="49" charset="-128"/>
                      </a:endParaRPr>
                    </a:p>
                  </a:txBody>
                  <a:tcPr/>
                </a:tc>
                <a:tc rowSpan="3">
                  <a:txBody>
                    <a:bodyPr/>
                    <a:lstStyle/>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〇第一級の芸術を初めて鑑賞した参加者</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の割合</a:t>
                      </a: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〇授業の一環として伝統芸能鑑賞会に新たに</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参加した学校数の増加割合</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〇未就学児や</a:t>
                      </a:r>
                      <a:r>
                        <a:rPr kumimoji="1" lang="ja-JP" altLang="en-US" sz="1400" i="0" u="none" dirty="0" err="1" smtClean="0">
                          <a:solidFill>
                            <a:schemeClr val="tx1"/>
                          </a:solidFill>
                          <a:latin typeface="ＭＳ ゴシック" panose="020B0609070205080204" pitchFamily="49" charset="-128"/>
                          <a:ea typeface="ＭＳ ゴシック" panose="020B0609070205080204" pitchFamily="49" charset="-128"/>
                        </a:rPr>
                        <a:t>障がい</a:t>
                      </a:r>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児等が芸術文化に</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触れる公演等の実施回数</a:t>
                      </a: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〇なにわの芸術応援募金の寄附件数</a:t>
                      </a:r>
                    </a:p>
                  </a:txBody>
                  <a:tcPr/>
                </a:tc>
                <a:extLst>
                  <a:ext uri="{0D108BD9-81ED-4DB2-BD59-A6C34878D82A}">
                    <a16:rowId xmlns:a16="http://schemas.microsoft.com/office/drawing/2014/main" val="3525228174"/>
                  </a:ext>
                </a:extLst>
              </a:tr>
              <a:tr h="476438">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②芸術文化を将来へ継承発展させる</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子どもや青少年が成長する機会の充実</a:t>
                      </a:r>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340075893"/>
                  </a:ext>
                </a:extLst>
              </a:tr>
              <a:tr h="476438">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③芸術文化を支える市民意識の醸成</a:t>
                      </a:r>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82454264"/>
                  </a:ext>
                </a:extLst>
              </a:tr>
              <a:tr h="630521">
                <a:tc rowSpan="3">
                  <a:txBody>
                    <a:bodyPr/>
                    <a:lstStyle/>
                    <a:p>
                      <a:r>
                        <a:rPr kumimoji="1" lang="ja-JP" altLang="en-US" sz="1400" dirty="0" smtClean="0">
                          <a:latin typeface="ＭＳ ゴシック" panose="020B0609070205080204" pitchFamily="49" charset="-128"/>
                          <a:ea typeface="ＭＳ ゴシック" panose="020B0609070205080204" pitchFamily="49" charset="-128"/>
                        </a:rPr>
                        <a:t>Ｂ</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「文化が都市を</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変革する」</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①芸術文化を創造する人材や支える</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人材の育成・支援</a:t>
                      </a:r>
                      <a:endParaRPr kumimoji="1" lang="ja-JP" altLang="en-US" sz="1400" dirty="0">
                        <a:latin typeface="ＭＳ ゴシック" panose="020B0609070205080204" pitchFamily="49" charset="-128"/>
                        <a:ea typeface="ＭＳ ゴシック" panose="020B0609070205080204" pitchFamily="49" charset="-128"/>
                      </a:endParaRPr>
                    </a:p>
                  </a:txBody>
                  <a:tcPr/>
                </a:tc>
                <a:tc rowSpan="3">
                  <a:txBody>
                    <a:bodyPr/>
                    <a:lstStyle/>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〇大阪市芸術活動振興事業助成金の</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申請件数</a:t>
                      </a: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〇大阪市芸術活動振興事業助成金の活用</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による新たな取組みへのチャレンジ件数</a:t>
                      </a: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〇大阪市芸術活動振興事業助成金の利用者</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が助成を受けることにより期待していた</a:t>
                      </a:r>
                      <a:endParaRPr kumimoji="1" lang="en-US" altLang="ja-JP" sz="1400" i="0" u="none"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　効果の達成度</a:t>
                      </a:r>
                    </a:p>
                    <a:p>
                      <a:r>
                        <a:rPr kumimoji="1" lang="ja-JP" altLang="en-US" sz="1400" i="0" u="none" dirty="0" smtClean="0">
                          <a:solidFill>
                            <a:schemeClr val="tx1"/>
                          </a:solidFill>
                          <a:latin typeface="ＭＳ ゴシック" panose="020B0609070205080204" pitchFamily="49" charset="-128"/>
                          <a:ea typeface="ＭＳ ゴシック" panose="020B0609070205080204" pitchFamily="49" charset="-128"/>
                        </a:rPr>
                        <a:t>〇芸術創造館の利用者数</a:t>
                      </a:r>
                    </a:p>
                  </a:txBody>
                  <a:tcPr/>
                </a:tc>
                <a:extLst>
                  <a:ext uri="{0D108BD9-81ED-4DB2-BD59-A6C34878D82A}">
                    <a16:rowId xmlns:a16="http://schemas.microsoft.com/office/drawing/2014/main" val="1039813334"/>
                  </a:ext>
                </a:extLst>
              </a:tr>
              <a:tr h="648072">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②上方伝統芸能等の継承・発展</a:t>
                      </a:r>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4246820927"/>
                  </a:ext>
                </a:extLst>
              </a:tr>
              <a:tr h="432048">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③芸術文化による大阪の魅力向上</a:t>
                      </a:r>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223273607"/>
                  </a:ext>
                </a:extLst>
              </a:tr>
              <a:tr h="476438">
                <a:tc rowSpan="2">
                  <a:txBody>
                    <a:bodyPr/>
                    <a:lstStyle/>
                    <a:p>
                      <a:r>
                        <a:rPr kumimoji="1" lang="ja-JP" altLang="en-US" sz="1400" dirty="0" smtClean="0">
                          <a:latin typeface="ＭＳ ゴシック" panose="020B0609070205080204" pitchFamily="49" charset="-128"/>
                          <a:ea typeface="ＭＳ ゴシック" panose="020B0609070205080204" pitchFamily="49" charset="-128"/>
                        </a:rPr>
                        <a:t>Ｃ</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「文化が社会を</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形成する」</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①芸術文化の有する地域力向上や社会包摂</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の機能を生かした共生への取組みの促進</a:t>
                      </a:r>
                      <a:endParaRPr kumimoji="1" lang="ja-JP" altLang="en-US" sz="1400" dirty="0">
                        <a:latin typeface="ＭＳ ゴシック" panose="020B0609070205080204" pitchFamily="49" charset="-128"/>
                        <a:ea typeface="ＭＳ ゴシック" panose="020B0609070205080204" pitchFamily="49" charset="-128"/>
                      </a:endParaRPr>
                    </a:p>
                  </a:txBody>
                  <a:tcPr/>
                </a:tc>
                <a:tc rowSpan="2">
                  <a:txBody>
                    <a:bodyPr/>
                    <a:lstStyle/>
                    <a:p>
                      <a:r>
                        <a:rPr kumimoji="1" lang="ja-JP" altLang="en-US" sz="1400" dirty="0" smtClean="0">
                          <a:latin typeface="ＭＳ ゴシック" panose="020B0609070205080204" pitchFamily="49" charset="-128"/>
                          <a:ea typeface="ＭＳ ゴシック" panose="020B0609070205080204" pitchFamily="49" charset="-128"/>
                        </a:rPr>
                        <a:t>〇なにわの芸術応援募金の寄附件数</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再掲</a:t>
                      </a:r>
                      <a:r>
                        <a:rPr kumimoji="1" lang="en-US" altLang="ja-JP" sz="1400" dirty="0" smtClean="0">
                          <a:latin typeface="ＭＳ ゴシック" panose="020B0609070205080204" pitchFamily="49" charset="-128"/>
                          <a:ea typeface="ＭＳ ゴシック" panose="020B0609070205080204" pitchFamily="49" charset="-128"/>
                        </a:rPr>
                        <a:t>】</a:t>
                      </a:r>
                      <a:endParaRPr kumimoji="1" lang="ja-JP" altLang="en-US"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〇文化財等を活用した芸術文化公演等の</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実施回数</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04515709"/>
                  </a:ext>
                </a:extLst>
              </a:tr>
              <a:tr h="476438">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②文化財や史跡の保存・活用・継承</a:t>
                      </a:r>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821626465"/>
                  </a:ext>
                </a:extLst>
              </a:tr>
            </a:tbl>
          </a:graphicData>
        </a:graphic>
      </p:graphicFrame>
      <p:sp>
        <p:nvSpPr>
          <p:cNvPr id="7" name="テキスト ボックス 6"/>
          <p:cNvSpPr txBox="1"/>
          <p:nvPr/>
        </p:nvSpPr>
        <p:spPr>
          <a:xfrm>
            <a:off x="179512" y="577154"/>
            <a:ext cx="1944216" cy="369332"/>
          </a:xfrm>
          <a:prstGeom prst="rect">
            <a:avLst/>
          </a:prstGeom>
          <a:noFill/>
        </p:spPr>
        <p:txBody>
          <a:bodyPr wrap="square" rtlCol="0">
            <a:spAutoFit/>
          </a:bodyPr>
          <a:lstStyle/>
          <a:p>
            <a:r>
              <a:rPr lang="ja-JP"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指標　</a:t>
            </a: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53448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6"/>
          <p:cNvGraphicFramePr>
            <a:graphicFrameLocks noGrp="1"/>
          </p:cNvGraphicFramePr>
          <p:nvPr>
            <p:ph idx="1"/>
            <p:extLst>
              <p:ext uri="{D42A27DB-BD31-4B8C-83A1-F6EECF244321}">
                <p14:modId xmlns:p14="http://schemas.microsoft.com/office/powerpoint/2010/main" val="2012925743"/>
              </p:ext>
            </p:extLst>
          </p:nvPr>
        </p:nvGraphicFramePr>
        <p:xfrm>
          <a:off x="430015" y="1444533"/>
          <a:ext cx="8424167" cy="4712779"/>
        </p:xfrm>
        <a:graphic>
          <a:graphicData uri="http://schemas.openxmlformats.org/drawingml/2006/table">
            <a:tbl>
              <a:tblPr firstRow="1" bandRow="1">
                <a:tableStyleId>{5C22544A-7EE6-4342-B048-85BDC9FD1C3A}</a:tableStyleId>
              </a:tblPr>
              <a:tblGrid>
                <a:gridCol w="165541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31564">
                  <a:extLst>
                    <a:ext uri="{9D8B030D-6E8A-4147-A177-3AD203B41FA5}">
                      <a16:colId xmlns:a16="http://schemas.microsoft.com/office/drawing/2014/main" val="20003"/>
                    </a:ext>
                  </a:extLst>
                </a:gridCol>
                <a:gridCol w="1128676">
                  <a:extLst>
                    <a:ext uri="{9D8B030D-6E8A-4147-A177-3AD203B41FA5}">
                      <a16:colId xmlns:a16="http://schemas.microsoft.com/office/drawing/2014/main" val="20004"/>
                    </a:ext>
                  </a:extLst>
                </a:gridCol>
                <a:gridCol w="1078047">
                  <a:extLst>
                    <a:ext uri="{9D8B030D-6E8A-4147-A177-3AD203B41FA5}">
                      <a16:colId xmlns:a16="http://schemas.microsoft.com/office/drawing/2014/main" val="20005"/>
                    </a:ext>
                  </a:extLst>
                </a:gridCol>
                <a:gridCol w="1370225">
                  <a:extLst>
                    <a:ext uri="{9D8B030D-6E8A-4147-A177-3AD203B41FA5}">
                      <a16:colId xmlns:a16="http://schemas.microsoft.com/office/drawing/2014/main" val="20006"/>
                    </a:ext>
                  </a:extLst>
                </a:gridCol>
              </a:tblGrid>
              <a:tr h="370669">
                <a:tc>
                  <a:txBody>
                    <a:bodyPr/>
                    <a:lstStyle/>
                    <a:p>
                      <a:pPr algn="ctr"/>
                      <a:r>
                        <a:rPr kumimoji="1" lang="ja-JP" altLang="en-US" sz="1000" dirty="0" smtClean="0">
                          <a:solidFill>
                            <a:schemeClr val="tx1"/>
                          </a:solidFill>
                        </a:rPr>
                        <a:t>事項</a:t>
                      </a:r>
                      <a:endParaRPr kumimoji="1" lang="ja-JP" altLang="en-US" sz="1000" dirty="0">
                        <a:solidFill>
                          <a:schemeClr val="tx1"/>
                        </a:solidFill>
                      </a:endParaRPr>
                    </a:p>
                  </a:txBody>
                  <a:tcPr anchor="ctr">
                    <a:solidFill>
                      <a:schemeClr val="accent1">
                        <a:lumMod val="40000"/>
                        <a:lumOff val="60000"/>
                      </a:schemeClr>
                    </a:solidFill>
                  </a:tcPr>
                </a:tc>
                <a:tc>
                  <a:txBody>
                    <a:bodyPr/>
                    <a:lstStyle/>
                    <a:p>
                      <a:r>
                        <a:rPr kumimoji="1" lang="en-US" altLang="ja-JP" sz="1000" dirty="0" smtClean="0">
                          <a:solidFill>
                            <a:schemeClr val="tx1"/>
                          </a:solidFill>
                        </a:rPr>
                        <a:t>2021</a:t>
                      </a:r>
                      <a:r>
                        <a:rPr kumimoji="1" lang="ja-JP" altLang="en-US" sz="1000" dirty="0" smtClean="0">
                          <a:solidFill>
                            <a:schemeClr val="tx1"/>
                          </a:solidFill>
                        </a:rPr>
                        <a:t>（Ｒ３）年度</a:t>
                      </a:r>
                      <a:endParaRPr kumimoji="1" lang="ja-JP" altLang="en-US" sz="1000" dirty="0">
                        <a:solidFill>
                          <a:schemeClr val="tx1"/>
                        </a:solidFill>
                      </a:endParaRPr>
                    </a:p>
                  </a:txBody>
                  <a:tcPr anchor="ctr">
                    <a:solidFill>
                      <a:schemeClr val="accent1">
                        <a:lumMod val="40000"/>
                        <a:lumOff val="60000"/>
                      </a:schemeClr>
                    </a:solidFill>
                  </a:tcPr>
                </a:tc>
                <a:tc>
                  <a:txBody>
                    <a:bodyPr/>
                    <a:lstStyle/>
                    <a:p>
                      <a:r>
                        <a:rPr kumimoji="1" lang="en-US" altLang="ja-JP" sz="1000" dirty="0" smtClean="0">
                          <a:solidFill>
                            <a:schemeClr val="tx1"/>
                          </a:solidFill>
                        </a:rPr>
                        <a:t>2022</a:t>
                      </a:r>
                      <a:r>
                        <a:rPr kumimoji="1" lang="ja-JP" altLang="en-US" sz="1000" dirty="0" smtClean="0">
                          <a:solidFill>
                            <a:schemeClr val="tx1"/>
                          </a:solidFill>
                        </a:rPr>
                        <a:t>（Ｒ４）年度</a:t>
                      </a:r>
                      <a:endParaRPr kumimoji="1" lang="ja-JP" altLang="en-US" sz="1000" dirty="0">
                        <a:solidFill>
                          <a:schemeClr val="tx1"/>
                        </a:solidFill>
                      </a:endParaRPr>
                    </a:p>
                  </a:txBody>
                  <a:tcPr anchor="ctr">
                    <a:solidFill>
                      <a:schemeClr val="accent1">
                        <a:lumMod val="40000"/>
                        <a:lumOff val="60000"/>
                      </a:schemeClr>
                    </a:solidFill>
                  </a:tcPr>
                </a:tc>
                <a:tc>
                  <a:txBody>
                    <a:bodyPr/>
                    <a:lstStyle/>
                    <a:p>
                      <a:r>
                        <a:rPr kumimoji="1" lang="en-US" altLang="ja-JP" sz="1000" dirty="0" smtClean="0">
                          <a:solidFill>
                            <a:schemeClr val="tx1"/>
                          </a:solidFill>
                        </a:rPr>
                        <a:t>2023</a:t>
                      </a:r>
                      <a:r>
                        <a:rPr kumimoji="1" lang="ja-JP" altLang="en-US" sz="1000" dirty="0" smtClean="0">
                          <a:solidFill>
                            <a:schemeClr val="tx1"/>
                          </a:solidFill>
                        </a:rPr>
                        <a:t>（Ｒ５）年度</a:t>
                      </a:r>
                      <a:endParaRPr kumimoji="1" lang="ja-JP" altLang="en-US" sz="1000" dirty="0">
                        <a:solidFill>
                          <a:schemeClr val="tx1"/>
                        </a:solidFill>
                      </a:endParaRPr>
                    </a:p>
                  </a:txBody>
                  <a:tcPr anchor="ctr">
                    <a:solidFill>
                      <a:schemeClr val="accent1">
                        <a:lumMod val="40000"/>
                        <a:lumOff val="60000"/>
                      </a:schemeClr>
                    </a:solidFill>
                  </a:tcPr>
                </a:tc>
                <a:tc>
                  <a:txBody>
                    <a:bodyPr/>
                    <a:lstStyle/>
                    <a:p>
                      <a:r>
                        <a:rPr kumimoji="1" lang="en-US" altLang="ja-JP" sz="1000" dirty="0" smtClean="0">
                          <a:solidFill>
                            <a:schemeClr val="tx1"/>
                          </a:solidFill>
                        </a:rPr>
                        <a:t>2024</a:t>
                      </a:r>
                      <a:r>
                        <a:rPr kumimoji="1" lang="ja-JP" altLang="en-US" sz="1000" dirty="0" smtClean="0">
                          <a:solidFill>
                            <a:schemeClr val="tx1"/>
                          </a:solidFill>
                        </a:rPr>
                        <a:t>（Ｒ６）年度</a:t>
                      </a:r>
                      <a:endParaRPr kumimoji="1" lang="ja-JP" altLang="en-US" sz="1000" dirty="0">
                        <a:solidFill>
                          <a:schemeClr val="tx1"/>
                        </a:solidFill>
                      </a:endParaRPr>
                    </a:p>
                  </a:txBody>
                  <a:tcPr anchor="ctr">
                    <a:solidFill>
                      <a:schemeClr val="accent1">
                        <a:lumMod val="40000"/>
                        <a:lumOff val="60000"/>
                      </a:schemeClr>
                    </a:solidFill>
                  </a:tcPr>
                </a:tc>
                <a:tc>
                  <a:txBody>
                    <a:bodyPr/>
                    <a:lstStyle/>
                    <a:p>
                      <a:r>
                        <a:rPr kumimoji="1" lang="en-US" altLang="ja-JP" sz="1000" dirty="0" smtClean="0">
                          <a:solidFill>
                            <a:schemeClr val="tx1"/>
                          </a:solidFill>
                        </a:rPr>
                        <a:t>2025</a:t>
                      </a:r>
                      <a:r>
                        <a:rPr kumimoji="1" lang="ja-JP" altLang="en-US" sz="1000" dirty="0" smtClean="0">
                          <a:solidFill>
                            <a:schemeClr val="tx1"/>
                          </a:solidFill>
                        </a:rPr>
                        <a:t>（Ｒ７）年度</a:t>
                      </a:r>
                      <a:endParaRPr kumimoji="1" lang="ja-JP" altLang="en-US" sz="1000" dirty="0">
                        <a:solidFill>
                          <a:schemeClr val="tx1"/>
                        </a:solidFill>
                      </a:endParaRPr>
                    </a:p>
                  </a:txBody>
                  <a:tcPr anchor="ctr">
                    <a:solidFill>
                      <a:schemeClr val="accent1">
                        <a:lumMod val="40000"/>
                        <a:lumOff val="60000"/>
                      </a:schemeClr>
                    </a:solidFill>
                  </a:tcPr>
                </a:tc>
                <a:tc>
                  <a:txBody>
                    <a:bodyPr/>
                    <a:lstStyle/>
                    <a:p>
                      <a:r>
                        <a:rPr kumimoji="1" lang="en-US" altLang="ja-JP" sz="1000" dirty="0" smtClean="0">
                          <a:solidFill>
                            <a:schemeClr val="tx1"/>
                          </a:solidFill>
                        </a:rPr>
                        <a:t>2026</a:t>
                      </a:r>
                      <a:r>
                        <a:rPr kumimoji="1" lang="ja-JP" altLang="en-US" sz="1000" dirty="0" smtClean="0">
                          <a:solidFill>
                            <a:schemeClr val="tx1"/>
                          </a:solidFill>
                        </a:rPr>
                        <a:t>（Ｒ８）年度以降</a:t>
                      </a:r>
                      <a:endParaRPr kumimoji="1" lang="ja-JP" altLang="en-US" sz="1000" dirty="0">
                        <a:solidFill>
                          <a:schemeClr val="tx1"/>
                        </a:solidFill>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857171">
                <a:tc>
                  <a:txBody>
                    <a:bodyPr/>
                    <a:lstStyle/>
                    <a:p>
                      <a:pPr algn="l"/>
                      <a:r>
                        <a:rPr kumimoji="1" lang="ja-JP" altLang="en-US" sz="1200" b="1" dirty="0" smtClean="0"/>
                        <a:t>国</a:t>
                      </a:r>
                      <a:r>
                        <a:rPr kumimoji="1" lang="ja-JP" altLang="en-US" sz="1200" b="1" dirty="0" smtClean="0">
                          <a:solidFill>
                            <a:schemeClr val="tx1"/>
                          </a:solidFill>
                        </a:rPr>
                        <a:t>等</a:t>
                      </a:r>
                      <a:r>
                        <a:rPr kumimoji="1" lang="ja-JP" altLang="en-US" sz="1200" b="1" dirty="0" smtClean="0"/>
                        <a:t>の動き</a:t>
                      </a:r>
                      <a:endParaRPr kumimoji="1" lang="ja-JP" altLang="en-US" sz="1200" b="1" dirty="0"/>
                    </a:p>
                  </a:txBody>
                  <a:tcPr anchor="ct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0001"/>
                  </a:ext>
                </a:extLst>
              </a:tr>
              <a:tr h="804550">
                <a:tc>
                  <a:txBody>
                    <a:bodyPr/>
                    <a:lstStyle/>
                    <a:p>
                      <a:pPr algn="l"/>
                      <a:endParaRPr kumimoji="1" lang="en-US" altLang="ja-JP" sz="1200" b="1" dirty="0" smtClean="0"/>
                    </a:p>
                    <a:p>
                      <a:pPr algn="l"/>
                      <a:r>
                        <a:rPr kumimoji="1" lang="ja-JP" altLang="en-US" sz="1200" b="1" dirty="0" smtClean="0"/>
                        <a:t>大阪市関連</a:t>
                      </a:r>
                      <a:endParaRPr kumimoji="1" lang="en-US" altLang="ja-JP" sz="1200" b="1" dirty="0" smtClean="0"/>
                    </a:p>
                    <a:p>
                      <a:endParaRPr kumimoji="1" lang="ja-JP" altLang="en-US" sz="1200" b="1" dirty="0"/>
                    </a:p>
                  </a:txBody>
                  <a:tcPr anchor="ct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0002"/>
                  </a:ext>
                </a:extLst>
              </a:tr>
              <a:tr h="1097114">
                <a:tc>
                  <a:txBody>
                    <a:bodyPr/>
                    <a:lstStyle/>
                    <a:p>
                      <a:r>
                        <a:rPr kumimoji="1" lang="ja-JP" altLang="en-US" sz="1200" b="1" dirty="0" smtClean="0"/>
                        <a:t>大阪の文化を支える</a:t>
                      </a:r>
                      <a:endParaRPr kumimoji="1" lang="en-US" altLang="ja-JP" sz="1200" b="1" dirty="0" smtClean="0"/>
                    </a:p>
                    <a:p>
                      <a:r>
                        <a:rPr kumimoji="1" lang="ja-JP" altLang="en-US" sz="1200" b="1" dirty="0" smtClean="0"/>
                        <a:t>人材の育成</a:t>
                      </a:r>
                      <a:endParaRPr kumimoji="1" lang="ja-JP" altLang="en-US" sz="1200" b="1" dirty="0"/>
                    </a:p>
                  </a:txBody>
                  <a:tcPr anchor="ct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0003"/>
                  </a:ext>
                </a:extLst>
              </a:tr>
              <a:tr h="943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u="none" dirty="0" smtClean="0">
                          <a:latin typeface="+mn-ea"/>
                        </a:rPr>
                        <a:t>2025</a:t>
                      </a:r>
                      <a:r>
                        <a:rPr lang="ja-JP" altLang="en-US" sz="1200" b="1" u="none" dirty="0" smtClean="0">
                          <a:latin typeface="+mn-ea"/>
                        </a:rPr>
                        <a:t>年大阪・関西万博</a:t>
                      </a:r>
                      <a:r>
                        <a:rPr lang="ja-JP" altLang="en-US" sz="1200" b="1" u="none" dirty="0" smtClean="0">
                          <a:latin typeface="ＭＳ ゴシック" panose="020B0609070205080204" pitchFamily="49" charset="-128"/>
                          <a:ea typeface="ＭＳ ゴシック" panose="020B0609070205080204" pitchFamily="49" charset="-128"/>
                          <a:cs typeface="メイリオ" panose="020B0604030504040204" pitchFamily="50" charset="-128"/>
                        </a:rPr>
                        <a:t>に向けた取組み</a:t>
                      </a:r>
                      <a:endParaRPr lang="en-US" altLang="ja-JP" sz="1200" b="1" u="none" dirty="0" smtClean="0"/>
                    </a:p>
                  </a:txBody>
                  <a:tcPr anchor="ct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0004"/>
                  </a:ext>
                </a:extLst>
              </a:tr>
              <a:tr h="585127">
                <a:tc>
                  <a:txBody>
                    <a:bodyPr/>
                    <a:lstStyle/>
                    <a:p>
                      <a:r>
                        <a:rPr kumimoji="1" lang="ja-JP" altLang="en-US" sz="1100" b="1" dirty="0" smtClean="0">
                          <a:solidFill>
                            <a:schemeClr val="tx1"/>
                          </a:solidFill>
                        </a:rPr>
                        <a:t>大阪アーツカウンシル</a:t>
                      </a:r>
                      <a:r>
                        <a:rPr kumimoji="1" lang="ja-JP" altLang="en-US" sz="1200" b="1" dirty="0" smtClean="0"/>
                        <a:t>の活動にかかる</a:t>
                      </a:r>
                      <a:endParaRPr kumimoji="1" lang="en-US" altLang="ja-JP" sz="1200" b="1" dirty="0" smtClean="0"/>
                    </a:p>
                    <a:p>
                      <a:r>
                        <a:rPr kumimoji="1" lang="ja-JP" altLang="en-US" sz="1200" b="1" dirty="0" smtClean="0"/>
                        <a:t>情報発信の充実等</a:t>
                      </a:r>
                      <a:endParaRPr kumimoji="1" lang="ja-JP" altLang="en-US" sz="1200" b="1" dirty="0"/>
                    </a:p>
                  </a:txBody>
                  <a:tcPr anchor="ct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6" name="タイトル 1"/>
          <p:cNvSpPr txBox="1">
            <a:spLocks/>
          </p:cNvSpPr>
          <p:nvPr/>
        </p:nvSpPr>
        <p:spPr>
          <a:xfrm>
            <a:off x="318160" y="333901"/>
            <a:ext cx="4394764" cy="58302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４．推進に向けて</a:t>
            </a:r>
            <a:endParaRPr lang="en-US" altLang="ja-JP" sz="1600" dirty="0" smtClean="0"/>
          </a:p>
          <a:p>
            <a:pPr algn="l"/>
            <a:r>
              <a:rPr lang="ja-JP" altLang="en-US" sz="1600" dirty="0" smtClean="0"/>
              <a:t>　４－５．主な取組みスケジュール</a:t>
            </a:r>
            <a:endParaRPr lang="ja-JP" altLang="en-US" sz="1600" dirty="0"/>
          </a:p>
        </p:txBody>
      </p:sp>
      <p:sp>
        <p:nvSpPr>
          <p:cNvPr id="7" name="正方形/長方形 6"/>
          <p:cNvSpPr/>
          <p:nvPr/>
        </p:nvSpPr>
        <p:spPr>
          <a:xfrm>
            <a:off x="2563098" y="1873254"/>
            <a:ext cx="4158000" cy="396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t>・オリンピック・パラリンピック東京大会のレガシーの創出</a:t>
            </a:r>
            <a:endParaRPr kumimoji="1" lang="en-US" altLang="ja-JP" sz="1000" b="1" dirty="0" smtClean="0"/>
          </a:p>
          <a:p>
            <a:r>
              <a:rPr kumimoji="1" lang="ja-JP" altLang="en-US" sz="1000" b="1" dirty="0" smtClean="0"/>
              <a:t>・文化芸術立国の実現</a:t>
            </a:r>
            <a:endParaRPr kumimoji="1" lang="ja-JP" altLang="en-US" sz="1000" b="1" dirty="0">
              <a:solidFill>
                <a:schemeClr val="bg1"/>
              </a:solidFill>
            </a:endParaRPr>
          </a:p>
        </p:txBody>
      </p:sp>
      <p:sp>
        <p:nvSpPr>
          <p:cNvPr id="9" name="テキスト ボックス 8"/>
          <p:cNvSpPr txBox="1"/>
          <p:nvPr/>
        </p:nvSpPr>
        <p:spPr>
          <a:xfrm>
            <a:off x="2128705" y="1842171"/>
            <a:ext cx="327706" cy="4099553"/>
          </a:xfrm>
          <a:prstGeom prst="rect">
            <a:avLst/>
          </a:prstGeom>
          <a:gradFill>
            <a:gsLst>
              <a:gs pos="0">
                <a:schemeClr val="accent5">
                  <a:shade val="51000"/>
                  <a:satMod val="130000"/>
                </a:schemeClr>
              </a:gs>
              <a:gs pos="73000">
                <a:schemeClr val="accent5">
                  <a:shade val="93000"/>
                  <a:satMod val="130000"/>
                </a:schemeClr>
              </a:gs>
              <a:gs pos="100000">
                <a:schemeClr val="accent5">
                  <a:shade val="94000"/>
                  <a:satMod val="135000"/>
                </a:schemeClr>
              </a:gs>
            </a:gsLst>
            <a:lin ang="16200000" scaled="0"/>
          </a:gradFill>
          <a:ln/>
        </p:spPr>
        <p:style>
          <a:lnRef idx="0">
            <a:schemeClr val="accent5"/>
          </a:lnRef>
          <a:fillRef idx="3">
            <a:schemeClr val="accent5"/>
          </a:fillRef>
          <a:effectRef idx="3">
            <a:schemeClr val="accent5"/>
          </a:effectRef>
          <a:fontRef idx="minor">
            <a:schemeClr val="lt1"/>
          </a:fontRef>
        </p:style>
        <p:txBody>
          <a:bodyPr vert="eaVert" wrap="none" lIns="91428" tIns="45714" rIns="91428" bIns="45714" rtlCol="0" anchor="ctr" anchorCtr="0">
            <a:noAutofit/>
          </a:bodyPr>
          <a:lstStyle/>
          <a:p>
            <a:pPr algn="ctr"/>
            <a:r>
              <a:rPr lang="ja-JP" altLang="en-US" sz="1100" dirty="0" smtClean="0">
                <a:solidFill>
                  <a:srgbClr val="FFFF00"/>
                </a:solidFill>
                <a:latin typeface="HGP創英角ｺﾞｼｯｸUB" pitchFamily="50" charset="-128"/>
                <a:ea typeface="HGP創英角ｺﾞｼｯｸUB" pitchFamily="50" charset="-128"/>
              </a:rPr>
              <a:t>　　東京</a:t>
            </a:r>
            <a:r>
              <a:rPr lang="ja-JP" altLang="en-US" sz="1100" dirty="0">
                <a:solidFill>
                  <a:srgbClr val="FFFF00"/>
                </a:solidFill>
                <a:latin typeface="HGP創英角ｺﾞｼｯｸUB" pitchFamily="50" charset="-128"/>
                <a:ea typeface="HGP創英角ｺﾞｼｯｸUB" pitchFamily="50" charset="-128"/>
              </a:rPr>
              <a:t>２０２０オリンピック</a:t>
            </a:r>
            <a:r>
              <a:rPr lang="ja-JP" altLang="en-US" sz="1100" dirty="0" smtClean="0">
                <a:solidFill>
                  <a:srgbClr val="FFFF00"/>
                </a:solidFill>
                <a:latin typeface="HGP創英角ｺﾞｼｯｸUB" pitchFamily="50" charset="-128"/>
                <a:ea typeface="HGP創英角ｺﾞｼｯｸUB" pitchFamily="50" charset="-128"/>
              </a:rPr>
              <a:t>・パラリンピック競技大会</a:t>
            </a:r>
            <a:endParaRPr lang="ja-JP" altLang="en-US" sz="1100" dirty="0">
              <a:solidFill>
                <a:srgbClr val="FFFF00"/>
              </a:solidFill>
              <a:latin typeface="HGP創英角ｺﾞｼｯｸUB" pitchFamily="50" charset="-128"/>
              <a:ea typeface="HGP創英角ｺﾞｼｯｸUB" pitchFamily="50" charset="-128"/>
            </a:endParaRPr>
          </a:p>
        </p:txBody>
      </p:sp>
      <p:sp>
        <p:nvSpPr>
          <p:cNvPr id="13" name="テキスト ボックス 12"/>
          <p:cNvSpPr txBox="1"/>
          <p:nvPr/>
        </p:nvSpPr>
        <p:spPr>
          <a:xfrm>
            <a:off x="2503441" y="3483535"/>
            <a:ext cx="3372654" cy="323165"/>
          </a:xfrm>
          <a:prstGeom prst="rect">
            <a:avLst/>
          </a:prstGeom>
          <a:noFill/>
        </p:spPr>
        <p:txBody>
          <a:bodyPr wrap="square" rtlCol="0">
            <a:spAutoFit/>
          </a:bodyPr>
          <a:lstStyle/>
          <a:p>
            <a:pPr lvl="0">
              <a:lnSpc>
                <a:spcPts val="1800"/>
              </a:lnSpc>
            </a:pPr>
            <a:r>
              <a:rPr lang="ja-JP" altLang="en-US" sz="1000" b="1" dirty="0" smtClean="0"/>
              <a:t>◆　</a:t>
            </a:r>
            <a:r>
              <a:rPr lang="ja-JP" altLang="en-US" sz="1000" b="1" dirty="0">
                <a:latin typeface="ＭＳ ゴシック" panose="020B0609070205080204" pitchFamily="49" charset="-128"/>
                <a:ea typeface="ＭＳ ゴシック" panose="020B0609070205080204" pitchFamily="49" charset="-128"/>
              </a:rPr>
              <a:t>芸術文化を創造する人材や支える人材の育成・支援</a:t>
            </a:r>
            <a:endParaRPr lang="en-US" altLang="ja-JP" sz="1000" b="1"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2495490" y="4014490"/>
            <a:ext cx="3632718" cy="246221"/>
          </a:xfrm>
          <a:prstGeom prst="rect">
            <a:avLst/>
          </a:prstGeom>
          <a:noFill/>
        </p:spPr>
        <p:txBody>
          <a:bodyPr wrap="square" rtlCol="0">
            <a:spAutoFit/>
          </a:bodyPr>
          <a:lstStyle/>
          <a:p>
            <a:r>
              <a:rPr lang="ja-JP" altLang="en-US" sz="1000" b="1" dirty="0" smtClean="0"/>
              <a:t>◆　</a:t>
            </a:r>
            <a:r>
              <a:rPr lang="ja-JP" altLang="en-US" sz="1000" b="1" dirty="0">
                <a:solidFill>
                  <a:schemeClr val="dk1"/>
                </a:solidFill>
                <a:latin typeface="ＭＳ ゴシック" panose="020B0609070205080204" pitchFamily="49" charset="-128"/>
                <a:ea typeface="ＭＳ ゴシック" panose="020B0609070205080204" pitchFamily="49" charset="-128"/>
              </a:rPr>
              <a:t>芸術文化を継承発展させる青少年が成長する機会の充実</a:t>
            </a:r>
            <a:endParaRPr lang="ja-JP" altLang="en-US" sz="1000" b="1" dirty="0"/>
          </a:p>
        </p:txBody>
      </p:sp>
      <p:sp>
        <p:nvSpPr>
          <p:cNvPr id="15" name="ストライプ矢印 14"/>
          <p:cNvSpPr/>
          <p:nvPr/>
        </p:nvSpPr>
        <p:spPr>
          <a:xfrm>
            <a:off x="7229723" y="4561976"/>
            <a:ext cx="1656000" cy="1031309"/>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bg1"/>
                </a:solidFill>
              </a:rPr>
              <a:t>成果を継承</a:t>
            </a:r>
            <a:endParaRPr kumimoji="1" lang="ja-JP" altLang="en-US" sz="1000" b="1" dirty="0">
              <a:solidFill>
                <a:schemeClr val="bg1"/>
              </a:solidFill>
            </a:endParaRPr>
          </a:p>
        </p:txBody>
      </p:sp>
      <p:sp>
        <p:nvSpPr>
          <p:cNvPr id="16" name="ストライプ矢印 15"/>
          <p:cNvSpPr/>
          <p:nvPr/>
        </p:nvSpPr>
        <p:spPr>
          <a:xfrm>
            <a:off x="7203213" y="5515116"/>
            <a:ext cx="1656000" cy="65750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成果を継承</a:t>
            </a:r>
            <a:endParaRPr kumimoji="1" lang="ja-JP" altLang="en-US" sz="1000" dirty="0"/>
          </a:p>
        </p:txBody>
      </p:sp>
      <p:sp>
        <p:nvSpPr>
          <p:cNvPr id="18" name="テキスト ボックス 17"/>
          <p:cNvSpPr txBox="1"/>
          <p:nvPr/>
        </p:nvSpPr>
        <p:spPr>
          <a:xfrm>
            <a:off x="2495491" y="4561976"/>
            <a:ext cx="4225607" cy="246221"/>
          </a:xfrm>
          <a:prstGeom prst="rect">
            <a:avLst/>
          </a:prstGeom>
          <a:noFill/>
        </p:spPr>
        <p:txBody>
          <a:bodyPr wrap="square" rtlCol="0">
            <a:spAutoFit/>
          </a:bodyPr>
          <a:lstStyle/>
          <a:p>
            <a:pPr lvl="0">
              <a:defRPr/>
            </a:pPr>
            <a:r>
              <a:rPr lang="ja-JP" altLang="en-US" sz="1000" b="1" dirty="0"/>
              <a:t>◆</a:t>
            </a:r>
            <a:r>
              <a:rPr lang="ja-JP" altLang="en-US" sz="900" b="1" dirty="0"/>
              <a:t> </a:t>
            </a:r>
            <a:r>
              <a:rPr lang="en-US" altLang="ja-JP" sz="900" b="1" dirty="0" smtClean="0">
                <a:latin typeface="+mn-ea"/>
              </a:rPr>
              <a:t>2025</a:t>
            </a:r>
            <a:r>
              <a:rPr lang="ja-JP" altLang="en-US" sz="900" b="1" dirty="0">
                <a:latin typeface="+mn-ea"/>
              </a:rPr>
              <a:t>年大阪・関西万博</a:t>
            </a:r>
            <a:r>
              <a:rPr lang="ja-JP" altLang="en-US" sz="900" b="1" dirty="0">
                <a:latin typeface="ＭＳ ゴシック" panose="020B0609070205080204" pitchFamily="49" charset="-128"/>
                <a:ea typeface="ＭＳ ゴシック" panose="020B0609070205080204" pitchFamily="49" charset="-128"/>
                <a:cs typeface="メイリオ" panose="020B0604030504040204" pitchFamily="50" charset="-128"/>
              </a:rPr>
              <a:t>を契機に芸術文化の有する多様な価値</a:t>
            </a:r>
            <a:r>
              <a:rPr lang="ja-JP" altLang="en-US" sz="900" b="1" dirty="0" smtClean="0">
                <a:latin typeface="ＭＳ ゴシック" panose="020B0609070205080204" pitchFamily="49" charset="-128"/>
                <a:ea typeface="ＭＳ ゴシック" panose="020B0609070205080204" pitchFamily="49" charset="-128"/>
                <a:cs typeface="メイリオ" panose="020B0604030504040204" pitchFamily="50" charset="-128"/>
              </a:rPr>
              <a:t>を弘める取組み</a:t>
            </a:r>
            <a:endParaRPr lang="en-US" altLang="ja-JP" sz="900" b="1" dirty="0"/>
          </a:p>
        </p:txBody>
      </p:sp>
      <p:sp>
        <p:nvSpPr>
          <p:cNvPr id="21" name="正方形/長方形 20"/>
          <p:cNvSpPr/>
          <p:nvPr/>
        </p:nvSpPr>
        <p:spPr>
          <a:xfrm>
            <a:off x="2622806" y="3750444"/>
            <a:ext cx="4158786" cy="237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大阪市芸術活動振興助成金等の既存事業の</a:t>
            </a:r>
            <a:r>
              <a:rPr kumimoji="1" lang="ja-JP" altLang="en-US" sz="900" b="1" dirty="0" smtClean="0">
                <a:solidFill>
                  <a:schemeClr val="bg1"/>
                </a:solidFill>
              </a:rPr>
              <a:t>充実</a:t>
            </a:r>
            <a:endParaRPr kumimoji="1" lang="ja-JP" altLang="en-US" sz="900" b="1" dirty="0">
              <a:solidFill>
                <a:schemeClr val="bg1"/>
              </a:solidFill>
            </a:endParaRPr>
          </a:p>
        </p:txBody>
      </p:sp>
      <p:sp>
        <p:nvSpPr>
          <p:cNvPr id="22" name="正方形/長方形 21"/>
          <p:cNvSpPr/>
          <p:nvPr/>
        </p:nvSpPr>
        <p:spPr>
          <a:xfrm>
            <a:off x="2633531" y="4230514"/>
            <a:ext cx="4158786" cy="237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bg1"/>
                </a:solidFill>
              </a:rPr>
              <a:t>芸術鑑賞・体験機会の充実や学校教育における博物館・美術館施設等の活用</a:t>
            </a:r>
            <a:endParaRPr kumimoji="1" lang="ja-JP" altLang="en-US" sz="900" b="1" dirty="0">
              <a:solidFill>
                <a:schemeClr val="bg1"/>
              </a:solidFill>
            </a:endParaRPr>
          </a:p>
        </p:txBody>
      </p:sp>
      <p:sp>
        <p:nvSpPr>
          <p:cNvPr id="23" name="正方形/長方形 22"/>
          <p:cNvSpPr/>
          <p:nvPr/>
        </p:nvSpPr>
        <p:spPr>
          <a:xfrm>
            <a:off x="2620541" y="5671050"/>
            <a:ext cx="4158000" cy="38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アーツカウンシルの活動（「評価・新亜」を中心としつつ、</a:t>
            </a:r>
            <a:endParaRPr lang="en-US" altLang="ja-JP"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「調査」や「企画」を強化）にかかる</a:t>
            </a: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情報発信の充実等</a:t>
            </a:r>
            <a:r>
              <a:rPr lang="ja-JP" altLang="en-US" sz="1000" dirty="0"/>
              <a:t>　</a:t>
            </a:r>
            <a:r>
              <a:rPr kumimoji="1" lang="ja-JP" altLang="en-US" sz="1000" b="1" dirty="0" smtClean="0"/>
              <a:t>　</a:t>
            </a:r>
            <a:endParaRPr kumimoji="1" lang="ja-JP" altLang="en-US" sz="1000" b="1" dirty="0"/>
          </a:p>
        </p:txBody>
      </p:sp>
      <p:sp>
        <p:nvSpPr>
          <p:cNvPr id="24" name="正方形/長方形 23"/>
          <p:cNvSpPr/>
          <p:nvPr/>
        </p:nvSpPr>
        <p:spPr>
          <a:xfrm>
            <a:off x="2610512" y="4814146"/>
            <a:ext cx="4158000" cy="700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大阪の文化資源を活用した観光振興や地域経済の活性化につながる取組み</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b="1" dirty="0" smtClean="0">
                <a:latin typeface="ＭＳ ゴシック" panose="020B0609070205080204" pitchFamily="49" charset="-128"/>
                <a:ea typeface="ＭＳ ゴシック" panose="020B0609070205080204" pitchFamily="49" charset="-128"/>
                <a:cs typeface="メイリオ" panose="020B0604030504040204" pitchFamily="50" charset="-128"/>
              </a:rPr>
              <a:t>・産</a:t>
            </a:r>
            <a:r>
              <a:rPr lang="ja-JP" altLang="en-US" sz="900" b="1" dirty="0">
                <a:latin typeface="ＭＳ ゴシック" panose="020B0609070205080204" pitchFamily="49" charset="-128"/>
                <a:ea typeface="ＭＳ ゴシック" panose="020B0609070205080204" pitchFamily="49" charset="-128"/>
                <a:cs typeface="メイリオ" panose="020B0604030504040204" pitchFamily="50" charset="-128"/>
              </a:rPr>
              <a:t>官学民が連携して芸術文化の多様な価値を高める取組み</a:t>
            </a:r>
            <a:endParaRPr lang="en-US" altLang="ja-JP" sz="900" b="1" dirty="0">
              <a:latin typeface="ＭＳ ゴシック" panose="020B0609070205080204" pitchFamily="49" charset="-128"/>
              <a:ea typeface="ＭＳ ゴシック" panose="020B0609070205080204" pitchFamily="49" charset="-128"/>
              <a:cs typeface="メイリオ" panose="020B0604030504040204" pitchFamily="50" charset="-128"/>
            </a:endParaRPr>
          </a:p>
          <a:p>
            <a:pPr lvl="0"/>
            <a:r>
              <a:rPr lang="ja-JP" altLang="en-US" sz="900" b="1"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900" b="1" dirty="0">
                <a:latin typeface="ＭＳ ゴシック" panose="020B0609070205080204" pitchFamily="49" charset="-128"/>
                <a:ea typeface="ＭＳ ゴシック" panose="020B0609070205080204" pitchFamily="49" charset="-128"/>
                <a:cs typeface="メイリオ" panose="020B0604030504040204" pitchFamily="50" charset="-128"/>
              </a:rPr>
              <a:t>大阪の歴史と文化が集積するエリアからの芸術文化の情報発信等に</a:t>
            </a:r>
            <a:r>
              <a:rPr lang="ja-JP" altLang="en-US" sz="900" b="1" dirty="0" smtClean="0">
                <a:latin typeface="ＭＳ ゴシック" panose="020B0609070205080204" pitchFamily="49" charset="-128"/>
                <a:ea typeface="ＭＳ ゴシック" panose="020B0609070205080204" pitchFamily="49" charset="-128"/>
                <a:cs typeface="メイリオ" panose="020B0604030504040204" pitchFamily="50" charset="-128"/>
              </a:rPr>
              <a:t>よる</a:t>
            </a:r>
            <a:endParaRPr lang="en-US" altLang="ja-JP" sz="900" b="1"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lvl="0"/>
            <a:r>
              <a:rPr lang="ja-JP" altLang="en-US" sz="900" b="1" dirty="0" smtClean="0">
                <a:latin typeface="ＭＳ ゴシック" panose="020B0609070205080204" pitchFamily="49" charset="-128"/>
                <a:ea typeface="ＭＳ ゴシック" panose="020B0609070205080204" pitchFamily="49" charset="-128"/>
                <a:cs typeface="メイリオ" panose="020B0604030504040204" pitchFamily="50" charset="-128"/>
              </a:rPr>
              <a:t>　大阪</a:t>
            </a:r>
            <a:r>
              <a:rPr lang="ja-JP" altLang="en-US" sz="900" b="1" dirty="0">
                <a:latin typeface="ＭＳ ゴシック" panose="020B0609070205080204" pitchFamily="49" charset="-128"/>
                <a:ea typeface="ＭＳ ゴシック" panose="020B0609070205080204" pitchFamily="49" charset="-128"/>
                <a:cs typeface="メイリオ" panose="020B0604030504040204" pitchFamily="50" charset="-128"/>
              </a:rPr>
              <a:t>ブランド力向上の取組み</a:t>
            </a:r>
            <a:endParaRPr lang="en-US" altLang="ja-JP" sz="9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6" name="正方形/長方形 25"/>
          <p:cNvSpPr/>
          <p:nvPr/>
        </p:nvSpPr>
        <p:spPr>
          <a:xfrm>
            <a:off x="2473414" y="2770860"/>
            <a:ext cx="680823" cy="320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t>大阪中之島</a:t>
            </a:r>
            <a:r>
              <a:rPr kumimoji="1" lang="en-US" altLang="ja-JP" sz="700" b="1" dirty="0" smtClean="0"/>
              <a:t/>
            </a:r>
            <a:br>
              <a:rPr kumimoji="1" lang="en-US" altLang="ja-JP" sz="700" b="1" dirty="0" smtClean="0"/>
            </a:br>
            <a:r>
              <a:rPr kumimoji="1" lang="ja-JP" altLang="en-US" sz="700" b="1" dirty="0" smtClean="0"/>
              <a:t>美術館開館</a:t>
            </a:r>
            <a:endParaRPr kumimoji="1" lang="ja-JP" altLang="en-US" sz="700" b="1" dirty="0"/>
          </a:p>
        </p:txBody>
      </p:sp>
      <p:sp>
        <p:nvSpPr>
          <p:cNvPr id="27" name="正方形/長方形 26"/>
          <p:cNvSpPr/>
          <p:nvPr/>
        </p:nvSpPr>
        <p:spPr>
          <a:xfrm>
            <a:off x="2610512" y="3167416"/>
            <a:ext cx="4158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bg1"/>
                </a:solidFill>
              </a:rPr>
              <a:t>「大阪都市魅力創造戦略</a:t>
            </a:r>
            <a:r>
              <a:rPr kumimoji="1" lang="en-US" altLang="ja-JP" sz="1000" b="1" dirty="0" smtClean="0">
                <a:solidFill>
                  <a:schemeClr val="bg1"/>
                </a:solidFill>
              </a:rPr>
              <a:t>2025</a:t>
            </a:r>
            <a:r>
              <a:rPr kumimoji="1" lang="ja-JP" altLang="en-US" sz="1000" b="1" dirty="0" smtClean="0">
                <a:solidFill>
                  <a:schemeClr val="bg1"/>
                </a:solidFill>
              </a:rPr>
              <a:t>」の取組み</a:t>
            </a:r>
            <a:endParaRPr kumimoji="1" lang="ja-JP" altLang="en-US" sz="1000" b="1" dirty="0">
              <a:solidFill>
                <a:schemeClr val="bg1"/>
              </a:solidFill>
            </a:endParaRPr>
          </a:p>
        </p:txBody>
      </p:sp>
      <p:sp>
        <p:nvSpPr>
          <p:cNvPr id="2" name="スライド番号プレースホルダー 1"/>
          <p:cNvSpPr>
            <a:spLocks noGrp="1"/>
          </p:cNvSpPr>
          <p:nvPr>
            <p:ph type="sldNum" sz="quarter" idx="12"/>
          </p:nvPr>
        </p:nvSpPr>
        <p:spPr/>
        <p:txBody>
          <a:bodyPr/>
          <a:lstStyle/>
          <a:p>
            <a:r>
              <a:rPr lang="en-US" altLang="ja-JP" dirty="0" smtClean="0"/>
              <a:t>25</a:t>
            </a:r>
            <a:endParaRPr lang="ja-JP" altLang="en-US" dirty="0"/>
          </a:p>
        </p:txBody>
      </p:sp>
      <p:sp>
        <p:nvSpPr>
          <p:cNvPr id="25" name="テキスト ボックス 24"/>
          <p:cNvSpPr txBox="1"/>
          <p:nvPr/>
        </p:nvSpPr>
        <p:spPr>
          <a:xfrm>
            <a:off x="6826034" y="1842171"/>
            <a:ext cx="327706" cy="4099553"/>
          </a:xfrm>
          <a:prstGeom prst="rect">
            <a:avLst/>
          </a:prstGeom>
          <a:gradFill>
            <a:gsLst>
              <a:gs pos="0">
                <a:schemeClr val="accent5">
                  <a:shade val="51000"/>
                  <a:satMod val="130000"/>
                </a:schemeClr>
              </a:gs>
              <a:gs pos="73000">
                <a:schemeClr val="accent5">
                  <a:shade val="93000"/>
                  <a:satMod val="130000"/>
                </a:schemeClr>
              </a:gs>
              <a:gs pos="100000">
                <a:schemeClr val="accent5">
                  <a:shade val="94000"/>
                  <a:satMod val="135000"/>
                </a:schemeClr>
              </a:gs>
            </a:gsLst>
            <a:lin ang="16200000" scaled="0"/>
          </a:gradFill>
          <a:ln/>
        </p:spPr>
        <p:style>
          <a:lnRef idx="0">
            <a:schemeClr val="accent5"/>
          </a:lnRef>
          <a:fillRef idx="3">
            <a:schemeClr val="accent5"/>
          </a:fillRef>
          <a:effectRef idx="3">
            <a:schemeClr val="accent5"/>
          </a:effectRef>
          <a:fontRef idx="minor">
            <a:schemeClr val="lt1"/>
          </a:fontRef>
        </p:style>
        <p:txBody>
          <a:bodyPr vert="eaVert" wrap="none" lIns="91428" tIns="45714" rIns="91428" bIns="45714" rtlCol="0" anchor="ctr" anchorCtr="0">
            <a:noAutofit/>
          </a:bodyPr>
          <a:lstStyle/>
          <a:p>
            <a:pPr algn="ctr"/>
            <a:r>
              <a:rPr lang="ja-JP" altLang="en-US" sz="1100" dirty="0" smtClean="0">
                <a:solidFill>
                  <a:srgbClr val="FFFF00"/>
                </a:solidFill>
                <a:latin typeface="HGP創英角ｺﾞｼｯｸUB" pitchFamily="50" charset="-128"/>
                <a:ea typeface="HGP創英角ｺﾞｼｯｸUB" pitchFamily="50" charset="-128"/>
              </a:rPr>
              <a:t>　２０２５年　大阪・関西万博</a:t>
            </a:r>
            <a:endParaRPr lang="ja-JP" altLang="en-US" sz="1100" dirty="0">
              <a:solidFill>
                <a:srgbClr val="FFFF00"/>
              </a:solidFill>
              <a:latin typeface="HGP創英角ｺﾞｼｯｸUB" pitchFamily="50" charset="-128"/>
              <a:ea typeface="HGP創英角ｺﾞｼｯｸUB" pitchFamily="50" charset="-128"/>
            </a:endParaRPr>
          </a:p>
        </p:txBody>
      </p:sp>
      <p:sp>
        <p:nvSpPr>
          <p:cNvPr id="29" name="ストライプ矢印 28"/>
          <p:cNvSpPr/>
          <p:nvPr/>
        </p:nvSpPr>
        <p:spPr>
          <a:xfrm>
            <a:off x="7220403" y="1766088"/>
            <a:ext cx="1656000" cy="657208"/>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0" name="正方形/長方形 29"/>
          <p:cNvSpPr/>
          <p:nvPr/>
        </p:nvSpPr>
        <p:spPr>
          <a:xfrm>
            <a:off x="3275856" y="2305257"/>
            <a:ext cx="879245" cy="320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t>文化庁</a:t>
            </a:r>
            <a:endParaRPr kumimoji="1" lang="en-US" altLang="ja-JP" sz="700" b="1" dirty="0" smtClean="0"/>
          </a:p>
          <a:p>
            <a:pPr algn="ctr"/>
            <a:r>
              <a:rPr kumimoji="1" lang="ja-JP" altLang="en-US" sz="700" b="1" dirty="0" smtClean="0"/>
              <a:t>本格移転（京都）</a:t>
            </a:r>
            <a:endParaRPr kumimoji="1" lang="ja-JP" altLang="en-US" sz="700" b="1" dirty="0"/>
          </a:p>
        </p:txBody>
      </p:sp>
      <p:sp>
        <p:nvSpPr>
          <p:cNvPr id="31" name="ストライプ矢印 30"/>
          <p:cNvSpPr/>
          <p:nvPr/>
        </p:nvSpPr>
        <p:spPr>
          <a:xfrm>
            <a:off x="7198182" y="3048617"/>
            <a:ext cx="1656000" cy="478905"/>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成果を継承</a:t>
            </a:r>
            <a:endParaRPr kumimoji="1" lang="ja-JP" altLang="en-US" sz="1000" dirty="0"/>
          </a:p>
        </p:txBody>
      </p:sp>
      <p:sp>
        <p:nvSpPr>
          <p:cNvPr id="32" name="ストライプ矢印 31"/>
          <p:cNvSpPr/>
          <p:nvPr/>
        </p:nvSpPr>
        <p:spPr>
          <a:xfrm>
            <a:off x="7198182" y="3581037"/>
            <a:ext cx="1656000" cy="49399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成果を継承</a:t>
            </a:r>
            <a:endParaRPr kumimoji="1" lang="ja-JP" altLang="en-US" sz="1000" dirty="0"/>
          </a:p>
        </p:txBody>
      </p:sp>
      <p:sp>
        <p:nvSpPr>
          <p:cNvPr id="33" name="ストライプ矢印 32"/>
          <p:cNvSpPr/>
          <p:nvPr/>
        </p:nvSpPr>
        <p:spPr>
          <a:xfrm>
            <a:off x="7206684" y="4090344"/>
            <a:ext cx="1656000" cy="49399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成果を継承</a:t>
            </a:r>
            <a:endParaRPr kumimoji="1" lang="ja-JP" altLang="en-US" sz="1000" dirty="0"/>
          </a:p>
        </p:txBody>
      </p:sp>
    </p:spTree>
    <p:extLst>
      <p:ext uri="{BB962C8B-B14F-4D97-AF65-F5344CB8AC3E}">
        <p14:creationId xmlns:p14="http://schemas.microsoft.com/office/powerpoint/2010/main" val="4202433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9271</Words>
  <Application>Microsoft Office PowerPoint</Application>
  <PresentationFormat>画面に合わせる (4:3)</PresentationFormat>
  <Paragraphs>655</Paragraphs>
  <Slides>31</Slides>
  <Notes>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ariant>
        <vt:lpstr>目的別スライド ショー</vt:lpstr>
      </vt:variant>
      <vt:variant>
        <vt:i4>1</vt:i4>
      </vt:variant>
    </vt:vector>
  </HeadingPairs>
  <TitlesOfParts>
    <vt:vector size="42" baseType="lpstr">
      <vt:lpstr>HGP創英角ｺﾞｼｯｸUB</vt:lpstr>
      <vt:lpstr>ＭＳ Ｐゴシック</vt:lpstr>
      <vt:lpstr>ＭＳ ゴシック</vt:lpstr>
      <vt:lpstr>ＭＳ 明朝</vt:lpstr>
      <vt:lpstr>メイリオ</vt:lpstr>
      <vt:lpstr>Arial</vt:lpstr>
      <vt:lpstr>Calibri</vt:lpstr>
      <vt:lpstr>Century</vt:lpstr>
      <vt:lpstr>Times New Roman</vt:lpstr>
      <vt:lpstr>Office ​​テーマ</vt:lpstr>
      <vt:lpstr>３―３．Ｂ「文化が都市を変革する」（大阪市の取組み）</vt:lpstr>
      <vt:lpstr>３―４．Ｃ「文化が社会を形成する」（大阪市の取組み）</vt:lpstr>
      <vt:lpstr>３―４．Ｃ「文化が社会を形成する」（大阪市の取組み）</vt:lpstr>
      <vt:lpstr>４．推進に向けて 　４－１．重点取組みについて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４枚目のスライド番号が１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2021-03-26T00:27:59Z</dcterms:modified>
</cp:coreProperties>
</file>