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41" r:id="rId1"/>
  </p:sldMasterIdLst>
  <p:notesMasterIdLst>
    <p:notesMasterId r:id="rId3"/>
  </p:notesMasterIdLst>
  <p:sldIdLst>
    <p:sldId id="577" r:id="rId2"/>
  </p:sldIdLst>
  <p:sldSz cx="12801600" cy="9601200" type="A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929" userDrawn="1">
          <p15:clr>
            <a:srgbClr val="A4A3A4"/>
          </p15:clr>
        </p15:guide>
        <p15:guide id="2" pos="403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CC00"/>
    <a:srgbClr val="FFCC66"/>
    <a:srgbClr val="FF66FF"/>
    <a:srgbClr val="FFFFFF"/>
    <a:srgbClr val="9DC3E6"/>
    <a:srgbClr val="FBE5D6"/>
    <a:srgbClr val="4472C4"/>
    <a:srgbClr val="4584D3"/>
    <a:srgbClr val="66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000" autoAdjust="0"/>
    <p:restoredTop sz="94434" autoAdjust="0"/>
  </p:normalViewPr>
  <p:slideViewPr>
    <p:cSldViewPr snapToGrid="0">
      <p:cViewPr varScale="1">
        <p:scale>
          <a:sx n="50" d="100"/>
          <a:sy n="50" d="100"/>
        </p:scale>
        <p:origin x="1812" y="36"/>
      </p:cViewPr>
      <p:guideLst>
        <p:guide orient="horz" pos="2929"/>
        <p:guide pos="4032"/>
      </p:guideLst>
    </p:cSldViewPr>
  </p:slideViewPr>
  <p:notesTextViewPr>
    <p:cViewPr>
      <p:scale>
        <a:sx n="66" d="100"/>
        <a:sy n="66" d="100"/>
      </p:scale>
      <p:origin x="0" y="0"/>
    </p:cViewPr>
  </p:notesTextViewPr>
  <p:sorterViewPr>
    <p:cViewPr>
      <p:scale>
        <a:sx n="75" d="100"/>
        <a:sy n="75"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2945659" cy="498056"/>
          </a:xfrm>
          <a:prstGeom prst="rect">
            <a:avLst/>
          </a:prstGeom>
        </p:spPr>
        <p:txBody>
          <a:bodyPr vert="horz" lIns="91290" tIns="45646" rIns="91290" bIns="4564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6" y="2"/>
            <a:ext cx="2945659" cy="498056"/>
          </a:xfrm>
          <a:prstGeom prst="rect">
            <a:avLst/>
          </a:prstGeom>
        </p:spPr>
        <p:txBody>
          <a:bodyPr vert="horz" lIns="91290" tIns="45646" rIns="91290" bIns="45646" rtlCol="0"/>
          <a:lstStyle>
            <a:lvl1pPr algn="r">
              <a:defRPr sz="1200"/>
            </a:lvl1pPr>
          </a:lstStyle>
          <a:p>
            <a:fld id="{2834F7C2-E3C1-485C-AEC1-A22E69A3451F}" type="datetimeFigureOut">
              <a:rPr kumimoji="1" lang="ja-JP" altLang="en-US" smtClean="0"/>
              <a:t>2021/3/26</a:t>
            </a:fld>
            <a:endParaRPr kumimoji="1" lang="ja-JP" altLang="en-US"/>
          </a:p>
        </p:txBody>
      </p:sp>
      <p:sp>
        <p:nvSpPr>
          <p:cNvPr id="4" name="スライド イメージ プレースホルダー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290" tIns="45646" rIns="91290" bIns="45646" rtlCol="0" anchor="ctr"/>
          <a:lstStyle/>
          <a:p>
            <a:endParaRPr lang="ja-JP" altLang="en-US"/>
          </a:p>
        </p:txBody>
      </p:sp>
      <p:sp>
        <p:nvSpPr>
          <p:cNvPr id="5" name="ノート プレースホルダー 4"/>
          <p:cNvSpPr>
            <a:spLocks noGrp="1"/>
          </p:cNvSpPr>
          <p:nvPr>
            <p:ph type="body" sz="quarter" idx="3"/>
          </p:nvPr>
        </p:nvSpPr>
        <p:spPr>
          <a:xfrm>
            <a:off x="679768" y="4777196"/>
            <a:ext cx="5438140" cy="3908613"/>
          </a:xfrm>
          <a:prstGeom prst="rect">
            <a:avLst/>
          </a:prstGeom>
        </p:spPr>
        <p:txBody>
          <a:bodyPr vert="horz" lIns="91290" tIns="45646" rIns="91290" bIns="45646"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428584"/>
            <a:ext cx="2945659" cy="498055"/>
          </a:xfrm>
          <a:prstGeom prst="rect">
            <a:avLst/>
          </a:prstGeom>
        </p:spPr>
        <p:txBody>
          <a:bodyPr vert="horz" lIns="91290" tIns="45646" rIns="91290" bIns="4564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6" y="9428584"/>
            <a:ext cx="2945659" cy="498055"/>
          </a:xfrm>
          <a:prstGeom prst="rect">
            <a:avLst/>
          </a:prstGeom>
        </p:spPr>
        <p:txBody>
          <a:bodyPr vert="horz" lIns="91290" tIns="45646" rIns="91290" bIns="45646" rtlCol="0" anchor="b"/>
          <a:lstStyle>
            <a:lvl1pPr algn="r">
              <a:defRPr sz="1200"/>
            </a:lvl1pPr>
          </a:lstStyle>
          <a:p>
            <a:fld id="{2FA404CE-5901-4433-A4E3-CDF533FEFA05}" type="slidenum">
              <a:rPr kumimoji="1" lang="ja-JP" altLang="en-US" smtClean="0"/>
              <a:t>‹#›</a:t>
            </a:fld>
            <a:endParaRPr kumimoji="1" lang="ja-JP" altLang="en-US"/>
          </a:p>
        </p:txBody>
      </p:sp>
    </p:spTree>
    <p:extLst>
      <p:ext uri="{BB962C8B-B14F-4D97-AF65-F5344CB8AC3E}">
        <p14:creationId xmlns:p14="http://schemas.microsoft.com/office/powerpoint/2010/main" val="675585917"/>
      </p:ext>
    </p:extLst>
  </p:cSld>
  <p:clrMap bg1="lt1" tx1="dk1" bg2="lt2" tx2="dk2" accent1="accent1" accent2="accent2" accent3="accent3" accent4="accent4" accent5="accent5" accent6="accent6" hlink="hlink" folHlink="folHlink"/>
  <p:notesStyle>
    <a:lvl1pPr marL="0" algn="l" defTabSz="1221913" rtl="0" eaLnBrk="1" latinLnBrk="0" hangingPunct="1">
      <a:defRPr kumimoji="1" sz="1604" kern="1200">
        <a:solidFill>
          <a:schemeClr val="tx1"/>
        </a:solidFill>
        <a:latin typeface="+mn-lt"/>
        <a:ea typeface="+mn-ea"/>
        <a:cs typeface="+mn-cs"/>
      </a:defRPr>
    </a:lvl1pPr>
    <a:lvl2pPr marL="610956" algn="l" defTabSz="1221913" rtl="0" eaLnBrk="1" latinLnBrk="0" hangingPunct="1">
      <a:defRPr kumimoji="1" sz="1604" kern="1200">
        <a:solidFill>
          <a:schemeClr val="tx1"/>
        </a:solidFill>
        <a:latin typeface="+mn-lt"/>
        <a:ea typeface="+mn-ea"/>
        <a:cs typeface="+mn-cs"/>
      </a:defRPr>
    </a:lvl2pPr>
    <a:lvl3pPr marL="1221913" algn="l" defTabSz="1221913" rtl="0" eaLnBrk="1" latinLnBrk="0" hangingPunct="1">
      <a:defRPr kumimoji="1" sz="1604" kern="1200">
        <a:solidFill>
          <a:schemeClr val="tx1"/>
        </a:solidFill>
        <a:latin typeface="+mn-lt"/>
        <a:ea typeface="+mn-ea"/>
        <a:cs typeface="+mn-cs"/>
      </a:defRPr>
    </a:lvl3pPr>
    <a:lvl4pPr marL="1832869" algn="l" defTabSz="1221913" rtl="0" eaLnBrk="1" latinLnBrk="0" hangingPunct="1">
      <a:defRPr kumimoji="1" sz="1604" kern="1200">
        <a:solidFill>
          <a:schemeClr val="tx1"/>
        </a:solidFill>
        <a:latin typeface="+mn-lt"/>
        <a:ea typeface="+mn-ea"/>
        <a:cs typeface="+mn-cs"/>
      </a:defRPr>
    </a:lvl4pPr>
    <a:lvl5pPr marL="2443825" algn="l" defTabSz="1221913" rtl="0" eaLnBrk="1" latinLnBrk="0" hangingPunct="1">
      <a:defRPr kumimoji="1" sz="1604" kern="1200">
        <a:solidFill>
          <a:schemeClr val="tx1"/>
        </a:solidFill>
        <a:latin typeface="+mn-lt"/>
        <a:ea typeface="+mn-ea"/>
        <a:cs typeface="+mn-cs"/>
      </a:defRPr>
    </a:lvl5pPr>
    <a:lvl6pPr marL="3054782" algn="l" defTabSz="1221913" rtl="0" eaLnBrk="1" latinLnBrk="0" hangingPunct="1">
      <a:defRPr kumimoji="1" sz="1604" kern="1200">
        <a:solidFill>
          <a:schemeClr val="tx1"/>
        </a:solidFill>
        <a:latin typeface="+mn-lt"/>
        <a:ea typeface="+mn-ea"/>
        <a:cs typeface="+mn-cs"/>
      </a:defRPr>
    </a:lvl6pPr>
    <a:lvl7pPr marL="3665738" algn="l" defTabSz="1221913" rtl="0" eaLnBrk="1" latinLnBrk="0" hangingPunct="1">
      <a:defRPr kumimoji="1" sz="1604" kern="1200">
        <a:solidFill>
          <a:schemeClr val="tx1"/>
        </a:solidFill>
        <a:latin typeface="+mn-lt"/>
        <a:ea typeface="+mn-ea"/>
        <a:cs typeface="+mn-cs"/>
      </a:defRPr>
    </a:lvl7pPr>
    <a:lvl8pPr marL="4276695" algn="l" defTabSz="1221913" rtl="0" eaLnBrk="1" latinLnBrk="0" hangingPunct="1">
      <a:defRPr kumimoji="1" sz="1604" kern="1200">
        <a:solidFill>
          <a:schemeClr val="tx1"/>
        </a:solidFill>
        <a:latin typeface="+mn-lt"/>
        <a:ea typeface="+mn-ea"/>
        <a:cs typeface="+mn-cs"/>
      </a:defRPr>
    </a:lvl8pPr>
    <a:lvl9pPr marL="4887651" algn="l" defTabSz="1221913" rtl="0" eaLnBrk="1" latinLnBrk="0" hangingPunct="1">
      <a:defRPr kumimoji="1" sz="1604"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4538"/>
            <a:ext cx="4959350" cy="37211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12906">
              <a:defRPr/>
            </a:pPr>
            <a:fld id="{42787226-618E-490E-9C26-24E6078C4AF0}" type="slidenum">
              <a:rPr kumimoji="1" lang="ja-JP" altLang="en-US">
                <a:solidFill>
                  <a:prstClr val="black"/>
                </a:solidFill>
                <a:latin typeface="Calibri"/>
                <a:ea typeface="ＭＳ Ｐゴシック" panose="020B0600070205080204" pitchFamily="50" charset="-128"/>
              </a:rPr>
              <a:pPr defTabSz="912906">
                <a:defRPr/>
              </a:pPr>
              <a:t>1</a:t>
            </a:fld>
            <a:endParaRPr kumimoji="1" lang="ja-JP" altLang="en-US" dirty="0">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784451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104A6E46-829E-4979-A182-11FDFDE24D30}" type="datetimeFigureOut">
              <a:rPr kumimoji="1" lang="ja-JP" altLang="en-US" smtClean="0"/>
              <a:t>2021/3/26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1633354-CE2B-4FC0-B919-DA9E5A5DB0F4}" type="slidenum">
              <a:rPr kumimoji="1" lang="ja-JP" altLang="en-US" smtClean="0"/>
              <a:t>‹#›</a:t>
            </a:fld>
            <a:endParaRPr kumimoji="1" lang="ja-JP" altLang="en-US"/>
          </a:p>
        </p:txBody>
      </p:sp>
    </p:spTree>
    <p:extLst>
      <p:ext uri="{BB962C8B-B14F-4D97-AF65-F5344CB8AC3E}">
        <p14:creationId xmlns:p14="http://schemas.microsoft.com/office/powerpoint/2010/main" val="7998264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04A6E46-829E-4979-A182-11FDFDE24D30}" type="datetimeFigureOut">
              <a:rPr kumimoji="1" lang="ja-JP" altLang="en-US" smtClean="0"/>
              <a:t>2021/3/26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1633354-CE2B-4FC0-B919-DA9E5A5DB0F4}" type="slidenum">
              <a:rPr kumimoji="1" lang="ja-JP" altLang="en-US" smtClean="0"/>
              <a:t>‹#›</a:t>
            </a:fld>
            <a:endParaRPr kumimoji="1" lang="ja-JP" altLang="en-US"/>
          </a:p>
        </p:txBody>
      </p:sp>
    </p:spTree>
    <p:extLst>
      <p:ext uri="{BB962C8B-B14F-4D97-AF65-F5344CB8AC3E}">
        <p14:creationId xmlns:p14="http://schemas.microsoft.com/office/powerpoint/2010/main" val="8215968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04A6E46-829E-4979-A182-11FDFDE24D30}" type="datetimeFigureOut">
              <a:rPr kumimoji="1" lang="ja-JP" altLang="en-US" smtClean="0"/>
              <a:t>2021/3/26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1633354-CE2B-4FC0-B919-DA9E5A5DB0F4}" type="slidenum">
              <a:rPr kumimoji="1" lang="ja-JP" altLang="en-US" smtClean="0"/>
              <a:t>‹#›</a:t>
            </a:fld>
            <a:endParaRPr kumimoji="1" lang="ja-JP" altLang="en-US"/>
          </a:p>
        </p:txBody>
      </p:sp>
    </p:spTree>
    <p:extLst>
      <p:ext uri="{BB962C8B-B14F-4D97-AF65-F5344CB8AC3E}">
        <p14:creationId xmlns:p14="http://schemas.microsoft.com/office/powerpoint/2010/main" val="737798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04A6E46-829E-4979-A182-11FDFDE24D30}" type="datetimeFigureOut">
              <a:rPr kumimoji="1" lang="ja-JP" altLang="en-US" smtClean="0"/>
              <a:t>2021/3/26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1633354-CE2B-4FC0-B919-DA9E5A5DB0F4}" type="slidenum">
              <a:rPr kumimoji="1" lang="ja-JP" altLang="en-US" smtClean="0"/>
              <a:t>‹#›</a:t>
            </a:fld>
            <a:endParaRPr kumimoji="1" lang="ja-JP" altLang="en-US"/>
          </a:p>
        </p:txBody>
      </p:sp>
    </p:spTree>
    <p:extLst>
      <p:ext uri="{BB962C8B-B14F-4D97-AF65-F5344CB8AC3E}">
        <p14:creationId xmlns:p14="http://schemas.microsoft.com/office/powerpoint/2010/main" val="35508757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104A6E46-829E-4979-A182-11FDFDE24D30}" type="datetimeFigureOut">
              <a:rPr kumimoji="1" lang="ja-JP" altLang="en-US" smtClean="0"/>
              <a:t>2021/3/26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1633354-CE2B-4FC0-B919-DA9E5A5DB0F4}" type="slidenum">
              <a:rPr kumimoji="1" lang="ja-JP" altLang="en-US" smtClean="0"/>
              <a:t>‹#›</a:t>
            </a:fld>
            <a:endParaRPr kumimoji="1" lang="ja-JP" altLang="en-US"/>
          </a:p>
        </p:txBody>
      </p:sp>
    </p:spTree>
    <p:extLst>
      <p:ext uri="{BB962C8B-B14F-4D97-AF65-F5344CB8AC3E}">
        <p14:creationId xmlns:p14="http://schemas.microsoft.com/office/powerpoint/2010/main" val="22323736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104A6E46-829E-4979-A182-11FDFDE24D30}" type="datetimeFigureOut">
              <a:rPr kumimoji="1" lang="ja-JP" altLang="en-US" smtClean="0"/>
              <a:t>2021/3/26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1633354-CE2B-4FC0-B919-DA9E5A5DB0F4}" type="slidenum">
              <a:rPr kumimoji="1" lang="ja-JP" altLang="en-US" smtClean="0"/>
              <a:t>‹#›</a:t>
            </a:fld>
            <a:endParaRPr kumimoji="1" lang="ja-JP" altLang="en-US"/>
          </a:p>
        </p:txBody>
      </p:sp>
    </p:spTree>
    <p:extLst>
      <p:ext uri="{BB962C8B-B14F-4D97-AF65-F5344CB8AC3E}">
        <p14:creationId xmlns:p14="http://schemas.microsoft.com/office/powerpoint/2010/main" val="7755662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smtClean="0"/>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104A6E46-829E-4979-A182-11FDFDE24D30}" type="datetimeFigureOut">
              <a:rPr kumimoji="1" lang="ja-JP" altLang="en-US" smtClean="0"/>
              <a:t>2021/3/26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1633354-CE2B-4FC0-B919-DA9E5A5DB0F4}" type="slidenum">
              <a:rPr kumimoji="1" lang="ja-JP" altLang="en-US" smtClean="0"/>
              <a:t>‹#›</a:t>
            </a:fld>
            <a:endParaRPr kumimoji="1" lang="ja-JP" altLang="en-US"/>
          </a:p>
        </p:txBody>
      </p:sp>
    </p:spTree>
    <p:extLst>
      <p:ext uri="{BB962C8B-B14F-4D97-AF65-F5344CB8AC3E}">
        <p14:creationId xmlns:p14="http://schemas.microsoft.com/office/powerpoint/2010/main" val="32453463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104A6E46-829E-4979-A182-11FDFDE24D30}" type="datetimeFigureOut">
              <a:rPr kumimoji="1" lang="ja-JP" altLang="en-US" smtClean="0"/>
              <a:t>2021/3/26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1633354-CE2B-4FC0-B919-DA9E5A5DB0F4}" type="slidenum">
              <a:rPr kumimoji="1" lang="ja-JP" altLang="en-US" smtClean="0"/>
              <a:t>‹#›</a:t>
            </a:fld>
            <a:endParaRPr kumimoji="1" lang="ja-JP" altLang="en-US"/>
          </a:p>
        </p:txBody>
      </p:sp>
    </p:spTree>
    <p:extLst>
      <p:ext uri="{BB962C8B-B14F-4D97-AF65-F5344CB8AC3E}">
        <p14:creationId xmlns:p14="http://schemas.microsoft.com/office/powerpoint/2010/main" val="29749540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4A6E46-829E-4979-A182-11FDFDE24D30}" type="datetimeFigureOut">
              <a:rPr kumimoji="1" lang="ja-JP" altLang="en-US" smtClean="0"/>
              <a:t>2021/3/26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1633354-CE2B-4FC0-B919-DA9E5A5DB0F4}" type="slidenum">
              <a:rPr kumimoji="1" lang="ja-JP" altLang="en-US" smtClean="0"/>
              <a:t>‹#›</a:t>
            </a:fld>
            <a:endParaRPr kumimoji="1" lang="ja-JP" altLang="en-US"/>
          </a:p>
        </p:txBody>
      </p:sp>
    </p:spTree>
    <p:extLst>
      <p:ext uri="{BB962C8B-B14F-4D97-AF65-F5344CB8AC3E}">
        <p14:creationId xmlns:p14="http://schemas.microsoft.com/office/powerpoint/2010/main" val="39755985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104A6E46-829E-4979-A182-11FDFDE24D30}" type="datetimeFigureOut">
              <a:rPr kumimoji="1" lang="ja-JP" altLang="en-US" smtClean="0"/>
              <a:t>2021/3/26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1633354-CE2B-4FC0-B919-DA9E5A5DB0F4}" type="slidenum">
              <a:rPr kumimoji="1" lang="ja-JP" altLang="en-US" smtClean="0"/>
              <a:t>‹#›</a:t>
            </a:fld>
            <a:endParaRPr kumimoji="1" lang="ja-JP" altLang="en-US"/>
          </a:p>
        </p:txBody>
      </p:sp>
    </p:spTree>
    <p:extLst>
      <p:ext uri="{BB962C8B-B14F-4D97-AF65-F5344CB8AC3E}">
        <p14:creationId xmlns:p14="http://schemas.microsoft.com/office/powerpoint/2010/main" val="12641103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smtClean="0"/>
              <a:t>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104A6E46-829E-4979-A182-11FDFDE24D30}" type="datetimeFigureOut">
              <a:rPr kumimoji="1" lang="ja-JP" altLang="en-US" smtClean="0"/>
              <a:t>2021/3/26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1633354-CE2B-4FC0-B919-DA9E5A5DB0F4}" type="slidenum">
              <a:rPr kumimoji="1" lang="ja-JP" altLang="en-US" smtClean="0"/>
              <a:t>‹#›</a:t>
            </a:fld>
            <a:endParaRPr kumimoji="1" lang="ja-JP" altLang="en-US"/>
          </a:p>
        </p:txBody>
      </p:sp>
    </p:spTree>
    <p:extLst>
      <p:ext uri="{BB962C8B-B14F-4D97-AF65-F5344CB8AC3E}">
        <p14:creationId xmlns:p14="http://schemas.microsoft.com/office/powerpoint/2010/main" val="5854605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104A6E46-829E-4979-A182-11FDFDE24D30}" type="datetimeFigureOut">
              <a:rPr kumimoji="1" lang="ja-JP" altLang="en-US" smtClean="0"/>
              <a:t>2021/3/26</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91633354-CE2B-4FC0-B919-DA9E5A5DB0F4}" type="slidenum">
              <a:rPr kumimoji="1" lang="ja-JP" altLang="en-US" smtClean="0"/>
              <a:t>‹#›</a:t>
            </a:fld>
            <a:endParaRPr kumimoji="1" lang="ja-JP" altLang="en-US"/>
          </a:p>
        </p:txBody>
      </p:sp>
    </p:spTree>
    <p:extLst>
      <p:ext uri="{BB962C8B-B14F-4D97-AF65-F5344CB8AC3E}">
        <p14:creationId xmlns:p14="http://schemas.microsoft.com/office/powerpoint/2010/main" val="1569581647"/>
      </p:ext>
    </p:extLst>
  </p:cSld>
  <p:clrMap bg1="lt1" tx1="dk1" bg2="lt2" tx2="dk2" accent1="accent1" accent2="accent2" accent3="accent3" accent4="accent4" accent5="accent5" accent6="accent6" hlink="hlink" folHlink="folHlink"/>
  <p:sldLayoutIdLst>
    <p:sldLayoutId id="2147483742" r:id="rId1"/>
    <p:sldLayoutId id="2147483743" r:id="rId2"/>
    <p:sldLayoutId id="2147483744" r:id="rId3"/>
    <p:sldLayoutId id="2147483745" r:id="rId4"/>
    <p:sldLayoutId id="2147483746" r:id="rId5"/>
    <p:sldLayoutId id="2147483747" r:id="rId6"/>
    <p:sldLayoutId id="2147483748" r:id="rId7"/>
    <p:sldLayoutId id="2147483749" r:id="rId8"/>
    <p:sldLayoutId id="2147483750" r:id="rId9"/>
    <p:sldLayoutId id="2147483751" r:id="rId10"/>
    <p:sldLayoutId id="2147483752"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正方形/長方形 50"/>
          <p:cNvSpPr/>
          <p:nvPr/>
        </p:nvSpPr>
        <p:spPr>
          <a:xfrm>
            <a:off x="117274" y="606998"/>
            <a:ext cx="4460446" cy="7647796"/>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000" b="1" dirty="0" smtClean="0">
              <a:solidFill>
                <a:schemeClr val="tx1"/>
              </a:solidFill>
              <a:latin typeface="ＭＳ ゴシック" panose="020B0609070205080204" pitchFamily="49" charset="-128"/>
              <a:ea typeface="ＭＳ ゴシック" panose="020B0609070205080204" pitchFamily="49" charset="-128"/>
            </a:endParaRPr>
          </a:p>
          <a:p>
            <a:endParaRPr kumimoji="1" lang="en-US" altLang="ja-JP" sz="1000" b="1" dirty="0" smtClean="0">
              <a:solidFill>
                <a:schemeClr val="tx1"/>
              </a:solidFill>
              <a:latin typeface="ＭＳ ゴシック" panose="020B0609070205080204" pitchFamily="49" charset="-128"/>
              <a:ea typeface="ＭＳ ゴシック" panose="020B0609070205080204" pitchFamily="49" charset="-128"/>
            </a:endParaRPr>
          </a:p>
          <a:p>
            <a:endParaRPr kumimoji="1" lang="en-US" altLang="ja-JP" sz="1000" b="1" dirty="0" smtClean="0">
              <a:solidFill>
                <a:schemeClr val="tx1"/>
              </a:solidFill>
              <a:latin typeface="ＭＳ ゴシック" panose="020B0609070205080204" pitchFamily="49" charset="-128"/>
              <a:ea typeface="ＭＳ ゴシック" panose="020B0609070205080204" pitchFamily="49" charset="-128"/>
            </a:endParaRPr>
          </a:p>
          <a:p>
            <a:r>
              <a:rPr kumimoji="1" lang="en-US" altLang="ja-JP" sz="1000" b="1" dirty="0" smtClean="0">
                <a:solidFill>
                  <a:schemeClr val="tx1"/>
                </a:solidFill>
                <a:latin typeface="ＭＳ ゴシック" panose="020B0609070205080204" pitchFamily="49" charset="-128"/>
                <a:ea typeface="ＭＳ ゴシック" panose="020B0609070205080204" pitchFamily="49" charset="-128"/>
              </a:rPr>
              <a:t>【</a:t>
            </a:r>
            <a:r>
              <a:rPr kumimoji="1" lang="ja-JP" altLang="en-US" sz="1000" b="1" dirty="0" smtClean="0">
                <a:solidFill>
                  <a:schemeClr val="tx1"/>
                </a:solidFill>
                <a:latin typeface="ＭＳ ゴシック" panose="020B0609070205080204" pitchFamily="49" charset="-128"/>
                <a:ea typeface="ＭＳ ゴシック" panose="020B0609070205080204" pitchFamily="49" charset="-128"/>
              </a:rPr>
              <a:t>はじめに</a:t>
            </a:r>
            <a:r>
              <a:rPr kumimoji="1" lang="en-US" altLang="ja-JP" sz="1000" b="1" dirty="0" smtClean="0">
                <a:solidFill>
                  <a:schemeClr val="tx1"/>
                </a:solidFill>
                <a:latin typeface="ＭＳ ゴシック" panose="020B0609070205080204" pitchFamily="49" charset="-128"/>
                <a:ea typeface="ＭＳ ゴシック" panose="020B0609070205080204" pitchFamily="49" charset="-128"/>
              </a:rPr>
              <a:t>】</a:t>
            </a:r>
          </a:p>
          <a:p>
            <a:r>
              <a:rPr kumimoji="1" lang="ja-JP" altLang="en-US" sz="1050" dirty="0" smtClean="0">
                <a:solidFill>
                  <a:schemeClr val="tx1"/>
                </a:solidFill>
                <a:latin typeface="ＭＳ ゴシック" panose="020B0609070205080204" pitchFamily="49" charset="-128"/>
                <a:ea typeface="ＭＳ ゴシック" panose="020B0609070205080204" pitchFamily="49" charset="-128"/>
              </a:rPr>
              <a:t>　■　大阪府・大阪市共通のビジョンのもと、大阪市芸術文化振興条例</a:t>
            </a:r>
            <a:endParaRPr kumimoji="1" lang="en-US" altLang="ja-JP" sz="1050" dirty="0" smtClean="0">
              <a:solidFill>
                <a:schemeClr val="tx1"/>
              </a:solidFill>
              <a:latin typeface="ＭＳ ゴシック" panose="020B0609070205080204" pitchFamily="49" charset="-128"/>
              <a:ea typeface="ＭＳ ゴシック" panose="020B0609070205080204" pitchFamily="49" charset="-128"/>
            </a:endParaRPr>
          </a:p>
          <a:p>
            <a:r>
              <a:rPr kumimoji="1" lang="ja-JP" altLang="en-US" sz="1050" dirty="0">
                <a:solidFill>
                  <a:schemeClr val="tx1"/>
                </a:solidFill>
                <a:latin typeface="ＭＳ ゴシック" panose="020B0609070205080204" pitchFamily="49" charset="-128"/>
                <a:ea typeface="ＭＳ ゴシック" panose="020B0609070205080204" pitchFamily="49" charset="-128"/>
              </a:rPr>
              <a:t>　</a:t>
            </a:r>
            <a:r>
              <a:rPr kumimoji="1" lang="ja-JP" altLang="en-US" sz="1050" dirty="0" smtClean="0">
                <a:solidFill>
                  <a:schemeClr val="tx1"/>
                </a:solidFill>
                <a:latin typeface="ＭＳ ゴシック" panose="020B0609070205080204" pitchFamily="49" charset="-128"/>
                <a:ea typeface="ＭＳ ゴシック" panose="020B0609070205080204" pitchFamily="49" charset="-128"/>
              </a:rPr>
              <a:t>　　の理念を念頭に、基礎自治体として必要な施策を計画に盛り込む。</a:t>
            </a:r>
            <a:r>
              <a:rPr kumimoji="1" lang="ja-JP" altLang="en-US" sz="1050" dirty="0">
                <a:latin typeface="ＭＳ ゴシック" panose="020B0609070205080204" pitchFamily="49" charset="-128"/>
                <a:ea typeface="ＭＳ ゴシック" panose="020B0609070205080204" pitchFamily="49" charset="-128"/>
              </a:rPr>
              <a:t>　</a:t>
            </a:r>
            <a:endParaRPr kumimoji="1" lang="en-US" altLang="ja-JP" sz="1050" dirty="0">
              <a:latin typeface="ＭＳ ゴシック" panose="020B0609070205080204" pitchFamily="49" charset="-128"/>
              <a:ea typeface="ＭＳ ゴシック" panose="020B0609070205080204" pitchFamily="49" charset="-128"/>
            </a:endParaRPr>
          </a:p>
          <a:p>
            <a:r>
              <a:rPr kumimoji="1" lang="ja-JP" altLang="en-US" sz="1050" dirty="0" smtClean="0">
                <a:solidFill>
                  <a:schemeClr val="tx1"/>
                </a:solidFill>
                <a:latin typeface="ＭＳ ゴシック" panose="020B0609070205080204" pitchFamily="49" charset="-128"/>
                <a:ea typeface="ＭＳ ゴシック" panose="020B0609070205080204" pitchFamily="49" charset="-128"/>
              </a:rPr>
              <a:t>　■　新型コロナウイルス感染拡大の影響により停滞した文化芸術活動</a:t>
            </a:r>
            <a:endParaRPr kumimoji="1" lang="en-US" altLang="ja-JP" sz="1050" dirty="0" smtClean="0">
              <a:solidFill>
                <a:schemeClr val="tx1"/>
              </a:solidFill>
              <a:latin typeface="ＭＳ ゴシック" panose="020B0609070205080204" pitchFamily="49" charset="-128"/>
              <a:ea typeface="ＭＳ ゴシック" panose="020B0609070205080204" pitchFamily="49" charset="-128"/>
            </a:endParaRPr>
          </a:p>
          <a:p>
            <a:r>
              <a:rPr kumimoji="1" lang="ja-JP" altLang="en-US" sz="1050" dirty="0">
                <a:solidFill>
                  <a:schemeClr val="tx1"/>
                </a:solidFill>
                <a:latin typeface="ＭＳ ゴシック" panose="020B0609070205080204" pitchFamily="49" charset="-128"/>
                <a:ea typeface="ＭＳ ゴシック" panose="020B0609070205080204" pitchFamily="49" charset="-128"/>
              </a:rPr>
              <a:t>　</a:t>
            </a:r>
            <a:r>
              <a:rPr kumimoji="1" lang="ja-JP" altLang="en-US" sz="1050" dirty="0" smtClean="0">
                <a:solidFill>
                  <a:schemeClr val="tx1"/>
                </a:solidFill>
                <a:latin typeface="ＭＳ ゴシック" panose="020B0609070205080204" pitchFamily="49" charset="-128"/>
                <a:ea typeface="ＭＳ ゴシック" panose="020B0609070205080204" pitchFamily="49" charset="-128"/>
              </a:rPr>
              <a:t>　　に対し、活動再開を促す支援策を講じてきた。今後も、感染状況</a:t>
            </a:r>
            <a:endParaRPr kumimoji="1" lang="en-US" altLang="ja-JP" sz="1050" dirty="0" smtClean="0">
              <a:solidFill>
                <a:schemeClr val="tx1"/>
              </a:solidFill>
              <a:latin typeface="ＭＳ ゴシック" panose="020B0609070205080204" pitchFamily="49" charset="-128"/>
              <a:ea typeface="ＭＳ ゴシック" panose="020B0609070205080204" pitchFamily="49" charset="-128"/>
            </a:endParaRPr>
          </a:p>
          <a:p>
            <a:r>
              <a:rPr kumimoji="1" lang="ja-JP" altLang="en-US" sz="1050" dirty="0">
                <a:solidFill>
                  <a:schemeClr val="tx1"/>
                </a:solidFill>
                <a:latin typeface="ＭＳ ゴシック" panose="020B0609070205080204" pitchFamily="49" charset="-128"/>
                <a:ea typeface="ＭＳ ゴシック" panose="020B0609070205080204" pitchFamily="49" charset="-128"/>
              </a:rPr>
              <a:t>　</a:t>
            </a:r>
            <a:r>
              <a:rPr kumimoji="1" lang="ja-JP" altLang="en-US" sz="1050" dirty="0" smtClean="0">
                <a:solidFill>
                  <a:schemeClr val="tx1"/>
                </a:solidFill>
                <a:latin typeface="ＭＳ ゴシック" panose="020B0609070205080204" pitchFamily="49" charset="-128"/>
                <a:ea typeface="ＭＳ ゴシック" panose="020B0609070205080204" pitchFamily="49" charset="-128"/>
              </a:rPr>
              <a:t>　　を踏まえながら、文化振興施策と感染対策の両立を図り、大阪に</a:t>
            </a:r>
            <a:endParaRPr kumimoji="1" lang="en-US" altLang="ja-JP" sz="1050" dirty="0" smtClean="0">
              <a:solidFill>
                <a:schemeClr val="tx1"/>
              </a:solidFill>
              <a:latin typeface="ＭＳ ゴシック" panose="020B0609070205080204" pitchFamily="49" charset="-128"/>
              <a:ea typeface="ＭＳ ゴシック" panose="020B0609070205080204" pitchFamily="49" charset="-128"/>
            </a:endParaRPr>
          </a:p>
          <a:p>
            <a:r>
              <a:rPr kumimoji="1" lang="ja-JP" altLang="en-US" sz="1050" dirty="0">
                <a:solidFill>
                  <a:schemeClr val="tx1"/>
                </a:solidFill>
                <a:latin typeface="ＭＳ ゴシック" panose="020B0609070205080204" pitchFamily="49" charset="-128"/>
                <a:ea typeface="ＭＳ ゴシック" panose="020B0609070205080204" pitchFamily="49" charset="-128"/>
              </a:rPr>
              <a:t>　</a:t>
            </a:r>
            <a:r>
              <a:rPr kumimoji="1" lang="ja-JP" altLang="en-US" sz="1050" dirty="0" smtClean="0">
                <a:solidFill>
                  <a:schemeClr val="tx1"/>
                </a:solidFill>
                <a:latin typeface="ＭＳ ゴシック" panose="020B0609070205080204" pitchFamily="49" charset="-128"/>
                <a:ea typeface="ＭＳ ゴシック" panose="020B0609070205080204" pitchFamily="49" charset="-128"/>
              </a:rPr>
              <a:t>　　ある多彩で豊かな芸術文化の灯が途絶えることがないよう、必要</a:t>
            </a:r>
            <a:endParaRPr kumimoji="1" lang="en-US" altLang="ja-JP" sz="1050" dirty="0" smtClean="0">
              <a:solidFill>
                <a:schemeClr val="tx1"/>
              </a:solidFill>
              <a:latin typeface="ＭＳ ゴシック" panose="020B0609070205080204" pitchFamily="49" charset="-128"/>
              <a:ea typeface="ＭＳ ゴシック" panose="020B0609070205080204" pitchFamily="49" charset="-128"/>
            </a:endParaRPr>
          </a:p>
          <a:p>
            <a:r>
              <a:rPr kumimoji="1" lang="ja-JP" altLang="en-US" sz="1050" dirty="0">
                <a:solidFill>
                  <a:schemeClr val="tx1"/>
                </a:solidFill>
                <a:latin typeface="ＭＳ ゴシック" panose="020B0609070205080204" pitchFamily="49" charset="-128"/>
                <a:ea typeface="ＭＳ ゴシック" panose="020B0609070205080204" pitchFamily="49" charset="-128"/>
              </a:rPr>
              <a:t>　</a:t>
            </a:r>
            <a:r>
              <a:rPr kumimoji="1" lang="ja-JP" altLang="en-US" sz="1050" dirty="0" smtClean="0">
                <a:solidFill>
                  <a:schemeClr val="tx1"/>
                </a:solidFill>
                <a:latin typeface="ＭＳ ゴシック" panose="020B0609070205080204" pitchFamily="49" charset="-128"/>
                <a:ea typeface="ＭＳ ゴシック" panose="020B0609070205080204" pitchFamily="49" charset="-128"/>
              </a:rPr>
              <a:t>　　に応じて、柔軟かつ迅速な施策の推進に積極的に取り組む。</a:t>
            </a:r>
            <a:endParaRPr kumimoji="1" lang="en-US" altLang="ja-JP" sz="1050" dirty="0" smtClean="0">
              <a:solidFill>
                <a:schemeClr val="tx1"/>
              </a:solidFill>
              <a:latin typeface="ＭＳ ゴシック" panose="020B0609070205080204" pitchFamily="49" charset="-128"/>
              <a:ea typeface="ＭＳ ゴシック" panose="020B0609070205080204" pitchFamily="49" charset="-128"/>
            </a:endParaRPr>
          </a:p>
          <a:p>
            <a:r>
              <a:rPr kumimoji="1" lang="ja-JP" altLang="en-US" sz="1050" dirty="0">
                <a:solidFill>
                  <a:schemeClr val="tx1"/>
                </a:solidFill>
                <a:latin typeface="ＭＳ ゴシック" panose="020B0609070205080204" pitchFamily="49" charset="-128"/>
                <a:ea typeface="ＭＳ ゴシック" panose="020B0609070205080204" pitchFamily="49" charset="-128"/>
              </a:rPr>
              <a:t>　</a:t>
            </a:r>
            <a:r>
              <a:rPr kumimoji="1" lang="ja-JP" altLang="en-US" sz="1050" dirty="0" smtClean="0">
                <a:solidFill>
                  <a:schemeClr val="tx1"/>
                </a:solidFill>
                <a:latin typeface="ＭＳ ゴシック" panose="020B0609070205080204" pitchFamily="49" charset="-128"/>
                <a:ea typeface="ＭＳ ゴシック" panose="020B0609070205080204" pitchFamily="49" charset="-128"/>
              </a:rPr>
              <a:t>■　計画期間は、</a:t>
            </a:r>
            <a:r>
              <a:rPr kumimoji="1" lang="ja-JP" altLang="en-US" sz="1050" dirty="0">
                <a:solidFill>
                  <a:schemeClr val="tx1"/>
                </a:solidFill>
                <a:latin typeface="ＭＳ ゴシック" panose="020B0609070205080204" pitchFamily="49" charset="-128"/>
                <a:ea typeface="ＭＳ ゴシック" panose="020B0609070205080204" pitchFamily="49" charset="-128"/>
              </a:rPr>
              <a:t>令和</a:t>
            </a:r>
            <a:r>
              <a:rPr kumimoji="1" lang="en-US" altLang="ja-JP" sz="1050" dirty="0">
                <a:solidFill>
                  <a:schemeClr val="tx1"/>
                </a:solidFill>
                <a:latin typeface="ＭＳ ゴシック" panose="020B0609070205080204" pitchFamily="49" charset="-128"/>
                <a:ea typeface="ＭＳ ゴシック" panose="020B0609070205080204" pitchFamily="49" charset="-128"/>
              </a:rPr>
              <a:t>3</a:t>
            </a:r>
            <a:r>
              <a:rPr kumimoji="1" lang="ja-JP" altLang="en-US" sz="1050" dirty="0">
                <a:solidFill>
                  <a:schemeClr val="tx1"/>
                </a:solidFill>
                <a:latin typeface="ＭＳ ゴシック" panose="020B0609070205080204" pitchFamily="49" charset="-128"/>
                <a:ea typeface="ＭＳ ゴシック" panose="020B0609070205080204" pitchFamily="49" charset="-128"/>
              </a:rPr>
              <a:t>（</a:t>
            </a:r>
            <a:r>
              <a:rPr kumimoji="1" lang="en-US" altLang="ja-JP" sz="1050" dirty="0">
                <a:solidFill>
                  <a:schemeClr val="tx1"/>
                </a:solidFill>
                <a:latin typeface="ＭＳ ゴシック" panose="020B0609070205080204" pitchFamily="49" charset="-128"/>
                <a:ea typeface="ＭＳ ゴシック" panose="020B0609070205080204" pitchFamily="49" charset="-128"/>
              </a:rPr>
              <a:t>2021</a:t>
            </a:r>
            <a:r>
              <a:rPr kumimoji="1" lang="ja-JP" altLang="en-US" sz="1050" dirty="0">
                <a:solidFill>
                  <a:schemeClr val="tx1"/>
                </a:solidFill>
                <a:latin typeface="ＭＳ ゴシック" panose="020B0609070205080204" pitchFamily="49" charset="-128"/>
                <a:ea typeface="ＭＳ ゴシック" panose="020B0609070205080204" pitchFamily="49" charset="-128"/>
              </a:rPr>
              <a:t>）年度から令和</a:t>
            </a:r>
            <a:r>
              <a:rPr kumimoji="1" lang="en-US" altLang="ja-JP" sz="1050" dirty="0">
                <a:solidFill>
                  <a:schemeClr val="tx1"/>
                </a:solidFill>
                <a:latin typeface="ＭＳ ゴシック" panose="020B0609070205080204" pitchFamily="49" charset="-128"/>
                <a:ea typeface="ＭＳ ゴシック" panose="020B0609070205080204" pitchFamily="49" charset="-128"/>
              </a:rPr>
              <a:t>7</a:t>
            </a:r>
            <a:r>
              <a:rPr kumimoji="1" lang="ja-JP" altLang="en-US" sz="1050" dirty="0">
                <a:solidFill>
                  <a:schemeClr val="tx1"/>
                </a:solidFill>
                <a:latin typeface="ＭＳ ゴシック" panose="020B0609070205080204" pitchFamily="49" charset="-128"/>
                <a:ea typeface="ＭＳ ゴシック" panose="020B0609070205080204" pitchFamily="49" charset="-128"/>
              </a:rPr>
              <a:t>（</a:t>
            </a:r>
            <a:r>
              <a:rPr kumimoji="1" lang="en-US" altLang="ja-JP" sz="1050" dirty="0">
                <a:solidFill>
                  <a:schemeClr val="tx1"/>
                </a:solidFill>
                <a:latin typeface="ＭＳ ゴシック" panose="020B0609070205080204" pitchFamily="49" charset="-128"/>
                <a:ea typeface="ＭＳ ゴシック" panose="020B0609070205080204" pitchFamily="49" charset="-128"/>
              </a:rPr>
              <a:t>2025</a:t>
            </a:r>
            <a:r>
              <a:rPr kumimoji="1" lang="ja-JP" altLang="en-US" sz="1050" dirty="0">
                <a:solidFill>
                  <a:schemeClr val="tx1"/>
                </a:solidFill>
                <a:latin typeface="ＭＳ ゴシック" panose="020B0609070205080204" pitchFamily="49" charset="-128"/>
                <a:ea typeface="ＭＳ ゴシック" panose="020B0609070205080204" pitchFamily="49" charset="-128"/>
              </a:rPr>
              <a:t>）年度まで</a:t>
            </a:r>
            <a:r>
              <a:rPr kumimoji="1" lang="ja-JP" altLang="en-US" sz="1050" dirty="0" smtClean="0">
                <a:solidFill>
                  <a:schemeClr val="tx1"/>
                </a:solidFill>
                <a:latin typeface="ＭＳ ゴシック" panose="020B0609070205080204" pitchFamily="49" charset="-128"/>
                <a:ea typeface="ＭＳ ゴシック" panose="020B0609070205080204" pitchFamily="49" charset="-128"/>
              </a:rPr>
              <a:t>の</a:t>
            </a:r>
            <a:endParaRPr kumimoji="1" lang="en-US" altLang="ja-JP" sz="1050" dirty="0" smtClean="0">
              <a:solidFill>
                <a:schemeClr val="tx1"/>
              </a:solidFill>
              <a:latin typeface="ＭＳ ゴシック" panose="020B0609070205080204" pitchFamily="49" charset="-128"/>
              <a:ea typeface="ＭＳ ゴシック" panose="020B0609070205080204" pitchFamily="49" charset="-128"/>
            </a:endParaRPr>
          </a:p>
          <a:p>
            <a:r>
              <a:rPr kumimoji="1" lang="ja-JP" altLang="en-US" sz="1050" dirty="0">
                <a:solidFill>
                  <a:schemeClr val="tx1"/>
                </a:solidFill>
                <a:latin typeface="ＭＳ ゴシック" panose="020B0609070205080204" pitchFamily="49" charset="-128"/>
                <a:ea typeface="ＭＳ ゴシック" panose="020B0609070205080204" pitchFamily="49" charset="-128"/>
              </a:rPr>
              <a:t>　</a:t>
            </a:r>
            <a:r>
              <a:rPr kumimoji="1" lang="ja-JP" altLang="en-US" sz="1050" dirty="0" smtClean="0">
                <a:solidFill>
                  <a:schemeClr val="tx1"/>
                </a:solidFill>
                <a:latin typeface="ＭＳ ゴシック" panose="020B0609070205080204" pitchFamily="49" charset="-128"/>
                <a:ea typeface="ＭＳ ゴシック" panose="020B0609070205080204" pitchFamily="49" charset="-128"/>
              </a:rPr>
              <a:t>　　</a:t>
            </a:r>
            <a:r>
              <a:rPr kumimoji="1" lang="en-US" altLang="ja-JP" sz="1050" dirty="0" smtClean="0">
                <a:solidFill>
                  <a:schemeClr val="tx1"/>
                </a:solidFill>
                <a:latin typeface="ＭＳ ゴシック" panose="020B0609070205080204" pitchFamily="49" charset="-128"/>
                <a:ea typeface="ＭＳ ゴシック" panose="020B0609070205080204" pitchFamily="49" charset="-128"/>
              </a:rPr>
              <a:t>5</a:t>
            </a:r>
            <a:r>
              <a:rPr kumimoji="1" lang="ja-JP" altLang="en-US" sz="1050" dirty="0" smtClean="0">
                <a:solidFill>
                  <a:schemeClr val="tx1"/>
                </a:solidFill>
                <a:latin typeface="ＭＳ ゴシック" panose="020B0609070205080204" pitchFamily="49" charset="-128"/>
                <a:ea typeface="ＭＳ ゴシック" panose="020B0609070205080204" pitchFamily="49" charset="-128"/>
              </a:rPr>
              <a:t>年間で、社会情勢の変化等に応じて適宜見直す。</a:t>
            </a:r>
            <a:endParaRPr kumimoji="1" lang="en-US" altLang="ja-JP" sz="1050" dirty="0" smtClean="0">
              <a:solidFill>
                <a:schemeClr val="tx1"/>
              </a:solidFill>
              <a:latin typeface="ＭＳ ゴシック" panose="020B0609070205080204" pitchFamily="49" charset="-128"/>
              <a:ea typeface="ＭＳ ゴシック" panose="020B0609070205080204" pitchFamily="49" charset="-128"/>
            </a:endParaRPr>
          </a:p>
          <a:p>
            <a:r>
              <a:rPr kumimoji="1" lang="ja-JP" altLang="en-US" sz="1050" dirty="0">
                <a:solidFill>
                  <a:schemeClr val="tx1"/>
                </a:solidFill>
                <a:latin typeface="ＭＳ ゴシック" panose="020B0609070205080204" pitchFamily="49" charset="-128"/>
                <a:ea typeface="ＭＳ ゴシック" panose="020B0609070205080204" pitchFamily="49" charset="-128"/>
              </a:rPr>
              <a:t>　</a:t>
            </a:r>
            <a:r>
              <a:rPr kumimoji="1" lang="ja-JP" altLang="en-US" sz="1050" dirty="0" smtClean="0">
                <a:solidFill>
                  <a:schemeClr val="tx1"/>
                </a:solidFill>
                <a:latin typeface="ＭＳ ゴシック" panose="020B0609070205080204" pitchFamily="49" charset="-128"/>
                <a:ea typeface="ＭＳ ゴシック" panose="020B0609070205080204" pitchFamily="49" charset="-128"/>
              </a:rPr>
              <a:t>■　市条例に定める芸術文化の範囲</a:t>
            </a:r>
            <a:endParaRPr kumimoji="1" lang="en-US" altLang="ja-JP" sz="1050" dirty="0" smtClean="0">
              <a:solidFill>
                <a:schemeClr val="tx1"/>
              </a:solidFill>
              <a:latin typeface="ＭＳ ゴシック" panose="020B0609070205080204" pitchFamily="49" charset="-128"/>
              <a:ea typeface="ＭＳ ゴシック" panose="020B0609070205080204" pitchFamily="49" charset="-128"/>
            </a:endParaRPr>
          </a:p>
          <a:p>
            <a:r>
              <a:rPr kumimoji="1" lang="ja-JP" altLang="en-US" sz="1050" dirty="0">
                <a:solidFill>
                  <a:schemeClr val="tx1"/>
                </a:solidFill>
                <a:latin typeface="ＭＳ ゴシック" panose="020B0609070205080204" pitchFamily="49" charset="-128"/>
                <a:ea typeface="ＭＳ ゴシック" panose="020B0609070205080204" pitchFamily="49" charset="-128"/>
              </a:rPr>
              <a:t>　</a:t>
            </a:r>
            <a:r>
              <a:rPr kumimoji="1" lang="ja-JP" altLang="en-US" sz="1050" dirty="0" smtClean="0">
                <a:solidFill>
                  <a:schemeClr val="tx1"/>
                </a:solidFill>
                <a:latin typeface="ＭＳ ゴシック" panose="020B0609070205080204" pitchFamily="49" charset="-128"/>
                <a:ea typeface="ＭＳ ゴシック" panose="020B0609070205080204" pitchFamily="49" charset="-128"/>
              </a:rPr>
              <a:t>　　　音楽、演劇、舞踊、美術、写真、映像、文学、文楽、能楽、</a:t>
            </a:r>
            <a:endParaRPr kumimoji="1" lang="en-US" altLang="ja-JP" sz="1050" dirty="0" smtClean="0">
              <a:solidFill>
                <a:schemeClr val="tx1"/>
              </a:solidFill>
              <a:latin typeface="ＭＳ ゴシック" panose="020B0609070205080204" pitchFamily="49" charset="-128"/>
              <a:ea typeface="ＭＳ ゴシック" panose="020B0609070205080204" pitchFamily="49" charset="-128"/>
            </a:endParaRPr>
          </a:p>
          <a:p>
            <a:r>
              <a:rPr kumimoji="1" lang="ja-JP" altLang="en-US" sz="1050" dirty="0">
                <a:solidFill>
                  <a:schemeClr val="tx1"/>
                </a:solidFill>
                <a:latin typeface="ＭＳ ゴシック" panose="020B0609070205080204" pitchFamily="49" charset="-128"/>
                <a:ea typeface="ＭＳ ゴシック" panose="020B0609070205080204" pitchFamily="49" charset="-128"/>
              </a:rPr>
              <a:t>　</a:t>
            </a:r>
            <a:r>
              <a:rPr kumimoji="1" lang="ja-JP" altLang="en-US" sz="1050" dirty="0" smtClean="0">
                <a:solidFill>
                  <a:schemeClr val="tx1"/>
                </a:solidFill>
                <a:latin typeface="ＭＳ ゴシック" panose="020B0609070205080204" pitchFamily="49" charset="-128"/>
                <a:ea typeface="ＭＳ ゴシック" panose="020B0609070205080204" pitchFamily="49" charset="-128"/>
              </a:rPr>
              <a:t>　　　歌舞伎、茶道、華道、書道、その他芸術に関する文化</a:t>
            </a:r>
            <a:endParaRPr kumimoji="1" lang="en-US" altLang="ja-JP" sz="1050" dirty="0">
              <a:solidFill>
                <a:schemeClr val="tx1"/>
              </a:solidFill>
              <a:latin typeface="ＭＳ ゴシック" panose="020B0609070205080204" pitchFamily="49" charset="-128"/>
              <a:ea typeface="ＭＳ ゴシック" panose="020B0609070205080204" pitchFamily="49" charset="-128"/>
            </a:endParaRPr>
          </a:p>
          <a:p>
            <a:endParaRPr kumimoji="1" lang="en-US" altLang="ja-JP" sz="1050" dirty="0" smtClean="0">
              <a:solidFill>
                <a:schemeClr val="tx1"/>
              </a:solidFill>
              <a:latin typeface="ＭＳ ゴシック" panose="020B0609070205080204" pitchFamily="49" charset="-128"/>
              <a:ea typeface="ＭＳ ゴシック" panose="020B0609070205080204" pitchFamily="49" charset="-128"/>
            </a:endParaRPr>
          </a:p>
          <a:p>
            <a:r>
              <a:rPr kumimoji="1" lang="ja-JP" altLang="en-US" sz="1050" dirty="0">
                <a:solidFill>
                  <a:schemeClr val="tx1"/>
                </a:solidFill>
                <a:latin typeface="ＭＳ ゴシック" panose="020B0609070205080204" pitchFamily="49" charset="-128"/>
                <a:ea typeface="ＭＳ ゴシック" panose="020B0609070205080204" pitchFamily="49" charset="-128"/>
              </a:rPr>
              <a:t>　　</a:t>
            </a:r>
            <a:endParaRPr kumimoji="1" lang="en-US" altLang="ja-JP" sz="1050" b="1" dirty="0">
              <a:solidFill>
                <a:schemeClr val="tx1"/>
              </a:solidFill>
              <a:latin typeface="ＭＳ ゴシック" panose="020B0609070205080204" pitchFamily="49" charset="-128"/>
              <a:ea typeface="ＭＳ ゴシック" panose="020B0609070205080204" pitchFamily="49" charset="-128"/>
            </a:endParaRPr>
          </a:p>
          <a:p>
            <a:r>
              <a:rPr kumimoji="1" lang="en-US" altLang="ja-JP" sz="1050" b="1" dirty="0" smtClean="0">
                <a:solidFill>
                  <a:schemeClr val="tx1"/>
                </a:solidFill>
                <a:latin typeface="ＭＳ ゴシック" panose="020B0609070205080204" pitchFamily="49" charset="-128"/>
                <a:ea typeface="ＭＳ ゴシック" panose="020B0609070205080204" pitchFamily="49" charset="-128"/>
              </a:rPr>
              <a:t>【</a:t>
            </a:r>
            <a:r>
              <a:rPr kumimoji="1" lang="ja-JP" altLang="en-US" sz="1050" b="1" dirty="0" smtClean="0">
                <a:solidFill>
                  <a:schemeClr val="tx1"/>
                </a:solidFill>
                <a:latin typeface="ＭＳ ゴシック" panose="020B0609070205080204" pitchFamily="49" charset="-128"/>
                <a:ea typeface="ＭＳ ゴシック" panose="020B0609070205080204" pitchFamily="49" charset="-128"/>
              </a:rPr>
              <a:t>これまでの取組み</a:t>
            </a:r>
            <a:r>
              <a:rPr kumimoji="1" lang="en-US" altLang="ja-JP" sz="1050" b="1" dirty="0" smtClean="0">
                <a:solidFill>
                  <a:schemeClr val="tx1"/>
                </a:solidFill>
                <a:latin typeface="ＭＳ ゴシック" panose="020B0609070205080204" pitchFamily="49" charset="-128"/>
                <a:ea typeface="ＭＳ ゴシック" panose="020B0609070205080204" pitchFamily="49" charset="-128"/>
              </a:rPr>
              <a:t>】</a:t>
            </a:r>
            <a:endParaRPr kumimoji="1" lang="en-US" altLang="ja-JP" sz="1050" b="1"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50" dirty="0">
                <a:solidFill>
                  <a:schemeClr val="tx1"/>
                </a:solidFill>
                <a:latin typeface="ＭＳ ゴシック" panose="020B0609070205080204" pitchFamily="49" charset="-128"/>
                <a:ea typeface="ＭＳ ゴシック" panose="020B0609070205080204" pitchFamily="49" charset="-128"/>
              </a:rPr>
              <a:t>　</a:t>
            </a:r>
            <a:r>
              <a:rPr kumimoji="1" lang="ja-JP" altLang="en-US" sz="1050" dirty="0" smtClean="0">
                <a:solidFill>
                  <a:schemeClr val="tx1"/>
                </a:solidFill>
                <a:latin typeface="ＭＳ ゴシック" panose="020B0609070205080204" pitchFamily="49" charset="-128"/>
                <a:ea typeface="ＭＳ ゴシック" panose="020B0609070205080204" pitchFamily="49" charset="-128"/>
              </a:rPr>
              <a:t>■　大阪市文化振興計画（平成</a:t>
            </a:r>
            <a:r>
              <a:rPr kumimoji="1" lang="en-US" altLang="ja-JP" sz="1050" dirty="0" smtClean="0">
                <a:solidFill>
                  <a:schemeClr val="tx1"/>
                </a:solidFill>
                <a:latin typeface="ＭＳ ゴシック" panose="020B0609070205080204" pitchFamily="49" charset="-128"/>
                <a:ea typeface="ＭＳ ゴシック" panose="020B0609070205080204" pitchFamily="49" charset="-128"/>
              </a:rPr>
              <a:t>25</a:t>
            </a:r>
            <a:r>
              <a:rPr kumimoji="1" lang="ja-JP" altLang="en-US" sz="1050" dirty="0" smtClean="0">
                <a:solidFill>
                  <a:schemeClr val="tx1"/>
                </a:solidFill>
                <a:latin typeface="ＭＳ ゴシック" panose="020B0609070205080204" pitchFamily="49" charset="-128"/>
                <a:ea typeface="ＭＳ ゴシック" panose="020B0609070205080204" pitchFamily="49" charset="-128"/>
              </a:rPr>
              <a:t>年度～平成</a:t>
            </a:r>
            <a:r>
              <a:rPr kumimoji="1" lang="en-US" altLang="ja-JP" sz="1050" dirty="0" smtClean="0">
                <a:solidFill>
                  <a:schemeClr val="tx1"/>
                </a:solidFill>
                <a:latin typeface="ＭＳ ゴシック" panose="020B0609070205080204" pitchFamily="49" charset="-128"/>
                <a:ea typeface="ＭＳ ゴシック" panose="020B0609070205080204" pitchFamily="49" charset="-128"/>
              </a:rPr>
              <a:t>27</a:t>
            </a:r>
            <a:r>
              <a:rPr kumimoji="1" lang="ja-JP" altLang="en-US" sz="1050" dirty="0" smtClean="0">
                <a:solidFill>
                  <a:schemeClr val="tx1"/>
                </a:solidFill>
                <a:latin typeface="ＭＳ ゴシック" panose="020B0609070205080204" pitchFamily="49" charset="-128"/>
                <a:ea typeface="ＭＳ ゴシック" panose="020B0609070205080204" pitchFamily="49" charset="-128"/>
              </a:rPr>
              <a:t>年度）</a:t>
            </a:r>
            <a:endParaRPr kumimoji="1" lang="en-US" altLang="ja-JP" sz="1050" dirty="0" smtClean="0">
              <a:solidFill>
                <a:schemeClr val="tx1"/>
              </a:solidFill>
              <a:latin typeface="ＭＳ ゴシック" panose="020B0609070205080204" pitchFamily="49" charset="-128"/>
              <a:ea typeface="ＭＳ ゴシック" panose="020B0609070205080204" pitchFamily="49" charset="-128"/>
            </a:endParaRPr>
          </a:p>
          <a:p>
            <a:r>
              <a:rPr kumimoji="1" lang="ja-JP" altLang="en-US" sz="1050" dirty="0">
                <a:solidFill>
                  <a:schemeClr val="tx1"/>
                </a:solidFill>
                <a:latin typeface="ＭＳ ゴシック" panose="020B0609070205080204" pitchFamily="49" charset="-128"/>
                <a:ea typeface="ＭＳ ゴシック" panose="020B0609070205080204" pitchFamily="49" charset="-128"/>
              </a:rPr>
              <a:t>　</a:t>
            </a:r>
            <a:r>
              <a:rPr kumimoji="1" lang="ja-JP" altLang="en-US" sz="1050" dirty="0" smtClean="0">
                <a:solidFill>
                  <a:schemeClr val="tx1"/>
                </a:solidFill>
                <a:latin typeface="ＭＳ ゴシック" panose="020B0609070205080204" pitchFamily="49" charset="-128"/>
                <a:ea typeface="ＭＳ ゴシック" panose="020B0609070205080204" pitchFamily="49" charset="-128"/>
              </a:rPr>
              <a:t>■　第</a:t>
            </a:r>
            <a:r>
              <a:rPr kumimoji="1" lang="en-US" altLang="ja-JP" sz="1050" dirty="0" smtClean="0">
                <a:solidFill>
                  <a:schemeClr val="tx1"/>
                </a:solidFill>
                <a:latin typeface="ＭＳ ゴシック" panose="020B0609070205080204" pitchFamily="49" charset="-128"/>
                <a:ea typeface="ＭＳ ゴシック" panose="020B0609070205080204" pitchFamily="49" charset="-128"/>
              </a:rPr>
              <a:t>2</a:t>
            </a:r>
            <a:r>
              <a:rPr kumimoji="1" lang="ja-JP" altLang="en-US" sz="1050" dirty="0" smtClean="0">
                <a:solidFill>
                  <a:schemeClr val="tx1"/>
                </a:solidFill>
                <a:latin typeface="ＭＳ ゴシック" panose="020B0609070205080204" pitchFamily="49" charset="-128"/>
                <a:ea typeface="ＭＳ ゴシック" panose="020B0609070205080204" pitchFamily="49" charset="-128"/>
              </a:rPr>
              <a:t>次大阪市文化振興計画（平成</a:t>
            </a:r>
            <a:r>
              <a:rPr kumimoji="1" lang="en-US" altLang="ja-JP" sz="1050" dirty="0" smtClean="0">
                <a:solidFill>
                  <a:schemeClr val="tx1"/>
                </a:solidFill>
                <a:latin typeface="ＭＳ ゴシック" panose="020B0609070205080204" pitchFamily="49" charset="-128"/>
                <a:ea typeface="ＭＳ ゴシック" panose="020B0609070205080204" pitchFamily="49" charset="-128"/>
              </a:rPr>
              <a:t>28</a:t>
            </a:r>
            <a:r>
              <a:rPr kumimoji="1" lang="ja-JP" altLang="en-US" sz="1050" dirty="0" smtClean="0">
                <a:solidFill>
                  <a:schemeClr val="tx1"/>
                </a:solidFill>
                <a:latin typeface="ＭＳ ゴシック" panose="020B0609070205080204" pitchFamily="49" charset="-128"/>
                <a:ea typeface="ＭＳ ゴシック" panose="020B0609070205080204" pitchFamily="49" charset="-128"/>
              </a:rPr>
              <a:t>年度～令和</a:t>
            </a:r>
            <a:r>
              <a:rPr kumimoji="1" lang="en-US" altLang="ja-JP" sz="1050" dirty="0" smtClean="0">
                <a:solidFill>
                  <a:schemeClr val="tx1"/>
                </a:solidFill>
                <a:latin typeface="ＭＳ ゴシック" panose="020B0609070205080204" pitchFamily="49" charset="-128"/>
                <a:ea typeface="ＭＳ ゴシック" panose="020B0609070205080204" pitchFamily="49" charset="-128"/>
              </a:rPr>
              <a:t>2</a:t>
            </a:r>
            <a:r>
              <a:rPr kumimoji="1" lang="ja-JP" altLang="en-US" sz="1050" dirty="0" smtClean="0">
                <a:solidFill>
                  <a:schemeClr val="tx1"/>
                </a:solidFill>
                <a:latin typeface="ＭＳ ゴシック" panose="020B0609070205080204" pitchFamily="49" charset="-128"/>
                <a:ea typeface="ＭＳ ゴシック" panose="020B0609070205080204" pitchFamily="49" charset="-128"/>
              </a:rPr>
              <a:t>年度）</a:t>
            </a:r>
            <a:endParaRPr kumimoji="1" lang="en-US" altLang="ja-JP" sz="1050" b="1" dirty="0">
              <a:solidFill>
                <a:schemeClr val="tx1"/>
              </a:solidFill>
              <a:latin typeface="ＭＳ ゴシック" panose="020B0609070205080204" pitchFamily="49" charset="-128"/>
              <a:ea typeface="ＭＳ ゴシック" panose="020B0609070205080204" pitchFamily="49" charset="-128"/>
            </a:endParaRPr>
          </a:p>
          <a:p>
            <a:endParaRPr kumimoji="1" lang="en-US" altLang="ja-JP" sz="1050" b="1" dirty="0" smtClean="0">
              <a:solidFill>
                <a:schemeClr val="tx1"/>
              </a:solidFill>
              <a:latin typeface="ＭＳ ゴシック" panose="020B0609070205080204" pitchFamily="49" charset="-128"/>
              <a:ea typeface="ＭＳ ゴシック" panose="020B0609070205080204" pitchFamily="49" charset="-128"/>
            </a:endParaRPr>
          </a:p>
          <a:p>
            <a:endParaRPr kumimoji="1" lang="en-US" altLang="ja-JP" sz="1050" b="1" dirty="0">
              <a:solidFill>
                <a:schemeClr val="tx1"/>
              </a:solidFill>
              <a:latin typeface="ＭＳ ゴシック" panose="020B0609070205080204" pitchFamily="49" charset="-128"/>
              <a:ea typeface="ＭＳ ゴシック" panose="020B0609070205080204" pitchFamily="49" charset="-128"/>
            </a:endParaRPr>
          </a:p>
          <a:p>
            <a:r>
              <a:rPr kumimoji="1" lang="en-US" altLang="ja-JP" sz="1050" b="1" dirty="0" smtClean="0">
                <a:solidFill>
                  <a:schemeClr val="tx1"/>
                </a:solidFill>
                <a:latin typeface="ＭＳ ゴシック" panose="020B0609070205080204" pitchFamily="49" charset="-128"/>
                <a:ea typeface="ＭＳ ゴシック" panose="020B0609070205080204" pitchFamily="49" charset="-128"/>
              </a:rPr>
              <a:t>【</a:t>
            </a:r>
            <a:r>
              <a:rPr kumimoji="1" lang="ja-JP" altLang="en-US" sz="1050" b="1" dirty="0" smtClean="0">
                <a:solidFill>
                  <a:schemeClr val="tx1"/>
                </a:solidFill>
                <a:latin typeface="ＭＳ ゴシック" panose="020B0609070205080204" pitchFamily="49" charset="-128"/>
                <a:ea typeface="ＭＳ ゴシック" panose="020B0609070205080204" pitchFamily="49" charset="-128"/>
              </a:rPr>
              <a:t>大阪市を取り巻く状況（現計画</a:t>
            </a:r>
            <a:r>
              <a:rPr kumimoji="1" lang="ja-JP" altLang="en-US" sz="1050" b="1" dirty="0">
                <a:solidFill>
                  <a:schemeClr val="tx1"/>
                </a:solidFill>
                <a:latin typeface="ＭＳ ゴシック" panose="020B0609070205080204" pitchFamily="49" charset="-128"/>
                <a:ea typeface="ＭＳ ゴシック" panose="020B0609070205080204" pitchFamily="49" charset="-128"/>
              </a:rPr>
              <a:t>策定以降の主なもの）</a:t>
            </a:r>
            <a:r>
              <a:rPr kumimoji="1" lang="en-US" altLang="ja-JP" sz="1050" b="1" dirty="0">
                <a:solidFill>
                  <a:schemeClr val="tx1"/>
                </a:solidFill>
                <a:latin typeface="ＭＳ ゴシック" panose="020B0609070205080204" pitchFamily="49" charset="-128"/>
                <a:ea typeface="ＭＳ ゴシック" panose="020B0609070205080204" pitchFamily="49" charset="-128"/>
              </a:rPr>
              <a:t>】</a:t>
            </a:r>
          </a:p>
          <a:p>
            <a:r>
              <a:rPr kumimoji="1" lang="ja-JP" altLang="en-US" sz="1050" dirty="0">
                <a:solidFill>
                  <a:schemeClr val="tx1"/>
                </a:solidFill>
                <a:latin typeface="ＭＳ ゴシック" panose="020B0609070205080204" pitchFamily="49" charset="-128"/>
                <a:ea typeface="ＭＳ ゴシック" panose="020B0609070205080204" pitchFamily="49" charset="-128"/>
              </a:rPr>
              <a:t>　</a:t>
            </a:r>
            <a:r>
              <a:rPr kumimoji="1" lang="ja-JP" altLang="en-US" sz="1050" dirty="0" smtClean="0">
                <a:solidFill>
                  <a:schemeClr val="tx1"/>
                </a:solidFill>
                <a:latin typeface="ＭＳ ゴシック" panose="020B0609070205080204" pitchFamily="49" charset="-128"/>
                <a:ea typeface="ＭＳ ゴシック" panose="020B0609070205080204" pitchFamily="49" charset="-128"/>
              </a:rPr>
              <a:t>①　文化</a:t>
            </a:r>
            <a:r>
              <a:rPr kumimoji="1" lang="ja-JP" altLang="en-US" sz="1050" dirty="0">
                <a:solidFill>
                  <a:schemeClr val="tx1"/>
                </a:solidFill>
                <a:latin typeface="ＭＳ ゴシック" panose="020B0609070205080204" pitchFamily="49" charset="-128"/>
                <a:ea typeface="ＭＳ ゴシック" panose="020B0609070205080204" pitchFamily="49" charset="-128"/>
              </a:rPr>
              <a:t>芸術振興基本法の一部改正</a:t>
            </a:r>
            <a:endParaRPr kumimoji="1" lang="en-US" altLang="ja-JP" sz="105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50" dirty="0">
                <a:solidFill>
                  <a:schemeClr val="tx1"/>
                </a:solidFill>
                <a:latin typeface="ＭＳ ゴシック" panose="020B0609070205080204" pitchFamily="49" charset="-128"/>
                <a:ea typeface="ＭＳ ゴシック" panose="020B0609070205080204" pitchFamily="49" charset="-128"/>
              </a:rPr>
              <a:t>　　　</a:t>
            </a:r>
            <a:r>
              <a:rPr kumimoji="1" lang="en-US" altLang="ja-JP" sz="1050" dirty="0">
                <a:solidFill>
                  <a:schemeClr val="tx1"/>
                </a:solidFill>
                <a:latin typeface="ＭＳ ゴシック" panose="020B0609070205080204" pitchFamily="49" charset="-128"/>
                <a:ea typeface="ＭＳ ゴシック" panose="020B0609070205080204" pitchFamily="49" charset="-128"/>
              </a:rPr>
              <a:t>※</a:t>
            </a:r>
            <a:r>
              <a:rPr kumimoji="1" lang="ja-JP" altLang="en-US" sz="1050" dirty="0">
                <a:solidFill>
                  <a:schemeClr val="tx1"/>
                </a:solidFill>
                <a:latin typeface="ＭＳ ゴシック" panose="020B0609070205080204" pitchFamily="49" charset="-128"/>
                <a:ea typeface="ＭＳ ゴシック" panose="020B0609070205080204" pitchFamily="49" charset="-128"/>
              </a:rPr>
              <a:t>法律名を「文化芸術基本法」に変更</a:t>
            </a:r>
            <a:endParaRPr kumimoji="1" lang="en-US" altLang="ja-JP" sz="105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50" dirty="0">
                <a:solidFill>
                  <a:schemeClr val="tx1"/>
                </a:solidFill>
                <a:latin typeface="ＭＳ ゴシック" panose="020B0609070205080204" pitchFamily="49" charset="-128"/>
                <a:ea typeface="ＭＳ ゴシック" panose="020B0609070205080204" pitchFamily="49" charset="-128"/>
              </a:rPr>
              <a:t>　　　</a:t>
            </a:r>
            <a:r>
              <a:rPr kumimoji="1" lang="en-US" altLang="ja-JP" sz="1050" dirty="0">
                <a:solidFill>
                  <a:schemeClr val="tx1"/>
                </a:solidFill>
                <a:latin typeface="ＭＳ ゴシック" panose="020B0609070205080204" pitchFamily="49" charset="-128"/>
                <a:ea typeface="ＭＳ ゴシック" panose="020B0609070205080204" pitchFamily="49" charset="-128"/>
              </a:rPr>
              <a:t>※</a:t>
            </a:r>
            <a:r>
              <a:rPr kumimoji="1" lang="ja-JP" altLang="en-US" sz="1050" dirty="0">
                <a:solidFill>
                  <a:schemeClr val="tx1"/>
                </a:solidFill>
                <a:latin typeface="ＭＳ ゴシック" panose="020B0609070205080204" pitchFamily="49" charset="-128"/>
                <a:ea typeface="ＭＳ ゴシック" panose="020B0609070205080204" pitchFamily="49" charset="-128"/>
              </a:rPr>
              <a:t>観光、まちづくり、国際交流などの</a:t>
            </a:r>
            <a:endParaRPr kumimoji="1" lang="en-US" altLang="ja-JP" sz="105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50" dirty="0">
                <a:solidFill>
                  <a:schemeClr val="tx1"/>
                </a:solidFill>
                <a:latin typeface="ＭＳ ゴシック" panose="020B0609070205080204" pitchFamily="49" charset="-128"/>
                <a:ea typeface="ＭＳ ゴシック" panose="020B0609070205080204" pitchFamily="49" charset="-128"/>
              </a:rPr>
              <a:t>　　　　各関連分野における施策との有機的連携等を規定</a:t>
            </a:r>
            <a:endParaRPr kumimoji="1" lang="en-US" altLang="ja-JP" sz="105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50" dirty="0">
                <a:solidFill>
                  <a:schemeClr val="tx1"/>
                </a:solidFill>
                <a:latin typeface="ＭＳ ゴシック" panose="020B0609070205080204" pitchFamily="49" charset="-128"/>
                <a:ea typeface="ＭＳ ゴシック" panose="020B0609070205080204" pitchFamily="49" charset="-128"/>
              </a:rPr>
              <a:t>　</a:t>
            </a:r>
            <a:r>
              <a:rPr kumimoji="1" lang="ja-JP" altLang="en-US" sz="1050" dirty="0" smtClean="0">
                <a:solidFill>
                  <a:schemeClr val="tx1"/>
                </a:solidFill>
                <a:latin typeface="ＭＳ ゴシック" panose="020B0609070205080204" pitchFamily="49" charset="-128"/>
                <a:ea typeface="ＭＳ ゴシック" panose="020B0609070205080204" pitchFamily="49" charset="-128"/>
              </a:rPr>
              <a:t>②　文化</a:t>
            </a:r>
            <a:r>
              <a:rPr kumimoji="1" lang="ja-JP" altLang="en-US" sz="1050" dirty="0">
                <a:solidFill>
                  <a:schemeClr val="tx1"/>
                </a:solidFill>
                <a:latin typeface="ＭＳ ゴシック" panose="020B0609070205080204" pitchFamily="49" charset="-128"/>
                <a:ea typeface="ＭＳ ゴシック" panose="020B0609070205080204" pitchFamily="49" charset="-128"/>
              </a:rPr>
              <a:t>芸術推進基本計画（第一期）の閣議決定</a:t>
            </a:r>
            <a:endParaRPr kumimoji="1" lang="en-US" altLang="ja-JP" sz="105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50" dirty="0">
                <a:solidFill>
                  <a:schemeClr val="tx1"/>
                </a:solidFill>
                <a:latin typeface="ＭＳ ゴシック" panose="020B0609070205080204" pitchFamily="49" charset="-128"/>
                <a:ea typeface="ＭＳ ゴシック" panose="020B0609070205080204" pitchFamily="49" charset="-128"/>
              </a:rPr>
              <a:t>　</a:t>
            </a:r>
            <a:r>
              <a:rPr kumimoji="1" lang="ja-JP" altLang="en-US" sz="1050" dirty="0" smtClean="0">
                <a:solidFill>
                  <a:schemeClr val="tx1"/>
                </a:solidFill>
                <a:latin typeface="ＭＳ ゴシック" panose="020B0609070205080204" pitchFamily="49" charset="-128"/>
                <a:ea typeface="ＭＳ ゴシック" panose="020B0609070205080204" pitchFamily="49" charset="-128"/>
              </a:rPr>
              <a:t>③　障害者</a:t>
            </a:r>
            <a:r>
              <a:rPr kumimoji="1" lang="ja-JP" altLang="en-US" sz="1050" dirty="0">
                <a:solidFill>
                  <a:schemeClr val="tx1"/>
                </a:solidFill>
                <a:latin typeface="ＭＳ ゴシック" panose="020B0609070205080204" pitchFamily="49" charset="-128"/>
                <a:ea typeface="ＭＳ ゴシック" panose="020B0609070205080204" pitchFamily="49" charset="-128"/>
              </a:rPr>
              <a:t>による文化芸術活動の推進に関する法律の制定</a:t>
            </a:r>
          </a:p>
          <a:p>
            <a:r>
              <a:rPr kumimoji="1" lang="ja-JP" altLang="en-US" sz="1050" dirty="0">
                <a:solidFill>
                  <a:schemeClr val="tx1"/>
                </a:solidFill>
                <a:latin typeface="ＭＳ ゴシック" panose="020B0609070205080204" pitchFamily="49" charset="-128"/>
                <a:ea typeface="ＭＳ ゴシック" panose="020B0609070205080204" pitchFamily="49" charset="-128"/>
              </a:rPr>
              <a:t>　</a:t>
            </a:r>
            <a:r>
              <a:rPr kumimoji="1" lang="ja-JP" altLang="en-US" sz="1050" dirty="0" smtClean="0">
                <a:solidFill>
                  <a:schemeClr val="tx1"/>
                </a:solidFill>
                <a:latin typeface="ＭＳ ゴシック" panose="020B0609070205080204" pitchFamily="49" charset="-128"/>
                <a:ea typeface="ＭＳ ゴシック" panose="020B0609070205080204" pitchFamily="49" charset="-128"/>
              </a:rPr>
              <a:t>④　新型</a:t>
            </a:r>
            <a:r>
              <a:rPr kumimoji="1" lang="ja-JP" altLang="en-US" sz="1050" dirty="0">
                <a:solidFill>
                  <a:schemeClr val="tx1"/>
                </a:solidFill>
                <a:latin typeface="ＭＳ ゴシック" panose="020B0609070205080204" pitchFamily="49" charset="-128"/>
                <a:ea typeface="ＭＳ ゴシック" panose="020B0609070205080204" pitchFamily="49" charset="-128"/>
              </a:rPr>
              <a:t>コロナウイルス感染症の感染拡大</a:t>
            </a:r>
            <a:endParaRPr kumimoji="1" lang="en-US" altLang="ja-JP" sz="105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50" dirty="0">
                <a:solidFill>
                  <a:schemeClr val="tx1"/>
                </a:solidFill>
                <a:latin typeface="ＭＳ ゴシック" panose="020B0609070205080204" pitchFamily="49" charset="-128"/>
                <a:ea typeface="ＭＳ ゴシック" panose="020B0609070205080204" pitchFamily="49" charset="-128"/>
              </a:rPr>
              <a:t>　</a:t>
            </a:r>
            <a:r>
              <a:rPr kumimoji="1" lang="ja-JP" altLang="en-US" sz="1050" dirty="0" smtClean="0">
                <a:solidFill>
                  <a:schemeClr val="tx1"/>
                </a:solidFill>
                <a:latin typeface="ＭＳ ゴシック" panose="020B0609070205080204" pitchFamily="49" charset="-128"/>
                <a:ea typeface="ＭＳ ゴシック" panose="020B0609070205080204" pitchFamily="49" charset="-128"/>
              </a:rPr>
              <a:t>⑤　</a:t>
            </a:r>
            <a:r>
              <a:rPr kumimoji="1" lang="en-US" altLang="ja-JP" sz="1050" dirty="0" smtClean="0">
                <a:solidFill>
                  <a:schemeClr val="tx1"/>
                </a:solidFill>
                <a:latin typeface="ＭＳ ゴシック" panose="020B0609070205080204" pitchFamily="49" charset="-128"/>
                <a:ea typeface="ＭＳ ゴシック" panose="020B0609070205080204" pitchFamily="49" charset="-128"/>
              </a:rPr>
              <a:t>SDG</a:t>
            </a:r>
            <a:r>
              <a:rPr kumimoji="1" lang="ja-JP" altLang="en-US" sz="1050" dirty="0" smtClean="0">
                <a:solidFill>
                  <a:schemeClr val="tx1"/>
                </a:solidFill>
                <a:latin typeface="ＭＳ ゴシック" panose="020B0609070205080204" pitchFamily="49" charset="-128"/>
                <a:ea typeface="ＭＳ ゴシック" panose="020B0609070205080204" pitchFamily="49" charset="-128"/>
              </a:rPr>
              <a:t>ｓ（エスディージーズ）の</a:t>
            </a:r>
            <a:r>
              <a:rPr kumimoji="1" lang="ja-JP" altLang="en-US" sz="1050" dirty="0">
                <a:solidFill>
                  <a:schemeClr val="tx1"/>
                </a:solidFill>
                <a:latin typeface="ＭＳ ゴシック" panose="020B0609070205080204" pitchFamily="49" charset="-128"/>
                <a:ea typeface="ＭＳ ゴシック" panose="020B0609070205080204" pitchFamily="49" charset="-128"/>
              </a:rPr>
              <a:t>採択</a:t>
            </a:r>
            <a:endParaRPr kumimoji="1" lang="en-US" altLang="ja-JP" sz="105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50" dirty="0">
                <a:solidFill>
                  <a:schemeClr val="tx1"/>
                </a:solidFill>
                <a:latin typeface="ＭＳ ゴシック" panose="020B0609070205080204" pitchFamily="49" charset="-128"/>
                <a:ea typeface="ＭＳ ゴシック" panose="020B0609070205080204" pitchFamily="49" charset="-128"/>
              </a:rPr>
              <a:t>　</a:t>
            </a:r>
            <a:r>
              <a:rPr kumimoji="1" lang="ja-JP" altLang="en-US" sz="1050" dirty="0" smtClean="0">
                <a:solidFill>
                  <a:schemeClr val="tx1"/>
                </a:solidFill>
                <a:latin typeface="ＭＳ ゴシック" panose="020B0609070205080204" pitchFamily="49" charset="-128"/>
                <a:ea typeface="ＭＳ ゴシック" panose="020B0609070205080204" pitchFamily="49" charset="-128"/>
              </a:rPr>
              <a:t>⑥　スマートシティの推進</a:t>
            </a:r>
            <a:endParaRPr kumimoji="1" lang="en-US" altLang="ja-JP" sz="105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50" dirty="0">
                <a:solidFill>
                  <a:schemeClr val="tx1"/>
                </a:solidFill>
                <a:latin typeface="ＭＳ ゴシック" panose="020B0609070205080204" pitchFamily="49" charset="-128"/>
                <a:ea typeface="ＭＳ ゴシック" panose="020B0609070205080204" pitchFamily="49" charset="-128"/>
              </a:rPr>
              <a:t>　</a:t>
            </a:r>
            <a:r>
              <a:rPr kumimoji="1" lang="ja-JP" altLang="en-US" sz="1050" dirty="0" smtClean="0">
                <a:solidFill>
                  <a:schemeClr val="tx1"/>
                </a:solidFill>
                <a:latin typeface="ＭＳ ゴシック" panose="020B0609070205080204" pitchFamily="49" charset="-128"/>
                <a:ea typeface="ＭＳ ゴシック" panose="020B0609070205080204" pitchFamily="49" charset="-128"/>
              </a:rPr>
              <a:t>⑦　大阪</a:t>
            </a:r>
            <a:r>
              <a:rPr kumimoji="1" lang="ja-JP" altLang="en-US" sz="1050" dirty="0">
                <a:solidFill>
                  <a:schemeClr val="tx1"/>
                </a:solidFill>
                <a:latin typeface="ＭＳ ゴシック" panose="020B0609070205080204" pitchFamily="49" charset="-128"/>
                <a:ea typeface="ＭＳ ゴシック" panose="020B0609070205080204" pitchFamily="49" charset="-128"/>
              </a:rPr>
              <a:t>・関西万博の開催</a:t>
            </a:r>
            <a:r>
              <a:rPr kumimoji="1" lang="ja-JP" altLang="en-US" sz="1050" dirty="0" smtClean="0">
                <a:solidFill>
                  <a:schemeClr val="tx1"/>
                </a:solidFill>
                <a:latin typeface="ＭＳ ゴシック" panose="020B0609070205080204" pitchFamily="49" charset="-128"/>
                <a:ea typeface="ＭＳ ゴシック" panose="020B0609070205080204" pitchFamily="49" charset="-128"/>
              </a:rPr>
              <a:t>決定</a:t>
            </a:r>
            <a:endParaRPr kumimoji="1" lang="en-US" altLang="ja-JP" sz="1050" dirty="0" smtClean="0">
              <a:solidFill>
                <a:schemeClr val="tx1"/>
              </a:solidFill>
              <a:latin typeface="ＭＳ ゴシック" panose="020B0609070205080204" pitchFamily="49" charset="-128"/>
              <a:ea typeface="ＭＳ ゴシック" panose="020B0609070205080204" pitchFamily="49" charset="-128"/>
            </a:endParaRPr>
          </a:p>
          <a:p>
            <a:endParaRPr kumimoji="1" lang="en-US" altLang="ja-JP" sz="1050" dirty="0" smtClean="0">
              <a:solidFill>
                <a:schemeClr val="tx1"/>
              </a:solidFill>
              <a:latin typeface="ＭＳ ゴシック" panose="020B0609070205080204" pitchFamily="49" charset="-128"/>
              <a:ea typeface="ＭＳ ゴシック" panose="020B0609070205080204" pitchFamily="49" charset="-128"/>
            </a:endParaRPr>
          </a:p>
          <a:p>
            <a:endParaRPr kumimoji="1" lang="en-US" altLang="ja-JP" sz="1050" b="1" dirty="0">
              <a:solidFill>
                <a:schemeClr val="tx1"/>
              </a:solidFill>
              <a:latin typeface="ＭＳ ゴシック" panose="020B0609070205080204" pitchFamily="49" charset="-128"/>
              <a:ea typeface="ＭＳ ゴシック" panose="020B0609070205080204" pitchFamily="49" charset="-128"/>
            </a:endParaRPr>
          </a:p>
          <a:p>
            <a:r>
              <a:rPr kumimoji="1" lang="en-US" altLang="ja-JP" sz="1050" b="1" dirty="0" smtClean="0">
                <a:solidFill>
                  <a:schemeClr val="tx1"/>
                </a:solidFill>
                <a:latin typeface="ＭＳ ゴシック" panose="020B0609070205080204" pitchFamily="49" charset="-128"/>
                <a:ea typeface="ＭＳ ゴシック" panose="020B0609070205080204" pitchFamily="49" charset="-128"/>
              </a:rPr>
              <a:t>【</a:t>
            </a:r>
            <a:r>
              <a:rPr kumimoji="1" lang="ja-JP" altLang="en-US" sz="1050" b="1" dirty="0" smtClean="0">
                <a:solidFill>
                  <a:schemeClr val="tx1"/>
                </a:solidFill>
                <a:latin typeface="ＭＳ ゴシック" panose="020B0609070205080204" pitchFamily="49" charset="-128"/>
                <a:ea typeface="ＭＳ ゴシック" panose="020B0609070205080204" pitchFamily="49" charset="-128"/>
              </a:rPr>
              <a:t>芸術文化にかかる市民意識</a:t>
            </a:r>
            <a:r>
              <a:rPr kumimoji="1" lang="en-US" altLang="ja-JP" sz="1050" b="1" dirty="0" smtClean="0">
                <a:solidFill>
                  <a:schemeClr val="tx1"/>
                </a:solidFill>
                <a:latin typeface="ＭＳ ゴシック" panose="020B0609070205080204" pitchFamily="49" charset="-128"/>
                <a:ea typeface="ＭＳ ゴシック" panose="020B0609070205080204" pitchFamily="49" charset="-128"/>
              </a:rPr>
              <a:t>】</a:t>
            </a:r>
          </a:p>
          <a:p>
            <a:r>
              <a:rPr kumimoji="1" lang="ja-JP" altLang="en-US" sz="1050" dirty="0">
                <a:solidFill>
                  <a:schemeClr val="tx1"/>
                </a:solidFill>
                <a:latin typeface="ＭＳ ゴシック" panose="020B0609070205080204" pitchFamily="49" charset="-128"/>
                <a:ea typeface="ＭＳ ゴシック" panose="020B0609070205080204" pitchFamily="49" charset="-128"/>
              </a:rPr>
              <a:t>　</a:t>
            </a:r>
            <a:r>
              <a:rPr kumimoji="1" lang="ja-JP" altLang="en-US" sz="1050" dirty="0" smtClean="0">
                <a:solidFill>
                  <a:schemeClr val="tx1"/>
                </a:solidFill>
                <a:latin typeface="ＭＳ ゴシック" panose="020B0609070205080204" pitchFamily="49" charset="-128"/>
                <a:ea typeface="ＭＳ ゴシック" panose="020B0609070205080204" pitchFamily="49" charset="-128"/>
              </a:rPr>
              <a:t>大阪市民間ネット調査の結果（平成</a:t>
            </a:r>
            <a:r>
              <a:rPr kumimoji="1" lang="en-US" altLang="ja-JP" sz="1050" dirty="0" smtClean="0">
                <a:solidFill>
                  <a:schemeClr val="tx1"/>
                </a:solidFill>
                <a:latin typeface="ＭＳ ゴシック" panose="020B0609070205080204" pitchFamily="49" charset="-128"/>
                <a:ea typeface="ＭＳ ゴシック" panose="020B0609070205080204" pitchFamily="49" charset="-128"/>
              </a:rPr>
              <a:t>30</a:t>
            </a:r>
            <a:r>
              <a:rPr kumimoji="1" lang="ja-JP" altLang="en-US" sz="1050" dirty="0" smtClean="0">
                <a:solidFill>
                  <a:schemeClr val="tx1"/>
                </a:solidFill>
                <a:latin typeface="ＭＳ ゴシック" panose="020B0609070205080204" pitchFamily="49" charset="-128"/>
                <a:ea typeface="ＭＳ ゴシック" panose="020B0609070205080204" pitchFamily="49" charset="-128"/>
              </a:rPr>
              <a:t>年度～令和元年度）</a:t>
            </a:r>
            <a:endParaRPr kumimoji="1" lang="en-US" altLang="ja-JP" sz="1050" dirty="0" smtClean="0">
              <a:solidFill>
                <a:schemeClr val="tx1"/>
              </a:solidFill>
              <a:latin typeface="ＭＳ ゴシック" panose="020B0609070205080204" pitchFamily="49" charset="-128"/>
              <a:ea typeface="ＭＳ ゴシック" panose="020B0609070205080204" pitchFamily="49" charset="-128"/>
            </a:endParaRPr>
          </a:p>
          <a:p>
            <a:r>
              <a:rPr lang="ja-JP" altLang="en-US" sz="1050" dirty="0" smtClean="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　①　大阪市</a:t>
            </a:r>
            <a:r>
              <a:rPr lang="ja-JP" altLang="en-US" sz="105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が創造性を発揮し、チャレンジすることが</a:t>
            </a:r>
            <a:r>
              <a:rPr lang="ja-JP" altLang="en-US" sz="1050" dirty="0" smtClean="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できる魅力的な</a:t>
            </a:r>
            <a:endParaRPr lang="en-US" altLang="ja-JP" sz="1050" dirty="0" smtClean="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endParaRPr>
          </a:p>
          <a:p>
            <a:r>
              <a:rPr lang="ja-JP" altLang="en-US" sz="105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　</a:t>
            </a:r>
            <a:r>
              <a:rPr lang="ja-JP" altLang="en-US" sz="1050" dirty="0" smtClean="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　　都市</a:t>
            </a:r>
            <a:r>
              <a:rPr lang="ja-JP" altLang="en-US" sz="105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（文化自由都市）であると思う市民の</a:t>
            </a:r>
            <a:r>
              <a:rPr lang="ja-JP" altLang="en-US" sz="1050" dirty="0" smtClean="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割合（</a:t>
            </a:r>
            <a:r>
              <a:rPr lang="en-US" altLang="ja-JP" sz="1050" dirty="0" smtClean="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4</a:t>
            </a:r>
            <a:r>
              <a:rPr lang="ja-JP" altLang="en-US" sz="1050" dirty="0" smtClean="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ポイント増）</a:t>
            </a:r>
            <a:endParaRPr lang="en-US" altLang="ja-JP" sz="1050" dirty="0" smtClean="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endParaRPr>
          </a:p>
          <a:p>
            <a:r>
              <a:rPr lang="ja-JP" altLang="en-US" sz="1050" dirty="0" smtClean="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　②　大阪市</a:t>
            </a:r>
            <a:r>
              <a:rPr lang="ja-JP" altLang="en-US" sz="105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の文化的環境整備（発表の場の提供、鑑賞機会</a:t>
            </a:r>
            <a:r>
              <a:rPr lang="ja-JP" altLang="en-US" sz="1050" dirty="0" smtClean="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、創作・</a:t>
            </a:r>
            <a:endParaRPr lang="en-US" altLang="ja-JP" sz="1050" dirty="0" smtClean="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endParaRPr>
          </a:p>
          <a:p>
            <a:r>
              <a:rPr lang="ja-JP" altLang="en-US" sz="105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　</a:t>
            </a:r>
            <a:r>
              <a:rPr lang="ja-JP" altLang="en-US" sz="1050" dirty="0" smtClean="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　　参加</a:t>
            </a:r>
            <a:r>
              <a:rPr lang="ja-JP" altLang="en-US" sz="105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機会等）に対する</a:t>
            </a:r>
            <a:r>
              <a:rPr lang="ja-JP" altLang="en-US" sz="1050" dirty="0" smtClean="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満足度（</a:t>
            </a:r>
            <a:r>
              <a:rPr lang="en-US" altLang="ja-JP" sz="1050" dirty="0" smtClean="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5.2</a:t>
            </a:r>
            <a:r>
              <a:rPr lang="ja-JP" altLang="en-US" sz="1050" dirty="0" smtClean="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ポイント増）</a:t>
            </a:r>
            <a:endParaRPr lang="en-US" altLang="ja-JP" sz="1050" dirty="0" smtClean="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lvl="0" defTabSz="914400">
              <a:defRPr/>
            </a:pPr>
            <a:r>
              <a:rPr lang="ja-JP" altLang="en-US" sz="1050" dirty="0" smtClean="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　③　観光</a:t>
            </a:r>
            <a:r>
              <a:rPr lang="ja-JP" altLang="en-US" sz="105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資源や経済の活性化に、文化の力が活用されていると</a:t>
            </a:r>
            <a:endParaRPr lang="en-US" altLang="ja-JP" sz="105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lvl="0" defTabSz="914400">
              <a:defRPr/>
            </a:pPr>
            <a:r>
              <a:rPr lang="ja-JP" altLang="en-US" sz="1050" dirty="0" smtClean="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　　　感じる</a:t>
            </a:r>
            <a:r>
              <a:rPr lang="ja-JP" altLang="en-US" sz="105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市民の</a:t>
            </a:r>
            <a:r>
              <a:rPr lang="ja-JP" altLang="en-US" sz="1050" dirty="0" smtClean="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割合（</a:t>
            </a:r>
            <a:r>
              <a:rPr lang="en-US" altLang="ja-JP" sz="1050" dirty="0" smtClean="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0.8</a:t>
            </a:r>
            <a:r>
              <a:rPr lang="ja-JP" altLang="en-US" sz="1050" dirty="0" smtClean="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ポイント減）</a:t>
            </a:r>
            <a:endParaRPr lang="en-US" altLang="ja-JP" sz="1050" dirty="0" smtClean="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endParaRPr>
          </a:p>
          <a:p>
            <a:r>
              <a:rPr kumimoji="1" lang="ja-JP" altLang="en-US" sz="1050" dirty="0" smtClean="0">
                <a:solidFill>
                  <a:schemeClr val="tx1"/>
                </a:solidFill>
                <a:latin typeface="ＭＳ ゴシック" panose="020B0609070205080204" pitchFamily="49" charset="-128"/>
                <a:ea typeface="ＭＳ ゴシック" panose="020B0609070205080204" pitchFamily="49" charset="-128"/>
              </a:rPr>
              <a:t>　④　教育</a:t>
            </a:r>
            <a:r>
              <a:rPr kumimoji="1" lang="ja-JP" altLang="en-US" sz="1050" dirty="0">
                <a:solidFill>
                  <a:schemeClr val="tx1"/>
                </a:solidFill>
                <a:latin typeface="ＭＳ ゴシック" panose="020B0609070205080204" pitchFamily="49" charset="-128"/>
                <a:ea typeface="ＭＳ ゴシック" panose="020B0609070205080204" pitchFamily="49" charset="-128"/>
              </a:rPr>
              <a:t>・福祉・まちづくり等あらゆる施策に、文化の力が</a:t>
            </a:r>
            <a:endParaRPr kumimoji="1" lang="en-US" altLang="ja-JP" sz="105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50" dirty="0" smtClean="0">
                <a:solidFill>
                  <a:schemeClr val="tx1"/>
                </a:solidFill>
                <a:latin typeface="ＭＳ ゴシック" panose="020B0609070205080204" pitchFamily="49" charset="-128"/>
                <a:ea typeface="ＭＳ ゴシック" panose="020B0609070205080204" pitchFamily="49" charset="-128"/>
              </a:rPr>
              <a:t>　　　活用</a:t>
            </a:r>
            <a:r>
              <a:rPr kumimoji="1" lang="ja-JP" altLang="en-US" sz="1050" dirty="0">
                <a:solidFill>
                  <a:schemeClr val="tx1"/>
                </a:solidFill>
                <a:latin typeface="ＭＳ ゴシック" panose="020B0609070205080204" pitchFamily="49" charset="-128"/>
                <a:ea typeface="ＭＳ ゴシック" panose="020B0609070205080204" pitchFamily="49" charset="-128"/>
              </a:rPr>
              <a:t>されていると感じる市民の</a:t>
            </a:r>
            <a:r>
              <a:rPr kumimoji="1" lang="ja-JP" altLang="en-US" sz="1050" dirty="0" smtClean="0">
                <a:solidFill>
                  <a:schemeClr val="tx1"/>
                </a:solidFill>
                <a:latin typeface="ＭＳ ゴシック" panose="020B0609070205080204" pitchFamily="49" charset="-128"/>
                <a:ea typeface="ＭＳ ゴシック" panose="020B0609070205080204" pitchFamily="49" charset="-128"/>
              </a:rPr>
              <a:t>割合</a:t>
            </a:r>
            <a:r>
              <a:rPr lang="ja-JP" altLang="en-US" sz="105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a:t>
            </a:r>
            <a:r>
              <a:rPr lang="en-US" altLang="ja-JP" sz="1050" dirty="0" smtClean="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0.2</a:t>
            </a:r>
            <a:r>
              <a:rPr lang="ja-JP" altLang="en-US" sz="1050" dirty="0" smtClean="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ポイント減</a:t>
            </a:r>
            <a:r>
              <a:rPr lang="ja-JP" altLang="en-US" sz="105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a:t>
            </a:r>
            <a:endParaRPr lang="en-US" altLang="ja-JP" sz="105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endParaRPr>
          </a:p>
          <a:p>
            <a:endParaRPr kumimoji="1" lang="en-US" altLang="ja-JP" sz="1050" dirty="0">
              <a:solidFill>
                <a:schemeClr val="tx1"/>
              </a:solidFill>
              <a:latin typeface="ＭＳ ゴシック" panose="020B0609070205080204" pitchFamily="49" charset="-128"/>
              <a:ea typeface="ＭＳ ゴシック" panose="020B0609070205080204" pitchFamily="49" charset="-128"/>
            </a:endParaRPr>
          </a:p>
        </p:txBody>
      </p:sp>
      <p:sp>
        <p:nvSpPr>
          <p:cNvPr id="49" name="正方形/長方形 48"/>
          <p:cNvSpPr/>
          <p:nvPr/>
        </p:nvSpPr>
        <p:spPr>
          <a:xfrm>
            <a:off x="117274" y="8410575"/>
            <a:ext cx="4460446" cy="1089024"/>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ゴシック" panose="020B0609070205080204" pitchFamily="49" charset="-128"/>
              <a:ea typeface="ＭＳ ゴシック" panose="020B0609070205080204" pitchFamily="49" charset="-128"/>
            </a:endParaRPr>
          </a:p>
        </p:txBody>
      </p:sp>
      <p:sp>
        <p:nvSpPr>
          <p:cNvPr id="48" name="正方形/長方形 47"/>
          <p:cNvSpPr/>
          <p:nvPr/>
        </p:nvSpPr>
        <p:spPr>
          <a:xfrm>
            <a:off x="4732846" y="4778536"/>
            <a:ext cx="7997813" cy="4721063"/>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100" b="1" dirty="0" smtClean="0">
              <a:solidFill>
                <a:schemeClr val="tx1"/>
              </a:solidFill>
              <a:latin typeface="ＭＳ ゴシック" panose="020B0609070205080204" pitchFamily="49" charset="-128"/>
              <a:ea typeface="ＭＳ ゴシック" panose="020B0609070205080204" pitchFamily="49" charset="-128"/>
            </a:endParaRPr>
          </a:p>
          <a:p>
            <a:endParaRPr kumimoji="1" lang="en-US" altLang="ja-JP" sz="1100" b="1" dirty="0" smtClean="0">
              <a:solidFill>
                <a:schemeClr val="tx1"/>
              </a:solidFill>
              <a:latin typeface="ＭＳ ゴシック" panose="020B0609070205080204" pitchFamily="49" charset="-128"/>
              <a:ea typeface="ＭＳ ゴシック" panose="020B0609070205080204" pitchFamily="49" charset="-128"/>
            </a:endParaRPr>
          </a:p>
          <a:p>
            <a:r>
              <a:rPr kumimoji="1" lang="en-US" altLang="ja-JP" sz="1100" b="1" dirty="0" smtClean="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smtClean="0">
                <a:solidFill>
                  <a:schemeClr val="tx1"/>
                </a:solidFill>
                <a:latin typeface="ＭＳ ゴシック" panose="020B0609070205080204" pitchFamily="49" charset="-128"/>
                <a:ea typeface="ＭＳ ゴシック" panose="020B0609070205080204" pitchFamily="49" charset="-128"/>
              </a:rPr>
              <a:t>重点</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取組</a:t>
            </a:r>
            <a:r>
              <a:rPr kumimoji="1" lang="en-US" altLang="ja-JP" sz="1100" b="1" dirty="0" smtClean="0">
                <a:solidFill>
                  <a:schemeClr val="tx1"/>
                </a:solidFill>
                <a:latin typeface="ＭＳ ゴシック" panose="020B0609070205080204" pitchFamily="49" charset="-128"/>
                <a:ea typeface="ＭＳ ゴシック" panose="020B0609070205080204" pitchFamily="49" charset="-128"/>
              </a:rPr>
              <a:t>】</a:t>
            </a:r>
          </a:p>
          <a:p>
            <a:r>
              <a:rPr kumimoji="1" lang="ja-JP" altLang="en-US" sz="1100" dirty="0" smtClean="0">
                <a:solidFill>
                  <a:schemeClr val="tx1"/>
                </a:solidFill>
                <a:latin typeface="ＭＳ ゴシック" panose="020B0609070205080204" pitchFamily="49" charset="-128"/>
                <a:ea typeface="ＭＳ ゴシック" panose="020B0609070205080204" pitchFamily="49" charset="-128"/>
              </a:rPr>
              <a:t>　</a:t>
            </a:r>
            <a:r>
              <a:rPr kumimoji="1" lang="ja-JP" altLang="en-US" sz="1100" dirty="0">
                <a:solidFill>
                  <a:schemeClr val="tx1"/>
                </a:solidFill>
                <a:latin typeface="ＭＳ ゴシック" panose="020B0609070205080204" pitchFamily="49" charset="-128"/>
                <a:ea typeface="ＭＳ ゴシック" panose="020B0609070205080204" pitchFamily="49" charset="-128"/>
              </a:rPr>
              <a:t>　①　大阪の芸術文化を発展させる人材の育成</a:t>
            </a:r>
            <a:endParaRPr kumimoji="1" lang="en-US" altLang="ja-JP" sz="11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100" dirty="0">
                <a:solidFill>
                  <a:schemeClr val="tx1"/>
                </a:solidFill>
                <a:latin typeface="ＭＳ ゴシック" panose="020B0609070205080204" pitchFamily="49" charset="-128"/>
                <a:ea typeface="ＭＳ ゴシック" panose="020B0609070205080204" pitchFamily="49" charset="-128"/>
              </a:rPr>
              <a:t>　　②　</a:t>
            </a:r>
            <a:r>
              <a:rPr kumimoji="1" lang="en-US" altLang="ja-JP" sz="1100" dirty="0">
                <a:solidFill>
                  <a:schemeClr val="tx1"/>
                </a:solidFill>
                <a:latin typeface="ＭＳ ゴシック" panose="020B0609070205080204" pitchFamily="49" charset="-128"/>
                <a:ea typeface="ＭＳ ゴシック" panose="020B0609070205080204" pitchFamily="49" charset="-128"/>
              </a:rPr>
              <a:t>2025</a:t>
            </a:r>
            <a:r>
              <a:rPr kumimoji="1" lang="ja-JP" altLang="en-US" sz="1100" dirty="0">
                <a:solidFill>
                  <a:schemeClr val="tx1"/>
                </a:solidFill>
                <a:latin typeface="ＭＳ ゴシック" panose="020B0609070205080204" pitchFamily="49" charset="-128"/>
                <a:ea typeface="ＭＳ ゴシック" panose="020B0609070205080204" pitchFamily="49" charset="-128"/>
              </a:rPr>
              <a:t>年大阪・関西万博を契機に芸術文化の有する</a:t>
            </a:r>
            <a:r>
              <a:rPr kumimoji="1" lang="ja-JP" altLang="en-US" sz="1100" dirty="0" smtClean="0">
                <a:solidFill>
                  <a:schemeClr val="tx1"/>
                </a:solidFill>
                <a:latin typeface="ＭＳ ゴシック" panose="020B0609070205080204" pitchFamily="49" charset="-128"/>
                <a:ea typeface="ＭＳ ゴシック" panose="020B0609070205080204" pitchFamily="49" charset="-128"/>
              </a:rPr>
              <a:t>多様な</a:t>
            </a:r>
            <a:r>
              <a:rPr kumimoji="1" lang="ja-JP" altLang="en-US" sz="1100" dirty="0">
                <a:solidFill>
                  <a:schemeClr val="tx1"/>
                </a:solidFill>
                <a:latin typeface="ＭＳ ゴシック" panose="020B0609070205080204" pitchFamily="49" charset="-128"/>
                <a:ea typeface="ＭＳ ゴシック" panose="020B0609070205080204" pitchFamily="49" charset="-128"/>
              </a:rPr>
              <a:t>価値</a:t>
            </a:r>
            <a:r>
              <a:rPr kumimoji="1" lang="ja-JP" altLang="en-US" sz="1100" dirty="0" smtClean="0">
                <a:solidFill>
                  <a:schemeClr val="tx1"/>
                </a:solidFill>
                <a:latin typeface="ＭＳ ゴシック" panose="020B0609070205080204" pitchFamily="49" charset="-128"/>
                <a:ea typeface="ＭＳ ゴシック" panose="020B0609070205080204" pitchFamily="49" charset="-128"/>
              </a:rPr>
              <a:t>を弘める取組み</a:t>
            </a:r>
            <a:endParaRPr kumimoji="1" lang="en-US" altLang="ja-JP" sz="1100" dirty="0" smtClean="0">
              <a:solidFill>
                <a:schemeClr val="tx1"/>
              </a:solidFill>
              <a:latin typeface="ＭＳ ゴシック" panose="020B0609070205080204" pitchFamily="49" charset="-128"/>
              <a:ea typeface="ＭＳ ゴシック" panose="020B0609070205080204" pitchFamily="49" charset="-128"/>
            </a:endParaRPr>
          </a:p>
          <a:p>
            <a:r>
              <a:rPr kumimoji="1" lang="ja-JP" altLang="en-US" sz="1100" dirty="0">
                <a:solidFill>
                  <a:schemeClr val="tx1"/>
                </a:solidFill>
                <a:latin typeface="ＭＳ ゴシック" panose="020B0609070205080204" pitchFamily="49" charset="-128"/>
                <a:ea typeface="ＭＳ ゴシック" panose="020B0609070205080204" pitchFamily="49" charset="-128"/>
              </a:rPr>
              <a:t>　</a:t>
            </a:r>
            <a:r>
              <a:rPr kumimoji="1" lang="ja-JP" altLang="en-US" sz="1100" dirty="0" smtClean="0">
                <a:solidFill>
                  <a:schemeClr val="tx1"/>
                </a:solidFill>
                <a:latin typeface="ＭＳ ゴシック" panose="020B0609070205080204" pitchFamily="49" charset="-128"/>
                <a:ea typeface="ＭＳ ゴシック" panose="020B0609070205080204" pitchFamily="49" charset="-128"/>
              </a:rPr>
              <a:t>　③　</a:t>
            </a:r>
            <a:r>
              <a:rPr lang="ja-JP" altLang="en-US" sz="11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大阪アーツカウンシルの</a:t>
            </a:r>
            <a:r>
              <a:rPr lang="ja-JP" altLang="en-US" sz="1100" dirty="0" smtClean="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活動に</a:t>
            </a:r>
            <a:r>
              <a:rPr lang="ja-JP" altLang="en-US" sz="11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かかる情報発信</a:t>
            </a:r>
            <a:r>
              <a:rPr lang="ja-JP" altLang="en-US" sz="1100" dirty="0" smtClean="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の充実</a:t>
            </a:r>
            <a:endParaRPr lang="en-US" altLang="ja-JP" sz="1100" dirty="0" smtClean="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endParaRPr>
          </a:p>
          <a:p>
            <a:endParaRPr kumimoji="1" lang="en-US" altLang="ja-JP" sz="800" dirty="0" smtClean="0">
              <a:solidFill>
                <a:schemeClr val="tx1"/>
              </a:solidFill>
              <a:latin typeface="ＭＳ ゴシック" panose="020B0609070205080204" pitchFamily="49" charset="-128"/>
              <a:ea typeface="ＭＳ ゴシック" panose="020B0609070205080204" pitchFamily="49" charset="-128"/>
            </a:endParaRPr>
          </a:p>
          <a:p>
            <a:pPr lvl="0">
              <a:lnSpc>
                <a:spcPts val="2000"/>
              </a:lnSpc>
            </a:pPr>
            <a:r>
              <a:rPr kumimoji="1" lang="en-US" altLang="ja-JP" sz="1100" b="1" dirty="0" smtClean="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大阪市の役割</a:t>
            </a: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p>
          <a:p>
            <a:r>
              <a:rPr kumimoji="1" lang="ja-JP" altLang="en-US" sz="1100" dirty="0" smtClean="0">
                <a:solidFill>
                  <a:schemeClr val="tx1"/>
                </a:solidFill>
                <a:latin typeface="ＭＳ ゴシック" panose="020B0609070205080204" pitchFamily="49" charset="-128"/>
                <a:ea typeface="ＭＳ ゴシック" panose="020B0609070205080204" pitchFamily="49" charset="-128"/>
              </a:rPr>
              <a:t>　■</a:t>
            </a:r>
            <a:r>
              <a:rPr lang="ja-JP" altLang="ja-JP" sz="1100" dirty="0">
                <a:solidFill>
                  <a:schemeClr val="tx1"/>
                </a:solidFill>
                <a:latin typeface="ＭＳ ゴシック" panose="020B0609070205080204" pitchFamily="49" charset="-128"/>
                <a:ea typeface="ＭＳ ゴシック" panose="020B0609070205080204" pitchFamily="49" charset="-128"/>
              </a:rPr>
              <a:t>大阪府とビジョンを共有するもとで、基礎自治体として文化振興に関する施策に計画的に</a:t>
            </a:r>
            <a:r>
              <a:rPr lang="ja-JP" altLang="ja-JP" sz="1100" dirty="0" smtClean="0">
                <a:solidFill>
                  <a:schemeClr val="tx1"/>
                </a:solidFill>
                <a:latin typeface="ＭＳ ゴシック" panose="020B0609070205080204" pitchFamily="49" charset="-128"/>
                <a:ea typeface="ＭＳ ゴシック" panose="020B0609070205080204" pitchFamily="49" charset="-128"/>
              </a:rPr>
              <a:t>取組</a:t>
            </a:r>
            <a:r>
              <a:rPr lang="ja-JP" altLang="en-US" sz="1100" dirty="0" smtClean="0">
                <a:solidFill>
                  <a:schemeClr val="tx1"/>
                </a:solidFill>
                <a:latin typeface="ＭＳ ゴシック" panose="020B0609070205080204" pitchFamily="49" charset="-128"/>
                <a:ea typeface="ＭＳ ゴシック" panose="020B0609070205080204" pitchFamily="49" charset="-128"/>
              </a:rPr>
              <a:t>む</a:t>
            </a:r>
            <a:r>
              <a:rPr lang="ja-JP" altLang="ja-JP" sz="1100" dirty="0" smtClean="0">
                <a:solidFill>
                  <a:schemeClr val="tx1"/>
                </a:solidFill>
                <a:latin typeface="ＭＳ ゴシック" panose="020B0609070205080204" pitchFamily="49" charset="-128"/>
                <a:ea typeface="ＭＳ ゴシック" panose="020B0609070205080204" pitchFamily="49" charset="-128"/>
              </a:rPr>
              <a:t>。</a:t>
            </a:r>
            <a:endParaRPr lang="en-US" altLang="ja-JP" sz="1100" dirty="0" smtClean="0">
              <a:solidFill>
                <a:schemeClr val="tx1"/>
              </a:solidFill>
              <a:latin typeface="ＭＳ ゴシック" panose="020B0609070205080204" pitchFamily="49" charset="-128"/>
              <a:ea typeface="ＭＳ ゴシック" panose="020B0609070205080204" pitchFamily="49" charset="-128"/>
            </a:endParaRPr>
          </a:p>
          <a:p>
            <a:r>
              <a:rPr lang="ja-JP" altLang="en-US" sz="1100" dirty="0" smtClean="0">
                <a:solidFill>
                  <a:schemeClr val="tx1"/>
                </a:solidFill>
                <a:latin typeface="ＭＳ ゴシック" panose="020B0609070205080204" pitchFamily="49" charset="-128"/>
                <a:ea typeface="ＭＳ ゴシック" panose="020B0609070205080204" pitchFamily="49" charset="-128"/>
              </a:rPr>
              <a:t>　</a:t>
            </a:r>
            <a:r>
              <a:rPr lang="ja-JP" altLang="en-US" sz="1100" dirty="0">
                <a:solidFill>
                  <a:schemeClr val="tx1"/>
                </a:solidFill>
                <a:latin typeface="ＭＳ ゴシック" panose="020B0609070205080204" pitchFamily="49" charset="-128"/>
                <a:ea typeface="ＭＳ ゴシック" panose="020B0609070205080204" pitchFamily="49" charset="-128"/>
              </a:rPr>
              <a:t>　</a:t>
            </a:r>
            <a:r>
              <a:rPr lang="ja-JP" altLang="ja-JP" sz="1100" dirty="0">
                <a:solidFill>
                  <a:schemeClr val="tx1"/>
                </a:solidFill>
                <a:latin typeface="ＭＳ ゴシック" panose="020B0609070205080204" pitchFamily="49" charset="-128"/>
                <a:ea typeface="ＭＳ ゴシック" panose="020B0609070205080204" pitchFamily="49" charset="-128"/>
              </a:rPr>
              <a:t>一方、いにしえから我が国における文化芸術の集積の地として醸成されてきたアセットを基に、将来に向かって府</a:t>
            </a:r>
            <a:r>
              <a:rPr lang="ja-JP" altLang="ja-JP" sz="1100" dirty="0" smtClean="0">
                <a:solidFill>
                  <a:schemeClr val="tx1"/>
                </a:solidFill>
                <a:latin typeface="ＭＳ ゴシック" panose="020B0609070205080204" pitchFamily="49" charset="-128"/>
                <a:ea typeface="ＭＳ ゴシック" panose="020B0609070205080204" pitchFamily="49" charset="-128"/>
              </a:rPr>
              <a:t>や</a:t>
            </a:r>
            <a:endParaRPr lang="en-US" altLang="ja-JP" sz="1100" dirty="0" smtClean="0">
              <a:solidFill>
                <a:schemeClr val="tx1"/>
              </a:solidFill>
              <a:latin typeface="ＭＳ ゴシック" panose="020B0609070205080204" pitchFamily="49" charset="-128"/>
              <a:ea typeface="ＭＳ ゴシック" panose="020B0609070205080204" pitchFamily="49" charset="-128"/>
            </a:endParaRPr>
          </a:p>
          <a:p>
            <a:r>
              <a:rPr lang="ja-JP" altLang="en-US" sz="1100" dirty="0">
                <a:solidFill>
                  <a:schemeClr val="tx1"/>
                </a:solidFill>
                <a:latin typeface="ＭＳ ゴシック" panose="020B0609070205080204" pitchFamily="49" charset="-128"/>
                <a:ea typeface="ＭＳ ゴシック" panose="020B0609070205080204" pitchFamily="49" charset="-128"/>
              </a:rPr>
              <a:t>　</a:t>
            </a:r>
            <a:r>
              <a:rPr lang="ja-JP" altLang="en-US" sz="1100" dirty="0" smtClean="0">
                <a:solidFill>
                  <a:schemeClr val="tx1"/>
                </a:solidFill>
                <a:latin typeface="ＭＳ ゴシック" panose="020B0609070205080204" pitchFamily="49" charset="-128"/>
                <a:ea typeface="ＭＳ ゴシック" panose="020B0609070205080204" pitchFamily="49" charset="-128"/>
              </a:rPr>
              <a:t>　</a:t>
            </a:r>
            <a:r>
              <a:rPr lang="ja-JP" altLang="ja-JP" sz="1100" dirty="0" smtClean="0">
                <a:solidFill>
                  <a:schemeClr val="tx1"/>
                </a:solidFill>
                <a:latin typeface="ＭＳ ゴシック" panose="020B0609070205080204" pitchFamily="49" charset="-128"/>
                <a:ea typeface="ＭＳ ゴシック" panose="020B0609070205080204" pitchFamily="49" charset="-128"/>
              </a:rPr>
              <a:t>周辺</a:t>
            </a:r>
            <a:r>
              <a:rPr lang="ja-JP" altLang="ja-JP" sz="1100" dirty="0">
                <a:solidFill>
                  <a:schemeClr val="tx1"/>
                </a:solidFill>
                <a:latin typeface="ＭＳ ゴシック" panose="020B0609070205080204" pitchFamily="49" charset="-128"/>
                <a:ea typeface="ＭＳ ゴシック" panose="020B0609070205080204" pitchFamily="49" charset="-128"/>
              </a:rPr>
              <a:t>自治体とも役割分担を図りながら、都市大阪の魅力や情報発信力の向上に</a:t>
            </a:r>
            <a:r>
              <a:rPr lang="ja-JP" altLang="ja-JP" sz="1100" dirty="0" smtClean="0">
                <a:solidFill>
                  <a:schemeClr val="tx1"/>
                </a:solidFill>
                <a:latin typeface="ＭＳ ゴシック" panose="020B0609070205080204" pitchFamily="49" charset="-128"/>
                <a:ea typeface="ＭＳ ゴシック" panose="020B0609070205080204" pitchFamily="49" charset="-128"/>
              </a:rPr>
              <a:t>努め</a:t>
            </a:r>
            <a:r>
              <a:rPr lang="ja-JP" altLang="en-US" sz="1100" dirty="0" smtClean="0">
                <a:solidFill>
                  <a:schemeClr val="tx1"/>
                </a:solidFill>
                <a:latin typeface="ＭＳ ゴシック" panose="020B0609070205080204" pitchFamily="49" charset="-128"/>
                <a:ea typeface="ＭＳ ゴシック" panose="020B0609070205080204" pitchFamily="49" charset="-128"/>
              </a:rPr>
              <a:t>る</a:t>
            </a:r>
            <a:r>
              <a:rPr lang="ja-JP" altLang="ja-JP" sz="1100" dirty="0" smtClean="0">
                <a:solidFill>
                  <a:schemeClr val="tx1"/>
                </a:solidFill>
                <a:latin typeface="ＭＳ ゴシック" panose="020B0609070205080204" pitchFamily="49" charset="-128"/>
                <a:ea typeface="ＭＳ ゴシック" panose="020B0609070205080204" pitchFamily="49" charset="-128"/>
              </a:rPr>
              <a:t>。</a:t>
            </a:r>
            <a:endParaRPr lang="en-US" altLang="ja-JP" sz="1100" dirty="0" smtClean="0">
              <a:solidFill>
                <a:schemeClr val="tx1"/>
              </a:solidFill>
              <a:latin typeface="ＭＳ ゴシック" panose="020B0609070205080204" pitchFamily="49" charset="-128"/>
              <a:ea typeface="ＭＳ ゴシック" panose="020B0609070205080204" pitchFamily="49" charset="-128"/>
            </a:endParaRPr>
          </a:p>
          <a:p>
            <a:endParaRPr lang="ja-JP" altLang="ja-JP" sz="800" dirty="0">
              <a:solidFill>
                <a:schemeClr val="tx1"/>
              </a:solidFill>
              <a:latin typeface="ＭＳ ゴシック" panose="020B0609070205080204" pitchFamily="49" charset="-128"/>
              <a:ea typeface="ＭＳ ゴシック" panose="020B0609070205080204" pitchFamily="49" charset="-128"/>
            </a:endParaRPr>
          </a:p>
          <a:p>
            <a:r>
              <a:rPr kumimoji="1" lang="en-US" altLang="ja-JP" sz="1100" b="1" dirty="0" smtClean="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推進体制、進行管理</a:t>
            </a: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p>
          <a:p>
            <a:r>
              <a:rPr kumimoji="1" lang="ja-JP" altLang="en-US" sz="1100" dirty="0">
                <a:solidFill>
                  <a:schemeClr val="tx1"/>
                </a:solidFill>
                <a:latin typeface="ＭＳ ゴシック" panose="020B0609070205080204" pitchFamily="49" charset="-128"/>
                <a:ea typeface="ＭＳ ゴシック" panose="020B0609070205080204" pitchFamily="49" charset="-128"/>
              </a:rPr>
              <a:t>　■本計画を着実かつ継続的に推進していくため、施策の実施・進捗状況等について、進行管理と評価を行う。</a:t>
            </a:r>
            <a:endParaRPr kumimoji="1" lang="en-US" altLang="ja-JP" sz="11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100" dirty="0">
                <a:solidFill>
                  <a:schemeClr val="tx1"/>
                </a:solidFill>
                <a:latin typeface="ＭＳ ゴシック" panose="020B0609070205080204" pitchFamily="49" charset="-128"/>
                <a:ea typeface="ＭＳ ゴシック" panose="020B0609070205080204" pitchFamily="49" charset="-128"/>
              </a:rPr>
              <a:t>　■各施策・事業のプログラム評価については、毎年度大阪アーツカウンシルが行い、その結果や改善提案等について</a:t>
            </a:r>
            <a:endParaRPr kumimoji="1" lang="en-US" altLang="ja-JP" sz="11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100" dirty="0">
                <a:solidFill>
                  <a:schemeClr val="tx1"/>
                </a:solidFill>
                <a:latin typeface="ＭＳ ゴシック" panose="020B0609070205080204" pitchFamily="49" charset="-128"/>
                <a:ea typeface="ＭＳ ゴシック" panose="020B0609070205080204" pitchFamily="49" charset="-128"/>
              </a:rPr>
              <a:t>　　大阪府市文化振興会議に報告する。</a:t>
            </a:r>
          </a:p>
          <a:p>
            <a:r>
              <a:rPr kumimoji="1" lang="ja-JP" altLang="en-US" sz="1100" dirty="0">
                <a:solidFill>
                  <a:schemeClr val="tx1"/>
                </a:solidFill>
                <a:latin typeface="ＭＳ ゴシック" panose="020B0609070205080204" pitchFamily="49" charset="-128"/>
                <a:ea typeface="ＭＳ ゴシック" panose="020B0609070205080204" pitchFamily="49" charset="-128"/>
              </a:rPr>
              <a:t>　■大阪府市文化振興会議では、この報告や本計画の</a:t>
            </a:r>
            <a:r>
              <a:rPr kumimoji="1" lang="ja-JP" altLang="en-US" sz="1100" dirty="0" smtClean="0">
                <a:solidFill>
                  <a:schemeClr val="tx1"/>
                </a:solidFill>
                <a:latin typeface="ＭＳ ゴシック" panose="020B0609070205080204" pitchFamily="49" charset="-128"/>
                <a:ea typeface="ＭＳ ゴシック" panose="020B0609070205080204" pitchFamily="49" charset="-128"/>
              </a:rPr>
              <a:t>評価・検証の</a:t>
            </a:r>
            <a:r>
              <a:rPr kumimoji="1" lang="ja-JP" altLang="en-US" sz="1100" dirty="0">
                <a:solidFill>
                  <a:schemeClr val="tx1"/>
                </a:solidFill>
                <a:latin typeface="ＭＳ ゴシック" panose="020B0609070205080204" pitchFamily="49" charset="-128"/>
                <a:ea typeface="ＭＳ ゴシック" panose="020B0609070205080204" pitchFamily="49" charset="-128"/>
              </a:rPr>
              <a:t>状況等を踏まえ</a:t>
            </a:r>
            <a:r>
              <a:rPr kumimoji="1" lang="ja-JP" altLang="en-US" sz="1100" dirty="0" smtClean="0">
                <a:solidFill>
                  <a:schemeClr val="tx1"/>
                </a:solidFill>
                <a:latin typeface="ＭＳ ゴシック" panose="020B0609070205080204" pitchFamily="49" charset="-128"/>
                <a:ea typeface="ＭＳ ゴシック" panose="020B0609070205080204" pitchFamily="49" charset="-128"/>
              </a:rPr>
              <a:t>、計画</a:t>
            </a:r>
            <a:r>
              <a:rPr kumimoji="1" lang="ja-JP" altLang="en-US" sz="1100" dirty="0">
                <a:solidFill>
                  <a:schemeClr val="tx1"/>
                </a:solidFill>
                <a:latin typeface="ＭＳ ゴシック" panose="020B0609070205080204" pitchFamily="49" charset="-128"/>
                <a:ea typeface="ＭＳ ゴシック" panose="020B0609070205080204" pitchFamily="49" charset="-128"/>
              </a:rPr>
              <a:t>全体の進捗状況を把握</a:t>
            </a:r>
            <a:r>
              <a:rPr kumimoji="1" lang="ja-JP" altLang="en-US" sz="1100" dirty="0" smtClean="0">
                <a:solidFill>
                  <a:schemeClr val="tx1"/>
                </a:solidFill>
                <a:latin typeface="ＭＳ ゴシック" panose="020B0609070205080204" pitchFamily="49" charset="-128"/>
                <a:ea typeface="ＭＳ ゴシック" panose="020B0609070205080204" pitchFamily="49" charset="-128"/>
              </a:rPr>
              <a:t>すると</a:t>
            </a:r>
            <a:endParaRPr kumimoji="1" lang="en-US" altLang="ja-JP" sz="1100" dirty="0" smtClean="0">
              <a:solidFill>
                <a:schemeClr val="tx1"/>
              </a:solidFill>
              <a:latin typeface="ＭＳ ゴシック" panose="020B0609070205080204" pitchFamily="49" charset="-128"/>
              <a:ea typeface="ＭＳ ゴシック" panose="020B0609070205080204" pitchFamily="49" charset="-128"/>
            </a:endParaRPr>
          </a:p>
          <a:p>
            <a:r>
              <a:rPr kumimoji="1" lang="ja-JP" altLang="en-US" sz="1100" dirty="0">
                <a:solidFill>
                  <a:schemeClr val="tx1"/>
                </a:solidFill>
                <a:latin typeface="ＭＳ ゴシック" panose="020B0609070205080204" pitchFamily="49" charset="-128"/>
                <a:ea typeface="ＭＳ ゴシック" panose="020B0609070205080204" pitchFamily="49" charset="-128"/>
              </a:rPr>
              <a:t>　</a:t>
            </a:r>
            <a:r>
              <a:rPr kumimoji="1" lang="ja-JP" altLang="en-US" sz="1100" dirty="0" smtClean="0">
                <a:solidFill>
                  <a:schemeClr val="tx1"/>
                </a:solidFill>
                <a:latin typeface="ＭＳ ゴシック" panose="020B0609070205080204" pitchFamily="49" charset="-128"/>
                <a:ea typeface="ＭＳ ゴシック" panose="020B0609070205080204" pitchFamily="49" charset="-128"/>
              </a:rPr>
              <a:t>　ともに、重要</a:t>
            </a:r>
            <a:r>
              <a:rPr kumimoji="1" lang="ja-JP" altLang="en-US" sz="1100" dirty="0">
                <a:solidFill>
                  <a:schemeClr val="tx1"/>
                </a:solidFill>
                <a:latin typeface="ＭＳ ゴシック" panose="020B0609070205080204" pitchFamily="49" charset="-128"/>
                <a:ea typeface="ＭＳ ゴシック" panose="020B0609070205080204" pitchFamily="49" charset="-128"/>
              </a:rPr>
              <a:t>な施策等についての審議を行う。</a:t>
            </a:r>
          </a:p>
          <a:p>
            <a:endParaRPr kumimoji="1" lang="en-US" altLang="ja-JP" sz="800" dirty="0">
              <a:solidFill>
                <a:schemeClr val="tx1"/>
              </a:solidFill>
              <a:latin typeface="ＭＳ ゴシック" panose="020B0609070205080204" pitchFamily="49" charset="-128"/>
              <a:ea typeface="ＭＳ ゴシック" panose="020B0609070205080204" pitchFamily="49" charset="-128"/>
            </a:endParaRPr>
          </a:p>
          <a:p>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大阪アーツカウンシル</a:t>
            </a: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p>
          <a:p>
            <a:r>
              <a:rPr kumimoji="1" lang="ja-JP" altLang="en-US" sz="1100" dirty="0">
                <a:solidFill>
                  <a:schemeClr val="tx1"/>
                </a:solidFill>
                <a:latin typeface="ＭＳ ゴシック" panose="020B0609070205080204" pitchFamily="49" charset="-128"/>
                <a:ea typeface="ＭＳ ゴシック" panose="020B0609070205080204" pitchFamily="49" charset="-128"/>
              </a:rPr>
              <a:t>　■ これまでの実績を踏まえながら、芸術文化の担い手を支援し、大阪の文化力の更なる向上につなげるため、引き続き、</a:t>
            </a:r>
            <a:endParaRPr kumimoji="1" lang="en-US" altLang="ja-JP" sz="11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100" dirty="0">
                <a:solidFill>
                  <a:schemeClr val="tx1"/>
                </a:solidFill>
                <a:latin typeface="ＭＳ ゴシック" panose="020B0609070205080204" pitchFamily="49" charset="-128"/>
                <a:ea typeface="ＭＳ ゴシック" panose="020B0609070205080204" pitchFamily="49" charset="-128"/>
              </a:rPr>
              <a:t>　「評価」「審査」を中心としつつ、「調査」や「企画」を強化して、取組み内容の質を高め、取組を積極的に</a:t>
            </a:r>
            <a:r>
              <a:rPr kumimoji="1" lang="ja-JP" altLang="en-US" sz="1100" dirty="0" smtClean="0">
                <a:solidFill>
                  <a:schemeClr val="tx1"/>
                </a:solidFill>
                <a:latin typeface="ＭＳ ゴシック" panose="020B0609070205080204" pitchFamily="49" charset="-128"/>
                <a:ea typeface="ＭＳ ゴシック" panose="020B0609070205080204" pitchFamily="49" charset="-128"/>
              </a:rPr>
              <a:t>発信。</a:t>
            </a:r>
            <a:endParaRPr kumimoji="1" lang="en-US" altLang="ja-JP" sz="1100" dirty="0">
              <a:solidFill>
                <a:schemeClr val="tx1"/>
              </a:solidFill>
              <a:latin typeface="ＭＳ ゴシック" panose="020B0609070205080204" pitchFamily="49" charset="-128"/>
              <a:ea typeface="ＭＳ ゴシック" panose="020B0609070205080204" pitchFamily="49" charset="-128"/>
            </a:endParaRPr>
          </a:p>
          <a:p>
            <a:endParaRPr kumimoji="1" lang="en-US" altLang="ja-JP" sz="800" dirty="0">
              <a:solidFill>
                <a:schemeClr val="tx1"/>
              </a:solidFill>
              <a:latin typeface="ＭＳ ゴシック" panose="020B0609070205080204" pitchFamily="49" charset="-128"/>
              <a:ea typeface="ＭＳ ゴシック" panose="020B0609070205080204" pitchFamily="49" charset="-128"/>
            </a:endParaRPr>
          </a:p>
          <a:p>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smtClean="0">
                <a:solidFill>
                  <a:schemeClr val="tx1"/>
                </a:solidFill>
                <a:latin typeface="ＭＳ ゴシック" panose="020B0609070205080204" pitchFamily="49" charset="-128"/>
                <a:ea typeface="ＭＳ ゴシック" panose="020B0609070205080204" pitchFamily="49" charset="-128"/>
              </a:rPr>
              <a:t>評価・検証</a:t>
            </a:r>
            <a:r>
              <a:rPr kumimoji="1" lang="en-US" altLang="ja-JP" sz="1100" b="1" dirty="0" smtClean="0">
                <a:solidFill>
                  <a:schemeClr val="tx1"/>
                </a:solidFill>
                <a:latin typeface="ＭＳ ゴシック" panose="020B0609070205080204" pitchFamily="49" charset="-128"/>
                <a:ea typeface="ＭＳ ゴシック" panose="020B0609070205080204" pitchFamily="49" charset="-128"/>
              </a:rPr>
              <a:t>】</a:t>
            </a:r>
            <a:endParaRPr kumimoji="1" lang="en-US" altLang="ja-JP" sz="1100" b="1" dirty="0">
              <a:solidFill>
                <a:schemeClr val="tx1"/>
              </a:solidFill>
              <a:latin typeface="ＭＳ ゴシック" panose="020B0609070205080204" pitchFamily="49" charset="-128"/>
              <a:ea typeface="ＭＳ ゴシック" panose="020B0609070205080204" pitchFamily="49" charset="-128"/>
            </a:endParaRPr>
          </a:p>
          <a:p>
            <a:r>
              <a:rPr kumimoji="1" lang="ja-JP" altLang="en-US" sz="1100" dirty="0">
                <a:solidFill>
                  <a:schemeClr val="tx1"/>
                </a:solidFill>
                <a:latin typeface="ＭＳ ゴシック" panose="020B0609070205080204" pitchFamily="49" charset="-128"/>
                <a:ea typeface="ＭＳ ゴシック" panose="020B0609070205080204" pitchFamily="49" charset="-128"/>
              </a:rPr>
              <a:t>　■「施策の方向性」</a:t>
            </a:r>
            <a:r>
              <a:rPr kumimoji="1" lang="ja-JP" altLang="en-US" sz="1100" dirty="0" smtClean="0">
                <a:solidFill>
                  <a:schemeClr val="tx1"/>
                </a:solidFill>
                <a:latin typeface="ＭＳ ゴシック" panose="020B0609070205080204" pitchFamily="49" charset="-128"/>
                <a:ea typeface="ＭＳ ゴシック" panose="020B0609070205080204" pitchFamily="49" charset="-128"/>
              </a:rPr>
              <a:t>ごとに指標</a:t>
            </a:r>
            <a:r>
              <a:rPr kumimoji="1" lang="ja-JP" altLang="en-US" sz="1100" dirty="0">
                <a:solidFill>
                  <a:schemeClr val="tx1"/>
                </a:solidFill>
                <a:latin typeface="ＭＳ ゴシック" panose="020B0609070205080204" pitchFamily="49" charset="-128"/>
                <a:ea typeface="ＭＳ ゴシック" panose="020B0609070205080204" pitchFamily="49" charset="-128"/>
              </a:rPr>
              <a:t>を設け、単年度ごとに評価・検証し、フォローアップを</a:t>
            </a:r>
            <a:r>
              <a:rPr kumimoji="1" lang="ja-JP" altLang="en-US" sz="1100" dirty="0" smtClean="0">
                <a:solidFill>
                  <a:schemeClr val="tx1"/>
                </a:solidFill>
                <a:latin typeface="ＭＳ ゴシック" panose="020B0609070205080204" pitchFamily="49" charset="-128"/>
                <a:ea typeface="ＭＳ ゴシック" panose="020B0609070205080204" pitchFamily="49" charset="-128"/>
              </a:rPr>
              <a:t>実施。</a:t>
            </a:r>
            <a:endParaRPr kumimoji="1" lang="en-US" altLang="ja-JP" sz="1100" dirty="0" smtClean="0">
              <a:solidFill>
                <a:schemeClr val="tx1"/>
              </a:solidFill>
              <a:latin typeface="ＭＳ ゴシック" panose="020B0609070205080204" pitchFamily="49" charset="-128"/>
              <a:ea typeface="ＭＳ ゴシック" panose="020B0609070205080204" pitchFamily="49" charset="-128"/>
            </a:endParaRPr>
          </a:p>
          <a:p>
            <a:r>
              <a:rPr kumimoji="1" lang="ja-JP" altLang="en-US" sz="1100" dirty="0">
                <a:solidFill>
                  <a:schemeClr val="tx1"/>
                </a:solidFill>
                <a:latin typeface="ＭＳ ゴシック" panose="020B0609070205080204" pitchFamily="49" charset="-128"/>
                <a:ea typeface="ＭＳ ゴシック" panose="020B0609070205080204" pitchFamily="49" charset="-128"/>
              </a:rPr>
              <a:t>　</a:t>
            </a:r>
            <a:r>
              <a:rPr kumimoji="1" lang="ja-JP" altLang="en-US" sz="1100" dirty="0" smtClean="0">
                <a:solidFill>
                  <a:schemeClr val="tx1"/>
                </a:solidFill>
                <a:latin typeface="ＭＳ ゴシック" panose="020B0609070205080204" pitchFamily="49" charset="-128"/>
                <a:ea typeface="ＭＳ ゴシック" panose="020B0609070205080204" pitchFamily="49" charset="-128"/>
              </a:rPr>
              <a:t>　　</a:t>
            </a:r>
            <a:r>
              <a:rPr kumimoji="1" lang="en-US" altLang="ja-JP" sz="1100" dirty="0" smtClean="0">
                <a:solidFill>
                  <a:schemeClr val="tx1"/>
                </a:solidFill>
                <a:latin typeface="ＭＳ ゴシック" panose="020B0609070205080204" pitchFamily="49" charset="-128"/>
                <a:ea typeface="ＭＳ ゴシック" panose="020B0609070205080204" pitchFamily="49" charset="-128"/>
              </a:rPr>
              <a:t>※</a:t>
            </a:r>
            <a:r>
              <a:rPr kumimoji="1" lang="ja-JP" altLang="en-US" sz="1100" dirty="0" smtClean="0">
                <a:solidFill>
                  <a:schemeClr val="tx1"/>
                </a:solidFill>
                <a:latin typeface="ＭＳ ゴシック" panose="020B0609070205080204" pitchFamily="49" charset="-128"/>
                <a:ea typeface="ＭＳ ゴシック" panose="020B0609070205080204" pitchFamily="49" charset="-128"/>
              </a:rPr>
              <a:t>指標は達成を主たる目的とするのではなく、フォローアップと改善の際のよりどころとして位置付ける。</a:t>
            </a:r>
            <a:endParaRPr kumimoji="1" lang="en-US" altLang="ja-JP" sz="11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100" dirty="0">
                <a:solidFill>
                  <a:schemeClr val="tx1"/>
                </a:solidFill>
                <a:latin typeface="ＭＳ ゴシック" panose="020B0609070205080204" pitchFamily="49" charset="-128"/>
                <a:ea typeface="ＭＳ ゴシック" panose="020B0609070205080204" pitchFamily="49" charset="-128"/>
              </a:rPr>
              <a:t>　</a:t>
            </a:r>
            <a:r>
              <a:rPr kumimoji="1" lang="ja-JP" altLang="en-US" sz="1100" dirty="0" smtClean="0">
                <a:solidFill>
                  <a:schemeClr val="tx1"/>
                </a:solidFill>
                <a:latin typeface="ＭＳ ゴシック" panose="020B0609070205080204" pitchFamily="49" charset="-128"/>
                <a:ea typeface="ＭＳ ゴシック" panose="020B0609070205080204" pitchFamily="49" charset="-128"/>
              </a:rPr>
              <a:t>■</a:t>
            </a:r>
            <a:r>
              <a:rPr lang="ja-JP" altLang="ja-JP" sz="1100" dirty="0">
                <a:solidFill>
                  <a:schemeClr val="tx1"/>
                </a:solidFill>
                <a:latin typeface="ＭＳ ゴシック" panose="020B0609070205080204" pitchFamily="49" charset="-128"/>
                <a:ea typeface="ＭＳ ゴシック" panose="020B0609070205080204" pitchFamily="49" charset="-128"/>
              </a:rPr>
              <a:t>本計画の評価・検証に</a:t>
            </a:r>
            <a:r>
              <a:rPr lang="ja-JP" altLang="en-US" sz="1100" dirty="0">
                <a:solidFill>
                  <a:schemeClr val="tx1"/>
                </a:solidFill>
                <a:latin typeface="ＭＳ ゴシック" panose="020B0609070205080204" pitchFamily="49" charset="-128"/>
                <a:ea typeface="ＭＳ ゴシック" panose="020B0609070205080204" pitchFamily="49" charset="-128"/>
              </a:rPr>
              <a:t>ついては</a:t>
            </a:r>
            <a:r>
              <a:rPr lang="ja-JP" altLang="ja-JP" sz="1100" dirty="0">
                <a:solidFill>
                  <a:schemeClr val="tx1"/>
                </a:solidFill>
                <a:latin typeface="ＭＳ ゴシック" panose="020B0609070205080204" pitchFamily="49" charset="-128"/>
                <a:ea typeface="ＭＳ ゴシック" panose="020B0609070205080204" pitchFamily="49" charset="-128"/>
              </a:rPr>
              <a:t>、個々の指標</a:t>
            </a:r>
            <a:r>
              <a:rPr lang="ja-JP" altLang="en-US" sz="1100" dirty="0">
                <a:solidFill>
                  <a:schemeClr val="tx1"/>
                </a:solidFill>
                <a:latin typeface="ＭＳ ゴシック" panose="020B0609070205080204" pitchFamily="49" charset="-128"/>
                <a:ea typeface="ＭＳ ゴシック" panose="020B0609070205080204" pitchFamily="49" charset="-128"/>
              </a:rPr>
              <a:t>の達成</a:t>
            </a:r>
            <a:r>
              <a:rPr lang="ja-JP" altLang="ja-JP" sz="1100" dirty="0">
                <a:solidFill>
                  <a:schemeClr val="tx1"/>
                </a:solidFill>
                <a:latin typeface="ＭＳ ゴシック" panose="020B0609070205080204" pitchFamily="49" charset="-128"/>
                <a:ea typeface="ＭＳ ゴシック" panose="020B0609070205080204" pitchFamily="49" charset="-128"/>
              </a:rPr>
              <a:t>状況で判断</a:t>
            </a:r>
            <a:r>
              <a:rPr lang="ja-JP" altLang="ja-JP" sz="1100" dirty="0" smtClean="0">
                <a:solidFill>
                  <a:schemeClr val="tx1"/>
                </a:solidFill>
                <a:latin typeface="ＭＳ ゴシック" panose="020B0609070205080204" pitchFamily="49" charset="-128"/>
                <a:ea typeface="ＭＳ ゴシック" panose="020B0609070205080204" pitchFamily="49" charset="-128"/>
              </a:rPr>
              <a:t>するの</a:t>
            </a:r>
            <a:r>
              <a:rPr lang="ja-JP" altLang="ja-JP" sz="1100" dirty="0">
                <a:solidFill>
                  <a:schemeClr val="tx1"/>
                </a:solidFill>
                <a:latin typeface="ＭＳ ゴシック" panose="020B0609070205080204" pitchFamily="49" charset="-128"/>
                <a:ea typeface="ＭＳ ゴシック" panose="020B0609070205080204" pitchFamily="49" charset="-128"/>
              </a:rPr>
              <a:t>ではなく</a:t>
            </a:r>
            <a:r>
              <a:rPr lang="ja-JP" altLang="ja-JP" sz="1100" dirty="0" smtClean="0">
                <a:solidFill>
                  <a:schemeClr val="tx1"/>
                </a:solidFill>
                <a:latin typeface="ＭＳ ゴシック" panose="020B0609070205080204" pitchFamily="49" charset="-128"/>
                <a:ea typeface="ＭＳ ゴシック" panose="020B0609070205080204" pitchFamily="49" charset="-128"/>
              </a:rPr>
              <a:t>、指標</a:t>
            </a:r>
            <a:r>
              <a:rPr lang="ja-JP" altLang="en-US" sz="1100" dirty="0" smtClean="0">
                <a:solidFill>
                  <a:schemeClr val="tx1"/>
                </a:solidFill>
                <a:latin typeface="ＭＳ ゴシック" panose="020B0609070205080204" pitchFamily="49" charset="-128"/>
                <a:ea typeface="ＭＳ ゴシック" panose="020B0609070205080204" pitchFamily="49" charset="-128"/>
              </a:rPr>
              <a:t>ごとに</a:t>
            </a:r>
            <a:r>
              <a:rPr lang="ja-JP" altLang="ja-JP" sz="1100" dirty="0" smtClean="0">
                <a:solidFill>
                  <a:schemeClr val="tx1"/>
                </a:solidFill>
                <a:latin typeface="ＭＳ ゴシック" panose="020B0609070205080204" pitchFamily="49" charset="-128"/>
                <a:ea typeface="ＭＳ ゴシック" panose="020B0609070205080204" pitchFamily="49" charset="-128"/>
              </a:rPr>
              <a:t>進捗</a:t>
            </a:r>
            <a:r>
              <a:rPr lang="ja-JP" altLang="ja-JP" sz="1100" dirty="0">
                <a:solidFill>
                  <a:schemeClr val="tx1"/>
                </a:solidFill>
                <a:latin typeface="ＭＳ ゴシック" panose="020B0609070205080204" pitchFamily="49" charset="-128"/>
                <a:ea typeface="ＭＳ ゴシック" panose="020B0609070205080204" pitchFamily="49" charset="-128"/>
              </a:rPr>
              <a:t>状況</a:t>
            </a:r>
            <a:r>
              <a:rPr lang="ja-JP" altLang="ja-JP" sz="1100" dirty="0" smtClean="0">
                <a:solidFill>
                  <a:schemeClr val="tx1"/>
                </a:solidFill>
                <a:latin typeface="ＭＳ ゴシック" panose="020B0609070205080204" pitchFamily="49" charset="-128"/>
                <a:ea typeface="ＭＳ ゴシック" panose="020B0609070205080204" pitchFamily="49" charset="-128"/>
              </a:rPr>
              <a:t>を適切</a:t>
            </a:r>
            <a:r>
              <a:rPr lang="ja-JP" altLang="ja-JP" sz="1100" dirty="0">
                <a:solidFill>
                  <a:schemeClr val="tx1"/>
                </a:solidFill>
                <a:latin typeface="ＭＳ ゴシック" panose="020B0609070205080204" pitchFamily="49" charset="-128"/>
                <a:ea typeface="ＭＳ ゴシック" panose="020B0609070205080204" pitchFamily="49" charset="-128"/>
              </a:rPr>
              <a:t>に把握し</a:t>
            </a:r>
            <a:r>
              <a:rPr lang="ja-JP" altLang="en-US" sz="1100" dirty="0" smtClean="0">
                <a:solidFill>
                  <a:schemeClr val="tx1"/>
                </a:solidFill>
                <a:latin typeface="ＭＳ ゴシック" panose="020B0609070205080204" pitchFamily="49" charset="-128"/>
                <a:ea typeface="ＭＳ ゴシック" panose="020B0609070205080204" pitchFamily="49" charset="-128"/>
              </a:rPr>
              <a:t>、</a:t>
            </a:r>
            <a:endParaRPr lang="en-US" altLang="ja-JP" sz="1100" dirty="0" smtClean="0">
              <a:solidFill>
                <a:schemeClr val="tx1"/>
              </a:solidFill>
              <a:latin typeface="ＭＳ ゴシック" panose="020B0609070205080204" pitchFamily="49" charset="-128"/>
              <a:ea typeface="ＭＳ ゴシック" panose="020B0609070205080204" pitchFamily="49" charset="-128"/>
            </a:endParaRPr>
          </a:p>
          <a:p>
            <a:r>
              <a:rPr lang="ja-JP" altLang="en-US" sz="1100" dirty="0">
                <a:solidFill>
                  <a:schemeClr val="tx1"/>
                </a:solidFill>
                <a:latin typeface="ＭＳ ゴシック" panose="020B0609070205080204" pitchFamily="49" charset="-128"/>
                <a:ea typeface="ＭＳ ゴシック" panose="020B0609070205080204" pitchFamily="49" charset="-128"/>
              </a:rPr>
              <a:t>　</a:t>
            </a:r>
            <a:r>
              <a:rPr lang="ja-JP" altLang="en-US" sz="1100" dirty="0" smtClean="0">
                <a:solidFill>
                  <a:schemeClr val="tx1"/>
                </a:solidFill>
                <a:latin typeface="ＭＳ ゴシック" panose="020B0609070205080204" pitchFamily="49" charset="-128"/>
                <a:ea typeface="ＭＳ ゴシック" panose="020B0609070205080204" pitchFamily="49" charset="-128"/>
              </a:rPr>
              <a:t>　課題</a:t>
            </a:r>
            <a:r>
              <a:rPr lang="ja-JP" altLang="en-US" sz="1100" dirty="0">
                <a:solidFill>
                  <a:schemeClr val="tx1"/>
                </a:solidFill>
                <a:latin typeface="ＭＳ ゴシック" panose="020B0609070205080204" pitchFamily="49" charset="-128"/>
                <a:ea typeface="ＭＳ ゴシック" panose="020B0609070205080204" pitchFamily="49" charset="-128"/>
              </a:rPr>
              <a:t>を整理のうえ</a:t>
            </a:r>
            <a:r>
              <a:rPr lang="ja-JP" altLang="en-US" sz="1100" dirty="0" smtClean="0">
                <a:solidFill>
                  <a:schemeClr val="tx1"/>
                </a:solidFill>
                <a:latin typeface="ＭＳ ゴシック" panose="020B0609070205080204" pitchFamily="49" charset="-128"/>
                <a:ea typeface="ＭＳ ゴシック" panose="020B0609070205080204" pitchFamily="49" charset="-128"/>
              </a:rPr>
              <a:t>、今後</a:t>
            </a:r>
            <a:r>
              <a:rPr lang="ja-JP" altLang="en-US" sz="1100" dirty="0">
                <a:solidFill>
                  <a:schemeClr val="tx1"/>
                </a:solidFill>
                <a:latin typeface="ＭＳ ゴシック" panose="020B0609070205080204" pitchFamily="49" charset="-128"/>
                <a:ea typeface="ＭＳ ゴシック" panose="020B0609070205080204" pitchFamily="49" charset="-128"/>
              </a:rPr>
              <a:t>の施策改善に</a:t>
            </a:r>
            <a:r>
              <a:rPr lang="ja-JP" altLang="en-US" sz="1100" dirty="0" smtClean="0">
                <a:solidFill>
                  <a:schemeClr val="tx1"/>
                </a:solidFill>
                <a:latin typeface="ＭＳ ゴシック" panose="020B0609070205080204" pitchFamily="49" charset="-128"/>
                <a:ea typeface="ＭＳ ゴシック" panose="020B0609070205080204" pitchFamily="49" charset="-128"/>
              </a:rPr>
              <a:t>活用</a:t>
            </a:r>
            <a:r>
              <a:rPr lang="ja-JP" altLang="ja-JP" sz="1100" dirty="0" smtClean="0">
                <a:solidFill>
                  <a:schemeClr val="tx1"/>
                </a:solidFill>
                <a:latin typeface="ＭＳ ゴシック" panose="020B0609070205080204" pitchFamily="49" charset="-128"/>
                <a:ea typeface="ＭＳ ゴシック" panose="020B0609070205080204" pitchFamily="49" charset="-128"/>
              </a:rPr>
              <a:t>。</a:t>
            </a:r>
            <a:endParaRPr lang="ja-JP" altLang="ja-JP" sz="1100" dirty="0">
              <a:solidFill>
                <a:schemeClr val="tx1"/>
              </a:solidFill>
              <a:latin typeface="ＭＳ ゴシック" panose="020B0609070205080204" pitchFamily="49" charset="-128"/>
              <a:ea typeface="ＭＳ ゴシック" panose="020B0609070205080204" pitchFamily="49" charset="-128"/>
            </a:endParaRPr>
          </a:p>
        </p:txBody>
      </p:sp>
      <p:sp>
        <p:nvSpPr>
          <p:cNvPr id="47" name="正方形/長方形 46"/>
          <p:cNvSpPr/>
          <p:nvPr/>
        </p:nvSpPr>
        <p:spPr>
          <a:xfrm>
            <a:off x="4733155" y="597989"/>
            <a:ext cx="7997814" cy="4070580"/>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ゴシック" panose="020B0609070205080204" pitchFamily="49" charset="-128"/>
              <a:ea typeface="ＭＳ ゴシック" panose="020B0609070205080204" pitchFamily="49" charset="-128"/>
            </a:endParaRPr>
          </a:p>
        </p:txBody>
      </p:sp>
      <p:sp>
        <p:nvSpPr>
          <p:cNvPr id="3" name="正方形/長方形 2"/>
          <p:cNvSpPr/>
          <p:nvPr/>
        </p:nvSpPr>
        <p:spPr>
          <a:xfrm>
            <a:off x="-2932" y="24171"/>
            <a:ext cx="12802457" cy="396000"/>
          </a:xfrm>
          <a:prstGeom prst="rect">
            <a:avLst/>
          </a:prstGeom>
          <a:solidFill>
            <a:schemeClr val="accent1">
              <a:lumMod val="7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solidFill>
                  <a:prstClr val="white"/>
                </a:solidFill>
                <a:latin typeface="ＭＳ ゴシック" panose="020B0609070205080204" pitchFamily="49" charset="-128"/>
                <a:ea typeface="ＭＳ ゴシック" panose="020B0609070205080204" pitchFamily="49" charset="-128"/>
              </a:rPr>
              <a:t>第３次大阪市文化</a:t>
            </a:r>
            <a:r>
              <a:rPr kumimoji="1" lang="ja-JP" altLang="en-US" sz="2400" b="1">
                <a:solidFill>
                  <a:prstClr val="white"/>
                </a:solidFill>
                <a:latin typeface="ＭＳ ゴシック" panose="020B0609070205080204" pitchFamily="49" charset="-128"/>
                <a:ea typeface="ＭＳ ゴシック" panose="020B0609070205080204" pitchFamily="49" charset="-128"/>
              </a:rPr>
              <a:t>振興</a:t>
            </a:r>
            <a:r>
              <a:rPr kumimoji="1" lang="ja-JP" altLang="en-US" sz="2400" b="1" smtClean="0">
                <a:solidFill>
                  <a:prstClr val="white"/>
                </a:solidFill>
                <a:latin typeface="ＭＳ ゴシック" panose="020B0609070205080204" pitchFamily="49" charset="-128"/>
                <a:ea typeface="ＭＳ ゴシック" panose="020B0609070205080204" pitchFamily="49" charset="-128"/>
              </a:rPr>
              <a:t>計画</a:t>
            </a:r>
            <a:r>
              <a:rPr kumimoji="1" lang="en-US" altLang="ja-JP" sz="2400" b="1" smtClean="0">
                <a:solidFill>
                  <a:prstClr val="white"/>
                </a:solidFill>
                <a:latin typeface="ＭＳ ゴシック" panose="020B0609070205080204" pitchFamily="49" charset="-128"/>
                <a:ea typeface="ＭＳ ゴシック" panose="020B0609070205080204" pitchFamily="49" charset="-128"/>
              </a:rPr>
              <a:t>【</a:t>
            </a:r>
            <a:r>
              <a:rPr kumimoji="1" lang="ja-JP" altLang="en-US" sz="2400" b="1" dirty="0">
                <a:solidFill>
                  <a:prstClr val="white"/>
                </a:solidFill>
                <a:latin typeface="ＭＳ ゴシック" panose="020B0609070205080204" pitchFamily="49" charset="-128"/>
                <a:ea typeface="ＭＳ ゴシック" panose="020B0609070205080204" pitchFamily="49" charset="-128"/>
              </a:rPr>
              <a:t>概要</a:t>
            </a:r>
            <a:r>
              <a:rPr kumimoji="1" lang="en-US" altLang="ja-JP" sz="2400" b="1" dirty="0" smtClean="0">
                <a:solidFill>
                  <a:prstClr val="white"/>
                </a:solidFill>
                <a:latin typeface="ＭＳ ゴシック" panose="020B0609070205080204" pitchFamily="49" charset="-128"/>
                <a:ea typeface="ＭＳ ゴシック" panose="020B0609070205080204" pitchFamily="49" charset="-128"/>
              </a:rPr>
              <a:t>】</a:t>
            </a:r>
            <a:endParaRPr kumimoji="1" lang="en-US" altLang="ja-JP" sz="1400" b="1" dirty="0">
              <a:solidFill>
                <a:prstClr val="white"/>
              </a:solidFill>
              <a:latin typeface="ＭＳ ゴシック" panose="020B0609070205080204" pitchFamily="49" charset="-128"/>
              <a:ea typeface="ＭＳ ゴシック" panose="020B0609070205080204" pitchFamily="49" charset="-128"/>
            </a:endParaRPr>
          </a:p>
        </p:txBody>
      </p:sp>
      <p:sp>
        <p:nvSpPr>
          <p:cNvPr id="4" name="正方形/長方形 3"/>
          <p:cNvSpPr/>
          <p:nvPr/>
        </p:nvSpPr>
        <p:spPr>
          <a:xfrm>
            <a:off x="117272" y="610450"/>
            <a:ext cx="3692726" cy="418250"/>
          </a:xfrm>
          <a:prstGeom prst="rect">
            <a:avLst/>
          </a:prstGeom>
          <a:solidFill>
            <a:schemeClr val="tx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dirty="0" smtClean="0">
                <a:solidFill>
                  <a:prstClr val="white"/>
                </a:solidFill>
                <a:latin typeface="ＭＳ ゴシック" panose="020B0609070205080204" pitchFamily="49" charset="-128"/>
                <a:ea typeface="ＭＳ ゴシック" panose="020B0609070205080204" pitchFamily="49" charset="-128"/>
              </a:rPr>
              <a:t>はじめに</a:t>
            </a:r>
            <a:endParaRPr kumimoji="1" lang="en-US" altLang="ja-JP" sz="1200" b="1" dirty="0" smtClean="0">
              <a:solidFill>
                <a:prstClr val="white"/>
              </a:solidFill>
              <a:latin typeface="ＭＳ ゴシック" panose="020B0609070205080204" pitchFamily="49" charset="-128"/>
              <a:ea typeface="ＭＳ ゴシック" panose="020B0609070205080204" pitchFamily="49" charset="-128"/>
            </a:endParaRPr>
          </a:p>
          <a:p>
            <a:r>
              <a:rPr kumimoji="1" lang="ja-JP" altLang="en-US" sz="1200" b="1" dirty="0" smtClean="0">
                <a:solidFill>
                  <a:prstClr val="white"/>
                </a:solidFill>
                <a:latin typeface="ＭＳ ゴシック" panose="020B0609070205080204" pitchFamily="49" charset="-128"/>
                <a:ea typeface="ＭＳ ゴシック" panose="020B0609070205080204" pitchFamily="49" charset="-128"/>
              </a:rPr>
              <a:t>１．第３次大阪市文化振興計画の策定にあたって</a:t>
            </a:r>
            <a:endParaRPr kumimoji="1" lang="en-US" altLang="ja-JP" sz="1200" b="1" dirty="0">
              <a:solidFill>
                <a:prstClr val="white"/>
              </a:solidFill>
              <a:latin typeface="ＭＳ ゴシック" panose="020B0609070205080204" pitchFamily="49" charset="-128"/>
              <a:ea typeface="ＭＳ ゴシック" panose="020B0609070205080204" pitchFamily="49" charset="-128"/>
            </a:endParaRPr>
          </a:p>
        </p:txBody>
      </p:sp>
      <p:sp>
        <p:nvSpPr>
          <p:cNvPr id="6" name="正方形/長方形 5"/>
          <p:cNvSpPr/>
          <p:nvPr/>
        </p:nvSpPr>
        <p:spPr>
          <a:xfrm>
            <a:off x="4740533" y="4773193"/>
            <a:ext cx="1584067" cy="324000"/>
          </a:xfrm>
          <a:prstGeom prst="rect">
            <a:avLst/>
          </a:prstGeom>
          <a:solidFill>
            <a:schemeClr val="tx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dirty="0" smtClean="0">
                <a:solidFill>
                  <a:prstClr val="white"/>
                </a:solidFill>
                <a:latin typeface="ＭＳ ゴシック" panose="020B0609070205080204" pitchFamily="49" charset="-128"/>
                <a:ea typeface="ＭＳ ゴシック" panose="020B0609070205080204" pitchFamily="49" charset="-128"/>
              </a:rPr>
              <a:t>４．推進に向けて</a:t>
            </a:r>
            <a:endParaRPr kumimoji="1" lang="en-US" altLang="ja-JP" sz="1200" b="1" dirty="0">
              <a:solidFill>
                <a:prstClr val="white"/>
              </a:solidFill>
              <a:latin typeface="ＭＳ ゴシック" panose="020B0609070205080204" pitchFamily="49" charset="-128"/>
              <a:ea typeface="ＭＳ ゴシック" panose="020B0609070205080204" pitchFamily="49" charset="-128"/>
            </a:endParaRPr>
          </a:p>
        </p:txBody>
      </p:sp>
      <p:sp>
        <p:nvSpPr>
          <p:cNvPr id="8" name="正方形/長方形 7"/>
          <p:cNvSpPr/>
          <p:nvPr/>
        </p:nvSpPr>
        <p:spPr>
          <a:xfrm>
            <a:off x="4740533" y="599838"/>
            <a:ext cx="2384167" cy="403384"/>
          </a:xfrm>
          <a:prstGeom prst="rect">
            <a:avLst/>
          </a:prstGeom>
          <a:solidFill>
            <a:schemeClr val="tx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dirty="0" smtClean="0">
                <a:solidFill>
                  <a:prstClr val="white"/>
                </a:solidFill>
                <a:latin typeface="ＭＳ ゴシック" panose="020B0609070205080204" pitchFamily="49" charset="-128"/>
                <a:ea typeface="ＭＳ ゴシック" panose="020B0609070205080204" pitchFamily="49" charset="-128"/>
              </a:rPr>
              <a:t>２．目指す将来像、基本理念</a:t>
            </a:r>
            <a:endParaRPr kumimoji="1" lang="en-US" altLang="ja-JP" sz="1200" b="1" dirty="0" smtClean="0">
              <a:solidFill>
                <a:prstClr val="white"/>
              </a:solidFill>
              <a:latin typeface="ＭＳ ゴシック" panose="020B0609070205080204" pitchFamily="49" charset="-128"/>
              <a:ea typeface="ＭＳ ゴシック" panose="020B0609070205080204" pitchFamily="49" charset="-128"/>
            </a:endParaRPr>
          </a:p>
          <a:p>
            <a:r>
              <a:rPr kumimoji="1" lang="ja-JP" altLang="en-US" sz="1200" b="1" dirty="0" smtClean="0">
                <a:solidFill>
                  <a:prstClr val="white"/>
                </a:solidFill>
                <a:latin typeface="ＭＳ ゴシック" panose="020B0609070205080204" pitchFamily="49" charset="-128"/>
                <a:ea typeface="ＭＳ ゴシック" panose="020B0609070205080204" pitchFamily="49" charset="-128"/>
              </a:rPr>
              <a:t>３．施策の方向性</a:t>
            </a:r>
            <a:endParaRPr kumimoji="1" lang="en-US" altLang="ja-JP" sz="1200" b="1" dirty="0">
              <a:solidFill>
                <a:prstClr val="white"/>
              </a:solidFill>
              <a:latin typeface="ＭＳ ゴシック" panose="020B0609070205080204" pitchFamily="49" charset="-128"/>
              <a:ea typeface="ＭＳ ゴシック" panose="020B0609070205080204" pitchFamily="49" charset="-128"/>
            </a:endParaRPr>
          </a:p>
        </p:txBody>
      </p:sp>
      <p:sp>
        <p:nvSpPr>
          <p:cNvPr id="17" name="二等辺三角形 16"/>
          <p:cNvSpPr/>
          <p:nvPr/>
        </p:nvSpPr>
        <p:spPr>
          <a:xfrm rot="5400000">
            <a:off x="8998369" y="1642623"/>
            <a:ext cx="286281" cy="200912"/>
          </a:xfrm>
          <a:prstGeom prst="triangle">
            <a:avLst/>
          </a:prstGeom>
          <a:solidFill>
            <a:srgbClr val="0070C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13">
              <a:solidFill>
                <a:schemeClr val="tx1"/>
              </a:solidFill>
              <a:latin typeface="ＭＳ ゴシック" panose="020B0609070205080204" pitchFamily="49" charset="-128"/>
              <a:ea typeface="ＭＳ ゴシック" panose="020B0609070205080204" pitchFamily="49" charset="-128"/>
            </a:endParaRPr>
          </a:p>
        </p:txBody>
      </p:sp>
      <p:sp>
        <p:nvSpPr>
          <p:cNvPr id="18" name="正方形/長方形 17"/>
          <p:cNvSpPr/>
          <p:nvPr/>
        </p:nvSpPr>
        <p:spPr>
          <a:xfrm rot="16200000">
            <a:off x="6750858" y="-326121"/>
            <a:ext cx="527307" cy="4129282"/>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vert="eaVert" wrap="square" lIns="0" rIns="0" rtlCol="0" anchor="ctr">
            <a:noAutofit/>
          </a:bodyPr>
          <a:lstStyle/>
          <a:p>
            <a:r>
              <a:rPr kumimoji="1" lang="ja-JP" altLang="en-US" sz="1050" b="1" spc="53" dirty="0" smtClean="0">
                <a:solidFill>
                  <a:schemeClr val="tx1"/>
                </a:solidFill>
                <a:latin typeface="ＭＳ ゴシック" panose="020B0609070205080204" pitchFamily="49" charset="-128"/>
                <a:ea typeface="ＭＳ ゴシック" panose="020B0609070205080204" pitchFamily="49" charset="-128"/>
              </a:rPr>
              <a:t>行政のみならず様々な立場の人々が、</a:t>
            </a:r>
            <a:endParaRPr kumimoji="1" lang="en-US" altLang="ja-JP" sz="1050" b="1" spc="53" dirty="0" smtClean="0">
              <a:solidFill>
                <a:schemeClr val="tx1"/>
              </a:solidFill>
              <a:latin typeface="ＭＳ ゴシック" panose="020B0609070205080204" pitchFamily="49" charset="-128"/>
              <a:ea typeface="ＭＳ ゴシック" panose="020B0609070205080204" pitchFamily="49" charset="-128"/>
            </a:endParaRPr>
          </a:p>
          <a:p>
            <a:r>
              <a:rPr kumimoji="1" lang="ja-JP" altLang="en-US" sz="1050" b="1" spc="53" dirty="0" smtClean="0">
                <a:solidFill>
                  <a:schemeClr val="tx1"/>
                </a:solidFill>
                <a:latin typeface="ＭＳ ゴシック" panose="020B0609070205080204" pitchFamily="49" charset="-128"/>
                <a:ea typeface="ＭＳ ゴシック" panose="020B0609070205080204" pitchFamily="49" charset="-128"/>
              </a:rPr>
              <a:t>大阪の文化</a:t>
            </a:r>
            <a:r>
              <a:rPr kumimoji="1" lang="ja-JP" altLang="en-US" sz="1050" b="1" spc="53" dirty="0">
                <a:solidFill>
                  <a:schemeClr val="tx1"/>
                </a:solidFill>
                <a:latin typeface="ＭＳ ゴシック" panose="020B0609070205080204" pitchFamily="49" charset="-128"/>
                <a:ea typeface="ＭＳ ゴシック" panose="020B0609070205080204" pitchFamily="49" charset="-128"/>
              </a:rPr>
              <a:t>芸術を”共に創り”、支え、育み</a:t>
            </a:r>
            <a:r>
              <a:rPr kumimoji="1" lang="ja-JP" altLang="en-US" sz="1050" b="1" spc="53" dirty="0" smtClean="0">
                <a:solidFill>
                  <a:schemeClr val="tx1"/>
                </a:solidFill>
                <a:latin typeface="ＭＳ ゴシック" panose="020B0609070205080204" pitchFamily="49" charset="-128"/>
                <a:ea typeface="ＭＳ ゴシック" panose="020B0609070205080204" pitchFamily="49" charset="-128"/>
              </a:rPr>
              <a:t>、その</a:t>
            </a:r>
            <a:r>
              <a:rPr kumimoji="1" lang="ja-JP" altLang="en-US" sz="1050" b="1" spc="53" dirty="0">
                <a:solidFill>
                  <a:schemeClr val="tx1"/>
                </a:solidFill>
                <a:latin typeface="ＭＳ ゴシック" panose="020B0609070205080204" pitchFamily="49" charset="-128"/>
                <a:ea typeface="ＭＳ ゴシック" panose="020B0609070205080204" pitchFamily="49" charset="-128"/>
              </a:rPr>
              <a:t>価値を高め</a:t>
            </a:r>
            <a:r>
              <a:rPr kumimoji="1" lang="ja-JP" altLang="en-US" sz="1050" b="1" spc="53" dirty="0" smtClean="0">
                <a:solidFill>
                  <a:schemeClr val="tx1"/>
                </a:solidFill>
                <a:latin typeface="ＭＳ ゴシック" panose="020B0609070205080204" pitchFamily="49" charset="-128"/>
                <a:ea typeface="ＭＳ ゴシック" panose="020B0609070205080204" pitchFamily="49" charset="-128"/>
              </a:rPr>
              <a:t>、</a:t>
            </a:r>
            <a:endParaRPr kumimoji="1" lang="en-US" altLang="ja-JP" sz="1050" b="1" spc="53" dirty="0" smtClean="0">
              <a:solidFill>
                <a:schemeClr val="tx1"/>
              </a:solidFill>
              <a:latin typeface="ＭＳ ゴシック" panose="020B0609070205080204" pitchFamily="49" charset="-128"/>
              <a:ea typeface="ＭＳ ゴシック" panose="020B0609070205080204" pitchFamily="49" charset="-128"/>
            </a:endParaRPr>
          </a:p>
          <a:p>
            <a:r>
              <a:rPr kumimoji="1" lang="ja-JP" altLang="en-US" sz="1050" b="1" spc="53" dirty="0" smtClean="0">
                <a:solidFill>
                  <a:schemeClr val="tx1"/>
                </a:solidFill>
                <a:latin typeface="ＭＳ ゴシック" panose="020B0609070205080204" pitchFamily="49" charset="-128"/>
                <a:ea typeface="ＭＳ ゴシック" panose="020B0609070205080204" pitchFamily="49" charset="-128"/>
              </a:rPr>
              <a:t>文化</a:t>
            </a:r>
            <a:r>
              <a:rPr kumimoji="1" lang="ja-JP" altLang="en-US" sz="1050" b="1" spc="53" dirty="0">
                <a:solidFill>
                  <a:schemeClr val="tx1"/>
                </a:solidFill>
                <a:latin typeface="ＭＳ ゴシック" panose="020B0609070205080204" pitchFamily="49" charset="-128"/>
                <a:ea typeface="ＭＳ ゴシック" panose="020B0609070205080204" pitchFamily="49" charset="-128"/>
              </a:rPr>
              <a:t>芸術の力で</a:t>
            </a:r>
            <a:r>
              <a:rPr kumimoji="1" lang="ja-JP" altLang="en-US" sz="1050" b="1" spc="53" dirty="0" smtClean="0">
                <a:solidFill>
                  <a:schemeClr val="tx1"/>
                </a:solidFill>
                <a:latin typeface="ＭＳ ゴシック" panose="020B0609070205080204" pitchFamily="49" charset="-128"/>
                <a:ea typeface="ＭＳ ゴシック" panose="020B0609070205080204" pitchFamily="49" charset="-128"/>
              </a:rPr>
              <a:t>、心</a:t>
            </a:r>
            <a:r>
              <a:rPr kumimoji="1" lang="ja-JP" altLang="en-US" sz="1050" b="1" spc="53" dirty="0">
                <a:solidFill>
                  <a:schemeClr val="tx1"/>
                </a:solidFill>
                <a:latin typeface="ＭＳ ゴシック" panose="020B0609070205080204" pitchFamily="49" charset="-128"/>
                <a:ea typeface="ＭＳ ゴシック" panose="020B0609070205080204" pitchFamily="49" charset="-128"/>
              </a:rPr>
              <a:t>豊かで活力ある未来を切り拓いて</a:t>
            </a:r>
            <a:r>
              <a:rPr kumimoji="1" lang="ja-JP" altLang="en-US" sz="1050" b="1" spc="53" dirty="0" smtClean="0">
                <a:solidFill>
                  <a:schemeClr val="tx1"/>
                </a:solidFill>
                <a:latin typeface="ＭＳ ゴシック" panose="020B0609070205080204" pitchFamily="49" charset="-128"/>
                <a:ea typeface="ＭＳ ゴシック" panose="020B0609070205080204" pitchFamily="49" charset="-128"/>
              </a:rPr>
              <a:t>いく</a:t>
            </a:r>
            <a:endParaRPr kumimoji="1" lang="en-US" altLang="ja-JP" sz="1050" b="1" spc="53" dirty="0">
              <a:solidFill>
                <a:schemeClr val="tx1"/>
              </a:solidFill>
              <a:latin typeface="ＭＳ ゴシック" panose="020B0609070205080204" pitchFamily="49" charset="-128"/>
              <a:ea typeface="ＭＳ ゴシック" panose="020B0609070205080204" pitchFamily="49" charset="-128"/>
            </a:endParaRPr>
          </a:p>
        </p:txBody>
      </p:sp>
      <p:sp>
        <p:nvSpPr>
          <p:cNvPr id="35" name="正方形/長方形 34"/>
          <p:cNvSpPr/>
          <p:nvPr/>
        </p:nvSpPr>
        <p:spPr>
          <a:xfrm rot="16200000">
            <a:off x="8654933" y="4789667"/>
            <a:ext cx="527307" cy="5403332"/>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vert="eaVert" wrap="square" lIns="0" rIns="0" rtlCol="0" anchor="ctr">
            <a:noAutofit/>
          </a:bodyPr>
          <a:lstStyle/>
          <a:p>
            <a:endParaRPr kumimoji="1" lang="en-US" altLang="ja-JP" sz="1100" b="1" spc="53" dirty="0">
              <a:solidFill>
                <a:schemeClr val="tx1"/>
              </a:solidFill>
              <a:latin typeface="ＭＳ ゴシック" panose="020B0609070205080204" pitchFamily="49" charset="-128"/>
              <a:ea typeface="ＭＳ ゴシック" panose="020B0609070205080204" pitchFamily="49" charset="-128"/>
            </a:endParaRPr>
          </a:p>
        </p:txBody>
      </p:sp>
      <p:sp>
        <p:nvSpPr>
          <p:cNvPr id="36" name="正方形/長方形 35"/>
          <p:cNvSpPr/>
          <p:nvPr/>
        </p:nvSpPr>
        <p:spPr>
          <a:xfrm rot="16200000">
            <a:off x="10728714" y="149053"/>
            <a:ext cx="527307" cy="3190454"/>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vert="eaVert" wrap="square" lIns="0" rIns="0" rtlCol="0" anchor="ctr">
            <a:noAutofit/>
          </a:bodyPr>
          <a:lstStyle/>
          <a:p>
            <a:r>
              <a:rPr kumimoji="1" lang="ja-JP" altLang="en-US" sz="1050" b="1" u="sng" spc="53" dirty="0" smtClean="0">
                <a:solidFill>
                  <a:schemeClr val="tx1"/>
                </a:solidFill>
                <a:latin typeface="ＭＳ ゴシック" panose="020B0609070205080204" pitchFamily="49" charset="-128"/>
                <a:ea typeface="ＭＳ ゴシック" panose="020B0609070205080204" pitchFamily="49" charset="-128"/>
              </a:rPr>
              <a:t>文化芸術活動を通じて、誰もが自分らしく、</a:t>
            </a:r>
            <a:endParaRPr kumimoji="1" lang="en-US" altLang="ja-JP" sz="1050" b="1" u="sng" spc="53" dirty="0" smtClean="0">
              <a:solidFill>
                <a:schemeClr val="tx1"/>
              </a:solidFill>
              <a:latin typeface="ＭＳ ゴシック" panose="020B0609070205080204" pitchFamily="49" charset="-128"/>
              <a:ea typeface="ＭＳ ゴシック" panose="020B0609070205080204" pitchFamily="49" charset="-128"/>
            </a:endParaRPr>
          </a:p>
          <a:p>
            <a:r>
              <a:rPr kumimoji="1" lang="ja-JP" altLang="en-US" sz="1050" b="1" u="sng" spc="53" dirty="0" smtClean="0">
                <a:solidFill>
                  <a:schemeClr val="tx1"/>
                </a:solidFill>
                <a:latin typeface="ＭＳ ゴシック" panose="020B0609070205080204" pitchFamily="49" charset="-128"/>
                <a:ea typeface="ＭＳ ゴシック" panose="020B0609070205080204" pitchFamily="49" charset="-128"/>
              </a:rPr>
              <a:t>いきいきとした人生を送ることができる都市へ</a:t>
            </a:r>
            <a:endParaRPr kumimoji="1" lang="en-US" altLang="ja-JP" sz="1050" b="1" u="sng" spc="53" dirty="0">
              <a:solidFill>
                <a:schemeClr val="tx1"/>
              </a:solidFill>
              <a:latin typeface="ＭＳ ゴシック" panose="020B0609070205080204" pitchFamily="49" charset="-128"/>
              <a:ea typeface="ＭＳ ゴシック" panose="020B0609070205080204" pitchFamily="49" charset="-128"/>
            </a:endParaRPr>
          </a:p>
        </p:txBody>
      </p:sp>
      <p:sp>
        <p:nvSpPr>
          <p:cNvPr id="40" name="正方形/長方形 39"/>
          <p:cNvSpPr/>
          <p:nvPr/>
        </p:nvSpPr>
        <p:spPr>
          <a:xfrm>
            <a:off x="4899070" y="1059044"/>
            <a:ext cx="7704000" cy="360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400" b="1" dirty="0" smtClean="0">
                <a:latin typeface="ＭＳ ゴシック" panose="020B0609070205080204" pitchFamily="49" charset="-128"/>
                <a:ea typeface="ＭＳ ゴシック" panose="020B0609070205080204" pitchFamily="49" charset="-128"/>
              </a:rPr>
              <a:t>【</a:t>
            </a:r>
            <a:r>
              <a:rPr kumimoji="1" lang="ja-JP" altLang="en-US" sz="1400" b="1" dirty="0" smtClean="0">
                <a:latin typeface="ＭＳ ゴシック" panose="020B0609070205080204" pitchFamily="49" charset="-128"/>
                <a:ea typeface="ＭＳ ゴシック" panose="020B0609070205080204" pitchFamily="49" charset="-128"/>
              </a:rPr>
              <a:t>目指す将来像</a:t>
            </a:r>
            <a:r>
              <a:rPr kumimoji="1" lang="en-US" altLang="ja-JP" sz="1400" b="1" dirty="0" smtClean="0">
                <a:latin typeface="ＭＳ ゴシック" panose="020B0609070205080204" pitchFamily="49" charset="-128"/>
                <a:ea typeface="ＭＳ ゴシック" panose="020B0609070205080204" pitchFamily="49" charset="-128"/>
              </a:rPr>
              <a:t>】</a:t>
            </a:r>
            <a:r>
              <a:rPr kumimoji="1" lang="ja-JP" altLang="en-US" sz="1400" b="1" dirty="0" smtClean="0">
                <a:latin typeface="ＭＳ ゴシック" panose="020B0609070205080204" pitchFamily="49" charset="-128"/>
                <a:ea typeface="ＭＳ ゴシック" panose="020B0609070205080204" pitchFamily="49" charset="-128"/>
              </a:rPr>
              <a:t>「文化共</a:t>
            </a:r>
            <a:r>
              <a:rPr kumimoji="1" lang="ja-JP" altLang="en-US" sz="1400" b="1" smtClean="0">
                <a:latin typeface="ＭＳ ゴシック" panose="020B0609070205080204" pitchFamily="49" charset="-128"/>
                <a:ea typeface="ＭＳ ゴシック" panose="020B0609070205080204" pitchFamily="49" charset="-128"/>
              </a:rPr>
              <a:t>創都市 大阪</a:t>
            </a:r>
            <a:r>
              <a:rPr kumimoji="1" lang="ja-JP" altLang="en-US" sz="1400" b="1" dirty="0" smtClean="0">
                <a:latin typeface="ＭＳ ゴシック" panose="020B0609070205080204" pitchFamily="49" charset="-128"/>
                <a:ea typeface="ＭＳ ゴシック" panose="020B0609070205080204" pitchFamily="49" charset="-128"/>
              </a:rPr>
              <a:t>」～文化芸術が未来を切り拓く～（</a:t>
            </a:r>
            <a:r>
              <a:rPr kumimoji="1" lang="en-US" altLang="ja-JP" sz="1400" b="1" dirty="0" smtClean="0">
                <a:latin typeface="ＭＳ ゴシック" panose="020B0609070205080204" pitchFamily="49" charset="-128"/>
                <a:ea typeface="ＭＳ ゴシック" panose="020B0609070205080204" pitchFamily="49" charset="-128"/>
              </a:rPr>
              <a:t>※</a:t>
            </a:r>
            <a:r>
              <a:rPr kumimoji="1" lang="ja-JP" altLang="en-US" sz="1400" b="1" dirty="0" smtClean="0">
                <a:latin typeface="ＭＳ ゴシック" panose="020B0609070205080204" pitchFamily="49" charset="-128"/>
                <a:ea typeface="ＭＳ ゴシック" panose="020B0609070205080204" pitchFamily="49" charset="-128"/>
              </a:rPr>
              <a:t>）</a:t>
            </a:r>
            <a:endParaRPr kumimoji="1" lang="ja-JP" altLang="en-US" sz="1400" b="1" dirty="0">
              <a:latin typeface="ＭＳ ゴシック" panose="020B0609070205080204" pitchFamily="49" charset="-128"/>
              <a:ea typeface="ＭＳ ゴシック" panose="020B0609070205080204" pitchFamily="49" charset="-128"/>
            </a:endParaRPr>
          </a:p>
        </p:txBody>
      </p:sp>
      <p:sp>
        <p:nvSpPr>
          <p:cNvPr id="41" name="正方形/長方形 40"/>
          <p:cNvSpPr/>
          <p:nvPr/>
        </p:nvSpPr>
        <p:spPr>
          <a:xfrm>
            <a:off x="4899070" y="1065101"/>
            <a:ext cx="7704000" cy="1008000"/>
          </a:xfrm>
          <a:prstGeom prst="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b="1" dirty="0">
              <a:latin typeface="ＭＳ ゴシック" panose="020B0609070205080204" pitchFamily="49" charset="-128"/>
              <a:ea typeface="ＭＳ ゴシック" panose="020B0609070205080204" pitchFamily="49" charset="-128"/>
            </a:endParaRPr>
          </a:p>
        </p:txBody>
      </p:sp>
      <p:sp>
        <p:nvSpPr>
          <p:cNvPr id="43" name="テキスト ボックス 42"/>
          <p:cNvSpPr txBox="1"/>
          <p:nvPr/>
        </p:nvSpPr>
        <p:spPr>
          <a:xfrm>
            <a:off x="11700558" y="583642"/>
            <a:ext cx="1098967" cy="276999"/>
          </a:xfrm>
          <a:prstGeom prst="rect">
            <a:avLst/>
          </a:prstGeom>
          <a:noFill/>
        </p:spPr>
        <p:txBody>
          <a:bodyPr wrap="square" rtlCol="0">
            <a:spAutoFit/>
          </a:bodyPr>
          <a:lstStyle/>
          <a:p>
            <a:r>
              <a:rPr kumimoji="1" lang="en-US" altLang="ja-JP" sz="1200" dirty="0" smtClean="0">
                <a:latin typeface="ＭＳ ゴシック" panose="020B0609070205080204" pitchFamily="49" charset="-128"/>
                <a:ea typeface="ＭＳ ゴシック" panose="020B0609070205080204" pitchFamily="49" charset="-128"/>
              </a:rPr>
              <a:t>【</a:t>
            </a:r>
            <a:r>
              <a:rPr kumimoji="1" lang="ja-JP" altLang="en-US" sz="1000" dirty="0" smtClean="0">
                <a:latin typeface="ＭＳ ゴシック" panose="020B0609070205080204" pitchFamily="49" charset="-128"/>
                <a:ea typeface="ＭＳ ゴシック" panose="020B0609070205080204" pitchFamily="49" charset="-128"/>
              </a:rPr>
              <a:t>イメージ図</a:t>
            </a:r>
            <a:r>
              <a:rPr kumimoji="1" lang="en-US" altLang="ja-JP" sz="1000" dirty="0" smtClean="0">
                <a:latin typeface="ＭＳ ゴシック" panose="020B0609070205080204" pitchFamily="49" charset="-128"/>
                <a:ea typeface="ＭＳ ゴシック" panose="020B0609070205080204" pitchFamily="49" charset="-128"/>
              </a:rPr>
              <a:t>】</a:t>
            </a:r>
            <a:endParaRPr kumimoji="1" lang="ja-JP" altLang="en-US" sz="1000" dirty="0">
              <a:latin typeface="ＭＳ ゴシック" panose="020B0609070205080204" pitchFamily="49" charset="-128"/>
              <a:ea typeface="ＭＳ ゴシック" panose="020B0609070205080204" pitchFamily="49" charset="-128"/>
            </a:endParaRPr>
          </a:p>
        </p:txBody>
      </p:sp>
      <p:graphicFrame>
        <p:nvGraphicFramePr>
          <p:cNvPr id="23" name="表 22"/>
          <p:cNvGraphicFramePr>
            <a:graphicFrameLocks noGrp="1"/>
          </p:cNvGraphicFramePr>
          <p:nvPr>
            <p:extLst>
              <p:ext uri="{D42A27DB-BD31-4B8C-83A1-F6EECF244321}">
                <p14:modId xmlns:p14="http://schemas.microsoft.com/office/powerpoint/2010/main" val="648863286"/>
              </p:ext>
            </p:extLst>
          </p:nvPr>
        </p:nvGraphicFramePr>
        <p:xfrm>
          <a:off x="4895940" y="2196911"/>
          <a:ext cx="2078090" cy="2318912"/>
        </p:xfrm>
        <a:graphic>
          <a:graphicData uri="http://schemas.openxmlformats.org/drawingml/2006/table">
            <a:tbl>
              <a:tblPr firstRow="1" bandRow="1">
                <a:tableStyleId>{5C22544A-7EE6-4342-B048-85BDC9FD1C3A}</a:tableStyleId>
              </a:tblPr>
              <a:tblGrid>
                <a:gridCol w="2078090">
                  <a:extLst>
                    <a:ext uri="{9D8B030D-6E8A-4147-A177-3AD203B41FA5}">
                      <a16:colId xmlns:a16="http://schemas.microsoft.com/office/drawing/2014/main" val="1985909211"/>
                    </a:ext>
                  </a:extLst>
                </a:gridCol>
              </a:tblGrid>
              <a:tr h="300081">
                <a:tc>
                  <a:txBody>
                    <a:bodyPr/>
                    <a:lstStyle/>
                    <a:p>
                      <a:pPr algn="ctr"/>
                      <a:r>
                        <a:rPr kumimoji="1" lang="ja-JP" altLang="en-US" sz="1100" dirty="0" smtClean="0"/>
                        <a:t>基本理念（</a:t>
                      </a:r>
                      <a:r>
                        <a:rPr kumimoji="1" lang="en-US" altLang="ja-JP" sz="1100" dirty="0" smtClean="0"/>
                        <a:t>※</a:t>
                      </a:r>
                      <a:r>
                        <a:rPr kumimoji="1" lang="ja-JP" altLang="en-US" sz="1100" dirty="0" smtClean="0"/>
                        <a:t>）</a:t>
                      </a:r>
                      <a:endParaRPr kumimoji="1" lang="ja-JP" altLang="en-US" sz="1100" dirty="0"/>
                    </a:p>
                  </a:txBody>
                  <a:tcPr marL="128016" marR="128016" marT="64008" marB="64008"/>
                </a:tc>
                <a:extLst>
                  <a:ext uri="{0D108BD9-81ED-4DB2-BD59-A6C34878D82A}">
                    <a16:rowId xmlns:a16="http://schemas.microsoft.com/office/drawing/2014/main" val="3513819475"/>
                  </a:ext>
                </a:extLst>
              </a:tr>
              <a:tr h="76998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ja-JP" sz="1100" dirty="0" smtClean="0">
                          <a:solidFill>
                            <a:schemeClr val="tx1"/>
                          </a:solidFill>
                          <a:latin typeface="ＭＳ ゴシック" panose="020B0609070205080204" pitchFamily="49" charset="-128"/>
                          <a:ea typeface="ＭＳ ゴシック" panose="020B0609070205080204" pitchFamily="49" charset="-128"/>
                        </a:rPr>
                        <a:t>あらゆる人々が文化を</a:t>
                      </a:r>
                      <a:endParaRPr lang="en-US" altLang="ja-JP" sz="1100" dirty="0" smtClean="0">
                        <a:solidFill>
                          <a:schemeClr val="tx1"/>
                        </a:solidFill>
                        <a:latin typeface="ＭＳ ゴシック" panose="020B0609070205080204" pitchFamily="49" charset="-128"/>
                        <a:ea typeface="ＭＳ ゴシック" panose="020B0609070205080204"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ja-JP" sz="1100" dirty="0" smtClean="0">
                          <a:solidFill>
                            <a:schemeClr val="tx1"/>
                          </a:solidFill>
                          <a:latin typeface="ＭＳ ゴシック" panose="020B0609070205080204" pitchFamily="49" charset="-128"/>
                          <a:ea typeface="ＭＳ ゴシック" panose="020B0609070205080204" pitchFamily="49" charset="-128"/>
                        </a:rPr>
                        <a:t>享受できる都市</a:t>
                      </a:r>
                      <a:endParaRPr kumimoji="1" lang="ja-JP" altLang="en-US" sz="1100" dirty="0">
                        <a:latin typeface="ＭＳ ゴシック" panose="020B0609070205080204" pitchFamily="49" charset="-128"/>
                        <a:ea typeface="ＭＳ ゴシック" panose="020B0609070205080204" pitchFamily="49" charset="-128"/>
                      </a:endParaRPr>
                    </a:p>
                  </a:txBody>
                  <a:tcPr marL="128016" marR="128016" marT="64008" marB="64008"/>
                </a:tc>
                <a:extLst>
                  <a:ext uri="{0D108BD9-81ED-4DB2-BD59-A6C34878D82A}">
                    <a16:rowId xmlns:a16="http://schemas.microsoft.com/office/drawing/2014/main" val="2447913481"/>
                  </a:ext>
                </a:extLst>
              </a:tr>
              <a:tr h="67028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ja-JP" sz="1100" dirty="0" smtClean="0">
                          <a:solidFill>
                            <a:schemeClr val="tx1"/>
                          </a:solidFill>
                          <a:latin typeface="ＭＳ ゴシック" panose="020B0609070205080204" pitchFamily="49" charset="-128"/>
                          <a:ea typeface="ＭＳ ゴシック" panose="020B0609070205080204" pitchFamily="49" charset="-128"/>
                        </a:rPr>
                        <a:t>大阪が誇る文化力を活用した</a:t>
                      </a:r>
                      <a:endParaRPr lang="en-US" altLang="ja-JP" sz="1100" dirty="0" smtClean="0">
                        <a:solidFill>
                          <a:schemeClr val="tx1"/>
                        </a:solidFill>
                        <a:latin typeface="ＭＳ ゴシック" panose="020B0609070205080204" pitchFamily="49" charset="-128"/>
                        <a:ea typeface="ＭＳ ゴシック" panose="020B0609070205080204"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ja-JP" sz="1100" dirty="0" smtClean="0">
                          <a:solidFill>
                            <a:schemeClr val="tx1"/>
                          </a:solidFill>
                          <a:latin typeface="ＭＳ ゴシック" panose="020B0609070205080204" pitchFamily="49" charset="-128"/>
                          <a:ea typeface="ＭＳ ゴシック" panose="020B0609070205080204" pitchFamily="49" charset="-128"/>
                        </a:rPr>
                        <a:t>魅力あふれる都市</a:t>
                      </a:r>
                      <a:endParaRPr kumimoji="1" lang="ja-JP" altLang="en-US" sz="1100" dirty="0">
                        <a:latin typeface="ＭＳ ゴシック" panose="020B0609070205080204" pitchFamily="49" charset="-128"/>
                        <a:ea typeface="ＭＳ ゴシック" panose="020B0609070205080204" pitchFamily="49" charset="-128"/>
                      </a:endParaRPr>
                    </a:p>
                  </a:txBody>
                  <a:tcPr marL="128016" marR="128016" marT="64008" marB="64008"/>
                </a:tc>
                <a:extLst>
                  <a:ext uri="{0D108BD9-81ED-4DB2-BD59-A6C34878D82A}">
                    <a16:rowId xmlns:a16="http://schemas.microsoft.com/office/drawing/2014/main" val="1153538462"/>
                  </a:ext>
                </a:extLst>
              </a:tr>
              <a:tr h="57856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ja-JP" sz="1100" dirty="0" smtClean="0">
                          <a:solidFill>
                            <a:schemeClr val="tx1"/>
                          </a:solidFill>
                          <a:latin typeface="ＭＳ ゴシック" panose="020B0609070205080204" pitchFamily="49" charset="-128"/>
                          <a:ea typeface="ＭＳ ゴシック" panose="020B0609070205080204" pitchFamily="49" charset="-128"/>
                        </a:rPr>
                        <a:t>あらゆる人々が文化を通じて</a:t>
                      </a:r>
                      <a:endParaRPr lang="en-US" altLang="ja-JP" sz="1100" dirty="0" smtClean="0">
                        <a:solidFill>
                          <a:schemeClr val="tx1"/>
                        </a:solidFill>
                        <a:latin typeface="ＭＳ ゴシック" panose="020B0609070205080204" pitchFamily="49" charset="-128"/>
                        <a:ea typeface="ＭＳ ゴシック" panose="020B0609070205080204"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ja-JP" sz="1100" dirty="0" smtClean="0">
                          <a:solidFill>
                            <a:schemeClr val="tx1"/>
                          </a:solidFill>
                          <a:latin typeface="ＭＳ ゴシック" panose="020B0609070205080204" pitchFamily="49" charset="-128"/>
                          <a:ea typeface="ＭＳ ゴシック" panose="020B0609070205080204" pitchFamily="49" charset="-128"/>
                        </a:rPr>
                        <a:t>いきいきと活動できる都市</a:t>
                      </a:r>
                      <a:endParaRPr kumimoji="1" lang="ja-JP" altLang="en-US" sz="1100" dirty="0" smtClean="0">
                        <a:solidFill>
                          <a:schemeClr val="tx1"/>
                        </a:solidFill>
                        <a:latin typeface="ＭＳ ゴシック" panose="020B0609070205080204" pitchFamily="49" charset="-128"/>
                        <a:ea typeface="ＭＳ ゴシック" panose="020B0609070205080204" pitchFamily="49" charset="-128"/>
                      </a:endParaRPr>
                    </a:p>
                  </a:txBody>
                  <a:tcPr marL="128016" marR="128016" marT="64008" marB="64008"/>
                </a:tc>
                <a:extLst>
                  <a:ext uri="{0D108BD9-81ED-4DB2-BD59-A6C34878D82A}">
                    <a16:rowId xmlns:a16="http://schemas.microsoft.com/office/drawing/2014/main" val="3293534943"/>
                  </a:ext>
                </a:extLst>
              </a:tr>
            </a:tbl>
          </a:graphicData>
        </a:graphic>
      </p:graphicFrame>
      <p:cxnSp>
        <p:nvCxnSpPr>
          <p:cNvPr id="25" name="直線コネクタ 24">
            <a:extLst>
              <a:ext uri="{FF2B5EF4-FFF2-40B4-BE49-F238E27FC236}">
                <a16:creationId xmlns:a16="http://schemas.microsoft.com/office/drawing/2014/main" id="{410C6712-FA73-AD4E-A7CA-A50FA1840770}"/>
              </a:ext>
            </a:extLst>
          </p:cNvPr>
          <p:cNvCxnSpPr/>
          <p:nvPr/>
        </p:nvCxnSpPr>
        <p:spPr>
          <a:xfrm flipV="1">
            <a:off x="6974030" y="2850968"/>
            <a:ext cx="568606" cy="385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直線コネクタ 26">
            <a:extLst>
              <a:ext uri="{FF2B5EF4-FFF2-40B4-BE49-F238E27FC236}">
                <a16:creationId xmlns:a16="http://schemas.microsoft.com/office/drawing/2014/main" id="{3B1808B2-5365-BC4C-A1B5-E9B45ECF8EE9}"/>
              </a:ext>
            </a:extLst>
          </p:cNvPr>
          <p:cNvCxnSpPr/>
          <p:nvPr/>
        </p:nvCxnSpPr>
        <p:spPr>
          <a:xfrm>
            <a:off x="6974030" y="2850968"/>
            <a:ext cx="568606" cy="80175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直線コネクタ 28">
            <a:extLst>
              <a:ext uri="{FF2B5EF4-FFF2-40B4-BE49-F238E27FC236}">
                <a16:creationId xmlns:a16="http://schemas.microsoft.com/office/drawing/2014/main" id="{37D8E83E-A977-7D4D-83F5-850FE28FC066}"/>
              </a:ext>
            </a:extLst>
          </p:cNvPr>
          <p:cNvCxnSpPr/>
          <p:nvPr/>
        </p:nvCxnSpPr>
        <p:spPr>
          <a:xfrm>
            <a:off x="6974030" y="2858000"/>
            <a:ext cx="568606" cy="142939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直線コネクタ 33">
            <a:extLst>
              <a:ext uri="{FF2B5EF4-FFF2-40B4-BE49-F238E27FC236}">
                <a16:creationId xmlns:a16="http://schemas.microsoft.com/office/drawing/2014/main" id="{8569FE6C-C087-9944-ACC5-B38F35D4F3F6}"/>
              </a:ext>
            </a:extLst>
          </p:cNvPr>
          <p:cNvCxnSpPr/>
          <p:nvPr/>
        </p:nvCxnSpPr>
        <p:spPr>
          <a:xfrm>
            <a:off x="6974030" y="4238853"/>
            <a:ext cx="568606" cy="4219"/>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7" name="直線コネクタ 36">
            <a:extLst>
              <a:ext uri="{FF2B5EF4-FFF2-40B4-BE49-F238E27FC236}">
                <a16:creationId xmlns:a16="http://schemas.microsoft.com/office/drawing/2014/main" id="{8569FE6C-C087-9944-ACC5-B38F35D4F3F6}"/>
              </a:ext>
            </a:extLst>
          </p:cNvPr>
          <p:cNvCxnSpPr/>
          <p:nvPr/>
        </p:nvCxnSpPr>
        <p:spPr>
          <a:xfrm flipV="1">
            <a:off x="6974030" y="2780041"/>
            <a:ext cx="568606" cy="1470481"/>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8" name="直線コネクタ 37">
            <a:extLst>
              <a:ext uri="{FF2B5EF4-FFF2-40B4-BE49-F238E27FC236}">
                <a16:creationId xmlns:a16="http://schemas.microsoft.com/office/drawing/2014/main" id="{33ADD4A0-1F44-E443-9444-82DA7F793AB0}"/>
              </a:ext>
            </a:extLst>
          </p:cNvPr>
          <p:cNvCxnSpPr/>
          <p:nvPr/>
        </p:nvCxnSpPr>
        <p:spPr>
          <a:xfrm>
            <a:off x="6974030" y="3652723"/>
            <a:ext cx="568606" cy="0"/>
          </a:xfrm>
          <a:prstGeom prst="line">
            <a:avLst/>
          </a:prstGeom>
          <a:ln w="254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42" name="直線コネクタ 41">
            <a:extLst>
              <a:ext uri="{FF2B5EF4-FFF2-40B4-BE49-F238E27FC236}">
                <a16:creationId xmlns:a16="http://schemas.microsoft.com/office/drawing/2014/main" id="{33ADD4A0-1F44-E443-9444-82DA7F793AB0}"/>
              </a:ext>
            </a:extLst>
          </p:cNvPr>
          <p:cNvCxnSpPr/>
          <p:nvPr/>
        </p:nvCxnSpPr>
        <p:spPr>
          <a:xfrm>
            <a:off x="7014511" y="3673893"/>
            <a:ext cx="528125" cy="579679"/>
          </a:xfrm>
          <a:prstGeom prst="line">
            <a:avLst/>
          </a:prstGeom>
          <a:ln w="254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5" name="正方形/長方形 44"/>
          <p:cNvSpPr/>
          <p:nvPr/>
        </p:nvSpPr>
        <p:spPr>
          <a:xfrm>
            <a:off x="7000114" y="777964"/>
            <a:ext cx="5063189" cy="240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dirty="0" smtClean="0">
                <a:solidFill>
                  <a:schemeClr val="tx1"/>
                </a:solidFill>
                <a:latin typeface="ＭＳ ゴシック" panose="020B0609070205080204" pitchFamily="49" charset="-128"/>
                <a:ea typeface="ＭＳ ゴシック" panose="020B0609070205080204" pitchFamily="49" charset="-128"/>
              </a:rPr>
              <a:t>（</a:t>
            </a:r>
            <a:r>
              <a:rPr lang="en-US" altLang="ja-JP" sz="1000" dirty="0">
                <a:solidFill>
                  <a:schemeClr val="tx1"/>
                </a:solidFill>
                <a:latin typeface="ＭＳ ゴシック" panose="020B0609070205080204" pitchFamily="49" charset="-128"/>
                <a:ea typeface="ＭＳ ゴシック" panose="020B0609070205080204" pitchFamily="49" charset="-128"/>
              </a:rPr>
              <a:t>※</a:t>
            </a:r>
            <a:r>
              <a:rPr lang="ja-JP" altLang="en-US" sz="1000" dirty="0" smtClean="0">
                <a:solidFill>
                  <a:schemeClr val="tx1"/>
                </a:solidFill>
                <a:latin typeface="ＭＳ ゴシック" panose="020B0609070205080204" pitchFamily="49" charset="-128"/>
                <a:ea typeface="ＭＳ ゴシック" panose="020B0609070205080204" pitchFamily="49" charset="-128"/>
              </a:rPr>
              <a:t>）</a:t>
            </a:r>
            <a:r>
              <a:rPr kumimoji="1" lang="ja-JP" altLang="en-US" sz="1000" u="sng" dirty="0" smtClean="0">
                <a:solidFill>
                  <a:schemeClr val="tx1"/>
                </a:solidFill>
                <a:latin typeface="ＭＳ ゴシック" panose="020B0609070205080204" pitchFamily="49" charset="-128"/>
                <a:ea typeface="ＭＳ ゴシック" panose="020B0609070205080204" pitchFamily="49" charset="-128"/>
              </a:rPr>
              <a:t>「</a:t>
            </a:r>
            <a:r>
              <a:rPr kumimoji="1" lang="ja-JP" altLang="en-US" sz="1000" u="sng" dirty="0">
                <a:solidFill>
                  <a:schemeClr val="tx1"/>
                </a:solidFill>
                <a:latin typeface="ＭＳ ゴシック" panose="020B0609070205080204" pitchFamily="49" charset="-128"/>
                <a:ea typeface="ＭＳ ゴシック" panose="020B0609070205080204" pitchFamily="49" charset="-128"/>
              </a:rPr>
              <a:t>目指す将来像」、「基本理念」</a:t>
            </a:r>
            <a:r>
              <a:rPr kumimoji="1" lang="ja-JP" altLang="en-US" sz="1000" u="sng" dirty="0" smtClean="0">
                <a:solidFill>
                  <a:schemeClr val="tx1"/>
                </a:solidFill>
                <a:latin typeface="ＭＳ ゴシック" panose="020B0609070205080204" pitchFamily="49" charset="-128"/>
                <a:ea typeface="ＭＳ ゴシック" panose="020B0609070205080204" pitchFamily="49" charset="-128"/>
              </a:rPr>
              <a:t>、「施策</a:t>
            </a:r>
            <a:r>
              <a:rPr kumimoji="1" lang="ja-JP" altLang="en-US" sz="1000" u="sng" dirty="0">
                <a:solidFill>
                  <a:schemeClr val="tx1"/>
                </a:solidFill>
                <a:latin typeface="ＭＳ ゴシック" panose="020B0609070205080204" pitchFamily="49" charset="-128"/>
                <a:ea typeface="ＭＳ ゴシック" panose="020B0609070205080204" pitchFamily="49" charset="-128"/>
              </a:rPr>
              <a:t>の方向</a:t>
            </a:r>
            <a:r>
              <a:rPr kumimoji="1" lang="ja-JP" altLang="en-US" sz="1000" u="sng" dirty="0" smtClean="0">
                <a:solidFill>
                  <a:schemeClr val="tx1"/>
                </a:solidFill>
                <a:latin typeface="ＭＳ ゴシック" panose="020B0609070205080204" pitchFamily="49" charset="-128"/>
                <a:ea typeface="ＭＳ ゴシック" panose="020B0609070205080204" pitchFamily="49" charset="-128"/>
              </a:rPr>
              <a:t>」は府と共通のビジョン</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p:txBody>
      </p:sp>
      <p:graphicFrame>
        <p:nvGraphicFramePr>
          <p:cNvPr id="22" name="表 21"/>
          <p:cNvGraphicFramePr>
            <a:graphicFrameLocks noGrp="1"/>
          </p:cNvGraphicFramePr>
          <p:nvPr>
            <p:extLst>
              <p:ext uri="{D42A27DB-BD31-4B8C-83A1-F6EECF244321}">
                <p14:modId xmlns:p14="http://schemas.microsoft.com/office/powerpoint/2010/main" val="1415835377"/>
              </p:ext>
            </p:extLst>
          </p:nvPr>
        </p:nvGraphicFramePr>
        <p:xfrm>
          <a:off x="7542636" y="2183068"/>
          <a:ext cx="5044959" cy="2332756"/>
        </p:xfrm>
        <a:graphic>
          <a:graphicData uri="http://schemas.openxmlformats.org/drawingml/2006/table">
            <a:tbl>
              <a:tblPr firstRow="1" bandRow="1">
                <a:tableStyleId>{5C22544A-7EE6-4342-B048-85BDC9FD1C3A}</a:tableStyleId>
              </a:tblPr>
              <a:tblGrid>
                <a:gridCol w="1539759">
                  <a:extLst>
                    <a:ext uri="{9D8B030D-6E8A-4147-A177-3AD203B41FA5}">
                      <a16:colId xmlns:a16="http://schemas.microsoft.com/office/drawing/2014/main" val="3136845003"/>
                    </a:ext>
                  </a:extLst>
                </a:gridCol>
                <a:gridCol w="3505200">
                  <a:extLst>
                    <a:ext uri="{9D8B030D-6E8A-4147-A177-3AD203B41FA5}">
                      <a16:colId xmlns:a16="http://schemas.microsoft.com/office/drawing/2014/main" val="3136459269"/>
                    </a:ext>
                  </a:extLst>
                </a:gridCol>
              </a:tblGrid>
              <a:tr h="298671">
                <a:tc>
                  <a:txBody>
                    <a:bodyPr/>
                    <a:lstStyle/>
                    <a:p>
                      <a:pPr algn="ctr"/>
                      <a:r>
                        <a:rPr kumimoji="1" lang="ja-JP" altLang="en-US" sz="1100" dirty="0" smtClean="0"/>
                        <a:t>施策の方向性（</a:t>
                      </a:r>
                      <a:r>
                        <a:rPr kumimoji="1" lang="en-US" altLang="ja-JP" sz="1100" dirty="0" smtClean="0"/>
                        <a:t>※</a:t>
                      </a:r>
                      <a:r>
                        <a:rPr kumimoji="1" lang="ja-JP" altLang="en-US" sz="1100" dirty="0" smtClean="0"/>
                        <a:t>）</a:t>
                      </a:r>
                      <a:endParaRPr kumimoji="1" lang="ja-JP" altLang="en-US" sz="1100" dirty="0"/>
                    </a:p>
                  </a:txBody>
                  <a:tcPr marL="128016" marR="128016" marT="64008" marB="64008"/>
                </a:tc>
                <a:tc>
                  <a:txBody>
                    <a:bodyPr/>
                    <a:lstStyle/>
                    <a:p>
                      <a:pPr algn="ctr"/>
                      <a:r>
                        <a:rPr kumimoji="1" lang="ja-JP" altLang="en-US" sz="1100" dirty="0" smtClean="0"/>
                        <a:t>大阪市の取組み</a:t>
                      </a:r>
                      <a:endParaRPr kumimoji="1" lang="ja-JP" altLang="en-US" sz="1100" dirty="0"/>
                    </a:p>
                  </a:txBody>
                  <a:tcPr marL="128016" marR="128016" marT="64008" marB="64008"/>
                </a:tc>
                <a:extLst>
                  <a:ext uri="{0D108BD9-81ED-4DB2-BD59-A6C34878D82A}">
                    <a16:rowId xmlns:a16="http://schemas.microsoft.com/office/drawing/2014/main" val="2039870065"/>
                  </a:ext>
                </a:extLst>
              </a:tr>
              <a:tr h="77221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100" b="0" kern="1200" dirty="0" smtClean="0">
                          <a:solidFill>
                            <a:schemeClr val="dk1"/>
                          </a:solidFill>
                          <a:effectLst/>
                          <a:latin typeface="ＭＳ ゴシック" panose="020B0609070205080204" pitchFamily="49" charset="-128"/>
                          <a:ea typeface="ＭＳ ゴシック" panose="020B0609070205080204" pitchFamily="49" charset="-128"/>
                          <a:cs typeface="+mn-cs"/>
                        </a:rPr>
                        <a:t>Ａ</a:t>
                      </a:r>
                      <a:endParaRPr kumimoji="1" lang="en-US" altLang="ja-JP" sz="1100" b="0" kern="1200" dirty="0" smtClean="0">
                        <a:solidFill>
                          <a:schemeClr val="dk1"/>
                        </a:solidFill>
                        <a:effectLst/>
                        <a:latin typeface="ＭＳ ゴシック" panose="020B0609070205080204" pitchFamily="49" charset="-128"/>
                        <a:ea typeface="ＭＳ ゴシック" panose="020B0609070205080204"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kern="1200" dirty="0" smtClean="0">
                          <a:solidFill>
                            <a:schemeClr val="dk1"/>
                          </a:solidFill>
                          <a:effectLst/>
                          <a:latin typeface="ＭＳ ゴシック" panose="020B0609070205080204" pitchFamily="49" charset="-128"/>
                          <a:ea typeface="ＭＳ ゴシック" panose="020B0609070205080204" pitchFamily="49" charset="-128"/>
                          <a:cs typeface="+mn-cs"/>
                        </a:rPr>
                        <a:t>「</a:t>
                      </a:r>
                      <a:r>
                        <a:rPr kumimoji="1" lang="ja-JP" altLang="ja-JP" sz="1100" b="0" kern="1200" dirty="0" smtClean="0">
                          <a:solidFill>
                            <a:schemeClr val="dk1"/>
                          </a:solidFill>
                          <a:effectLst/>
                          <a:latin typeface="ＭＳ ゴシック" panose="020B0609070205080204" pitchFamily="49" charset="-128"/>
                          <a:ea typeface="ＭＳ ゴシック" panose="020B0609070205080204" pitchFamily="49" charset="-128"/>
                          <a:cs typeface="+mn-cs"/>
                        </a:rPr>
                        <a:t>文化にかかわる</a:t>
                      </a:r>
                      <a:endParaRPr kumimoji="1" lang="en-US" altLang="ja-JP" sz="1100" b="0" kern="1200" dirty="0" smtClean="0">
                        <a:solidFill>
                          <a:schemeClr val="dk1"/>
                        </a:solidFill>
                        <a:effectLst/>
                        <a:latin typeface="ＭＳ ゴシック" panose="020B0609070205080204" pitchFamily="49" charset="-128"/>
                        <a:ea typeface="ＭＳ ゴシック" panose="020B0609070205080204"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kern="1200" dirty="0" smtClean="0">
                          <a:solidFill>
                            <a:schemeClr val="dk1"/>
                          </a:solidFill>
                          <a:effectLst/>
                          <a:latin typeface="ＭＳ ゴシック" panose="020B0609070205080204" pitchFamily="49" charset="-128"/>
                          <a:ea typeface="ＭＳ ゴシック" panose="020B0609070205080204" pitchFamily="49" charset="-128"/>
                          <a:cs typeface="+mn-cs"/>
                        </a:rPr>
                        <a:t>　　</a:t>
                      </a:r>
                      <a:r>
                        <a:rPr kumimoji="1" lang="ja-JP" altLang="ja-JP" sz="1100" b="0" kern="1200" dirty="0" smtClean="0">
                          <a:solidFill>
                            <a:schemeClr val="dk1"/>
                          </a:solidFill>
                          <a:effectLst/>
                          <a:latin typeface="ＭＳ ゴシック" panose="020B0609070205080204" pitchFamily="49" charset="-128"/>
                          <a:ea typeface="ＭＳ ゴシック" panose="020B0609070205080204" pitchFamily="49" charset="-128"/>
                          <a:cs typeface="+mn-cs"/>
                        </a:rPr>
                        <a:t>環境づくり」</a:t>
                      </a:r>
                      <a:endParaRPr kumimoji="1" lang="ja-JP" altLang="en-US" sz="1100" dirty="0"/>
                    </a:p>
                  </a:txBody>
                  <a:tcPr marL="128016" marR="128016" marT="64008" marB="6400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b="0" u="none" dirty="0" smtClean="0">
                          <a:latin typeface="ＭＳ ゴシック" panose="020B0609070205080204" pitchFamily="49" charset="-128"/>
                          <a:ea typeface="ＭＳ ゴシック" panose="020B0609070205080204" pitchFamily="49" charset="-128"/>
                        </a:rPr>
                        <a:t>①　芸術文化を鑑賞等できる機会等の充実</a:t>
                      </a:r>
                      <a:endParaRPr lang="ja-JP" altLang="ja-JP" sz="1000" b="0" u="none" dirty="0" smtClean="0">
                        <a:latin typeface="ＭＳ ゴシック" panose="020B0609070205080204" pitchFamily="49" charset="-128"/>
                        <a:ea typeface="ＭＳ ゴシック" panose="020B0609070205080204" pitchFamily="49" charset="-128"/>
                      </a:endParaRPr>
                    </a:p>
                    <a:p>
                      <a:r>
                        <a:rPr kumimoji="1" lang="ja-JP" altLang="en-US" sz="1000" dirty="0" smtClean="0">
                          <a:latin typeface="ＭＳ ゴシック" panose="020B0609070205080204" pitchFamily="49" charset="-128"/>
                          <a:ea typeface="ＭＳ ゴシック" panose="020B0609070205080204" pitchFamily="49" charset="-128"/>
                        </a:rPr>
                        <a:t>②　芸術文化を将来へ継承発展させる子どもや青少年が</a:t>
                      </a:r>
                      <a:endParaRPr kumimoji="1" lang="en-US" altLang="ja-JP" sz="1000" dirty="0" smtClean="0">
                        <a:latin typeface="ＭＳ ゴシック" panose="020B0609070205080204" pitchFamily="49" charset="-128"/>
                        <a:ea typeface="ＭＳ ゴシック" panose="020B0609070205080204" pitchFamily="49" charset="-128"/>
                      </a:endParaRPr>
                    </a:p>
                    <a:p>
                      <a:r>
                        <a:rPr kumimoji="1" lang="ja-JP" altLang="en-US" sz="1000" dirty="0" smtClean="0">
                          <a:latin typeface="ＭＳ ゴシック" panose="020B0609070205080204" pitchFamily="49" charset="-128"/>
                          <a:ea typeface="ＭＳ ゴシック" panose="020B0609070205080204" pitchFamily="49" charset="-128"/>
                        </a:rPr>
                        <a:t>　　成長する機会の充実</a:t>
                      </a:r>
                      <a:endParaRPr kumimoji="1" lang="en-US" altLang="ja-JP" sz="1000" dirty="0" smtClean="0">
                        <a:latin typeface="ＭＳ ゴシック" panose="020B0609070205080204" pitchFamily="49" charset="-128"/>
                        <a:ea typeface="ＭＳ ゴシック" panose="020B0609070205080204" pitchFamily="49" charset="-128"/>
                      </a:endParaRPr>
                    </a:p>
                    <a:p>
                      <a:r>
                        <a:rPr kumimoji="1" lang="ja-JP" altLang="en-US" sz="1000" dirty="0" smtClean="0">
                          <a:latin typeface="ＭＳ ゴシック" panose="020B0609070205080204" pitchFamily="49" charset="-128"/>
                          <a:ea typeface="ＭＳ ゴシック" panose="020B0609070205080204" pitchFamily="49" charset="-128"/>
                        </a:rPr>
                        <a:t>③　芸術文化を支える市民意識の醸成</a:t>
                      </a:r>
                      <a:endParaRPr kumimoji="1" lang="en-US" altLang="ja-JP" sz="1000" dirty="0" smtClean="0">
                        <a:latin typeface="ＭＳ ゴシック" panose="020B0609070205080204" pitchFamily="49" charset="-128"/>
                        <a:ea typeface="ＭＳ ゴシック" panose="020B0609070205080204" pitchFamily="49" charset="-128"/>
                      </a:endParaRPr>
                    </a:p>
                  </a:txBody>
                  <a:tcPr marL="128016" marR="128016" marT="64008" marB="64008"/>
                </a:tc>
                <a:extLst>
                  <a:ext uri="{0D108BD9-81ED-4DB2-BD59-A6C34878D82A}">
                    <a16:rowId xmlns:a16="http://schemas.microsoft.com/office/drawing/2014/main" val="1521669493"/>
                  </a:ext>
                </a:extLst>
              </a:tr>
              <a:tr h="568775">
                <a:tc>
                  <a:txBody>
                    <a:bodyPr/>
                    <a:lstStyle/>
                    <a:p>
                      <a:r>
                        <a:rPr kumimoji="1" lang="ja-JP" altLang="ja-JP" sz="1100" kern="1200" dirty="0" smtClean="0">
                          <a:solidFill>
                            <a:schemeClr val="dk1"/>
                          </a:solidFill>
                          <a:effectLst/>
                          <a:latin typeface="ＭＳ ゴシック" panose="020B0609070205080204" pitchFamily="49" charset="-128"/>
                          <a:ea typeface="ＭＳ ゴシック" panose="020B0609070205080204" pitchFamily="49" charset="-128"/>
                          <a:cs typeface="+mn-cs"/>
                        </a:rPr>
                        <a:t>Ｂ</a:t>
                      </a:r>
                      <a:endParaRPr kumimoji="1" lang="en-US" altLang="ja-JP" sz="1100" kern="1200" dirty="0" smtClean="0">
                        <a:solidFill>
                          <a:schemeClr val="dk1"/>
                        </a:solidFill>
                        <a:effectLst/>
                        <a:latin typeface="ＭＳ ゴシック" panose="020B0609070205080204" pitchFamily="49" charset="-128"/>
                        <a:ea typeface="ＭＳ ゴシック" panose="020B0609070205080204" pitchFamily="49" charset="-128"/>
                        <a:cs typeface="+mn-cs"/>
                      </a:endParaRPr>
                    </a:p>
                    <a:p>
                      <a:r>
                        <a:rPr kumimoji="1" lang="ja-JP" altLang="en-US" sz="1100" kern="1200" dirty="0" smtClean="0">
                          <a:solidFill>
                            <a:schemeClr val="dk1"/>
                          </a:solidFill>
                          <a:effectLst/>
                          <a:latin typeface="ＭＳ ゴシック" panose="020B0609070205080204" pitchFamily="49" charset="-128"/>
                          <a:ea typeface="ＭＳ ゴシック" panose="020B0609070205080204" pitchFamily="49" charset="-128"/>
                          <a:cs typeface="+mn-cs"/>
                        </a:rPr>
                        <a:t>「</a:t>
                      </a:r>
                      <a:r>
                        <a:rPr kumimoji="1" lang="ja-JP" altLang="ja-JP" sz="1100" kern="1200" dirty="0" smtClean="0">
                          <a:solidFill>
                            <a:schemeClr val="dk1"/>
                          </a:solidFill>
                          <a:effectLst/>
                          <a:latin typeface="ＭＳ ゴシック" panose="020B0609070205080204" pitchFamily="49" charset="-128"/>
                          <a:ea typeface="ＭＳ ゴシック" panose="020B0609070205080204" pitchFamily="49" charset="-128"/>
                          <a:cs typeface="+mn-cs"/>
                        </a:rPr>
                        <a:t>文化が都市を</a:t>
                      </a:r>
                      <a:endParaRPr kumimoji="1" lang="en-US" altLang="ja-JP" sz="1100" kern="1200" dirty="0" smtClean="0">
                        <a:solidFill>
                          <a:schemeClr val="dk1"/>
                        </a:solidFill>
                        <a:effectLst/>
                        <a:latin typeface="ＭＳ ゴシック" panose="020B0609070205080204" pitchFamily="49" charset="-128"/>
                        <a:ea typeface="ＭＳ ゴシック" panose="020B0609070205080204" pitchFamily="49" charset="-128"/>
                        <a:cs typeface="+mn-cs"/>
                      </a:endParaRPr>
                    </a:p>
                    <a:p>
                      <a:r>
                        <a:rPr kumimoji="1" lang="ja-JP" altLang="en-US" sz="1100" kern="1200" dirty="0" smtClean="0">
                          <a:solidFill>
                            <a:schemeClr val="dk1"/>
                          </a:solidFill>
                          <a:effectLst/>
                          <a:latin typeface="ＭＳ ゴシック" panose="020B0609070205080204" pitchFamily="49" charset="-128"/>
                          <a:ea typeface="ＭＳ ゴシック" panose="020B0609070205080204" pitchFamily="49" charset="-128"/>
                          <a:cs typeface="+mn-cs"/>
                        </a:rPr>
                        <a:t>　　</a:t>
                      </a:r>
                      <a:r>
                        <a:rPr kumimoji="1" lang="ja-JP" altLang="ja-JP" sz="1100" kern="1200" dirty="0" smtClean="0">
                          <a:solidFill>
                            <a:schemeClr val="dk1"/>
                          </a:solidFill>
                          <a:effectLst/>
                          <a:latin typeface="ＭＳ ゴシック" panose="020B0609070205080204" pitchFamily="49" charset="-128"/>
                          <a:ea typeface="ＭＳ ゴシック" panose="020B0609070205080204" pitchFamily="49" charset="-128"/>
                          <a:cs typeface="+mn-cs"/>
                        </a:rPr>
                        <a:t>変革する」</a:t>
                      </a:r>
                      <a:endParaRPr kumimoji="1" lang="ja-JP" altLang="en-US" sz="1100" dirty="0"/>
                    </a:p>
                  </a:txBody>
                  <a:tcPr marL="128016" marR="128016" marT="64008" marB="64008"/>
                </a:tc>
                <a:tc>
                  <a:txBody>
                    <a:bodyPr/>
                    <a:lstStyle/>
                    <a:p>
                      <a:r>
                        <a:rPr kumimoji="1" lang="ja-JP" altLang="en-US" sz="1000" dirty="0" smtClean="0">
                          <a:latin typeface="ＭＳ ゴシック" panose="020B0609070205080204" pitchFamily="49" charset="-128"/>
                          <a:ea typeface="ＭＳ ゴシック" panose="020B0609070205080204" pitchFamily="49" charset="-128"/>
                        </a:rPr>
                        <a:t>①　芸術文化を創造する人材や支える人材の育成・支援</a:t>
                      </a:r>
                      <a:endParaRPr kumimoji="1" lang="en-US" altLang="ja-JP" sz="1000" dirty="0" smtClean="0">
                        <a:latin typeface="ＭＳ ゴシック" panose="020B0609070205080204" pitchFamily="49" charset="-128"/>
                        <a:ea typeface="ＭＳ ゴシック" panose="020B0609070205080204" pitchFamily="49" charset="-128"/>
                      </a:endParaRPr>
                    </a:p>
                    <a:p>
                      <a:r>
                        <a:rPr kumimoji="1" lang="ja-JP" altLang="en-US" sz="1000" dirty="0" smtClean="0">
                          <a:latin typeface="ＭＳ ゴシック" panose="020B0609070205080204" pitchFamily="49" charset="-128"/>
                          <a:ea typeface="ＭＳ ゴシック" panose="020B0609070205080204" pitchFamily="49" charset="-128"/>
                        </a:rPr>
                        <a:t>②　上方伝統芸能等の継承・発展</a:t>
                      </a:r>
                      <a:endParaRPr kumimoji="1" lang="en-US" altLang="ja-JP" sz="1000" dirty="0" smtClean="0">
                        <a:latin typeface="ＭＳ ゴシック" panose="020B0609070205080204" pitchFamily="49" charset="-128"/>
                        <a:ea typeface="ＭＳ ゴシック" panose="020B0609070205080204" pitchFamily="49" charset="-128"/>
                      </a:endParaRPr>
                    </a:p>
                    <a:p>
                      <a:r>
                        <a:rPr kumimoji="1" lang="ja-JP" altLang="en-US" sz="1000" dirty="0" smtClean="0">
                          <a:latin typeface="ＭＳ ゴシック" panose="020B0609070205080204" pitchFamily="49" charset="-128"/>
                          <a:ea typeface="ＭＳ ゴシック" panose="020B0609070205080204" pitchFamily="49" charset="-128"/>
                        </a:rPr>
                        <a:t>③　芸術文化による大阪の魅力向上</a:t>
                      </a:r>
                      <a:endParaRPr kumimoji="1" lang="ja-JP" altLang="en-US" sz="1000" dirty="0">
                        <a:latin typeface="ＭＳ ゴシック" panose="020B0609070205080204" pitchFamily="49" charset="-128"/>
                        <a:ea typeface="ＭＳ ゴシック" panose="020B0609070205080204" pitchFamily="49" charset="-128"/>
                      </a:endParaRPr>
                    </a:p>
                  </a:txBody>
                  <a:tcPr marL="128016" marR="128016" marT="64008" marB="64008"/>
                </a:tc>
                <a:extLst>
                  <a:ext uri="{0D108BD9-81ED-4DB2-BD59-A6C34878D82A}">
                    <a16:rowId xmlns:a16="http://schemas.microsoft.com/office/drawing/2014/main" val="3110423502"/>
                  </a:ext>
                </a:extLst>
              </a:tr>
              <a:tr h="57738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100" kern="1200" dirty="0" smtClean="0">
                          <a:solidFill>
                            <a:schemeClr val="dk1"/>
                          </a:solidFill>
                          <a:effectLst/>
                          <a:latin typeface="ＭＳ ゴシック" panose="020B0609070205080204" pitchFamily="49" charset="-128"/>
                          <a:ea typeface="ＭＳ ゴシック" panose="020B0609070205080204" pitchFamily="49" charset="-128"/>
                          <a:cs typeface="+mn-cs"/>
                        </a:rPr>
                        <a:t>Ｃ</a:t>
                      </a:r>
                      <a:endParaRPr kumimoji="1" lang="en-US" altLang="ja-JP" sz="1100" kern="1200" dirty="0" smtClean="0">
                        <a:solidFill>
                          <a:schemeClr val="dk1"/>
                        </a:solidFill>
                        <a:effectLst/>
                        <a:latin typeface="ＭＳ ゴシック" panose="020B0609070205080204" pitchFamily="49" charset="-128"/>
                        <a:ea typeface="ＭＳ ゴシック" panose="020B0609070205080204"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100" kern="1200" dirty="0" smtClean="0">
                          <a:solidFill>
                            <a:schemeClr val="dk1"/>
                          </a:solidFill>
                          <a:effectLst/>
                          <a:latin typeface="ＭＳ ゴシック" panose="020B0609070205080204" pitchFamily="49" charset="-128"/>
                          <a:ea typeface="ＭＳ ゴシック" panose="020B0609070205080204" pitchFamily="49" charset="-128"/>
                          <a:cs typeface="+mn-cs"/>
                        </a:rPr>
                        <a:t>「文化が社会を</a:t>
                      </a:r>
                      <a:endParaRPr kumimoji="1" lang="en-US" altLang="ja-JP" sz="1100" kern="1200" dirty="0" smtClean="0">
                        <a:solidFill>
                          <a:schemeClr val="dk1"/>
                        </a:solidFill>
                        <a:effectLst/>
                        <a:latin typeface="ＭＳ ゴシック" panose="020B0609070205080204" pitchFamily="49" charset="-128"/>
                        <a:ea typeface="ＭＳ ゴシック" panose="020B0609070205080204"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kern="1200" dirty="0" smtClean="0">
                          <a:solidFill>
                            <a:schemeClr val="dk1"/>
                          </a:solidFill>
                          <a:effectLst/>
                          <a:latin typeface="ＭＳ ゴシック" panose="020B0609070205080204" pitchFamily="49" charset="-128"/>
                          <a:ea typeface="ＭＳ ゴシック" panose="020B0609070205080204" pitchFamily="49" charset="-128"/>
                          <a:cs typeface="+mn-cs"/>
                        </a:rPr>
                        <a:t>　　</a:t>
                      </a:r>
                      <a:r>
                        <a:rPr kumimoji="1" lang="ja-JP" altLang="ja-JP" sz="1100" kern="1200" dirty="0" smtClean="0">
                          <a:solidFill>
                            <a:schemeClr val="dk1"/>
                          </a:solidFill>
                          <a:effectLst/>
                          <a:latin typeface="ＭＳ ゴシック" panose="020B0609070205080204" pitchFamily="49" charset="-128"/>
                          <a:ea typeface="ＭＳ ゴシック" panose="020B0609070205080204" pitchFamily="49" charset="-128"/>
                          <a:cs typeface="+mn-cs"/>
                        </a:rPr>
                        <a:t>形成する」</a:t>
                      </a:r>
                      <a:endParaRPr kumimoji="1" lang="ja-JP" altLang="en-US" sz="1100" dirty="0"/>
                    </a:p>
                  </a:txBody>
                  <a:tcPr marL="128016" marR="128016" marT="64008" marB="64008"/>
                </a:tc>
                <a:tc>
                  <a:txBody>
                    <a:bodyPr/>
                    <a:lstStyle/>
                    <a:p>
                      <a:r>
                        <a:rPr kumimoji="1" lang="ja-JP" altLang="en-US" sz="1000" dirty="0" smtClean="0">
                          <a:latin typeface="ＭＳ ゴシック" panose="020B0609070205080204" pitchFamily="49" charset="-128"/>
                          <a:ea typeface="ＭＳ ゴシック" panose="020B0609070205080204" pitchFamily="49" charset="-128"/>
                        </a:rPr>
                        <a:t>①　芸術文化の有する地域力向上や社会包摂の</a:t>
                      </a:r>
                      <a:endParaRPr kumimoji="1" lang="en-US" altLang="ja-JP" sz="1000" dirty="0" smtClean="0">
                        <a:latin typeface="ＭＳ ゴシック" panose="020B0609070205080204" pitchFamily="49" charset="-128"/>
                        <a:ea typeface="ＭＳ ゴシック" panose="020B0609070205080204" pitchFamily="49" charset="-128"/>
                      </a:endParaRPr>
                    </a:p>
                    <a:p>
                      <a:r>
                        <a:rPr kumimoji="1" lang="ja-JP" altLang="en-US" sz="1000" dirty="0" smtClean="0">
                          <a:latin typeface="ＭＳ ゴシック" panose="020B0609070205080204" pitchFamily="49" charset="-128"/>
                          <a:ea typeface="ＭＳ ゴシック" panose="020B0609070205080204" pitchFamily="49" charset="-128"/>
                        </a:rPr>
                        <a:t>　　機能を生かした共生への取組みの促進</a:t>
                      </a:r>
                      <a:endParaRPr kumimoji="1" lang="en-US" altLang="ja-JP" sz="1000" dirty="0" smtClean="0">
                        <a:latin typeface="ＭＳ ゴシック" panose="020B0609070205080204" pitchFamily="49" charset="-128"/>
                        <a:ea typeface="ＭＳ ゴシック" panose="020B0609070205080204" pitchFamily="49" charset="-128"/>
                      </a:endParaRPr>
                    </a:p>
                    <a:p>
                      <a:r>
                        <a:rPr kumimoji="1" lang="ja-JP" altLang="en-US" sz="1000" dirty="0" smtClean="0">
                          <a:latin typeface="ＭＳ ゴシック" panose="020B0609070205080204" pitchFamily="49" charset="-128"/>
                          <a:ea typeface="ＭＳ ゴシック" panose="020B0609070205080204" pitchFamily="49" charset="-128"/>
                        </a:rPr>
                        <a:t>②　文化財や史跡の保存・活用・継承</a:t>
                      </a:r>
                      <a:endParaRPr kumimoji="1" lang="ja-JP" altLang="en-US" sz="1000" dirty="0">
                        <a:latin typeface="ＭＳ ゴシック" panose="020B0609070205080204" pitchFamily="49" charset="-128"/>
                        <a:ea typeface="ＭＳ ゴシック" panose="020B0609070205080204" pitchFamily="49" charset="-128"/>
                      </a:endParaRPr>
                    </a:p>
                  </a:txBody>
                  <a:tcPr marL="128016" marR="128016" marT="64008" marB="64008"/>
                </a:tc>
                <a:extLst>
                  <a:ext uri="{0D108BD9-81ED-4DB2-BD59-A6C34878D82A}">
                    <a16:rowId xmlns:a16="http://schemas.microsoft.com/office/drawing/2014/main" val="1574673294"/>
                  </a:ext>
                </a:extLst>
              </a:tr>
            </a:tbl>
          </a:graphicData>
        </a:graphic>
      </p:graphicFrame>
      <p:sp>
        <p:nvSpPr>
          <p:cNvPr id="44" name="正方形/長方形 43"/>
          <p:cNvSpPr/>
          <p:nvPr/>
        </p:nvSpPr>
        <p:spPr>
          <a:xfrm>
            <a:off x="117272" y="8412061"/>
            <a:ext cx="1178128" cy="324000"/>
          </a:xfrm>
          <a:prstGeom prst="rect">
            <a:avLst/>
          </a:prstGeom>
          <a:solidFill>
            <a:schemeClr val="tx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dirty="0" smtClean="0">
                <a:solidFill>
                  <a:prstClr val="white"/>
                </a:solidFill>
                <a:latin typeface="ＭＳ ゴシック" panose="020B0609070205080204" pitchFamily="49" charset="-128"/>
                <a:ea typeface="ＭＳ ゴシック" panose="020B0609070205080204" pitchFamily="49" charset="-128"/>
              </a:rPr>
              <a:t>５． 資料編</a:t>
            </a:r>
            <a:endParaRPr kumimoji="1" lang="en-US" altLang="ja-JP" sz="1200" b="1" dirty="0">
              <a:solidFill>
                <a:prstClr val="white"/>
              </a:solidFill>
              <a:latin typeface="ＭＳ ゴシック" panose="020B0609070205080204" pitchFamily="49" charset="-128"/>
              <a:ea typeface="ＭＳ ゴシック" panose="020B0609070205080204" pitchFamily="49" charset="-128"/>
            </a:endParaRPr>
          </a:p>
        </p:txBody>
      </p:sp>
      <p:sp>
        <p:nvSpPr>
          <p:cNvPr id="50" name="テキスト ボックス 49"/>
          <p:cNvSpPr txBox="1"/>
          <p:nvPr/>
        </p:nvSpPr>
        <p:spPr>
          <a:xfrm>
            <a:off x="294255" y="8817748"/>
            <a:ext cx="2925195" cy="600164"/>
          </a:xfrm>
          <a:prstGeom prst="rect">
            <a:avLst/>
          </a:prstGeom>
          <a:noFill/>
          <a:ln>
            <a:noFill/>
          </a:ln>
        </p:spPr>
        <p:txBody>
          <a:bodyPr wrap="square" rtlCol="0">
            <a:spAutoFit/>
          </a:bodyPr>
          <a:lstStyle/>
          <a:p>
            <a:r>
              <a:rPr kumimoji="1" lang="ja-JP" altLang="en-US" sz="1100" dirty="0" smtClean="0">
                <a:latin typeface="ＭＳ ゴシック" panose="020B0609070205080204" pitchFamily="49" charset="-128"/>
                <a:ea typeface="ＭＳ ゴシック" panose="020B0609070205080204" pitchFamily="49" charset="-128"/>
              </a:rPr>
              <a:t>■　文化芸術基本法、</a:t>
            </a:r>
            <a:endParaRPr kumimoji="1" lang="en-US" altLang="ja-JP" sz="1100" dirty="0" smtClean="0">
              <a:latin typeface="ＭＳ ゴシック" panose="020B0609070205080204" pitchFamily="49" charset="-128"/>
              <a:ea typeface="ＭＳ ゴシック" panose="020B0609070205080204" pitchFamily="49" charset="-128"/>
            </a:endParaRPr>
          </a:p>
          <a:p>
            <a:r>
              <a:rPr kumimoji="1" lang="ja-JP" altLang="en-US" sz="1100" dirty="0" smtClean="0">
                <a:latin typeface="ＭＳ ゴシック" panose="020B0609070205080204" pitchFamily="49" charset="-128"/>
                <a:ea typeface="ＭＳ ゴシック" panose="020B0609070205080204" pitchFamily="49" charset="-128"/>
              </a:rPr>
              <a:t>■　大阪市芸術文化振興条例、</a:t>
            </a:r>
            <a:endParaRPr kumimoji="1" lang="en-US" altLang="ja-JP" sz="1100" dirty="0" smtClean="0">
              <a:latin typeface="ＭＳ ゴシック" panose="020B0609070205080204" pitchFamily="49" charset="-128"/>
              <a:ea typeface="ＭＳ ゴシック" panose="020B0609070205080204" pitchFamily="49" charset="-128"/>
            </a:endParaRPr>
          </a:p>
          <a:p>
            <a:r>
              <a:rPr kumimoji="1" lang="ja-JP" altLang="en-US" sz="1100" dirty="0" smtClean="0">
                <a:latin typeface="ＭＳ ゴシック" panose="020B0609070205080204" pitchFamily="49" charset="-128"/>
                <a:ea typeface="ＭＳ ゴシック" panose="020B0609070205080204" pitchFamily="49" charset="-128"/>
              </a:rPr>
              <a:t>■　大阪府市文化振興会議委員名簿　など</a:t>
            </a:r>
            <a:endParaRPr kumimoji="1" lang="en-US" altLang="ja-JP" sz="1100" dirty="0">
              <a:latin typeface="ＭＳ ゴシック" panose="020B0609070205080204" pitchFamily="49" charset="-128"/>
              <a:ea typeface="ＭＳ ゴシック" panose="020B0609070205080204" pitchFamily="49" charset="-128"/>
            </a:endParaRPr>
          </a:p>
        </p:txBody>
      </p:sp>
      <p:sp>
        <p:nvSpPr>
          <p:cNvPr id="31" name="テキスト ボックス 30"/>
          <p:cNvSpPr txBox="1"/>
          <p:nvPr/>
        </p:nvSpPr>
        <p:spPr>
          <a:xfrm>
            <a:off x="6919036" y="2503773"/>
            <a:ext cx="675280" cy="338554"/>
          </a:xfrm>
          <a:prstGeom prst="rect">
            <a:avLst/>
          </a:prstGeom>
          <a:noFill/>
          <a:ln>
            <a:noFill/>
          </a:ln>
        </p:spPr>
        <p:txBody>
          <a:bodyPr wrap="square" rtlCol="0">
            <a:spAutoFit/>
          </a:bodyPr>
          <a:lstStyle/>
          <a:p>
            <a:pPr algn="ctr"/>
            <a:r>
              <a:rPr kumimoji="1" lang="ja-JP" altLang="en-US" sz="800" dirty="0" smtClean="0">
                <a:latin typeface="ＭＳ ゴシック" panose="020B0609070205080204" pitchFamily="49" charset="-128"/>
                <a:ea typeface="ＭＳ ゴシック" panose="020B0609070205080204" pitchFamily="49" charset="-128"/>
              </a:rPr>
              <a:t>主な</a:t>
            </a:r>
            <a:endParaRPr kumimoji="1" lang="en-US" altLang="ja-JP" sz="800" dirty="0" smtClean="0">
              <a:latin typeface="ＭＳ ゴシック" panose="020B0609070205080204" pitchFamily="49" charset="-128"/>
              <a:ea typeface="ＭＳ ゴシック" panose="020B0609070205080204" pitchFamily="49" charset="-128"/>
            </a:endParaRPr>
          </a:p>
          <a:p>
            <a:pPr algn="ctr"/>
            <a:r>
              <a:rPr kumimoji="1" lang="ja-JP" altLang="en-US" sz="800" dirty="0" smtClean="0">
                <a:latin typeface="ＭＳ ゴシック" panose="020B0609070205080204" pitchFamily="49" charset="-128"/>
                <a:ea typeface="ＭＳ ゴシック" panose="020B0609070205080204" pitchFamily="49" charset="-128"/>
              </a:rPr>
              <a:t>対応関係</a:t>
            </a:r>
            <a:endParaRPr kumimoji="1" lang="en-US" altLang="ja-JP" sz="800" dirty="0">
              <a:latin typeface="ＭＳ ゴシック" panose="020B0609070205080204" pitchFamily="49" charset="-128"/>
              <a:ea typeface="ＭＳ ゴシック" panose="020B0609070205080204" pitchFamily="49" charset="-128"/>
            </a:endParaRPr>
          </a:p>
        </p:txBody>
      </p:sp>
      <p:sp>
        <p:nvSpPr>
          <p:cNvPr id="2" name="左大かっこ 1"/>
          <p:cNvSpPr/>
          <p:nvPr/>
        </p:nvSpPr>
        <p:spPr>
          <a:xfrm>
            <a:off x="542925" y="4668568"/>
            <a:ext cx="57150" cy="428625"/>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114363653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1373</Words>
  <Application>Microsoft Office PowerPoint</Application>
  <PresentationFormat>A3 297x420 mm</PresentationFormat>
  <Paragraphs>123</Paragraphs>
  <Slides>1</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ＭＳ Ｐゴシック</vt:lpstr>
      <vt:lpstr>ＭＳ ゴシック</vt:lpstr>
      <vt:lpstr>メイリオ</vt:lpstr>
      <vt:lpstr>游ゴシック</vt:lpstr>
      <vt:lpstr>游ゴシック Light</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p:lastModifiedBy/>
  <cp:revision>1</cp:revision>
  <dcterms:modified xsi:type="dcterms:W3CDTF">2021-03-26T00:26:56Z</dcterms:modified>
</cp:coreProperties>
</file>