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sldIdLst>
    <p:sldId id="258" r:id="rId2"/>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06" autoAdjust="0"/>
    <p:restoredTop sz="94660"/>
  </p:normalViewPr>
  <p:slideViewPr>
    <p:cSldViewPr snapToGrid="0">
      <p:cViewPr varScale="1">
        <p:scale>
          <a:sx n="64" d="100"/>
          <a:sy n="64" d="100"/>
        </p:scale>
        <p:origin x="972" y="7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0C5EAF9-6AFF-4DB6-B2D4-7D131A961FD8}" type="datetimeFigureOut">
              <a:rPr kumimoji="1" lang="ja-JP" altLang="en-US" smtClean="0"/>
              <a:pPr/>
              <a:t>2021/7/8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F65712-E2A5-4BEA-8055-567182EA97ED}" type="slidenum">
              <a:rPr kumimoji="1" lang="ja-JP" altLang="en-US" smtClean="0"/>
              <a:pPr/>
              <a:t>‹#›</a:t>
            </a:fld>
            <a:endParaRPr kumimoji="1" lang="ja-JP" altLang="en-US"/>
          </a:p>
        </p:txBody>
      </p:sp>
    </p:spTree>
    <p:extLst>
      <p:ext uri="{BB962C8B-B14F-4D97-AF65-F5344CB8AC3E}">
        <p14:creationId xmlns:p14="http://schemas.microsoft.com/office/powerpoint/2010/main" val="1464599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0C5EAF9-6AFF-4DB6-B2D4-7D131A961FD8}" type="datetimeFigureOut">
              <a:rPr kumimoji="1" lang="ja-JP" altLang="en-US" smtClean="0"/>
              <a:pPr/>
              <a:t>2021/7/8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F65712-E2A5-4BEA-8055-567182EA97ED}" type="slidenum">
              <a:rPr kumimoji="1" lang="ja-JP" altLang="en-US" smtClean="0"/>
              <a:pPr/>
              <a:t>‹#›</a:t>
            </a:fld>
            <a:endParaRPr kumimoji="1" lang="ja-JP" altLang="en-US"/>
          </a:p>
        </p:txBody>
      </p:sp>
    </p:spTree>
    <p:extLst>
      <p:ext uri="{BB962C8B-B14F-4D97-AF65-F5344CB8AC3E}">
        <p14:creationId xmlns:p14="http://schemas.microsoft.com/office/powerpoint/2010/main" val="181228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0C5EAF9-6AFF-4DB6-B2D4-7D131A961FD8}" type="datetimeFigureOut">
              <a:rPr kumimoji="1" lang="ja-JP" altLang="en-US" smtClean="0"/>
              <a:pPr/>
              <a:t>2021/7/8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F65712-E2A5-4BEA-8055-567182EA97ED}" type="slidenum">
              <a:rPr kumimoji="1" lang="ja-JP" altLang="en-US" smtClean="0"/>
              <a:pPr/>
              <a:t>‹#›</a:t>
            </a:fld>
            <a:endParaRPr kumimoji="1" lang="ja-JP" altLang="en-US"/>
          </a:p>
        </p:txBody>
      </p:sp>
    </p:spTree>
    <p:extLst>
      <p:ext uri="{BB962C8B-B14F-4D97-AF65-F5344CB8AC3E}">
        <p14:creationId xmlns:p14="http://schemas.microsoft.com/office/powerpoint/2010/main" val="111845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0C5EAF9-6AFF-4DB6-B2D4-7D131A961FD8}" type="datetimeFigureOut">
              <a:rPr kumimoji="1" lang="ja-JP" altLang="en-US" smtClean="0"/>
              <a:pPr/>
              <a:t>2021/7/8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F65712-E2A5-4BEA-8055-567182EA97ED}" type="slidenum">
              <a:rPr kumimoji="1" lang="ja-JP" altLang="en-US" smtClean="0"/>
              <a:pPr/>
              <a:t>‹#›</a:t>
            </a:fld>
            <a:endParaRPr kumimoji="1" lang="ja-JP" altLang="en-US"/>
          </a:p>
        </p:txBody>
      </p:sp>
    </p:spTree>
    <p:extLst>
      <p:ext uri="{BB962C8B-B14F-4D97-AF65-F5344CB8AC3E}">
        <p14:creationId xmlns:p14="http://schemas.microsoft.com/office/powerpoint/2010/main" val="3576676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0C5EAF9-6AFF-4DB6-B2D4-7D131A961FD8}" type="datetimeFigureOut">
              <a:rPr kumimoji="1" lang="ja-JP" altLang="en-US" smtClean="0"/>
              <a:pPr/>
              <a:t>2021/7/8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F65712-E2A5-4BEA-8055-567182EA97ED}" type="slidenum">
              <a:rPr kumimoji="1" lang="ja-JP" altLang="en-US" smtClean="0"/>
              <a:pPr/>
              <a:t>‹#›</a:t>
            </a:fld>
            <a:endParaRPr kumimoji="1" lang="ja-JP" altLang="en-US"/>
          </a:p>
        </p:txBody>
      </p:sp>
    </p:spTree>
    <p:extLst>
      <p:ext uri="{BB962C8B-B14F-4D97-AF65-F5344CB8AC3E}">
        <p14:creationId xmlns:p14="http://schemas.microsoft.com/office/powerpoint/2010/main" val="769198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0C5EAF9-6AFF-4DB6-B2D4-7D131A961FD8}" type="datetimeFigureOut">
              <a:rPr kumimoji="1" lang="ja-JP" altLang="en-US" smtClean="0"/>
              <a:pPr/>
              <a:t>2021/7/8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2F65712-E2A5-4BEA-8055-567182EA97ED}" type="slidenum">
              <a:rPr kumimoji="1" lang="ja-JP" altLang="en-US" smtClean="0"/>
              <a:pPr/>
              <a:t>‹#›</a:t>
            </a:fld>
            <a:endParaRPr kumimoji="1" lang="ja-JP" altLang="en-US"/>
          </a:p>
        </p:txBody>
      </p:sp>
    </p:spTree>
    <p:extLst>
      <p:ext uri="{BB962C8B-B14F-4D97-AF65-F5344CB8AC3E}">
        <p14:creationId xmlns:p14="http://schemas.microsoft.com/office/powerpoint/2010/main" val="495733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0C5EAF9-6AFF-4DB6-B2D4-7D131A961FD8}" type="datetimeFigureOut">
              <a:rPr kumimoji="1" lang="ja-JP" altLang="en-US" smtClean="0"/>
              <a:pPr/>
              <a:t>2021/7/8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2F65712-E2A5-4BEA-8055-567182EA97ED}" type="slidenum">
              <a:rPr kumimoji="1" lang="ja-JP" altLang="en-US" smtClean="0"/>
              <a:pPr/>
              <a:t>‹#›</a:t>
            </a:fld>
            <a:endParaRPr kumimoji="1" lang="ja-JP" altLang="en-US"/>
          </a:p>
        </p:txBody>
      </p:sp>
    </p:spTree>
    <p:extLst>
      <p:ext uri="{BB962C8B-B14F-4D97-AF65-F5344CB8AC3E}">
        <p14:creationId xmlns:p14="http://schemas.microsoft.com/office/powerpoint/2010/main" val="3346487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0C5EAF9-6AFF-4DB6-B2D4-7D131A961FD8}" type="datetimeFigureOut">
              <a:rPr kumimoji="1" lang="ja-JP" altLang="en-US" smtClean="0"/>
              <a:pPr/>
              <a:t>2021/7/8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2F65712-E2A5-4BEA-8055-567182EA97ED}" type="slidenum">
              <a:rPr kumimoji="1" lang="ja-JP" altLang="en-US" smtClean="0"/>
              <a:pPr/>
              <a:t>‹#›</a:t>
            </a:fld>
            <a:endParaRPr kumimoji="1" lang="ja-JP" altLang="en-US"/>
          </a:p>
        </p:txBody>
      </p:sp>
    </p:spTree>
    <p:extLst>
      <p:ext uri="{BB962C8B-B14F-4D97-AF65-F5344CB8AC3E}">
        <p14:creationId xmlns:p14="http://schemas.microsoft.com/office/powerpoint/2010/main" val="1727995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5EAF9-6AFF-4DB6-B2D4-7D131A961FD8}" type="datetimeFigureOut">
              <a:rPr kumimoji="1" lang="ja-JP" altLang="en-US" smtClean="0"/>
              <a:pPr/>
              <a:t>2021/7/8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2F65712-E2A5-4BEA-8055-567182EA97ED}" type="slidenum">
              <a:rPr kumimoji="1" lang="ja-JP" altLang="en-US" smtClean="0"/>
              <a:pPr/>
              <a:t>‹#›</a:t>
            </a:fld>
            <a:endParaRPr kumimoji="1" lang="ja-JP" altLang="en-US"/>
          </a:p>
        </p:txBody>
      </p:sp>
    </p:spTree>
    <p:extLst>
      <p:ext uri="{BB962C8B-B14F-4D97-AF65-F5344CB8AC3E}">
        <p14:creationId xmlns:p14="http://schemas.microsoft.com/office/powerpoint/2010/main" val="1482015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0C5EAF9-6AFF-4DB6-B2D4-7D131A961FD8}" type="datetimeFigureOut">
              <a:rPr kumimoji="1" lang="ja-JP" altLang="en-US" smtClean="0"/>
              <a:pPr/>
              <a:t>2021/7/8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2F65712-E2A5-4BEA-8055-567182EA97ED}" type="slidenum">
              <a:rPr kumimoji="1" lang="ja-JP" altLang="en-US" smtClean="0"/>
              <a:pPr/>
              <a:t>‹#›</a:t>
            </a:fld>
            <a:endParaRPr kumimoji="1" lang="ja-JP" altLang="en-US"/>
          </a:p>
        </p:txBody>
      </p:sp>
    </p:spTree>
    <p:extLst>
      <p:ext uri="{BB962C8B-B14F-4D97-AF65-F5344CB8AC3E}">
        <p14:creationId xmlns:p14="http://schemas.microsoft.com/office/powerpoint/2010/main" val="2339780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0C5EAF9-6AFF-4DB6-B2D4-7D131A961FD8}" type="datetimeFigureOut">
              <a:rPr kumimoji="1" lang="ja-JP" altLang="en-US" smtClean="0"/>
              <a:pPr/>
              <a:t>2021/7/8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2F65712-E2A5-4BEA-8055-567182EA97ED}" type="slidenum">
              <a:rPr kumimoji="1" lang="ja-JP" altLang="en-US" smtClean="0"/>
              <a:pPr/>
              <a:t>‹#›</a:t>
            </a:fld>
            <a:endParaRPr kumimoji="1" lang="ja-JP" altLang="en-US"/>
          </a:p>
        </p:txBody>
      </p:sp>
    </p:spTree>
    <p:extLst>
      <p:ext uri="{BB962C8B-B14F-4D97-AF65-F5344CB8AC3E}">
        <p14:creationId xmlns:p14="http://schemas.microsoft.com/office/powerpoint/2010/main" val="1345218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5EAF9-6AFF-4DB6-B2D4-7D131A961FD8}" type="datetimeFigureOut">
              <a:rPr kumimoji="1" lang="ja-JP" altLang="en-US" smtClean="0"/>
              <a:pPr/>
              <a:t>2021/7/8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65712-E2A5-4BEA-8055-567182EA97ED}" type="slidenum">
              <a:rPr kumimoji="1" lang="ja-JP" altLang="en-US" smtClean="0"/>
              <a:pPr/>
              <a:t>‹#›</a:t>
            </a:fld>
            <a:endParaRPr kumimoji="1" lang="ja-JP" altLang="en-US"/>
          </a:p>
        </p:txBody>
      </p:sp>
    </p:spTree>
    <p:extLst>
      <p:ext uri="{BB962C8B-B14F-4D97-AF65-F5344CB8AC3E}">
        <p14:creationId xmlns:p14="http://schemas.microsoft.com/office/powerpoint/2010/main" val="10793722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2.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3.jpeg"/><Relationship Id="rId9" Type="http://schemas.openxmlformats.org/officeDocument/2006/relationships/image" Target="../media/image7.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FC60845-5516-419F-BCC6-0951AE6EF57B}"/>
              </a:ext>
            </a:extLst>
          </p:cNvPr>
          <p:cNvSpPr/>
          <p:nvPr/>
        </p:nvSpPr>
        <p:spPr>
          <a:xfrm>
            <a:off x="2136489" y="199914"/>
            <a:ext cx="7718915" cy="360000"/>
          </a:xfrm>
          <a:prstGeom prst="rect">
            <a:avLst/>
          </a:prstGeom>
        </p:spPr>
        <p:style>
          <a:lnRef idx="1">
            <a:schemeClr val="accent5"/>
          </a:lnRef>
          <a:fillRef idx="2">
            <a:schemeClr val="accent5"/>
          </a:fillRef>
          <a:effectRef idx="1">
            <a:schemeClr val="accent5"/>
          </a:effectRef>
          <a:fontRef idx="minor">
            <a:schemeClr val="dk1"/>
          </a:fontRef>
        </p:style>
        <p:txBody>
          <a:bodyPr wrap="square" lIns="105341" tIns="52670" rIns="105341" bIns="52670" anchor="ctr" anchorCtr="0">
            <a:noAutofit/>
          </a:bodyPr>
          <a:lstStyle/>
          <a:p>
            <a:r>
              <a:rPr lang="ja-JP" altLang="en-US" sz="1400" b="1" dirty="0">
                <a:latin typeface="Hiragino Sans W6"/>
                <a:ea typeface="Hiragino Sans W6"/>
                <a:cs typeface="Hiragino Sans W6"/>
              </a:rPr>
              <a:t>■　</a:t>
            </a:r>
            <a:r>
              <a:rPr lang="en-US" altLang="ja-JP" sz="1400" b="1" dirty="0">
                <a:latin typeface="Hiragino Sans W6"/>
                <a:ea typeface="Hiragino Sans W6"/>
                <a:cs typeface="Hiragino Sans W6"/>
              </a:rPr>
              <a:t>β</a:t>
            </a:r>
            <a:r>
              <a:rPr lang="ja-JP" altLang="en-US" sz="1400" b="1" dirty="0">
                <a:latin typeface="Hiragino Sans W6"/>
                <a:ea typeface="Hiragino Sans W6"/>
                <a:cs typeface="Hiragino Sans W6"/>
              </a:rPr>
              <a:t>本町橋　主な事業概要</a:t>
            </a:r>
          </a:p>
        </p:txBody>
      </p:sp>
      <p:pic>
        <p:nvPicPr>
          <p:cNvPr id="3" name="図 2">
            <a:extLst>
              <a:ext uri="{FF2B5EF4-FFF2-40B4-BE49-F238E27FC236}">
                <a16:creationId xmlns:a16="http://schemas.microsoft.com/office/drawing/2014/main" id="{25EA2673-08CA-4479-B1BC-7C630A217C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3476" y="159673"/>
            <a:ext cx="1052106" cy="440482"/>
          </a:xfrm>
          <a:prstGeom prst="rect">
            <a:avLst/>
          </a:prstGeom>
        </p:spPr>
      </p:pic>
      <p:sp>
        <p:nvSpPr>
          <p:cNvPr id="6" name="正方形/長方形 5">
            <a:extLst>
              <a:ext uri="{FF2B5EF4-FFF2-40B4-BE49-F238E27FC236}">
                <a16:creationId xmlns:a16="http://schemas.microsoft.com/office/drawing/2014/main" id="{81872B5B-A264-460D-AE56-03BF9427BDEA}"/>
              </a:ext>
            </a:extLst>
          </p:cNvPr>
          <p:cNvSpPr/>
          <p:nvPr/>
        </p:nvSpPr>
        <p:spPr>
          <a:xfrm>
            <a:off x="73672" y="704497"/>
            <a:ext cx="3219901" cy="275646"/>
          </a:xfrm>
          <a:prstGeom prst="rect">
            <a:avLst/>
          </a:prstGeom>
        </p:spPr>
        <p:style>
          <a:lnRef idx="3">
            <a:schemeClr val="lt1"/>
          </a:lnRef>
          <a:fillRef idx="1">
            <a:schemeClr val="accent5"/>
          </a:fillRef>
          <a:effectRef idx="1">
            <a:schemeClr val="accent5"/>
          </a:effectRef>
          <a:fontRef idx="minor">
            <a:schemeClr val="lt1"/>
          </a:fontRef>
        </p:style>
        <p:txBody>
          <a:bodyPr wrap="square" lIns="105341" tIns="52670" rIns="105341" bIns="52670">
            <a:spAutoFit/>
          </a:bodyPr>
          <a:lstStyle/>
          <a:p>
            <a:r>
              <a:rPr lang="ja-JP" altLang="en-US" sz="1050" b="1" dirty="0">
                <a:latin typeface="Hiragino Sans W6"/>
                <a:ea typeface="Hiragino Sans W6"/>
                <a:cs typeface="Hiragino Sans W6"/>
              </a:rPr>
              <a:t>１</a:t>
            </a:r>
            <a:r>
              <a:rPr lang="en-US" altLang="ja-JP" sz="1050" b="1" dirty="0">
                <a:latin typeface="Hiragino Sans W6"/>
                <a:ea typeface="Hiragino Sans W6"/>
                <a:cs typeface="Hiragino Sans W6"/>
              </a:rPr>
              <a:t>.</a:t>
            </a:r>
            <a:r>
              <a:rPr lang="ja-JP" altLang="en-US" sz="1050" b="1" dirty="0">
                <a:latin typeface="Hiragino Sans W6"/>
                <a:ea typeface="Hiragino Sans W6"/>
                <a:cs typeface="Hiragino Sans W6"/>
              </a:rPr>
              <a:t>水辺・まち・人をつなぐキオスク</a:t>
            </a:r>
          </a:p>
        </p:txBody>
      </p:sp>
      <p:sp>
        <p:nvSpPr>
          <p:cNvPr id="7" name="正方形/長方形 6">
            <a:extLst>
              <a:ext uri="{FF2B5EF4-FFF2-40B4-BE49-F238E27FC236}">
                <a16:creationId xmlns:a16="http://schemas.microsoft.com/office/drawing/2014/main" id="{F7C99DBC-C346-4796-A680-ACA97CE6BAFD}"/>
              </a:ext>
            </a:extLst>
          </p:cNvPr>
          <p:cNvSpPr/>
          <p:nvPr/>
        </p:nvSpPr>
        <p:spPr>
          <a:xfrm>
            <a:off x="3343050" y="704497"/>
            <a:ext cx="3219901" cy="275646"/>
          </a:xfrm>
          <a:prstGeom prst="rect">
            <a:avLst/>
          </a:prstGeom>
        </p:spPr>
        <p:style>
          <a:lnRef idx="3">
            <a:schemeClr val="lt1"/>
          </a:lnRef>
          <a:fillRef idx="1">
            <a:schemeClr val="accent5"/>
          </a:fillRef>
          <a:effectRef idx="1">
            <a:schemeClr val="accent5"/>
          </a:effectRef>
          <a:fontRef idx="minor">
            <a:schemeClr val="lt1"/>
          </a:fontRef>
        </p:style>
        <p:txBody>
          <a:bodyPr wrap="square" lIns="105341" tIns="52670" rIns="105341" bIns="52670">
            <a:spAutoFit/>
          </a:bodyPr>
          <a:lstStyle/>
          <a:p>
            <a:r>
              <a:rPr lang="ja-JP" altLang="en-US" sz="1050" b="1" dirty="0">
                <a:latin typeface="Hiragino Sans W6"/>
                <a:ea typeface="Hiragino Sans W6"/>
                <a:cs typeface="Hiragino Sans W6"/>
              </a:rPr>
              <a:t>３</a:t>
            </a:r>
            <a:r>
              <a:rPr lang="en-US" altLang="ja-JP" sz="1050" b="1" dirty="0">
                <a:latin typeface="Hiragino Sans W6"/>
                <a:ea typeface="Hiragino Sans W6"/>
                <a:cs typeface="Hiragino Sans W6"/>
              </a:rPr>
              <a:t>.</a:t>
            </a:r>
            <a:r>
              <a:rPr lang="ja-JP" altLang="en-US" sz="1050" b="1" dirty="0">
                <a:latin typeface="Hiragino Sans W6"/>
                <a:ea typeface="Hiragino Sans W6"/>
                <a:cs typeface="Hiragino Sans W6"/>
              </a:rPr>
              <a:t>暮らしをアップデートするイチバ</a:t>
            </a:r>
          </a:p>
        </p:txBody>
      </p:sp>
      <p:sp>
        <p:nvSpPr>
          <p:cNvPr id="8" name="正方形/長方形 7">
            <a:extLst>
              <a:ext uri="{FF2B5EF4-FFF2-40B4-BE49-F238E27FC236}">
                <a16:creationId xmlns:a16="http://schemas.microsoft.com/office/drawing/2014/main" id="{A2E26A55-5169-4DE2-B7C5-BC5AFDA08704}"/>
              </a:ext>
            </a:extLst>
          </p:cNvPr>
          <p:cNvSpPr/>
          <p:nvPr/>
        </p:nvSpPr>
        <p:spPr>
          <a:xfrm>
            <a:off x="6612429" y="704497"/>
            <a:ext cx="3151168" cy="267951"/>
          </a:xfrm>
          <a:prstGeom prst="rect">
            <a:avLst/>
          </a:prstGeom>
        </p:spPr>
        <p:style>
          <a:lnRef idx="3">
            <a:schemeClr val="lt1"/>
          </a:lnRef>
          <a:fillRef idx="1">
            <a:schemeClr val="accent5"/>
          </a:fillRef>
          <a:effectRef idx="1">
            <a:schemeClr val="accent5"/>
          </a:effectRef>
          <a:fontRef idx="minor">
            <a:schemeClr val="lt1"/>
          </a:fontRef>
        </p:style>
        <p:txBody>
          <a:bodyPr wrap="square" lIns="105341" tIns="52670" rIns="105341" bIns="52670">
            <a:spAutoFit/>
          </a:bodyPr>
          <a:lstStyle/>
          <a:p>
            <a:r>
              <a:rPr lang="ja-JP" altLang="en-US" sz="1050" b="1" dirty="0">
                <a:latin typeface="Hiragino Sans W6"/>
                <a:ea typeface="Hiragino Sans W6"/>
                <a:cs typeface="Hiragino Sans W6"/>
              </a:rPr>
              <a:t>５</a:t>
            </a:r>
            <a:r>
              <a:rPr lang="en-US" altLang="ja-JP" sz="1050" b="1" dirty="0">
                <a:latin typeface="Hiragino Sans W6"/>
                <a:ea typeface="Hiragino Sans W6"/>
                <a:cs typeface="Hiragino Sans W6"/>
              </a:rPr>
              <a:t>.</a:t>
            </a:r>
            <a:r>
              <a:rPr lang="ja-JP" altLang="en-US" sz="1050" b="1" dirty="0">
                <a:latin typeface="Hiragino Sans W6"/>
                <a:ea typeface="Hiragino Sans W6"/>
                <a:cs typeface="Hiragino Sans W6"/>
              </a:rPr>
              <a:t>水辺の未来を拓く舟運・水辺アクティビティ</a:t>
            </a:r>
          </a:p>
        </p:txBody>
      </p:sp>
      <p:pic>
        <p:nvPicPr>
          <p:cNvPr id="9" name="Google Shape;314;p9">
            <a:extLst>
              <a:ext uri="{FF2B5EF4-FFF2-40B4-BE49-F238E27FC236}">
                <a16:creationId xmlns:a16="http://schemas.microsoft.com/office/drawing/2014/main" id="{180018AA-E8E0-419F-AE25-B1282ABC4E33}"/>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36715" y="3222816"/>
            <a:ext cx="1410983" cy="1058237"/>
          </a:xfrm>
          <a:prstGeom prst="rect">
            <a:avLst/>
          </a:prstGeom>
          <a:noFill/>
          <a:ln>
            <a:noFill/>
          </a:ln>
        </p:spPr>
      </p:pic>
      <p:pic>
        <p:nvPicPr>
          <p:cNvPr id="10" name="図 9">
            <a:extLst>
              <a:ext uri="{FF2B5EF4-FFF2-40B4-BE49-F238E27FC236}">
                <a16:creationId xmlns:a16="http://schemas.microsoft.com/office/drawing/2014/main" id="{996906FF-6217-404D-AADB-90F36316F0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4825" y="3231137"/>
            <a:ext cx="1399888" cy="1049916"/>
          </a:xfrm>
          <a:prstGeom prst="rect">
            <a:avLst/>
          </a:prstGeom>
        </p:spPr>
      </p:pic>
      <p:sp>
        <p:nvSpPr>
          <p:cNvPr id="11" name="正方形/長方形 10">
            <a:extLst>
              <a:ext uri="{FF2B5EF4-FFF2-40B4-BE49-F238E27FC236}">
                <a16:creationId xmlns:a16="http://schemas.microsoft.com/office/drawing/2014/main" id="{BFAC150D-1969-431F-8AB8-887C3E3746F1}"/>
              </a:ext>
            </a:extLst>
          </p:cNvPr>
          <p:cNvSpPr/>
          <p:nvPr/>
        </p:nvSpPr>
        <p:spPr>
          <a:xfrm>
            <a:off x="73672" y="4508496"/>
            <a:ext cx="3219901" cy="267951"/>
          </a:xfrm>
          <a:prstGeom prst="rect">
            <a:avLst/>
          </a:prstGeom>
        </p:spPr>
        <p:style>
          <a:lnRef idx="3">
            <a:schemeClr val="lt1"/>
          </a:lnRef>
          <a:fillRef idx="1">
            <a:schemeClr val="accent5"/>
          </a:fillRef>
          <a:effectRef idx="1">
            <a:schemeClr val="accent5"/>
          </a:effectRef>
          <a:fontRef idx="minor">
            <a:schemeClr val="lt1"/>
          </a:fontRef>
        </p:style>
        <p:txBody>
          <a:bodyPr wrap="square" lIns="105341" tIns="52670" rIns="105341" bIns="52670">
            <a:spAutoFit/>
          </a:bodyPr>
          <a:lstStyle/>
          <a:p>
            <a:r>
              <a:rPr lang="ja-JP" altLang="en-US" sz="1050" b="1" dirty="0">
                <a:latin typeface="Hiragino Sans W6"/>
                <a:ea typeface="Hiragino Sans W6"/>
                <a:cs typeface="Hiragino Sans W6"/>
              </a:rPr>
              <a:t>２</a:t>
            </a:r>
            <a:r>
              <a:rPr lang="en-US" altLang="ja-JP" sz="1050" b="1" dirty="0">
                <a:latin typeface="Hiragino Sans W6"/>
                <a:ea typeface="Hiragino Sans W6"/>
                <a:cs typeface="Hiragino Sans W6"/>
              </a:rPr>
              <a:t>.</a:t>
            </a:r>
            <a:r>
              <a:rPr lang="ja-JP" altLang="en-US" sz="1050" b="1" dirty="0">
                <a:latin typeface="Hiragino Sans W6"/>
                <a:ea typeface="Hiragino Sans W6"/>
                <a:cs typeface="Hiragino Sans W6"/>
              </a:rPr>
              <a:t>やりたいを実現するレンタル・シェアスペース</a:t>
            </a:r>
          </a:p>
        </p:txBody>
      </p:sp>
      <p:sp>
        <p:nvSpPr>
          <p:cNvPr id="12" name="正方形/長方形 11">
            <a:extLst>
              <a:ext uri="{FF2B5EF4-FFF2-40B4-BE49-F238E27FC236}">
                <a16:creationId xmlns:a16="http://schemas.microsoft.com/office/drawing/2014/main" id="{9F572D25-9FF3-413F-9C31-1805F2F16829}"/>
              </a:ext>
            </a:extLst>
          </p:cNvPr>
          <p:cNvSpPr/>
          <p:nvPr/>
        </p:nvSpPr>
        <p:spPr>
          <a:xfrm>
            <a:off x="3408613" y="4508495"/>
            <a:ext cx="3151168" cy="267951"/>
          </a:xfrm>
          <a:prstGeom prst="rect">
            <a:avLst/>
          </a:prstGeom>
        </p:spPr>
        <p:style>
          <a:lnRef idx="3">
            <a:schemeClr val="lt1"/>
          </a:lnRef>
          <a:fillRef idx="1">
            <a:schemeClr val="accent5"/>
          </a:fillRef>
          <a:effectRef idx="1">
            <a:schemeClr val="accent5"/>
          </a:effectRef>
          <a:fontRef idx="minor">
            <a:schemeClr val="lt1"/>
          </a:fontRef>
        </p:style>
        <p:txBody>
          <a:bodyPr wrap="square" lIns="105341" tIns="52670" rIns="105341" bIns="52670">
            <a:spAutoFit/>
          </a:bodyPr>
          <a:lstStyle/>
          <a:p>
            <a:r>
              <a:rPr lang="ja-JP" altLang="en-US" sz="1050" b="1" dirty="0">
                <a:latin typeface="Hiragino Sans W6"/>
                <a:ea typeface="Hiragino Sans W6"/>
                <a:cs typeface="Hiragino Sans W6"/>
              </a:rPr>
              <a:t>４</a:t>
            </a:r>
            <a:r>
              <a:rPr lang="en-US" altLang="ja-JP" sz="1050" b="1" dirty="0">
                <a:latin typeface="Hiragino Sans W6"/>
                <a:ea typeface="Hiragino Sans W6"/>
                <a:cs typeface="Hiragino Sans W6"/>
              </a:rPr>
              <a:t>.</a:t>
            </a:r>
            <a:r>
              <a:rPr lang="ja-JP" altLang="en-US" sz="1050" b="1" dirty="0">
                <a:latin typeface="Hiragino Sans W6"/>
                <a:ea typeface="Hiragino Sans W6"/>
                <a:cs typeface="Hiragino Sans W6"/>
              </a:rPr>
              <a:t>水辺</a:t>
            </a:r>
            <a:r>
              <a:rPr lang="en-US" altLang="ja-JP" sz="1050" b="1" dirty="0">
                <a:latin typeface="Hiragino Sans W6"/>
                <a:ea typeface="Hiragino Sans W6"/>
                <a:cs typeface="Hiragino Sans W6"/>
              </a:rPr>
              <a:t>-</a:t>
            </a:r>
            <a:r>
              <a:rPr lang="ja-JP" altLang="en-US" sz="1050" b="1" dirty="0">
                <a:latin typeface="Hiragino Sans W6"/>
                <a:ea typeface="Hiragino Sans W6"/>
                <a:cs typeface="Hiragino Sans W6"/>
              </a:rPr>
              <a:t>まち</a:t>
            </a:r>
            <a:r>
              <a:rPr lang="en-US" altLang="ja-JP" sz="1050" b="1" dirty="0">
                <a:latin typeface="Hiragino Sans W6"/>
                <a:ea typeface="Hiragino Sans W6"/>
                <a:cs typeface="Hiragino Sans W6"/>
              </a:rPr>
              <a:t>-</a:t>
            </a:r>
            <a:r>
              <a:rPr lang="ja-JP" altLang="en-US" sz="1050" b="1" dirty="0">
                <a:latin typeface="Hiragino Sans W6"/>
                <a:ea typeface="Hiragino Sans W6"/>
                <a:cs typeface="Hiragino Sans W6"/>
              </a:rPr>
              <a:t>人の可能性を育てる水辺ラボ事業</a:t>
            </a:r>
          </a:p>
        </p:txBody>
      </p:sp>
      <p:sp>
        <p:nvSpPr>
          <p:cNvPr id="13" name="正方形/長方形 12">
            <a:extLst>
              <a:ext uri="{FF2B5EF4-FFF2-40B4-BE49-F238E27FC236}">
                <a16:creationId xmlns:a16="http://schemas.microsoft.com/office/drawing/2014/main" id="{643669AE-ED3B-469B-AD58-1AE71D0BBDB7}"/>
              </a:ext>
            </a:extLst>
          </p:cNvPr>
          <p:cNvSpPr/>
          <p:nvPr/>
        </p:nvSpPr>
        <p:spPr>
          <a:xfrm>
            <a:off x="6719876" y="5698701"/>
            <a:ext cx="3151168" cy="267951"/>
          </a:xfrm>
          <a:prstGeom prst="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lIns="105341" tIns="52670" rIns="105341" bIns="52670">
            <a:spAutoFit/>
          </a:bodyPr>
          <a:lstStyle/>
          <a:p>
            <a:r>
              <a:rPr lang="ja-JP" altLang="en-US" sz="1050" b="1" dirty="0">
                <a:latin typeface="Hiragino Sans W6"/>
                <a:ea typeface="Hiragino Sans W6"/>
                <a:cs typeface="Hiragino Sans W6"/>
              </a:rPr>
              <a:t>●水辺・公園の日常的な維持管理</a:t>
            </a:r>
          </a:p>
        </p:txBody>
      </p:sp>
      <p:pic>
        <p:nvPicPr>
          <p:cNvPr id="14" name="図 13">
            <a:extLst>
              <a:ext uri="{FF2B5EF4-FFF2-40B4-BE49-F238E27FC236}">
                <a16:creationId xmlns:a16="http://schemas.microsoft.com/office/drawing/2014/main" id="{5B68147A-36F3-4907-A1CA-CD8C510938E5}"/>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sharpenSoften amount="2000"/>
                    </a14:imgEffect>
                    <a14:imgEffect>
                      <a14:brightnessContrast bright="11000" contrast="-13000"/>
                    </a14:imgEffect>
                  </a14:imgLayer>
                </a14:imgProps>
              </a:ext>
              <a:ext uri="{28A0092B-C50C-407E-A947-70E740481C1C}">
                <a14:useLocalDpi xmlns:a14="http://schemas.microsoft.com/office/drawing/2010/main"/>
              </a:ext>
            </a:extLst>
          </a:blip>
          <a:srcRect/>
          <a:stretch/>
        </p:blipFill>
        <p:spPr>
          <a:xfrm>
            <a:off x="164825" y="5695599"/>
            <a:ext cx="1399888" cy="1089718"/>
          </a:xfrm>
          <a:prstGeom prst="rect">
            <a:avLst/>
          </a:prstGeom>
        </p:spPr>
      </p:pic>
      <p:sp>
        <p:nvSpPr>
          <p:cNvPr id="16" name="Google Shape;228;p5">
            <a:extLst>
              <a:ext uri="{FF2B5EF4-FFF2-40B4-BE49-F238E27FC236}">
                <a16:creationId xmlns:a16="http://schemas.microsoft.com/office/drawing/2014/main" id="{671C8AB6-B326-4AAF-ADDD-1A266BC2C121}"/>
              </a:ext>
            </a:extLst>
          </p:cNvPr>
          <p:cNvSpPr/>
          <p:nvPr/>
        </p:nvSpPr>
        <p:spPr>
          <a:xfrm>
            <a:off x="37817" y="1005335"/>
            <a:ext cx="3219901" cy="1084872"/>
          </a:xfrm>
          <a:prstGeom prst="rect">
            <a:avLst/>
          </a:prstGeom>
          <a:noFill/>
          <a:ln>
            <a:noFill/>
          </a:ln>
        </p:spPr>
        <p:txBody>
          <a:bodyPr spcFirstLastPara="1" wrap="square" lIns="91425" tIns="45700" rIns="91425" bIns="45700" anchor="t" anchorCtr="0">
            <a:spAutoFit/>
          </a:bodyPr>
          <a:lstStyle/>
          <a:p>
            <a:pPr marL="179982" indent="-179982">
              <a:buClr>
                <a:schemeClr val="dk1"/>
              </a:buClr>
              <a:buSzPts val="1400"/>
            </a:pPr>
            <a:r>
              <a:rPr lang="ja-JP" altLang="en-US" sz="1200" b="1" dirty="0">
                <a:solidFill>
                  <a:srgbClr val="1873C1"/>
                </a:solidFill>
                <a:latin typeface="Arial"/>
                <a:ea typeface="Arial"/>
                <a:cs typeface="Arial"/>
                <a:sym typeface="Arial"/>
              </a:rPr>
              <a:t>キオスク</a:t>
            </a:r>
            <a:endParaRPr lang="en-US" altLang="ja-JP" sz="1200" b="1" dirty="0">
              <a:solidFill>
                <a:srgbClr val="1873C1"/>
              </a:solidFill>
              <a:latin typeface="Arial"/>
              <a:ea typeface="Arial"/>
              <a:cs typeface="Arial"/>
              <a:sym typeface="Arial"/>
            </a:endParaRPr>
          </a:p>
          <a:p>
            <a:pPr>
              <a:buClr>
                <a:schemeClr val="dk1"/>
              </a:buClr>
              <a:buSzPts val="1400"/>
            </a:pPr>
            <a:r>
              <a:rPr lang="ja-JP" altLang="en-US" sz="1050" dirty="0">
                <a:solidFill>
                  <a:schemeClr val="dk1"/>
                </a:solidFill>
              </a:rPr>
              <a:t>屋外や船など好きな場所で楽しめるテイクアウトのランチボックスや惣菜、ドリンクの販売をベースに、こだわりのセレクト品も販売します。</a:t>
            </a:r>
            <a:r>
              <a:rPr lang="en-US" altLang="ja-JP" sz="1050" dirty="0">
                <a:solidFill>
                  <a:schemeClr val="dk1"/>
                </a:solidFill>
              </a:rPr>
              <a:t>β</a:t>
            </a:r>
            <a:r>
              <a:rPr lang="ja-JP" altLang="en-US" sz="1050" dirty="0">
                <a:solidFill>
                  <a:schemeClr val="dk1"/>
                </a:solidFill>
              </a:rPr>
              <a:t>本町橋でのまち・水辺・舟運の全ての受付機能を一元化し、インフォメーション機能も備えます。</a:t>
            </a:r>
          </a:p>
        </p:txBody>
      </p:sp>
      <p:sp>
        <p:nvSpPr>
          <p:cNvPr id="17" name="Google Shape;228;p5">
            <a:extLst>
              <a:ext uri="{FF2B5EF4-FFF2-40B4-BE49-F238E27FC236}">
                <a16:creationId xmlns:a16="http://schemas.microsoft.com/office/drawing/2014/main" id="{2BCE8BBD-9A8C-4484-93A5-9CBD05BFF13C}"/>
              </a:ext>
            </a:extLst>
          </p:cNvPr>
          <p:cNvSpPr/>
          <p:nvPr/>
        </p:nvSpPr>
        <p:spPr>
          <a:xfrm>
            <a:off x="0" y="2037062"/>
            <a:ext cx="3257718" cy="600124"/>
          </a:xfrm>
          <a:prstGeom prst="rect">
            <a:avLst/>
          </a:prstGeom>
          <a:noFill/>
          <a:ln>
            <a:noFill/>
          </a:ln>
        </p:spPr>
        <p:txBody>
          <a:bodyPr spcFirstLastPara="1" wrap="square" lIns="91425" tIns="45700" rIns="91425" bIns="45700" anchor="t" anchorCtr="0">
            <a:spAutoFit/>
          </a:bodyPr>
          <a:lstStyle/>
          <a:p>
            <a:pPr marL="179982" indent="-179982">
              <a:buClr>
                <a:schemeClr val="dk1"/>
              </a:buClr>
              <a:buSzPts val="1400"/>
            </a:pPr>
            <a:r>
              <a:rPr lang="en-US" altLang="ja-JP" sz="1200" b="1" dirty="0">
                <a:solidFill>
                  <a:srgbClr val="1873C1"/>
                </a:solidFill>
                <a:latin typeface="Arial"/>
                <a:cs typeface="Arial"/>
              </a:rPr>
              <a:t>New BBQ</a:t>
            </a:r>
            <a:endParaRPr lang="en-US" altLang="ja-JP" sz="1200" b="1" dirty="0">
              <a:solidFill>
                <a:srgbClr val="1873C1"/>
              </a:solidFill>
              <a:latin typeface="Arial"/>
              <a:cs typeface="Arial"/>
              <a:sym typeface="Arial"/>
            </a:endParaRPr>
          </a:p>
          <a:p>
            <a:pPr indent="-179982">
              <a:buClr>
                <a:schemeClr val="dk1"/>
              </a:buClr>
              <a:buSzPts val="1400"/>
            </a:pPr>
            <a:r>
              <a:rPr lang="ja-JP" altLang="en-US" sz="1050" dirty="0">
                <a:solidFill>
                  <a:schemeClr val="dk1"/>
                </a:solidFill>
              </a:rPr>
              <a:t>料理キットを活用した体験・コミュニケーション型の飲食提供。</a:t>
            </a:r>
            <a:endParaRPr lang="en-US" altLang="ja-JP" sz="1050" dirty="0">
              <a:solidFill>
                <a:schemeClr val="dk1"/>
              </a:solidFill>
              <a:sym typeface="Arial"/>
            </a:endParaRPr>
          </a:p>
        </p:txBody>
      </p:sp>
      <p:sp>
        <p:nvSpPr>
          <p:cNvPr id="18" name="Google Shape;228;p5">
            <a:extLst>
              <a:ext uri="{FF2B5EF4-FFF2-40B4-BE49-F238E27FC236}">
                <a16:creationId xmlns:a16="http://schemas.microsoft.com/office/drawing/2014/main" id="{F409D6E6-F818-4CF2-BB07-D1B1A8A044D5}"/>
              </a:ext>
            </a:extLst>
          </p:cNvPr>
          <p:cNvSpPr/>
          <p:nvPr/>
        </p:nvSpPr>
        <p:spPr>
          <a:xfrm>
            <a:off x="0" y="2607992"/>
            <a:ext cx="3343050" cy="600124"/>
          </a:xfrm>
          <a:prstGeom prst="rect">
            <a:avLst/>
          </a:prstGeom>
          <a:noFill/>
          <a:ln>
            <a:noFill/>
          </a:ln>
        </p:spPr>
        <p:txBody>
          <a:bodyPr spcFirstLastPara="1" wrap="square" lIns="91425" tIns="45700" rIns="91425" bIns="45700" anchor="t" anchorCtr="0">
            <a:spAutoFit/>
          </a:bodyPr>
          <a:lstStyle/>
          <a:p>
            <a:pPr marL="179982" indent="-179982">
              <a:buClr>
                <a:schemeClr val="dk1"/>
              </a:buClr>
              <a:buSzPts val="1400"/>
            </a:pPr>
            <a:r>
              <a:rPr lang="ja-JP" altLang="en-US" sz="1200" b="1" dirty="0">
                <a:solidFill>
                  <a:srgbClr val="1873C1"/>
                </a:solidFill>
              </a:rPr>
              <a:t>アウトドアダイニング</a:t>
            </a:r>
            <a:r>
              <a:rPr lang="ja-JP" altLang="en-US" sz="1000" b="1" dirty="0">
                <a:solidFill>
                  <a:schemeClr val="dk1"/>
                </a:solidFill>
              </a:rPr>
              <a:t>　</a:t>
            </a:r>
            <a:endParaRPr lang="en-US" altLang="ja-JP" sz="1000" b="1" dirty="0">
              <a:solidFill>
                <a:schemeClr val="dk1"/>
              </a:solidFill>
            </a:endParaRPr>
          </a:p>
          <a:p>
            <a:pPr indent="-179982">
              <a:buClr>
                <a:schemeClr val="dk1"/>
              </a:buClr>
              <a:buSzPts val="1400"/>
            </a:pPr>
            <a:r>
              <a:rPr lang="ja-JP" altLang="en-US" sz="1050" dirty="0">
                <a:solidFill>
                  <a:schemeClr val="dk1"/>
                </a:solidFill>
              </a:rPr>
              <a:t>オープンエアで楽しむオリジナルダイニングを春と秋に開催。</a:t>
            </a:r>
            <a:endParaRPr lang="en-US" altLang="ja-JP" sz="1050" dirty="0">
              <a:solidFill>
                <a:schemeClr val="dk1"/>
              </a:solidFill>
            </a:endParaRPr>
          </a:p>
        </p:txBody>
      </p:sp>
      <p:sp>
        <p:nvSpPr>
          <p:cNvPr id="19" name="Google Shape;228;p5">
            <a:extLst>
              <a:ext uri="{FF2B5EF4-FFF2-40B4-BE49-F238E27FC236}">
                <a16:creationId xmlns:a16="http://schemas.microsoft.com/office/drawing/2014/main" id="{CF26B7FA-8222-429F-9ED2-413DD9275927}"/>
              </a:ext>
            </a:extLst>
          </p:cNvPr>
          <p:cNvSpPr/>
          <p:nvPr/>
        </p:nvSpPr>
        <p:spPr>
          <a:xfrm>
            <a:off x="80849" y="4795586"/>
            <a:ext cx="3205545" cy="900206"/>
          </a:xfrm>
          <a:prstGeom prst="rect">
            <a:avLst/>
          </a:prstGeom>
          <a:noFill/>
          <a:ln>
            <a:noFill/>
          </a:ln>
        </p:spPr>
        <p:txBody>
          <a:bodyPr spcFirstLastPara="1" wrap="square" lIns="91425" tIns="45700" rIns="91425" bIns="45700" anchor="t" anchorCtr="0">
            <a:spAutoFit/>
          </a:bodyPr>
          <a:lstStyle/>
          <a:p>
            <a:pPr indent="-179982">
              <a:buClr>
                <a:schemeClr val="dk1"/>
              </a:buClr>
              <a:buSzPts val="1400"/>
            </a:pPr>
            <a:r>
              <a:rPr lang="ja-JP" altLang="en-US" sz="1050" dirty="0">
                <a:solidFill>
                  <a:schemeClr val="dk1"/>
                </a:solidFill>
              </a:rPr>
              <a:t>水辺を眺めるルームや水上に浮かぶ洋風屋形船など「やりたい」を実現できるスペースを貸し出し、「自分のお店を持ちたい」などの新たなチャレンジを応援、まちと水辺の元気につなげます。公募によるキッチンパートナー選出も。</a:t>
            </a:r>
          </a:p>
        </p:txBody>
      </p:sp>
      <p:pic>
        <p:nvPicPr>
          <p:cNvPr id="20" name="図 19">
            <a:extLst>
              <a:ext uri="{FF2B5EF4-FFF2-40B4-BE49-F238E27FC236}">
                <a16:creationId xmlns:a16="http://schemas.microsoft.com/office/drawing/2014/main" id="{54AECDC5-428D-48AF-A997-8A74D8B68447}"/>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1678870" y="5685731"/>
            <a:ext cx="1526675" cy="1109453"/>
          </a:xfrm>
          <a:prstGeom prst="rect">
            <a:avLst/>
          </a:prstGeom>
        </p:spPr>
      </p:pic>
      <p:sp>
        <p:nvSpPr>
          <p:cNvPr id="21" name="Google Shape;228;p5">
            <a:extLst>
              <a:ext uri="{FF2B5EF4-FFF2-40B4-BE49-F238E27FC236}">
                <a16:creationId xmlns:a16="http://schemas.microsoft.com/office/drawing/2014/main" id="{12B68A02-5FA9-4E1F-9DC1-76CBF1654CEE}"/>
              </a:ext>
            </a:extLst>
          </p:cNvPr>
          <p:cNvSpPr/>
          <p:nvPr/>
        </p:nvSpPr>
        <p:spPr>
          <a:xfrm>
            <a:off x="3343050" y="1005335"/>
            <a:ext cx="3216731" cy="923289"/>
          </a:xfrm>
          <a:prstGeom prst="rect">
            <a:avLst/>
          </a:prstGeom>
          <a:noFill/>
          <a:ln>
            <a:noFill/>
          </a:ln>
        </p:spPr>
        <p:txBody>
          <a:bodyPr spcFirstLastPara="1" wrap="square" lIns="91425" tIns="45700" rIns="91425" bIns="45700" anchor="t" anchorCtr="0">
            <a:spAutoFit/>
          </a:bodyPr>
          <a:lstStyle/>
          <a:p>
            <a:pPr marL="179982" indent="-179982">
              <a:buClr>
                <a:schemeClr val="dk1"/>
              </a:buClr>
              <a:buSzPts val="1400"/>
            </a:pPr>
            <a:r>
              <a:rPr lang="ja-JP" altLang="en-US" sz="1200" b="1" dirty="0">
                <a:solidFill>
                  <a:srgbClr val="1873C1"/>
                </a:solidFill>
              </a:rPr>
              <a:t>マルシェ</a:t>
            </a:r>
            <a:endParaRPr lang="en-US" altLang="ja-JP" sz="1200" b="1" dirty="0">
              <a:solidFill>
                <a:srgbClr val="1873C1"/>
              </a:solidFill>
              <a:latin typeface="Arial"/>
              <a:ea typeface="Arial"/>
              <a:cs typeface="Arial"/>
              <a:sym typeface="Arial"/>
            </a:endParaRPr>
          </a:p>
          <a:p>
            <a:pPr>
              <a:buClr>
                <a:schemeClr val="dk1"/>
              </a:buClr>
              <a:buSzPts val="1400"/>
            </a:pPr>
            <a:r>
              <a:rPr lang="ja-JP" altLang="en-US" sz="1050" dirty="0">
                <a:solidFill>
                  <a:schemeClr val="dk1"/>
                </a:solidFill>
              </a:rPr>
              <a:t>週に２回程度、大阪府内の農家さんと連携し、新鮮野菜など日常生活に必要な食材を定期販売。</a:t>
            </a:r>
            <a:endParaRPr lang="en-US" altLang="ja-JP" sz="1050" dirty="0">
              <a:solidFill>
                <a:schemeClr val="dk1"/>
              </a:solidFill>
            </a:endParaRPr>
          </a:p>
          <a:p>
            <a:pPr>
              <a:buClr>
                <a:schemeClr val="dk1"/>
              </a:buClr>
              <a:buSzPts val="1400"/>
            </a:pPr>
            <a:r>
              <a:rPr lang="ja-JP" altLang="en-US" sz="1050" dirty="0">
                <a:solidFill>
                  <a:schemeClr val="dk1"/>
                </a:solidFill>
              </a:rPr>
              <a:t>近隣住民さんや店舗さんが購入に来られる日常の風景をつくります。</a:t>
            </a:r>
            <a:endParaRPr lang="en-US" altLang="ja-JP" sz="1050" dirty="0">
              <a:solidFill>
                <a:schemeClr val="dk1"/>
              </a:solidFill>
              <a:latin typeface="Arial"/>
              <a:ea typeface="Arial"/>
              <a:cs typeface="Arial"/>
              <a:sym typeface="Arial"/>
            </a:endParaRPr>
          </a:p>
        </p:txBody>
      </p:sp>
      <p:sp>
        <p:nvSpPr>
          <p:cNvPr id="22" name="Google Shape;228;p5">
            <a:extLst>
              <a:ext uri="{FF2B5EF4-FFF2-40B4-BE49-F238E27FC236}">
                <a16:creationId xmlns:a16="http://schemas.microsoft.com/office/drawing/2014/main" id="{DFE03A1F-EFBC-4929-9CC7-598559950A20}"/>
              </a:ext>
            </a:extLst>
          </p:cNvPr>
          <p:cNvSpPr/>
          <p:nvPr/>
        </p:nvSpPr>
        <p:spPr>
          <a:xfrm>
            <a:off x="3330198" y="1926152"/>
            <a:ext cx="3151169" cy="1084872"/>
          </a:xfrm>
          <a:prstGeom prst="rect">
            <a:avLst/>
          </a:prstGeom>
          <a:noFill/>
          <a:ln>
            <a:noFill/>
          </a:ln>
        </p:spPr>
        <p:txBody>
          <a:bodyPr spcFirstLastPara="1" wrap="square" lIns="91425" tIns="45700" rIns="91425" bIns="45700" anchor="t" anchorCtr="0">
            <a:spAutoFit/>
          </a:bodyPr>
          <a:lstStyle/>
          <a:p>
            <a:pPr marL="179982" indent="-179982">
              <a:buClr>
                <a:schemeClr val="dk1"/>
              </a:buClr>
              <a:buSzPts val="1400"/>
            </a:pPr>
            <a:r>
              <a:rPr lang="en-US" altLang="ja-JP" sz="1200" b="1" dirty="0">
                <a:solidFill>
                  <a:srgbClr val="1873C1"/>
                </a:solidFill>
              </a:rPr>
              <a:t>β</a:t>
            </a:r>
            <a:r>
              <a:rPr lang="ja-JP" altLang="en-US" sz="1200" b="1" dirty="0">
                <a:solidFill>
                  <a:srgbClr val="1873C1"/>
                </a:solidFill>
              </a:rPr>
              <a:t>イチ</a:t>
            </a:r>
            <a:endParaRPr lang="en-US" altLang="ja-JP" sz="1200" b="1" dirty="0">
              <a:solidFill>
                <a:srgbClr val="1873C1"/>
              </a:solidFill>
              <a:latin typeface="Arial"/>
              <a:ea typeface="Arial"/>
              <a:cs typeface="Arial"/>
              <a:sym typeface="Arial"/>
            </a:endParaRPr>
          </a:p>
          <a:p>
            <a:pPr>
              <a:buClr>
                <a:schemeClr val="dk1"/>
              </a:buClr>
              <a:buSzPts val="1400"/>
            </a:pPr>
            <a:r>
              <a:rPr lang="ja-JP" altLang="en-US" sz="1050" dirty="0">
                <a:solidFill>
                  <a:schemeClr val="dk1"/>
                </a:solidFill>
                <a:sym typeface="Arial"/>
              </a:rPr>
              <a:t>月に１回程度、地域や</a:t>
            </a:r>
            <a:r>
              <a:rPr lang="en-US" altLang="ja-JP" sz="1050" dirty="0">
                <a:solidFill>
                  <a:schemeClr val="dk1"/>
                </a:solidFill>
                <a:sym typeface="Arial"/>
              </a:rPr>
              <a:t>β</a:t>
            </a:r>
            <a:r>
              <a:rPr lang="ja-JP" altLang="en-US" sz="1050" dirty="0">
                <a:solidFill>
                  <a:schemeClr val="dk1"/>
                </a:solidFill>
                <a:sym typeface="Arial"/>
              </a:rPr>
              <a:t>本町橋のおすすめのお店とつながるマーケットを開催。春や秋には、地元イントと連携し、季節の顔を地域と一緒につくります。</a:t>
            </a:r>
          </a:p>
          <a:p>
            <a:pPr>
              <a:buClr>
                <a:schemeClr val="dk1"/>
              </a:buClr>
              <a:buSzPts val="1400"/>
            </a:pPr>
            <a:endParaRPr lang="en-US" altLang="ja-JP" sz="1050" dirty="0">
              <a:solidFill>
                <a:schemeClr val="dk1"/>
              </a:solidFill>
            </a:endParaRPr>
          </a:p>
        </p:txBody>
      </p:sp>
      <p:pic>
        <p:nvPicPr>
          <p:cNvPr id="24" name="Google Shape;279;p8">
            <a:extLst>
              <a:ext uri="{FF2B5EF4-FFF2-40B4-BE49-F238E27FC236}">
                <a16:creationId xmlns:a16="http://schemas.microsoft.com/office/drawing/2014/main" id="{FD2AD3C9-C26C-446C-BCFC-A1BA6D88F7E5}"/>
              </a:ext>
            </a:extLst>
          </p:cNvPr>
          <p:cNvPicPr preferRelativeResize="0"/>
          <p:nvPr/>
        </p:nvPicPr>
        <p:blipFill rotWithShape="1">
          <a:blip r:embed="rId8" cstate="hqprint">
            <a:alphaModFix/>
            <a:extLst>
              <a:ext uri="{28A0092B-C50C-407E-A947-70E740481C1C}">
                <a14:useLocalDpi xmlns:a14="http://schemas.microsoft.com/office/drawing/2010/main"/>
              </a:ext>
            </a:extLst>
          </a:blip>
          <a:srcRect r="-892"/>
          <a:stretch/>
        </p:blipFill>
        <p:spPr>
          <a:xfrm>
            <a:off x="5054900" y="3209351"/>
            <a:ext cx="1504881" cy="1068327"/>
          </a:xfrm>
          <a:prstGeom prst="rect">
            <a:avLst/>
          </a:prstGeom>
          <a:noFill/>
          <a:ln>
            <a:noFill/>
          </a:ln>
        </p:spPr>
      </p:pic>
      <p:sp>
        <p:nvSpPr>
          <p:cNvPr id="25" name="Google Shape;293;p8">
            <a:extLst>
              <a:ext uri="{FF2B5EF4-FFF2-40B4-BE49-F238E27FC236}">
                <a16:creationId xmlns:a16="http://schemas.microsoft.com/office/drawing/2014/main" id="{91F30B20-8C6D-43BA-B7BF-9A36A340D68B}"/>
              </a:ext>
            </a:extLst>
          </p:cNvPr>
          <p:cNvSpPr/>
          <p:nvPr/>
        </p:nvSpPr>
        <p:spPr>
          <a:xfrm>
            <a:off x="4984197" y="4227523"/>
            <a:ext cx="1628232" cy="2154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800" dirty="0">
                <a:solidFill>
                  <a:schemeClr val="dk1"/>
                </a:solidFill>
                <a:latin typeface="Calibri"/>
                <a:ea typeface="Calibri"/>
                <a:cs typeface="Calibri"/>
                <a:sym typeface="Calibri"/>
              </a:rPr>
              <a:t>出典：キタの北ナガヤFacebook</a:t>
            </a:r>
            <a:endParaRPr sz="800" dirty="0">
              <a:solidFill>
                <a:schemeClr val="dk1"/>
              </a:solidFill>
              <a:latin typeface="Calibri"/>
              <a:ea typeface="Calibri"/>
              <a:cs typeface="Calibri"/>
              <a:sym typeface="Calibri"/>
            </a:endParaRPr>
          </a:p>
        </p:txBody>
      </p:sp>
      <p:pic>
        <p:nvPicPr>
          <p:cNvPr id="26" name="Google Shape;241;p5">
            <a:extLst>
              <a:ext uri="{FF2B5EF4-FFF2-40B4-BE49-F238E27FC236}">
                <a16:creationId xmlns:a16="http://schemas.microsoft.com/office/drawing/2014/main" id="{65CFB880-72BF-4DA6-B3DE-E4150121FC4E}"/>
              </a:ext>
            </a:extLst>
          </p:cNvPr>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3513867" y="3209068"/>
            <a:ext cx="1451773" cy="1067612"/>
          </a:xfrm>
          <a:prstGeom prst="rect">
            <a:avLst/>
          </a:prstGeom>
          <a:noFill/>
          <a:ln>
            <a:noFill/>
          </a:ln>
        </p:spPr>
      </p:pic>
      <p:sp>
        <p:nvSpPr>
          <p:cNvPr id="27" name="Google Shape;242;p5">
            <a:extLst>
              <a:ext uri="{FF2B5EF4-FFF2-40B4-BE49-F238E27FC236}">
                <a16:creationId xmlns:a16="http://schemas.microsoft.com/office/drawing/2014/main" id="{05642259-691B-4079-BDD7-241EB8831177}"/>
              </a:ext>
            </a:extLst>
          </p:cNvPr>
          <p:cNvSpPr/>
          <p:nvPr/>
        </p:nvSpPr>
        <p:spPr>
          <a:xfrm>
            <a:off x="3408613" y="4229911"/>
            <a:ext cx="1731620" cy="2154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800" dirty="0">
                <a:solidFill>
                  <a:schemeClr val="dk1"/>
                </a:solidFill>
                <a:latin typeface="Calibri"/>
                <a:ea typeface="Calibri"/>
                <a:cs typeface="Calibri"/>
                <a:sym typeface="Calibri"/>
              </a:rPr>
              <a:t>出典：EAT LOCAL KOBE HP</a:t>
            </a:r>
            <a:endParaRPr sz="800" dirty="0">
              <a:solidFill>
                <a:schemeClr val="dk1"/>
              </a:solidFill>
              <a:latin typeface="Calibri"/>
              <a:ea typeface="Calibri"/>
              <a:cs typeface="Calibri"/>
              <a:sym typeface="Calibri"/>
            </a:endParaRPr>
          </a:p>
        </p:txBody>
      </p:sp>
      <p:sp>
        <p:nvSpPr>
          <p:cNvPr id="28" name="Google Shape;228;p5">
            <a:extLst>
              <a:ext uri="{FF2B5EF4-FFF2-40B4-BE49-F238E27FC236}">
                <a16:creationId xmlns:a16="http://schemas.microsoft.com/office/drawing/2014/main" id="{07CDDA3B-00CD-4F3F-837F-747596961E9A}"/>
              </a:ext>
            </a:extLst>
          </p:cNvPr>
          <p:cNvSpPr/>
          <p:nvPr/>
        </p:nvSpPr>
        <p:spPr>
          <a:xfrm>
            <a:off x="6559781" y="967426"/>
            <a:ext cx="1861922" cy="1177205"/>
          </a:xfrm>
          <a:prstGeom prst="rect">
            <a:avLst/>
          </a:prstGeom>
          <a:noFill/>
          <a:ln>
            <a:noFill/>
          </a:ln>
        </p:spPr>
        <p:txBody>
          <a:bodyPr spcFirstLastPara="1" wrap="square" lIns="91425" tIns="45700" rIns="91425" bIns="45700" anchor="t" anchorCtr="0">
            <a:spAutoFit/>
          </a:bodyPr>
          <a:lstStyle/>
          <a:p>
            <a:pPr marL="179982" indent="-179982">
              <a:lnSpc>
                <a:spcPct val="150000"/>
              </a:lnSpc>
              <a:buClr>
                <a:schemeClr val="dk1"/>
              </a:buClr>
              <a:buSzPts val="1400"/>
            </a:pPr>
            <a:r>
              <a:rPr lang="ja-JP" altLang="en-US" sz="1200" b="1" dirty="0">
                <a:solidFill>
                  <a:srgbClr val="1873C1"/>
                </a:solidFill>
                <a:sym typeface="Arial"/>
              </a:rPr>
              <a:t>水上アクティビティ拠点</a:t>
            </a:r>
            <a:endParaRPr lang="en-US" altLang="ja-JP" sz="1200" b="1" dirty="0">
              <a:solidFill>
                <a:srgbClr val="1873C1"/>
              </a:solidFill>
              <a:sym typeface="Arial"/>
            </a:endParaRPr>
          </a:p>
          <a:p>
            <a:pPr>
              <a:buClr>
                <a:schemeClr val="dk1"/>
              </a:buClr>
              <a:buSzPts val="1400"/>
            </a:pPr>
            <a:r>
              <a:rPr lang="ja-JP" altLang="en-US" sz="1050" dirty="0">
                <a:solidFill>
                  <a:schemeClr val="dk1"/>
                </a:solidFill>
              </a:rPr>
              <a:t>東横堀川の全天候型の立地を生かし、雨天時も暑い日も楽しめる都市型の新しい水上アクティビティ拠点として運営を行います。</a:t>
            </a:r>
            <a:endParaRPr lang="en-US" altLang="ja-JP" sz="1050" dirty="0">
              <a:solidFill>
                <a:schemeClr val="dk1"/>
              </a:solidFill>
            </a:endParaRPr>
          </a:p>
        </p:txBody>
      </p:sp>
      <p:sp>
        <p:nvSpPr>
          <p:cNvPr id="30" name="Google Shape;228;p5">
            <a:extLst>
              <a:ext uri="{FF2B5EF4-FFF2-40B4-BE49-F238E27FC236}">
                <a16:creationId xmlns:a16="http://schemas.microsoft.com/office/drawing/2014/main" id="{05A51610-4C89-432C-A16D-C405079428D7}"/>
              </a:ext>
            </a:extLst>
          </p:cNvPr>
          <p:cNvSpPr/>
          <p:nvPr/>
        </p:nvSpPr>
        <p:spPr>
          <a:xfrm>
            <a:off x="6612430" y="2409905"/>
            <a:ext cx="1796337" cy="1061789"/>
          </a:xfrm>
          <a:prstGeom prst="rect">
            <a:avLst/>
          </a:prstGeom>
          <a:noFill/>
          <a:ln>
            <a:noFill/>
          </a:ln>
        </p:spPr>
        <p:txBody>
          <a:bodyPr spcFirstLastPara="1" wrap="square" lIns="91425" tIns="45700" rIns="91425" bIns="45700" anchor="t" anchorCtr="0">
            <a:spAutoFit/>
          </a:bodyPr>
          <a:lstStyle/>
          <a:p>
            <a:pPr lvl="0">
              <a:buClr>
                <a:schemeClr val="dk1"/>
              </a:buClr>
              <a:buSzPts val="1400"/>
            </a:pPr>
            <a:r>
              <a:rPr lang="ja-JP" altLang="en-US" sz="1050" dirty="0">
                <a:solidFill>
                  <a:schemeClr val="dk1"/>
                </a:solidFill>
              </a:rPr>
              <a:t>川と海のつながりを体感できる、まちなか発の釣り体験クルーズなど、海まで航行できる事業者の強みを生かし、季節ごとにクルーズを実施します。</a:t>
            </a:r>
          </a:p>
        </p:txBody>
      </p:sp>
      <p:sp>
        <p:nvSpPr>
          <p:cNvPr id="31" name="Google Shape;228;p5">
            <a:extLst>
              <a:ext uri="{FF2B5EF4-FFF2-40B4-BE49-F238E27FC236}">
                <a16:creationId xmlns:a16="http://schemas.microsoft.com/office/drawing/2014/main" id="{90310ECE-CD66-4893-98A6-23E0BF889BB1}"/>
              </a:ext>
            </a:extLst>
          </p:cNvPr>
          <p:cNvSpPr/>
          <p:nvPr/>
        </p:nvSpPr>
        <p:spPr>
          <a:xfrm>
            <a:off x="6624474" y="3685413"/>
            <a:ext cx="1870267" cy="1061789"/>
          </a:xfrm>
          <a:prstGeom prst="rect">
            <a:avLst/>
          </a:prstGeom>
          <a:noFill/>
          <a:ln>
            <a:noFill/>
          </a:ln>
        </p:spPr>
        <p:txBody>
          <a:bodyPr spcFirstLastPara="1" wrap="square" lIns="91425" tIns="45700" rIns="91425" bIns="45700" anchor="t" anchorCtr="0">
            <a:spAutoFit/>
          </a:bodyPr>
          <a:lstStyle/>
          <a:p>
            <a:pPr>
              <a:buClr>
                <a:schemeClr val="dk1"/>
              </a:buClr>
              <a:buSzPts val="1400"/>
            </a:pPr>
            <a:r>
              <a:rPr lang="ja-JP" altLang="en-US" sz="1050" dirty="0">
                <a:solidFill>
                  <a:schemeClr val="dk1"/>
                </a:solidFill>
              </a:rPr>
              <a:t>水面利用可能範囲を活用し、水上・水辺の新たな可能性を広げるため、水上活用実験を重ねながらこれまでにない水上・水辺の利活用へつなげます。</a:t>
            </a:r>
            <a:endParaRPr lang="en-US" altLang="ja-JP" sz="1050" dirty="0">
              <a:solidFill>
                <a:schemeClr val="dk1"/>
              </a:solidFill>
            </a:endParaRPr>
          </a:p>
        </p:txBody>
      </p:sp>
      <p:pic>
        <p:nvPicPr>
          <p:cNvPr id="32" name="図 31" descr="06_3.jpeg">
            <a:extLst>
              <a:ext uri="{FF2B5EF4-FFF2-40B4-BE49-F238E27FC236}">
                <a16:creationId xmlns:a16="http://schemas.microsoft.com/office/drawing/2014/main" id="{85E9405F-8CCB-4782-985D-F32F8E860737}"/>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403681" y="3707861"/>
            <a:ext cx="1421470" cy="947646"/>
          </a:xfrm>
          <a:prstGeom prst="rect">
            <a:avLst/>
          </a:prstGeom>
        </p:spPr>
      </p:pic>
      <p:sp>
        <p:nvSpPr>
          <p:cNvPr id="33" name="正方形/長方形 32">
            <a:extLst>
              <a:ext uri="{FF2B5EF4-FFF2-40B4-BE49-F238E27FC236}">
                <a16:creationId xmlns:a16="http://schemas.microsoft.com/office/drawing/2014/main" id="{2E08C5F6-5B3C-42C2-9FA8-7327A062313C}"/>
              </a:ext>
            </a:extLst>
          </p:cNvPr>
          <p:cNvSpPr/>
          <p:nvPr/>
        </p:nvSpPr>
        <p:spPr>
          <a:xfrm>
            <a:off x="8403681" y="4619633"/>
            <a:ext cx="1693639" cy="297517"/>
          </a:xfrm>
          <a:prstGeom prst="rect">
            <a:avLst/>
          </a:prstGeom>
          <a:noFill/>
        </p:spPr>
        <p:txBody>
          <a:bodyPr wrap="square" rtlCol="0">
            <a:spAutoFit/>
          </a:bodyPr>
          <a:lstStyle/>
          <a:p>
            <a:pPr>
              <a:lnSpc>
                <a:spcPts val="800"/>
              </a:lnSpc>
            </a:pPr>
            <a:r>
              <a:rPr lang="ja-JP" altLang="en-US" sz="800" dirty="0">
                <a:latin typeface="MS Gothic" panose="020B0609070205080204" pitchFamily="49" charset="-128"/>
                <a:ea typeface="MS Gothic" panose="020B0609070205080204" pitchFamily="49" charset="-128"/>
              </a:rPr>
              <a:t>出典：</a:t>
            </a:r>
            <a:r>
              <a:rPr lang="en-US" altLang="ja-JP" sz="800" dirty="0"/>
              <a:t>Water view cabin on Grandaddy Oak covered farm</a:t>
            </a:r>
            <a:endParaRPr lang="en-US" altLang="ja-JP" sz="800" dirty="0">
              <a:latin typeface="MS Gothic" panose="020B0609070205080204" pitchFamily="49" charset="-128"/>
              <a:ea typeface="MS Gothic" panose="020B0609070205080204" pitchFamily="49" charset="-128"/>
            </a:endParaRPr>
          </a:p>
        </p:txBody>
      </p:sp>
      <p:pic>
        <p:nvPicPr>
          <p:cNvPr id="34" name="図 33">
            <a:extLst>
              <a:ext uri="{FF2B5EF4-FFF2-40B4-BE49-F238E27FC236}">
                <a16:creationId xmlns:a16="http://schemas.microsoft.com/office/drawing/2014/main" id="{C7D2627E-69CF-4648-B932-5BF16E59B1F2}"/>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8408767" y="1094277"/>
            <a:ext cx="1436392" cy="1045208"/>
          </a:xfrm>
          <a:prstGeom prst="rect">
            <a:avLst/>
          </a:prstGeom>
        </p:spPr>
      </p:pic>
      <p:pic>
        <p:nvPicPr>
          <p:cNvPr id="35" name="図 34">
            <a:extLst>
              <a:ext uri="{FF2B5EF4-FFF2-40B4-BE49-F238E27FC236}">
                <a16:creationId xmlns:a16="http://schemas.microsoft.com/office/drawing/2014/main" id="{A7CC2BD6-600C-4B18-B49B-9E2427798F96}"/>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8421702" y="2417520"/>
            <a:ext cx="1403450" cy="935633"/>
          </a:xfrm>
          <a:prstGeom prst="rect">
            <a:avLst/>
          </a:prstGeom>
        </p:spPr>
      </p:pic>
      <p:sp>
        <p:nvSpPr>
          <p:cNvPr id="36" name="Google Shape;228;p5">
            <a:extLst>
              <a:ext uri="{FF2B5EF4-FFF2-40B4-BE49-F238E27FC236}">
                <a16:creationId xmlns:a16="http://schemas.microsoft.com/office/drawing/2014/main" id="{40CA33BC-F53E-4450-83FD-185B088E6F85}"/>
              </a:ext>
            </a:extLst>
          </p:cNvPr>
          <p:cNvSpPr/>
          <p:nvPr/>
        </p:nvSpPr>
        <p:spPr>
          <a:xfrm>
            <a:off x="6612430" y="2112612"/>
            <a:ext cx="2206546" cy="369291"/>
          </a:xfrm>
          <a:prstGeom prst="rect">
            <a:avLst/>
          </a:prstGeom>
          <a:noFill/>
          <a:ln>
            <a:noFill/>
          </a:ln>
        </p:spPr>
        <p:txBody>
          <a:bodyPr spcFirstLastPara="1" wrap="square" lIns="91425" tIns="45700" rIns="91425" bIns="45700" anchor="t" anchorCtr="0">
            <a:spAutoFit/>
          </a:bodyPr>
          <a:lstStyle/>
          <a:p>
            <a:pPr marL="179982" indent="-179982">
              <a:lnSpc>
                <a:spcPct val="150000"/>
              </a:lnSpc>
              <a:buClr>
                <a:schemeClr val="dk1"/>
              </a:buClr>
              <a:buSzPts val="1400"/>
            </a:pPr>
            <a:r>
              <a:rPr lang="ja-JP" altLang="en-US" sz="1200" b="1" dirty="0">
                <a:solidFill>
                  <a:srgbClr val="1873C1"/>
                </a:solidFill>
                <a:sym typeface="Arial"/>
              </a:rPr>
              <a:t>季節毎のオリジナルクルーズ</a:t>
            </a:r>
            <a:endParaRPr lang="en-US" altLang="ja-JP" sz="1200" b="1" dirty="0">
              <a:solidFill>
                <a:srgbClr val="1873C1"/>
              </a:solidFill>
              <a:sym typeface="Arial"/>
            </a:endParaRPr>
          </a:p>
        </p:txBody>
      </p:sp>
      <p:sp>
        <p:nvSpPr>
          <p:cNvPr id="37" name="Google Shape;228;p5">
            <a:extLst>
              <a:ext uri="{FF2B5EF4-FFF2-40B4-BE49-F238E27FC236}">
                <a16:creationId xmlns:a16="http://schemas.microsoft.com/office/drawing/2014/main" id="{E64FD2D4-1079-45C1-9774-A0661665EB8C}"/>
              </a:ext>
            </a:extLst>
          </p:cNvPr>
          <p:cNvSpPr/>
          <p:nvPr/>
        </p:nvSpPr>
        <p:spPr>
          <a:xfrm>
            <a:off x="6612430" y="3390328"/>
            <a:ext cx="3293570" cy="369291"/>
          </a:xfrm>
          <a:prstGeom prst="rect">
            <a:avLst/>
          </a:prstGeom>
          <a:noFill/>
          <a:ln>
            <a:noFill/>
          </a:ln>
        </p:spPr>
        <p:txBody>
          <a:bodyPr spcFirstLastPara="1" wrap="square" lIns="91425" tIns="45700" rIns="91425" bIns="45700" anchor="t" anchorCtr="0">
            <a:spAutoFit/>
          </a:bodyPr>
          <a:lstStyle/>
          <a:p>
            <a:pPr marL="179982" indent="-179982">
              <a:lnSpc>
                <a:spcPct val="150000"/>
              </a:lnSpc>
              <a:buClr>
                <a:schemeClr val="dk1"/>
              </a:buClr>
              <a:buSzPts val="1400"/>
            </a:pPr>
            <a:r>
              <a:rPr lang="ja-JP" altLang="en-US" sz="1200" b="1" dirty="0">
                <a:solidFill>
                  <a:srgbClr val="1873C1"/>
                </a:solidFill>
              </a:rPr>
              <a:t>新たな可能性を挑戦する水上活用実験</a:t>
            </a:r>
            <a:endParaRPr lang="en-US" altLang="ja-JP" sz="1200" b="1" dirty="0">
              <a:solidFill>
                <a:srgbClr val="1873C1"/>
              </a:solidFill>
              <a:sym typeface="Arial"/>
            </a:endParaRPr>
          </a:p>
        </p:txBody>
      </p:sp>
      <p:sp>
        <p:nvSpPr>
          <p:cNvPr id="39" name="テキスト ボックス 38">
            <a:extLst>
              <a:ext uri="{FF2B5EF4-FFF2-40B4-BE49-F238E27FC236}">
                <a16:creationId xmlns:a16="http://schemas.microsoft.com/office/drawing/2014/main" id="{97182FB9-BC14-49A3-8156-30F59A94F224}"/>
              </a:ext>
            </a:extLst>
          </p:cNvPr>
          <p:cNvSpPr txBox="1"/>
          <p:nvPr/>
        </p:nvSpPr>
        <p:spPr>
          <a:xfrm>
            <a:off x="6660818" y="4776446"/>
            <a:ext cx="3205545" cy="854080"/>
          </a:xfrm>
          <a:prstGeom prst="rect">
            <a:avLst/>
          </a:prstGeom>
          <a:noFill/>
        </p:spPr>
        <p:txBody>
          <a:bodyPr wrap="square">
            <a:spAutoFit/>
          </a:bodyPr>
          <a:lstStyle/>
          <a:p>
            <a:pPr marL="179982" indent="-179982">
              <a:lnSpc>
                <a:spcPct val="150000"/>
              </a:lnSpc>
              <a:buClr>
                <a:schemeClr val="dk1"/>
              </a:buClr>
              <a:buSzPts val="1400"/>
            </a:pPr>
            <a:r>
              <a:rPr lang="ja-JP" altLang="en-US" sz="1200" b="1" dirty="0">
                <a:solidFill>
                  <a:srgbClr val="1873C1"/>
                </a:solidFill>
              </a:rPr>
              <a:t>水辺のステーション・マリーナ事業</a:t>
            </a:r>
            <a:endParaRPr lang="en-US" altLang="ja-JP" sz="1200" b="1" dirty="0">
              <a:solidFill>
                <a:srgbClr val="1873C1"/>
              </a:solidFill>
              <a:sym typeface="Arial"/>
            </a:endParaRPr>
          </a:p>
          <a:p>
            <a:pPr>
              <a:buClr>
                <a:schemeClr val="dk1"/>
              </a:buClr>
              <a:buSzPts val="1400"/>
            </a:pPr>
            <a:r>
              <a:rPr lang="ja-JP" altLang="en-US" sz="1050" dirty="0">
                <a:solidFill>
                  <a:schemeClr val="dk1"/>
                </a:solidFill>
              </a:rPr>
              <a:t>水都大阪の舟運活性化に寄与するため、人力船の個人利用を受け入れるバースや、契約船舶が常時保管係留できるマリーナを運営します。</a:t>
            </a:r>
            <a:endParaRPr lang="en-US" altLang="ja-JP" sz="1050" dirty="0">
              <a:solidFill>
                <a:schemeClr val="dk1"/>
              </a:solidFill>
            </a:endParaRPr>
          </a:p>
        </p:txBody>
      </p:sp>
      <p:sp>
        <p:nvSpPr>
          <p:cNvPr id="40" name="Google Shape;228;p5">
            <a:extLst>
              <a:ext uri="{FF2B5EF4-FFF2-40B4-BE49-F238E27FC236}">
                <a16:creationId xmlns:a16="http://schemas.microsoft.com/office/drawing/2014/main" id="{BF880562-242B-419E-B7B2-ECBF310E858F}"/>
              </a:ext>
            </a:extLst>
          </p:cNvPr>
          <p:cNvSpPr/>
          <p:nvPr/>
        </p:nvSpPr>
        <p:spPr>
          <a:xfrm>
            <a:off x="6734832" y="6030609"/>
            <a:ext cx="1939822" cy="577041"/>
          </a:xfrm>
          <a:prstGeom prst="rect">
            <a:avLst/>
          </a:prstGeom>
          <a:noFill/>
          <a:ln>
            <a:noFill/>
          </a:ln>
        </p:spPr>
        <p:txBody>
          <a:bodyPr spcFirstLastPara="1" wrap="square" lIns="91425" tIns="45700" rIns="91425" bIns="45700" anchor="t" anchorCtr="0">
            <a:spAutoFit/>
          </a:bodyPr>
          <a:lstStyle/>
          <a:p>
            <a:pPr indent="-179982">
              <a:buClr>
                <a:schemeClr val="dk1"/>
              </a:buClr>
              <a:buSzPts val="1400"/>
            </a:pPr>
            <a:r>
              <a:rPr lang="ja-JP" altLang="en-US" sz="1050" dirty="0">
                <a:solidFill>
                  <a:schemeClr val="dk1"/>
                </a:solidFill>
              </a:rPr>
              <a:t>水辺を日常的に快適に保つため、周辺環境に配慮しながら、適正に維持管理を行います</a:t>
            </a:r>
          </a:p>
        </p:txBody>
      </p:sp>
      <p:sp>
        <p:nvSpPr>
          <p:cNvPr id="41" name="Google Shape;228;p5">
            <a:extLst>
              <a:ext uri="{FF2B5EF4-FFF2-40B4-BE49-F238E27FC236}">
                <a16:creationId xmlns:a16="http://schemas.microsoft.com/office/drawing/2014/main" id="{7753F685-55ED-46DB-82C4-61D908E7082A}"/>
              </a:ext>
            </a:extLst>
          </p:cNvPr>
          <p:cNvSpPr/>
          <p:nvPr/>
        </p:nvSpPr>
        <p:spPr>
          <a:xfrm>
            <a:off x="3408611" y="4815985"/>
            <a:ext cx="3291846" cy="577041"/>
          </a:xfrm>
          <a:prstGeom prst="rect">
            <a:avLst/>
          </a:prstGeom>
          <a:noFill/>
          <a:ln>
            <a:noFill/>
          </a:ln>
        </p:spPr>
        <p:txBody>
          <a:bodyPr spcFirstLastPara="1" wrap="square" lIns="91425" tIns="45700" rIns="91425" bIns="45700" anchor="t" anchorCtr="0">
            <a:spAutoFit/>
          </a:bodyPr>
          <a:lstStyle/>
          <a:p>
            <a:pPr>
              <a:buClr>
                <a:schemeClr val="dk1"/>
              </a:buClr>
              <a:buSzPts val="1400"/>
            </a:pPr>
            <a:r>
              <a:rPr lang="en-US" altLang="ja-JP" sz="1050" dirty="0">
                <a:solidFill>
                  <a:schemeClr val="dk1"/>
                </a:solidFill>
              </a:rPr>
              <a:t>β</a:t>
            </a:r>
            <a:r>
              <a:rPr lang="ja-JP" altLang="en-US" sz="1050" dirty="0">
                <a:solidFill>
                  <a:schemeClr val="dk1"/>
                </a:solidFill>
              </a:rPr>
              <a:t>本町橋の活動を通じて得た収益や知見、ネットワークを地域に再投資し、水辺・まち・人の可能性を育てます。</a:t>
            </a:r>
            <a:endParaRPr lang="en-US" altLang="ja-JP" sz="1050" dirty="0">
              <a:solidFill>
                <a:schemeClr val="dk1"/>
              </a:solidFill>
            </a:endParaRPr>
          </a:p>
        </p:txBody>
      </p:sp>
      <p:pic>
        <p:nvPicPr>
          <p:cNvPr id="42" name="Google Shape;354;p11">
            <a:extLst>
              <a:ext uri="{FF2B5EF4-FFF2-40B4-BE49-F238E27FC236}">
                <a16:creationId xmlns:a16="http://schemas.microsoft.com/office/drawing/2014/main" id="{9E2F2968-76C5-40CD-9511-DFA718E0F9A5}"/>
              </a:ext>
            </a:extLst>
          </p:cNvPr>
          <p:cNvPicPr preferRelativeResize="0"/>
          <p:nvPr/>
        </p:nvPicPr>
        <p:blipFill rotWithShape="1">
          <a:blip r:embed="rId13" cstate="hqprint">
            <a:alphaModFix/>
            <a:extLst>
              <a:ext uri="{28A0092B-C50C-407E-A947-70E740481C1C}">
                <a14:useLocalDpi xmlns:a14="http://schemas.microsoft.com/office/drawing/2010/main"/>
              </a:ext>
            </a:extLst>
          </a:blip>
          <a:srcRect/>
          <a:stretch/>
        </p:blipFill>
        <p:spPr>
          <a:xfrm>
            <a:off x="8736340" y="6035222"/>
            <a:ext cx="1059539" cy="783515"/>
          </a:xfrm>
          <a:prstGeom prst="rect">
            <a:avLst/>
          </a:prstGeom>
          <a:noFill/>
          <a:ln>
            <a:noFill/>
          </a:ln>
        </p:spPr>
      </p:pic>
      <p:sp>
        <p:nvSpPr>
          <p:cNvPr id="43" name="Google Shape;228;p5">
            <a:extLst>
              <a:ext uri="{FF2B5EF4-FFF2-40B4-BE49-F238E27FC236}">
                <a16:creationId xmlns:a16="http://schemas.microsoft.com/office/drawing/2014/main" id="{86DBAB32-5F08-4816-8B58-0CDA37937EC3}"/>
              </a:ext>
            </a:extLst>
          </p:cNvPr>
          <p:cNvSpPr/>
          <p:nvPr/>
        </p:nvSpPr>
        <p:spPr>
          <a:xfrm>
            <a:off x="3408612" y="5245689"/>
            <a:ext cx="1908776" cy="1546537"/>
          </a:xfrm>
          <a:prstGeom prst="rect">
            <a:avLst/>
          </a:prstGeom>
          <a:noFill/>
          <a:ln>
            <a:noFill/>
          </a:ln>
        </p:spPr>
        <p:txBody>
          <a:bodyPr spcFirstLastPara="1" wrap="square" lIns="91425" tIns="45700" rIns="91425" bIns="45700" anchor="t" anchorCtr="0">
            <a:spAutoFit/>
          </a:bodyPr>
          <a:lstStyle/>
          <a:p>
            <a:pPr>
              <a:buClr>
                <a:schemeClr val="dk1"/>
              </a:buClr>
              <a:buSzPts val="1400"/>
            </a:pPr>
            <a:endParaRPr lang="en-US" altLang="ja-JP" sz="1050" dirty="0">
              <a:solidFill>
                <a:schemeClr val="dk1"/>
              </a:solidFill>
            </a:endParaRPr>
          </a:p>
          <a:p>
            <a:pPr>
              <a:buClr>
                <a:schemeClr val="dk1"/>
              </a:buClr>
              <a:buSzPts val="1400"/>
            </a:pPr>
            <a:r>
              <a:rPr lang="en-US" altLang="ja-JP" sz="1050" b="1" dirty="0">
                <a:solidFill>
                  <a:schemeClr val="accent5"/>
                </a:solidFill>
              </a:rPr>
              <a:t>①</a:t>
            </a:r>
            <a:r>
              <a:rPr lang="ja-JP" altLang="en-US" sz="1050" b="1" dirty="0">
                <a:solidFill>
                  <a:schemeClr val="accent5"/>
                </a:solidFill>
              </a:rPr>
              <a:t>調べる</a:t>
            </a:r>
            <a:r>
              <a:rPr lang="ja-JP" altLang="en-US" sz="1050" dirty="0">
                <a:solidFill>
                  <a:schemeClr val="dk1"/>
                </a:solidFill>
              </a:rPr>
              <a:t>：調査研究事業</a:t>
            </a:r>
            <a:endParaRPr lang="en-US" altLang="ja-JP" sz="1050" dirty="0">
              <a:solidFill>
                <a:schemeClr val="dk1"/>
              </a:solidFill>
            </a:endParaRPr>
          </a:p>
          <a:p>
            <a:pPr>
              <a:buClr>
                <a:schemeClr val="dk1"/>
              </a:buClr>
              <a:buSzPts val="1400"/>
            </a:pPr>
            <a:r>
              <a:rPr lang="en-US" altLang="ja-JP" sz="1050" b="1" dirty="0">
                <a:solidFill>
                  <a:schemeClr val="accent5"/>
                </a:solidFill>
              </a:rPr>
              <a:t>②</a:t>
            </a:r>
            <a:r>
              <a:rPr lang="ja-JP" altLang="en-US" sz="1050" b="1" dirty="0">
                <a:solidFill>
                  <a:schemeClr val="accent5"/>
                </a:solidFill>
              </a:rPr>
              <a:t>考える</a:t>
            </a:r>
            <a:r>
              <a:rPr lang="ja-JP" altLang="en-US" sz="1050" dirty="0">
                <a:solidFill>
                  <a:schemeClr val="dk1"/>
                </a:solidFill>
              </a:rPr>
              <a:t>：まちづくりにつながる未来を描く活動</a:t>
            </a:r>
            <a:endParaRPr lang="en-US" altLang="ja-JP" sz="1050" dirty="0">
              <a:solidFill>
                <a:schemeClr val="dk1"/>
              </a:solidFill>
            </a:endParaRPr>
          </a:p>
          <a:p>
            <a:pPr>
              <a:buClr>
                <a:schemeClr val="dk1"/>
              </a:buClr>
              <a:buSzPts val="1400"/>
            </a:pPr>
            <a:r>
              <a:rPr lang="en-US" altLang="ja-JP" sz="1050" b="1" dirty="0">
                <a:solidFill>
                  <a:schemeClr val="accent5"/>
                </a:solidFill>
              </a:rPr>
              <a:t>③</a:t>
            </a:r>
            <a:r>
              <a:rPr lang="ja-JP" altLang="en-US" sz="1050" b="1" dirty="0">
                <a:solidFill>
                  <a:schemeClr val="accent5"/>
                </a:solidFill>
              </a:rPr>
              <a:t>やってみる</a:t>
            </a:r>
            <a:r>
              <a:rPr lang="ja-JP" altLang="en-US" sz="1050" dirty="0">
                <a:solidFill>
                  <a:schemeClr val="dk1"/>
                </a:solidFill>
              </a:rPr>
              <a:t>：まちの課題解決や新たな価値の創造に向けて社会実験を実施</a:t>
            </a:r>
            <a:endParaRPr lang="en-US" altLang="ja-JP" sz="1050" dirty="0">
              <a:solidFill>
                <a:schemeClr val="dk1"/>
              </a:solidFill>
            </a:endParaRPr>
          </a:p>
          <a:p>
            <a:pPr>
              <a:buClr>
                <a:schemeClr val="dk1"/>
              </a:buClr>
              <a:buSzPts val="1400"/>
            </a:pPr>
            <a:r>
              <a:rPr lang="ja-JP" altLang="en-US" sz="1050" b="1" dirty="0">
                <a:solidFill>
                  <a:schemeClr val="accent5"/>
                </a:solidFill>
              </a:rPr>
              <a:t>④伝える</a:t>
            </a:r>
            <a:r>
              <a:rPr lang="ja-JP" altLang="en-US" sz="1050" dirty="0">
                <a:solidFill>
                  <a:schemeClr val="dk1"/>
                </a:solidFill>
              </a:rPr>
              <a:t>：情報発信や展示、体験プログラムなど実施</a:t>
            </a:r>
            <a:endParaRPr lang="en-US" altLang="ja-JP" sz="1050" dirty="0">
              <a:solidFill>
                <a:schemeClr val="dk1"/>
              </a:solidFill>
            </a:endParaRPr>
          </a:p>
        </p:txBody>
      </p:sp>
      <p:pic>
        <p:nvPicPr>
          <p:cNvPr id="44" name="図 43">
            <a:extLst>
              <a:ext uri="{FF2B5EF4-FFF2-40B4-BE49-F238E27FC236}">
                <a16:creationId xmlns:a16="http://schemas.microsoft.com/office/drawing/2014/main" id="{D41F9701-7B1B-4C88-A317-BDA7895AC91C}"/>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5204280" y="5461098"/>
            <a:ext cx="1225581" cy="1216603"/>
          </a:xfrm>
          <a:prstGeom prst="rect">
            <a:avLst/>
          </a:prstGeom>
        </p:spPr>
      </p:pic>
    </p:spTree>
    <p:extLst>
      <p:ext uri="{BB962C8B-B14F-4D97-AF65-F5344CB8AC3E}">
        <p14:creationId xmlns:p14="http://schemas.microsoft.com/office/powerpoint/2010/main" val="404420744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568</Words>
  <Application>Microsoft Office PowerPoint</Application>
  <PresentationFormat>A4 210 x 297 mm</PresentationFormat>
  <Paragraphs>37</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Hiragino Sans W6</vt:lpstr>
      <vt:lpstr>MS Gothic</vt:lpstr>
      <vt:lpstr>游ゴシック</vt:lpstr>
      <vt:lpstr>游ゴシック Light</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2021-07-08T06:36:40Z</dcterms:created>
  <dcterms:modified xsi:type="dcterms:W3CDTF">2021-07-08T06:36:52Z</dcterms:modified>
</cp:coreProperties>
</file>