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notesSlides/notesSlide5.xml" ContentType="application/vnd.openxmlformats-officedocument.presentationml.notesSl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7.xml" ContentType="application/vnd.openxmlformats-officedocument.presentationml.notesSlide+xml"/>
  <Override PartName="/ppt/charts/chart9.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charts/chart10.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9.xml" ContentType="application/vnd.openxmlformats-officedocument.presentationml.notesSlide+xml"/>
  <Override PartName="/ppt/charts/chart11.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3.xml" ContentType="application/vnd.openxmlformats-officedocument.themeOverride+xml"/>
  <Override PartName="/ppt/charts/chart12.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4.xml" ContentType="application/vnd.openxmlformats-officedocument.themeOverride+xml"/>
  <Override PartName="/ppt/charts/chart13.xml" ContentType="application/vnd.openxmlformats-officedocument.drawingml.chart+xml"/>
  <Override PartName="/ppt/drawings/drawing1.xml" ContentType="application/vnd.openxmlformats-officedocument.drawingml.chartshapes+xml"/>
  <Override PartName="/ppt/charts/chart14.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4"/>
  </p:sldMasterIdLst>
  <p:notesMasterIdLst>
    <p:notesMasterId r:id="rId18"/>
  </p:notesMasterIdLst>
  <p:handoutMasterIdLst>
    <p:handoutMasterId r:id="rId19"/>
  </p:handoutMasterIdLst>
  <p:sldIdLst>
    <p:sldId id="304" r:id="rId5"/>
    <p:sldId id="406" r:id="rId6"/>
    <p:sldId id="380" r:id="rId7"/>
    <p:sldId id="382" r:id="rId8"/>
    <p:sldId id="415" r:id="rId9"/>
    <p:sldId id="387" r:id="rId10"/>
    <p:sldId id="383" r:id="rId11"/>
    <p:sldId id="432" r:id="rId12"/>
    <p:sldId id="424" r:id="rId13"/>
    <p:sldId id="386" r:id="rId14"/>
    <p:sldId id="412" r:id="rId15"/>
    <p:sldId id="433" r:id="rId16"/>
    <p:sldId id="427" r:id="rId17"/>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125338A4-5C12-4F6E-B48D-5DE75736E76C}">
          <p14:sldIdLst>
            <p14:sldId id="304"/>
            <p14:sldId id="406"/>
            <p14:sldId id="380"/>
            <p14:sldId id="382"/>
            <p14:sldId id="415"/>
            <p14:sldId id="387"/>
            <p14:sldId id="383"/>
            <p14:sldId id="432"/>
            <p14:sldId id="424"/>
            <p14:sldId id="386"/>
            <p14:sldId id="412"/>
            <p14:sldId id="433"/>
            <p14:sldId id="42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a:srgbClr val="D2DEEF"/>
    <a:srgbClr val="B5D2EC"/>
    <a:srgbClr val="CEE1F2"/>
    <a:srgbClr val="F7FAFD"/>
    <a:srgbClr val="41719C"/>
    <a:srgbClr val="EAEF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2802C9-8999-4EE3-92E9-00623729A70D}" v="8" dt="2025-03-17T04:26:53.57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7" autoAdjust="0"/>
    <p:restoredTop sz="93493" autoAdjust="0"/>
  </p:normalViewPr>
  <p:slideViewPr>
    <p:cSldViewPr>
      <p:cViewPr varScale="1">
        <p:scale>
          <a:sx n="82" d="100"/>
          <a:sy n="82" d="100"/>
        </p:scale>
        <p:origin x="1493" y="53"/>
      </p:cViewPr>
      <p:guideLst>
        <p:guide orient="horz" pos="2160"/>
        <p:guide pos="2880"/>
      </p:guideLst>
    </p:cSldViewPr>
  </p:slideViewPr>
  <p:outlineViewPr>
    <p:cViewPr>
      <p:scale>
        <a:sx n="33" d="100"/>
        <a:sy n="33" d="100"/>
      </p:scale>
      <p:origin x="0" y="-258"/>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297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rts/_rels/chart10.xml.rels><?xml version="1.0" encoding="UTF-8" standalone="yes"?>
<Relationships xmlns="http://schemas.openxmlformats.org/package/2006/relationships"><Relationship Id="rId2" Type="http://schemas.microsoft.com/office/2011/relationships/chartColorStyle" Target="colors7.xml"/><Relationship Id="rId1" Type="http://schemas.microsoft.com/office/2011/relationships/chartStyle" Target="style7.xm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8.xml"/><Relationship Id="rId1" Type="http://schemas.microsoft.com/office/2011/relationships/chartStyle" Target="style8.xml"/></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9.xml"/><Relationship Id="rId1" Type="http://schemas.microsoft.com/office/2011/relationships/chartStyle" Target="style9.xml"/></Relationships>
</file>

<file path=ppt/charts/_rels/chart13.xml.rels><?xml version="1.0" encoding="UTF-8" standalone="yes"?>
<Relationships xmlns="http://schemas.openxmlformats.org/package/2006/relationships"><Relationship Id="rId1" Type="http://schemas.openxmlformats.org/officeDocument/2006/relationships/chartUserShapes" Target="../drawings/drawing1.xml"/></Relationships>
</file>

<file path=ppt/charts/_rels/chart14.xml.rels><?xml version="1.0" encoding="UTF-8" standalone="yes"?>
<Relationships xmlns="http://schemas.openxmlformats.org/package/2006/relationships"><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2" Type="http://schemas.microsoft.com/office/2011/relationships/chartColorStyle" Target="colors5.xml"/><Relationship Id="rId1" Type="http://schemas.microsoft.com/office/2011/relationships/chartStyle" Target="style5.xml"/></Relationships>
</file>

<file path=ppt/charts/_rels/chart9.xml.rels><?xml version="1.0" encoding="UTF-8" standalone="yes"?>
<Relationships xmlns="http://schemas.openxmlformats.org/package/2006/relationships"><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4527089072543616E-2"/>
          <c:y val="5.0671791155324095E-2"/>
          <c:w val="0.94513705234159784"/>
          <c:h val="0.79142423290396902"/>
        </c:manualLayout>
      </c:layout>
      <c:lineChart>
        <c:grouping val="standard"/>
        <c:varyColors val="0"/>
        <c:ser>
          <c:idx val="0"/>
          <c:order val="0"/>
          <c:tx>
            <c:strRef>
              <c:f>Sheet1!$C$1</c:f>
              <c:strCache>
                <c:ptCount val="1"/>
                <c:pt idx="0">
                  <c:v>全産業</c:v>
                </c:pt>
              </c:strCache>
            </c:strRef>
          </c:tx>
          <c:spPr>
            <a:ln w="25400" cap="rnd" cmpd="sng">
              <a:solidFill>
                <a:schemeClr val="accent1"/>
              </a:solidFill>
              <a:round/>
            </a:ln>
            <a:effectLst/>
          </c:spPr>
          <c:marker>
            <c:symbol val="circle"/>
            <c:size val="7"/>
            <c:spPr>
              <a:solidFill>
                <a:schemeClr val="accent1"/>
              </a:solidFill>
              <a:ln w="9525">
                <a:noFill/>
              </a:ln>
              <a:effectLst/>
            </c:spPr>
          </c:marker>
          <c:cat>
            <c:multiLvlStrRef>
              <c:f>Sheet1!$A$2:$B$30</c:f>
              <c:multiLvlStrCache>
                <c:ptCount val="29"/>
                <c:lvl>
                  <c:pt idx="0">
                    <c:v>3月</c:v>
                  </c:pt>
                  <c:pt idx="1">
                    <c:v>6月</c:v>
                  </c:pt>
                  <c:pt idx="2">
                    <c:v>9月</c:v>
                  </c:pt>
                  <c:pt idx="3">
                    <c:v>12月</c:v>
                  </c:pt>
                  <c:pt idx="4">
                    <c:v>3月</c:v>
                  </c:pt>
                  <c:pt idx="5">
                    <c:v>6月</c:v>
                  </c:pt>
                  <c:pt idx="6">
                    <c:v>9月</c:v>
                  </c:pt>
                  <c:pt idx="7">
                    <c:v>12月</c:v>
                  </c:pt>
                  <c:pt idx="8">
                    <c:v>3月</c:v>
                  </c:pt>
                  <c:pt idx="9">
                    <c:v>6月</c:v>
                  </c:pt>
                  <c:pt idx="10">
                    <c:v>9月</c:v>
                  </c:pt>
                  <c:pt idx="11">
                    <c:v>12月</c:v>
                  </c:pt>
                  <c:pt idx="12">
                    <c:v>3月</c:v>
                  </c:pt>
                  <c:pt idx="13">
                    <c:v>6月</c:v>
                  </c:pt>
                  <c:pt idx="14">
                    <c:v>9月</c:v>
                  </c:pt>
                  <c:pt idx="15">
                    <c:v>12月</c:v>
                  </c:pt>
                  <c:pt idx="16">
                    <c:v>3月</c:v>
                  </c:pt>
                  <c:pt idx="17">
                    <c:v>6月</c:v>
                  </c:pt>
                  <c:pt idx="18">
                    <c:v>9月</c:v>
                  </c:pt>
                  <c:pt idx="19">
                    <c:v>12月</c:v>
                  </c:pt>
                  <c:pt idx="20">
                    <c:v>3月</c:v>
                  </c:pt>
                  <c:pt idx="21">
                    <c:v>6月</c:v>
                  </c:pt>
                  <c:pt idx="22">
                    <c:v>9月</c:v>
                  </c:pt>
                  <c:pt idx="23">
                    <c:v>12月</c:v>
                  </c:pt>
                  <c:pt idx="24">
                    <c:v>3月</c:v>
                  </c:pt>
                  <c:pt idx="25">
                    <c:v>6月</c:v>
                  </c:pt>
                  <c:pt idx="26">
                    <c:v>9月</c:v>
                  </c:pt>
                  <c:pt idx="27">
                    <c:v>12月</c:v>
                  </c:pt>
                  <c:pt idx="28">
                    <c:v>3月</c:v>
                  </c:pt>
                </c:lvl>
                <c:lvl>
                  <c:pt idx="0">
                    <c:v>2019年</c:v>
                  </c:pt>
                  <c:pt idx="4">
                    <c:v>2020年</c:v>
                  </c:pt>
                  <c:pt idx="8">
                    <c:v>2021年</c:v>
                  </c:pt>
                  <c:pt idx="12">
                    <c:v>2022年</c:v>
                  </c:pt>
                  <c:pt idx="16">
                    <c:v>2023年</c:v>
                  </c:pt>
                  <c:pt idx="20">
                    <c:v>2024年</c:v>
                  </c:pt>
                  <c:pt idx="24">
                    <c:v>2025年</c:v>
                  </c:pt>
                  <c:pt idx="28">
                    <c:v>2026年</c:v>
                  </c:pt>
                </c:lvl>
              </c:multiLvlStrCache>
            </c:multiLvlStrRef>
          </c:cat>
          <c:val>
            <c:numRef>
              <c:f>Sheet1!$C$2:$C$30</c:f>
              <c:numCache>
                <c:formatCode>General</c:formatCode>
                <c:ptCount val="29"/>
                <c:pt idx="0">
                  <c:v>12</c:v>
                </c:pt>
                <c:pt idx="1">
                  <c:v>9</c:v>
                </c:pt>
                <c:pt idx="2">
                  <c:v>5</c:v>
                </c:pt>
                <c:pt idx="3">
                  <c:v>2</c:v>
                </c:pt>
                <c:pt idx="4">
                  <c:v>-10</c:v>
                </c:pt>
                <c:pt idx="5">
                  <c:v>-36</c:v>
                </c:pt>
                <c:pt idx="6">
                  <c:v>-32</c:v>
                </c:pt>
                <c:pt idx="7">
                  <c:v>-20</c:v>
                </c:pt>
                <c:pt idx="8">
                  <c:v>-9</c:v>
                </c:pt>
                <c:pt idx="9">
                  <c:v>-5</c:v>
                </c:pt>
                <c:pt idx="10">
                  <c:v>-1</c:v>
                </c:pt>
                <c:pt idx="11">
                  <c:v>5</c:v>
                </c:pt>
                <c:pt idx="12">
                  <c:v>1</c:v>
                </c:pt>
                <c:pt idx="13">
                  <c:v>1</c:v>
                </c:pt>
                <c:pt idx="14">
                  <c:v>3</c:v>
                </c:pt>
                <c:pt idx="15">
                  <c:v>5</c:v>
                </c:pt>
                <c:pt idx="16">
                  <c:v>5</c:v>
                </c:pt>
                <c:pt idx="17">
                  <c:v>8</c:v>
                </c:pt>
                <c:pt idx="18">
                  <c:v>5</c:v>
                </c:pt>
                <c:pt idx="19">
                  <c:v>11</c:v>
                </c:pt>
                <c:pt idx="20">
                  <c:v>9</c:v>
                </c:pt>
                <c:pt idx="21">
                  <c:v>9</c:v>
                </c:pt>
                <c:pt idx="22">
                  <c:v>9</c:v>
                </c:pt>
                <c:pt idx="23">
                  <c:v>11</c:v>
                </c:pt>
                <c:pt idx="24">
                  <c:v>11</c:v>
                </c:pt>
                <c:pt idx="25">
                  <c:v>12</c:v>
                </c:pt>
                <c:pt idx="26">
                  <c:v>13</c:v>
                </c:pt>
                <c:pt idx="27">
                  <c:v>15</c:v>
                </c:pt>
                <c:pt idx="28">
                  <c:v>8</c:v>
                </c:pt>
              </c:numCache>
            </c:numRef>
          </c:val>
          <c:smooth val="0"/>
          <c:extLst>
            <c:ext xmlns:c16="http://schemas.microsoft.com/office/drawing/2014/chart" uri="{C3380CC4-5D6E-409C-BE32-E72D297353CC}">
              <c16:uniqueId val="{00000000-0C7A-41C1-AAAD-3C270A170362}"/>
            </c:ext>
          </c:extLst>
        </c:ser>
        <c:ser>
          <c:idx val="1"/>
          <c:order val="1"/>
          <c:tx>
            <c:strRef>
              <c:f>Sheet1!$D$1</c:f>
              <c:strCache>
                <c:ptCount val="1"/>
                <c:pt idx="0">
                  <c:v>製造業</c:v>
                </c:pt>
              </c:strCache>
            </c:strRef>
          </c:tx>
          <c:spPr>
            <a:ln w="28575" cap="rnd">
              <a:solidFill>
                <a:schemeClr val="accent2"/>
              </a:solidFill>
              <a:prstDash val="sysDot"/>
              <a:round/>
            </a:ln>
            <a:effectLst/>
          </c:spPr>
          <c:marker>
            <c:symbol val="triangle"/>
            <c:size val="7"/>
            <c:spPr>
              <a:solidFill>
                <a:schemeClr val="accent2"/>
              </a:solidFill>
              <a:ln w="9525">
                <a:solidFill>
                  <a:schemeClr val="accent2"/>
                </a:solidFill>
              </a:ln>
              <a:effectLst/>
            </c:spPr>
          </c:marker>
          <c:cat>
            <c:multiLvlStrRef>
              <c:f>Sheet1!$A$2:$B$30</c:f>
              <c:multiLvlStrCache>
                <c:ptCount val="29"/>
                <c:lvl>
                  <c:pt idx="0">
                    <c:v>3月</c:v>
                  </c:pt>
                  <c:pt idx="1">
                    <c:v>6月</c:v>
                  </c:pt>
                  <c:pt idx="2">
                    <c:v>9月</c:v>
                  </c:pt>
                  <c:pt idx="3">
                    <c:v>12月</c:v>
                  </c:pt>
                  <c:pt idx="4">
                    <c:v>3月</c:v>
                  </c:pt>
                  <c:pt idx="5">
                    <c:v>6月</c:v>
                  </c:pt>
                  <c:pt idx="6">
                    <c:v>9月</c:v>
                  </c:pt>
                  <c:pt idx="7">
                    <c:v>12月</c:v>
                  </c:pt>
                  <c:pt idx="8">
                    <c:v>3月</c:v>
                  </c:pt>
                  <c:pt idx="9">
                    <c:v>6月</c:v>
                  </c:pt>
                  <c:pt idx="10">
                    <c:v>9月</c:v>
                  </c:pt>
                  <c:pt idx="11">
                    <c:v>12月</c:v>
                  </c:pt>
                  <c:pt idx="12">
                    <c:v>3月</c:v>
                  </c:pt>
                  <c:pt idx="13">
                    <c:v>6月</c:v>
                  </c:pt>
                  <c:pt idx="14">
                    <c:v>9月</c:v>
                  </c:pt>
                  <c:pt idx="15">
                    <c:v>12月</c:v>
                  </c:pt>
                  <c:pt idx="16">
                    <c:v>3月</c:v>
                  </c:pt>
                  <c:pt idx="17">
                    <c:v>6月</c:v>
                  </c:pt>
                  <c:pt idx="18">
                    <c:v>9月</c:v>
                  </c:pt>
                  <c:pt idx="19">
                    <c:v>12月</c:v>
                  </c:pt>
                  <c:pt idx="20">
                    <c:v>3月</c:v>
                  </c:pt>
                  <c:pt idx="21">
                    <c:v>6月</c:v>
                  </c:pt>
                  <c:pt idx="22">
                    <c:v>9月</c:v>
                  </c:pt>
                  <c:pt idx="23">
                    <c:v>12月</c:v>
                  </c:pt>
                  <c:pt idx="24">
                    <c:v>3月</c:v>
                  </c:pt>
                  <c:pt idx="25">
                    <c:v>6月</c:v>
                  </c:pt>
                  <c:pt idx="26">
                    <c:v>9月</c:v>
                  </c:pt>
                  <c:pt idx="27">
                    <c:v>12月</c:v>
                  </c:pt>
                  <c:pt idx="28">
                    <c:v>3月</c:v>
                  </c:pt>
                </c:lvl>
                <c:lvl>
                  <c:pt idx="0">
                    <c:v>2019年</c:v>
                  </c:pt>
                  <c:pt idx="4">
                    <c:v>2020年</c:v>
                  </c:pt>
                  <c:pt idx="8">
                    <c:v>2021年</c:v>
                  </c:pt>
                  <c:pt idx="12">
                    <c:v>2022年</c:v>
                  </c:pt>
                  <c:pt idx="16">
                    <c:v>2023年</c:v>
                  </c:pt>
                  <c:pt idx="20">
                    <c:v>2024年</c:v>
                  </c:pt>
                  <c:pt idx="24">
                    <c:v>2025年</c:v>
                  </c:pt>
                  <c:pt idx="28">
                    <c:v>2026年</c:v>
                  </c:pt>
                </c:lvl>
              </c:multiLvlStrCache>
            </c:multiLvlStrRef>
          </c:cat>
          <c:val>
            <c:numRef>
              <c:f>Sheet1!$D$2:$D$30</c:f>
              <c:numCache>
                <c:formatCode>General</c:formatCode>
                <c:ptCount val="29"/>
                <c:pt idx="0">
                  <c:v>6</c:v>
                </c:pt>
                <c:pt idx="1">
                  <c:v>4</c:v>
                </c:pt>
                <c:pt idx="2">
                  <c:v>-3</c:v>
                </c:pt>
                <c:pt idx="3">
                  <c:v>-6</c:v>
                </c:pt>
                <c:pt idx="4">
                  <c:v>-16</c:v>
                </c:pt>
                <c:pt idx="5">
                  <c:v>-42</c:v>
                </c:pt>
                <c:pt idx="6">
                  <c:v>-39</c:v>
                </c:pt>
                <c:pt idx="7">
                  <c:v>-24</c:v>
                </c:pt>
                <c:pt idx="8">
                  <c:v>-6</c:v>
                </c:pt>
                <c:pt idx="9">
                  <c:v>-1</c:v>
                </c:pt>
                <c:pt idx="10">
                  <c:v>3</c:v>
                </c:pt>
                <c:pt idx="11">
                  <c:v>7</c:v>
                </c:pt>
                <c:pt idx="12">
                  <c:v>5</c:v>
                </c:pt>
                <c:pt idx="13">
                  <c:v>-1</c:v>
                </c:pt>
                <c:pt idx="14">
                  <c:v>1</c:v>
                </c:pt>
                <c:pt idx="15">
                  <c:v>1</c:v>
                </c:pt>
                <c:pt idx="16">
                  <c:v>-3</c:v>
                </c:pt>
                <c:pt idx="17">
                  <c:v>-1</c:v>
                </c:pt>
                <c:pt idx="18">
                  <c:v>1</c:v>
                </c:pt>
                <c:pt idx="19">
                  <c:v>5</c:v>
                </c:pt>
                <c:pt idx="20">
                  <c:v>2</c:v>
                </c:pt>
                <c:pt idx="21">
                  <c:v>0</c:v>
                </c:pt>
                <c:pt idx="22">
                  <c:v>1</c:v>
                </c:pt>
                <c:pt idx="23">
                  <c:v>5</c:v>
                </c:pt>
                <c:pt idx="24">
                  <c:v>3</c:v>
                </c:pt>
                <c:pt idx="25">
                  <c:v>6</c:v>
                </c:pt>
                <c:pt idx="26">
                  <c:v>6</c:v>
                </c:pt>
                <c:pt idx="27">
                  <c:v>9</c:v>
                </c:pt>
                <c:pt idx="28">
                  <c:v>4</c:v>
                </c:pt>
              </c:numCache>
            </c:numRef>
          </c:val>
          <c:smooth val="0"/>
          <c:extLst>
            <c:ext xmlns:c16="http://schemas.microsoft.com/office/drawing/2014/chart" uri="{C3380CC4-5D6E-409C-BE32-E72D297353CC}">
              <c16:uniqueId val="{00000001-0C7A-41C1-AAAD-3C270A170362}"/>
            </c:ext>
          </c:extLst>
        </c:ser>
        <c:ser>
          <c:idx val="2"/>
          <c:order val="2"/>
          <c:tx>
            <c:strRef>
              <c:f>Sheet1!$E$1</c:f>
              <c:strCache>
                <c:ptCount val="1"/>
                <c:pt idx="0">
                  <c:v>非製造業</c:v>
                </c:pt>
              </c:strCache>
            </c:strRef>
          </c:tx>
          <c:spPr>
            <a:ln w="25400" cap="rnd">
              <a:solidFill>
                <a:schemeClr val="accent6"/>
              </a:solidFill>
              <a:prstDash val="dash"/>
              <a:round/>
            </a:ln>
            <a:effectLst/>
          </c:spPr>
          <c:marker>
            <c:symbol val="square"/>
            <c:size val="7"/>
            <c:spPr>
              <a:noFill/>
              <a:ln w="9525">
                <a:solidFill>
                  <a:schemeClr val="accent6"/>
                </a:solidFill>
              </a:ln>
              <a:effectLst/>
            </c:spPr>
          </c:marker>
          <c:cat>
            <c:multiLvlStrRef>
              <c:f>Sheet1!$A$2:$B$30</c:f>
              <c:multiLvlStrCache>
                <c:ptCount val="29"/>
                <c:lvl>
                  <c:pt idx="0">
                    <c:v>3月</c:v>
                  </c:pt>
                  <c:pt idx="1">
                    <c:v>6月</c:v>
                  </c:pt>
                  <c:pt idx="2">
                    <c:v>9月</c:v>
                  </c:pt>
                  <c:pt idx="3">
                    <c:v>12月</c:v>
                  </c:pt>
                  <c:pt idx="4">
                    <c:v>3月</c:v>
                  </c:pt>
                  <c:pt idx="5">
                    <c:v>6月</c:v>
                  </c:pt>
                  <c:pt idx="6">
                    <c:v>9月</c:v>
                  </c:pt>
                  <c:pt idx="7">
                    <c:v>12月</c:v>
                  </c:pt>
                  <c:pt idx="8">
                    <c:v>3月</c:v>
                  </c:pt>
                  <c:pt idx="9">
                    <c:v>6月</c:v>
                  </c:pt>
                  <c:pt idx="10">
                    <c:v>9月</c:v>
                  </c:pt>
                  <c:pt idx="11">
                    <c:v>12月</c:v>
                  </c:pt>
                  <c:pt idx="12">
                    <c:v>3月</c:v>
                  </c:pt>
                  <c:pt idx="13">
                    <c:v>6月</c:v>
                  </c:pt>
                  <c:pt idx="14">
                    <c:v>9月</c:v>
                  </c:pt>
                  <c:pt idx="15">
                    <c:v>12月</c:v>
                  </c:pt>
                  <c:pt idx="16">
                    <c:v>3月</c:v>
                  </c:pt>
                  <c:pt idx="17">
                    <c:v>6月</c:v>
                  </c:pt>
                  <c:pt idx="18">
                    <c:v>9月</c:v>
                  </c:pt>
                  <c:pt idx="19">
                    <c:v>12月</c:v>
                  </c:pt>
                  <c:pt idx="20">
                    <c:v>3月</c:v>
                  </c:pt>
                  <c:pt idx="21">
                    <c:v>6月</c:v>
                  </c:pt>
                  <c:pt idx="22">
                    <c:v>9月</c:v>
                  </c:pt>
                  <c:pt idx="23">
                    <c:v>12月</c:v>
                  </c:pt>
                  <c:pt idx="24">
                    <c:v>3月</c:v>
                  </c:pt>
                  <c:pt idx="25">
                    <c:v>6月</c:v>
                  </c:pt>
                  <c:pt idx="26">
                    <c:v>9月</c:v>
                  </c:pt>
                  <c:pt idx="27">
                    <c:v>12月</c:v>
                  </c:pt>
                  <c:pt idx="28">
                    <c:v>3月</c:v>
                  </c:pt>
                </c:lvl>
                <c:lvl>
                  <c:pt idx="0">
                    <c:v>2019年</c:v>
                  </c:pt>
                  <c:pt idx="4">
                    <c:v>2020年</c:v>
                  </c:pt>
                  <c:pt idx="8">
                    <c:v>2021年</c:v>
                  </c:pt>
                  <c:pt idx="12">
                    <c:v>2022年</c:v>
                  </c:pt>
                  <c:pt idx="16">
                    <c:v>2023年</c:v>
                  </c:pt>
                  <c:pt idx="20">
                    <c:v>2024年</c:v>
                  </c:pt>
                  <c:pt idx="24">
                    <c:v>2025年</c:v>
                  </c:pt>
                  <c:pt idx="28">
                    <c:v>2026年</c:v>
                  </c:pt>
                </c:lvl>
              </c:multiLvlStrCache>
            </c:multiLvlStrRef>
          </c:cat>
          <c:val>
            <c:numRef>
              <c:f>Sheet1!$E$2:$E$30</c:f>
              <c:numCache>
                <c:formatCode>General</c:formatCode>
                <c:ptCount val="29"/>
                <c:pt idx="0">
                  <c:v>16</c:v>
                </c:pt>
                <c:pt idx="1">
                  <c:v>15</c:v>
                </c:pt>
                <c:pt idx="2">
                  <c:v>12</c:v>
                </c:pt>
                <c:pt idx="3">
                  <c:v>11</c:v>
                </c:pt>
                <c:pt idx="4">
                  <c:v>-3</c:v>
                </c:pt>
                <c:pt idx="5">
                  <c:v>-31</c:v>
                </c:pt>
                <c:pt idx="6">
                  <c:v>-25</c:v>
                </c:pt>
                <c:pt idx="7">
                  <c:v>-16</c:v>
                </c:pt>
                <c:pt idx="8">
                  <c:v>-14</c:v>
                </c:pt>
                <c:pt idx="9">
                  <c:v>-9</c:v>
                </c:pt>
                <c:pt idx="10">
                  <c:v>-6</c:v>
                </c:pt>
                <c:pt idx="11">
                  <c:v>4</c:v>
                </c:pt>
                <c:pt idx="12">
                  <c:v>-3</c:v>
                </c:pt>
                <c:pt idx="13">
                  <c:v>3</c:v>
                </c:pt>
                <c:pt idx="14">
                  <c:v>4</c:v>
                </c:pt>
                <c:pt idx="15">
                  <c:v>9</c:v>
                </c:pt>
                <c:pt idx="16">
                  <c:v>13</c:v>
                </c:pt>
                <c:pt idx="17">
                  <c:v>16</c:v>
                </c:pt>
                <c:pt idx="18">
                  <c:v>11</c:v>
                </c:pt>
                <c:pt idx="19">
                  <c:v>16</c:v>
                </c:pt>
                <c:pt idx="20">
                  <c:v>16</c:v>
                </c:pt>
                <c:pt idx="21">
                  <c:v>17</c:v>
                </c:pt>
                <c:pt idx="22">
                  <c:v>19</c:v>
                </c:pt>
                <c:pt idx="23">
                  <c:v>18</c:v>
                </c:pt>
                <c:pt idx="24">
                  <c:v>18</c:v>
                </c:pt>
                <c:pt idx="25">
                  <c:v>19</c:v>
                </c:pt>
                <c:pt idx="26">
                  <c:v>19</c:v>
                </c:pt>
                <c:pt idx="27">
                  <c:v>21</c:v>
                </c:pt>
                <c:pt idx="28">
                  <c:v>13</c:v>
                </c:pt>
              </c:numCache>
            </c:numRef>
          </c:val>
          <c:smooth val="0"/>
          <c:extLst>
            <c:ext xmlns:c16="http://schemas.microsoft.com/office/drawing/2014/chart" uri="{C3380CC4-5D6E-409C-BE32-E72D297353CC}">
              <c16:uniqueId val="{00000002-0C7A-41C1-AAAD-3C270A170362}"/>
            </c:ext>
          </c:extLst>
        </c:ser>
        <c:dLbls>
          <c:showLegendKey val="0"/>
          <c:showVal val="0"/>
          <c:showCatName val="0"/>
          <c:showSerName val="0"/>
          <c:showPercent val="0"/>
          <c:showBubbleSize val="0"/>
        </c:dLbls>
        <c:marker val="1"/>
        <c:smooth val="0"/>
        <c:axId val="481726248"/>
        <c:axId val="481726904"/>
      </c:lineChart>
      <c:catAx>
        <c:axId val="481726248"/>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481726904"/>
        <c:crosses val="autoZero"/>
        <c:auto val="1"/>
        <c:lblAlgn val="ctr"/>
        <c:lblOffset val="100"/>
        <c:noMultiLvlLbl val="0"/>
      </c:catAx>
      <c:valAx>
        <c:axId val="4817269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481726248"/>
        <c:crosses val="autoZero"/>
        <c:crossBetween val="between"/>
      </c:valAx>
      <c:spPr>
        <a:noFill/>
        <a:ln>
          <a:noFill/>
        </a:ln>
      </c:spPr>
    </c:plotArea>
    <c:legend>
      <c:legendPos val="b"/>
      <c:layout>
        <c:manualLayout>
          <c:xMode val="edge"/>
          <c:yMode val="edge"/>
          <c:x val="0.58352105541869081"/>
          <c:y val="4.2339594300975766E-2"/>
          <c:w val="0.32274793388429751"/>
          <c:h val="5.7573567912870459E-2"/>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ln>
      <a:noFill/>
    </a:ln>
  </c:spPr>
  <c:txPr>
    <a:bodyPr/>
    <a:lstStyle/>
    <a:p>
      <a:pPr>
        <a:defRPr>
          <a:solidFill>
            <a:sysClr val="windowText" lastClr="000000"/>
          </a:solidFill>
          <a:latin typeface="Meiryo UI" panose="020B0604030504040204" pitchFamily="50" charset="-128"/>
          <a:ea typeface="Meiryo UI" panose="020B0604030504040204" pitchFamily="50" charset="-128"/>
        </a:defRPr>
      </a:pPr>
      <a:endParaRPr lang="ja-JP"/>
    </a:p>
  </c:txPr>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486699623352161E-2"/>
          <c:y val="6.8627777777777774E-2"/>
          <c:w val="0.86938265065913367"/>
          <c:h val="0.81114074074074072"/>
        </c:manualLayout>
      </c:layout>
      <c:barChart>
        <c:barDir val="col"/>
        <c:grouping val="clustered"/>
        <c:varyColors val="0"/>
        <c:ser>
          <c:idx val="0"/>
          <c:order val="0"/>
          <c:tx>
            <c:strRef>
              <c:f>Sheet1!$B$1</c:f>
              <c:strCache>
                <c:ptCount val="1"/>
                <c:pt idx="0">
                  <c:v>公演数</c:v>
                </c:pt>
              </c:strCache>
            </c:strRef>
          </c:tx>
          <c:spPr>
            <a:solidFill>
              <a:schemeClr val="accent1">
                <a:lumMod val="60000"/>
                <a:lumOff val="40000"/>
              </a:schemeClr>
            </a:solidFill>
            <a:ln>
              <a:noFill/>
            </a:ln>
            <a:effectLst/>
          </c:spPr>
          <c:invertIfNegative val="0"/>
          <c:dLbls>
            <c:dLbl>
              <c:idx val="0"/>
              <c:layout>
                <c:manualLayout>
                  <c:x val="-8.5290280495759949E-4"/>
                  <c:y val="4.619512195121951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9AD-43C9-A81F-74143A6E5C90}"/>
                </c:ext>
              </c:extLst>
            </c:dLbl>
            <c:dLbl>
              <c:idx val="1"/>
              <c:layout>
                <c:manualLayout>
                  <c:x val="-9.2438573602957161E-4"/>
                  <c:y val="4.58895663956638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9AD-43C9-A81F-74143A6E5C90}"/>
                </c:ext>
              </c:extLst>
            </c:dLbl>
            <c:dLbl>
              <c:idx val="2"/>
              <c:layout>
                <c:manualLayout>
                  <c:x val="-3.4518373559469448E-3"/>
                  <c:y val="4.50813008130081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9AD-43C9-A81F-74143A6E5C90}"/>
                </c:ext>
              </c:extLst>
            </c:dLbl>
            <c:numFmt formatCode="#,##0_);[Red]\(#,##0\)" sourceLinked="0"/>
            <c:spPr>
              <a:noFill/>
              <a:ln>
                <a:noFill/>
              </a:ln>
              <a:effectLst/>
            </c:spPr>
            <c:txPr>
              <a:bodyPr rot="0" spcFirstLastPara="1" vertOverflow="ellipsis" vert="horz" wrap="square" anchor="ctr" anchorCtr="1"/>
              <a:lstStyle/>
              <a:p>
                <a:pPr>
                  <a:defRPr sz="7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Sheet1!$A$2:$A$7</c:f>
              <c:numCache>
                <c:formatCode>General</c:formatCode>
                <c:ptCount val="6"/>
                <c:pt idx="0">
                  <c:v>2019</c:v>
                </c:pt>
                <c:pt idx="1">
                  <c:v>2020</c:v>
                </c:pt>
                <c:pt idx="2">
                  <c:v>2021</c:v>
                </c:pt>
                <c:pt idx="3">
                  <c:v>2022</c:v>
                </c:pt>
                <c:pt idx="4">
                  <c:v>2023</c:v>
                </c:pt>
                <c:pt idx="5">
                  <c:v>2024</c:v>
                </c:pt>
              </c:numCache>
            </c:numRef>
          </c:cat>
          <c:val>
            <c:numRef>
              <c:f>Sheet1!$B$2:$B$7</c:f>
              <c:numCache>
                <c:formatCode>General</c:formatCode>
                <c:ptCount val="6"/>
                <c:pt idx="0">
                  <c:v>31889</c:v>
                </c:pt>
                <c:pt idx="1">
                  <c:v>10637</c:v>
                </c:pt>
                <c:pt idx="2">
                  <c:v>26383</c:v>
                </c:pt>
                <c:pt idx="3">
                  <c:v>32338</c:v>
                </c:pt>
                <c:pt idx="4">
                  <c:v>34545</c:v>
                </c:pt>
                <c:pt idx="5">
                  <c:v>34251</c:v>
                </c:pt>
              </c:numCache>
            </c:numRef>
          </c:val>
          <c:extLst>
            <c:ext xmlns:c16="http://schemas.microsoft.com/office/drawing/2014/chart" uri="{C3380CC4-5D6E-409C-BE32-E72D297353CC}">
              <c16:uniqueId val="{00000003-99AD-43C9-A81F-74143A6E5C90}"/>
            </c:ext>
          </c:extLst>
        </c:ser>
        <c:dLbls>
          <c:showLegendKey val="0"/>
          <c:showVal val="0"/>
          <c:showCatName val="0"/>
          <c:showSerName val="0"/>
          <c:showPercent val="0"/>
          <c:showBubbleSize val="0"/>
        </c:dLbls>
        <c:gapWidth val="206"/>
        <c:overlap val="-50"/>
        <c:axId val="500842760"/>
        <c:axId val="500840136"/>
      </c:barChart>
      <c:lineChart>
        <c:grouping val="standard"/>
        <c:varyColors val="0"/>
        <c:ser>
          <c:idx val="1"/>
          <c:order val="1"/>
          <c:tx>
            <c:strRef>
              <c:f>Sheet1!$D$1</c:f>
              <c:strCache>
                <c:ptCount val="1"/>
                <c:pt idx="0">
                  <c:v>入場者数</c:v>
                </c:pt>
              </c:strCache>
            </c:strRef>
          </c:tx>
          <c:spPr>
            <a:ln w="28575" cap="rnd">
              <a:solidFill>
                <a:schemeClr val="accent2">
                  <a:alpha val="99000"/>
                </a:schemeClr>
              </a:solidFill>
              <a:round/>
            </a:ln>
            <a:effectLst/>
          </c:spPr>
          <c:marker>
            <c:symbol val="circle"/>
            <c:size val="7"/>
            <c:spPr>
              <a:solidFill>
                <a:schemeClr val="accent2"/>
              </a:solidFill>
              <a:ln w="9525">
                <a:solidFill>
                  <a:schemeClr val="accent2"/>
                </a:solidFill>
              </a:ln>
              <a:effectLst/>
            </c:spPr>
          </c:marker>
          <c:dPt>
            <c:idx val="1"/>
            <c:marker>
              <c:symbol val="circle"/>
              <c:size val="7"/>
              <c:spPr>
                <a:solidFill>
                  <a:schemeClr val="accent2"/>
                </a:solidFill>
                <a:ln w="9525">
                  <a:solidFill>
                    <a:schemeClr val="accent2"/>
                  </a:solidFill>
                </a:ln>
                <a:effectLst/>
              </c:spPr>
            </c:marker>
            <c:bubble3D val="0"/>
            <c:spPr>
              <a:ln w="38100" cap="rnd">
                <a:solidFill>
                  <a:schemeClr val="accent2">
                    <a:alpha val="99000"/>
                  </a:schemeClr>
                </a:solidFill>
                <a:round/>
              </a:ln>
              <a:effectLst/>
            </c:spPr>
            <c:extLst>
              <c:ext xmlns:c16="http://schemas.microsoft.com/office/drawing/2014/chart" uri="{C3380CC4-5D6E-409C-BE32-E72D297353CC}">
                <c16:uniqueId val="{00000005-99AD-43C9-A81F-74143A6E5C90}"/>
              </c:ext>
            </c:extLst>
          </c:dPt>
          <c:dPt>
            <c:idx val="9"/>
            <c:marker>
              <c:symbol val="circle"/>
              <c:size val="7"/>
              <c:spPr>
                <a:solidFill>
                  <a:schemeClr val="accent2"/>
                </a:solidFill>
                <a:ln w="9525">
                  <a:solidFill>
                    <a:schemeClr val="accent2"/>
                  </a:solidFill>
                </a:ln>
                <a:effectLst/>
              </c:spPr>
            </c:marker>
            <c:bubble3D val="0"/>
            <c:extLst>
              <c:ext xmlns:c16="http://schemas.microsoft.com/office/drawing/2014/chart" uri="{C3380CC4-5D6E-409C-BE32-E72D297353CC}">
                <c16:uniqueId val="{00000006-99AD-43C9-A81F-74143A6E5C90}"/>
              </c:ext>
            </c:extLst>
          </c:dPt>
          <c:dLbls>
            <c:dLbl>
              <c:idx val="0"/>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9AD-43C9-A81F-74143A6E5C90}"/>
                </c:ext>
              </c:extLst>
            </c:dLbl>
            <c:dLbl>
              <c:idx val="1"/>
              <c:layout>
                <c:manualLayout>
                  <c:x val="-3.1644334871375204E-2"/>
                  <c:y val="8.136700894915967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9AD-43C9-A81F-74143A6E5C90}"/>
                </c:ext>
              </c:extLst>
            </c:dLbl>
            <c:dLbl>
              <c:idx val="2"/>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9AD-43C9-A81F-74143A6E5C90}"/>
                </c:ext>
              </c:extLst>
            </c:dLbl>
            <c:dLbl>
              <c:idx val="3"/>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F37-4E71-B709-3F3210886690}"/>
                </c:ext>
              </c:extLst>
            </c:dLbl>
            <c:dLbl>
              <c:idx val="4"/>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F37-4E71-B709-3F3210886690}"/>
                </c:ext>
              </c:extLst>
            </c:dLbl>
            <c:dLbl>
              <c:idx val="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20F-4C7C-8ABF-C082A54C67C9}"/>
                </c:ext>
              </c:extLst>
            </c:dLbl>
            <c:numFmt formatCode="#,##0_);[Red]\(#,##0\)" sourceLinked="0"/>
            <c:spPr>
              <a:noFill/>
              <a:ln>
                <a:noFill/>
              </a:ln>
              <a:effectLst/>
            </c:spPr>
            <c:txPr>
              <a:bodyPr rot="0" spcFirstLastPara="1" vertOverflow="ellipsis" vert="horz" wrap="square" anchor="ctr" anchorCtr="1"/>
              <a:lstStyle/>
              <a:p>
                <a:pPr>
                  <a:defRPr sz="7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Sheet1!$C$2:$C$6</c:f>
              <c:numCache>
                <c:formatCode>General</c:formatCode>
                <c:ptCount val="5"/>
                <c:pt idx="0">
                  <c:v>2019</c:v>
                </c:pt>
                <c:pt idx="1">
                  <c:v>2020</c:v>
                </c:pt>
                <c:pt idx="2">
                  <c:v>2021</c:v>
                </c:pt>
                <c:pt idx="3">
                  <c:v>2022</c:v>
                </c:pt>
                <c:pt idx="4">
                  <c:v>2023</c:v>
                </c:pt>
              </c:numCache>
            </c:numRef>
          </c:cat>
          <c:val>
            <c:numRef>
              <c:f>Sheet1!$D$2:$D$7</c:f>
              <c:numCache>
                <c:formatCode>General</c:formatCode>
                <c:ptCount val="6"/>
                <c:pt idx="0">
                  <c:v>4954</c:v>
                </c:pt>
                <c:pt idx="1">
                  <c:v>1086</c:v>
                </c:pt>
                <c:pt idx="2">
                  <c:v>2284</c:v>
                </c:pt>
                <c:pt idx="3">
                  <c:v>4831</c:v>
                </c:pt>
                <c:pt idx="4">
                  <c:v>5632</c:v>
                </c:pt>
                <c:pt idx="5">
                  <c:v>5938</c:v>
                </c:pt>
              </c:numCache>
            </c:numRef>
          </c:val>
          <c:smooth val="0"/>
          <c:extLst>
            <c:ext xmlns:c16="http://schemas.microsoft.com/office/drawing/2014/chart" uri="{C3380CC4-5D6E-409C-BE32-E72D297353CC}">
              <c16:uniqueId val="{00000009-99AD-43C9-A81F-74143A6E5C90}"/>
            </c:ext>
          </c:extLst>
        </c:ser>
        <c:dLbls>
          <c:showLegendKey val="0"/>
          <c:showVal val="0"/>
          <c:showCatName val="0"/>
          <c:showSerName val="0"/>
          <c:showPercent val="0"/>
          <c:showBubbleSize val="0"/>
        </c:dLbls>
        <c:marker val="1"/>
        <c:smooth val="0"/>
        <c:axId val="423348544"/>
        <c:axId val="423346248"/>
      </c:lineChart>
      <c:catAx>
        <c:axId val="5008427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500840136"/>
        <c:crosses val="autoZero"/>
        <c:auto val="1"/>
        <c:lblAlgn val="ctr"/>
        <c:lblOffset val="100"/>
        <c:noMultiLvlLbl val="0"/>
      </c:catAx>
      <c:valAx>
        <c:axId val="500840136"/>
        <c:scaling>
          <c:orientation val="minMax"/>
          <c:max val="4000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500842760"/>
        <c:crosses val="autoZero"/>
        <c:crossBetween val="between"/>
      </c:valAx>
      <c:valAx>
        <c:axId val="423346248"/>
        <c:scaling>
          <c:orientation val="minMax"/>
          <c:max val="8000"/>
        </c:scaling>
        <c:delete val="0"/>
        <c:axPos val="r"/>
        <c:numFmt formatCode="#,##0_);[Red]\(#,##0\)" sourceLinked="0"/>
        <c:majorTickMark val="out"/>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423348544"/>
        <c:crosses val="max"/>
        <c:crossBetween val="between"/>
      </c:valAx>
      <c:catAx>
        <c:axId val="423348544"/>
        <c:scaling>
          <c:orientation val="minMax"/>
        </c:scaling>
        <c:delete val="1"/>
        <c:axPos val="b"/>
        <c:numFmt formatCode="General" sourceLinked="1"/>
        <c:majorTickMark val="out"/>
        <c:minorTickMark val="none"/>
        <c:tickLblPos val="nextTo"/>
        <c:crossAx val="423346248"/>
        <c:crosses val="autoZero"/>
        <c:auto val="1"/>
        <c:lblAlgn val="ctr"/>
        <c:lblOffset val="100"/>
        <c:noMultiLvlLbl val="0"/>
      </c:catAx>
      <c:spPr>
        <a:noFill/>
        <a:ln>
          <a:noFill/>
        </a:ln>
        <a:effectLst/>
      </c:spPr>
    </c:plotArea>
    <c:legend>
      <c:legendPos val="b"/>
      <c:layout>
        <c:manualLayout>
          <c:xMode val="edge"/>
          <c:yMode val="edge"/>
          <c:x val="0.17291318065324177"/>
          <c:y val="7.5832890642786671E-2"/>
          <c:w val="0.39237058563650573"/>
          <c:h val="0.14401411657559199"/>
        </c:manualLayout>
      </c:layout>
      <c:overlay val="1"/>
      <c:spPr>
        <a:noFill/>
        <a:ln>
          <a:noFill/>
        </a:ln>
        <a:effectLst/>
      </c:spPr>
      <c:txPr>
        <a:bodyPr rot="0" spcFirstLastPara="1" vertOverflow="ellipsis" vert="horz" wrap="square" anchor="ctr" anchorCtr="1"/>
        <a:lstStyle/>
        <a:p>
          <a:pPr>
            <a:defRPr sz="7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sz="900">
          <a:solidFill>
            <a:sysClr val="windowText" lastClr="000000"/>
          </a:solidFill>
          <a:latin typeface="Meiryo UI" panose="020B0604030504040204" pitchFamily="50" charset="-128"/>
          <a:ea typeface="Meiryo UI" panose="020B0604030504040204" pitchFamily="50" charset="-128"/>
        </a:defRPr>
      </a:pPr>
      <a:endParaRPr lang="ja-JP"/>
    </a:p>
  </c:txPr>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5232991230606149"/>
          <c:y val="9.1307189542483666E-2"/>
          <c:w val="0.82319287848125666"/>
          <c:h val="0.76498169934640525"/>
        </c:manualLayout>
      </c:layout>
      <c:barChart>
        <c:barDir val="col"/>
        <c:grouping val="clustered"/>
        <c:varyColors val="0"/>
        <c:ser>
          <c:idx val="0"/>
          <c:order val="0"/>
          <c:tx>
            <c:strRef>
              <c:f>Sheet1!$B$1</c:f>
              <c:strCache>
                <c:ptCount val="1"/>
                <c:pt idx="0">
                  <c:v>人数</c:v>
                </c:pt>
              </c:strCache>
            </c:strRef>
          </c:tx>
          <c:spPr>
            <a:solidFill>
              <a:schemeClr val="accent1"/>
            </a:solidFill>
            <a:ln>
              <a:noFill/>
            </a:ln>
            <a:effectLst/>
          </c:spPr>
          <c:invertIfNegative val="0"/>
          <c:dLbls>
            <c:dLbl>
              <c:idx val="0"/>
              <c:layout>
                <c:manualLayout>
                  <c:x val="-2.8046478227554882E-17"/>
                  <c:y val="3.320261437908497E-2"/>
                </c:manualLayout>
              </c:layout>
              <c:tx>
                <c:rich>
                  <a:bodyPr/>
                  <a:lstStyle/>
                  <a:p>
                    <a:r>
                      <a:rPr lang="en-US" altLang="ja-JP" dirty="0"/>
                      <a:t>265</a:t>
                    </a:r>
                    <a:r>
                      <a:rPr lang="ja-JP" altLang="en-US" dirty="0"/>
                      <a:t>万</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3C9A-4369-82EC-FF5A07C25B7F}"/>
                </c:ext>
              </c:extLst>
            </c:dLbl>
            <c:dLbl>
              <c:idx val="1"/>
              <c:layout>
                <c:manualLayout>
                  <c:x val="-3.0596511515852648E-3"/>
                  <c:y val="4.1503267973856207E-2"/>
                </c:manualLayout>
              </c:layout>
              <c:tx>
                <c:rich>
                  <a:bodyPr/>
                  <a:lstStyle/>
                  <a:p>
                    <a:r>
                      <a:rPr lang="en-US" altLang="ja-JP" dirty="0"/>
                      <a:t>290</a:t>
                    </a:r>
                    <a:r>
                      <a:rPr lang="ja-JP" altLang="en-US" dirty="0"/>
                      <a:t>万</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3C9A-4369-82EC-FF5A07C25B7F}"/>
                </c:ext>
              </c:extLst>
            </c:dLbl>
            <c:dLbl>
              <c:idx val="2"/>
              <c:layout>
                <c:manualLayout>
                  <c:x val="6.1193023031704732E-3"/>
                  <c:y val="4.9803921568627452E-2"/>
                </c:manualLayout>
              </c:layout>
              <c:tx>
                <c:rich>
                  <a:bodyPr/>
                  <a:lstStyle/>
                  <a:p>
                    <a:r>
                      <a:rPr lang="en-US" altLang="ja-JP" dirty="0"/>
                      <a:t>281</a:t>
                    </a:r>
                    <a:r>
                      <a:rPr lang="ja-JP" altLang="en-US" dirty="0"/>
                      <a:t>万</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3C9A-4369-82EC-FF5A07C25B7F}"/>
                </c:ext>
              </c:extLst>
            </c:dLbl>
            <c:dLbl>
              <c:idx val="3"/>
              <c:layout>
                <c:manualLayout>
                  <c:x val="0"/>
                  <c:y val="4.9803921568627452E-2"/>
                </c:manualLayout>
              </c:layout>
              <c:tx>
                <c:rich>
                  <a:bodyPr/>
                  <a:lstStyle/>
                  <a:p>
                    <a:r>
                      <a:rPr lang="en-US" altLang="ja-JP" dirty="0"/>
                      <a:t>271</a:t>
                    </a:r>
                    <a:r>
                      <a:rPr lang="ja-JP" altLang="en-US" dirty="0"/>
                      <a:t>万</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3C9A-4369-82EC-FF5A07C25B7F}"/>
                </c:ext>
              </c:extLst>
            </c:dLbl>
            <c:dLbl>
              <c:idx val="4"/>
              <c:layout>
                <c:manualLayout>
                  <c:x val="6.1193023031704732E-3"/>
                  <c:y val="4.1503267973856207E-2"/>
                </c:manualLayout>
              </c:layout>
              <c:tx>
                <c:rich>
                  <a:bodyPr/>
                  <a:lstStyle/>
                  <a:p>
                    <a:r>
                      <a:rPr lang="en-US" altLang="ja-JP" dirty="0"/>
                      <a:t>303</a:t>
                    </a:r>
                    <a:r>
                      <a:rPr lang="ja-JP" altLang="en-US" dirty="0"/>
                      <a:t>万</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4-3C9A-4369-82EC-FF5A07C25B7F}"/>
                </c:ext>
              </c:extLst>
            </c:dLbl>
            <c:dLbl>
              <c:idx val="5"/>
              <c:layout>
                <c:manualLayout>
                  <c:x val="6.1193023031703613E-3"/>
                  <c:y val="3.3202614379084817E-2"/>
                </c:manualLayout>
              </c:layout>
              <c:tx>
                <c:rich>
                  <a:bodyPr/>
                  <a:lstStyle/>
                  <a:p>
                    <a:r>
                      <a:rPr lang="en-US" altLang="ja-JP" dirty="0"/>
                      <a:t>66</a:t>
                    </a:r>
                    <a:r>
                      <a:rPr lang="ja-JP" altLang="en-US" dirty="0"/>
                      <a:t>万</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3C9A-4369-82EC-FF5A07C25B7F}"/>
                </c:ext>
              </c:extLst>
            </c:dLbl>
            <c:dLbl>
              <c:idx val="6"/>
              <c:layout>
                <c:manualLayout>
                  <c:x val="3.0596511515851243E-3"/>
                  <c:y val="2.4901960784313573E-2"/>
                </c:manualLayout>
              </c:layout>
              <c:tx>
                <c:rich>
                  <a:bodyPr/>
                  <a:lstStyle/>
                  <a:p>
                    <a:r>
                      <a:rPr lang="en-US" altLang="ja-JP" dirty="0"/>
                      <a:t>75</a:t>
                    </a:r>
                    <a:r>
                      <a:rPr lang="ja-JP" altLang="en-US" dirty="0"/>
                      <a:t>万</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3C9A-4369-82EC-FF5A07C25B7F}"/>
                </c:ext>
              </c:extLst>
            </c:dLbl>
            <c:dLbl>
              <c:idx val="7"/>
              <c:layout>
                <c:manualLayout>
                  <c:x val="0"/>
                  <c:y val="4.1503267973856173E-2"/>
                </c:manualLayout>
              </c:layout>
              <c:tx>
                <c:rich>
                  <a:bodyPr/>
                  <a:lstStyle/>
                  <a:p>
                    <a:r>
                      <a:rPr lang="en-US" altLang="ja-JP"/>
                      <a:t>218</a:t>
                    </a:r>
                    <a:r>
                      <a:rPr lang="ja-JP" altLang="en-US"/>
                      <a:t>万</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2531-4191-8FB6-325523A8A766}"/>
                </c:ext>
              </c:extLst>
            </c:dLbl>
            <c:dLbl>
              <c:idx val="8"/>
              <c:tx>
                <c:rich>
                  <a:bodyPr/>
                  <a:lstStyle/>
                  <a:p>
                    <a:r>
                      <a:rPr lang="en-US" altLang="ja-JP" dirty="0"/>
                      <a:t>330</a:t>
                    </a:r>
                    <a:r>
                      <a:rPr lang="ja-JP" altLang="en-US" dirty="0"/>
                      <a:t>万</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2531-4191-8FB6-325523A8A766}"/>
                </c:ext>
              </c:extLst>
            </c:dLbl>
            <c:dLbl>
              <c:idx val="9"/>
              <c:tx>
                <c:rich>
                  <a:bodyPr/>
                  <a:lstStyle/>
                  <a:p>
                    <a:r>
                      <a:rPr lang="en-US" altLang="ja-JP"/>
                      <a:t>352</a:t>
                    </a:r>
                    <a:r>
                      <a:rPr lang="ja-JP" altLang="en-US"/>
                      <a:t>万</a:t>
                    </a:r>
                    <a:endParaRPr lang="ja-JP" alt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715C-448A-B6E3-1B23008647A6}"/>
                </c:ext>
              </c:extLst>
            </c:dLbl>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Sheet1!$A$2:$A$11</c:f>
              <c:numCache>
                <c:formatCode>General</c:formatCode>
                <c:ptCount val="10"/>
                <c:pt idx="0">
                  <c:v>2015</c:v>
                </c:pt>
                <c:pt idx="1">
                  <c:v>2016</c:v>
                </c:pt>
                <c:pt idx="2">
                  <c:v>2017</c:v>
                </c:pt>
                <c:pt idx="3">
                  <c:v>2018</c:v>
                </c:pt>
                <c:pt idx="4">
                  <c:v>2019</c:v>
                </c:pt>
                <c:pt idx="5">
                  <c:v>2020</c:v>
                </c:pt>
                <c:pt idx="6">
                  <c:v>2021</c:v>
                </c:pt>
                <c:pt idx="7">
                  <c:v>2022</c:v>
                </c:pt>
                <c:pt idx="8">
                  <c:v>2023</c:v>
                </c:pt>
                <c:pt idx="9">
                  <c:v>2024</c:v>
                </c:pt>
              </c:numCache>
            </c:numRef>
          </c:cat>
          <c:val>
            <c:numRef>
              <c:f>Sheet1!$B$2:$B$11</c:f>
              <c:numCache>
                <c:formatCode>General</c:formatCode>
                <c:ptCount val="10"/>
                <c:pt idx="0">
                  <c:v>2653404</c:v>
                </c:pt>
                <c:pt idx="1">
                  <c:v>2906534</c:v>
                </c:pt>
                <c:pt idx="2">
                  <c:v>2811626</c:v>
                </c:pt>
                <c:pt idx="3">
                  <c:v>2708630</c:v>
                </c:pt>
                <c:pt idx="4">
                  <c:v>3030617</c:v>
                </c:pt>
                <c:pt idx="5">
                  <c:v>663705</c:v>
                </c:pt>
                <c:pt idx="6">
                  <c:v>752522</c:v>
                </c:pt>
                <c:pt idx="7">
                  <c:v>2177079</c:v>
                </c:pt>
                <c:pt idx="8">
                  <c:v>3299935</c:v>
                </c:pt>
                <c:pt idx="9">
                  <c:v>3522018</c:v>
                </c:pt>
              </c:numCache>
            </c:numRef>
          </c:val>
          <c:extLst>
            <c:ext xmlns:c16="http://schemas.microsoft.com/office/drawing/2014/chart" uri="{C3380CC4-5D6E-409C-BE32-E72D297353CC}">
              <c16:uniqueId val="{00000007-3C9A-4369-82EC-FF5A07C25B7F}"/>
            </c:ext>
          </c:extLst>
        </c:ser>
        <c:dLbls>
          <c:showLegendKey val="0"/>
          <c:showVal val="0"/>
          <c:showCatName val="0"/>
          <c:showSerName val="0"/>
          <c:showPercent val="0"/>
          <c:showBubbleSize val="0"/>
        </c:dLbls>
        <c:gapWidth val="79"/>
        <c:overlap val="-27"/>
        <c:axId val="603510840"/>
        <c:axId val="603511168"/>
      </c:barChart>
      <c:catAx>
        <c:axId val="603510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8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603511168"/>
        <c:crosses val="autoZero"/>
        <c:auto val="1"/>
        <c:lblAlgn val="ctr"/>
        <c:lblOffset val="100"/>
        <c:noMultiLvlLbl val="0"/>
      </c:catAx>
      <c:valAx>
        <c:axId val="603511168"/>
        <c:scaling>
          <c:orientation val="minMax"/>
          <c:max val="4000000"/>
          <c:min val="50000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603510840"/>
        <c:crosses val="autoZero"/>
        <c:crossBetween val="between"/>
        <c:majorUnit val="500000"/>
      </c:valAx>
      <c:spPr>
        <a:noFill/>
        <a:ln>
          <a:noFill/>
        </a:ln>
        <a:effectLst/>
      </c:spPr>
    </c:plotArea>
    <c:plotVisOnly val="1"/>
    <c:dispBlanksAs val="gap"/>
    <c:showDLblsOverMax val="0"/>
  </c:chart>
  <c:spPr>
    <a:noFill/>
    <a:ln w="9525" cap="flat" cmpd="sng" algn="ctr">
      <a:noFill/>
      <a:round/>
    </a:ln>
    <a:effectLst/>
  </c:spPr>
  <c:txPr>
    <a:bodyPr/>
    <a:lstStyle/>
    <a:p>
      <a:pPr>
        <a:defRPr sz="900">
          <a:solidFill>
            <a:sysClr val="windowText" lastClr="000000"/>
          </a:solidFill>
          <a:latin typeface="Meiryo UI" panose="020B0604030504040204" pitchFamily="50" charset="-128"/>
          <a:ea typeface="Meiryo UI" panose="020B0604030504040204" pitchFamily="50" charset="-128"/>
        </a:defRPr>
      </a:pPr>
      <a:endParaRPr lang="ja-JP"/>
    </a:p>
  </c:txPr>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229485409998141"/>
          <c:y val="3.1712852312836055E-2"/>
          <c:w val="0.85202009251228672"/>
          <c:h val="0.8343311800172265"/>
        </c:manualLayout>
      </c:layout>
      <c:lineChart>
        <c:grouping val="standard"/>
        <c:varyColors val="0"/>
        <c:ser>
          <c:idx val="0"/>
          <c:order val="0"/>
          <c:tx>
            <c:strRef>
              <c:f>Sheet1!$B$1</c:f>
              <c:strCache>
                <c:ptCount val="1"/>
                <c:pt idx="0">
                  <c:v>全国</c:v>
                </c:pt>
              </c:strCache>
            </c:strRef>
          </c:tx>
          <c:spPr>
            <a:ln w="28575" cap="rnd">
              <a:solidFill>
                <a:schemeClr val="accent1"/>
              </a:solidFill>
              <a:round/>
            </a:ln>
            <a:effectLst/>
          </c:spPr>
          <c:marker>
            <c:symbol val="circle"/>
            <c:size val="7"/>
            <c:spPr>
              <a:solidFill>
                <a:schemeClr val="accent1"/>
              </a:solidFill>
              <a:ln w="9525">
                <a:solidFill>
                  <a:schemeClr val="accent1"/>
                </a:solidFill>
              </a:ln>
              <a:effectLst/>
            </c:spPr>
          </c:marker>
          <c:cat>
            <c:numRef>
              <c:f>Sheet1!$A$2:$A$10</c:f>
              <c:numCache>
                <c:formatCode>General</c:formatCode>
                <c:ptCount val="9"/>
                <c:pt idx="0">
                  <c:v>2016</c:v>
                </c:pt>
                <c:pt idx="1">
                  <c:v>2017</c:v>
                </c:pt>
                <c:pt idx="2">
                  <c:v>2018</c:v>
                </c:pt>
                <c:pt idx="3">
                  <c:v>2019</c:v>
                </c:pt>
                <c:pt idx="4">
                  <c:v>2020</c:v>
                </c:pt>
                <c:pt idx="5">
                  <c:v>2021</c:v>
                </c:pt>
                <c:pt idx="6">
                  <c:v>2022</c:v>
                </c:pt>
                <c:pt idx="7">
                  <c:v>2023</c:v>
                </c:pt>
                <c:pt idx="8">
                  <c:v>2024</c:v>
                </c:pt>
              </c:numCache>
            </c:numRef>
          </c:cat>
          <c:val>
            <c:numRef>
              <c:f>Sheet1!$B$2:$B$10</c:f>
              <c:numCache>
                <c:formatCode>0.0_);[Red]\(0.0\)</c:formatCode>
                <c:ptCount val="9"/>
                <c:pt idx="0">
                  <c:v>42.5</c:v>
                </c:pt>
                <c:pt idx="1">
                  <c:v>51.5</c:v>
                </c:pt>
                <c:pt idx="2">
                  <c:v>55.1</c:v>
                </c:pt>
                <c:pt idx="3">
                  <c:v>53.6</c:v>
                </c:pt>
                <c:pt idx="4">
                  <c:v>59.9</c:v>
                </c:pt>
                <c:pt idx="5">
                  <c:v>56.4</c:v>
                </c:pt>
                <c:pt idx="6">
                  <c:v>52.3</c:v>
                </c:pt>
                <c:pt idx="7" formatCode="0.0_ ">
                  <c:v>52</c:v>
                </c:pt>
                <c:pt idx="8" formatCode="0.0_ ">
                  <c:v>52.5</c:v>
                </c:pt>
              </c:numCache>
            </c:numRef>
          </c:val>
          <c:smooth val="0"/>
          <c:extLst>
            <c:ext xmlns:c16="http://schemas.microsoft.com/office/drawing/2014/chart" uri="{C3380CC4-5D6E-409C-BE32-E72D297353CC}">
              <c16:uniqueId val="{00000008-3141-4BB3-BFCD-9EF242DD720D}"/>
            </c:ext>
          </c:extLst>
        </c:ser>
        <c:ser>
          <c:idx val="1"/>
          <c:order val="1"/>
          <c:tx>
            <c:strRef>
              <c:f>Sheet1!$C$1</c:f>
              <c:strCache>
                <c:ptCount val="1"/>
                <c:pt idx="0">
                  <c:v>大阪府</c:v>
                </c:pt>
              </c:strCache>
            </c:strRef>
          </c:tx>
          <c:spPr>
            <a:ln w="28575" cap="rnd">
              <a:solidFill>
                <a:schemeClr val="accent2"/>
              </a:solidFill>
              <a:round/>
            </a:ln>
            <a:effectLst/>
          </c:spPr>
          <c:marker>
            <c:symbol val="triangle"/>
            <c:size val="8"/>
            <c:spPr>
              <a:solidFill>
                <a:schemeClr val="accent2"/>
              </a:solidFill>
              <a:ln w="9525">
                <a:solidFill>
                  <a:schemeClr val="accent2"/>
                </a:solidFill>
              </a:ln>
              <a:effectLst/>
            </c:spPr>
          </c:marker>
          <c:cat>
            <c:numRef>
              <c:f>Sheet1!$A$2:$A$10</c:f>
              <c:numCache>
                <c:formatCode>General</c:formatCode>
                <c:ptCount val="9"/>
                <c:pt idx="0">
                  <c:v>2016</c:v>
                </c:pt>
                <c:pt idx="1">
                  <c:v>2017</c:v>
                </c:pt>
                <c:pt idx="2">
                  <c:v>2018</c:v>
                </c:pt>
                <c:pt idx="3">
                  <c:v>2019</c:v>
                </c:pt>
                <c:pt idx="4">
                  <c:v>2020</c:v>
                </c:pt>
                <c:pt idx="5">
                  <c:v>2021</c:v>
                </c:pt>
                <c:pt idx="6">
                  <c:v>2022</c:v>
                </c:pt>
                <c:pt idx="7">
                  <c:v>2023</c:v>
                </c:pt>
                <c:pt idx="8">
                  <c:v>2024</c:v>
                </c:pt>
              </c:numCache>
            </c:numRef>
          </c:cat>
          <c:val>
            <c:numRef>
              <c:f>Sheet1!$C$2:$C$10</c:f>
              <c:numCache>
                <c:formatCode>0.0_);[Red]\(0.0\)</c:formatCode>
                <c:ptCount val="9"/>
                <c:pt idx="0">
                  <c:v>42.3</c:v>
                </c:pt>
                <c:pt idx="1">
                  <c:v>50.3</c:v>
                </c:pt>
                <c:pt idx="2">
                  <c:v>56.4</c:v>
                </c:pt>
                <c:pt idx="3">
                  <c:v>56.3</c:v>
                </c:pt>
                <c:pt idx="4">
                  <c:v>59.5</c:v>
                </c:pt>
                <c:pt idx="5">
                  <c:v>57.4</c:v>
                </c:pt>
                <c:pt idx="6">
                  <c:v>53.3</c:v>
                </c:pt>
                <c:pt idx="7" formatCode="0.0_ ">
                  <c:v>50.6</c:v>
                </c:pt>
                <c:pt idx="8" formatCode="0.0_ ">
                  <c:v>51.7</c:v>
                </c:pt>
              </c:numCache>
            </c:numRef>
          </c:val>
          <c:smooth val="0"/>
          <c:extLst>
            <c:ext xmlns:c16="http://schemas.microsoft.com/office/drawing/2014/chart" uri="{C3380CC4-5D6E-409C-BE32-E72D297353CC}">
              <c16:uniqueId val="{00000011-3141-4BB3-BFCD-9EF242DD720D}"/>
            </c:ext>
          </c:extLst>
        </c:ser>
        <c:dLbls>
          <c:showLegendKey val="0"/>
          <c:showVal val="0"/>
          <c:showCatName val="0"/>
          <c:showSerName val="0"/>
          <c:showPercent val="0"/>
          <c:showBubbleSize val="0"/>
        </c:dLbls>
        <c:marker val="1"/>
        <c:smooth val="0"/>
        <c:axId val="508046016"/>
        <c:axId val="508046344"/>
      </c:lineChart>
      <c:catAx>
        <c:axId val="508046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508046344"/>
        <c:crosses val="autoZero"/>
        <c:auto val="1"/>
        <c:lblAlgn val="ctr"/>
        <c:lblOffset val="100"/>
        <c:noMultiLvlLbl val="0"/>
      </c:catAx>
      <c:valAx>
        <c:axId val="508046344"/>
        <c:scaling>
          <c:orientation val="minMax"/>
          <c:max val="65"/>
          <c:min val="35"/>
        </c:scaling>
        <c:delete val="0"/>
        <c:axPos val="l"/>
        <c:majorGridlines>
          <c:spPr>
            <a:ln w="9525" cap="flat" cmpd="sng" algn="ctr">
              <a:solidFill>
                <a:schemeClr val="tx1">
                  <a:lumMod val="15000"/>
                  <a:lumOff val="85000"/>
                </a:schemeClr>
              </a:solidFill>
              <a:round/>
            </a:ln>
            <a:effectLst/>
          </c:spPr>
        </c:majorGridlines>
        <c:numFmt formatCode="0.0_);[Red]\(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508046016"/>
        <c:crosses val="autoZero"/>
        <c:crossBetween val="between"/>
        <c:majorUnit val="5"/>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dTable>
      <c:spPr>
        <a:noFill/>
        <a:ln>
          <a:noFill/>
        </a:ln>
        <a:effectLst/>
      </c:spPr>
    </c:plotArea>
    <c:legend>
      <c:legendPos val="b"/>
      <c:layout>
        <c:manualLayout>
          <c:xMode val="edge"/>
          <c:yMode val="edge"/>
          <c:x val="0.59546111592945938"/>
          <c:y val="0.63729198966408274"/>
          <c:w val="0.34145706851691238"/>
          <c:h val="9.4706287683031867E-2"/>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solidFill>
      <a:schemeClr val="bg1"/>
    </a:solidFill>
    <a:ln w="9525" cap="flat" cmpd="sng" algn="ctr">
      <a:noFill/>
      <a:round/>
    </a:ln>
    <a:effectLst/>
  </c:spPr>
  <c:txPr>
    <a:bodyPr/>
    <a:lstStyle/>
    <a:p>
      <a:pPr>
        <a:defRPr sz="900">
          <a:solidFill>
            <a:sysClr val="windowText" lastClr="000000"/>
          </a:solidFill>
          <a:latin typeface="Meiryo UI" panose="020B0604030504040204" pitchFamily="50" charset="-128"/>
          <a:ea typeface="Meiryo UI" panose="020B0604030504040204" pitchFamily="50" charset="-128"/>
        </a:defRPr>
      </a:pPr>
      <a:endParaRPr lang="ja-JP"/>
    </a:p>
  </c:txPr>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0209426700654766E-2"/>
          <c:y val="7.3469907407407414E-2"/>
          <c:w val="0.82961525965911942"/>
          <c:h val="0.73728796296296295"/>
        </c:manualLayout>
      </c:layout>
      <c:lineChart>
        <c:grouping val="standard"/>
        <c:varyColors val="0"/>
        <c:ser>
          <c:idx val="0"/>
          <c:order val="0"/>
          <c:tx>
            <c:strRef>
              <c:f>Sheet1!$B$1</c:f>
              <c:strCache>
                <c:ptCount val="1"/>
                <c:pt idx="0">
                  <c:v>外国人</c:v>
                </c:pt>
              </c:strCache>
            </c:strRef>
          </c:tx>
          <c:spPr>
            <a:ln w="28575" cap="rnd">
              <a:solidFill>
                <a:schemeClr val="accent1"/>
              </a:solidFill>
              <a:round/>
            </a:ln>
            <a:effectLst/>
          </c:spPr>
          <c:marker>
            <c:symbol val="circle"/>
            <c:size val="6"/>
            <c:spPr>
              <a:solidFill>
                <a:schemeClr val="accent1"/>
              </a:solidFill>
              <a:ln w="9525">
                <a:solidFill>
                  <a:schemeClr val="accent1">
                    <a:alpha val="90000"/>
                  </a:schemeClr>
                </a:solidFill>
              </a:ln>
              <a:effectLst/>
            </c:spPr>
          </c:marker>
          <c:dLbls>
            <c:dLbl>
              <c:idx val="0"/>
              <c:layout>
                <c:manualLayout>
                  <c:x val="-3.1644729850561167E-3"/>
                  <c:y val="2.90775812764187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D86-4D12-8F2E-F689A5DA4BC9}"/>
                </c:ext>
              </c:extLst>
            </c:dLbl>
            <c:dLbl>
              <c:idx val="1"/>
              <c:layout>
                <c:manualLayout>
                  <c:x val="0"/>
                  <c:y val="1.74465487658512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D86-4D12-8F2E-F689A5DA4BC9}"/>
                </c:ext>
              </c:extLst>
            </c:dLbl>
            <c:dLbl>
              <c:idx val="2"/>
              <c:layout>
                <c:manualLayout>
                  <c:x val="-5.80146678689678E-17"/>
                  <c:y val="1.74465487658512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D86-4D12-8F2E-F689A5DA4BC9}"/>
                </c:ext>
              </c:extLst>
            </c:dLbl>
            <c:dLbl>
              <c:idx val="7"/>
              <c:layout>
                <c:manualLayout>
                  <c:x val="3.1644729850560877E-3"/>
                  <c:y val="5.815516255283762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D86-4D12-8F2E-F689A5DA4BC9}"/>
                </c:ext>
              </c:extLst>
            </c:dLbl>
            <c:dLbl>
              <c:idx val="8"/>
              <c:layout>
                <c:manualLayout>
                  <c:x val="-3.1644729850560877E-3"/>
                  <c:y val="-1.16310325105675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D86-4D12-8F2E-F689A5DA4BC9}"/>
                </c:ext>
              </c:extLst>
            </c:dLbl>
            <c:dLbl>
              <c:idx val="9"/>
              <c:layout>
                <c:manualLayout>
                  <c:x val="0"/>
                  <c:y val="-1.744654876585131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D86-4D12-8F2E-F689A5DA4BC9}"/>
                </c:ext>
              </c:extLst>
            </c:dLbl>
            <c:dLbl>
              <c:idx val="10"/>
              <c:layout>
                <c:manualLayout>
                  <c:x val="-1.5822364925280438E-2"/>
                  <c:y val="4.65241300422701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D86-4D12-8F2E-F689A5DA4BC9}"/>
                </c:ext>
              </c:extLst>
            </c:dLbl>
            <c:dLbl>
              <c:idx val="11"/>
              <c:layout>
                <c:manualLayout>
                  <c:x val="-3.1644729850560764E-2"/>
                  <c:y val="-9.30482600845402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D86-4D12-8F2E-F689A5DA4BC9}"/>
                </c:ext>
              </c:extLst>
            </c:dLbl>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Sheet1!$A$2:$A$15</c:f>
              <c:numCache>
                <c:formatCode>General</c:formatCode>
                <c:ptCount val="14"/>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pt idx="13">
                  <c:v>2024</c:v>
                </c:pt>
              </c:numCache>
            </c:numRef>
          </c:cat>
          <c:val>
            <c:numRef>
              <c:f>Sheet1!$B$2:$B$15</c:f>
              <c:numCache>
                <c:formatCode>General</c:formatCode>
                <c:ptCount val="14"/>
                <c:pt idx="0">
                  <c:v>163697</c:v>
                </c:pt>
                <c:pt idx="1">
                  <c:v>161848</c:v>
                </c:pt>
                <c:pt idx="2">
                  <c:v>168145</c:v>
                </c:pt>
                <c:pt idx="3">
                  <c:v>184155</c:v>
                </c:pt>
                <c:pt idx="4">
                  <c:v>208379</c:v>
                </c:pt>
                <c:pt idx="5">
                  <c:v>239287</c:v>
                </c:pt>
                <c:pt idx="6">
                  <c:v>267042</c:v>
                </c:pt>
                <c:pt idx="7">
                  <c:v>298980</c:v>
                </c:pt>
                <c:pt idx="8">
                  <c:v>312214</c:v>
                </c:pt>
                <c:pt idx="9">
                  <c:v>279597</c:v>
                </c:pt>
                <c:pt idx="10">
                  <c:v>242444</c:v>
                </c:pt>
                <c:pt idx="11">
                  <c:v>231146</c:v>
                </c:pt>
                <c:pt idx="12">
                  <c:v>279274</c:v>
                </c:pt>
                <c:pt idx="13">
                  <c:v>336708</c:v>
                </c:pt>
              </c:numCache>
            </c:numRef>
          </c:val>
          <c:smooth val="0"/>
          <c:extLst>
            <c:ext xmlns:c16="http://schemas.microsoft.com/office/drawing/2014/chart" uri="{C3380CC4-5D6E-409C-BE32-E72D297353CC}">
              <c16:uniqueId val="{00000008-ED86-4D12-8F2E-F689A5DA4BC9}"/>
            </c:ext>
          </c:extLst>
        </c:ser>
        <c:dLbls>
          <c:showLegendKey val="0"/>
          <c:showVal val="0"/>
          <c:showCatName val="0"/>
          <c:showSerName val="0"/>
          <c:showPercent val="0"/>
          <c:showBubbleSize val="0"/>
        </c:dLbls>
        <c:marker val="1"/>
        <c:smooth val="0"/>
        <c:axId val="471824656"/>
        <c:axId val="471820064"/>
      </c:lineChart>
      <c:lineChart>
        <c:grouping val="standard"/>
        <c:varyColors val="0"/>
        <c:ser>
          <c:idx val="1"/>
          <c:order val="1"/>
          <c:tx>
            <c:strRef>
              <c:f>Sheet1!$D$1</c:f>
              <c:strCache>
                <c:ptCount val="1"/>
                <c:pt idx="0">
                  <c:v>日本人</c:v>
                </c:pt>
              </c:strCache>
            </c:strRef>
          </c:tx>
          <c:spPr>
            <a:ln w="28575" cap="rnd">
              <a:solidFill>
                <a:schemeClr val="accent2"/>
              </a:solidFill>
              <a:round/>
            </a:ln>
            <a:effectLst/>
          </c:spPr>
          <c:marker>
            <c:symbol val="triangle"/>
            <c:size val="6"/>
            <c:spPr>
              <a:solidFill>
                <a:schemeClr val="accent2"/>
              </a:solidFill>
              <a:ln w="9525">
                <a:solidFill>
                  <a:schemeClr val="accent2"/>
                </a:solidFill>
              </a:ln>
              <a:effectLst/>
            </c:spPr>
          </c:marker>
          <c:dLbls>
            <c:dLbl>
              <c:idx val="0"/>
              <c:layout>
                <c:manualLayout>
                  <c:x val="-4.5469022174890746E-2"/>
                  <c:y val="-4.40619929773580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D86-4D12-8F2E-F689A5DA4BC9}"/>
                </c:ext>
              </c:extLst>
            </c:dLbl>
            <c:dLbl>
              <c:idx val="1"/>
              <c:layout>
                <c:manualLayout>
                  <c:x val="-5.7490659820805257E-2"/>
                  <c:y val="-4.13793437462162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ED86-4D12-8F2E-F689A5DA4BC9}"/>
                </c:ext>
              </c:extLst>
            </c:dLbl>
            <c:dLbl>
              <c:idx val="2"/>
              <c:layout>
                <c:manualLayout>
                  <c:x val="-6.3289459701121778E-2"/>
                  <c:y val="-3.48930975317026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ED86-4D12-8F2E-F689A5DA4BC9}"/>
                </c:ext>
              </c:extLst>
            </c:dLbl>
            <c:dLbl>
              <c:idx val="3"/>
              <c:layout>
                <c:manualLayout>
                  <c:x val="-6.4871696193649797E-2"/>
                  <c:y val="-4.07086137869863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D86-4D12-8F2E-F689A5DA4BC9}"/>
                </c:ext>
              </c:extLst>
            </c:dLbl>
            <c:dLbl>
              <c:idx val="4"/>
              <c:layout>
                <c:manualLayout>
                  <c:x val="-6.328945970112182E-2"/>
                  <c:y val="-4.070861378698634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ED86-4D12-8F2E-F689A5DA4BC9}"/>
                </c:ext>
              </c:extLst>
            </c:dLbl>
            <c:dLbl>
              <c:idx val="5"/>
              <c:layout>
                <c:manualLayout>
                  <c:x val="-6.9618405671233868E-2"/>
                  <c:y val="-4.65241300422701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ED86-4D12-8F2E-F689A5DA4BC9}"/>
                </c:ext>
              </c:extLst>
            </c:dLbl>
            <c:dLbl>
              <c:idx val="6"/>
              <c:layout>
                <c:manualLayout>
                  <c:x val="-7.4365115148818009E-2"/>
                  <c:y val="-3.48930975317025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ED86-4D12-8F2E-F689A5DA4BC9}"/>
                </c:ext>
              </c:extLst>
            </c:dLbl>
            <c:dLbl>
              <c:idx val="7"/>
              <c:layout>
                <c:manualLayout>
                  <c:x val="-8.5440770596514365E-2"/>
                  <c:y val="-6.39706788081213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ED86-4D12-8F2E-F689A5DA4BC9}"/>
                </c:ext>
              </c:extLst>
            </c:dLbl>
            <c:dLbl>
              <c:idx val="8"/>
              <c:layout>
                <c:manualLayout>
                  <c:x val="-6.9618405671234049E-2"/>
                  <c:y val="2.326206502113502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ED86-4D12-8F2E-F689A5DA4BC9}"/>
                </c:ext>
              </c:extLst>
            </c:dLbl>
            <c:dLbl>
              <c:idx val="9"/>
              <c:layout>
                <c:manualLayout>
                  <c:x val="-6.8036169178705891E-2"/>
                  <c:y val="-2.326206502113515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ED86-4D12-8F2E-F689A5DA4BC9}"/>
                </c:ext>
              </c:extLst>
            </c:dLbl>
            <c:numFmt formatCode="#,##0_);[Red]\(#,##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Sheet1!$C$2:$C$14</c:f>
              <c:numCache>
                <c:formatCode>General</c:formatCode>
                <c:ptCount val="13"/>
                <c:pt idx="0">
                  <c:v>2011</c:v>
                </c:pt>
                <c:pt idx="1">
                  <c:v>2012</c:v>
                </c:pt>
                <c:pt idx="2">
                  <c:v>2013</c:v>
                </c:pt>
                <c:pt idx="3">
                  <c:v>2014</c:v>
                </c:pt>
                <c:pt idx="4">
                  <c:v>2015</c:v>
                </c:pt>
                <c:pt idx="5">
                  <c:v>2016</c:v>
                </c:pt>
                <c:pt idx="6">
                  <c:v>2017</c:v>
                </c:pt>
                <c:pt idx="7">
                  <c:v>2018</c:v>
                </c:pt>
                <c:pt idx="8">
                  <c:v>2019</c:v>
                </c:pt>
                <c:pt idx="9">
                  <c:v>2020</c:v>
                </c:pt>
                <c:pt idx="10">
                  <c:v>2021</c:v>
                </c:pt>
                <c:pt idx="11">
                  <c:v>2022</c:v>
                </c:pt>
                <c:pt idx="12">
                  <c:v>2023</c:v>
                </c:pt>
              </c:numCache>
            </c:numRef>
          </c:cat>
          <c:val>
            <c:numRef>
              <c:f>Sheet1!$D$2:$D$15</c:f>
              <c:numCache>
                <c:formatCode>General</c:formatCode>
                <c:ptCount val="14"/>
                <c:pt idx="0">
                  <c:v>53991</c:v>
                </c:pt>
                <c:pt idx="1">
                  <c:v>65373</c:v>
                </c:pt>
                <c:pt idx="2">
                  <c:v>68869</c:v>
                </c:pt>
                <c:pt idx="3">
                  <c:v>81219</c:v>
                </c:pt>
                <c:pt idx="4">
                  <c:v>84456</c:v>
                </c:pt>
                <c:pt idx="5">
                  <c:v>96853</c:v>
                </c:pt>
                <c:pt idx="6">
                  <c:v>105301</c:v>
                </c:pt>
                <c:pt idx="7">
                  <c:v>115146</c:v>
                </c:pt>
                <c:pt idx="8">
                  <c:v>107346</c:v>
                </c:pt>
                <c:pt idx="9">
                  <c:v>1487</c:v>
                </c:pt>
                <c:pt idx="10">
                  <c:v>10999</c:v>
                </c:pt>
                <c:pt idx="11">
                  <c:v>58162</c:v>
                </c:pt>
                <c:pt idx="12">
                  <c:v>89179</c:v>
                </c:pt>
              </c:numCache>
            </c:numRef>
          </c:val>
          <c:smooth val="0"/>
          <c:extLst>
            <c:ext xmlns:c16="http://schemas.microsoft.com/office/drawing/2014/chart" uri="{C3380CC4-5D6E-409C-BE32-E72D297353CC}">
              <c16:uniqueId val="{00000013-ED86-4D12-8F2E-F689A5DA4BC9}"/>
            </c:ext>
          </c:extLst>
        </c:ser>
        <c:dLbls>
          <c:showLegendKey val="0"/>
          <c:showVal val="0"/>
          <c:showCatName val="0"/>
          <c:showSerName val="0"/>
          <c:showPercent val="0"/>
          <c:showBubbleSize val="0"/>
        </c:dLbls>
        <c:marker val="1"/>
        <c:smooth val="0"/>
        <c:axId val="470353264"/>
        <c:axId val="470352280"/>
      </c:lineChart>
      <c:catAx>
        <c:axId val="4718246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ja-JP"/>
          </a:p>
        </c:txPr>
        <c:crossAx val="471820064"/>
        <c:crosses val="autoZero"/>
        <c:auto val="1"/>
        <c:lblAlgn val="ctr"/>
        <c:lblOffset val="100"/>
        <c:noMultiLvlLbl val="0"/>
      </c:catAx>
      <c:valAx>
        <c:axId val="471820064"/>
        <c:scaling>
          <c:orientation val="minMax"/>
          <c:max val="350000"/>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a:noFill/>
          </a:ln>
          <a:effectLst/>
        </c:spPr>
        <c:txPr>
          <a:bodyPr rot="-60000000" vert="horz"/>
          <a:lstStyle/>
          <a:p>
            <a:pPr>
              <a:defRPr/>
            </a:pPr>
            <a:endParaRPr lang="ja-JP"/>
          </a:p>
        </c:txPr>
        <c:crossAx val="471824656"/>
        <c:crosses val="autoZero"/>
        <c:crossBetween val="between"/>
        <c:majorUnit val="50000"/>
      </c:valAx>
      <c:valAx>
        <c:axId val="470352280"/>
        <c:scaling>
          <c:orientation val="minMax"/>
          <c:min val="0"/>
        </c:scaling>
        <c:delete val="1"/>
        <c:axPos val="r"/>
        <c:numFmt formatCode="General" sourceLinked="1"/>
        <c:majorTickMark val="out"/>
        <c:minorTickMark val="none"/>
        <c:tickLblPos val="nextTo"/>
        <c:crossAx val="470353264"/>
        <c:crosses val="max"/>
        <c:crossBetween val="between"/>
        <c:majorUnit val="20000"/>
        <c:minorUnit val="2500"/>
      </c:valAx>
      <c:catAx>
        <c:axId val="470353264"/>
        <c:scaling>
          <c:orientation val="minMax"/>
        </c:scaling>
        <c:delete val="1"/>
        <c:axPos val="b"/>
        <c:numFmt formatCode="General" sourceLinked="1"/>
        <c:majorTickMark val="out"/>
        <c:minorTickMark val="none"/>
        <c:tickLblPos val="nextTo"/>
        <c:crossAx val="470352280"/>
        <c:crosses val="autoZero"/>
        <c:auto val="1"/>
        <c:lblAlgn val="ctr"/>
        <c:lblOffset val="100"/>
        <c:noMultiLvlLbl val="0"/>
      </c:catAx>
      <c:spPr>
        <a:noFill/>
      </c:spPr>
    </c:plotArea>
    <c:legend>
      <c:legendPos val="b"/>
      <c:layout>
        <c:manualLayout>
          <c:xMode val="edge"/>
          <c:yMode val="edge"/>
          <c:x val="0.35882900291644954"/>
          <c:y val="0.92023527380540437"/>
          <c:w val="0.28234181253606511"/>
          <c:h val="7.9764726194595639E-2"/>
        </c:manualLayout>
      </c:layout>
      <c:overlay val="0"/>
      <c:spPr>
        <a:noFill/>
        <a:ln>
          <a:noFill/>
        </a:ln>
        <a:effectLst/>
      </c:spPr>
      <c:txPr>
        <a:bodyPr rot="0" vert="horz"/>
        <a:lstStyle/>
        <a:p>
          <a:pPr>
            <a:defRPr/>
          </a:pPr>
          <a:endParaRPr lang="ja-JP"/>
        </a:p>
      </c:txPr>
    </c:legend>
    <c:plotVisOnly val="1"/>
    <c:dispBlanksAs val="gap"/>
    <c:showDLblsOverMax val="0"/>
  </c:chart>
  <c:spPr>
    <a:ln>
      <a:noFill/>
    </a:ln>
  </c:spPr>
  <c:txPr>
    <a:bodyPr/>
    <a:lstStyle/>
    <a:p>
      <a:pPr>
        <a:defRPr sz="800">
          <a:latin typeface="Meiryo UI" panose="020B0604030504040204" pitchFamily="50" charset="-128"/>
          <a:ea typeface="Meiryo UI" panose="020B0604030504040204" pitchFamily="50" charset="-128"/>
        </a:defRPr>
      </a:pPr>
      <a:endParaRPr lang="ja-JP"/>
    </a:p>
  </c:txPr>
  <c:userShapes r:id="rId1"/>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0163940465664601E-2"/>
          <c:y val="3.1993962671359233E-2"/>
          <c:w val="0.93268064151684837"/>
          <c:h val="0.63882704084938724"/>
        </c:manualLayout>
      </c:layout>
      <c:barChart>
        <c:barDir val="col"/>
        <c:grouping val="stacked"/>
        <c:varyColors val="0"/>
        <c:ser>
          <c:idx val="0"/>
          <c:order val="0"/>
          <c:tx>
            <c:strRef>
              <c:f>Sheet1!$A$4</c:f>
              <c:strCache>
                <c:ptCount val="1"/>
                <c:pt idx="0">
                  <c:v>i-house（公益財団法人大阪国際交流センター）</c:v>
                </c:pt>
              </c:strCache>
            </c:strRef>
          </c:tx>
          <c:spPr>
            <a:solidFill>
              <a:schemeClr val="accent1"/>
            </a:solidFill>
            <a:ln>
              <a:noFill/>
            </a:ln>
            <a:effectLst/>
          </c:spPr>
          <c:invertIfNegative val="0"/>
          <c:cat>
            <c:multiLvlStrRef>
              <c:f>Sheet1!$B$2:$CS$3</c:f>
              <c:multiLvlStrCache>
                <c:ptCount val="85"/>
                <c:lvl>
                  <c:pt idx="0">
                    <c:v>1
月</c:v>
                  </c:pt>
                  <c:pt idx="1">
                    <c:v>2
月</c:v>
                  </c:pt>
                  <c:pt idx="2">
                    <c:v>3
月</c:v>
                  </c:pt>
                  <c:pt idx="3">
                    <c:v>4
月</c:v>
                  </c:pt>
                  <c:pt idx="4">
                    <c:v>5
月</c:v>
                  </c:pt>
                  <c:pt idx="5">
                    <c:v>6
月</c:v>
                  </c:pt>
                  <c:pt idx="6">
                    <c:v>7
月</c:v>
                  </c:pt>
                  <c:pt idx="7">
                    <c:v>8
月</c:v>
                  </c:pt>
                  <c:pt idx="8">
                    <c:v>9
月</c:v>
                  </c:pt>
                  <c:pt idx="9">
                    <c:v>10
月</c:v>
                  </c:pt>
                  <c:pt idx="10">
                    <c:v>11
月</c:v>
                  </c:pt>
                  <c:pt idx="11">
                    <c:v>12
月</c:v>
                  </c:pt>
                  <c:pt idx="12">
                    <c:v>1
月</c:v>
                  </c:pt>
                  <c:pt idx="13">
                    <c:v>2
月</c:v>
                  </c:pt>
                  <c:pt idx="14">
                    <c:v>3
月</c:v>
                  </c:pt>
                  <c:pt idx="15">
                    <c:v>4
月</c:v>
                  </c:pt>
                  <c:pt idx="16">
                    <c:v>5
月</c:v>
                  </c:pt>
                  <c:pt idx="17">
                    <c:v>6
月</c:v>
                  </c:pt>
                  <c:pt idx="18">
                    <c:v>7
月</c:v>
                  </c:pt>
                  <c:pt idx="19">
                    <c:v>8
月</c:v>
                  </c:pt>
                  <c:pt idx="20">
                    <c:v>9
月</c:v>
                  </c:pt>
                  <c:pt idx="21">
                    <c:v>10
月</c:v>
                  </c:pt>
                  <c:pt idx="22">
                    <c:v>11
月</c:v>
                  </c:pt>
                  <c:pt idx="23">
                    <c:v>12
月</c:v>
                  </c:pt>
                  <c:pt idx="24">
                    <c:v>1
月</c:v>
                  </c:pt>
                  <c:pt idx="25">
                    <c:v>2
月</c:v>
                  </c:pt>
                  <c:pt idx="26">
                    <c:v>3
月</c:v>
                  </c:pt>
                  <c:pt idx="27">
                    <c:v>4
月</c:v>
                  </c:pt>
                  <c:pt idx="28">
                    <c:v>5
月</c:v>
                  </c:pt>
                  <c:pt idx="29">
                    <c:v>6
月</c:v>
                  </c:pt>
                  <c:pt idx="30">
                    <c:v>7
月</c:v>
                  </c:pt>
                  <c:pt idx="31">
                    <c:v>8
月</c:v>
                  </c:pt>
                  <c:pt idx="32">
                    <c:v>9
月</c:v>
                  </c:pt>
                  <c:pt idx="33">
                    <c:v>10
月</c:v>
                  </c:pt>
                  <c:pt idx="34">
                    <c:v>11
月</c:v>
                  </c:pt>
                  <c:pt idx="35">
                    <c:v>12
月</c:v>
                  </c:pt>
                  <c:pt idx="36">
                    <c:v>1
月</c:v>
                  </c:pt>
                  <c:pt idx="37">
                    <c:v>2
月</c:v>
                  </c:pt>
                  <c:pt idx="38">
                    <c:v>3
月</c:v>
                  </c:pt>
                  <c:pt idx="39">
                    <c:v>4
月</c:v>
                  </c:pt>
                  <c:pt idx="40">
                    <c:v>5
月</c:v>
                  </c:pt>
                  <c:pt idx="41">
                    <c:v>6
月</c:v>
                  </c:pt>
                  <c:pt idx="42">
                    <c:v>7
月</c:v>
                  </c:pt>
                  <c:pt idx="43">
                    <c:v>8
月</c:v>
                  </c:pt>
                  <c:pt idx="44">
                    <c:v>9
月</c:v>
                  </c:pt>
                  <c:pt idx="45">
                    <c:v>10
月</c:v>
                  </c:pt>
                  <c:pt idx="46">
                    <c:v>11
月</c:v>
                  </c:pt>
                  <c:pt idx="47">
                    <c:v>12
月</c:v>
                  </c:pt>
                  <c:pt idx="48">
                    <c:v>1
月</c:v>
                  </c:pt>
                  <c:pt idx="49">
                    <c:v>2
月</c:v>
                  </c:pt>
                  <c:pt idx="50">
                    <c:v>3
月</c:v>
                  </c:pt>
                  <c:pt idx="51">
                    <c:v>4
月</c:v>
                  </c:pt>
                  <c:pt idx="52">
                    <c:v>5
月</c:v>
                  </c:pt>
                  <c:pt idx="53">
                    <c:v>6
月</c:v>
                  </c:pt>
                  <c:pt idx="54">
                    <c:v>7
月</c:v>
                  </c:pt>
                  <c:pt idx="55">
                    <c:v>8
月</c:v>
                  </c:pt>
                  <c:pt idx="56">
                    <c:v>9
月</c:v>
                  </c:pt>
                  <c:pt idx="57">
                    <c:v>10
月</c:v>
                  </c:pt>
                  <c:pt idx="58">
                    <c:v>11
月</c:v>
                  </c:pt>
                  <c:pt idx="59">
                    <c:v>12
月</c:v>
                  </c:pt>
                  <c:pt idx="60">
                    <c:v>1
月</c:v>
                  </c:pt>
                  <c:pt idx="61">
                    <c:v>2
月</c:v>
                  </c:pt>
                  <c:pt idx="62">
                    <c:v>3
月</c:v>
                  </c:pt>
                  <c:pt idx="63">
                    <c:v>4
月</c:v>
                  </c:pt>
                  <c:pt idx="64">
                    <c:v>5
月</c:v>
                  </c:pt>
                  <c:pt idx="65">
                    <c:v>6
月</c:v>
                  </c:pt>
                  <c:pt idx="66">
                    <c:v>7
月</c:v>
                  </c:pt>
                  <c:pt idx="67">
                    <c:v>8
月</c:v>
                  </c:pt>
                  <c:pt idx="68">
                    <c:v>9
月</c:v>
                  </c:pt>
                  <c:pt idx="69">
                    <c:v>10
月</c:v>
                  </c:pt>
                  <c:pt idx="70">
                    <c:v>11
月</c:v>
                  </c:pt>
                  <c:pt idx="71">
                    <c:v>12
月</c:v>
                  </c:pt>
                  <c:pt idx="72">
                    <c:v>1
月</c:v>
                  </c:pt>
                  <c:pt idx="73">
                    <c:v>2
月</c:v>
                  </c:pt>
                  <c:pt idx="74">
                    <c:v>3
月</c:v>
                  </c:pt>
                  <c:pt idx="75">
                    <c:v>4
月</c:v>
                  </c:pt>
                  <c:pt idx="76">
                    <c:v>5
月</c:v>
                  </c:pt>
                  <c:pt idx="77">
                    <c:v>6
月</c:v>
                  </c:pt>
                  <c:pt idx="78">
                    <c:v>7
月</c:v>
                  </c:pt>
                  <c:pt idx="79">
                    <c:v>8
月</c:v>
                  </c:pt>
                  <c:pt idx="80">
                    <c:v>9
月</c:v>
                  </c:pt>
                  <c:pt idx="81">
                    <c:v>10
月</c:v>
                  </c:pt>
                  <c:pt idx="82">
                    <c:v>11
月</c:v>
                  </c:pt>
                  <c:pt idx="83">
                    <c:v>12
月</c:v>
                  </c:pt>
                  <c:pt idx="84">
                    <c:v>1
月</c:v>
                  </c:pt>
                </c:lvl>
                <c:lvl>
                  <c:pt idx="0">
                    <c:v>2019年</c:v>
                  </c:pt>
                  <c:pt idx="12">
                    <c:v>2020年</c:v>
                  </c:pt>
                  <c:pt idx="24">
                    <c:v>2021年</c:v>
                  </c:pt>
                  <c:pt idx="36">
                    <c:v>2022年</c:v>
                  </c:pt>
                  <c:pt idx="48">
                    <c:v>2023年</c:v>
                  </c:pt>
                  <c:pt idx="60">
                    <c:v>2024年</c:v>
                  </c:pt>
                  <c:pt idx="72">
                    <c:v>2025年</c:v>
                  </c:pt>
                  <c:pt idx="84">
                    <c:v>2026年</c:v>
                  </c:pt>
                </c:lvl>
              </c:multiLvlStrCache>
            </c:multiLvlStrRef>
          </c:cat>
          <c:val>
            <c:numRef>
              <c:f>Sheet1!$B$4:$CS$4</c:f>
              <c:numCache>
                <c:formatCode>General</c:formatCode>
                <c:ptCount val="85"/>
                <c:pt idx="0">
                  <c:v>212</c:v>
                </c:pt>
                <c:pt idx="1">
                  <c:v>187</c:v>
                </c:pt>
                <c:pt idx="2">
                  <c:v>228</c:v>
                </c:pt>
                <c:pt idx="3">
                  <c:v>283</c:v>
                </c:pt>
                <c:pt idx="4">
                  <c:v>236</c:v>
                </c:pt>
                <c:pt idx="5">
                  <c:v>201</c:v>
                </c:pt>
                <c:pt idx="6">
                  <c:v>255</c:v>
                </c:pt>
                <c:pt idx="7">
                  <c:v>346</c:v>
                </c:pt>
                <c:pt idx="8">
                  <c:v>348</c:v>
                </c:pt>
                <c:pt idx="9">
                  <c:v>371</c:v>
                </c:pt>
                <c:pt idx="10">
                  <c:v>362</c:v>
                </c:pt>
                <c:pt idx="11">
                  <c:v>233</c:v>
                </c:pt>
                <c:pt idx="12">
                  <c:v>241</c:v>
                </c:pt>
                <c:pt idx="13">
                  <c:v>278</c:v>
                </c:pt>
                <c:pt idx="14">
                  <c:v>364</c:v>
                </c:pt>
                <c:pt idx="15">
                  <c:v>432</c:v>
                </c:pt>
                <c:pt idx="16">
                  <c:v>377</c:v>
                </c:pt>
                <c:pt idx="17">
                  <c:v>715</c:v>
                </c:pt>
                <c:pt idx="18">
                  <c:v>799</c:v>
                </c:pt>
                <c:pt idx="19">
                  <c:v>781</c:v>
                </c:pt>
                <c:pt idx="20">
                  <c:v>296</c:v>
                </c:pt>
                <c:pt idx="21">
                  <c:v>346</c:v>
                </c:pt>
                <c:pt idx="22">
                  <c:v>333</c:v>
                </c:pt>
                <c:pt idx="23">
                  <c:v>244</c:v>
                </c:pt>
                <c:pt idx="24">
                  <c:v>254</c:v>
                </c:pt>
                <c:pt idx="25">
                  <c:v>236</c:v>
                </c:pt>
                <c:pt idx="26">
                  <c:v>233</c:v>
                </c:pt>
                <c:pt idx="27">
                  <c:v>312</c:v>
                </c:pt>
                <c:pt idx="28">
                  <c:v>231</c:v>
                </c:pt>
                <c:pt idx="29">
                  <c:v>342</c:v>
                </c:pt>
                <c:pt idx="30">
                  <c:v>307</c:v>
                </c:pt>
                <c:pt idx="31">
                  <c:v>452</c:v>
                </c:pt>
                <c:pt idx="32">
                  <c:v>330</c:v>
                </c:pt>
                <c:pt idx="33">
                  <c:v>252</c:v>
                </c:pt>
                <c:pt idx="34">
                  <c:v>244</c:v>
                </c:pt>
                <c:pt idx="35">
                  <c:v>219</c:v>
                </c:pt>
                <c:pt idx="36">
                  <c:v>644</c:v>
                </c:pt>
                <c:pt idx="37">
                  <c:v>513</c:v>
                </c:pt>
                <c:pt idx="38">
                  <c:v>365</c:v>
                </c:pt>
                <c:pt idx="39">
                  <c:v>402</c:v>
                </c:pt>
                <c:pt idx="40">
                  <c:v>430</c:v>
                </c:pt>
                <c:pt idx="41">
                  <c:v>401</c:v>
                </c:pt>
                <c:pt idx="42">
                  <c:v>444</c:v>
                </c:pt>
                <c:pt idx="43">
                  <c:v>359</c:v>
                </c:pt>
                <c:pt idx="44">
                  <c:v>311</c:v>
                </c:pt>
                <c:pt idx="45">
                  <c:v>285</c:v>
                </c:pt>
                <c:pt idx="46">
                  <c:v>313</c:v>
                </c:pt>
                <c:pt idx="47">
                  <c:v>408</c:v>
                </c:pt>
                <c:pt idx="48">
                  <c:v>363</c:v>
                </c:pt>
                <c:pt idx="49">
                  <c:v>341</c:v>
                </c:pt>
                <c:pt idx="50">
                  <c:v>360</c:v>
                </c:pt>
                <c:pt idx="51">
                  <c:v>338</c:v>
                </c:pt>
                <c:pt idx="52">
                  <c:v>316</c:v>
                </c:pt>
                <c:pt idx="53">
                  <c:v>291</c:v>
                </c:pt>
                <c:pt idx="54">
                  <c:v>343</c:v>
                </c:pt>
                <c:pt idx="55">
                  <c:v>306</c:v>
                </c:pt>
                <c:pt idx="56">
                  <c:v>337</c:v>
                </c:pt>
                <c:pt idx="57">
                  <c:v>333</c:v>
                </c:pt>
                <c:pt idx="58">
                  <c:v>363</c:v>
                </c:pt>
                <c:pt idx="59">
                  <c:v>302</c:v>
                </c:pt>
                <c:pt idx="60">
                  <c:v>346</c:v>
                </c:pt>
                <c:pt idx="61">
                  <c:v>431</c:v>
                </c:pt>
                <c:pt idx="62">
                  <c:v>369</c:v>
                </c:pt>
                <c:pt idx="63">
                  <c:v>302</c:v>
                </c:pt>
                <c:pt idx="64">
                  <c:v>312</c:v>
                </c:pt>
                <c:pt idx="65">
                  <c:v>329</c:v>
                </c:pt>
                <c:pt idx="66">
                  <c:v>303</c:v>
                </c:pt>
                <c:pt idx="67">
                  <c:v>294</c:v>
                </c:pt>
                <c:pt idx="68">
                  <c:v>319</c:v>
                </c:pt>
                <c:pt idx="69">
                  <c:v>359</c:v>
                </c:pt>
                <c:pt idx="70">
                  <c:v>305</c:v>
                </c:pt>
                <c:pt idx="71">
                  <c:v>289</c:v>
                </c:pt>
                <c:pt idx="72">
                  <c:v>301</c:v>
                </c:pt>
                <c:pt idx="73">
                  <c:v>365</c:v>
                </c:pt>
                <c:pt idx="74">
                  <c:v>419</c:v>
                </c:pt>
                <c:pt idx="75">
                  <c:v>420</c:v>
                </c:pt>
                <c:pt idx="76">
                  <c:v>346</c:v>
                </c:pt>
                <c:pt idx="77">
                  <c:v>392</c:v>
                </c:pt>
                <c:pt idx="78">
                  <c:v>319</c:v>
                </c:pt>
                <c:pt idx="79">
                  <c:v>342</c:v>
                </c:pt>
                <c:pt idx="80">
                  <c:v>420</c:v>
                </c:pt>
                <c:pt idx="81">
                  <c:v>397</c:v>
                </c:pt>
                <c:pt idx="82">
                  <c:v>371</c:v>
                </c:pt>
                <c:pt idx="83">
                  <c:v>310</c:v>
                </c:pt>
                <c:pt idx="84">
                  <c:v>292</c:v>
                </c:pt>
              </c:numCache>
            </c:numRef>
          </c:val>
          <c:extLst>
            <c:ext xmlns:c16="http://schemas.microsoft.com/office/drawing/2014/chart" uri="{C3380CC4-5D6E-409C-BE32-E72D297353CC}">
              <c16:uniqueId val="{00000000-88A3-45C2-8503-5C5889EF7E39}"/>
            </c:ext>
          </c:extLst>
        </c:ser>
        <c:ser>
          <c:idx val="1"/>
          <c:order val="1"/>
          <c:tx>
            <c:strRef>
              <c:f>Sheet1!$A$5</c:f>
              <c:strCache>
                <c:ptCount val="1"/>
                <c:pt idx="0">
                  <c:v>OFIX（公益財団法人大阪府国際交流財団）</c:v>
                </c:pt>
              </c:strCache>
            </c:strRef>
          </c:tx>
          <c:spPr>
            <a:pattFill prst="wdUpDiag">
              <a:fgClr>
                <a:schemeClr val="accent2"/>
              </a:fgClr>
              <a:bgClr>
                <a:schemeClr val="bg1"/>
              </a:bgClr>
            </a:pattFill>
            <a:ln w="0">
              <a:solidFill>
                <a:schemeClr val="accent2"/>
              </a:solidFill>
            </a:ln>
            <a:effectLst/>
          </c:spPr>
          <c:invertIfNegative val="0"/>
          <c:cat>
            <c:multiLvlStrRef>
              <c:f>Sheet1!$B$2:$CS$3</c:f>
              <c:multiLvlStrCache>
                <c:ptCount val="85"/>
                <c:lvl>
                  <c:pt idx="0">
                    <c:v>1
月</c:v>
                  </c:pt>
                  <c:pt idx="1">
                    <c:v>2
月</c:v>
                  </c:pt>
                  <c:pt idx="2">
                    <c:v>3
月</c:v>
                  </c:pt>
                  <c:pt idx="3">
                    <c:v>4
月</c:v>
                  </c:pt>
                  <c:pt idx="4">
                    <c:v>5
月</c:v>
                  </c:pt>
                  <c:pt idx="5">
                    <c:v>6
月</c:v>
                  </c:pt>
                  <c:pt idx="6">
                    <c:v>7
月</c:v>
                  </c:pt>
                  <c:pt idx="7">
                    <c:v>8
月</c:v>
                  </c:pt>
                  <c:pt idx="8">
                    <c:v>9
月</c:v>
                  </c:pt>
                  <c:pt idx="9">
                    <c:v>10
月</c:v>
                  </c:pt>
                  <c:pt idx="10">
                    <c:v>11
月</c:v>
                  </c:pt>
                  <c:pt idx="11">
                    <c:v>12
月</c:v>
                  </c:pt>
                  <c:pt idx="12">
                    <c:v>1
月</c:v>
                  </c:pt>
                  <c:pt idx="13">
                    <c:v>2
月</c:v>
                  </c:pt>
                  <c:pt idx="14">
                    <c:v>3
月</c:v>
                  </c:pt>
                  <c:pt idx="15">
                    <c:v>4
月</c:v>
                  </c:pt>
                  <c:pt idx="16">
                    <c:v>5
月</c:v>
                  </c:pt>
                  <c:pt idx="17">
                    <c:v>6
月</c:v>
                  </c:pt>
                  <c:pt idx="18">
                    <c:v>7
月</c:v>
                  </c:pt>
                  <c:pt idx="19">
                    <c:v>8
月</c:v>
                  </c:pt>
                  <c:pt idx="20">
                    <c:v>9
月</c:v>
                  </c:pt>
                  <c:pt idx="21">
                    <c:v>10
月</c:v>
                  </c:pt>
                  <c:pt idx="22">
                    <c:v>11
月</c:v>
                  </c:pt>
                  <c:pt idx="23">
                    <c:v>12
月</c:v>
                  </c:pt>
                  <c:pt idx="24">
                    <c:v>1
月</c:v>
                  </c:pt>
                  <c:pt idx="25">
                    <c:v>2
月</c:v>
                  </c:pt>
                  <c:pt idx="26">
                    <c:v>3
月</c:v>
                  </c:pt>
                  <c:pt idx="27">
                    <c:v>4
月</c:v>
                  </c:pt>
                  <c:pt idx="28">
                    <c:v>5
月</c:v>
                  </c:pt>
                  <c:pt idx="29">
                    <c:v>6
月</c:v>
                  </c:pt>
                  <c:pt idx="30">
                    <c:v>7
月</c:v>
                  </c:pt>
                  <c:pt idx="31">
                    <c:v>8
月</c:v>
                  </c:pt>
                  <c:pt idx="32">
                    <c:v>9
月</c:v>
                  </c:pt>
                  <c:pt idx="33">
                    <c:v>10
月</c:v>
                  </c:pt>
                  <c:pt idx="34">
                    <c:v>11
月</c:v>
                  </c:pt>
                  <c:pt idx="35">
                    <c:v>12
月</c:v>
                  </c:pt>
                  <c:pt idx="36">
                    <c:v>1
月</c:v>
                  </c:pt>
                  <c:pt idx="37">
                    <c:v>2
月</c:v>
                  </c:pt>
                  <c:pt idx="38">
                    <c:v>3
月</c:v>
                  </c:pt>
                  <c:pt idx="39">
                    <c:v>4
月</c:v>
                  </c:pt>
                  <c:pt idx="40">
                    <c:v>5
月</c:v>
                  </c:pt>
                  <c:pt idx="41">
                    <c:v>6
月</c:v>
                  </c:pt>
                  <c:pt idx="42">
                    <c:v>7
月</c:v>
                  </c:pt>
                  <c:pt idx="43">
                    <c:v>8
月</c:v>
                  </c:pt>
                  <c:pt idx="44">
                    <c:v>9
月</c:v>
                  </c:pt>
                  <c:pt idx="45">
                    <c:v>10
月</c:v>
                  </c:pt>
                  <c:pt idx="46">
                    <c:v>11
月</c:v>
                  </c:pt>
                  <c:pt idx="47">
                    <c:v>12
月</c:v>
                  </c:pt>
                  <c:pt idx="48">
                    <c:v>1
月</c:v>
                  </c:pt>
                  <c:pt idx="49">
                    <c:v>2
月</c:v>
                  </c:pt>
                  <c:pt idx="50">
                    <c:v>3
月</c:v>
                  </c:pt>
                  <c:pt idx="51">
                    <c:v>4
月</c:v>
                  </c:pt>
                  <c:pt idx="52">
                    <c:v>5
月</c:v>
                  </c:pt>
                  <c:pt idx="53">
                    <c:v>6
月</c:v>
                  </c:pt>
                  <c:pt idx="54">
                    <c:v>7
月</c:v>
                  </c:pt>
                  <c:pt idx="55">
                    <c:v>8
月</c:v>
                  </c:pt>
                  <c:pt idx="56">
                    <c:v>9
月</c:v>
                  </c:pt>
                  <c:pt idx="57">
                    <c:v>10
月</c:v>
                  </c:pt>
                  <c:pt idx="58">
                    <c:v>11
月</c:v>
                  </c:pt>
                  <c:pt idx="59">
                    <c:v>12
月</c:v>
                  </c:pt>
                  <c:pt idx="60">
                    <c:v>1
月</c:v>
                  </c:pt>
                  <c:pt idx="61">
                    <c:v>2
月</c:v>
                  </c:pt>
                  <c:pt idx="62">
                    <c:v>3
月</c:v>
                  </c:pt>
                  <c:pt idx="63">
                    <c:v>4
月</c:v>
                  </c:pt>
                  <c:pt idx="64">
                    <c:v>5
月</c:v>
                  </c:pt>
                  <c:pt idx="65">
                    <c:v>6
月</c:v>
                  </c:pt>
                  <c:pt idx="66">
                    <c:v>7
月</c:v>
                  </c:pt>
                  <c:pt idx="67">
                    <c:v>8
月</c:v>
                  </c:pt>
                  <c:pt idx="68">
                    <c:v>9
月</c:v>
                  </c:pt>
                  <c:pt idx="69">
                    <c:v>10
月</c:v>
                  </c:pt>
                  <c:pt idx="70">
                    <c:v>11
月</c:v>
                  </c:pt>
                  <c:pt idx="71">
                    <c:v>12
月</c:v>
                  </c:pt>
                  <c:pt idx="72">
                    <c:v>1
月</c:v>
                  </c:pt>
                  <c:pt idx="73">
                    <c:v>2
月</c:v>
                  </c:pt>
                  <c:pt idx="74">
                    <c:v>3
月</c:v>
                  </c:pt>
                  <c:pt idx="75">
                    <c:v>4
月</c:v>
                  </c:pt>
                  <c:pt idx="76">
                    <c:v>5
月</c:v>
                  </c:pt>
                  <c:pt idx="77">
                    <c:v>6
月</c:v>
                  </c:pt>
                  <c:pt idx="78">
                    <c:v>7
月</c:v>
                  </c:pt>
                  <c:pt idx="79">
                    <c:v>8
月</c:v>
                  </c:pt>
                  <c:pt idx="80">
                    <c:v>9
月</c:v>
                  </c:pt>
                  <c:pt idx="81">
                    <c:v>10
月</c:v>
                  </c:pt>
                  <c:pt idx="82">
                    <c:v>11
月</c:v>
                  </c:pt>
                  <c:pt idx="83">
                    <c:v>12
月</c:v>
                  </c:pt>
                  <c:pt idx="84">
                    <c:v>1
月</c:v>
                  </c:pt>
                </c:lvl>
                <c:lvl>
                  <c:pt idx="0">
                    <c:v>2019年</c:v>
                  </c:pt>
                  <c:pt idx="12">
                    <c:v>2020年</c:v>
                  </c:pt>
                  <c:pt idx="24">
                    <c:v>2021年</c:v>
                  </c:pt>
                  <c:pt idx="36">
                    <c:v>2022年</c:v>
                  </c:pt>
                  <c:pt idx="48">
                    <c:v>2023年</c:v>
                  </c:pt>
                  <c:pt idx="60">
                    <c:v>2024年</c:v>
                  </c:pt>
                  <c:pt idx="72">
                    <c:v>2025年</c:v>
                  </c:pt>
                  <c:pt idx="84">
                    <c:v>2026年</c:v>
                  </c:pt>
                </c:lvl>
              </c:multiLvlStrCache>
            </c:multiLvlStrRef>
          </c:cat>
          <c:val>
            <c:numRef>
              <c:f>Sheet1!$B$5:$CS$5</c:f>
              <c:numCache>
                <c:formatCode>General</c:formatCode>
                <c:ptCount val="85"/>
                <c:pt idx="0">
                  <c:v>113</c:v>
                </c:pt>
                <c:pt idx="1">
                  <c:v>132</c:v>
                </c:pt>
                <c:pt idx="2">
                  <c:v>138</c:v>
                </c:pt>
                <c:pt idx="3" formatCode="#,##0_);[Red]\(#,##0\)">
                  <c:v>176</c:v>
                </c:pt>
                <c:pt idx="4" formatCode="#,##0_);[Red]\(#,##0\)">
                  <c:v>159</c:v>
                </c:pt>
                <c:pt idx="5" formatCode="#,##0_);[Red]\(#,##0\)">
                  <c:v>165</c:v>
                </c:pt>
                <c:pt idx="6" formatCode="#,##0_);[Red]\(#,##0\)">
                  <c:v>142</c:v>
                </c:pt>
                <c:pt idx="7" formatCode="#,##0_);[Red]\(#,##0\)">
                  <c:v>148</c:v>
                </c:pt>
                <c:pt idx="8" formatCode="#,##0_);[Red]\(#,##0\)">
                  <c:v>170</c:v>
                </c:pt>
                <c:pt idx="9" formatCode="#,##0_);[Red]\(#,##0\)">
                  <c:v>165</c:v>
                </c:pt>
                <c:pt idx="10" formatCode="#,##0_);[Red]\(#,##0\)">
                  <c:v>144</c:v>
                </c:pt>
                <c:pt idx="11" formatCode="#,##0_);[Red]\(#,##0\)">
                  <c:v>187</c:v>
                </c:pt>
                <c:pt idx="12" formatCode="#,##0_);[Red]\(#,##0\)">
                  <c:v>177</c:v>
                </c:pt>
                <c:pt idx="13" formatCode="#,##0_);[Red]\(#,##0\)">
                  <c:v>219</c:v>
                </c:pt>
                <c:pt idx="14" formatCode="#,##0_);[Red]\(#,##0\)">
                  <c:v>352</c:v>
                </c:pt>
                <c:pt idx="15" formatCode="#,##0_);[Red]\(#,##0\)">
                  <c:v>350</c:v>
                </c:pt>
                <c:pt idx="16" formatCode="#,##0_);[Red]\(#,##0\)">
                  <c:v>200</c:v>
                </c:pt>
                <c:pt idx="17" formatCode="#,##0_);[Red]\(#,##0\)">
                  <c:v>222</c:v>
                </c:pt>
                <c:pt idx="18" formatCode="#,##0_);[Red]\(#,##0\)">
                  <c:v>233</c:v>
                </c:pt>
                <c:pt idx="19" formatCode="#,##0_);[Red]\(#,##0\)">
                  <c:v>196</c:v>
                </c:pt>
                <c:pt idx="20" formatCode="#,##0_);[Red]\(#,##0\)">
                  <c:v>156</c:v>
                </c:pt>
                <c:pt idx="21" formatCode="#,##0_);[Red]\(#,##0\)">
                  <c:v>186</c:v>
                </c:pt>
                <c:pt idx="22" formatCode="#,##0_);[Red]\(#,##0\)">
                  <c:v>157</c:v>
                </c:pt>
                <c:pt idx="23" formatCode="#,##0_);[Red]\(#,##0\)">
                  <c:v>183</c:v>
                </c:pt>
                <c:pt idx="24" formatCode="#,##0_);[Red]\(#,##0\)">
                  <c:v>159</c:v>
                </c:pt>
                <c:pt idx="25" formatCode="#,##0_);[Red]\(#,##0\)">
                  <c:v>137</c:v>
                </c:pt>
                <c:pt idx="26" formatCode="#,##0_);[Red]\(#,##0\)">
                  <c:v>189</c:v>
                </c:pt>
                <c:pt idx="27" formatCode="#,##0_);[Red]\(#,##0\)">
                  <c:v>223</c:v>
                </c:pt>
                <c:pt idx="28" formatCode="#,##0_);[Red]\(#,##0\)">
                  <c:v>159</c:v>
                </c:pt>
                <c:pt idx="29" formatCode="#,##0_);[Red]\(#,##0\)">
                  <c:v>146</c:v>
                </c:pt>
                <c:pt idx="30" formatCode="#,##0_);[Red]\(#,##0\)">
                  <c:v>179</c:v>
                </c:pt>
                <c:pt idx="31" formatCode="#,##0_);[Red]\(#,##0\)">
                  <c:v>182</c:v>
                </c:pt>
                <c:pt idx="32" formatCode="#,##0_);[Red]\(#,##0\)">
                  <c:v>169</c:v>
                </c:pt>
                <c:pt idx="33" formatCode="#,##0_);[Red]\(#,##0\)">
                  <c:v>127</c:v>
                </c:pt>
                <c:pt idx="34" formatCode="#,##0_);[Red]\(#,##0\)">
                  <c:v>130</c:v>
                </c:pt>
                <c:pt idx="35" formatCode="#,##0_);[Red]\(#,##0\)">
                  <c:v>117</c:v>
                </c:pt>
                <c:pt idx="36" formatCode="#,##0_);[Red]\(#,##0\)">
                  <c:v>268</c:v>
                </c:pt>
                <c:pt idx="37" formatCode="#,##0_);[Red]\(#,##0\)">
                  <c:v>343</c:v>
                </c:pt>
                <c:pt idx="38" formatCode="#,##0_);[Red]\(#,##0\)">
                  <c:v>269</c:v>
                </c:pt>
                <c:pt idx="39" formatCode="#,##0_);[Red]\(#,##0\)">
                  <c:v>319</c:v>
                </c:pt>
                <c:pt idx="40" formatCode="#,##0_);[Red]\(#,##0\)">
                  <c:v>354</c:v>
                </c:pt>
                <c:pt idx="41" formatCode="#,##0_);[Red]\(#,##0\)">
                  <c:v>267</c:v>
                </c:pt>
                <c:pt idx="42" formatCode="#,##0_);[Red]\(#,##0\)">
                  <c:v>344</c:v>
                </c:pt>
                <c:pt idx="43" formatCode="#,##0_);[Red]\(#,##0\)">
                  <c:v>383</c:v>
                </c:pt>
                <c:pt idx="44" formatCode="#,##0_);[Red]\(#,##0\)">
                  <c:v>168</c:v>
                </c:pt>
                <c:pt idx="45" formatCode="#,##0_);[Red]\(#,##0\)">
                  <c:v>183</c:v>
                </c:pt>
                <c:pt idx="46" formatCode="#,##0_);[Red]\(#,##0\)">
                  <c:v>195</c:v>
                </c:pt>
                <c:pt idx="47" formatCode="#,##0_);[Red]\(#,##0\)">
                  <c:v>185</c:v>
                </c:pt>
                <c:pt idx="48" formatCode="#,##0_);[Red]\(#,##0\)">
                  <c:v>191</c:v>
                </c:pt>
                <c:pt idx="49" formatCode="#,##0_);[Red]\(#,##0\)">
                  <c:v>148</c:v>
                </c:pt>
                <c:pt idx="50" formatCode="#,##0_);[Red]\(#,##0\)">
                  <c:v>190</c:v>
                </c:pt>
                <c:pt idx="51" formatCode="#,##0_);[Red]\(#,##0\)">
                  <c:v>176</c:v>
                </c:pt>
                <c:pt idx="52" formatCode="#,##0_);[Red]\(#,##0\)">
                  <c:v>183</c:v>
                </c:pt>
                <c:pt idx="53" formatCode="#,##0_);[Red]\(#,##0\)">
                  <c:v>196</c:v>
                </c:pt>
                <c:pt idx="54" formatCode="#,##0_);[Red]\(#,##0\)">
                  <c:v>128</c:v>
                </c:pt>
                <c:pt idx="55" formatCode="#,##0_);[Red]\(#,##0\)">
                  <c:v>196</c:v>
                </c:pt>
                <c:pt idx="56" formatCode="#,##0_);[Red]\(#,##0\)">
                  <c:v>193</c:v>
                </c:pt>
                <c:pt idx="57" formatCode="#,##0_);[Red]\(#,##0\)">
                  <c:v>220</c:v>
                </c:pt>
                <c:pt idx="58" formatCode="#,##0_);[Red]\(#,##0\)">
                  <c:v>168</c:v>
                </c:pt>
                <c:pt idx="59" formatCode="#,##0_);[Red]\(#,##0\)">
                  <c:v>166</c:v>
                </c:pt>
                <c:pt idx="60" formatCode="#,##0_);[Red]\(#,##0\)">
                  <c:v>133</c:v>
                </c:pt>
                <c:pt idx="61" formatCode="#,##0_);[Red]\(#,##0\)">
                  <c:v>170</c:v>
                </c:pt>
                <c:pt idx="62" formatCode="#,##0_);[Red]\(#,##0\)">
                  <c:v>150</c:v>
                </c:pt>
                <c:pt idx="63" formatCode="#,##0_);[Red]\(#,##0\)">
                  <c:v>185</c:v>
                </c:pt>
                <c:pt idx="64" formatCode="#,##0_);[Red]\(#,##0\)">
                  <c:v>253</c:v>
                </c:pt>
                <c:pt idx="65" formatCode="#,##0_);[Red]\(#,##0\)">
                  <c:v>220</c:v>
                </c:pt>
                <c:pt idx="66" formatCode="#,##0_);[Red]\(#,##0\)">
                  <c:v>269</c:v>
                </c:pt>
                <c:pt idx="67" formatCode="#,##0_);[Red]\(#,##0\)">
                  <c:v>206</c:v>
                </c:pt>
                <c:pt idx="68" formatCode="#,##0_);[Red]\(#,##0\)">
                  <c:v>211</c:v>
                </c:pt>
                <c:pt idx="69" formatCode="#,##0_);[Red]\(#,##0\)">
                  <c:v>261</c:v>
                </c:pt>
                <c:pt idx="70" formatCode="#,##0_);[Red]\(#,##0\)">
                  <c:v>197</c:v>
                </c:pt>
                <c:pt idx="71" formatCode="#,##0_);[Red]\(#,##0\)">
                  <c:v>178</c:v>
                </c:pt>
                <c:pt idx="72" formatCode="#,##0_);[Red]\(#,##0\)">
                  <c:v>270</c:v>
                </c:pt>
                <c:pt idx="73" formatCode="#,##0_);[Red]\(#,##0\)">
                  <c:v>328</c:v>
                </c:pt>
                <c:pt idx="74" formatCode="#,##0_);[Red]\(#,##0\)">
                  <c:v>243</c:v>
                </c:pt>
                <c:pt idx="75" formatCode="#,##0_);[Red]\(#,##0\)">
                  <c:v>230</c:v>
                </c:pt>
                <c:pt idx="76" formatCode="#,##0_);[Red]\(#,##0\)">
                  <c:v>223</c:v>
                </c:pt>
                <c:pt idx="77" formatCode="#,##0_);[Red]\(#,##0\)">
                  <c:v>169</c:v>
                </c:pt>
                <c:pt idx="78" formatCode="#,##0_);[Red]\(#,##0\)">
                  <c:v>265</c:v>
                </c:pt>
                <c:pt idx="79" formatCode="#,##0_);[Red]\(#,##0\)">
                  <c:v>215</c:v>
                </c:pt>
                <c:pt idx="80" formatCode="#,##0_);[Red]\(#,##0\)">
                  <c:v>204</c:v>
                </c:pt>
                <c:pt idx="81" formatCode="#,##0_);[Red]\(#,##0\)">
                  <c:v>211</c:v>
                </c:pt>
                <c:pt idx="82" formatCode="#,##0_);[Red]\(#,##0\)">
                  <c:v>207</c:v>
                </c:pt>
                <c:pt idx="83" formatCode="#,##0_);[Red]\(#,##0\)">
                  <c:v>203</c:v>
                </c:pt>
                <c:pt idx="84" formatCode="#,##0_);[Red]\(#,##0\)">
                  <c:v>201</c:v>
                </c:pt>
              </c:numCache>
            </c:numRef>
          </c:val>
          <c:extLst>
            <c:ext xmlns:c16="http://schemas.microsoft.com/office/drawing/2014/chart" uri="{C3380CC4-5D6E-409C-BE32-E72D297353CC}">
              <c16:uniqueId val="{00000001-88A3-45C2-8503-5C5889EF7E39}"/>
            </c:ext>
          </c:extLst>
        </c:ser>
        <c:ser>
          <c:idx val="2"/>
          <c:order val="2"/>
          <c:tx>
            <c:strRef>
              <c:f>Sheet1!$A$6</c:f>
              <c:strCache>
                <c:ptCount val="1"/>
                <c:pt idx="0">
                  <c:v>計</c:v>
                </c:pt>
              </c:strCache>
            </c:strRef>
          </c:tx>
          <c:spPr>
            <a:noFill/>
            <a:ln>
              <a:noFill/>
            </a:ln>
            <a:effectLst/>
          </c:spPr>
          <c:invertIfNegative val="0"/>
          <c:dLbls>
            <c:dLbl>
              <c:idx val="12"/>
              <c:delete val="1"/>
              <c:extLst>
                <c:ext xmlns:c15="http://schemas.microsoft.com/office/drawing/2012/chart" uri="{CE6537A1-D6FC-4f65-9D91-7224C49458BB}"/>
                <c:ext xmlns:c16="http://schemas.microsoft.com/office/drawing/2014/chart" uri="{C3380CC4-5D6E-409C-BE32-E72D297353CC}">
                  <c16:uniqueId val="{00000002-88A3-45C2-8503-5C5889EF7E39}"/>
                </c:ext>
              </c:extLst>
            </c:dLbl>
            <c:dLbl>
              <c:idx val="84"/>
              <c:layout>
                <c:manualLayout>
                  <c:x val="5.6065838069498681E-3"/>
                  <c:y val="8.9863298323852481E-2"/>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2.967979784512938E-2"/>
                      <c:h val="7.1628253223352215E-2"/>
                    </c:manualLayout>
                  </c15:layout>
                </c:ext>
                <c:ext xmlns:c16="http://schemas.microsoft.com/office/drawing/2014/chart" uri="{C3380CC4-5D6E-409C-BE32-E72D297353CC}">
                  <c16:uniqueId val="{00000000-B38B-48EC-A84D-802A2090FAF4}"/>
                </c:ext>
              </c:extLst>
            </c:dLbl>
            <c:spPr>
              <a:noFill/>
              <a:ln>
                <a:noFill/>
              </a:ln>
              <a:effectLst/>
            </c:spPr>
            <c:txPr>
              <a:bodyPr rot="0" spcFirstLastPara="1" vertOverflow="ellipsis" vert="horz" wrap="square" anchor="ctr" anchorCtr="1"/>
              <a:lstStyle/>
              <a:p>
                <a:pPr>
                  <a:defRPr sz="4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Sheet1!$B$2:$CS$3</c:f>
              <c:multiLvlStrCache>
                <c:ptCount val="85"/>
                <c:lvl>
                  <c:pt idx="0">
                    <c:v>1
月</c:v>
                  </c:pt>
                  <c:pt idx="1">
                    <c:v>2
月</c:v>
                  </c:pt>
                  <c:pt idx="2">
                    <c:v>3
月</c:v>
                  </c:pt>
                  <c:pt idx="3">
                    <c:v>4
月</c:v>
                  </c:pt>
                  <c:pt idx="4">
                    <c:v>5
月</c:v>
                  </c:pt>
                  <c:pt idx="5">
                    <c:v>6
月</c:v>
                  </c:pt>
                  <c:pt idx="6">
                    <c:v>7
月</c:v>
                  </c:pt>
                  <c:pt idx="7">
                    <c:v>8
月</c:v>
                  </c:pt>
                  <c:pt idx="8">
                    <c:v>9
月</c:v>
                  </c:pt>
                  <c:pt idx="9">
                    <c:v>10
月</c:v>
                  </c:pt>
                  <c:pt idx="10">
                    <c:v>11
月</c:v>
                  </c:pt>
                  <c:pt idx="11">
                    <c:v>12
月</c:v>
                  </c:pt>
                  <c:pt idx="12">
                    <c:v>1
月</c:v>
                  </c:pt>
                  <c:pt idx="13">
                    <c:v>2
月</c:v>
                  </c:pt>
                  <c:pt idx="14">
                    <c:v>3
月</c:v>
                  </c:pt>
                  <c:pt idx="15">
                    <c:v>4
月</c:v>
                  </c:pt>
                  <c:pt idx="16">
                    <c:v>5
月</c:v>
                  </c:pt>
                  <c:pt idx="17">
                    <c:v>6
月</c:v>
                  </c:pt>
                  <c:pt idx="18">
                    <c:v>7
月</c:v>
                  </c:pt>
                  <c:pt idx="19">
                    <c:v>8
月</c:v>
                  </c:pt>
                  <c:pt idx="20">
                    <c:v>9
月</c:v>
                  </c:pt>
                  <c:pt idx="21">
                    <c:v>10
月</c:v>
                  </c:pt>
                  <c:pt idx="22">
                    <c:v>11
月</c:v>
                  </c:pt>
                  <c:pt idx="23">
                    <c:v>12
月</c:v>
                  </c:pt>
                  <c:pt idx="24">
                    <c:v>1
月</c:v>
                  </c:pt>
                  <c:pt idx="25">
                    <c:v>2
月</c:v>
                  </c:pt>
                  <c:pt idx="26">
                    <c:v>3
月</c:v>
                  </c:pt>
                  <c:pt idx="27">
                    <c:v>4
月</c:v>
                  </c:pt>
                  <c:pt idx="28">
                    <c:v>5
月</c:v>
                  </c:pt>
                  <c:pt idx="29">
                    <c:v>6
月</c:v>
                  </c:pt>
                  <c:pt idx="30">
                    <c:v>7
月</c:v>
                  </c:pt>
                  <c:pt idx="31">
                    <c:v>8
月</c:v>
                  </c:pt>
                  <c:pt idx="32">
                    <c:v>9
月</c:v>
                  </c:pt>
                  <c:pt idx="33">
                    <c:v>10
月</c:v>
                  </c:pt>
                  <c:pt idx="34">
                    <c:v>11
月</c:v>
                  </c:pt>
                  <c:pt idx="35">
                    <c:v>12
月</c:v>
                  </c:pt>
                  <c:pt idx="36">
                    <c:v>1
月</c:v>
                  </c:pt>
                  <c:pt idx="37">
                    <c:v>2
月</c:v>
                  </c:pt>
                  <c:pt idx="38">
                    <c:v>3
月</c:v>
                  </c:pt>
                  <c:pt idx="39">
                    <c:v>4
月</c:v>
                  </c:pt>
                  <c:pt idx="40">
                    <c:v>5
月</c:v>
                  </c:pt>
                  <c:pt idx="41">
                    <c:v>6
月</c:v>
                  </c:pt>
                  <c:pt idx="42">
                    <c:v>7
月</c:v>
                  </c:pt>
                  <c:pt idx="43">
                    <c:v>8
月</c:v>
                  </c:pt>
                  <c:pt idx="44">
                    <c:v>9
月</c:v>
                  </c:pt>
                  <c:pt idx="45">
                    <c:v>10
月</c:v>
                  </c:pt>
                  <c:pt idx="46">
                    <c:v>11
月</c:v>
                  </c:pt>
                  <c:pt idx="47">
                    <c:v>12
月</c:v>
                  </c:pt>
                  <c:pt idx="48">
                    <c:v>1
月</c:v>
                  </c:pt>
                  <c:pt idx="49">
                    <c:v>2
月</c:v>
                  </c:pt>
                  <c:pt idx="50">
                    <c:v>3
月</c:v>
                  </c:pt>
                  <c:pt idx="51">
                    <c:v>4
月</c:v>
                  </c:pt>
                  <c:pt idx="52">
                    <c:v>5
月</c:v>
                  </c:pt>
                  <c:pt idx="53">
                    <c:v>6
月</c:v>
                  </c:pt>
                  <c:pt idx="54">
                    <c:v>7
月</c:v>
                  </c:pt>
                  <c:pt idx="55">
                    <c:v>8
月</c:v>
                  </c:pt>
                  <c:pt idx="56">
                    <c:v>9
月</c:v>
                  </c:pt>
                  <c:pt idx="57">
                    <c:v>10
月</c:v>
                  </c:pt>
                  <c:pt idx="58">
                    <c:v>11
月</c:v>
                  </c:pt>
                  <c:pt idx="59">
                    <c:v>12
月</c:v>
                  </c:pt>
                  <c:pt idx="60">
                    <c:v>1
月</c:v>
                  </c:pt>
                  <c:pt idx="61">
                    <c:v>2
月</c:v>
                  </c:pt>
                  <c:pt idx="62">
                    <c:v>3
月</c:v>
                  </c:pt>
                  <c:pt idx="63">
                    <c:v>4
月</c:v>
                  </c:pt>
                  <c:pt idx="64">
                    <c:v>5
月</c:v>
                  </c:pt>
                  <c:pt idx="65">
                    <c:v>6
月</c:v>
                  </c:pt>
                  <c:pt idx="66">
                    <c:v>7
月</c:v>
                  </c:pt>
                  <c:pt idx="67">
                    <c:v>8
月</c:v>
                  </c:pt>
                  <c:pt idx="68">
                    <c:v>9
月</c:v>
                  </c:pt>
                  <c:pt idx="69">
                    <c:v>10
月</c:v>
                  </c:pt>
                  <c:pt idx="70">
                    <c:v>11
月</c:v>
                  </c:pt>
                  <c:pt idx="71">
                    <c:v>12
月</c:v>
                  </c:pt>
                  <c:pt idx="72">
                    <c:v>1
月</c:v>
                  </c:pt>
                  <c:pt idx="73">
                    <c:v>2
月</c:v>
                  </c:pt>
                  <c:pt idx="74">
                    <c:v>3
月</c:v>
                  </c:pt>
                  <c:pt idx="75">
                    <c:v>4
月</c:v>
                  </c:pt>
                  <c:pt idx="76">
                    <c:v>5
月</c:v>
                  </c:pt>
                  <c:pt idx="77">
                    <c:v>6
月</c:v>
                  </c:pt>
                  <c:pt idx="78">
                    <c:v>7
月</c:v>
                  </c:pt>
                  <c:pt idx="79">
                    <c:v>8
月</c:v>
                  </c:pt>
                  <c:pt idx="80">
                    <c:v>9
月</c:v>
                  </c:pt>
                  <c:pt idx="81">
                    <c:v>10
月</c:v>
                  </c:pt>
                  <c:pt idx="82">
                    <c:v>11
月</c:v>
                  </c:pt>
                  <c:pt idx="83">
                    <c:v>12
月</c:v>
                  </c:pt>
                  <c:pt idx="84">
                    <c:v>1
月</c:v>
                  </c:pt>
                </c:lvl>
                <c:lvl>
                  <c:pt idx="0">
                    <c:v>2019年</c:v>
                  </c:pt>
                  <c:pt idx="12">
                    <c:v>2020年</c:v>
                  </c:pt>
                  <c:pt idx="24">
                    <c:v>2021年</c:v>
                  </c:pt>
                  <c:pt idx="36">
                    <c:v>2022年</c:v>
                  </c:pt>
                  <c:pt idx="48">
                    <c:v>2023年</c:v>
                  </c:pt>
                  <c:pt idx="60">
                    <c:v>2024年</c:v>
                  </c:pt>
                  <c:pt idx="72">
                    <c:v>2025年</c:v>
                  </c:pt>
                  <c:pt idx="84">
                    <c:v>2026年</c:v>
                  </c:pt>
                </c:lvl>
              </c:multiLvlStrCache>
            </c:multiLvlStrRef>
          </c:cat>
          <c:val>
            <c:numRef>
              <c:f>Sheet1!$B$6:$CS$6</c:f>
              <c:numCache>
                <c:formatCode>#,##0_);[Red]\(#,##0\)</c:formatCode>
                <c:ptCount val="85"/>
                <c:pt idx="0">
                  <c:v>325</c:v>
                </c:pt>
                <c:pt idx="1">
                  <c:v>319</c:v>
                </c:pt>
                <c:pt idx="2">
                  <c:v>366</c:v>
                </c:pt>
                <c:pt idx="3">
                  <c:v>459</c:v>
                </c:pt>
                <c:pt idx="4">
                  <c:v>395</c:v>
                </c:pt>
                <c:pt idx="5">
                  <c:v>366</c:v>
                </c:pt>
                <c:pt idx="6">
                  <c:v>397</c:v>
                </c:pt>
                <c:pt idx="7">
                  <c:v>494</c:v>
                </c:pt>
                <c:pt idx="8">
                  <c:v>518</c:v>
                </c:pt>
                <c:pt idx="9">
                  <c:v>536</c:v>
                </c:pt>
                <c:pt idx="10">
                  <c:v>506</c:v>
                </c:pt>
                <c:pt idx="11">
                  <c:v>420</c:v>
                </c:pt>
                <c:pt idx="12">
                  <c:v>418</c:v>
                </c:pt>
                <c:pt idx="13">
                  <c:v>497</c:v>
                </c:pt>
                <c:pt idx="14">
                  <c:v>716</c:v>
                </c:pt>
                <c:pt idx="15">
                  <c:v>782</c:v>
                </c:pt>
                <c:pt idx="16">
                  <c:v>577</c:v>
                </c:pt>
                <c:pt idx="17">
                  <c:v>937</c:v>
                </c:pt>
                <c:pt idx="18">
                  <c:v>1032</c:v>
                </c:pt>
                <c:pt idx="19">
                  <c:v>977</c:v>
                </c:pt>
                <c:pt idx="20">
                  <c:v>452</c:v>
                </c:pt>
                <c:pt idx="21">
                  <c:v>532</c:v>
                </c:pt>
                <c:pt idx="22">
                  <c:v>490</c:v>
                </c:pt>
                <c:pt idx="23">
                  <c:v>427</c:v>
                </c:pt>
                <c:pt idx="24">
                  <c:v>413</c:v>
                </c:pt>
                <c:pt idx="25">
                  <c:v>373</c:v>
                </c:pt>
                <c:pt idx="26">
                  <c:v>422</c:v>
                </c:pt>
                <c:pt idx="27">
                  <c:v>535</c:v>
                </c:pt>
                <c:pt idx="28">
                  <c:v>390</c:v>
                </c:pt>
                <c:pt idx="29">
                  <c:v>488</c:v>
                </c:pt>
                <c:pt idx="30">
                  <c:v>486</c:v>
                </c:pt>
                <c:pt idx="31">
                  <c:v>634</c:v>
                </c:pt>
                <c:pt idx="32">
                  <c:v>499</c:v>
                </c:pt>
                <c:pt idx="33">
                  <c:v>379</c:v>
                </c:pt>
                <c:pt idx="34">
                  <c:v>374</c:v>
                </c:pt>
                <c:pt idx="35">
                  <c:v>336</c:v>
                </c:pt>
                <c:pt idx="36">
                  <c:v>912</c:v>
                </c:pt>
                <c:pt idx="37">
                  <c:v>856</c:v>
                </c:pt>
                <c:pt idx="38">
                  <c:v>634</c:v>
                </c:pt>
                <c:pt idx="39">
                  <c:v>721</c:v>
                </c:pt>
                <c:pt idx="40">
                  <c:v>784</c:v>
                </c:pt>
                <c:pt idx="41">
                  <c:v>668</c:v>
                </c:pt>
                <c:pt idx="42">
                  <c:v>788</c:v>
                </c:pt>
                <c:pt idx="43">
                  <c:v>742</c:v>
                </c:pt>
                <c:pt idx="44">
                  <c:v>479</c:v>
                </c:pt>
                <c:pt idx="45">
                  <c:v>468</c:v>
                </c:pt>
                <c:pt idx="46">
                  <c:v>508</c:v>
                </c:pt>
                <c:pt idx="47">
                  <c:v>593</c:v>
                </c:pt>
                <c:pt idx="48">
                  <c:v>554</c:v>
                </c:pt>
                <c:pt idx="49">
                  <c:v>489</c:v>
                </c:pt>
                <c:pt idx="50">
                  <c:v>550</c:v>
                </c:pt>
                <c:pt idx="51">
                  <c:v>514</c:v>
                </c:pt>
                <c:pt idx="52">
                  <c:v>499</c:v>
                </c:pt>
                <c:pt idx="53">
                  <c:v>487</c:v>
                </c:pt>
                <c:pt idx="54">
                  <c:v>471</c:v>
                </c:pt>
                <c:pt idx="55">
                  <c:v>502</c:v>
                </c:pt>
                <c:pt idx="56">
                  <c:v>530</c:v>
                </c:pt>
                <c:pt idx="57">
                  <c:v>553</c:v>
                </c:pt>
                <c:pt idx="58">
                  <c:v>531</c:v>
                </c:pt>
                <c:pt idx="59">
                  <c:v>468</c:v>
                </c:pt>
                <c:pt idx="60">
                  <c:v>479</c:v>
                </c:pt>
                <c:pt idx="61">
                  <c:v>601</c:v>
                </c:pt>
                <c:pt idx="62">
                  <c:v>519</c:v>
                </c:pt>
                <c:pt idx="63">
                  <c:v>487</c:v>
                </c:pt>
                <c:pt idx="64">
                  <c:v>565</c:v>
                </c:pt>
                <c:pt idx="65">
                  <c:v>549</c:v>
                </c:pt>
                <c:pt idx="66">
                  <c:v>572</c:v>
                </c:pt>
                <c:pt idx="67">
                  <c:v>500</c:v>
                </c:pt>
                <c:pt idx="68">
                  <c:v>530</c:v>
                </c:pt>
                <c:pt idx="69">
                  <c:v>620</c:v>
                </c:pt>
                <c:pt idx="70">
                  <c:v>502</c:v>
                </c:pt>
                <c:pt idx="71">
                  <c:v>467</c:v>
                </c:pt>
                <c:pt idx="72">
                  <c:v>571</c:v>
                </c:pt>
                <c:pt idx="73">
                  <c:v>693</c:v>
                </c:pt>
                <c:pt idx="74">
                  <c:v>662</c:v>
                </c:pt>
                <c:pt idx="75">
                  <c:v>650</c:v>
                </c:pt>
                <c:pt idx="76">
                  <c:v>569</c:v>
                </c:pt>
                <c:pt idx="77">
                  <c:v>561</c:v>
                </c:pt>
                <c:pt idx="78">
                  <c:v>584</c:v>
                </c:pt>
                <c:pt idx="79">
                  <c:v>557</c:v>
                </c:pt>
                <c:pt idx="80">
                  <c:v>624</c:v>
                </c:pt>
                <c:pt idx="81">
                  <c:v>608</c:v>
                </c:pt>
                <c:pt idx="82">
                  <c:v>578</c:v>
                </c:pt>
                <c:pt idx="83">
                  <c:v>513</c:v>
                </c:pt>
                <c:pt idx="84">
                  <c:v>493</c:v>
                </c:pt>
              </c:numCache>
            </c:numRef>
          </c:val>
          <c:extLst>
            <c:ext xmlns:c16="http://schemas.microsoft.com/office/drawing/2014/chart" uri="{C3380CC4-5D6E-409C-BE32-E72D297353CC}">
              <c16:uniqueId val="{00000003-88A3-45C2-8503-5C5889EF7E39}"/>
            </c:ext>
          </c:extLst>
        </c:ser>
        <c:dLbls>
          <c:showLegendKey val="0"/>
          <c:showVal val="0"/>
          <c:showCatName val="0"/>
          <c:showSerName val="0"/>
          <c:showPercent val="0"/>
          <c:showBubbleSize val="0"/>
        </c:dLbls>
        <c:gapWidth val="150"/>
        <c:overlap val="100"/>
        <c:axId val="290438832"/>
        <c:axId val="290435552"/>
      </c:barChart>
      <c:catAx>
        <c:axId val="2904388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6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290435552"/>
        <c:crosses val="autoZero"/>
        <c:auto val="1"/>
        <c:lblAlgn val="ctr"/>
        <c:lblOffset val="100"/>
        <c:noMultiLvlLbl val="0"/>
      </c:catAx>
      <c:valAx>
        <c:axId val="290435552"/>
        <c:scaling>
          <c:orientation val="minMax"/>
          <c:max val="1200"/>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290438832"/>
        <c:crosses val="autoZero"/>
        <c:crossBetween val="between"/>
      </c:valAx>
      <c:spPr>
        <a:noFill/>
        <a:ln>
          <a:noFill/>
        </a:ln>
        <a:effectLst/>
      </c:spPr>
    </c:plotArea>
    <c:legend>
      <c:legendPos val="t"/>
      <c:legendEntry>
        <c:idx val="2"/>
        <c:delete val="1"/>
      </c:legendEntry>
      <c:layout>
        <c:manualLayout>
          <c:xMode val="edge"/>
          <c:yMode val="edge"/>
          <c:x val="0.25061551019471179"/>
          <c:y val="0"/>
          <c:w val="0.65235008568802511"/>
          <c:h val="0.11707470648997029"/>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sz="400">
          <a:solidFill>
            <a:sysClr val="windowText" lastClr="000000"/>
          </a:solidFill>
          <a:latin typeface="Meiryo UI" panose="020B0604030504040204" pitchFamily="50" charset="-128"/>
          <a:ea typeface="Meiryo UI" panose="020B0604030504040204" pitchFamily="50" charset="-128"/>
        </a:defRPr>
      </a:pPr>
      <a:endParaRPr lang="ja-JP"/>
    </a:p>
  </c:txPr>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8559420002416325E-2"/>
          <c:y val="0.20099578085462758"/>
          <c:w val="0.92904741191047691"/>
          <c:h val="0.69839332019084022"/>
        </c:manualLayout>
      </c:layout>
      <c:barChart>
        <c:barDir val="col"/>
        <c:grouping val="clustered"/>
        <c:varyColors val="0"/>
        <c:ser>
          <c:idx val="0"/>
          <c:order val="0"/>
          <c:tx>
            <c:strRef>
              <c:f>'業況 （グラフ用） (2)'!$E$6</c:f>
              <c:strCache>
                <c:ptCount val="1"/>
                <c:pt idx="0">
                  <c:v>2019年3月</c:v>
                </c:pt>
              </c:strCache>
            </c:strRef>
          </c:tx>
          <c:spPr>
            <a:solidFill>
              <a:schemeClr val="accent1"/>
            </a:solidFill>
            <a:ln>
              <a:no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(2)'!$E$7:$E$10</c:f>
              <c:numCache>
                <c:formatCode>0_ </c:formatCode>
                <c:ptCount val="4"/>
                <c:pt idx="0">
                  <c:v>12</c:v>
                </c:pt>
                <c:pt idx="1">
                  <c:v>6</c:v>
                </c:pt>
                <c:pt idx="2">
                  <c:v>16</c:v>
                </c:pt>
                <c:pt idx="3">
                  <c:v>-9</c:v>
                </c:pt>
              </c:numCache>
            </c:numRef>
          </c:val>
          <c:extLst>
            <c:ext xmlns:c16="http://schemas.microsoft.com/office/drawing/2014/chart" uri="{C3380CC4-5D6E-409C-BE32-E72D297353CC}">
              <c16:uniqueId val="{00000000-10D7-499C-B249-42F30DB92A40}"/>
            </c:ext>
          </c:extLst>
        </c:ser>
        <c:ser>
          <c:idx val="1"/>
          <c:order val="1"/>
          <c:tx>
            <c:strRef>
              <c:f>'業況 （グラフ用） (2)'!$F$6</c:f>
              <c:strCache>
                <c:ptCount val="1"/>
                <c:pt idx="0">
                  <c:v>2019年6月</c:v>
                </c:pt>
              </c:strCache>
            </c:strRef>
          </c:tx>
          <c:spPr>
            <a:solidFill>
              <a:schemeClr val="accent2"/>
            </a:solidFill>
            <a:ln>
              <a:no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(2)'!$F$7:$F$10</c:f>
              <c:numCache>
                <c:formatCode>0_ </c:formatCode>
                <c:ptCount val="4"/>
                <c:pt idx="0">
                  <c:v>9</c:v>
                </c:pt>
                <c:pt idx="1">
                  <c:v>4</c:v>
                </c:pt>
                <c:pt idx="2">
                  <c:v>15</c:v>
                </c:pt>
                <c:pt idx="3">
                  <c:v>-9</c:v>
                </c:pt>
              </c:numCache>
            </c:numRef>
          </c:val>
          <c:extLst>
            <c:ext xmlns:c16="http://schemas.microsoft.com/office/drawing/2014/chart" uri="{C3380CC4-5D6E-409C-BE32-E72D297353CC}">
              <c16:uniqueId val="{00000001-10D7-499C-B249-42F30DB92A40}"/>
            </c:ext>
          </c:extLst>
        </c:ser>
        <c:ser>
          <c:idx val="2"/>
          <c:order val="2"/>
          <c:tx>
            <c:strRef>
              <c:f>'業況 （グラフ用） (2)'!$G$6</c:f>
              <c:strCache>
                <c:ptCount val="1"/>
                <c:pt idx="0">
                  <c:v>2019年9月</c:v>
                </c:pt>
              </c:strCache>
            </c:strRef>
          </c:tx>
          <c:spPr>
            <a:solidFill>
              <a:schemeClr val="accent3"/>
            </a:solidFill>
            <a:ln>
              <a:no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(2)'!$G$7:$G$10</c:f>
              <c:numCache>
                <c:formatCode>0_ </c:formatCode>
                <c:ptCount val="4"/>
                <c:pt idx="0">
                  <c:v>5</c:v>
                </c:pt>
                <c:pt idx="1">
                  <c:v>-3</c:v>
                </c:pt>
                <c:pt idx="2">
                  <c:v>12</c:v>
                </c:pt>
                <c:pt idx="3">
                  <c:v>-15</c:v>
                </c:pt>
              </c:numCache>
            </c:numRef>
          </c:val>
          <c:extLst>
            <c:ext xmlns:c16="http://schemas.microsoft.com/office/drawing/2014/chart" uri="{C3380CC4-5D6E-409C-BE32-E72D297353CC}">
              <c16:uniqueId val="{00000002-10D7-499C-B249-42F30DB92A40}"/>
            </c:ext>
          </c:extLst>
        </c:ser>
        <c:ser>
          <c:idx val="3"/>
          <c:order val="3"/>
          <c:tx>
            <c:strRef>
              <c:f>'業況 （グラフ用） (2)'!$H$6</c:f>
              <c:strCache>
                <c:ptCount val="1"/>
                <c:pt idx="0">
                  <c:v>2019年12月</c:v>
                </c:pt>
              </c:strCache>
            </c:strRef>
          </c:tx>
          <c:spPr>
            <a:solidFill>
              <a:schemeClr val="accent4"/>
            </a:solidFill>
            <a:ln>
              <a:no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(2)'!$H$7:$H$10</c:f>
              <c:numCache>
                <c:formatCode>0_ </c:formatCode>
                <c:ptCount val="4"/>
                <c:pt idx="0">
                  <c:v>2</c:v>
                </c:pt>
                <c:pt idx="1">
                  <c:v>-6</c:v>
                </c:pt>
                <c:pt idx="2">
                  <c:v>11</c:v>
                </c:pt>
                <c:pt idx="3">
                  <c:v>-18</c:v>
                </c:pt>
              </c:numCache>
            </c:numRef>
          </c:val>
          <c:extLst>
            <c:ext xmlns:c16="http://schemas.microsoft.com/office/drawing/2014/chart" uri="{C3380CC4-5D6E-409C-BE32-E72D297353CC}">
              <c16:uniqueId val="{00000003-10D7-499C-B249-42F30DB92A40}"/>
            </c:ext>
          </c:extLst>
        </c:ser>
        <c:ser>
          <c:idx val="4"/>
          <c:order val="4"/>
          <c:tx>
            <c:strRef>
              <c:f>'業況 （グラフ用） (2)'!$I$6</c:f>
              <c:strCache>
                <c:ptCount val="1"/>
                <c:pt idx="0">
                  <c:v>2020年3月</c:v>
                </c:pt>
              </c:strCache>
            </c:strRef>
          </c:tx>
          <c:spPr>
            <a:solidFill>
              <a:schemeClr val="accent5"/>
            </a:solidFill>
            <a:ln>
              <a:solidFill>
                <a:schemeClr val="accent1"/>
              </a:solid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(2)'!$I$7:$I$10</c:f>
              <c:numCache>
                <c:formatCode>0_ </c:formatCode>
                <c:ptCount val="4"/>
                <c:pt idx="0">
                  <c:v>-10</c:v>
                </c:pt>
                <c:pt idx="1">
                  <c:v>-16</c:v>
                </c:pt>
                <c:pt idx="2">
                  <c:v>-3</c:v>
                </c:pt>
                <c:pt idx="3">
                  <c:v>-55</c:v>
                </c:pt>
              </c:numCache>
            </c:numRef>
          </c:val>
          <c:extLst>
            <c:ext xmlns:c16="http://schemas.microsoft.com/office/drawing/2014/chart" uri="{C3380CC4-5D6E-409C-BE32-E72D297353CC}">
              <c16:uniqueId val="{00000004-10D7-499C-B249-42F30DB92A40}"/>
            </c:ext>
          </c:extLst>
        </c:ser>
        <c:ser>
          <c:idx val="5"/>
          <c:order val="5"/>
          <c:tx>
            <c:strRef>
              <c:f>'業況 （グラフ用） (2)'!$J$6</c:f>
              <c:strCache>
                <c:ptCount val="1"/>
                <c:pt idx="0">
                  <c:v>2020年6月</c:v>
                </c:pt>
              </c:strCache>
            </c:strRef>
          </c:tx>
          <c:spPr>
            <a:pattFill prst="wdUpDiag">
              <a:fgClr>
                <a:srgbClr val="7030A0"/>
              </a:fgClr>
              <a:bgClr>
                <a:schemeClr val="bg1"/>
              </a:bgClr>
            </a:pattFill>
            <a:ln>
              <a:solidFill>
                <a:srgbClr val="7030A0"/>
              </a:solid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(2)'!$J$7:$J$10</c:f>
              <c:numCache>
                <c:formatCode>0_ </c:formatCode>
                <c:ptCount val="4"/>
                <c:pt idx="0">
                  <c:v>-36</c:v>
                </c:pt>
                <c:pt idx="1">
                  <c:v>-42</c:v>
                </c:pt>
                <c:pt idx="2">
                  <c:v>-31</c:v>
                </c:pt>
                <c:pt idx="3">
                  <c:v>-85</c:v>
                </c:pt>
              </c:numCache>
            </c:numRef>
          </c:val>
          <c:extLst>
            <c:ext xmlns:c16="http://schemas.microsoft.com/office/drawing/2014/chart" uri="{C3380CC4-5D6E-409C-BE32-E72D297353CC}">
              <c16:uniqueId val="{00000005-10D7-499C-B249-42F30DB92A40}"/>
            </c:ext>
          </c:extLst>
        </c:ser>
        <c:ser>
          <c:idx val="6"/>
          <c:order val="6"/>
          <c:tx>
            <c:strRef>
              <c:f>'業況 （グラフ用） (2)'!$K$6</c:f>
              <c:strCache>
                <c:ptCount val="1"/>
                <c:pt idx="0">
                  <c:v>2020年9月</c:v>
                </c:pt>
              </c:strCache>
            </c:strRef>
          </c:tx>
          <c:spPr>
            <a:solidFill>
              <a:schemeClr val="accent2">
                <a:lumMod val="60000"/>
                <a:lumOff val="40000"/>
              </a:schemeClr>
            </a:solidFill>
            <a:ln>
              <a:solidFill>
                <a:schemeClr val="accent2">
                  <a:lumMod val="60000"/>
                  <a:lumOff val="40000"/>
                </a:schemeClr>
              </a:solid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(2)'!$K$7:$K$10</c:f>
              <c:numCache>
                <c:formatCode>0_ </c:formatCode>
                <c:ptCount val="4"/>
                <c:pt idx="0">
                  <c:v>-32</c:v>
                </c:pt>
                <c:pt idx="1">
                  <c:v>-39</c:v>
                </c:pt>
                <c:pt idx="2">
                  <c:v>-25</c:v>
                </c:pt>
                <c:pt idx="3">
                  <c:v>-76</c:v>
                </c:pt>
              </c:numCache>
            </c:numRef>
          </c:val>
          <c:extLst>
            <c:ext xmlns:c16="http://schemas.microsoft.com/office/drawing/2014/chart" uri="{C3380CC4-5D6E-409C-BE32-E72D297353CC}">
              <c16:uniqueId val="{00000006-10D7-499C-B249-42F30DB92A40}"/>
            </c:ext>
          </c:extLst>
        </c:ser>
        <c:ser>
          <c:idx val="7"/>
          <c:order val="7"/>
          <c:tx>
            <c:strRef>
              <c:f>'業況 （グラフ用） (2)'!$L$6</c:f>
              <c:strCache>
                <c:ptCount val="1"/>
                <c:pt idx="0">
                  <c:v>2020年12月</c:v>
                </c:pt>
              </c:strCache>
            </c:strRef>
          </c:tx>
          <c:spPr>
            <a:pattFill prst="lgCheck">
              <a:fgClr>
                <a:schemeClr val="accent4">
                  <a:lumMod val="50000"/>
                </a:schemeClr>
              </a:fgClr>
              <a:bgClr>
                <a:schemeClr val="bg1"/>
              </a:bgClr>
            </a:pattFill>
            <a:ln>
              <a:solidFill>
                <a:schemeClr val="accent4">
                  <a:lumMod val="50000"/>
                </a:schemeClr>
              </a:solid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(2)'!$L$7:$L$10</c:f>
              <c:numCache>
                <c:formatCode>0_ </c:formatCode>
                <c:ptCount val="4"/>
                <c:pt idx="0">
                  <c:v>-20</c:v>
                </c:pt>
                <c:pt idx="1">
                  <c:v>-24</c:v>
                </c:pt>
                <c:pt idx="2">
                  <c:v>-16</c:v>
                </c:pt>
                <c:pt idx="3">
                  <c:v>-43</c:v>
                </c:pt>
              </c:numCache>
            </c:numRef>
          </c:val>
          <c:extLst>
            <c:ext xmlns:c16="http://schemas.microsoft.com/office/drawing/2014/chart" uri="{C3380CC4-5D6E-409C-BE32-E72D297353CC}">
              <c16:uniqueId val="{00000007-10D7-499C-B249-42F30DB92A40}"/>
            </c:ext>
          </c:extLst>
        </c:ser>
        <c:ser>
          <c:idx val="8"/>
          <c:order val="8"/>
          <c:tx>
            <c:strRef>
              <c:f>'業況 （グラフ用） (2)'!$M$6</c:f>
              <c:strCache>
                <c:ptCount val="1"/>
                <c:pt idx="0">
                  <c:v>2021年3月</c:v>
                </c:pt>
              </c:strCache>
            </c:strRef>
          </c:tx>
          <c:spPr>
            <a:solidFill>
              <a:schemeClr val="accent6"/>
            </a:solidFill>
            <a:ln>
              <a:solidFill>
                <a:schemeClr val="accent6"/>
              </a:solid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(2)'!$M$7:$M$10</c:f>
              <c:numCache>
                <c:formatCode>0_ </c:formatCode>
                <c:ptCount val="4"/>
                <c:pt idx="0">
                  <c:v>-9</c:v>
                </c:pt>
                <c:pt idx="1">
                  <c:v>-6</c:v>
                </c:pt>
                <c:pt idx="2">
                  <c:v>-14</c:v>
                </c:pt>
                <c:pt idx="3">
                  <c:v>-73</c:v>
                </c:pt>
              </c:numCache>
            </c:numRef>
          </c:val>
          <c:extLst>
            <c:ext xmlns:c16="http://schemas.microsoft.com/office/drawing/2014/chart" uri="{C3380CC4-5D6E-409C-BE32-E72D297353CC}">
              <c16:uniqueId val="{00000008-10D7-499C-B249-42F30DB92A40}"/>
            </c:ext>
          </c:extLst>
        </c:ser>
        <c:ser>
          <c:idx val="9"/>
          <c:order val="9"/>
          <c:tx>
            <c:strRef>
              <c:f>'業況 （グラフ用） (2)'!$N$6</c:f>
              <c:strCache>
                <c:ptCount val="1"/>
                <c:pt idx="0">
                  <c:v>2021年6月</c:v>
                </c:pt>
              </c:strCache>
            </c:strRef>
          </c:tx>
          <c:spPr>
            <a:pattFill prst="ltHorz">
              <a:fgClr>
                <a:srgbClr val="C00000"/>
              </a:fgClr>
              <a:bgClr>
                <a:schemeClr val="bg1"/>
              </a:bgClr>
            </a:pattFill>
            <a:ln>
              <a:solidFill>
                <a:srgbClr val="C00000"/>
              </a:solid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(2)'!$N$7:$N$10</c:f>
              <c:numCache>
                <c:formatCode>0_ </c:formatCode>
                <c:ptCount val="4"/>
                <c:pt idx="0">
                  <c:v>-5</c:v>
                </c:pt>
                <c:pt idx="1">
                  <c:v>-1</c:v>
                </c:pt>
                <c:pt idx="2">
                  <c:v>-9</c:v>
                </c:pt>
                <c:pt idx="3">
                  <c:v>-64</c:v>
                </c:pt>
              </c:numCache>
            </c:numRef>
          </c:val>
          <c:extLst>
            <c:ext xmlns:c16="http://schemas.microsoft.com/office/drawing/2014/chart" uri="{C3380CC4-5D6E-409C-BE32-E72D297353CC}">
              <c16:uniqueId val="{00000009-10D7-499C-B249-42F30DB92A40}"/>
            </c:ext>
          </c:extLst>
        </c:ser>
        <c:ser>
          <c:idx val="10"/>
          <c:order val="10"/>
          <c:tx>
            <c:strRef>
              <c:f>'業況 （グラフ用） (2)'!$O$6</c:f>
              <c:strCache>
                <c:ptCount val="1"/>
                <c:pt idx="0">
                  <c:v>2021年9月</c:v>
                </c:pt>
              </c:strCache>
            </c:strRef>
          </c:tx>
          <c:spPr>
            <a:solidFill>
              <a:schemeClr val="accent4"/>
            </a:solidFill>
            <a:ln>
              <a:solidFill>
                <a:schemeClr val="accent4"/>
              </a:solid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(2)'!$O$7:$O$10</c:f>
              <c:numCache>
                <c:formatCode>0_ </c:formatCode>
                <c:ptCount val="4"/>
                <c:pt idx="0">
                  <c:v>-1</c:v>
                </c:pt>
                <c:pt idx="1">
                  <c:v>3</c:v>
                </c:pt>
                <c:pt idx="2">
                  <c:v>-6</c:v>
                </c:pt>
                <c:pt idx="3">
                  <c:v>-66</c:v>
                </c:pt>
              </c:numCache>
            </c:numRef>
          </c:val>
          <c:extLst>
            <c:ext xmlns:c16="http://schemas.microsoft.com/office/drawing/2014/chart" uri="{C3380CC4-5D6E-409C-BE32-E72D297353CC}">
              <c16:uniqueId val="{0000000A-10D7-499C-B249-42F30DB92A40}"/>
            </c:ext>
          </c:extLst>
        </c:ser>
        <c:ser>
          <c:idx val="11"/>
          <c:order val="11"/>
          <c:tx>
            <c:strRef>
              <c:f>'業況 （グラフ用） (2)'!$P$6</c:f>
              <c:strCache>
                <c:ptCount val="1"/>
                <c:pt idx="0">
                  <c:v>2021年12月</c:v>
                </c:pt>
              </c:strCache>
            </c:strRef>
          </c:tx>
          <c:spPr>
            <a:pattFill prst="pct20">
              <a:fgClr>
                <a:srgbClr val="00B0F0"/>
              </a:fgClr>
              <a:bgClr>
                <a:schemeClr val="bg1"/>
              </a:bgClr>
            </a:pattFill>
            <a:ln>
              <a:solidFill>
                <a:srgbClr val="00B0F0">
                  <a:alpha val="97000"/>
                </a:srgbClr>
              </a:solid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(2)'!$P$7:$P$10</c:f>
              <c:numCache>
                <c:formatCode>0_ </c:formatCode>
                <c:ptCount val="4"/>
                <c:pt idx="0">
                  <c:v>5</c:v>
                </c:pt>
                <c:pt idx="1">
                  <c:v>7</c:v>
                </c:pt>
                <c:pt idx="2">
                  <c:v>4</c:v>
                </c:pt>
                <c:pt idx="3">
                  <c:v>-28</c:v>
                </c:pt>
              </c:numCache>
            </c:numRef>
          </c:val>
          <c:extLst>
            <c:ext xmlns:c16="http://schemas.microsoft.com/office/drawing/2014/chart" uri="{C3380CC4-5D6E-409C-BE32-E72D297353CC}">
              <c16:uniqueId val="{0000000B-10D7-499C-B249-42F30DB92A40}"/>
            </c:ext>
          </c:extLst>
        </c:ser>
        <c:ser>
          <c:idx val="12"/>
          <c:order val="12"/>
          <c:tx>
            <c:strRef>
              <c:f>'業況 （グラフ用） (2)'!$Q$6</c:f>
              <c:strCache>
                <c:ptCount val="1"/>
                <c:pt idx="0">
                  <c:v>2022年3月</c:v>
                </c:pt>
              </c:strCache>
            </c:strRef>
          </c:tx>
          <c:spPr>
            <a:solidFill>
              <a:srgbClr val="FF99FF"/>
            </a:solidFill>
            <a:ln>
              <a:solidFill>
                <a:srgbClr val="FF99FF"/>
              </a:solid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(2)'!$Q$7:$Q$10</c:f>
              <c:numCache>
                <c:formatCode>0_ </c:formatCode>
                <c:ptCount val="4"/>
                <c:pt idx="0">
                  <c:v>1</c:v>
                </c:pt>
                <c:pt idx="1">
                  <c:v>5</c:v>
                </c:pt>
                <c:pt idx="2">
                  <c:v>-3</c:v>
                </c:pt>
                <c:pt idx="3">
                  <c:v>-53</c:v>
                </c:pt>
              </c:numCache>
            </c:numRef>
          </c:val>
          <c:extLst>
            <c:ext xmlns:c16="http://schemas.microsoft.com/office/drawing/2014/chart" uri="{C3380CC4-5D6E-409C-BE32-E72D297353CC}">
              <c16:uniqueId val="{0000000C-10D7-499C-B249-42F30DB92A40}"/>
            </c:ext>
          </c:extLst>
        </c:ser>
        <c:ser>
          <c:idx val="13"/>
          <c:order val="13"/>
          <c:tx>
            <c:strRef>
              <c:f>'業況 （グラフ用） (2)'!$R$6</c:f>
              <c:strCache>
                <c:ptCount val="1"/>
                <c:pt idx="0">
                  <c:v>2022年6月</c:v>
                </c:pt>
              </c:strCache>
            </c:strRef>
          </c:tx>
          <c:spPr>
            <a:pattFill prst="ltDnDiag">
              <a:fgClr>
                <a:srgbClr val="002060"/>
              </a:fgClr>
              <a:bgClr>
                <a:schemeClr val="bg1"/>
              </a:bgClr>
            </a:pattFill>
            <a:ln>
              <a:solidFill>
                <a:srgbClr val="002060"/>
              </a:solid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(2)'!$R$7:$R$10</c:f>
              <c:numCache>
                <c:formatCode>0_ </c:formatCode>
                <c:ptCount val="4"/>
                <c:pt idx="0">
                  <c:v>1</c:v>
                </c:pt>
                <c:pt idx="1">
                  <c:v>-1</c:v>
                </c:pt>
                <c:pt idx="2">
                  <c:v>3</c:v>
                </c:pt>
                <c:pt idx="3">
                  <c:v>-20</c:v>
                </c:pt>
              </c:numCache>
            </c:numRef>
          </c:val>
          <c:extLst>
            <c:ext xmlns:c16="http://schemas.microsoft.com/office/drawing/2014/chart" uri="{C3380CC4-5D6E-409C-BE32-E72D297353CC}">
              <c16:uniqueId val="{0000000D-10D7-499C-B249-42F30DB92A40}"/>
            </c:ext>
          </c:extLst>
        </c:ser>
        <c:ser>
          <c:idx val="14"/>
          <c:order val="14"/>
          <c:tx>
            <c:strRef>
              <c:f>'業況 （グラフ用） (2)'!$S$6</c:f>
              <c:strCache>
                <c:ptCount val="1"/>
                <c:pt idx="0">
                  <c:v>2022年9月</c:v>
                </c:pt>
              </c:strCache>
            </c:strRef>
          </c:tx>
          <c:spPr>
            <a:solidFill>
              <a:srgbClr val="FF6600"/>
            </a:solidFill>
            <a:ln>
              <a:solidFill>
                <a:srgbClr val="FF6600"/>
              </a:solid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(2)'!$S$7:$S$10</c:f>
              <c:numCache>
                <c:formatCode>0_ </c:formatCode>
                <c:ptCount val="4"/>
                <c:pt idx="0">
                  <c:v>3</c:v>
                </c:pt>
                <c:pt idx="1">
                  <c:v>1</c:v>
                </c:pt>
                <c:pt idx="2">
                  <c:v>4</c:v>
                </c:pt>
                <c:pt idx="3">
                  <c:v>-17</c:v>
                </c:pt>
              </c:numCache>
            </c:numRef>
          </c:val>
          <c:extLst>
            <c:ext xmlns:c16="http://schemas.microsoft.com/office/drawing/2014/chart" uri="{C3380CC4-5D6E-409C-BE32-E72D297353CC}">
              <c16:uniqueId val="{0000000E-10D7-499C-B249-42F30DB92A40}"/>
            </c:ext>
          </c:extLst>
        </c:ser>
        <c:ser>
          <c:idx val="15"/>
          <c:order val="15"/>
          <c:tx>
            <c:strRef>
              <c:f>'業況 （グラフ用） (2)'!$T$6</c:f>
              <c:strCache>
                <c:ptCount val="1"/>
                <c:pt idx="0">
                  <c:v>2022年12月</c:v>
                </c:pt>
              </c:strCache>
            </c:strRef>
          </c:tx>
          <c:spPr>
            <a:pattFill prst="diagBrick">
              <a:fgClr>
                <a:srgbClr val="00B050"/>
              </a:fgClr>
              <a:bgClr>
                <a:schemeClr val="bg1"/>
              </a:bgClr>
            </a:pattFill>
            <a:ln>
              <a:solidFill>
                <a:schemeClr val="accent1"/>
              </a:solid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(2)'!$T$7:$T$10</c:f>
              <c:numCache>
                <c:formatCode>0_ </c:formatCode>
                <c:ptCount val="4"/>
                <c:pt idx="0">
                  <c:v>5</c:v>
                </c:pt>
                <c:pt idx="1">
                  <c:v>1</c:v>
                </c:pt>
                <c:pt idx="2">
                  <c:v>9</c:v>
                </c:pt>
                <c:pt idx="3">
                  <c:v>0</c:v>
                </c:pt>
              </c:numCache>
            </c:numRef>
          </c:val>
          <c:extLst>
            <c:ext xmlns:c16="http://schemas.microsoft.com/office/drawing/2014/chart" uri="{C3380CC4-5D6E-409C-BE32-E72D297353CC}">
              <c16:uniqueId val="{0000000F-10D7-499C-B249-42F30DB92A40}"/>
            </c:ext>
          </c:extLst>
        </c:ser>
        <c:ser>
          <c:idx val="16"/>
          <c:order val="16"/>
          <c:tx>
            <c:strRef>
              <c:f>'業況 （グラフ用） (2)'!$U$6</c:f>
              <c:strCache>
                <c:ptCount val="1"/>
                <c:pt idx="0">
                  <c:v>2023年3月</c:v>
                </c:pt>
              </c:strCache>
            </c:strRef>
          </c:tx>
          <c:spPr>
            <a:solidFill>
              <a:srgbClr val="FF0066"/>
            </a:solidFill>
            <a:ln>
              <a:solidFill>
                <a:srgbClr val="FF0066"/>
              </a:solid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(2)'!$U$7:$U$10</c:f>
              <c:numCache>
                <c:formatCode>0_ </c:formatCode>
                <c:ptCount val="4"/>
                <c:pt idx="0">
                  <c:v>5</c:v>
                </c:pt>
                <c:pt idx="1">
                  <c:v>-3</c:v>
                </c:pt>
                <c:pt idx="2">
                  <c:v>13</c:v>
                </c:pt>
                <c:pt idx="3">
                  <c:v>0</c:v>
                </c:pt>
              </c:numCache>
            </c:numRef>
          </c:val>
          <c:extLst>
            <c:ext xmlns:c16="http://schemas.microsoft.com/office/drawing/2014/chart" uri="{C3380CC4-5D6E-409C-BE32-E72D297353CC}">
              <c16:uniqueId val="{00000010-10D7-499C-B249-42F30DB92A40}"/>
            </c:ext>
          </c:extLst>
        </c:ser>
        <c:ser>
          <c:idx val="17"/>
          <c:order val="17"/>
          <c:tx>
            <c:strRef>
              <c:f>'業況 （グラフ用） (2)'!$V$6</c:f>
              <c:strCache>
                <c:ptCount val="1"/>
                <c:pt idx="0">
                  <c:v>2023年6月</c:v>
                </c:pt>
              </c:strCache>
            </c:strRef>
          </c:tx>
          <c:spPr>
            <a:solidFill>
              <a:schemeClr val="accent6">
                <a:lumMod val="80000"/>
                <a:lumOff val="20000"/>
              </a:schemeClr>
            </a:solidFill>
            <a:ln>
              <a:no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(2)'!$V$7:$V$10</c:f>
              <c:numCache>
                <c:formatCode>0_ </c:formatCode>
                <c:ptCount val="4"/>
                <c:pt idx="0">
                  <c:v>8</c:v>
                </c:pt>
                <c:pt idx="1">
                  <c:v>-1</c:v>
                </c:pt>
                <c:pt idx="2">
                  <c:v>16</c:v>
                </c:pt>
                <c:pt idx="3">
                  <c:v>31</c:v>
                </c:pt>
              </c:numCache>
            </c:numRef>
          </c:val>
          <c:extLst>
            <c:ext xmlns:c16="http://schemas.microsoft.com/office/drawing/2014/chart" uri="{C3380CC4-5D6E-409C-BE32-E72D297353CC}">
              <c16:uniqueId val="{00000011-10D7-499C-B249-42F30DB92A40}"/>
            </c:ext>
          </c:extLst>
        </c:ser>
        <c:ser>
          <c:idx val="18"/>
          <c:order val="18"/>
          <c:tx>
            <c:strRef>
              <c:f>'業況 （グラフ用） (2)'!$W$6</c:f>
              <c:strCache>
                <c:ptCount val="1"/>
                <c:pt idx="0">
                  <c:v>2023年9月</c:v>
                </c:pt>
              </c:strCache>
            </c:strRef>
          </c:tx>
          <c:spPr>
            <a:solidFill>
              <a:schemeClr val="accent1">
                <a:lumMod val="80000"/>
              </a:schemeClr>
            </a:solidFill>
            <a:ln>
              <a:no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(2)'!$W$7:$W$10</c:f>
              <c:numCache>
                <c:formatCode>0_ </c:formatCode>
                <c:ptCount val="4"/>
                <c:pt idx="0">
                  <c:v>6</c:v>
                </c:pt>
                <c:pt idx="1">
                  <c:v>-3</c:v>
                </c:pt>
                <c:pt idx="2">
                  <c:v>14</c:v>
                </c:pt>
                <c:pt idx="3">
                  <c:v>10</c:v>
                </c:pt>
              </c:numCache>
            </c:numRef>
          </c:val>
          <c:extLst>
            <c:ext xmlns:c16="http://schemas.microsoft.com/office/drawing/2014/chart" uri="{C3380CC4-5D6E-409C-BE32-E72D297353CC}">
              <c16:uniqueId val="{00000012-10D7-499C-B249-42F30DB92A40}"/>
            </c:ext>
          </c:extLst>
        </c:ser>
        <c:ser>
          <c:idx val="19"/>
          <c:order val="19"/>
          <c:tx>
            <c:strRef>
              <c:f>'業況 （グラフ用） (2)'!$X$6</c:f>
              <c:strCache>
                <c:ptCount val="1"/>
                <c:pt idx="0">
                  <c:v>2023年12月</c:v>
                </c:pt>
              </c:strCache>
            </c:strRef>
          </c:tx>
          <c:spPr>
            <a:solidFill>
              <a:schemeClr val="accent2">
                <a:lumMod val="80000"/>
              </a:schemeClr>
            </a:solidFill>
            <a:ln>
              <a:no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(2)'!$X$7:$X$10</c:f>
              <c:numCache>
                <c:formatCode>0_ </c:formatCode>
                <c:ptCount val="4"/>
                <c:pt idx="0">
                  <c:v>11</c:v>
                </c:pt>
                <c:pt idx="1">
                  <c:v>4</c:v>
                </c:pt>
                <c:pt idx="2">
                  <c:v>16</c:v>
                </c:pt>
                <c:pt idx="3">
                  <c:v>14</c:v>
                </c:pt>
              </c:numCache>
            </c:numRef>
          </c:val>
          <c:extLst>
            <c:ext xmlns:c16="http://schemas.microsoft.com/office/drawing/2014/chart" uri="{C3380CC4-5D6E-409C-BE32-E72D297353CC}">
              <c16:uniqueId val="{00000013-10D7-499C-B249-42F30DB92A40}"/>
            </c:ext>
          </c:extLst>
        </c:ser>
        <c:ser>
          <c:idx val="20"/>
          <c:order val="20"/>
          <c:tx>
            <c:strRef>
              <c:f>'業況 （グラフ用） (2)'!$Y$6</c:f>
              <c:strCache>
                <c:ptCount val="1"/>
                <c:pt idx="0">
                  <c:v>2024年3月</c:v>
                </c:pt>
              </c:strCache>
            </c:strRef>
          </c:tx>
          <c:spPr>
            <a:solidFill>
              <a:schemeClr val="accent3">
                <a:lumMod val="80000"/>
              </a:schemeClr>
            </a:solidFill>
            <a:ln>
              <a:no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(2)'!$Y$7:$Y$10</c:f>
              <c:numCache>
                <c:formatCode>0_ </c:formatCode>
                <c:ptCount val="4"/>
                <c:pt idx="0">
                  <c:v>9</c:v>
                </c:pt>
                <c:pt idx="1">
                  <c:v>2</c:v>
                </c:pt>
                <c:pt idx="2">
                  <c:v>16</c:v>
                </c:pt>
                <c:pt idx="3">
                  <c:v>10</c:v>
                </c:pt>
              </c:numCache>
            </c:numRef>
          </c:val>
          <c:extLst>
            <c:ext xmlns:c16="http://schemas.microsoft.com/office/drawing/2014/chart" uri="{C3380CC4-5D6E-409C-BE32-E72D297353CC}">
              <c16:uniqueId val="{00000014-10D7-499C-B249-42F30DB92A40}"/>
            </c:ext>
          </c:extLst>
        </c:ser>
        <c:ser>
          <c:idx val="21"/>
          <c:order val="21"/>
          <c:tx>
            <c:strRef>
              <c:f>'業況 （グラフ用） (2)'!$Z$6</c:f>
              <c:strCache>
                <c:ptCount val="1"/>
                <c:pt idx="0">
                  <c:v>2024年6月</c:v>
                </c:pt>
              </c:strCache>
            </c:strRef>
          </c:tx>
          <c:spPr>
            <a:solidFill>
              <a:schemeClr val="accent4">
                <a:lumMod val="80000"/>
              </a:schemeClr>
            </a:solidFill>
            <a:ln>
              <a:no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(2)'!$Z$7:$Z$10</c:f>
              <c:numCache>
                <c:formatCode>0_ </c:formatCode>
                <c:ptCount val="4"/>
                <c:pt idx="0">
                  <c:v>9</c:v>
                </c:pt>
                <c:pt idx="1">
                  <c:v>0</c:v>
                </c:pt>
                <c:pt idx="2">
                  <c:v>17</c:v>
                </c:pt>
                <c:pt idx="3">
                  <c:v>4</c:v>
                </c:pt>
              </c:numCache>
            </c:numRef>
          </c:val>
          <c:extLst>
            <c:ext xmlns:c16="http://schemas.microsoft.com/office/drawing/2014/chart" uri="{C3380CC4-5D6E-409C-BE32-E72D297353CC}">
              <c16:uniqueId val="{00000015-10D7-499C-B249-42F30DB92A40}"/>
            </c:ext>
          </c:extLst>
        </c:ser>
        <c:ser>
          <c:idx val="22"/>
          <c:order val="22"/>
          <c:tx>
            <c:strRef>
              <c:f>'業況 （グラフ用） (2)'!$AA$6</c:f>
              <c:strCache>
                <c:ptCount val="1"/>
                <c:pt idx="0">
                  <c:v>2024年9月</c:v>
                </c:pt>
              </c:strCache>
            </c:strRef>
          </c:tx>
          <c:spPr>
            <a:solidFill>
              <a:schemeClr val="accent5">
                <a:lumMod val="80000"/>
              </a:schemeClr>
            </a:solidFill>
            <a:ln>
              <a:no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(2)'!$AA$7:$AA$10</c:f>
              <c:numCache>
                <c:formatCode>0_ </c:formatCode>
                <c:ptCount val="4"/>
                <c:pt idx="0">
                  <c:v>9</c:v>
                </c:pt>
                <c:pt idx="1">
                  <c:v>1</c:v>
                </c:pt>
                <c:pt idx="2">
                  <c:v>19</c:v>
                </c:pt>
                <c:pt idx="3">
                  <c:v>10</c:v>
                </c:pt>
              </c:numCache>
            </c:numRef>
          </c:val>
          <c:extLst>
            <c:ext xmlns:c16="http://schemas.microsoft.com/office/drawing/2014/chart" uri="{C3380CC4-5D6E-409C-BE32-E72D297353CC}">
              <c16:uniqueId val="{00000016-10D7-499C-B249-42F30DB92A40}"/>
            </c:ext>
          </c:extLst>
        </c:ser>
        <c:ser>
          <c:idx val="23"/>
          <c:order val="23"/>
          <c:tx>
            <c:strRef>
              <c:f>'業況 （グラフ用） (2)'!$AB$6</c:f>
              <c:strCache>
                <c:ptCount val="1"/>
                <c:pt idx="0">
                  <c:v>2024年12月</c:v>
                </c:pt>
              </c:strCache>
            </c:strRef>
          </c:tx>
          <c:spPr>
            <a:solidFill>
              <a:schemeClr val="accent6">
                <a:lumMod val="80000"/>
              </a:schemeClr>
            </a:solidFill>
            <a:ln>
              <a:no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(2)'!$AB$7:$AB$10</c:f>
              <c:numCache>
                <c:formatCode>0_ </c:formatCode>
                <c:ptCount val="4"/>
                <c:pt idx="0">
                  <c:v>11</c:v>
                </c:pt>
                <c:pt idx="1">
                  <c:v>5</c:v>
                </c:pt>
                <c:pt idx="2">
                  <c:v>18</c:v>
                </c:pt>
                <c:pt idx="3">
                  <c:v>16</c:v>
                </c:pt>
              </c:numCache>
            </c:numRef>
          </c:val>
          <c:extLst>
            <c:ext xmlns:c16="http://schemas.microsoft.com/office/drawing/2014/chart" uri="{C3380CC4-5D6E-409C-BE32-E72D297353CC}">
              <c16:uniqueId val="{00000017-10D7-499C-B249-42F30DB92A40}"/>
            </c:ext>
          </c:extLst>
        </c:ser>
        <c:ser>
          <c:idx val="24"/>
          <c:order val="24"/>
          <c:tx>
            <c:strRef>
              <c:f>'業況 （グラフ用） (2)'!$AC$6</c:f>
              <c:strCache>
                <c:ptCount val="1"/>
                <c:pt idx="0">
                  <c:v>2025年3月</c:v>
                </c:pt>
              </c:strCache>
            </c:strRef>
          </c:tx>
          <c:spPr>
            <a:solidFill>
              <a:schemeClr val="accent1">
                <a:lumMod val="60000"/>
                <a:lumOff val="40000"/>
              </a:schemeClr>
            </a:solidFill>
            <a:ln>
              <a:no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(2)'!$AC$7:$AC$10</c:f>
              <c:numCache>
                <c:formatCode>0_ </c:formatCode>
                <c:ptCount val="4"/>
                <c:pt idx="0">
                  <c:v>11</c:v>
                </c:pt>
                <c:pt idx="1">
                  <c:v>3</c:v>
                </c:pt>
                <c:pt idx="2">
                  <c:v>18</c:v>
                </c:pt>
                <c:pt idx="3">
                  <c:v>10</c:v>
                </c:pt>
              </c:numCache>
            </c:numRef>
          </c:val>
          <c:extLst>
            <c:ext xmlns:c16="http://schemas.microsoft.com/office/drawing/2014/chart" uri="{C3380CC4-5D6E-409C-BE32-E72D297353CC}">
              <c16:uniqueId val="{00000018-10D7-499C-B249-42F30DB92A40}"/>
            </c:ext>
          </c:extLst>
        </c:ser>
        <c:ser>
          <c:idx val="25"/>
          <c:order val="25"/>
          <c:tx>
            <c:strRef>
              <c:f>'業況 （グラフ用） (2)'!$AD$6</c:f>
              <c:strCache>
                <c:ptCount val="1"/>
                <c:pt idx="0">
                  <c:v>2025年6月</c:v>
                </c:pt>
              </c:strCache>
            </c:strRef>
          </c:tx>
          <c:spPr>
            <a:solidFill>
              <a:schemeClr val="accent2">
                <a:lumMod val="60000"/>
                <a:lumOff val="40000"/>
              </a:schemeClr>
            </a:solidFill>
            <a:ln>
              <a:no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(2)'!$AD$7:$AD$10</c:f>
              <c:numCache>
                <c:formatCode>0_ </c:formatCode>
                <c:ptCount val="4"/>
                <c:pt idx="0">
                  <c:v>12</c:v>
                </c:pt>
                <c:pt idx="1">
                  <c:v>6</c:v>
                </c:pt>
                <c:pt idx="2">
                  <c:v>19</c:v>
                </c:pt>
                <c:pt idx="3">
                  <c:v>14</c:v>
                </c:pt>
              </c:numCache>
            </c:numRef>
          </c:val>
          <c:extLst>
            <c:ext xmlns:c16="http://schemas.microsoft.com/office/drawing/2014/chart" uri="{C3380CC4-5D6E-409C-BE32-E72D297353CC}">
              <c16:uniqueId val="{00000019-10D7-499C-B249-42F30DB92A40}"/>
            </c:ext>
          </c:extLst>
        </c:ser>
        <c:ser>
          <c:idx val="26"/>
          <c:order val="26"/>
          <c:tx>
            <c:strRef>
              <c:f>'業況 （グラフ用） (2)'!$AE$6</c:f>
              <c:strCache>
                <c:ptCount val="1"/>
                <c:pt idx="0">
                  <c:v>2025年9月</c:v>
                </c:pt>
              </c:strCache>
            </c:strRef>
          </c:tx>
          <c:spPr>
            <a:solidFill>
              <a:schemeClr val="accent3">
                <a:lumMod val="60000"/>
                <a:lumOff val="40000"/>
              </a:schemeClr>
            </a:solidFill>
            <a:ln>
              <a:no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(2)'!$AE$7:$AE$10</c:f>
              <c:numCache>
                <c:formatCode>0_ </c:formatCode>
                <c:ptCount val="4"/>
                <c:pt idx="0">
                  <c:v>13</c:v>
                </c:pt>
                <c:pt idx="1">
                  <c:v>6</c:v>
                </c:pt>
                <c:pt idx="2">
                  <c:v>19</c:v>
                </c:pt>
                <c:pt idx="3">
                  <c:v>-4</c:v>
                </c:pt>
              </c:numCache>
            </c:numRef>
          </c:val>
          <c:extLst>
            <c:ext xmlns:c16="http://schemas.microsoft.com/office/drawing/2014/chart" uri="{C3380CC4-5D6E-409C-BE32-E72D297353CC}">
              <c16:uniqueId val="{0000001A-10D7-499C-B249-42F30DB92A40}"/>
            </c:ext>
          </c:extLst>
        </c:ser>
        <c:ser>
          <c:idx val="27"/>
          <c:order val="27"/>
          <c:tx>
            <c:strRef>
              <c:f>'業況 （グラフ用） (2)'!$AF$6</c:f>
              <c:strCache>
                <c:ptCount val="1"/>
                <c:pt idx="0">
                  <c:v>2025年12月</c:v>
                </c:pt>
              </c:strCache>
            </c:strRef>
          </c:tx>
          <c:spPr>
            <a:solidFill>
              <a:schemeClr val="accent4">
                <a:lumMod val="60000"/>
                <a:lumOff val="40000"/>
              </a:schemeClr>
            </a:solidFill>
            <a:ln>
              <a:no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(2)'!$AF$7:$AF$10</c:f>
              <c:numCache>
                <c:formatCode>0</c:formatCode>
                <c:ptCount val="4"/>
                <c:pt idx="0">
                  <c:v>15</c:v>
                </c:pt>
                <c:pt idx="1">
                  <c:v>9</c:v>
                </c:pt>
                <c:pt idx="2">
                  <c:v>21</c:v>
                </c:pt>
                <c:pt idx="3">
                  <c:v>13</c:v>
                </c:pt>
              </c:numCache>
            </c:numRef>
          </c:val>
          <c:extLst>
            <c:ext xmlns:c16="http://schemas.microsoft.com/office/drawing/2014/chart" uri="{C3380CC4-5D6E-409C-BE32-E72D297353CC}">
              <c16:uniqueId val="{0000001B-10D7-499C-B249-42F30DB92A40}"/>
            </c:ext>
          </c:extLst>
        </c:ser>
        <c:ser>
          <c:idx val="28"/>
          <c:order val="28"/>
          <c:tx>
            <c:strRef>
              <c:f>'業況 （グラフ用） (2)'!$AG$6</c:f>
              <c:strCache>
                <c:ptCount val="1"/>
                <c:pt idx="0">
                  <c:v>2026年3月</c:v>
                </c:pt>
              </c:strCache>
            </c:strRef>
          </c:tx>
          <c:spPr>
            <a:solidFill>
              <a:schemeClr val="accent5">
                <a:lumMod val="60000"/>
                <a:lumOff val="40000"/>
              </a:schemeClr>
            </a:solidFill>
            <a:ln>
              <a:noFill/>
            </a:ln>
            <a:effectLst/>
          </c:spPr>
          <c:invertIfNegative val="0"/>
          <c:cat>
            <c:strRef>
              <c:f>'業況 （グラフ用） (2)'!$C$7:$D$10</c:f>
              <c:strCache>
                <c:ptCount val="4"/>
                <c:pt idx="0">
                  <c:v>全産業</c:v>
                </c:pt>
                <c:pt idx="1">
                  <c:v>製造業（全体）</c:v>
                </c:pt>
                <c:pt idx="2">
                  <c:v>非製造業（全体）</c:v>
                </c:pt>
                <c:pt idx="3">
                  <c:v>宿泊･飲食サービス</c:v>
                </c:pt>
              </c:strCache>
            </c:strRef>
          </c:cat>
          <c:val>
            <c:numRef>
              <c:f>'業況 （グラフ用） (2)'!$AG$7:$AG$10</c:f>
              <c:numCache>
                <c:formatCode>\(#,##0\);\(\-#,##0\)</c:formatCode>
                <c:ptCount val="4"/>
                <c:pt idx="0">
                  <c:v>8</c:v>
                </c:pt>
                <c:pt idx="1">
                  <c:v>4</c:v>
                </c:pt>
                <c:pt idx="2">
                  <c:v>13</c:v>
                </c:pt>
                <c:pt idx="3">
                  <c:v>7</c:v>
                </c:pt>
              </c:numCache>
            </c:numRef>
          </c:val>
          <c:extLst>
            <c:ext xmlns:c16="http://schemas.microsoft.com/office/drawing/2014/chart" uri="{C3380CC4-5D6E-409C-BE32-E72D297353CC}">
              <c16:uniqueId val="{0000001C-10D7-499C-B249-42F30DB92A40}"/>
            </c:ext>
          </c:extLst>
        </c:ser>
        <c:dLbls>
          <c:showLegendKey val="0"/>
          <c:showVal val="0"/>
          <c:showCatName val="0"/>
          <c:showSerName val="0"/>
          <c:showPercent val="0"/>
          <c:showBubbleSize val="0"/>
        </c:dLbls>
        <c:gapWidth val="400"/>
        <c:overlap val="-27"/>
        <c:axId val="484665776"/>
        <c:axId val="484672336"/>
      </c:barChart>
      <c:catAx>
        <c:axId val="484665776"/>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484672336"/>
        <c:crosses val="autoZero"/>
        <c:auto val="1"/>
        <c:lblAlgn val="ctr"/>
        <c:lblOffset val="0"/>
        <c:noMultiLvlLbl val="0"/>
      </c:catAx>
      <c:valAx>
        <c:axId val="484672336"/>
        <c:scaling>
          <c:orientation val="minMax"/>
          <c:max val="40"/>
          <c:min val="-100"/>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484665776"/>
        <c:crosses val="autoZero"/>
        <c:crossBetween val="between"/>
        <c:majorUnit val="20"/>
      </c:valAx>
      <c:spPr>
        <a:noFill/>
        <a:ln>
          <a:noFill/>
        </a:ln>
        <a:effectLst/>
      </c:spPr>
    </c:plotArea>
    <c:legend>
      <c:legendPos val="b"/>
      <c:layout>
        <c:manualLayout>
          <c:xMode val="edge"/>
          <c:yMode val="edge"/>
          <c:x val="3.9135359768725064E-2"/>
          <c:y val="0.9041994992122292"/>
          <c:w val="0.89598368744353463"/>
          <c:h val="9.5800500787770818E-2"/>
        </c:manualLayout>
      </c:layout>
      <c:overlay val="0"/>
      <c:spPr>
        <a:noFill/>
        <a:ln>
          <a:noFill/>
        </a:ln>
        <a:effectLst/>
      </c:spPr>
      <c:txPr>
        <a:bodyPr rot="0" spcFirstLastPara="1" vertOverflow="ellipsis" vert="horz" wrap="square" anchor="ctr" anchorCtr="1"/>
        <a:lstStyle/>
        <a:p>
          <a:pPr>
            <a:defRPr sz="7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sz="600">
          <a:solidFill>
            <a:sysClr val="windowText" lastClr="000000"/>
          </a:solidFill>
          <a:latin typeface="Meiryo UI" panose="020B0604030504040204" pitchFamily="50" charset="-128"/>
          <a:ea typeface="Meiryo UI" panose="020B0604030504040204" pitchFamily="50" charset="-128"/>
        </a:defRPr>
      </a:pPr>
      <a:endParaRPr lang="ja-JP"/>
    </a:p>
  </c:txPr>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9555331541218636E-2"/>
          <c:y val="0.11413398692810457"/>
          <c:w val="0.88512522401433691"/>
          <c:h val="0.6874035947712418"/>
        </c:manualLayout>
      </c:layout>
      <c:barChart>
        <c:barDir val="col"/>
        <c:grouping val="clustered"/>
        <c:varyColors val="0"/>
        <c:ser>
          <c:idx val="0"/>
          <c:order val="0"/>
          <c:tx>
            <c:strRef>
              <c:f>Sheet1!$B$1</c:f>
              <c:strCache>
                <c:ptCount val="1"/>
                <c:pt idx="0">
                  <c:v>全国</c:v>
                </c:pt>
              </c:strCache>
            </c:strRef>
          </c:tx>
          <c:spPr>
            <a:solidFill>
              <a:schemeClr val="accent1"/>
            </a:solidFill>
            <a:ln>
              <a:noFill/>
            </a:ln>
            <a:effectLst/>
          </c:spPr>
          <c:invertIfNegative val="0"/>
          <c:dLbls>
            <c:dLbl>
              <c:idx val="0"/>
              <c:layout>
                <c:manualLayout>
                  <c:x val="0"/>
                  <c:y val="3.112745098039214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9F4-4C03-B06A-55FE6C956F93}"/>
                </c:ext>
              </c:extLst>
            </c:dLbl>
            <c:dLbl>
              <c:idx val="1"/>
              <c:layout>
                <c:manualLayout>
                  <c:x val="-2.6078701126105469E-17"/>
                  <c:y val="2.07516339869281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9F4-4C03-B06A-55FE6C956F93}"/>
                </c:ext>
              </c:extLst>
            </c:dLbl>
            <c:dLbl>
              <c:idx val="2"/>
              <c:layout>
                <c:manualLayout>
                  <c:x val="-5.2157402252210937E-17"/>
                  <c:y val="2.07516339869281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9F4-4C03-B06A-55FE6C956F93}"/>
                </c:ext>
              </c:extLst>
            </c:dLbl>
            <c:dLbl>
              <c:idx val="3"/>
              <c:layout>
                <c:manualLayout>
                  <c:x val="3.0148596974504654E-3"/>
                  <c:y val="2.590014611387394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9F4-4C03-B06A-55FE6C956F93}"/>
                </c:ext>
              </c:extLst>
            </c:dLbl>
            <c:dLbl>
              <c:idx val="4"/>
              <c:layout>
                <c:manualLayout>
                  <c:x val="5.2157402252210937E-17"/>
                  <c:y val="4.150326797385615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9F4-4C03-B06A-55FE6C956F93}"/>
                </c:ext>
              </c:extLst>
            </c:dLbl>
            <c:dLbl>
              <c:idx val="5"/>
              <c:layout>
                <c:manualLayout>
                  <c:x val="-5.2157402252210937E-17"/>
                  <c:y val="3.11274509803921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9F4-4C03-B06A-55FE6C956F93}"/>
                </c:ext>
              </c:extLst>
            </c:dLbl>
            <c:dLbl>
              <c:idx val="6"/>
              <c:layout>
                <c:manualLayout>
                  <c:x val="0"/>
                  <c:y val="3.112745098039210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9F4-4C03-B06A-55FE6C956F93}"/>
                </c:ext>
              </c:extLst>
            </c:dLbl>
            <c:dLbl>
              <c:idx val="7"/>
              <c:layout>
                <c:manualLayout>
                  <c:x val="0"/>
                  <c:y val="2.07516339869281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9F4-4C03-B06A-55FE6C956F93}"/>
                </c:ext>
              </c:extLst>
            </c:dLbl>
            <c:dLbl>
              <c:idx val="8"/>
              <c:layout>
                <c:manualLayout>
                  <c:x val="-1.0431480450442187E-16"/>
                  <c:y val="2.075163398692810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9F4-4C03-B06A-55FE6C956F93}"/>
                </c:ext>
              </c:extLst>
            </c:dLbl>
            <c:dLbl>
              <c:idx val="9"/>
              <c:layout>
                <c:manualLayout>
                  <c:x val="0"/>
                  <c:y val="3.11274509803921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9F4-4C03-B06A-55FE6C956F93}"/>
                </c:ext>
              </c:extLst>
            </c:dLbl>
            <c:dLbl>
              <c:idx val="10"/>
              <c:layout>
                <c:manualLayout>
                  <c:x val="0"/>
                  <c:y val="1.037581699346405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9F4-4C03-B06A-55FE6C956F93}"/>
                </c:ext>
              </c:extLst>
            </c:dLbl>
            <c:dLbl>
              <c:idx val="11"/>
              <c:layout>
                <c:manualLayout>
                  <c:x val="-1.0431480450442187E-16"/>
                  <c:y val="3.112745098039215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F9F4-4C03-B06A-55FE6C956F93}"/>
                </c:ext>
              </c:extLst>
            </c:dLbl>
            <c:numFmt formatCode="#,##0_);[Red]\(#,##0\)" sourceLinked="0"/>
            <c:spPr>
              <a:noFill/>
              <a:ln>
                <a:noFill/>
              </a:ln>
              <a:effectLst/>
            </c:spPr>
            <c:txPr>
              <a:bodyPr rot="0" spcFirstLastPara="1" vertOverflow="ellipsis" vert="horz" wrap="square" anchor="ctr" anchorCtr="1"/>
              <a:lstStyle/>
              <a:p>
                <a:pPr>
                  <a:defRPr sz="7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2011年</c:v>
                </c:pt>
                <c:pt idx="1">
                  <c:v>2012年</c:v>
                </c:pt>
                <c:pt idx="2">
                  <c:v>2013年</c:v>
                </c:pt>
                <c:pt idx="3">
                  <c:v>2014年</c:v>
                </c:pt>
                <c:pt idx="4">
                  <c:v>2015年</c:v>
                </c:pt>
                <c:pt idx="5">
                  <c:v>2016年</c:v>
                </c:pt>
                <c:pt idx="6">
                  <c:v>2017年</c:v>
                </c:pt>
                <c:pt idx="7">
                  <c:v>2018年</c:v>
                </c:pt>
                <c:pt idx="8">
                  <c:v>2019年</c:v>
                </c:pt>
                <c:pt idx="9">
                  <c:v>2020年</c:v>
                </c:pt>
                <c:pt idx="10">
                  <c:v>2021年</c:v>
                </c:pt>
                <c:pt idx="11">
                  <c:v>2022年</c:v>
                </c:pt>
                <c:pt idx="12">
                  <c:v>2023年</c:v>
                </c:pt>
                <c:pt idx="13">
                  <c:v>2024年</c:v>
                </c:pt>
                <c:pt idx="14">
                  <c:v>2025年</c:v>
                </c:pt>
              </c:strCache>
            </c:strRef>
          </c:cat>
          <c:val>
            <c:numRef>
              <c:f>Sheet1!$B$2:$B$16</c:f>
              <c:numCache>
                <c:formatCode>General</c:formatCode>
                <c:ptCount val="15"/>
                <c:pt idx="0">
                  <c:v>11369</c:v>
                </c:pt>
                <c:pt idx="1">
                  <c:v>11129</c:v>
                </c:pt>
                <c:pt idx="2">
                  <c:v>10332</c:v>
                </c:pt>
                <c:pt idx="3">
                  <c:v>9180</c:v>
                </c:pt>
                <c:pt idx="4">
                  <c:v>8517</c:v>
                </c:pt>
                <c:pt idx="5">
                  <c:v>8164</c:v>
                </c:pt>
                <c:pt idx="6">
                  <c:v>8376</c:v>
                </c:pt>
                <c:pt idx="7">
                  <c:v>8063</c:v>
                </c:pt>
                <c:pt idx="8">
                  <c:v>8354</c:v>
                </c:pt>
                <c:pt idx="9">
                  <c:v>7809</c:v>
                </c:pt>
                <c:pt idx="10">
                  <c:v>6015</c:v>
                </c:pt>
                <c:pt idx="11">
                  <c:v>6376</c:v>
                </c:pt>
                <c:pt idx="12">
                  <c:v>8497</c:v>
                </c:pt>
                <c:pt idx="13">
                  <c:v>9901</c:v>
                </c:pt>
                <c:pt idx="14">
                  <c:v>10261</c:v>
                </c:pt>
              </c:numCache>
            </c:numRef>
          </c:val>
          <c:extLst>
            <c:ext xmlns:c16="http://schemas.microsoft.com/office/drawing/2014/chart" uri="{C3380CC4-5D6E-409C-BE32-E72D297353CC}">
              <c16:uniqueId val="{0000000C-F9F4-4C03-B06A-55FE6C956F93}"/>
            </c:ext>
          </c:extLst>
        </c:ser>
        <c:dLbls>
          <c:showLegendKey val="0"/>
          <c:showVal val="0"/>
          <c:showCatName val="0"/>
          <c:showSerName val="0"/>
          <c:showPercent val="0"/>
          <c:showBubbleSize val="0"/>
        </c:dLbls>
        <c:gapWidth val="200"/>
        <c:overlap val="-27"/>
        <c:axId val="400091240"/>
        <c:axId val="400086976"/>
      </c:barChart>
      <c:catAx>
        <c:axId val="400091240"/>
        <c:scaling>
          <c:orientation val="minMax"/>
        </c:scaling>
        <c:delete val="0"/>
        <c:axPos val="b"/>
        <c:numFmt formatCode="General" sourceLinked="0"/>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6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400086976"/>
        <c:crosses val="autoZero"/>
        <c:auto val="1"/>
        <c:lblAlgn val="ctr"/>
        <c:lblOffset val="100"/>
        <c:noMultiLvlLbl val="0"/>
      </c:catAx>
      <c:valAx>
        <c:axId val="400086976"/>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400091240"/>
        <c:crosses val="autoZero"/>
        <c:crossBetween val="between"/>
        <c:majorUnit val="2500"/>
      </c:valAx>
      <c:spPr>
        <a:noFill/>
        <a:ln>
          <a:noFill/>
        </a:ln>
        <a:effectLst/>
      </c:spPr>
    </c:plotArea>
    <c:plotVisOnly val="1"/>
    <c:dispBlanksAs val="gap"/>
    <c:showDLblsOverMax val="0"/>
  </c:chart>
  <c:spPr>
    <a:noFill/>
    <a:ln w="9525" cap="flat" cmpd="sng" algn="ctr">
      <a:noFill/>
      <a:round/>
    </a:ln>
    <a:effectLst/>
  </c:spPr>
  <c:txPr>
    <a:bodyPr/>
    <a:lstStyle/>
    <a:p>
      <a:pPr>
        <a:defRPr sz="700">
          <a:solidFill>
            <a:sysClr val="windowText" lastClr="000000"/>
          </a:solidFill>
          <a:latin typeface="Meiryo UI" panose="020B0604030504040204" pitchFamily="50" charset="-128"/>
          <a:ea typeface="Meiryo UI" panose="020B0604030504040204" pitchFamily="50" charset="-128"/>
        </a:defRPr>
      </a:pPr>
      <a:endParaRPr lang="ja-JP"/>
    </a:p>
  </c:txPr>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9871634206116001E-2"/>
          <c:y val="0.12450980392156863"/>
          <c:w val="0.91519834199500039"/>
          <c:h val="0.68865686274509808"/>
        </c:manualLayout>
      </c:layout>
      <c:barChart>
        <c:barDir val="col"/>
        <c:grouping val="clustered"/>
        <c:varyColors val="0"/>
        <c:ser>
          <c:idx val="0"/>
          <c:order val="0"/>
          <c:tx>
            <c:strRef>
              <c:f>Sheet1!$B$1</c:f>
              <c:strCache>
                <c:ptCount val="1"/>
                <c:pt idx="0">
                  <c:v>大阪</c:v>
                </c:pt>
              </c:strCache>
            </c:strRef>
          </c:tx>
          <c:spPr>
            <a:solidFill>
              <a:schemeClr val="accent1"/>
            </a:solidFill>
            <a:ln>
              <a:noFill/>
            </a:ln>
            <a:effectLst/>
          </c:spPr>
          <c:invertIfNegative val="0"/>
          <c:dLbls>
            <c:dLbl>
              <c:idx val="2"/>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C72-4DBB-BAF5-4CC5B2F10485}"/>
                </c:ext>
              </c:extLst>
            </c:dLbl>
            <c:dLbl>
              <c:idx val="3"/>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C72-4DBB-BAF5-4CC5B2F10485}"/>
                </c:ext>
              </c:extLst>
            </c:dLbl>
            <c:dLbl>
              <c:idx val="4"/>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C72-4DBB-BAF5-4CC5B2F10485}"/>
                </c:ext>
              </c:extLst>
            </c:dLbl>
            <c:dLbl>
              <c:idx val="5"/>
              <c:layout>
                <c:manualLayout>
                  <c:x val="-5.2157402252210937E-17"/>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C72-4DBB-BAF5-4CC5B2F10485}"/>
                </c:ext>
              </c:extLst>
            </c:dLbl>
            <c:dLbl>
              <c:idx val="10"/>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C72-4DBB-BAF5-4CC5B2F10485}"/>
                </c:ext>
              </c:extLst>
            </c:dLbl>
            <c:dLbl>
              <c:idx val="11"/>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C72-4DBB-BAF5-4CC5B2F10485}"/>
                </c:ext>
              </c:extLst>
            </c:dLbl>
            <c:dLbl>
              <c:idx val="13"/>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3F1-48F3-BBCA-9F64550AB211}"/>
                </c:ext>
              </c:extLst>
            </c:dLbl>
            <c:numFmt formatCode="#,##0_);[Red]\(#,##0\)" sourceLinked="0"/>
            <c:spPr>
              <a:noFill/>
              <a:ln>
                <a:noFill/>
              </a:ln>
              <a:effectLst/>
            </c:spPr>
            <c:txPr>
              <a:bodyPr rot="0" spcFirstLastPara="1" vertOverflow="ellipsis" vert="horz" wrap="square" anchor="ctr" anchorCtr="1"/>
              <a:lstStyle/>
              <a:p>
                <a:pPr>
                  <a:defRPr sz="7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2011年</c:v>
                </c:pt>
                <c:pt idx="1">
                  <c:v>2012年</c:v>
                </c:pt>
                <c:pt idx="2">
                  <c:v>2013年</c:v>
                </c:pt>
                <c:pt idx="3">
                  <c:v>2014年</c:v>
                </c:pt>
                <c:pt idx="4">
                  <c:v>2015年</c:v>
                </c:pt>
                <c:pt idx="5">
                  <c:v>2016年</c:v>
                </c:pt>
                <c:pt idx="6">
                  <c:v>2017年</c:v>
                </c:pt>
                <c:pt idx="7">
                  <c:v>2018年</c:v>
                </c:pt>
                <c:pt idx="8">
                  <c:v>2019年</c:v>
                </c:pt>
                <c:pt idx="9">
                  <c:v>2020年</c:v>
                </c:pt>
                <c:pt idx="10">
                  <c:v>2021年</c:v>
                </c:pt>
                <c:pt idx="11">
                  <c:v>2022年</c:v>
                </c:pt>
                <c:pt idx="12">
                  <c:v>2023年</c:v>
                </c:pt>
                <c:pt idx="13">
                  <c:v>2024年</c:v>
                </c:pt>
                <c:pt idx="14">
                  <c:v>2025年</c:v>
                </c:pt>
              </c:strCache>
            </c:strRef>
          </c:cat>
          <c:val>
            <c:numRef>
              <c:f>Sheet1!$B$2:$B$16</c:f>
              <c:numCache>
                <c:formatCode>General</c:formatCode>
                <c:ptCount val="15"/>
                <c:pt idx="0">
                  <c:v>1515</c:v>
                </c:pt>
                <c:pt idx="1">
                  <c:v>1553</c:v>
                </c:pt>
                <c:pt idx="2">
                  <c:v>1364</c:v>
                </c:pt>
                <c:pt idx="3">
                  <c:v>1245</c:v>
                </c:pt>
                <c:pt idx="4">
                  <c:v>1175</c:v>
                </c:pt>
                <c:pt idx="5">
                  <c:v>1137</c:v>
                </c:pt>
                <c:pt idx="6">
                  <c:v>1238</c:v>
                </c:pt>
                <c:pt idx="7">
                  <c:v>1100</c:v>
                </c:pt>
                <c:pt idx="8">
                  <c:v>1195</c:v>
                </c:pt>
                <c:pt idx="9">
                  <c:v>1146</c:v>
                </c:pt>
                <c:pt idx="10">
                  <c:v>842</c:v>
                </c:pt>
                <c:pt idx="11">
                  <c:v>835</c:v>
                </c:pt>
                <c:pt idx="12">
                  <c:v>1067</c:v>
                </c:pt>
                <c:pt idx="13">
                  <c:v>1330</c:v>
                </c:pt>
                <c:pt idx="14">
                  <c:v>1268</c:v>
                </c:pt>
              </c:numCache>
            </c:numRef>
          </c:val>
          <c:extLst>
            <c:ext xmlns:c16="http://schemas.microsoft.com/office/drawing/2014/chart" uri="{C3380CC4-5D6E-409C-BE32-E72D297353CC}">
              <c16:uniqueId val="{00000006-2C72-4DBB-BAF5-4CC5B2F10485}"/>
            </c:ext>
          </c:extLst>
        </c:ser>
        <c:dLbls>
          <c:showLegendKey val="0"/>
          <c:showVal val="0"/>
          <c:showCatName val="0"/>
          <c:showSerName val="0"/>
          <c:showPercent val="0"/>
          <c:showBubbleSize val="0"/>
        </c:dLbls>
        <c:gapWidth val="200"/>
        <c:overlap val="-27"/>
        <c:axId val="422634568"/>
        <c:axId val="422641784"/>
      </c:barChart>
      <c:dateAx>
        <c:axId val="422634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6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422641784"/>
        <c:crosses val="autoZero"/>
        <c:auto val="0"/>
        <c:lblOffset val="100"/>
        <c:baseTimeUnit val="days"/>
      </c:dateAx>
      <c:valAx>
        <c:axId val="422641784"/>
        <c:scaling>
          <c:orientation val="minMax"/>
          <c:max val="1600"/>
          <c:min val="50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422634568"/>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sz="700">
          <a:solidFill>
            <a:sysClr val="windowText" lastClr="000000"/>
          </a:solidFill>
          <a:latin typeface="Meiryo UI" panose="020B0604030504040204" pitchFamily="50" charset="-128"/>
          <a:ea typeface="Meiryo UI" panose="020B0604030504040204" pitchFamily="50" charset="-128"/>
        </a:defRPr>
      </a:pPr>
      <a:endParaRPr lang="ja-JP"/>
    </a:p>
  </c:txPr>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983310931899637E-2"/>
          <c:y val="0.11140356306216523"/>
          <c:w val="0.9034189556847213"/>
          <c:h val="0.6458204901659309"/>
        </c:manualLayout>
      </c:layout>
      <c:lineChart>
        <c:grouping val="standard"/>
        <c:varyColors val="0"/>
        <c:ser>
          <c:idx val="1"/>
          <c:order val="0"/>
          <c:tx>
            <c:strRef>
              <c:f>Sheet1!$C$1</c:f>
              <c:strCache>
                <c:ptCount val="1"/>
                <c:pt idx="0">
                  <c:v>全体</c:v>
                </c:pt>
              </c:strCache>
            </c:strRef>
          </c:tx>
          <c:spPr>
            <a:ln w="19050" cap="rnd">
              <a:solidFill>
                <a:srgbClr val="FF0000"/>
              </a:solidFill>
              <a:round/>
            </a:ln>
            <a:effectLst/>
          </c:spPr>
          <c:marker>
            <c:symbol val="circle"/>
            <c:size val="5"/>
            <c:spPr>
              <a:solidFill>
                <a:srgbClr val="FF0000"/>
              </a:solidFill>
              <a:ln w="34925">
                <a:solidFill>
                  <a:srgbClr val="FF0000"/>
                </a:solidFill>
              </a:ln>
              <a:effectLst/>
            </c:spPr>
          </c:marker>
          <c:dLbls>
            <c:dLbl>
              <c:idx val="83"/>
              <c:layout>
                <c:manualLayout>
                  <c:x val="-9.6856246699506265E-3"/>
                  <c:y val="-0.1681284514150773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E07-483B-8820-EE309F12043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Sheet1!$A$2:$B$85</c:f>
              <c:multiLvlStrCache>
                <c:ptCount val="84"/>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pt idx="23">
                    <c:v>12月</c:v>
                  </c:pt>
                  <c:pt idx="24">
                    <c:v>1月</c:v>
                  </c:pt>
                  <c:pt idx="25">
                    <c:v>2月</c:v>
                  </c:pt>
                  <c:pt idx="26">
                    <c:v>3月</c:v>
                  </c:pt>
                  <c:pt idx="27">
                    <c:v>4月</c:v>
                  </c:pt>
                  <c:pt idx="28">
                    <c:v>5月</c:v>
                  </c:pt>
                  <c:pt idx="29">
                    <c:v>6月</c:v>
                  </c:pt>
                  <c:pt idx="30">
                    <c:v>7月</c:v>
                  </c:pt>
                  <c:pt idx="31">
                    <c:v>8月</c:v>
                  </c:pt>
                  <c:pt idx="32">
                    <c:v>9月</c:v>
                  </c:pt>
                  <c:pt idx="33">
                    <c:v>10月</c:v>
                  </c:pt>
                  <c:pt idx="34">
                    <c:v>11月</c:v>
                  </c:pt>
                  <c:pt idx="35">
                    <c:v>12月</c:v>
                  </c:pt>
                  <c:pt idx="36">
                    <c:v>1月</c:v>
                  </c:pt>
                  <c:pt idx="37">
                    <c:v>2月</c:v>
                  </c:pt>
                  <c:pt idx="38">
                    <c:v>3月</c:v>
                  </c:pt>
                  <c:pt idx="39">
                    <c:v>4月</c:v>
                  </c:pt>
                  <c:pt idx="40">
                    <c:v>5月</c:v>
                  </c:pt>
                  <c:pt idx="41">
                    <c:v>6月</c:v>
                  </c:pt>
                  <c:pt idx="42">
                    <c:v>7月</c:v>
                  </c:pt>
                  <c:pt idx="43">
                    <c:v>8月</c:v>
                  </c:pt>
                  <c:pt idx="44">
                    <c:v>9月</c:v>
                  </c:pt>
                  <c:pt idx="45">
                    <c:v>10月</c:v>
                  </c:pt>
                  <c:pt idx="46">
                    <c:v>11月</c:v>
                  </c:pt>
                  <c:pt idx="47">
                    <c:v>12月</c:v>
                  </c:pt>
                  <c:pt idx="48">
                    <c:v>1月</c:v>
                  </c:pt>
                  <c:pt idx="49">
                    <c:v>2月</c:v>
                  </c:pt>
                  <c:pt idx="50">
                    <c:v>3月</c:v>
                  </c:pt>
                  <c:pt idx="51">
                    <c:v>4月</c:v>
                  </c:pt>
                  <c:pt idx="52">
                    <c:v>5月</c:v>
                  </c:pt>
                  <c:pt idx="53">
                    <c:v>6月</c:v>
                  </c:pt>
                  <c:pt idx="54">
                    <c:v>7月</c:v>
                  </c:pt>
                  <c:pt idx="55">
                    <c:v>8月</c:v>
                  </c:pt>
                  <c:pt idx="56">
                    <c:v>9月</c:v>
                  </c:pt>
                  <c:pt idx="57">
                    <c:v>10月</c:v>
                  </c:pt>
                  <c:pt idx="58">
                    <c:v>11月</c:v>
                  </c:pt>
                  <c:pt idx="59">
                    <c:v>12月</c:v>
                  </c:pt>
                  <c:pt idx="60">
                    <c:v>1月</c:v>
                  </c:pt>
                  <c:pt idx="61">
                    <c:v>2月</c:v>
                  </c:pt>
                  <c:pt idx="62">
                    <c:v>3月</c:v>
                  </c:pt>
                  <c:pt idx="63">
                    <c:v>4月</c:v>
                  </c:pt>
                  <c:pt idx="64">
                    <c:v>5月</c:v>
                  </c:pt>
                  <c:pt idx="65">
                    <c:v>6月</c:v>
                  </c:pt>
                  <c:pt idx="66">
                    <c:v>7月</c:v>
                  </c:pt>
                  <c:pt idx="67">
                    <c:v>8月</c:v>
                  </c:pt>
                  <c:pt idx="68">
                    <c:v>9月</c:v>
                  </c:pt>
                  <c:pt idx="69">
                    <c:v>10月</c:v>
                  </c:pt>
                  <c:pt idx="70">
                    <c:v>11月</c:v>
                  </c:pt>
                  <c:pt idx="71">
                    <c:v>12月</c:v>
                  </c:pt>
                  <c:pt idx="72">
                    <c:v>1月</c:v>
                  </c:pt>
                  <c:pt idx="73">
                    <c:v>2月</c:v>
                  </c:pt>
                  <c:pt idx="74">
                    <c:v>3月</c:v>
                  </c:pt>
                  <c:pt idx="75">
                    <c:v>4月</c:v>
                  </c:pt>
                  <c:pt idx="76">
                    <c:v>5月</c:v>
                  </c:pt>
                  <c:pt idx="77">
                    <c:v>6月</c:v>
                  </c:pt>
                  <c:pt idx="78">
                    <c:v>7月</c:v>
                  </c:pt>
                  <c:pt idx="79">
                    <c:v>8月</c:v>
                  </c:pt>
                  <c:pt idx="80">
                    <c:v>9月</c:v>
                  </c:pt>
                  <c:pt idx="81">
                    <c:v>10月</c:v>
                  </c:pt>
                  <c:pt idx="82">
                    <c:v>11月</c:v>
                  </c:pt>
                  <c:pt idx="83">
                    <c:v>12月</c:v>
                  </c:pt>
                </c:lvl>
                <c:lvl>
                  <c:pt idx="0">
                    <c:v>2019年</c:v>
                  </c:pt>
                  <c:pt idx="12">
                    <c:v>2020年</c:v>
                  </c:pt>
                  <c:pt idx="24">
                    <c:v>2021年</c:v>
                  </c:pt>
                  <c:pt idx="36">
                    <c:v>2022年</c:v>
                  </c:pt>
                  <c:pt idx="48">
                    <c:v>2023年</c:v>
                  </c:pt>
                  <c:pt idx="60">
                    <c:v>2024年</c:v>
                  </c:pt>
                  <c:pt idx="72">
                    <c:v>2025年</c:v>
                  </c:pt>
                </c:lvl>
              </c:multiLvlStrCache>
            </c:multiLvlStrRef>
          </c:cat>
          <c:val>
            <c:numRef>
              <c:f>Sheet1!$C$2:$C$85</c:f>
              <c:numCache>
                <c:formatCode>General</c:formatCode>
                <c:ptCount val="84"/>
                <c:pt idx="0">
                  <c:v>70.7</c:v>
                </c:pt>
                <c:pt idx="1">
                  <c:v>79.3</c:v>
                </c:pt>
                <c:pt idx="2">
                  <c:v>81.5</c:v>
                </c:pt>
                <c:pt idx="3">
                  <c:v>85.9</c:v>
                </c:pt>
                <c:pt idx="4">
                  <c:v>79.2</c:v>
                </c:pt>
                <c:pt idx="5">
                  <c:v>79.8</c:v>
                </c:pt>
                <c:pt idx="6">
                  <c:v>78.2</c:v>
                </c:pt>
                <c:pt idx="7">
                  <c:v>83.9</c:v>
                </c:pt>
                <c:pt idx="8">
                  <c:v>76</c:v>
                </c:pt>
                <c:pt idx="9">
                  <c:v>77.900000000000006</c:v>
                </c:pt>
                <c:pt idx="10">
                  <c:v>80.7</c:v>
                </c:pt>
                <c:pt idx="11">
                  <c:v>74.900000000000006</c:v>
                </c:pt>
                <c:pt idx="12">
                  <c:v>66.900000000000006</c:v>
                </c:pt>
                <c:pt idx="13">
                  <c:v>54.7</c:v>
                </c:pt>
                <c:pt idx="14">
                  <c:v>25.8</c:v>
                </c:pt>
                <c:pt idx="15">
                  <c:v>14.1</c:v>
                </c:pt>
                <c:pt idx="16">
                  <c:v>8.9</c:v>
                </c:pt>
                <c:pt idx="17">
                  <c:v>15.3</c:v>
                </c:pt>
                <c:pt idx="18">
                  <c:v>18.7</c:v>
                </c:pt>
                <c:pt idx="19">
                  <c:v>17.899999999999999</c:v>
                </c:pt>
                <c:pt idx="20">
                  <c:v>24</c:v>
                </c:pt>
                <c:pt idx="21">
                  <c:v>30.8</c:v>
                </c:pt>
                <c:pt idx="22">
                  <c:v>34</c:v>
                </c:pt>
                <c:pt idx="23">
                  <c:v>23.6</c:v>
                </c:pt>
                <c:pt idx="24">
                  <c:v>17.399999999999999</c:v>
                </c:pt>
                <c:pt idx="25">
                  <c:v>18.5</c:v>
                </c:pt>
                <c:pt idx="26">
                  <c:v>27.6</c:v>
                </c:pt>
                <c:pt idx="27">
                  <c:v>21.5</c:v>
                </c:pt>
                <c:pt idx="28">
                  <c:v>15.2</c:v>
                </c:pt>
                <c:pt idx="29">
                  <c:v>21</c:v>
                </c:pt>
                <c:pt idx="30">
                  <c:v>27.8</c:v>
                </c:pt>
                <c:pt idx="31">
                  <c:v>26.9</c:v>
                </c:pt>
                <c:pt idx="32">
                  <c:v>25.4</c:v>
                </c:pt>
                <c:pt idx="33">
                  <c:v>34.700000000000003</c:v>
                </c:pt>
                <c:pt idx="34">
                  <c:v>40.200000000000003</c:v>
                </c:pt>
                <c:pt idx="35">
                  <c:v>45.1</c:v>
                </c:pt>
                <c:pt idx="36">
                  <c:v>30.2</c:v>
                </c:pt>
                <c:pt idx="37">
                  <c:v>29.2</c:v>
                </c:pt>
                <c:pt idx="38">
                  <c:v>37.299999999999997</c:v>
                </c:pt>
                <c:pt idx="39">
                  <c:v>39.700000000000003</c:v>
                </c:pt>
                <c:pt idx="40">
                  <c:v>41.2</c:v>
                </c:pt>
                <c:pt idx="41">
                  <c:v>43.6</c:v>
                </c:pt>
                <c:pt idx="42">
                  <c:v>42.9</c:v>
                </c:pt>
                <c:pt idx="43">
                  <c:v>43.8</c:v>
                </c:pt>
                <c:pt idx="44">
                  <c:v>46.4</c:v>
                </c:pt>
                <c:pt idx="45">
                  <c:v>53.4</c:v>
                </c:pt>
                <c:pt idx="46">
                  <c:v>60.8</c:v>
                </c:pt>
                <c:pt idx="47">
                  <c:v>61.6</c:v>
                </c:pt>
                <c:pt idx="48">
                  <c:v>51.5</c:v>
                </c:pt>
                <c:pt idx="49">
                  <c:v>57.3</c:v>
                </c:pt>
                <c:pt idx="50">
                  <c:v>61.6</c:v>
                </c:pt>
                <c:pt idx="51">
                  <c:v>65.400000000000006</c:v>
                </c:pt>
                <c:pt idx="52">
                  <c:v>65.599999999999994</c:v>
                </c:pt>
                <c:pt idx="53">
                  <c:v>65.5</c:v>
                </c:pt>
                <c:pt idx="54">
                  <c:v>67.3</c:v>
                </c:pt>
                <c:pt idx="55">
                  <c:v>73.7</c:v>
                </c:pt>
                <c:pt idx="56">
                  <c:v>71.3</c:v>
                </c:pt>
                <c:pt idx="57">
                  <c:v>74.599999999999994</c:v>
                </c:pt>
                <c:pt idx="58">
                  <c:v>77.400000000000006</c:v>
                </c:pt>
                <c:pt idx="59">
                  <c:v>73.7</c:v>
                </c:pt>
                <c:pt idx="60">
                  <c:v>64.900000000000006</c:v>
                </c:pt>
                <c:pt idx="61">
                  <c:v>70.8</c:v>
                </c:pt>
                <c:pt idx="62">
                  <c:v>74.8</c:v>
                </c:pt>
                <c:pt idx="63">
                  <c:v>79</c:v>
                </c:pt>
                <c:pt idx="64">
                  <c:v>75.099999999999994</c:v>
                </c:pt>
                <c:pt idx="65">
                  <c:v>74</c:v>
                </c:pt>
                <c:pt idx="66">
                  <c:v>76.3</c:v>
                </c:pt>
                <c:pt idx="67">
                  <c:v>73.8</c:v>
                </c:pt>
                <c:pt idx="68">
                  <c:v>75.400000000000006</c:v>
                </c:pt>
                <c:pt idx="69">
                  <c:v>82.9</c:v>
                </c:pt>
                <c:pt idx="70">
                  <c:v>83.2</c:v>
                </c:pt>
                <c:pt idx="71">
                  <c:v>80</c:v>
                </c:pt>
                <c:pt idx="72">
                  <c:v>71.7</c:v>
                </c:pt>
                <c:pt idx="73">
                  <c:v>76.400000000000006</c:v>
                </c:pt>
                <c:pt idx="74">
                  <c:v>78</c:v>
                </c:pt>
                <c:pt idx="75">
                  <c:v>81.3</c:v>
                </c:pt>
                <c:pt idx="76">
                  <c:v>81.900000000000006</c:v>
                </c:pt>
                <c:pt idx="77">
                  <c:v>79.400000000000006</c:v>
                </c:pt>
                <c:pt idx="78">
                  <c:v>75.2</c:v>
                </c:pt>
                <c:pt idx="79">
                  <c:v>80.7</c:v>
                </c:pt>
                <c:pt idx="80">
                  <c:v>83.6</c:v>
                </c:pt>
                <c:pt idx="81">
                  <c:v>85</c:v>
                </c:pt>
                <c:pt idx="82">
                  <c:v>79.2</c:v>
                </c:pt>
                <c:pt idx="83" formatCode="0.0_ ">
                  <c:v>73</c:v>
                </c:pt>
              </c:numCache>
            </c:numRef>
          </c:val>
          <c:smooth val="0"/>
          <c:extLst>
            <c:ext xmlns:c16="http://schemas.microsoft.com/office/drawing/2014/chart" uri="{C3380CC4-5D6E-409C-BE32-E72D297353CC}">
              <c16:uniqueId val="{00000001-1671-4C7E-9D90-D21845D7F38C}"/>
            </c:ext>
          </c:extLst>
        </c:ser>
        <c:dLbls>
          <c:showLegendKey val="0"/>
          <c:showVal val="0"/>
          <c:showCatName val="0"/>
          <c:showSerName val="0"/>
          <c:showPercent val="0"/>
          <c:showBubbleSize val="0"/>
        </c:dLbls>
        <c:marker val="1"/>
        <c:smooth val="0"/>
        <c:axId val="648735504"/>
        <c:axId val="648735832"/>
        <c:extLst/>
      </c:lineChart>
      <c:catAx>
        <c:axId val="6487355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5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648735832"/>
        <c:crosses val="autoZero"/>
        <c:auto val="1"/>
        <c:lblAlgn val="ctr"/>
        <c:lblOffset val="100"/>
        <c:noMultiLvlLbl val="0"/>
      </c:catAx>
      <c:valAx>
        <c:axId val="648735832"/>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648735504"/>
        <c:crosses val="autoZero"/>
        <c:crossBetween val="between"/>
      </c:valAx>
      <c:spPr>
        <a:noFill/>
        <a:ln>
          <a:noFill/>
        </a:ln>
        <a:effectLst/>
      </c:spPr>
    </c:plotArea>
    <c:plotVisOnly val="1"/>
    <c:dispBlanksAs val="gap"/>
    <c:showDLblsOverMax val="0"/>
  </c:chart>
  <c:spPr>
    <a:noFill/>
    <a:ln w="9525" cap="flat" cmpd="sng" algn="ctr">
      <a:noFill/>
      <a:round/>
    </a:ln>
    <a:effectLst/>
  </c:spPr>
  <c:txPr>
    <a:bodyPr/>
    <a:lstStyle/>
    <a:p>
      <a:pPr>
        <a:defRPr>
          <a:solidFill>
            <a:sysClr val="windowText" lastClr="000000"/>
          </a:solidFill>
          <a:latin typeface="Meiryo UI" panose="020B0604030504040204" pitchFamily="50" charset="-128"/>
          <a:ea typeface="Meiryo UI" panose="020B0604030504040204" pitchFamily="50" charset="-128"/>
        </a:defRPr>
      </a:pPr>
      <a:endParaRPr lang="ja-JP"/>
    </a:p>
  </c:txPr>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2493682122265539E-2"/>
          <c:y val="5.6403423772609818E-2"/>
          <c:w val="0.89983247216971229"/>
          <c:h val="0.75454215116279066"/>
        </c:manualLayout>
      </c:layout>
      <c:barChart>
        <c:barDir val="col"/>
        <c:grouping val="stacked"/>
        <c:varyColors val="0"/>
        <c:ser>
          <c:idx val="4"/>
          <c:order val="0"/>
          <c:tx>
            <c:strRef>
              <c:f>Sheet1!$C$1</c:f>
              <c:strCache>
                <c:ptCount val="1"/>
                <c:pt idx="0">
                  <c:v>日本人</c:v>
                </c:pt>
              </c:strCache>
            </c:strRef>
          </c:tx>
          <c:spPr>
            <a:solidFill>
              <a:schemeClr val="accent1">
                <a:lumMod val="60000"/>
                <a:lumOff val="40000"/>
              </a:schemeClr>
            </a:solidFill>
            <a:ln w="12700" cmpd="dbl">
              <a:solidFill>
                <a:schemeClr val="accent1">
                  <a:lumMod val="60000"/>
                  <a:lumOff val="40000"/>
                </a:schemeClr>
              </a:solidFill>
            </a:ln>
            <a:effectLst/>
          </c:spPr>
          <c:invertIfNegative val="0"/>
          <c:cat>
            <c:multiLvlStrRef>
              <c:f>Sheet1!$A$2:$B$85</c:f>
              <c:multiLvlStrCache>
                <c:ptCount val="84"/>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pt idx="23">
                    <c:v>12月</c:v>
                  </c:pt>
                  <c:pt idx="24">
                    <c:v>1月</c:v>
                  </c:pt>
                  <c:pt idx="25">
                    <c:v>2月</c:v>
                  </c:pt>
                  <c:pt idx="26">
                    <c:v>3月</c:v>
                  </c:pt>
                  <c:pt idx="27">
                    <c:v>4月</c:v>
                  </c:pt>
                  <c:pt idx="28">
                    <c:v>5月</c:v>
                  </c:pt>
                  <c:pt idx="29">
                    <c:v>6月</c:v>
                  </c:pt>
                  <c:pt idx="30">
                    <c:v>7月</c:v>
                  </c:pt>
                  <c:pt idx="31">
                    <c:v>8月</c:v>
                  </c:pt>
                  <c:pt idx="32">
                    <c:v>9月</c:v>
                  </c:pt>
                  <c:pt idx="33">
                    <c:v>10月</c:v>
                  </c:pt>
                  <c:pt idx="34">
                    <c:v>11月</c:v>
                  </c:pt>
                  <c:pt idx="35">
                    <c:v>12月</c:v>
                  </c:pt>
                  <c:pt idx="36">
                    <c:v>1月</c:v>
                  </c:pt>
                  <c:pt idx="37">
                    <c:v>2月</c:v>
                  </c:pt>
                  <c:pt idx="38">
                    <c:v>3月</c:v>
                  </c:pt>
                  <c:pt idx="39">
                    <c:v>4月</c:v>
                  </c:pt>
                  <c:pt idx="40">
                    <c:v>5月</c:v>
                  </c:pt>
                  <c:pt idx="41">
                    <c:v>6月</c:v>
                  </c:pt>
                  <c:pt idx="42">
                    <c:v>7月</c:v>
                  </c:pt>
                  <c:pt idx="43">
                    <c:v>8月</c:v>
                  </c:pt>
                  <c:pt idx="44">
                    <c:v>9月</c:v>
                  </c:pt>
                  <c:pt idx="45">
                    <c:v>10月</c:v>
                  </c:pt>
                  <c:pt idx="46">
                    <c:v>11月</c:v>
                  </c:pt>
                  <c:pt idx="47">
                    <c:v>12月</c:v>
                  </c:pt>
                  <c:pt idx="48">
                    <c:v>1月</c:v>
                  </c:pt>
                  <c:pt idx="49">
                    <c:v>2月</c:v>
                  </c:pt>
                  <c:pt idx="50">
                    <c:v>3月</c:v>
                  </c:pt>
                  <c:pt idx="51">
                    <c:v>4月</c:v>
                  </c:pt>
                  <c:pt idx="52">
                    <c:v>5月</c:v>
                  </c:pt>
                  <c:pt idx="53">
                    <c:v>6月</c:v>
                  </c:pt>
                  <c:pt idx="54">
                    <c:v>7月</c:v>
                  </c:pt>
                  <c:pt idx="55">
                    <c:v>8月</c:v>
                  </c:pt>
                  <c:pt idx="56">
                    <c:v>9月</c:v>
                  </c:pt>
                  <c:pt idx="57">
                    <c:v>10月</c:v>
                  </c:pt>
                  <c:pt idx="58">
                    <c:v>11月</c:v>
                  </c:pt>
                  <c:pt idx="59">
                    <c:v>12月</c:v>
                  </c:pt>
                  <c:pt idx="60">
                    <c:v>1月</c:v>
                  </c:pt>
                  <c:pt idx="61">
                    <c:v>2月</c:v>
                  </c:pt>
                  <c:pt idx="62">
                    <c:v>3月</c:v>
                  </c:pt>
                  <c:pt idx="63">
                    <c:v>4月</c:v>
                  </c:pt>
                  <c:pt idx="64">
                    <c:v>5月</c:v>
                  </c:pt>
                  <c:pt idx="65">
                    <c:v>6月</c:v>
                  </c:pt>
                  <c:pt idx="66">
                    <c:v>7月</c:v>
                  </c:pt>
                  <c:pt idx="67">
                    <c:v>8月</c:v>
                  </c:pt>
                  <c:pt idx="68">
                    <c:v>9月</c:v>
                  </c:pt>
                  <c:pt idx="69">
                    <c:v>10月</c:v>
                  </c:pt>
                  <c:pt idx="70">
                    <c:v>11月</c:v>
                  </c:pt>
                  <c:pt idx="71">
                    <c:v>12月</c:v>
                  </c:pt>
                  <c:pt idx="72">
                    <c:v>1月</c:v>
                  </c:pt>
                  <c:pt idx="73">
                    <c:v>2月</c:v>
                  </c:pt>
                  <c:pt idx="74">
                    <c:v>3月</c:v>
                  </c:pt>
                  <c:pt idx="75">
                    <c:v>4月</c:v>
                  </c:pt>
                  <c:pt idx="76">
                    <c:v>5月</c:v>
                  </c:pt>
                  <c:pt idx="77">
                    <c:v>6月</c:v>
                  </c:pt>
                  <c:pt idx="78">
                    <c:v>7月</c:v>
                  </c:pt>
                  <c:pt idx="79">
                    <c:v>8月</c:v>
                  </c:pt>
                  <c:pt idx="80">
                    <c:v>9月</c:v>
                  </c:pt>
                  <c:pt idx="81">
                    <c:v>10月</c:v>
                  </c:pt>
                  <c:pt idx="82">
                    <c:v>11月</c:v>
                  </c:pt>
                  <c:pt idx="83">
                    <c:v>12月</c:v>
                  </c:pt>
                </c:lvl>
                <c:lvl>
                  <c:pt idx="0">
                    <c:v>2019年</c:v>
                  </c:pt>
                  <c:pt idx="12">
                    <c:v>2020年</c:v>
                  </c:pt>
                  <c:pt idx="24">
                    <c:v>2021年</c:v>
                  </c:pt>
                  <c:pt idx="36">
                    <c:v>2022年</c:v>
                  </c:pt>
                  <c:pt idx="48">
                    <c:v>2023年</c:v>
                  </c:pt>
                  <c:pt idx="60">
                    <c:v>2024年</c:v>
                  </c:pt>
                  <c:pt idx="72">
                    <c:v>2025年</c:v>
                  </c:pt>
                </c:lvl>
              </c:multiLvlStrCache>
            </c:multiLvlStrRef>
          </c:cat>
          <c:val>
            <c:numRef>
              <c:f>Sheet1!$C$2:$C$85</c:f>
              <c:numCache>
                <c:formatCode>General</c:formatCode>
                <c:ptCount val="84"/>
                <c:pt idx="0">
                  <c:v>1979290</c:v>
                </c:pt>
                <c:pt idx="1">
                  <c:v>2173350</c:v>
                </c:pt>
                <c:pt idx="2">
                  <c:v>2627710</c:v>
                </c:pt>
                <c:pt idx="3">
                  <c:v>2448460</c:v>
                </c:pt>
                <c:pt idx="4">
                  <c:v>2446640</c:v>
                </c:pt>
                <c:pt idx="5">
                  <c:v>2269140</c:v>
                </c:pt>
                <c:pt idx="6">
                  <c:v>2422140</c:v>
                </c:pt>
                <c:pt idx="7">
                  <c:v>3048850</c:v>
                </c:pt>
                <c:pt idx="8">
                  <c:v>2476880</c:v>
                </c:pt>
                <c:pt idx="9">
                  <c:v>2478760</c:v>
                </c:pt>
                <c:pt idx="10">
                  <c:v>2585970</c:v>
                </c:pt>
                <c:pt idx="11">
                  <c:v>2544150</c:v>
                </c:pt>
                <c:pt idx="12">
                  <c:v>2476650</c:v>
                </c:pt>
                <c:pt idx="13">
                  <c:v>2445750</c:v>
                </c:pt>
                <c:pt idx="14">
                  <c:v>1334720</c:v>
                </c:pt>
                <c:pt idx="15">
                  <c:v>629950</c:v>
                </c:pt>
                <c:pt idx="16">
                  <c:v>451130</c:v>
                </c:pt>
                <c:pt idx="17">
                  <c:v>823900</c:v>
                </c:pt>
                <c:pt idx="18">
                  <c:v>1030290</c:v>
                </c:pt>
                <c:pt idx="19">
                  <c:v>1017100</c:v>
                </c:pt>
                <c:pt idx="20">
                  <c:v>1291610</c:v>
                </c:pt>
                <c:pt idx="21">
                  <c:v>1767950</c:v>
                </c:pt>
                <c:pt idx="22">
                  <c:v>1953460</c:v>
                </c:pt>
                <c:pt idx="23">
                  <c:v>1269750</c:v>
                </c:pt>
                <c:pt idx="24">
                  <c:v>949350</c:v>
                </c:pt>
                <c:pt idx="25">
                  <c:v>903560</c:v>
                </c:pt>
                <c:pt idx="26">
                  <c:v>1566720</c:v>
                </c:pt>
                <c:pt idx="27">
                  <c:v>1117010</c:v>
                </c:pt>
                <c:pt idx="28">
                  <c:v>795580</c:v>
                </c:pt>
                <c:pt idx="29">
                  <c:v>1044640</c:v>
                </c:pt>
                <c:pt idx="30">
                  <c:v>1533900</c:v>
                </c:pt>
                <c:pt idx="31">
                  <c:v>1514110</c:v>
                </c:pt>
                <c:pt idx="32">
                  <c:v>1303250</c:v>
                </c:pt>
                <c:pt idx="33">
                  <c:v>1890520</c:v>
                </c:pt>
                <c:pt idx="34">
                  <c:v>2189340</c:v>
                </c:pt>
                <c:pt idx="35">
                  <c:v>2731370</c:v>
                </c:pt>
                <c:pt idx="36">
                  <c:v>1712170</c:v>
                </c:pt>
                <c:pt idx="37">
                  <c:v>1391590</c:v>
                </c:pt>
                <c:pt idx="38">
                  <c:v>2085400</c:v>
                </c:pt>
                <c:pt idx="39">
                  <c:v>2005600</c:v>
                </c:pt>
                <c:pt idx="40">
                  <c:v>2401280</c:v>
                </c:pt>
                <c:pt idx="41">
                  <c:v>2264810</c:v>
                </c:pt>
                <c:pt idx="42">
                  <c:v>2569540</c:v>
                </c:pt>
                <c:pt idx="43">
                  <c:v>2682020</c:v>
                </c:pt>
                <c:pt idx="44">
                  <c:v>2562350</c:v>
                </c:pt>
                <c:pt idx="45">
                  <c:v>2808620</c:v>
                </c:pt>
                <c:pt idx="46">
                  <c:v>2979480</c:v>
                </c:pt>
                <c:pt idx="47">
                  <c:v>2929930</c:v>
                </c:pt>
                <c:pt idx="48">
                  <c:v>2350590</c:v>
                </c:pt>
                <c:pt idx="49">
                  <c:v>2500600</c:v>
                </c:pt>
                <c:pt idx="50">
                  <c:v>3083090</c:v>
                </c:pt>
                <c:pt idx="51">
                  <c:v>2375510</c:v>
                </c:pt>
                <c:pt idx="52">
                  <c:v>2691440</c:v>
                </c:pt>
                <c:pt idx="53">
                  <c:v>2314830</c:v>
                </c:pt>
                <c:pt idx="54">
                  <c:v>2488690</c:v>
                </c:pt>
                <c:pt idx="55">
                  <c:v>3100810</c:v>
                </c:pt>
                <c:pt idx="56">
                  <c:v>2708050</c:v>
                </c:pt>
                <c:pt idx="57">
                  <c:v>2779240</c:v>
                </c:pt>
                <c:pt idx="58">
                  <c:v>2822750</c:v>
                </c:pt>
                <c:pt idx="59">
                  <c:v>2730770</c:v>
                </c:pt>
                <c:pt idx="60">
                  <c:v>2269640</c:v>
                </c:pt>
                <c:pt idx="61">
                  <c:v>2420210</c:v>
                </c:pt>
                <c:pt idx="62">
                  <c:v>2906460</c:v>
                </c:pt>
                <c:pt idx="63">
                  <c:v>2640500</c:v>
                </c:pt>
                <c:pt idx="64">
                  <c:v>2721640</c:v>
                </c:pt>
                <c:pt idx="65">
                  <c:v>2400210</c:v>
                </c:pt>
                <c:pt idx="66">
                  <c:v>2590420</c:v>
                </c:pt>
                <c:pt idx="67">
                  <c:v>2905090</c:v>
                </c:pt>
                <c:pt idx="68">
                  <c:v>2659760</c:v>
                </c:pt>
                <c:pt idx="69">
                  <c:v>2854140</c:v>
                </c:pt>
                <c:pt idx="70">
                  <c:v>2818070</c:v>
                </c:pt>
                <c:pt idx="71">
                  <c:v>2851450</c:v>
                </c:pt>
                <c:pt idx="72">
                  <c:v>2453900</c:v>
                </c:pt>
                <c:pt idx="73">
                  <c:v>2378060</c:v>
                </c:pt>
                <c:pt idx="74">
                  <c:v>3006090</c:v>
                </c:pt>
                <c:pt idx="75">
                  <c:v>2516990</c:v>
                </c:pt>
                <c:pt idx="76">
                  <c:v>2890400</c:v>
                </c:pt>
                <c:pt idx="77">
                  <c:v>2613080</c:v>
                </c:pt>
                <c:pt idx="78">
                  <c:v>2680400</c:v>
                </c:pt>
                <c:pt idx="79">
                  <c:v>3414890</c:v>
                </c:pt>
                <c:pt idx="80">
                  <c:v>3412050</c:v>
                </c:pt>
                <c:pt idx="81">
                  <c:v>2885170</c:v>
                </c:pt>
                <c:pt idx="82">
                  <c:v>2617670</c:v>
                </c:pt>
                <c:pt idx="83">
                  <c:v>2528440</c:v>
                </c:pt>
              </c:numCache>
            </c:numRef>
          </c:val>
          <c:extLst>
            <c:ext xmlns:c16="http://schemas.microsoft.com/office/drawing/2014/chart" uri="{C3380CC4-5D6E-409C-BE32-E72D297353CC}">
              <c16:uniqueId val="{00000000-8A7F-426D-AEEB-EEF038A62150}"/>
            </c:ext>
          </c:extLst>
        </c:ser>
        <c:ser>
          <c:idx val="5"/>
          <c:order val="1"/>
          <c:tx>
            <c:strRef>
              <c:f>Sheet1!$D$1</c:f>
              <c:strCache>
                <c:ptCount val="1"/>
                <c:pt idx="0">
                  <c:v>外国人</c:v>
                </c:pt>
              </c:strCache>
            </c:strRef>
          </c:tx>
          <c:spPr>
            <a:pattFill prst="wdUpDiag">
              <a:fgClr>
                <a:schemeClr val="accent2"/>
              </a:fgClr>
              <a:bgClr>
                <a:schemeClr val="bg1"/>
              </a:bgClr>
            </a:pattFill>
            <a:ln w="12700">
              <a:solidFill>
                <a:schemeClr val="accent2"/>
              </a:solidFill>
            </a:ln>
            <a:effectLst/>
          </c:spPr>
          <c:invertIfNegative val="0"/>
          <c:cat>
            <c:multiLvlStrRef>
              <c:f>Sheet1!$A$2:$B$85</c:f>
              <c:multiLvlStrCache>
                <c:ptCount val="84"/>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pt idx="23">
                    <c:v>12月</c:v>
                  </c:pt>
                  <c:pt idx="24">
                    <c:v>1月</c:v>
                  </c:pt>
                  <c:pt idx="25">
                    <c:v>2月</c:v>
                  </c:pt>
                  <c:pt idx="26">
                    <c:v>3月</c:v>
                  </c:pt>
                  <c:pt idx="27">
                    <c:v>4月</c:v>
                  </c:pt>
                  <c:pt idx="28">
                    <c:v>5月</c:v>
                  </c:pt>
                  <c:pt idx="29">
                    <c:v>6月</c:v>
                  </c:pt>
                  <c:pt idx="30">
                    <c:v>7月</c:v>
                  </c:pt>
                  <c:pt idx="31">
                    <c:v>8月</c:v>
                  </c:pt>
                  <c:pt idx="32">
                    <c:v>9月</c:v>
                  </c:pt>
                  <c:pt idx="33">
                    <c:v>10月</c:v>
                  </c:pt>
                  <c:pt idx="34">
                    <c:v>11月</c:v>
                  </c:pt>
                  <c:pt idx="35">
                    <c:v>12月</c:v>
                  </c:pt>
                  <c:pt idx="36">
                    <c:v>1月</c:v>
                  </c:pt>
                  <c:pt idx="37">
                    <c:v>2月</c:v>
                  </c:pt>
                  <c:pt idx="38">
                    <c:v>3月</c:v>
                  </c:pt>
                  <c:pt idx="39">
                    <c:v>4月</c:v>
                  </c:pt>
                  <c:pt idx="40">
                    <c:v>5月</c:v>
                  </c:pt>
                  <c:pt idx="41">
                    <c:v>6月</c:v>
                  </c:pt>
                  <c:pt idx="42">
                    <c:v>7月</c:v>
                  </c:pt>
                  <c:pt idx="43">
                    <c:v>8月</c:v>
                  </c:pt>
                  <c:pt idx="44">
                    <c:v>9月</c:v>
                  </c:pt>
                  <c:pt idx="45">
                    <c:v>10月</c:v>
                  </c:pt>
                  <c:pt idx="46">
                    <c:v>11月</c:v>
                  </c:pt>
                  <c:pt idx="47">
                    <c:v>12月</c:v>
                  </c:pt>
                  <c:pt idx="48">
                    <c:v>1月</c:v>
                  </c:pt>
                  <c:pt idx="49">
                    <c:v>2月</c:v>
                  </c:pt>
                  <c:pt idx="50">
                    <c:v>3月</c:v>
                  </c:pt>
                  <c:pt idx="51">
                    <c:v>4月</c:v>
                  </c:pt>
                  <c:pt idx="52">
                    <c:v>5月</c:v>
                  </c:pt>
                  <c:pt idx="53">
                    <c:v>6月</c:v>
                  </c:pt>
                  <c:pt idx="54">
                    <c:v>7月</c:v>
                  </c:pt>
                  <c:pt idx="55">
                    <c:v>8月</c:v>
                  </c:pt>
                  <c:pt idx="56">
                    <c:v>9月</c:v>
                  </c:pt>
                  <c:pt idx="57">
                    <c:v>10月</c:v>
                  </c:pt>
                  <c:pt idx="58">
                    <c:v>11月</c:v>
                  </c:pt>
                  <c:pt idx="59">
                    <c:v>12月</c:v>
                  </c:pt>
                  <c:pt idx="60">
                    <c:v>1月</c:v>
                  </c:pt>
                  <c:pt idx="61">
                    <c:v>2月</c:v>
                  </c:pt>
                  <c:pt idx="62">
                    <c:v>3月</c:v>
                  </c:pt>
                  <c:pt idx="63">
                    <c:v>4月</c:v>
                  </c:pt>
                  <c:pt idx="64">
                    <c:v>5月</c:v>
                  </c:pt>
                  <c:pt idx="65">
                    <c:v>6月</c:v>
                  </c:pt>
                  <c:pt idx="66">
                    <c:v>7月</c:v>
                  </c:pt>
                  <c:pt idx="67">
                    <c:v>8月</c:v>
                  </c:pt>
                  <c:pt idx="68">
                    <c:v>9月</c:v>
                  </c:pt>
                  <c:pt idx="69">
                    <c:v>10月</c:v>
                  </c:pt>
                  <c:pt idx="70">
                    <c:v>11月</c:v>
                  </c:pt>
                  <c:pt idx="71">
                    <c:v>12月</c:v>
                  </c:pt>
                  <c:pt idx="72">
                    <c:v>1月</c:v>
                  </c:pt>
                  <c:pt idx="73">
                    <c:v>2月</c:v>
                  </c:pt>
                  <c:pt idx="74">
                    <c:v>3月</c:v>
                  </c:pt>
                  <c:pt idx="75">
                    <c:v>4月</c:v>
                  </c:pt>
                  <c:pt idx="76">
                    <c:v>5月</c:v>
                  </c:pt>
                  <c:pt idx="77">
                    <c:v>6月</c:v>
                  </c:pt>
                  <c:pt idx="78">
                    <c:v>7月</c:v>
                  </c:pt>
                  <c:pt idx="79">
                    <c:v>8月</c:v>
                  </c:pt>
                  <c:pt idx="80">
                    <c:v>9月</c:v>
                  </c:pt>
                  <c:pt idx="81">
                    <c:v>10月</c:v>
                  </c:pt>
                  <c:pt idx="82">
                    <c:v>11月</c:v>
                  </c:pt>
                  <c:pt idx="83">
                    <c:v>12月</c:v>
                  </c:pt>
                </c:lvl>
                <c:lvl>
                  <c:pt idx="0">
                    <c:v>2019年</c:v>
                  </c:pt>
                  <c:pt idx="12">
                    <c:v>2020年</c:v>
                  </c:pt>
                  <c:pt idx="24">
                    <c:v>2021年</c:v>
                  </c:pt>
                  <c:pt idx="36">
                    <c:v>2022年</c:v>
                  </c:pt>
                  <c:pt idx="48">
                    <c:v>2023年</c:v>
                  </c:pt>
                  <c:pt idx="60">
                    <c:v>2024年</c:v>
                  </c:pt>
                  <c:pt idx="72">
                    <c:v>2025年</c:v>
                  </c:pt>
                </c:lvl>
              </c:multiLvlStrCache>
            </c:multiLvlStrRef>
          </c:cat>
          <c:val>
            <c:numRef>
              <c:f>Sheet1!$D$2:$D$85</c:f>
              <c:numCache>
                <c:formatCode>General</c:formatCode>
                <c:ptCount val="84"/>
                <c:pt idx="0">
                  <c:v>1411170</c:v>
                </c:pt>
                <c:pt idx="1">
                  <c:v>1387100</c:v>
                </c:pt>
                <c:pt idx="2">
                  <c:v>1449930</c:v>
                </c:pt>
                <c:pt idx="3">
                  <c:v>1681340</c:v>
                </c:pt>
                <c:pt idx="4">
                  <c:v>1538420</c:v>
                </c:pt>
                <c:pt idx="5">
                  <c:v>1572720</c:v>
                </c:pt>
                <c:pt idx="6">
                  <c:v>1759470</c:v>
                </c:pt>
                <c:pt idx="7">
                  <c:v>1521170</c:v>
                </c:pt>
                <c:pt idx="8">
                  <c:v>1291960</c:v>
                </c:pt>
                <c:pt idx="9">
                  <c:v>1496590</c:v>
                </c:pt>
                <c:pt idx="10">
                  <c:v>1411200</c:v>
                </c:pt>
                <c:pt idx="11">
                  <c:v>1405110</c:v>
                </c:pt>
                <c:pt idx="12">
                  <c:v>1966700</c:v>
                </c:pt>
                <c:pt idx="13">
                  <c:v>685300</c:v>
                </c:pt>
                <c:pt idx="14">
                  <c:v>159200</c:v>
                </c:pt>
                <c:pt idx="15">
                  <c:v>42200</c:v>
                </c:pt>
                <c:pt idx="16">
                  <c:v>33160</c:v>
                </c:pt>
                <c:pt idx="17">
                  <c:v>30950</c:v>
                </c:pt>
                <c:pt idx="18">
                  <c:v>29190</c:v>
                </c:pt>
                <c:pt idx="19">
                  <c:v>30940</c:v>
                </c:pt>
                <c:pt idx="20">
                  <c:v>33070</c:v>
                </c:pt>
                <c:pt idx="21">
                  <c:v>41510</c:v>
                </c:pt>
                <c:pt idx="22">
                  <c:v>69120</c:v>
                </c:pt>
                <c:pt idx="23">
                  <c:v>103410</c:v>
                </c:pt>
                <c:pt idx="24">
                  <c:v>69730</c:v>
                </c:pt>
                <c:pt idx="25">
                  <c:v>18250</c:v>
                </c:pt>
                <c:pt idx="26">
                  <c:v>20150</c:v>
                </c:pt>
                <c:pt idx="27">
                  <c:v>18260</c:v>
                </c:pt>
                <c:pt idx="28">
                  <c:v>21270</c:v>
                </c:pt>
                <c:pt idx="29">
                  <c:v>17910</c:v>
                </c:pt>
                <c:pt idx="30">
                  <c:v>19760</c:v>
                </c:pt>
                <c:pt idx="31">
                  <c:v>20450</c:v>
                </c:pt>
                <c:pt idx="32">
                  <c:v>25010</c:v>
                </c:pt>
                <c:pt idx="33">
                  <c:v>25040</c:v>
                </c:pt>
                <c:pt idx="34">
                  <c:v>32400</c:v>
                </c:pt>
                <c:pt idx="35">
                  <c:v>31160</c:v>
                </c:pt>
                <c:pt idx="36">
                  <c:v>24610</c:v>
                </c:pt>
                <c:pt idx="37">
                  <c:v>23140</c:v>
                </c:pt>
                <c:pt idx="38">
                  <c:v>32770</c:v>
                </c:pt>
                <c:pt idx="39">
                  <c:v>41310</c:v>
                </c:pt>
                <c:pt idx="40">
                  <c:v>56770</c:v>
                </c:pt>
                <c:pt idx="41">
                  <c:v>42090</c:v>
                </c:pt>
                <c:pt idx="42">
                  <c:v>55550</c:v>
                </c:pt>
                <c:pt idx="43">
                  <c:v>60970</c:v>
                </c:pt>
                <c:pt idx="44">
                  <c:v>86590</c:v>
                </c:pt>
                <c:pt idx="45">
                  <c:v>273090</c:v>
                </c:pt>
                <c:pt idx="46">
                  <c:v>599400</c:v>
                </c:pt>
                <c:pt idx="47">
                  <c:v>833410</c:v>
                </c:pt>
                <c:pt idx="48">
                  <c:v>896840</c:v>
                </c:pt>
                <c:pt idx="49">
                  <c:v>907750</c:v>
                </c:pt>
                <c:pt idx="50">
                  <c:v>1092770</c:v>
                </c:pt>
                <c:pt idx="51">
                  <c:v>1337790</c:v>
                </c:pt>
                <c:pt idx="52">
                  <c:v>1487860</c:v>
                </c:pt>
                <c:pt idx="53">
                  <c:v>1558680</c:v>
                </c:pt>
                <c:pt idx="54">
                  <c:v>1805810</c:v>
                </c:pt>
                <c:pt idx="55">
                  <c:v>1722470</c:v>
                </c:pt>
                <c:pt idx="56">
                  <c:v>1657670</c:v>
                </c:pt>
                <c:pt idx="57">
                  <c:v>2069970</c:v>
                </c:pt>
                <c:pt idx="58">
                  <c:v>2012250</c:v>
                </c:pt>
                <c:pt idx="59">
                  <c:v>2205250</c:v>
                </c:pt>
                <c:pt idx="60">
                  <c:v>1685970</c:v>
                </c:pt>
                <c:pt idx="61">
                  <c:v>1681650</c:v>
                </c:pt>
                <c:pt idx="62">
                  <c:v>1853190</c:v>
                </c:pt>
                <c:pt idx="63">
                  <c:v>2200140</c:v>
                </c:pt>
                <c:pt idx="64">
                  <c:v>2116170</c:v>
                </c:pt>
                <c:pt idx="65">
                  <c:v>2262310</c:v>
                </c:pt>
                <c:pt idx="66">
                  <c:v>2420000</c:v>
                </c:pt>
                <c:pt idx="67">
                  <c:v>2159360</c:v>
                </c:pt>
                <c:pt idx="68">
                  <c:v>1981560</c:v>
                </c:pt>
                <c:pt idx="69">
                  <c:v>2372950</c:v>
                </c:pt>
                <c:pt idx="70">
                  <c:v>2367720</c:v>
                </c:pt>
                <c:pt idx="71">
                  <c:v>2292920</c:v>
                </c:pt>
                <c:pt idx="72">
                  <c:v>2164840</c:v>
                </c:pt>
                <c:pt idx="73">
                  <c:v>1905140</c:v>
                </c:pt>
                <c:pt idx="74">
                  <c:v>1994600</c:v>
                </c:pt>
                <c:pt idx="75">
                  <c:v>2476150</c:v>
                </c:pt>
                <c:pt idx="76">
                  <c:v>2276950</c:v>
                </c:pt>
                <c:pt idx="77">
                  <c:v>2021880</c:v>
                </c:pt>
                <c:pt idx="78">
                  <c:v>1935160</c:v>
                </c:pt>
                <c:pt idx="79">
                  <c:v>1912400</c:v>
                </c:pt>
                <c:pt idx="80">
                  <c:v>1461770</c:v>
                </c:pt>
                <c:pt idx="81">
                  <c:v>2157300</c:v>
                </c:pt>
                <c:pt idx="82">
                  <c:v>2007360</c:v>
                </c:pt>
                <c:pt idx="83">
                  <c:v>1889840</c:v>
                </c:pt>
              </c:numCache>
            </c:numRef>
          </c:val>
          <c:extLst>
            <c:ext xmlns:c16="http://schemas.microsoft.com/office/drawing/2014/chart" uri="{C3380CC4-5D6E-409C-BE32-E72D297353CC}">
              <c16:uniqueId val="{00000001-8A7F-426D-AEEB-EEF038A62150}"/>
            </c:ext>
          </c:extLst>
        </c:ser>
        <c:dLbls>
          <c:showLegendKey val="0"/>
          <c:showVal val="0"/>
          <c:showCatName val="0"/>
          <c:showSerName val="0"/>
          <c:showPercent val="0"/>
          <c:showBubbleSize val="0"/>
        </c:dLbls>
        <c:gapWidth val="150"/>
        <c:overlap val="100"/>
        <c:axId val="503941632"/>
        <c:axId val="503946880"/>
      </c:barChart>
      <c:catAx>
        <c:axId val="503941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5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503946880"/>
        <c:crosses val="autoZero"/>
        <c:auto val="1"/>
        <c:lblAlgn val="ctr"/>
        <c:lblOffset val="100"/>
        <c:noMultiLvlLbl val="0"/>
      </c:catAx>
      <c:valAx>
        <c:axId val="503946880"/>
        <c:scaling>
          <c:orientation val="minMax"/>
          <c:max val="5500000"/>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503941632"/>
        <c:crosses val="autoZero"/>
        <c:crossBetween val="between"/>
      </c:valAx>
      <c:spPr>
        <a:noFill/>
        <a:ln>
          <a:noFill/>
        </a:ln>
        <a:effectLst/>
      </c:spPr>
    </c:plotArea>
    <c:legend>
      <c:legendPos val="b"/>
      <c:layout>
        <c:manualLayout>
          <c:xMode val="edge"/>
          <c:yMode val="edge"/>
          <c:x val="0.17454021191835145"/>
          <c:y val="6.4748254919306275E-2"/>
          <c:w val="0.52970622092664188"/>
          <c:h val="7.7445253040439158E-2"/>
        </c:manualLayout>
      </c:layout>
      <c:overlay val="1"/>
      <c:spPr>
        <a:noFill/>
        <a:ln>
          <a:noFill/>
        </a:ln>
        <a:effectLst/>
      </c:spPr>
      <c:txPr>
        <a:bodyPr rot="0" spcFirstLastPara="1" vertOverflow="ellipsis" vert="horz" wrap="square" anchor="ctr" anchorCtr="1"/>
        <a:lstStyle/>
        <a:p>
          <a:pPr>
            <a:defRPr sz="105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a:solidFill>
            <a:sysClr val="windowText" lastClr="000000"/>
          </a:solidFill>
          <a:latin typeface="Meiryo UI" panose="020B0604030504040204" pitchFamily="50" charset="-128"/>
          <a:ea typeface="Meiryo UI" panose="020B0604030504040204" pitchFamily="50" charset="-128"/>
        </a:defRPr>
      </a:pPr>
      <a:endParaRPr lang="ja-JP"/>
    </a:p>
  </c:txPr>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136152065698434E-2"/>
          <c:y val="4.9669641211929766E-2"/>
          <c:w val="0.87221669210443742"/>
          <c:h val="0.73987217460481547"/>
        </c:manualLayout>
      </c:layout>
      <c:barChart>
        <c:barDir val="col"/>
        <c:grouping val="clustered"/>
        <c:varyColors val="0"/>
        <c:ser>
          <c:idx val="0"/>
          <c:order val="0"/>
          <c:tx>
            <c:strRef>
              <c:f>'外国人旅行者数（全国）'!$B$4</c:f>
              <c:strCache>
                <c:ptCount val="1"/>
                <c:pt idx="0">
                  <c:v>外国人旅行者数</c:v>
                </c:pt>
              </c:strCache>
            </c:strRef>
          </c:tx>
          <c:spPr>
            <a:solidFill>
              <a:schemeClr val="accent1">
                <a:lumMod val="60000"/>
                <a:lumOff val="40000"/>
              </a:schemeClr>
            </a:solidFill>
            <a:ln>
              <a:noFill/>
            </a:ln>
            <a:effectLst/>
          </c:spPr>
          <c:invertIfNegative val="0"/>
          <c:cat>
            <c:multiLvlStrRef>
              <c:f>'外国人旅行者数（全国）'!$C$2:$CI$3</c:f>
              <c:multiLvlStrCache>
                <c:ptCount val="85"/>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pt idx="23">
                    <c:v>12月</c:v>
                  </c:pt>
                  <c:pt idx="24">
                    <c:v>1月</c:v>
                  </c:pt>
                  <c:pt idx="25">
                    <c:v>2月</c:v>
                  </c:pt>
                  <c:pt idx="26">
                    <c:v>3月</c:v>
                  </c:pt>
                  <c:pt idx="27">
                    <c:v>4月</c:v>
                  </c:pt>
                  <c:pt idx="28">
                    <c:v>5月</c:v>
                  </c:pt>
                  <c:pt idx="29">
                    <c:v>6月</c:v>
                  </c:pt>
                  <c:pt idx="30">
                    <c:v>7月</c:v>
                  </c:pt>
                  <c:pt idx="31">
                    <c:v>8月</c:v>
                  </c:pt>
                  <c:pt idx="32">
                    <c:v>9月</c:v>
                  </c:pt>
                  <c:pt idx="33">
                    <c:v>10月</c:v>
                  </c:pt>
                  <c:pt idx="34">
                    <c:v>11月</c:v>
                  </c:pt>
                  <c:pt idx="35">
                    <c:v>12月</c:v>
                  </c:pt>
                  <c:pt idx="36">
                    <c:v>1月</c:v>
                  </c:pt>
                  <c:pt idx="37">
                    <c:v>2月</c:v>
                  </c:pt>
                  <c:pt idx="38">
                    <c:v>3月</c:v>
                  </c:pt>
                  <c:pt idx="39">
                    <c:v>4月</c:v>
                  </c:pt>
                  <c:pt idx="40">
                    <c:v>5月</c:v>
                  </c:pt>
                  <c:pt idx="41">
                    <c:v>6月</c:v>
                  </c:pt>
                  <c:pt idx="42">
                    <c:v>7月</c:v>
                  </c:pt>
                  <c:pt idx="43">
                    <c:v>8月</c:v>
                  </c:pt>
                  <c:pt idx="44">
                    <c:v>9月</c:v>
                  </c:pt>
                  <c:pt idx="45">
                    <c:v>10月</c:v>
                  </c:pt>
                  <c:pt idx="46">
                    <c:v>11月</c:v>
                  </c:pt>
                  <c:pt idx="47">
                    <c:v>12月</c:v>
                  </c:pt>
                  <c:pt idx="48">
                    <c:v>1月</c:v>
                  </c:pt>
                  <c:pt idx="49">
                    <c:v>2月</c:v>
                  </c:pt>
                  <c:pt idx="50">
                    <c:v>3月</c:v>
                  </c:pt>
                  <c:pt idx="51">
                    <c:v>4月</c:v>
                  </c:pt>
                  <c:pt idx="52">
                    <c:v>5月</c:v>
                  </c:pt>
                  <c:pt idx="53">
                    <c:v>6月</c:v>
                  </c:pt>
                  <c:pt idx="54">
                    <c:v>7月</c:v>
                  </c:pt>
                  <c:pt idx="55">
                    <c:v>8月</c:v>
                  </c:pt>
                  <c:pt idx="56">
                    <c:v>9月</c:v>
                  </c:pt>
                  <c:pt idx="57">
                    <c:v>10月</c:v>
                  </c:pt>
                  <c:pt idx="58">
                    <c:v>11月</c:v>
                  </c:pt>
                  <c:pt idx="59">
                    <c:v>12月</c:v>
                  </c:pt>
                  <c:pt idx="60">
                    <c:v>1月</c:v>
                  </c:pt>
                  <c:pt idx="61">
                    <c:v>2月</c:v>
                  </c:pt>
                  <c:pt idx="62">
                    <c:v>3月</c:v>
                  </c:pt>
                  <c:pt idx="63">
                    <c:v>4月</c:v>
                  </c:pt>
                  <c:pt idx="64">
                    <c:v>5月</c:v>
                  </c:pt>
                  <c:pt idx="65">
                    <c:v>6月</c:v>
                  </c:pt>
                  <c:pt idx="66">
                    <c:v>7月</c:v>
                  </c:pt>
                  <c:pt idx="67">
                    <c:v>8月</c:v>
                  </c:pt>
                  <c:pt idx="68">
                    <c:v>9月</c:v>
                  </c:pt>
                  <c:pt idx="69">
                    <c:v>10月</c:v>
                  </c:pt>
                  <c:pt idx="70">
                    <c:v>11月</c:v>
                  </c:pt>
                  <c:pt idx="71">
                    <c:v>12月</c:v>
                  </c:pt>
                  <c:pt idx="72">
                    <c:v>1月</c:v>
                  </c:pt>
                  <c:pt idx="73">
                    <c:v>2月</c:v>
                  </c:pt>
                  <c:pt idx="74">
                    <c:v>3月</c:v>
                  </c:pt>
                  <c:pt idx="75">
                    <c:v>4月</c:v>
                  </c:pt>
                  <c:pt idx="76">
                    <c:v>5月</c:v>
                  </c:pt>
                  <c:pt idx="77">
                    <c:v>6月</c:v>
                  </c:pt>
                  <c:pt idx="78">
                    <c:v>7月</c:v>
                  </c:pt>
                  <c:pt idx="79">
                    <c:v>8月</c:v>
                  </c:pt>
                  <c:pt idx="80">
                    <c:v>9月</c:v>
                  </c:pt>
                  <c:pt idx="81">
                    <c:v>10月</c:v>
                  </c:pt>
                  <c:pt idx="82">
                    <c:v>11月</c:v>
                  </c:pt>
                  <c:pt idx="83">
                    <c:v>12月</c:v>
                  </c:pt>
                  <c:pt idx="84">
                    <c:v>1月</c:v>
                  </c:pt>
                </c:lvl>
                <c:lvl>
                  <c:pt idx="0">
                    <c:v>2019年</c:v>
                  </c:pt>
                  <c:pt idx="12">
                    <c:v>2020年</c:v>
                  </c:pt>
                  <c:pt idx="24">
                    <c:v>2021年</c:v>
                  </c:pt>
                  <c:pt idx="36">
                    <c:v>2022年</c:v>
                  </c:pt>
                  <c:pt idx="48">
                    <c:v>2023年</c:v>
                  </c:pt>
                  <c:pt idx="60">
                    <c:v>2024年</c:v>
                  </c:pt>
                  <c:pt idx="72">
                    <c:v>2025年</c:v>
                  </c:pt>
                  <c:pt idx="84">
                    <c:v>2026年</c:v>
                  </c:pt>
                </c:lvl>
              </c:multiLvlStrCache>
            </c:multiLvlStrRef>
          </c:cat>
          <c:val>
            <c:numRef>
              <c:f>'外国人旅行者数（全国）'!$C$4:$CI$4</c:f>
              <c:numCache>
                <c:formatCode>#,##0;"△ "#,##0</c:formatCode>
                <c:ptCount val="85"/>
                <c:pt idx="0">
                  <c:v>2689339</c:v>
                </c:pt>
                <c:pt idx="1">
                  <c:v>2604322</c:v>
                </c:pt>
                <c:pt idx="2">
                  <c:v>2760136</c:v>
                </c:pt>
                <c:pt idx="3">
                  <c:v>2926685</c:v>
                </c:pt>
                <c:pt idx="4">
                  <c:v>2773091</c:v>
                </c:pt>
                <c:pt idx="5">
                  <c:v>2880041</c:v>
                </c:pt>
                <c:pt idx="6">
                  <c:v>2991189</c:v>
                </c:pt>
                <c:pt idx="7">
                  <c:v>2520134</c:v>
                </c:pt>
                <c:pt idx="8">
                  <c:v>2272883</c:v>
                </c:pt>
                <c:pt idx="9">
                  <c:v>2496568</c:v>
                </c:pt>
                <c:pt idx="10">
                  <c:v>2441274</c:v>
                </c:pt>
                <c:pt idx="11">
                  <c:v>2526387</c:v>
                </c:pt>
                <c:pt idx="12">
                  <c:v>2661022</c:v>
                </c:pt>
                <c:pt idx="13">
                  <c:v>1085147</c:v>
                </c:pt>
                <c:pt idx="14">
                  <c:v>193658</c:v>
                </c:pt>
                <c:pt idx="15">
                  <c:v>2917</c:v>
                </c:pt>
                <c:pt idx="16">
                  <c:v>1663</c:v>
                </c:pt>
                <c:pt idx="17">
                  <c:v>2565</c:v>
                </c:pt>
                <c:pt idx="18">
                  <c:v>3782</c:v>
                </c:pt>
                <c:pt idx="19">
                  <c:v>8658</c:v>
                </c:pt>
                <c:pt idx="20">
                  <c:v>13684</c:v>
                </c:pt>
                <c:pt idx="21">
                  <c:v>27386</c:v>
                </c:pt>
                <c:pt idx="22">
                  <c:v>56673</c:v>
                </c:pt>
                <c:pt idx="23">
                  <c:v>58673</c:v>
                </c:pt>
                <c:pt idx="24">
                  <c:v>46522</c:v>
                </c:pt>
                <c:pt idx="25">
                  <c:v>7355</c:v>
                </c:pt>
                <c:pt idx="26">
                  <c:v>12276</c:v>
                </c:pt>
                <c:pt idx="27">
                  <c:v>10853</c:v>
                </c:pt>
                <c:pt idx="28">
                  <c:v>10035</c:v>
                </c:pt>
                <c:pt idx="29">
                  <c:v>9251</c:v>
                </c:pt>
                <c:pt idx="30">
                  <c:v>51055</c:v>
                </c:pt>
                <c:pt idx="31">
                  <c:v>25916</c:v>
                </c:pt>
                <c:pt idx="32">
                  <c:v>17720</c:v>
                </c:pt>
                <c:pt idx="33">
                  <c:v>22113</c:v>
                </c:pt>
                <c:pt idx="34">
                  <c:v>20682</c:v>
                </c:pt>
                <c:pt idx="35">
                  <c:v>12084</c:v>
                </c:pt>
                <c:pt idx="36">
                  <c:v>17766</c:v>
                </c:pt>
                <c:pt idx="37">
                  <c:v>16719</c:v>
                </c:pt>
                <c:pt idx="38">
                  <c:v>66121</c:v>
                </c:pt>
                <c:pt idx="39">
                  <c:v>139548</c:v>
                </c:pt>
                <c:pt idx="40">
                  <c:v>147046</c:v>
                </c:pt>
                <c:pt idx="41">
                  <c:v>120430</c:v>
                </c:pt>
                <c:pt idx="42">
                  <c:v>144578</c:v>
                </c:pt>
                <c:pt idx="43">
                  <c:v>169902</c:v>
                </c:pt>
                <c:pt idx="44">
                  <c:v>206641</c:v>
                </c:pt>
                <c:pt idx="45">
                  <c:v>498646</c:v>
                </c:pt>
                <c:pt idx="46">
                  <c:v>934599</c:v>
                </c:pt>
                <c:pt idx="47">
                  <c:v>1370000</c:v>
                </c:pt>
                <c:pt idx="48">
                  <c:v>1497300</c:v>
                </c:pt>
                <c:pt idx="49">
                  <c:v>1475455</c:v>
                </c:pt>
                <c:pt idx="50">
                  <c:v>1817616</c:v>
                </c:pt>
                <c:pt idx="51">
                  <c:v>1949236</c:v>
                </c:pt>
                <c:pt idx="52">
                  <c:v>1899176</c:v>
                </c:pt>
                <c:pt idx="53">
                  <c:v>2073441</c:v>
                </c:pt>
                <c:pt idx="54">
                  <c:v>2320694</c:v>
                </c:pt>
                <c:pt idx="55">
                  <c:v>2157190</c:v>
                </c:pt>
                <c:pt idx="56">
                  <c:v>2184442</c:v>
                </c:pt>
                <c:pt idx="57">
                  <c:v>2516623</c:v>
                </c:pt>
                <c:pt idx="58">
                  <c:v>2440890</c:v>
                </c:pt>
                <c:pt idx="59">
                  <c:v>2734115</c:v>
                </c:pt>
                <c:pt idx="60">
                  <c:v>2688478</c:v>
                </c:pt>
                <c:pt idx="61">
                  <c:v>2788224</c:v>
                </c:pt>
                <c:pt idx="62">
                  <c:v>3081781</c:v>
                </c:pt>
                <c:pt idx="63">
                  <c:v>3043003</c:v>
                </c:pt>
                <c:pt idx="64">
                  <c:v>3040294</c:v>
                </c:pt>
                <c:pt idx="65">
                  <c:v>3140642</c:v>
                </c:pt>
                <c:pt idx="66">
                  <c:v>3292602</c:v>
                </c:pt>
                <c:pt idx="67">
                  <c:v>2933381</c:v>
                </c:pt>
                <c:pt idx="68">
                  <c:v>2872487</c:v>
                </c:pt>
                <c:pt idx="69">
                  <c:v>3312193</c:v>
                </c:pt>
                <c:pt idx="70">
                  <c:v>3187000</c:v>
                </c:pt>
                <c:pt idx="71">
                  <c:v>3489800</c:v>
                </c:pt>
                <c:pt idx="72" formatCode="#,##0_);[Red]\(#,##0\)">
                  <c:v>3781629</c:v>
                </c:pt>
                <c:pt idx="73" formatCode="#,##0_);[Red]\(#,##0\)">
                  <c:v>3258491</c:v>
                </c:pt>
                <c:pt idx="74" formatCode="#,##0_);[Red]\(#,##0\)">
                  <c:v>3497755</c:v>
                </c:pt>
                <c:pt idx="75" formatCode="#,##0_);[Red]\(#,##0\)">
                  <c:v>3909128</c:v>
                </c:pt>
                <c:pt idx="76" formatCode="#,##0_);[Red]\(#,##0\)">
                  <c:v>3693587</c:v>
                </c:pt>
                <c:pt idx="77" formatCode="#,##0_);[Red]\(#,##0\)">
                  <c:v>3377985</c:v>
                </c:pt>
                <c:pt idx="78">
                  <c:v>3437118</c:v>
                </c:pt>
                <c:pt idx="79">
                  <c:v>3428406</c:v>
                </c:pt>
                <c:pt idx="80">
                  <c:v>3266228</c:v>
                </c:pt>
                <c:pt idx="81">
                  <c:v>3896524</c:v>
                </c:pt>
                <c:pt idx="82">
                  <c:v>3518195</c:v>
                </c:pt>
                <c:pt idx="83">
                  <c:v>3617700</c:v>
                </c:pt>
                <c:pt idx="84" formatCode="#,##0_);[Red]\(#,##0\)">
                  <c:v>3597500</c:v>
                </c:pt>
              </c:numCache>
            </c:numRef>
          </c:val>
          <c:extLst>
            <c:ext xmlns:c16="http://schemas.microsoft.com/office/drawing/2014/chart" uri="{C3380CC4-5D6E-409C-BE32-E72D297353CC}">
              <c16:uniqueId val="{00000000-4570-485A-9CC9-71F46B2B497E}"/>
            </c:ext>
          </c:extLst>
        </c:ser>
        <c:dLbls>
          <c:showLegendKey val="0"/>
          <c:showVal val="0"/>
          <c:showCatName val="0"/>
          <c:showSerName val="0"/>
          <c:showPercent val="0"/>
          <c:showBubbleSize val="0"/>
        </c:dLbls>
        <c:gapWidth val="219"/>
        <c:overlap val="-27"/>
        <c:axId val="694202288"/>
        <c:axId val="694200320"/>
      </c:barChart>
      <c:lineChart>
        <c:grouping val="standard"/>
        <c:varyColors val="0"/>
        <c:ser>
          <c:idx val="1"/>
          <c:order val="1"/>
          <c:tx>
            <c:strRef>
              <c:f>'外国人旅行者数（全国）'!$B$6</c:f>
              <c:strCache>
                <c:ptCount val="1"/>
                <c:pt idx="0">
                  <c:v>2019年同月比</c:v>
                </c:pt>
              </c:strCache>
            </c:strRef>
          </c:tx>
          <c:spPr>
            <a:ln w="28575" cap="rnd">
              <a:solidFill>
                <a:schemeClr val="accent2"/>
              </a:solidFill>
              <a:round/>
            </a:ln>
            <a:effectLst/>
          </c:spPr>
          <c:marker>
            <c:symbol val="circle"/>
            <c:size val="6"/>
            <c:spPr>
              <a:solidFill>
                <a:schemeClr val="accent2"/>
              </a:solidFill>
              <a:ln w="9525">
                <a:solidFill>
                  <a:schemeClr val="accent2"/>
                </a:solidFill>
              </a:ln>
              <a:effectLst/>
            </c:spPr>
          </c:marker>
          <c:dLbls>
            <c:dLbl>
              <c:idx val="84"/>
              <c:layout>
                <c:manualLayout>
                  <c:x val="-2.7823498243113528E-2"/>
                  <c:y val="-0.1567586749571845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570-485A-9CC9-71F46B2B497E}"/>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1"/>
              </c:ext>
            </c:extLst>
          </c:dLbls>
          <c:cat>
            <c:multiLvlStrRef>
              <c:f>'外国人旅行者数（全国）'!$C$2:$CI$4</c:f>
              <c:multiLvlStrCache>
                <c:ptCount val="85"/>
                <c:lvl>
                  <c:pt idx="0">
                    <c:v>2,689,339</c:v>
                  </c:pt>
                  <c:pt idx="1">
                    <c:v>2,604,322</c:v>
                  </c:pt>
                  <c:pt idx="2">
                    <c:v>2,760,136</c:v>
                  </c:pt>
                  <c:pt idx="3">
                    <c:v>2,926,685</c:v>
                  </c:pt>
                  <c:pt idx="4">
                    <c:v>2,773,091</c:v>
                  </c:pt>
                  <c:pt idx="5">
                    <c:v>2,880,041</c:v>
                  </c:pt>
                  <c:pt idx="6">
                    <c:v>2,991,189</c:v>
                  </c:pt>
                  <c:pt idx="7">
                    <c:v>2,520,134</c:v>
                  </c:pt>
                  <c:pt idx="8">
                    <c:v>2,272,883</c:v>
                  </c:pt>
                  <c:pt idx="9">
                    <c:v>2,496,568</c:v>
                  </c:pt>
                  <c:pt idx="10">
                    <c:v>2,441,274</c:v>
                  </c:pt>
                  <c:pt idx="11">
                    <c:v>2,526,387</c:v>
                  </c:pt>
                  <c:pt idx="12">
                    <c:v>2,661,022</c:v>
                  </c:pt>
                  <c:pt idx="13">
                    <c:v>1,085,147</c:v>
                  </c:pt>
                  <c:pt idx="14">
                    <c:v>193,658</c:v>
                  </c:pt>
                  <c:pt idx="15">
                    <c:v>2,917</c:v>
                  </c:pt>
                  <c:pt idx="16">
                    <c:v>1,663</c:v>
                  </c:pt>
                  <c:pt idx="17">
                    <c:v>2,565</c:v>
                  </c:pt>
                  <c:pt idx="18">
                    <c:v>3,782</c:v>
                  </c:pt>
                  <c:pt idx="19">
                    <c:v>8,658</c:v>
                  </c:pt>
                  <c:pt idx="20">
                    <c:v>13,684</c:v>
                  </c:pt>
                  <c:pt idx="21">
                    <c:v>27,386</c:v>
                  </c:pt>
                  <c:pt idx="22">
                    <c:v>56,673</c:v>
                  </c:pt>
                  <c:pt idx="23">
                    <c:v>58,673</c:v>
                  </c:pt>
                  <c:pt idx="24">
                    <c:v>46,522</c:v>
                  </c:pt>
                  <c:pt idx="25">
                    <c:v>7,355</c:v>
                  </c:pt>
                  <c:pt idx="26">
                    <c:v>12,276</c:v>
                  </c:pt>
                  <c:pt idx="27">
                    <c:v>10,853</c:v>
                  </c:pt>
                  <c:pt idx="28">
                    <c:v>10,035</c:v>
                  </c:pt>
                  <c:pt idx="29">
                    <c:v>9,251</c:v>
                  </c:pt>
                  <c:pt idx="30">
                    <c:v>51,055</c:v>
                  </c:pt>
                  <c:pt idx="31">
                    <c:v>25,916</c:v>
                  </c:pt>
                  <c:pt idx="32">
                    <c:v>17,720</c:v>
                  </c:pt>
                  <c:pt idx="33">
                    <c:v>22,113</c:v>
                  </c:pt>
                  <c:pt idx="34">
                    <c:v>20,682</c:v>
                  </c:pt>
                  <c:pt idx="35">
                    <c:v>12,084</c:v>
                  </c:pt>
                  <c:pt idx="36">
                    <c:v>17,766</c:v>
                  </c:pt>
                  <c:pt idx="37">
                    <c:v>16,719</c:v>
                  </c:pt>
                  <c:pt idx="38">
                    <c:v>66,121</c:v>
                  </c:pt>
                  <c:pt idx="39">
                    <c:v>139,548</c:v>
                  </c:pt>
                  <c:pt idx="40">
                    <c:v>147,046</c:v>
                  </c:pt>
                  <c:pt idx="41">
                    <c:v>120,430</c:v>
                  </c:pt>
                  <c:pt idx="42">
                    <c:v>144,578</c:v>
                  </c:pt>
                  <c:pt idx="43">
                    <c:v>169,902</c:v>
                  </c:pt>
                  <c:pt idx="44">
                    <c:v>206,641</c:v>
                  </c:pt>
                  <c:pt idx="45">
                    <c:v>498,646</c:v>
                  </c:pt>
                  <c:pt idx="46">
                    <c:v>934,599</c:v>
                  </c:pt>
                  <c:pt idx="47">
                    <c:v>1,370,000</c:v>
                  </c:pt>
                  <c:pt idx="48">
                    <c:v>1,497,300</c:v>
                  </c:pt>
                  <c:pt idx="49">
                    <c:v>1,475,455</c:v>
                  </c:pt>
                  <c:pt idx="50">
                    <c:v>1,817,616</c:v>
                  </c:pt>
                  <c:pt idx="51">
                    <c:v>1,949,236</c:v>
                  </c:pt>
                  <c:pt idx="52">
                    <c:v>1,899,176</c:v>
                  </c:pt>
                  <c:pt idx="53">
                    <c:v>2,073,441</c:v>
                  </c:pt>
                  <c:pt idx="54">
                    <c:v>2,320,694</c:v>
                  </c:pt>
                  <c:pt idx="55">
                    <c:v>2,157,190</c:v>
                  </c:pt>
                  <c:pt idx="56">
                    <c:v>2,184,442</c:v>
                  </c:pt>
                  <c:pt idx="57">
                    <c:v>2,516,623</c:v>
                  </c:pt>
                  <c:pt idx="58">
                    <c:v>2,440,890</c:v>
                  </c:pt>
                  <c:pt idx="59">
                    <c:v>2,734,115</c:v>
                  </c:pt>
                  <c:pt idx="60">
                    <c:v>2,688,478</c:v>
                  </c:pt>
                  <c:pt idx="61">
                    <c:v>2,788,224</c:v>
                  </c:pt>
                  <c:pt idx="62">
                    <c:v>3,081,781</c:v>
                  </c:pt>
                  <c:pt idx="63">
                    <c:v>3,043,003</c:v>
                  </c:pt>
                  <c:pt idx="64">
                    <c:v>3,040,294</c:v>
                  </c:pt>
                  <c:pt idx="65">
                    <c:v>3,140,642</c:v>
                  </c:pt>
                  <c:pt idx="66">
                    <c:v>3,292,602</c:v>
                  </c:pt>
                  <c:pt idx="67">
                    <c:v>2,933,381</c:v>
                  </c:pt>
                  <c:pt idx="68">
                    <c:v>2,872,487</c:v>
                  </c:pt>
                  <c:pt idx="69">
                    <c:v>3,312,193</c:v>
                  </c:pt>
                  <c:pt idx="70">
                    <c:v>3,187,000</c:v>
                  </c:pt>
                  <c:pt idx="71">
                    <c:v>3,489,800</c:v>
                  </c:pt>
                  <c:pt idx="72">
                    <c:v>3,781,629</c:v>
                  </c:pt>
                  <c:pt idx="73">
                    <c:v>3,258,491</c:v>
                  </c:pt>
                  <c:pt idx="74">
                    <c:v>3,497,755</c:v>
                  </c:pt>
                  <c:pt idx="75">
                    <c:v>3,909,128</c:v>
                  </c:pt>
                  <c:pt idx="76">
                    <c:v>3,693,587</c:v>
                  </c:pt>
                  <c:pt idx="77">
                    <c:v>3,377,985</c:v>
                  </c:pt>
                  <c:pt idx="78">
                    <c:v>3,437,118</c:v>
                  </c:pt>
                  <c:pt idx="79">
                    <c:v>3,428,406</c:v>
                  </c:pt>
                  <c:pt idx="80">
                    <c:v>3,266,228</c:v>
                  </c:pt>
                  <c:pt idx="81">
                    <c:v>3,896,524</c:v>
                  </c:pt>
                  <c:pt idx="82">
                    <c:v>3,518,195</c:v>
                  </c:pt>
                  <c:pt idx="83">
                    <c:v>3,617,700</c:v>
                  </c:pt>
                  <c:pt idx="84">
                    <c:v>3,597,500</c:v>
                  </c:pt>
                </c:lvl>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pt idx="23">
                    <c:v>12月</c:v>
                  </c:pt>
                  <c:pt idx="24">
                    <c:v>1月</c:v>
                  </c:pt>
                  <c:pt idx="25">
                    <c:v>2月</c:v>
                  </c:pt>
                  <c:pt idx="26">
                    <c:v>3月</c:v>
                  </c:pt>
                  <c:pt idx="27">
                    <c:v>4月</c:v>
                  </c:pt>
                  <c:pt idx="28">
                    <c:v>5月</c:v>
                  </c:pt>
                  <c:pt idx="29">
                    <c:v>6月</c:v>
                  </c:pt>
                  <c:pt idx="30">
                    <c:v>7月</c:v>
                  </c:pt>
                  <c:pt idx="31">
                    <c:v>8月</c:v>
                  </c:pt>
                  <c:pt idx="32">
                    <c:v>9月</c:v>
                  </c:pt>
                  <c:pt idx="33">
                    <c:v>10月</c:v>
                  </c:pt>
                  <c:pt idx="34">
                    <c:v>11月</c:v>
                  </c:pt>
                  <c:pt idx="35">
                    <c:v>12月</c:v>
                  </c:pt>
                  <c:pt idx="36">
                    <c:v>1月</c:v>
                  </c:pt>
                  <c:pt idx="37">
                    <c:v>2月</c:v>
                  </c:pt>
                  <c:pt idx="38">
                    <c:v>3月</c:v>
                  </c:pt>
                  <c:pt idx="39">
                    <c:v>4月</c:v>
                  </c:pt>
                  <c:pt idx="40">
                    <c:v>5月</c:v>
                  </c:pt>
                  <c:pt idx="41">
                    <c:v>6月</c:v>
                  </c:pt>
                  <c:pt idx="42">
                    <c:v>7月</c:v>
                  </c:pt>
                  <c:pt idx="43">
                    <c:v>8月</c:v>
                  </c:pt>
                  <c:pt idx="44">
                    <c:v>9月</c:v>
                  </c:pt>
                  <c:pt idx="45">
                    <c:v>10月</c:v>
                  </c:pt>
                  <c:pt idx="46">
                    <c:v>11月</c:v>
                  </c:pt>
                  <c:pt idx="47">
                    <c:v>12月</c:v>
                  </c:pt>
                  <c:pt idx="48">
                    <c:v>1月</c:v>
                  </c:pt>
                  <c:pt idx="49">
                    <c:v>2月</c:v>
                  </c:pt>
                  <c:pt idx="50">
                    <c:v>3月</c:v>
                  </c:pt>
                  <c:pt idx="51">
                    <c:v>4月</c:v>
                  </c:pt>
                  <c:pt idx="52">
                    <c:v>5月</c:v>
                  </c:pt>
                  <c:pt idx="53">
                    <c:v>6月</c:v>
                  </c:pt>
                  <c:pt idx="54">
                    <c:v>7月</c:v>
                  </c:pt>
                  <c:pt idx="55">
                    <c:v>8月</c:v>
                  </c:pt>
                  <c:pt idx="56">
                    <c:v>9月</c:v>
                  </c:pt>
                  <c:pt idx="57">
                    <c:v>10月</c:v>
                  </c:pt>
                  <c:pt idx="58">
                    <c:v>11月</c:v>
                  </c:pt>
                  <c:pt idx="59">
                    <c:v>12月</c:v>
                  </c:pt>
                  <c:pt idx="60">
                    <c:v>1月</c:v>
                  </c:pt>
                  <c:pt idx="61">
                    <c:v>2月</c:v>
                  </c:pt>
                  <c:pt idx="62">
                    <c:v>3月</c:v>
                  </c:pt>
                  <c:pt idx="63">
                    <c:v>4月</c:v>
                  </c:pt>
                  <c:pt idx="64">
                    <c:v>5月</c:v>
                  </c:pt>
                  <c:pt idx="65">
                    <c:v>6月</c:v>
                  </c:pt>
                  <c:pt idx="66">
                    <c:v>7月</c:v>
                  </c:pt>
                  <c:pt idx="67">
                    <c:v>8月</c:v>
                  </c:pt>
                  <c:pt idx="68">
                    <c:v>9月</c:v>
                  </c:pt>
                  <c:pt idx="69">
                    <c:v>10月</c:v>
                  </c:pt>
                  <c:pt idx="70">
                    <c:v>11月</c:v>
                  </c:pt>
                  <c:pt idx="71">
                    <c:v>12月</c:v>
                  </c:pt>
                  <c:pt idx="72">
                    <c:v>1月</c:v>
                  </c:pt>
                  <c:pt idx="73">
                    <c:v>2月</c:v>
                  </c:pt>
                  <c:pt idx="74">
                    <c:v>3月</c:v>
                  </c:pt>
                  <c:pt idx="75">
                    <c:v>4月</c:v>
                  </c:pt>
                  <c:pt idx="76">
                    <c:v>5月</c:v>
                  </c:pt>
                  <c:pt idx="77">
                    <c:v>6月</c:v>
                  </c:pt>
                  <c:pt idx="78">
                    <c:v>7月</c:v>
                  </c:pt>
                  <c:pt idx="79">
                    <c:v>8月</c:v>
                  </c:pt>
                  <c:pt idx="80">
                    <c:v>9月</c:v>
                  </c:pt>
                  <c:pt idx="81">
                    <c:v>10月</c:v>
                  </c:pt>
                  <c:pt idx="82">
                    <c:v>11月</c:v>
                  </c:pt>
                  <c:pt idx="83">
                    <c:v>12月</c:v>
                  </c:pt>
                  <c:pt idx="84">
                    <c:v>1月</c:v>
                  </c:pt>
                </c:lvl>
                <c:lvl>
                  <c:pt idx="0">
                    <c:v>2019年</c:v>
                  </c:pt>
                  <c:pt idx="12">
                    <c:v>2020年</c:v>
                  </c:pt>
                  <c:pt idx="24">
                    <c:v>2021年</c:v>
                  </c:pt>
                  <c:pt idx="36">
                    <c:v>2022年</c:v>
                  </c:pt>
                  <c:pt idx="48">
                    <c:v>2023年</c:v>
                  </c:pt>
                  <c:pt idx="60">
                    <c:v>2024年</c:v>
                  </c:pt>
                  <c:pt idx="72">
                    <c:v>2025年</c:v>
                  </c:pt>
                  <c:pt idx="84">
                    <c:v>2026年</c:v>
                  </c:pt>
                </c:lvl>
              </c:multiLvlStrCache>
            </c:multiLvlStrRef>
          </c:cat>
          <c:val>
            <c:numRef>
              <c:f>'外国人旅行者数（全国）'!$C$6:$CI$6</c:f>
              <c:numCache>
                <c:formatCode>General</c:formatCode>
                <c:ptCount val="85"/>
                <c:pt idx="12" formatCode="#,##0.0_ ">
                  <c:v>-1.0529353123574281</c:v>
                </c:pt>
                <c:pt idx="13" formatCode="#,##0.0_ ">
                  <c:v>-58.332840562726119</c:v>
                </c:pt>
                <c:pt idx="14" formatCode="#,##0.0_ ">
                  <c:v>-92.983751525287161</c:v>
                </c:pt>
                <c:pt idx="15" formatCode="#,##0.0_ ">
                  <c:v>-99.900330920478282</c:v>
                </c:pt>
                <c:pt idx="16" formatCode="#,##0.0_ ">
                  <c:v>-99.940030817596679</c:v>
                </c:pt>
                <c:pt idx="17" formatCode="#,##0.0_ ">
                  <c:v>-99.910938767885597</c:v>
                </c:pt>
                <c:pt idx="18" formatCode="#,##0.0_ ">
                  <c:v>-99.873561984882926</c:v>
                </c:pt>
                <c:pt idx="19" formatCode="#,##0.0_ ">
                  <c:v>-99.656446839731544</c:v>
                </c:pt>
                <c:pt idx="20" formatCode="#,##0.0_ ">
                  <c:v>-99.397945252791274</c:v>
                </c:pt>
                <c:pt idx="21" formatCode="#,##0.0_ ">
                  <c:v>-98.903054112685894</c:v>
                </c:pt>
                <c:pt idx="22" formatCode="#,##0.0_ ">
                  <c:v>-97.678548167882838</c:v>
                </c:pt>
                <c:pt idx="23" formatCode="#,##0.0_ ">
                  <c:v>-97.677592546193438</c:v>
                </c:pt>
                <c:pt idx="24" formatCode="#,##0.0_ ">
                  <c:v>-98.270132549299291</c:v>
                </c:pt>
                <c:pt idx="25" formatCode="#,##0.0_ ">
                  <c:v>-99.717584845499147</c:v>
                </c:pt>
                <c:pt idx="26" formatCode="#,##0.0_ ">
                  <c:v>-99.555239307048637</c:v>
                </c:pt>
                <c:pt idx="27" formatCode="#,##0.0_ ">
                  <c:v>-99.629170887881685</c:v>
                </c:pt>
                <c:pt idx="28" formatCode="#,##0.0_ ">
                  <c:v>-99.638129437512148</c:v>
                </c:pt>
                <c:pt idx="29" formatCode="#,##0.0_ ">
                  <c:v>-99.678789295013502</c:v>
                </c:pt>
                <c:pt idx="30" formatCode="#,##0.0_ ">
                  <c:v>-98.293153658963035</c:v>
                </c:pt>
                <c:pt idx="31" formatCode="#,##0.0_ ">
                  <c:v>-98.971641984116715</c:v>
                </c:pt>
                <c:pt idx="32" formatCode="#,##0.0_ ">
                  <c:v>-99.22037342001326</c:v>
                </c:pt>
                <c:pt idx="33" formatCode="#,##0.0_ ">
                  <c:v>-99.114264061703906</c:v>
                </c:pt>
                <c:pt idx="34" formatCode="#,##0.0_ ">
                  <c:v>-99.152819388565149</c:v>
                </c:pt>
                <c:pt idx="35" formatCode="#,##0.0_ ">
                  <c:v>-99.521688482405906</c:v>
                </c:pt>
                <c:pt idx="36" formatCode="#,##0.0_ ">
                  <c:v>-99.339391575401976</c:v>
                </c:pt>
                <c:pt idx="37" formatCode="#,##0.0_ ">
                  <c:v>-99.358028692304558</c:v>
                </c:pt>
                <c:pt idx="38" formatCode="#,##0.0_ ">
                  <c:v>-97.604429636800504</c:v>
                </c:pt>
                <c:pt idx="39" formatCode="#,##0.0_ ">
                  <c:v>-95.231874971170456</c:v>
                </c:pt>
                <c:pt idx="40" formatCode="#,##0.0_ ">
                  <c:v>-94.697397236513339</c:v>
                </c:pt>
                <c:pt idx="41" formatCode="#,##0.0_ ">
                  <c:v>-95.818462306613</c:v>
                </c:pt>
                <c:pt idx="42" formatCode="#,##0.0_ ">
                  <c:v>-95.166537453835247</c:v>
                </c:pt>
                <c:pt idx="43" formatCode="#,##0.0_ ">
                  <c:v>-93.25821563456546</c:v>
                </c:pt>
                <c:pt idx="44" formatCode="#,##0.0_ ">
                  <c:v>-90.9084189551332</c:v>
                </c:pt>
                <c:pt idx="45" formatCode="#,##0.0_ ">
                  <c:v>-80.026740709646205</c:v>
                </c:pt>
                <c:pt idx="46" formatCode="#,##0.0_ ">
                  <c:v>-61.716751171724269</c:v>
                </c:pt>
                <c:pt idx="47" formatCode="#,##0.0_ ">
                  <c:v>-45.772361874882982</c:v>
                </c:pt>
                <c:pt idx="48" formatCode="#,##0.0_ ">
                  <c:v>-44.324609132578672</c:v>
                </c:pt>
                <c:pt idx="49" formatCode="#,##0.0_ ">
                  <c:v>-43.345907303321177</c:v>
                </c:pt>
                <c:pt idx="50" formatCode="#,##0.0_ ">
                  <c:v>-34.147592727314887</c:v>
                </c:pt>
                <c:pt idx="51" formatCode="#,##0.0_ ">
                  <c:v>-33.39782040089726</c:v>
                </c:pt>
                <c:pt idx="52" formatCode="#,##0.0_ ">
                  <c:v>-31.514111870111726</c:v>
                </c:pt>
                <c:pt idx="53" formatCode="#,##0.0_ ">
                  <c:v>-28.006545740147448</c:v>
                </c:pt>
                <c:pt idx="54" formatCode="#,##0.0_ ">
                  <c:v>-22.415668150691914</c:v>
                </c:pt>
                <c:pt idx="55" formatCode="#,##0.0_ ">
                  <c:v>-14.401773873928924</c:v>
                </c:pt>
                <c:pt idx="56" formatCode="#,##0.0_ ">
                  <c:v>-3.8911373792667736</c:v>
                </c:pt>
                <c:pt idx="57" formatCode="#,##0.0_ ">
                  <c:v>0.80330277404820905</c:v>
                </c:pt>
                <c:pt idx="58" formatCode="#,##0.0_ ">
                  <c:v>-1.5729492060290173E-2</c:v>
                </c:pt>
                <c:pt idx="59" formatCode="#,##0.0_ ">
                  <c:v>8.2223348996016909</c:v>
                </c:pt>
                <c:pt idx="60" formatCode="#,##0.0_ ">
                  <c:v>-3.2015301901322513E-2</c:v>
                </c:pt>
                <c:pt idx="61" formatCode="#,##0.0_ ">
                  <c:v>7.0614156006822526</c:v>
                </c:pt>
                <c:pt idx="62" formatCode="#,##0.0_ ">
                  <c:v>11.653230130689218</c:v>
                </c:pt>
                <c:pt idx="63" formatCode="#,##0.0_ ">
                  <c:v>3.9743942378493102</c:v>
                </c:pt>
                <c:pt idx="64" formatCode="#,##0.0_ ">
                  <c:v>9.6355655115537111</c:v>
                </c:pt>
                <c:pt idx="65" formatCode="#,##0.0_ ">
                  <c:v>9.0485170176396892</c:v>
                </c:pt>
                <c:pt idx="66" formatCode="#,##0.0_ ">
                  <c:v>10.076695253960889</c:v>
                </c:pt>
                <c:pt idx="67" formatCode="#,##0.0_ ">
                  <c:v>16.397818528697282</c:v>
                </c:pt>
                <c:pt idx="68" formatCode="#,##0.0_ ">
                  <c:v>26.380768389749942</c:v>
                </c:pt>
                <c:pt idx="69" formatCode="#,##0.0_ ">
                  <c:v>32.669849168939116</c:v>
                </c:pt>
                <c:pt idx="70" formatCode="#,##0.0_ ">
                  <c:v>30.546591656651412</c:v>
                </c:pt>
                <c:pt idx="71" formatCode="#,##0.0_ ">
                  <c:v>38.134023013892971</c:v>
                </c:pt>
                <c:pt idx="72" formatCode="#,##0.0_ ">
                  <c:v>40.615556462015377</c:v>
                </c:pt>
                <c:pt idx="73" formatCode="#,##0.0_ ">
                  <c:v>25.118591326264571</c:v>
                </c:pt>
                <c:pt idx="74" formatCode="#,##0.0_ ">
                  <c:v>26.72400925171803</c:v>
                </c:pt>
                <c:pt idx="75" formatCode="#,##0.0_ ">
                  <c:v>33.568457145200114</c:v>
                </c:pt>
                <c:pt idx="76" formatCode="#,##0.0_ ">
                  <c:v>33.193862011740684</c:v>
                </c:pt>
                <c:pt idx="77" formatCode="#,##0.0_ ">
                  <c:v>17.289476087319589</c:v>
                </c:pt>
                <c:pt idx="78" formatCode="#,##0.0_ ">
                  <c:v>14.908085045779451</c:v>
                </c:pt>
                <c:pt idx="79" formatCode="#,##0.0_ ">
                  <c:v>36.040623236700895</c:v>
                </c:pt>
                <c:pt idx="80" formatCode="#,##0.0_ ">
                  <c:v>43.704185389217123</c:v>
                </c:pt>
                <c:pt idx="81" formatCode="#,##0.0_ ">
                  <c:v>56.075220062101259</c:v>
                </c:pt>
                <c:pt idx="82" formatCode="#,##0.0_ ">
                  <c:v>44.113073747559682</c:v>
                </c:pt>
                <c:pt idx="83" formatCode="#,##0.0_ ">
                  <c:v>43.196588646157544</c:v>
                </c:pt>
                <c:pt idx="84" formatCode="#,##0.0_ ">
                  <c:v>33.768929837406134</c:v>
                </c:pt>
              </c:numCache>
            </c:numRef>
          </c:val>
          <c:smooth val="0"/>
          <c:extLst>
            <c:ext xmlns:c16="http://schemas.microsoft.com/office/drawing/2014/chart" uri="{C3380CC4-5D6E-409C-BE32-E72D297353CC}">
              <c16:uniqueId val="{00000002-4570-485A-9CC9-71F46B2B497E}"/>
            </c:ext>
          </c:extLst>
        </c:ser>
        <c:dLbls>
          <c:showLegendKey val="0"/>
          <c:showVal val="0"/>
          <c:showCatName val="0"/>
          <c:showSerName val="0"/>
          <c:showPercent val="0"/>
          <c:showBubbleSize val="0"/>
        </c:dLbls>
        <c:marker val="1"/>
        <c:smooth val="0"/>
        <c:axId val="287689008"/>
        <c:axId val="350703152"/>
      </c:lineChart>
      <c:catAx>
        <c:axId val="694202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5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694200320"/>
        <c:crosses val="autoZero"/>
        <c:auto val="1"/>
        <c:lblAlgn val="ctr"/>
        <c:lblOffset val="100"/>
        <c:noMultiLvlLbl val="0"/>
      </c:catAx>
      <c:valAx>
        <c:axId val="694200320"/>
        <c:scaling>
          <c:orientation val="minMax"/>
        </c:scaling>
        <c:delete val="0"/>
        <c:axPos val="l"/>
        <c:majorGridlines>
          <c:spPr>
            <a:ln w="9525" cap="flat" cmpd="sng" algn="ctr">
              <a:solidFill>
                <a:schemeClr val="tx1">
                  <a:lumMod val="15000"/>
                  <a:lumOff val="85000"/>
                </a:schemeClr>
              </a:solidFill>
              <a:round/>
            </a:ln>
            <a:effectLst/>
          </c:spPr>
        </c:majorGridlines>
        <c:numFmt formatCode="#,##0;&quot;△ &quot;#,##0" sourceLinked="1"/>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694202288"/>
        <c:crosses val="autoZero"/>
        <c:crossBetween val="between"/>
      </c:valAx>
      <c:valAx>
        <c:axId val="350703152"/>
        <c:scaling>
          <c:orientation val="minMax"/>
          <c:min val="-100"/>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287689008"/>
        <c:crosses val="max"/>
        <c:crossBetween val="between"/>
      </c:valAx>
      <c:catAx>
        <c:axId val="287689008"/>
        <c:scaling>
          <c:orientation val="minMax"/>
        </c:scaling>
        <c:delete val="1"/>
        <c:axPos val="b"/>
        <c:numFmt formatCode="General" sourceLinked="1"/>
        <c:majorTickMark val="out"/>
        <c:minorTickMark val="none"/>
        <c:tickLblPos val="nextTo"/>
        <c:crossAx val="350703152"/>
        <c:crosses val="autoZero"/>
        <c:auto val="1"/>
        <c:lblAlgn val="ctr"/>
        <c:lblOffset val="100"/>
        <c:noMultiLvlLbl val="0"/>
      </c:catAx>
      <c:spPr>
        <a:noFill/>
        <a:ln>
          <a:noFill/>
        </a:ln>
      </c:spPr>
    </c:plotArea>
    <c:legend>
      <c:legendPos val="b"/>
      <c:layout>
        <c:manualLayout>
          <c:xMode val="edge"/>
          <c:yMode val="edge"/>
          <c:x val="0.12572411614750204"/>
          <c:y val="6.2046105235717401E-2"/>
          <c:w val="0.41291848060944703"/>
          <c:h val="9.6961199294532632E-2"/>
        </c:manualLayout>
      </c:layout>
      <c:overlay val="0"/>
      <c:spPr>
        <a:noFill/>
        <a:ln>
          <a:noFill/>
        </a:ln>
        <a:effectLst/>
      </c:spPr>
      <c:txPr>
        <a:bodyPr rot="0" spcFirstLastPara="1" vertOverflow="ellipsis" vert="horz" wrap="square" anchor="ctr" anchorCtr="1"/>
        <a:lstStyle/>
        <a:p>
          <a:pPr>
            <a:defRPr sz="8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sz="900">
          <a:solidFill>
            <a:sysClr val="windowText" lastClr="000000"/>
          </a:solidFill>
          <a:latin typeface="Meiryo UI" panose="020B0604030504040204" pitchFamily="50" charset="-128"/>
          <a:ea typeface="Meiryo UI" panose="020B0604030504040204" pitchFamily="50" charset="-128"/>
        </a:defRPr>
      </a:pPr>
      <a:endParaRPr lang="ja-JP"/>
    </a:p>
  </c:txPr>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4024433444348184E-2"/>
          <c:y val="4.9669847662835526E-2"/>
          <c:w val="0.872216730106394"/>
          <c:h val="0.74909863723144909"/>
        </c:manualLayout>
      </c:layout>
      <c:barChart>
        <c:barDir val="col"/>
        <c:grouping val="clustered"/>
        <c:varyColors val="0"/>
        <c:ser>
          <c:idx val="0"/>
          <c:order val="0"/>
          <c:tx>
            <c:strRef>
              <c:f>Sheet1!$C$1</c:f>
              <c:strCache>
                <c:ptCount val="1"/>
                <c:pt idx="0">
                  <c:v>関空外国人入国者数</c:v>
                </c:pt>
              </c:strCache>
            </c:strRef>
          </c:tx>
          <c:spPr>
            <a:solidFill>
              <a:schemeClr val="accent1">
                <a:lumMod val="60000"/>
                <a:lumOff val="40000"/>
              </a:schemeClr>
            </a:solidFill>
            <a:ln>
              <a:noFill/>
            </a:ln>
            <a:effectLst/>
          </c:spPr>
          <c:invertIfNegative val="0"/>
          <c:cat>
            <c:multiLvlStrRef>
              <c:f>Sheet1!$A$2:$B$86</c:f>
              <c:multiLvlStrCache>
                <c:ptCount val="85"/>
                <c:lvl>
                  <c:pt idx="0">
                    <c:v>1月</c:v>
                  </c:pt>
                  <c:pt idx="1">
                    <c:v>2月</c:v>
                  </c:pt>
                  <c:pt idx="2">
                    <c:v>3月</c:v>
                  </c:pt>
                  <c:pt idx="3">
                    <c:v>4月</c:v>
                  </c:pt>
                  <c:pt idx="4">
                    <c:v>5月</c:v>
                  </c:pt>
                  <c:pt idx="5">
                    <c:v>6月</c:v>
                  </c:pt>
                  <c:pt idx="6">
                    <c:v>7月</c:v>
                  </c:pt>
                  <c:pt idx="7">
                    <c:v>8月</c:v>
                  </c:pt>
                  <c:pt idx="8">
                    <c:v>9月</c:v>
                  </c:pt>
                  <c:pt idx="9">
                    <c:v>10月</c:v>
                  </c:pt>
                  <c:pt idx="10">
                    <c:v>11月</c:v>
                  </c:pt>
                  <c:pt idx="11">
                    <c:v>12月</c:v>
                  </c:pt>
                  <c:pt idx="12">
                    <c:v>1月</c:v>
                  </c:pt>
                  <c:pt idx="13">
                    <c:v>2月</c:v>
                  </c:pt>
                  <c:pt idx="14">
                    <c:v>3月</c:v>
                  </c:pt>
                  <c:pt idx="15">
                    <c:v>4月</c:v>
                  </c:pt>
                  <c:pt idx="16">
                    <c:v>5月</c:v>
                  </c:pt>
                  <c:pt idx="17">
                    <c:v>6月</c:v>
                  </c:pt>
                  <c:pt idx="18">
                    <c:v>7月</c:v>
                  </c:pt>
                  <c:pt idx="19">
                    <c:v>8月</c:v>
                  </c:pt>
                  <c:pt idx="20">
                    <c:v>9月</c:v>
                  </c:pt>
                  <c:pt idx="21">
                    <c:v>10月</c:v>
                  </c:pt>
                  <c:pt idx="22">
                    <c:v>11月</c:v>
                  </c:pt>
                  <c:pt idx="23">
                    <c:v>12月</c:v>
                  </c:pt>
                  <c:pt idx="24">
                    <c:v>1月</c:v>
                  </c:pt>
                  <c:pt idx="25">
                    <c:v>2月</c:v>
                  </c:pt>
                  <c:pt idx="26">
                    <c:v>3月</c:v>
                  </c:pt>
                  <c:pt idx="27">
                    <c:v>4月</c:v>
                  </c:pt>
                  <c:pt idx="28">
                    <c:v>5月</c:v>
                  </c:pt>
                  <c:pt idx="29">
                    <c:v>6月</c:v>
                  </c:pt>
                  <c:pt idx="30">
                    <c:v>7月</c:v>
                  </c:pt>
                  <c:pt idx="31">
                    <c:v>8月</c:v>
                  </c:pt>
                  <c:pt idx="32">
                    <c:v>9月</c:v>
                  </c:pt>
                  <c:pt idx="33">
                    <c:v>10月</c:v>
                  </c:pt>
                  <c:pt idx="34">
                    <c:v>11月</c:v>
                  </c:pt>
                  <c:pt idx="35">
                    <c:v>12月</c:v>
                  </c:pt>
                  <c:pt idx="36">
                    <c:v>1月</c:v>
                  </c:pt>
                  <c:pt idx="37">
                    <c:v>2月</c:v>
                  </c:pt>
                  <c:pt idx="38">
                    <c:v>3月</c:v>
                  </c:pt>
                  <c:pt idx="39">
                    <c:v>4月</c:v>
                  </c:pt>
                  <c:pt idx="40">
                    <c:v>5月</c:v>
                  </c:pt>
                  <c:pt idx="41">
                    <c:v>6月</c:v>
                  </c:pt>
                  <c:pt idx="42">
                    <c:v>7月</c:v>
                  </c:pt>
                  <c:pt idx="43">
                    <c:v>8月</c:v>
                  </c:pt>
                  <c:pt idx="44">
                    <c:v>9月</c:v>
                  </c:pt>
                  <c:pt idx="45">
                    <c:v>10月</c:v>
                  </c:pt>
                  <c:pt idx="46">
                    <c:v>11月</c:v>
                  </c:pt>
                  <c:pt idx="47">
                    <c:v>12月</c:v>
                  </c:pt>
                  <c:pt idx="48">
                    <c:v>1月</c:v>
                  </c:pt>
                  <c:pt idx="49">
                    <c:v>2月</c:v>
                  </c:pt>
                  <c:pt idx="50">
                    <c:v>3月</c:v>
                  </c:pt>
                  <c:pt idx="51">
                    <c:v>4月</c:v>
                  </c:pt>
                  <c:pt idx="52">
                    <c:v>5月</c:v>
                  </c:pt>
                  <c:pt idx="53">
                    <c:v>6月</c:v>
                  </c:pt>
                  <c:pt idx="54">
                    <c:v>7月</c:v>
                  </c:pt>
                  <c:pt idx="55">
                    <c:v>8月</c:v>
                  </c:pt>
                  <c:pt idx="56">
                    <c:v>9月</c:v>
                  </c:pt>
                  <c:pt idx="57">
                    <c:v>10月</c:v>
                  </c:pt>
                  <c:pt idx="58">
                    <c:v>11月</c:v>
                  </c:pt>
                  <c:pt idx="59">
                    <c:v>12月</c:v>
                  </c:pt>
                  <c:pt idx="60">
                    <c:v>1月</c:v>
                  </c:pt>
                  <c:pt idx="61">
                    <c:v>2月</c:v>
                  </c:pt>
                  <c:pt idx="62">
                    <c:v>3月</c:v>
                  </c:pt>
                  <c:pt idx="63">
                    <c:v>4月</c:v>
                  </c:pt>
                  <c:pt idx="64">
                    <c:v>5月</c:v>
                  </c:pt>
                  <c:pt idx="65">
                    <c:v>6月</c:v>
                  </c:pt>
                  <c:pt idx="66">
                    <c:v>7月</c:v>
                  </c:pt>
                  <c:pt idx="67">
                    <c:v>8月</c:v>
                  </c:pt>
                  <c:pt idx="68">
                    <c:v>9月</c:v>
                  </c:pt>
                  <c:pt idx="69">
                    <c:v>10月</c:v>
                  </c:pt>
                  <c:pt idx="70">
                    <c:v>11月</c:v>
                  </c:pt>
                  <c:pt idx="71">
                    <c:v>12月</c:v>
                  </c:pt>
                  <c:pt idx="72">
                    <c:v>1月</c:v>
                  </c:pt>
                  <c:pt idx="73">
                    <c:v>2月</c:v>
                  </c:pt>
                  <c:pt idx="74">
                    <c:v>3月</c:v>
                  </c:pt>
                  <c:pt idx="75">
                    <c:v>4月</c:v>
                  </c:pt>
                  <c:pt idx="76">
                    <c:v>5月</c:v>
                  </c:pt>
                  <c:pt idx="77">
                    <c:v>6月</c:v>
                  </c:pt>
                  <c:pt idx="78">
                    <c:v>7月</c:v>
                  </c:pt>
                  <c:pt idx="79">
                    <c:v>8月</c:v>
                  </c:pt>
                  <c:pt idx="80">
                    <c:v>9月</c:v>
                  </c:pt>
                  <c:pt idx="81">
                    <c:v>10月</c:v>
                  </c:pt>
                  <c:pt idx="82">
                    <c:v>11月</c:v>
                  </c:pt>
                  <c:pt idx="83">
                    <c:v>12月</c:v>
                  </c:pt>
                  <c:pt idx="84">
                    <c:v>1月</c:v>
                  </c:pt>
                </c:lvl>
                <c:lvl>
                  <c:pt idx="0">
                    <c:v>2019年</c:v>
                  </c:pt>
                  <c:pt idx="12">
                    <c:v>2020年</c:v>
                  </c:pt>
                  <c:pt idx="24">
                    <c:v>2021年</c:v>
                  </c:pt>
                  <c:pt idx="36">
                    <c:v>2022年</c:v>
                  </c:pt>
                  <c:pt idx="48">
                    <c:v>2023年</c:v>
                  </c:pt>
                  <c:pt idx="60">
                    <c:v>2024年</c:v>
                  </c:pt>
                  <c:pt idx="72">
                    <c:v>2025年</c:v>
                  </c:pt>
                  <c:pt idx="84">
                    <c:v>2026年</c:v>
                  </c:pt>
                </c:lvl>
              </c:multiLvlStrCache>
            </c:multiLvlStrRef>
          </c:cat>
          <c:val>
            <c:numRef>
              <c:f>Sheet1!$C$2:$C$86</c:f>
              <c:numCache>
                <c:formatCode>General</c:formatCode>
                <c:ptCount val="85"/>
                <c:pt idx="0">
                  <c:v>695094</c:v>
                </c:pt>
                <c:pt idx="1">
                  <c:v>674836</c:v>
                </c:pt>
                <c:pt idx="2">
                  <c:v>726300</c:v>
                </c:pt>
                <c:pt idx="3">
                  <c:v>764217</c:v>
                </c:pt>
                <c:pt idx="4">
                  <c:v>754239</c:v>
                </c:pt>
                <c:pt idx="5">
                  <c:v>765872</c:v>
                </c:pt>
                <c:pt idx="6">
                  <c:v>765789</c:v>
                </c:pt>
                <c:pt idx="7">
                  <c:v>665852</c:v>
                </c:pt>
                <c:pt idx="8">
                  <c:v>600014</c:v>
                </c:pt>
                <c:pt idx="9">
                  <c:v>651663</c:v>
                </c:pt>
                <c:pt idx="10">
                  <c:v>669164</c:v>
                </c:pt>
                <c:pt idx="11">
                  <c:v>644999</c:v>
                </c:pt>
                <c:pt idx="12">
                  <c:v>709555</c:v>
                </c:pt>
                <c:pt idx="13">
                  <c:v>228987</c:v>
                </c:pt>
                <c:pt idx="14">
                  <c:v>35696</c:v>
                </c:pt>
                <c:pt idx="15">
                  <c:v>393</c:v>
                </c:pt>
                <c:pt idx="16">
                  <c:v>182</c:v>
                </c:pt>
                <c:pt idx="17">
                  <c:v>577</c:v>
                </c:pt>
                <c:pt idx="18">
                  <c:v>834</c:v>
                </c:pt>
                <c:pt idx="19">
                  <c:v>1616</c:v>
                </c:pt>
                <c:pt idx="20">
                  <c:v>2467</c:v>
                </c:pt>
                <c:pt idx="21">
                  <c:v>5381</c:v>
                </c:pt>
                <c:pt idx="22">
                  <c:v>11945</c:v>
                </c:pt>
                <c:pt idx="23">
                  <c:v>13553</c:v>
                </c:pt>
                <c:pt idx="24">
                  <c:v>10919</c:v>
                </c:pt>
                <c:pt idx="25">
                  <c:v>1881</c:v>
                </c:pt>
                <c:pt idx="26">
                  <c:v>3129</c:v>
                </c:pt>
                <c:pt idx="27">
                  <c:v>2341</c:v>
                </c:pt>
                <c:pt idx="28">
                  <c:v>2002</c:v>
                </c:pt>
                <c:pt idx="29">
                  <c:v>2361</c:v>
                </c:pt>
                <c:pt idx="30">
                  <c:v>2774</c:v>
                </c:pt>
                <c:pt idx="31">
                  <c:v>2476</c:v>
                </c:pt>
                <c:pt idx="32">
                  <c:v>3079</c:v>
                </c:pt>
                <c:pt idx="33">
                  <c:v>3743</c:v>
                </c:pt>
                <c:pt idx="34">
                  <c:v>3678</c:v>
                </c:pt>
                <c:pt idx="35">
                  <c:v>2738</c:v>
                </c:pt>
                <c:pt idx="36">
                  <c:v>3497</c:v>
                </c:pt>
                <c:pt idx="37">
                  <c:v>3499</c:v>
                </c:pt>
                <c:pt idx="38">
                  <c:v>10284</c:v>
                </c:pt>
                <c:pt idx="39">
                  <c:v>21616</c:v>
                </c:pt>
                <c:pt idx="40">
                  <c:v>27161</c:v>
                </c:pt>
                <c:pt idx="41">
                  <c:v>23463</c:v>
                </c:pt>
                <c:pt idx="42">
                  <c:v>25189</c:v>
                </c:pt>
                <c:pt idx="43">
                  <c:v>34311</c:v>
                </c:pt>
                <c:pt idx="44">
                  <c:v>41456</c:v>
                </c:pt>
                <c:pt idx="45">
                  <c:v>116657</c:v>
                </c:pt>
                <c:pt idx="46">
                  <c:v>247089</c:v>
                </c:pt>
                <c:pt idx="47">
                  <c:v>331248</c:v>
                </c:pt>
                <c:pt idx="48">
                  <c:v>379297</c:v>
                </c:pt>
                <c:pt idx="49">
                  <c:v>369193</c:v>
                </c:pt>
                <c:pt idx="50">
                  <c:v>425326</c:v>
                </c:pt>
                <c:pt idx="51">
                  <c:v>471893</c:v>
                </c:pt>
                <c:pt idx="52">
                  <c:v>501210</c:v>
                </c:pt>
                <c:pt idx="53">
                  <c:v>552492</c:v>
                </c:pt>
                <c:pt idx="54">
                  <c:v>601249</c:v>
                </c:pt>
                <c:pt idx="55">
                  <c:v>591857</c:v>
                </c:pt>
                <c:pt idx="56">
                  <c:v>591666</c:v>
                </c:pt>
                <c:pt idx="57">
                  <c:v>655571</c:v>
                </c:pt>
                <c:pt idx="58">
                  <c:v>663794</c:v>
                </c:pt>
                <c:pt idx="59">
                  <c:v>721677</c:v>
                </c:pt>
                <c:pt idx="60">
                  <c:v>700407</c:v>
                </c:pt>
                <c:pt idx="61">
                  <c:v>715170</c:v>
                </c:pt>
                <c:pt idx="62">
                  <c:v>772640</c:v>
                </c:pt>
                <c:pt idx="63">
                  <c:v>772860</c:v>
                </c:pt>
                <c:pt idx="64">
                  <c:v>798812</c:v>
                </c:pt>
                <c:pt idx="65">
                  <c:v>812689</c:v>
                </c:pt>
                <c:pt idx="66">
                  <c:v>831035</c:v>
                </c:pt>
                <c:pt idx="67">
                  <c:v>762632</c:v>
                </c:pt>
                <c:pt idx="68">
                  <c:v>738390</c:v>
                </c:pt>
                <c:pt idx="69">
                  <c:v>828746</c:v>
                </c:pt>
                <c:pt idx="70">
                  <c:v>838503</c:v>
                </c:pt>
                <c:pt idx="71">
                  <c:v>885400</c:v>
                </c:pt>
                <c:pt idx="72">
                  <c:v>983020</c:v>
                </c:pt>
                <c:pt idx="73">
                  <c:v>799577</c:v>
                </c:pt>
                <c:pt idx="74">
                  <c:v>852190</c:v>
                </c:pt>
                <c:pt idx="75">
                  <c:v>992202</c:v>
                </c:pt>
                <c:pt idx="76">
                  <c:v>953905</c:v>
                </c:pt>
                <c:pt idx="77">
                  <c:v>892935</c:v>
                </c:pt>
                <c:pt idx="78">
                  <c:v>894518</c:v>
                </c:pt>
                <c:pt idx="79">
                  <c:v>917667</c:v>
                </c:pt>
                <c:pt idx="80">
                  <c:v>836528</c:v>
                </c:pt>
                <c:pt idx="81">
                  <c:v>972842</c:v>
                </c:pt>
                <c:pt idx="82">
                  <c:v>902171</c:v>
                </c:pt>
                <c:pt idx="83">
                  <c:v>838638</c:v>
                </c:pt>
                <c:pt idx="84">
                  <c:v>813797</c:v>
                </c:pt>
              </c:numCache>
            </c:numRef>
          </c:val>
          <c:extLst>
            <c:ext xmlns:c16="http://schemas.microsoft.com/office/drawing/2014/chart" uri="{C3380CC4-5D6E-409C-BE32-E72D297353CC}">
              <c16:uniqueId val="{00000000-549F-4C15-BB16-8C6FBBFE3D06}"/>
            </c:ext>
          </c:extLst>
        </c:ser>
        <c:dLbls>
          <c:showLegendKey val="0"/>
          <c:showVal val="0"/>
          <c:showCatName val="0"/>
          <c:showSerName val="0"/>
          <c:showPercent val="0"/>
          <c:showBubbleSize val="0"/>
        </c:dLbls>
        <c:gapWidth val="219"/>
        <c:overlap val="-27"/>
        <c:axId val="694202288"/>
        <c:axId val="694200320"/>
      </c:barChart>
      <c:lineChart>
        <c:grouping val="standard"/>
        <c:varyColors val="0"/>
        <c:ser>
          <c:idx val="1"/>
          <c:order val="1"/>
          <c:tx>
            <c:strRef>
              <c:f>Sheet1!$F$1</c:f>
              <c:strCache>
                <c:ptCount val="1"/>
                <c:pt idx="0">
                  <c:v>2019年同月比</c:v>
                </c:pt>
              </c:strCache>
            </c:strRef>
          </c:tx>
          <c:spPr>
            <a:ln w="28575" cap="rnd">
              <a:solidFill>
                <a:schemeClr val="accent2"/>
              </a:solidFill>
              <a:round/>
            </a:ln>
            <a:effectLst/>
          </c:spPr>
          <c:marker>
            <c:symbol val="circle"/>
            <c:size val="6"/>
            <c:spPr>
              <a:solidFill>
                <a:schemeClr val="accent2"/>
              </a:solidFill>
              <a:ln w="9525">
                <a:solidFill>
                  <a:schemeClr val="accent2"/>
                </a:solidFill>
              </a:ln>
              <a:effectLst/>
            </c:spPr>
          </c:marker>
          <c:dLbls>
            <c:dLbl>
              <c:idx val="84"/>
              <c:layout>
                <c:manualLayout>
                  <c:x val="-5.0633909499112402E-2"/>
                  <c:y val="-0.25049624407843668"/>
                </c:manualLayout>
              </c:layout>
              <c:numFmt formatCode="#,##0.0_);[Red]\(#,##0.0\)" sourceLinked="0"/>
              <c:spPr>
                <a:noFill/>
                <a:ln>
                  <a:noFill/>
                </a:ln>
                <a:effectLst/>
              </c:spPr>
              <c:txPr>
                <a:bodyPr wrap="square" lIns="38100" tIns="19050" rIns="38100" bIns="19050" anchor="ctr">
                  <a:noAutofit/>
                </a:bodyPr>
                <a:lstStyle/>
                <a:p>
                  <a:pPr>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5.9545792526562946E-2"/>
                      <c:h val="0.15226424333211774"/>
                    </c:manualLayout>
                  </c15:layout>
                </c:ext>
                <c:ext xmlns:c16="http://schemas.microsoft.com/office/drawing/2014/chart" uri="{C3380CC4-5D6E-409C-BE32-E72D297353CC}">
                  <c16:uniqueId val="{00000001-549F-4C15-BB16-8C6FBBFE3D06}"/>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1"/>
              </c:ext>
            </c:extLst>
          </c:dLbls>
          <c:cat>
            <c:multiLvlStrRef>
              <c:f>Sheet1!$D$2:$E$86</c:f>
              <c:multiLvlStrCache>
                <c:ptCount val="85"/>
                <c:lvl>
                  <c:pt idx="1">
                    <c:v>1月</c:v>
                  </c:pt>
                  <c:pt idx="2">
                    <c:v>2月</c:v>
                  </c:pt>
                  <c:pt idx="3">
                    <c:v>3月</c:v>
                  </c:pt>
                  <c:pt idx="4">
                    <c:v>4月</c:v>
                  </c:pt>
                  <c:pt idx="5">
                    <c:v>5月</c:v>
                  </c:pt>
                  <c:pt idx="6">
                    <c:v>6月</c:v>
                  </c:pt>
                  <c:pt idx="7">
                    <c:v>7月</c:v>
                  </c:pt>
                  <c:pt idx="8">
                    <c:v>8月</c:v>
                  </c:pt>
                  <c:pt idx="9">
                    <c:v>9月</c:v>
                  </c:pt>
                  <c:pt idx="10">
                    <c:v>10月</c:v>
                  </c:pt>
                  <c:pt idx="11">
                    <c:v>11月</c:v>
                  </c:pt>
                  <c:pt idx="12">
                    <c:v>12月</c:v>
                  </c:pt>
                  <c:pt idx="13">
                    <c:v>1月</c:v>
                  </c:pt>
                  <c:pt idx="14">
                    <c:v>2月</c:v>
                  </c:pt>
                  <c:pt idx="15">
                    <c:v>3月</c:v>
                  </c:pt>
                  <c:pt idx="16">
                    <c:v>4月</c:v>
                  </c:pt>
                  <c:pt idx="17">
                    <c:v>5月</c:v>
                  </c:pt>
                  <c:pt idx="18">
                    <c:v>6月</c:v>
                  </c:pt>
                  <c:pt idx="19">
                    <c:v>7月</c:v>
                  </c:pt>
                  <c:pt idx="20">
                    <c:v>8月</c:v>
                  </c:pt>
                  <c:pt idx="21">
                    <c:v>9月</c:v>
                  </c:pt>
                  <c:pt idx="22">
                    <c:v>10月</c:v>
                  </c:pt>
                  <c:pt idx="23">
                    <c:v>11月</c:v>
                  </c:pt>
                  <c:pt idx="24">
                    <c:v>12月</c:v>
                  </c:pt>
                  <c:pt idx="25">
                    <c:v>1月</c:v>
                  </c:pt>
                  <c:pt idx="26">
                    <c:v>2月</c:v>
                  </c:pt>
                  <c:pt idx="27">
                    <c:v>3月</c:v>
                  </c:pt>
                  <c:pt idx="28">
                    <c:v>4月</c:v>
                  </c:pt>
                  <c:pt idx="29">
                    <c:v>5月</c:v>
                  </c:pt>
                  <c:pt idx="30">
                    <c:v>6月</c:v>
                  </c:pt>
                  <c:pt idx="31">
                    <c:v>7月</c:v>
                  </c:pt>
                  <c:pt idx="32">
                    <c:v>8月</c:v>
                  </c:pt>
                  <c:pt idx="33">
                    <c:v>9月</c:v>
                  </c:pt>
                  <c:pt idx="34">
                    <c:v>10月</c:v>
                  </c:pt>
                  <c:pt idx="35">
                    <c:v>11月</c:v>
                  </c:pt>
                  <c:pt idx="36">
                    <c:v>12月</c:v>
                  </c:pt>
                  <c:pt idx="37">
                    <c:v>1月</c:v>
                  </c:pt>
                  <c:pt idx="38">
                    <c:v>2月</c:v>
                  </c:pt>
                  <c:pt idx="39">
                    <c:v>3月</c:v>
                  </c:pt>
                  <c:pt idx="40">
                    <c:v>4月</c:v>
                  </c:pt>
                  <c:pt idx="41">
                    <c:v>5月</c:v>
                  </c:pt>
                  <c:pt idx="42">
                    <c:v>6月</c:v>
                  </c:pt>
                  <c:pt idx="43">
                    <c:v>7月</c:v>
                  </c:pt>
                  <c:pt idx="44">
                    <c:v>8月</c:v>
                  </c:pt>
                  <c:pt idx="45">
                    <c:v>9月</c:v>
                  </c:pt>
                  <c:pt idx="46">
                    <c:v>10月</c:v>
                  </c:pt>
                  <c:pt idx="47">
                    <c:v>11月</c:v>
                  </c:pt>
                  <c:pt idx="48">
                    <c:v>12月</c:v>
                  </c:pt>
                  <c:pt idx="49">
                    <c:v>1月</c:v>
                  </c:pt>
                  <c:pt idx="50">
                    <c:v>2月</c:v>
                  </c:pt>
                  <c:pt idx="51">
                    <c:v>3月</c:v>
                  </c:pt>
                  <c:pt idx="52">
                    <c:v>4月</c:v>
                  </c:pt>
                  <c:pt idx="53">
                    <c:v>5月</c:v>
                  </c:pt>
                  <c:pt idx="54">
                    <c:v>6月</c:v>
                  </c:pt>
                  <c:pt idx="55">
                    <c:v>7月</c:v>
                  </c:pt>
                  <c:pt idx="56">
                    <c:v>8月</c:v>
                  </c:pt>
                  <c:pt idx="57">
                    <c:v>9月</c:v>
                  </c:pt>
                  <c:pt idx="58">
                    <c:v>10月</c:v>
                  </c:pt>
                  <c:pt idx="59">
                    <c:v>11月</c:v>
                  </c:pt>
                  <c:pt idx="60">
                    <c:v>12月</c:v>
                  </c:pt>
                  <c:pt idx="61">
                    <c:v>1月</c:v>
                  </c:pt>
                  <c:pt idx="62">
                    <c:v>2月</c:v>
                  </c:pt>
                  <c:pt idx="63">
                    <c:v>3月</c:v>
                  </c:pt>
                  <c:pt idx="64">
                    <c:v>4月</c:v>
                  </c:pt>
                  <c:pt idx="65">
                    <c:v>5月</c:v>
                  </c:pt>
                  <c:pt idx="66">
                    <c:v>6月</c:v>
                  </c:pt>
                  <c:pt idx="67">
                    <c:v>7月</c:v>
                  </c:pt>
                  <c:pt idx="68">
                    <c:v>8月</c:v>
                  </c:pt>
                  <c:pt idx="69">
                    <c:v>9月</c:v>
                  </c:pt>
                  <c:pt idx="70">
                    <c:v>10月</c:v>
                  </c:pt>
                  <c:pt idx="71">
                    <c:v>11月</c:v>
                  </c:pt>
                  <c:pt idx="72">
                    <c:v>12月</c:v>
                  </c:pt>
                  <c:pt idx="73">
                    <c:v>1月</c:v>
                  </c:pt>
                  <c:pt idx="74">
                    <c:v>2月</c:v>
                  </c:pt>
                  <c:pt idx="75">
                    <c:v>3月</c:v>
                  </c:pt>
                  <c:pt idx="76">
                    <c:v>4月</c:v>
                  </c:pt>
                  <c:pt idx="77">
                    <c:v>5月</c:v>
                  </c:pt>
                  <c:pt idx="78">
                    <c:v>6月</c:v>
                  </c:pt>
                  <c:pt idx="79">
                    <c:v>7月</c:v>
                  </c:pt>
                  <c:pt idx="80">
                    <c:v>8月</c:v>
                  </c:pt>
                  <c:pt idx="81">
                    <c:v>9月</c:v>
                  </c:pt>
                  <c:pt idx="82">
                    <c:v>10月</c:v>
                  </c:pt>
                  <c:pt idx="83">
                    <c:v>11月</c:v>
                  </c:pt>
                  <c:pt idx="84">
                    <c:v>12月</c:v>
                  </c:pt>
                </c:lvl>
                <c:lvl>
                  <c:pt idx="1">
                    <c:v>2019年</c:v>
                  </c:pt>
                  <c:pt idx="13">
                    <c:v>2020年</c:v>
                  </c:pt>
                  <c:pt idx="25">
                    <c:v>2021年</c:v>
                  </c:pt>
                  <c:pt idx="37">
                    <c:v>2022年</c:v>
                  </c:pt>
                  <c:pt idx="49">
                    <c:v>2023年</c:v>
                  </c:pt>
                  <c:pt idx="61">
                    <c:v>2024年</c:v>
                  </c:pt>
                  <c:pt idx="73">
                    <c:v>2025年</c:v>
                  </c:pt>
                </c:lvl>
              </c:multiLvlStrCache>
            </c:multiLvlStrRef>
          </c:cat>
          <c:val>
            <c:numRef>
              <c:f>Sheet1!$F$2:$F$86</c:f>
              <c:numCache>
                <c:formatCode>General</c:formatCode>
                <c:ptCount val="85"/>
                <c:pt idx="12">
                  <c:v>2.0804380414735313</c:v>
                </c:pt>
                <c:pt idx="13">
                  <c:v>-66.067755721390085</c:v>
                </c:pt>
                <c:pt idx="14">
                  <c:v>-95.085226490430955</c:v>
                </c:pt>
                <c:pt idx="15">
                  <c:v>-99.948574815791844</c:v>
                </c:pt>
                <c:pt idx="16">
                  <c:v>-99.975869717688965</c:v>
                </c:pt>
                <c:pt idx="17">
                  <c:v>-99.924661039964903</c:v>
                </c:pt>
                <c:pt idx="18">
                  <c:v>-99.891092716139823</c:v>
                </c:pt>
                <c:pt idx="19">
                  <c:v>-99.757303424785079</c:v>
                </c:pt>
                <c:pt idx="20">
                  <c:v>-99.588842926998367</c:v>
                </c:pt>
                <c:pt idx="21">
                  <c:v>-99.174266453673141</c:v>
                </c:pt>
                <c:pt idx="22">
                  <c:v>-98.214936846572741</c:v>
                </c:pt>
                <c:pt idx="23">
                  <c:v>-97.898756432180505</c:v>
                </c:pt>
                <c:pt idx="24">
                  <c:v>-98.429133325852334</c:v>
                </c:pt>
                <c:pt idx="25">
                  <c:v>-99.721265611200351</c:v>
                </c:pt>
                <c:pt idx="26">
                  <c:v>-99.569186286658407</c:v>
                </c:pt>
                <c:pt idx="27">
                  <c:v>-99.69367339381354</c:v>
                </c:pt>
                <c:pt idx="28">
                  <c:v>-99.734566894578506</c:v>
                </c:pt>
                <c:pt idx="29">
                  <c:v>-99.691723943426581</c:v>
                </c:pt>
                <c:pt idx="30">
                  <c:v>-99.637759226105359</c:v>
                </c:pt>
                <c:pt idx="31">
                  <c:v>-99.628145593915761</c:v>
                </c:pt>
                <c:pt idx="32">
                  <c:v>-99.48684530694284</c:v>
                </c:pt>
                <c:pt idx="33">
                  <c:v>-99.425623366678792</c:v>
                </c:pt>
                <c:pt idx="34">
                  <c:v>-99.450358955353252</c:v>
                </c:pt>
                <c:pt idx="35">
                  <c:v>-99.575503217834452</c:v>
                </c:pt>
                <c:pt idx="36">
                  <c:v>-99.496902577205375</c:v>
                </c:pt>
                <c:pt idx="37">
                  <c:v>-99.481503654221171</c:v>
                </c:pt>
                <c:pt idx="38">
                  <c:v>-98.584056175134236</c:v>
                </c:pt>
                <c:pt idx="39">
                  <c:v>-97.171484015665712</c:v>
                </c:pt>
                <c:pt idx="40">
                  <c:v>-96.398886824998442</c:v>
                </c:pt>
                <c:pt idx="41">
                  <c:v>-96.93643324210835</c:v>
                </c:pt>
                <c:pt idx="42">
                  <c:v>-96.710712742021627</c:v>
                </c:pt>
                <c:pt idx="43">
                  <c:v>-94.847053098886832</c:v>
                </c:pt>
                <c:pt idx="44">
                  <c:v>-93.090827880682781</c:v>
                </c:pt>
                <c:pt idx="45">
                  <c:v>-82.098569352564127</c:v>
                </c:pt>
                <c:pt idx="46">
                  <c:v>-63.074971158041969</c:v>
                </c:pt>
                <c:pt idx="47">
                  <c:v>-48.643641307971016</c:v>
                </c:pt>
                <c:pt idx="48">
                  <c:v>-45.432272469622816</c:v>
                </c:pt>
                <c:pt idx="49">
                  <c:v>-45.291448588990512</c:v>
                </c:pt>
                <c:pt idx="50">
                  <c:v>-41.439350130799944</c:v>
                </c:pt>
                <c:pt idx="51">
                  <c:v>-38.251439054614067</c:v>
                </c:pt>
                <c:pt idx="52">
                  <c:v>-33.547589026820411</c:v>
                </c:pt>
                <c:pt idx="53">
                  <c:v>-27.861052499634408</c:v>
                </c:pt>
                <c:pt idx="54">
                  <c:v>-21.486336314572295</c:v>
                </c:pt>
                <c:pt idx="55">
                  <c:v>-11.112829878111052</c:v>
                </c:pt>
                <c:pt idx="56">
                  <c:v>-1.3913008696463725</c:v>
                </c:pt>
                <c:pt idx="57">
                  <c:v>0.59969646888038408</c:v>
                </c:pt>
                <c:pt idx="58">
                  <c:v>-0.80249385800790218</c:v>
                </c:pt>
                <c:pt idx="59">
                  <c:v>11.888080446636362</c:v>
                </c:pt>
                <c:pt idx="60">
                  <c:v>0.76435705098878426</c:v>
                </c:pt>
                <c:pt idx="61">
                  <c:v>5.9768595629160259</c:v>
                </c:pt>
                <c:pt idx="62">
                  <c:v>6.3802836293542553</c:v>
                </c:pt>
                <c:pt idx="63">
                  <c:v>1.1309614939212231</c:v>
                </c:pt>
                <c:pt idx="64">
                  <c:v>5.9096652387373272</c:v>
                </c:pt>
                <c:pt idx="65">
                  <c:v>6.1129013725531145</c:v>
                </c:pt>
                <c:pt idx="66">
                  <c:v>8.5201014900971437</c:v>
                </c:pt>
                <c:pt idx="67">
                  <c:v>14.53476147852677</c:v>
                </c:pt>
                <c:pt idx="68">
                  <c:v>23.062128550333828</c:v>
                </c:pt>
                <c:pt idx="69">
                  <c:v>27.17401478985304</c:v>
                </c:pt>
                <c:pt idx="70">
                  <c:v>25.306053523500971</c:v>
                </c:pt>
                <c:pt idx="71">
                  <c:v>37.271530653535898</c:v>
                </c:pt>
                <c:pt idx="72">
                  <c:v>41.422598957838794</c:v>
                </c:pt>
                <c:pt idx="73">
                  <c:v>18.484639230864985</c:v>
                </c:pt>
                <c:pt idx="74">
                  <c:v>17.333057965028221</c:v>
                </c:pt>
                <c:pt idx="75">
                  <c:v>29.832495220598343</c:v>
                </c:pt>
                <c:pt idx="76">
                  <c:v>26.472510702840868</c:v>
                </c:pt>
                <c:pt idx="77">
                  <c:v>16.590631332650887</c:v>
                </c:pt>
                <c:pt idx="78">
                  <c:v>16.809982906518627</c:v>
                </c:pt>
                <c:pt idx="79">
                  <c:v>37.818464163207445</c:v>
                </c:pt>
                <c:pt idx="80">
                  <c:v>39.418080244794297</c:v>
                </c:pt>
                <c:pt idx="81">
                  <c:v>49.286057364005622</c:v>
                </c:pt>
                <c:pt idx="82">
                  <c:v>34.820611987494843</c:v>
                </c:pt>
                <c:pt idx="83">
                  <c:v>30.021596932708427</c:v>
                </c:pt>
                <c:pt idx="84">
                  <c:v>17.077258615381517</c:v>
                </c:pt>
              </c:numCache>
            </c:numRef>
          </c:val>
          <c:smooth val="0"/>
          <c:extLst>
            <c:ext xmlns:c16="http://schemas.microsoft.com/office/drawing/2014/chart" uri="{C3380CC4-5D6E-409C-BE32-E72D297353CC}">
              <c16:uniqueId val="{00000002-549F-4C15-BB16-8C6FBBFE3D06}"/>
            </c:ext>
          </c:extLst>
        </c:ser>
        <c:dLbls>
          <c:showLegendKey val="0"/>
          <c:showVal val="0"/>
          <c:showCatName val="0"/>
          <c:showSerName val="0"/>
          <c:showPercent val="0"/>
          <c:showBubbleSize val="0"/>
        </c:dLbls>
        <c:marker val="1"/>
        <c:smooth val="0"/>
        <c:axId val="349595016"/>
        <c:axId val="646891384"/>
      </c:lineChart>
      <c:catAx>
        <c:axId val="694202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5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694200320"/>
        <c:crosses val="autoZero"/>
        <c:auto val="1"/>
        <c:lblAlgn val="ctr"/>
        <c:lblOffset val="100"/>
        <c:noMultiLvlLbl val="0"/>
      </c:catAx>
      <c:valAx>
        <c:axId val="694200320"/>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a:noFill/>
          </a:ln>
          <a:effectLst/>
        </c:spPr>
        <c:txPr>
          <a:bodyPr rot="-60000000" spcFirstLastPara="1" vertOverflow="ellipsis" vert="horz" wrap="square" anchor="ctr" anchorCtr="1"/>
          <a:lstStyle/>
          <a:p>
            <a:pPr>
              <a:defRPr sz="8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crossAx val="694202288"/>
        <c:crosses val="autoZero"/>
        <c:crossBetween val="between"/>
      </c:valAx>
      <c:valAx>
        <c:axId val="646891384"/>
        <c:scaling>
          <c:orientation val="minMax"/>
          <c:min val="-100"/>
        </c:scaling>
        <c:delete val="0"/>
        <c:axPos val="r"/>
        <c:numFmt formatCode="General" sourceLinked="1"/>
        <c:majorTickMark val="out"/>
        <c:minorTickMark val="none"/>
        <c:tickLblPos val="nextTo"/>
        <c:crossAx val="349595016"/>
        <c:crosses val="max"/>
        <c:crossBetween val="between"/>
      </c:valAx>
      <c:catAx>
        <c:axId val="349595016"/>
        <c:scaling>
          <c:orientation val="minMax"/>
        </c:scaling>
        <c:delete val="1"/>
        <c:axPos val="b"/>
        <c:numFmt formatCode="General" sourceLinked="1"/>
        <c:majorTickMark val="out"/>
        <c:minorTickMark val="none"/>
        <c:tickLblPos val="nextTo"/>
        <c:crossAx val="646891384"/>
        <c:crosses val="autoZero"/>
        <c:auto val="1"/>
        <c:lblAlgn val="ctr"/>
        <c:lblOffset val="100"/>
        <c:noMultiLvlLbl val="0"/>
      </c:catAx>
      <c:spPr>
        <a:noFill/>
        <a:ln>
          <a:noFill/>
        </a:ln>
      </c:spPr>
    </c:plotArea>
    <c:legend>
      <c:legendPos val="b"/>
      <c:layout>
        <c:manualLayout>
          <c:xMode val="edge"/>
          <c:yMode val="edge"/>
          <c:x val="0.10197196780460725"/>
          <c:y val="6.2903225086475917E-2"/>
          <c:w val="0.48996278415733058"/>
          <c:h val="9.6961199294532632E-2"/>
        </c:manualLayout>
      </c:layout>
      <c:overlay val="0"/>
      <c:spPr>
        <a:noFill/>
        <a:ln>
          <a:noFill/>
        </a:ln>
        <a:effectLst/>
      </c:spPr>
      <c:txPr>
        <a:bodyPr rot="0" spcFirstLastPara="1" vertOverflow="ellipsis" vert="horz" wrap="square" anchor="ctr" anchorCtr="1"/>
        <a:lstStyle/>
        <a:p>
          <a:pPr>
            <a:defRPr sz="800" b="0" i="0" u="none" strike="noStrike" kern="1200" baseline="0">
              <a:solidFill>
                <a:sysClr val="windowText" lastClr="000000"/>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w="9525" cap="flat" cmpd="sng" algn="ctr">
      <a:noFill/>
      <a:round/>
    </a:ln>
    <a:effectLst/>
  </c:spPr>
  <c:txPr>
    <a:bodyPr/>
    <a:lstStyle/>
    <a:p>
      <a:pPr>
        <a:defRPr sz="900">
          <a:solidFill>
            <a:sysClr val="windowText" lastClr="000000"/>
          </a:solidFill>
          <a:latin typeface="Meiryo UI" panose="020B0604030504040204" pitchFamily="50" charset="-128"/>
          <a:ea typeface="Meiryo UI" panose="020B0604030504040204" pitchFamily="50" charset="-128"/>
        </a:defRPr>
      </a:pPr>
      <a:endParaRPr lang="ja-JP"/>
    </a:p>
  </c:txPr>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5"/>
          <c:order val="5"/>
          <c:tx>
            <c:strRef>
              <c:f>Sheet1!$A$8</c:f>
              <c:strCache>
                <c:ptCount val="1"/>
                <c:pt idx="0">
                  <c:v>全国</c:v>
                </c:pt>
              </c:strCache>
            </c:strRef>
          </c:tx>
          <c:spPr>
            <a:solidFill>
              <a:schemeClr val="accent1">
                <a:lumMod val="40000"/>
                <a:lumOff val="60000"/>
              </a:schemeClr>
            </a:solidFill>
            <a:ln>
              <a:noFill/>
            </a:ln>
            <a:effectLst/>
          </c:spPr>
          <c:invertIfNegative val="0"/>
          <c:cat>
            <c:strRef>
              <c:f>Sheet1!$B$2:$P$2</c:f>
              <c:strCache>
                <c:ptCount val="15"/>
                <c:pt idx="0">
                  <c:v>2010年</c:v>
                </c:pt>
                <c:pt idx="1">
                  <c:v>2011年</c:v>
                </c:pt>
                <c:pt idx="2">
                  <c:v>2012年</c:v>
                </c:pt>
                <c:pt idx="3">
                  <c:v>2013年</c:v>
                </c:pt>
                <c:pt idx="4">
                  <c:v>2014年</c:v>
                </c:pt>
                <c:pt idx="5">
                  <c:v>2015年</c:v>
                </c:pt>
                <c:pt idx="6">
                  <c:v>2016年</c:v>
                </c:pt>
                <c:pt idx="7">
                  <c:v>2017年</c:v>
                </c:pt>
                <c:pt idx="8">
                  <c:v>2018年</c:v>
                </c:pt>
                <c:pt idx="9">
                  <c:v>2019年</c:v>
                </c:pt>
                <c:pt idx="10">
                  <c:v>2020年</c:v>
                </c:pt>
                <c:pt idx="11">
                  <c:v>2021年</c:v>
                </c:pt>
                <c:pt idx="12">
                  <c:v>2022年</c:v>
                </c:pt>
                <c:pt idx="13">
                  <c:v>2023年</c:v>
                </c:pt>
                <c:pt idx="14">
                  <c:v>2024年</c:v>
                </c:pt>
              </c:strCache>
            </c:strRef>
          </c:cat>
          <c:val>
            <c:numRef>
              <c:f>Sheet1!$B$8:$P$8</c:f>
              <c:numCache>
                <c:formatCode>#,##0_);[Red]\(#,##0\)</c:formatCode>
                <c:ptCount val="15"/>
                <c:pt idx="0">
                  <c:v>2159</c:v>
                </c:pt>
                <c:pt idx="1">
                  <c:v>1892</c:v>
                </c:pt>
                <c:pt idx="2">
                  <c:v>2337</c:v>
                </c:pt>
                <c:pt idx="3">
                  <c:v>2427</c:v>
                </c:pt>
                <c:pt idx="4">
                  <c:v>2590</c:v>
                </c:pt>
                <c:pt idx="5">
                  <c:v>2847</c:v>
                </c:pt>
                <c:pt idx="6">
                  <c:v>3112</c:v>
                </c:pt>
                <c:pt idx="7">
                  <c:v>3313</c:v>
                </c:pt>
                <c:pt idx="8">
                  <c:v>3433</c:v>
                </c:pt>
                <c:pt idx="9">
                  <c:v>3621</c:v>
                </c:pt>
                <c:pt idx="10">
                  <c:v>222</c:v>
                </c:pt>
                <c:pt idx="11">
                  <c:v>29</c:v>
                </c:pt>
                <c:pt idx="12">
                  <c:v>553</c:v>
                </c:pt>
                <c:pt idx="13">
                  <c:v>1376</c:v>
                </c:pt>
                <c:pt idx="14">
                  <c:v>1702</c:v>
                </c:pt>
              </c:numCache>
            </c:numRef>
          </c:val>
          <c:extLst>
            <c:ext xmlns:c16="http://schemas.microsoft.com/office/drawing/2014/chart" uri="{C3380CC4-5D6E-409C-BE32-E72D297353CC}">
              <c16:uniqueId val="{00000000-015B-4CBE-80F1-3739BCC4423F}"/>
            </c:ext>
          </c:extLst>
        </c:ser>
        <c:dLbls>
          <c:showLegendKey val="0"/>
          <c:showVal val="0"/>
          <c:showCatName val="0"/>
          <c:showSerName val="0"/>
          <c:showPercent val="0"/>
          <c:showBubbleSize val="0"/>
        </c:dLbls>
        <c:gapWidth val="150"/>
        <c:axId val="343008640"/>
        <c:axId val="343011592"/>
      </c:barChart>
      <c:lineChart>
        <c:grouping val="standard"/>
        <c:varyColors val="0"/>
        <c:ser>
          <c:idx val="2"/>
          <c:order val="0"/>
          <c:tx>
            <c:strRef>
              <c:f>Sheet1!$A$3</c:f>
              <c:strCache>
                <c:ptCount val="1"/>
                <c:pt idx="0">
                  <c:v>大阪府</c:v>
                </c:pt>
              </c:strCache>
            </c:strRef>
          </c:tx>
          <c:spPr>
            <a:ln w="25400" cap="rnd">
              <a:solidFill>
                <a:srgbClr val="FF0000"/>
              </a:solidFill>
              <a:round/>
            </a:ln>
            <a:effectLst/>
          </c:spPr>
          <c:marker>
            <c:symbol val="circle"/>
            <c:size val="6"/>
            <c:spPr>
              <a:solidFill>
                <a:srgbClr val="FF0000"/>
              </a:solidFill>
              <a:ln w="9525">
                <a:solidFill>
                  <a:srgbClr val="FF0000"/>
                </a:solidFill>
              </a:ln>
              <a:effectLst/>
            </c:spPr>
          </c:marker>
          <c:cat>
            <c:strRef>
              <c:f>Sheet1!$B$2:$P$2</c:f>
              <c:strCache>
                <c:ptCount val="15"/>
                <c:pt idx="0">
                  <c:v>2010年</c:v>
                </c:pt>
                <c:pt idx="1">
                  <c:v>2011年</c:v>
                </c:pt>
                <c:pt idx="2">
                  <c:v>2012年</c:v>
                </c:pt>
                <c:pt idx="3">
                  <c:v>2013年</c:v>
                </c:pt>
                <c:pt idx="4">
                  <c:v>2014年</c:v>
                </c:pt>
                <c:pt idx="5">
                  <c:v>2015年</c:v>
                </c:pt>
                <c:pt idx="6">
                  <c:v>2016年</c:v>
                </c:pt>
                <c:pt idx="7">
                  <c:v>2017年</c:v>
                </c:pt>
                <c:pt idx="8">
                  <c:v>2018年</c:v>
                </c:pt>
                <c:pt idx="9">
                  <c:v>2019年</c:v>
                </c:pt>
                <c:pt idx="10">
                  <c:v>2020年</c:v>
                </c:pt>
                <c:pt idx="11">
                  <c:v>2021年</c:v>
                </c:pt>
                <c:pt idx="12">
                  <c:v>2022年</c:v>
                </c:pt>
                <c:pt idx="13">
                  <c:v>2023年</c:v>
                </c:pt>
                <c:pt idx="14">
                  <c:v>2024年</c:v>
                </c:pt>
              </c:strCache>
            </c:strRef>
          </c:cat>
          <c:val>
            <c:numRef>
              <c:f>Sheet1!$B$3:$P$3</c:f>
              <c:numCache>
                <c:formatCode>#,##0_);[Red]\(#,##0\)</c:formatCode>
                <c:ptCount val="15"/>
                <c:pt idx="0">
                  <c:v>152</c:v>
                </c:pt>
                <c:pt idx="1">
                  <c:v>135</c:v>
                </c:pt>
                <c:pt idx="2">
                  <c:v>281</c:v>
                </c:pt>
                <c:pt idx="3">
                  <c:v>314</c:v>
                </c:pt>
                <c:pt idx="4">
                  <c:v>253</c:v>
                </c:pt>
                <c:pt idx="5">
                  <c:v>242</c:v>
                </c:pt>
                <c:pt idx="6">
                  <c:v>280</c:v>
                </c:pt>
                <c:pt idx="7">
                  <c:v>251</c:v>
                </c:pt>
                <c:pt idx="8">
                  <c:v>240</c:v>
                </c:pt>
                <c:pt idx="9">
                  <c:v>300</c:v>
                </c:pt>
                <c:pt idx="10">
                  <c:v>23</c:v>
                </c:pt>
                <c:pt idx="11">
                  <c:v>0</c:v>
                </c:pt>
                <c:pt idx="12">
                  <c:v>21</c:v>
                </c:pt>
                <c:pt idx="13">
                  <c:v>51</c:v>
                </c:pt>
                <c:pt idx="14">
                  <c:v>106</c:v>
                </c:pt>
              </c:numCache>
            </c:numRef>
          </c:val>
          <c:smooth val="0"/>
          <c:extLst>
            <c:ext xmlns:c16="http://schemas.microsoft.com/office/drawing/2014/chart" uri="{C3380CC4-5D6E-409C-BE32-E72D297353CC}">
              <c16:uniqueId val="{00000001-015B-4CBE-80F1-3739BCC4423F}"/>
            </c:ext>
          </c:extLst>
        </c:ser>
        <c:ser>
          <c:idx val="0"/>
          <c:order val="1"/>
          <c:tx>
            <c:strRef>
              <c:f>Sheet1!$A$4</c:f>
              <c:strCache>
                <c:ptCount val="1"/>
                <c:pt idx="0">
                  <c:v>東京都</c:v>
                </c:pt>
              </c:strCache>
            </c:strRef>
          </c:tx>
          <c:spPr>
            <a:ln w="22225" cap="rnd">
              <a:solidFill>
                <a:srgbClr val="002060">
                  <a:alpha val="99000"/>
                </a:srgbClr>
              </a:solidFill>
              <a:prstDash val="sysDot"/>
              <a:round/>
            </a:ln>
            <a:effectLst/>
          </c:spPr>
          <c:marker>
            <c:symbol val="diamond"/>
            <c:size val="6"/>
            <c:spPr>
              <a:noFill/>
              <a:ln w="9525">
                <a:solidFill>
                  <a:srgbClr val="002060"/>
                </a:solidFill>
              </a:ln>
              <a:effectLst/>
            </c:spPr>
          </c:marker>
          <c:cat>
            <c:strRef>
              <c:f>Sheet1!$B$2:$P$2</c:f>
              <c:strCache>
                <c:ptCount val="15"/>
                <c:pt idx="0">
                  <c:v>2010年</c:v>
                </c:pt>
                <c:pt idx="1">
                  <c:v>2011年</c:v>
                </c:pt>
                <c:pt idx="2">
                  <c:v>2012年</c:v>
                </c:pt>
                <c:pt idx="3">
                  <c:v>2013年</c:v>
                </c:pt>
                <c:pt idx="4">
                  <c:v>2014年</c:v>
                </c:pt>
                <c:pt idx="5">
                  <c:v>2015年</c:v>
                </c:pt>
                <c:pt idx="6">
                  <c:v>2016年</c:v>
                </c:pt>
                <c:pt idx="7">
                  <c:v>2017年</c:v>
                </c:pt>
                <c:pt idx="8">
                  <c:v>2018年</c:v>
                </c:pt>
                <c:pt idx="9">
                  <c:v>2019年</c:v>
                </c:pt>
                <c:pt idx="10">
                  <c:v>2020年</c:v>
                </c:pt>
                <c:pt idx="11">
                  <c:v>2021年</c:v>
                </c:pt>
                <c:pt idx="12">
                  <c:v>2022年</c:v>
                </c:pt>
                <c:pt idx="13">
                  <c:v>2023年</c:v>
                </c:pt>
                <c:pt idx="14">
                  <c:v>2024年</c:v>
                </c:pt>
              </c:strCache>
            </c:strRef>
          </c:cat>
          <c:val>
            <c:numRef>
              <c:f>Sheet1!$B$4:$P$4</c:f>
              <c:numCache>
                <c:formatCode>#,##0_);[Red]\(#,##0\)</c:formatCode>
                <c:ptCount val="15"/>
                <c:pt idx="0">
                  <c:v>510</c:v>
                </c:pt>
                <c:pt idx="1">
                  <c:v>484</c:v>
                </c:pt>
                <c:pt idx="2">
                  <c:v>517</c:v>
                </c:pt>
                <c:pt idx="3">
                  <c:v>537</c:v>
                </c:pt>
                <c:pt idx="4">
                  <c:v>565</c:v>
                </c:pt>
                <c:pt idx="5">
                  <c:v>583</c:v>
                </c:pt>
                <c:pt idx="6">
                  <c:v>593</c:v>
                </c:pt>
                <c:pt idx="7">
                  <c:v>631</c:v>
                </c:pt>
                <c:pt idx="8">
                  <c:v>670</c:v>
                </c:pt>
                <c:pt idx="9">
                  <c:v>581</c:v>
                </c:pt>
                <c:pt idx="10">
                  <c:v>64</c:v>
                </c:pt>
                <c:pt idx="11">
                  <c:v>4</c:v>
                </c:pt>
                <c:pt idx="12">
                  <c:v>136</c:v>
                </c:pt>
                <c:pt idx="13">
                  <c:v>332</c:v>
                </c:pt>
                <c:pt idx="14">
                  <c:v>371</c:v>
                </c:pt>
              </c:numCache>
            </c:numRef>
          </c:val>
          <c:smooth val="0"/>
          <c:extLst>
            <c:ext xmlns:c16="http://schemas.microsoft.com/office/drawing/2014/chart" uri="{C3380CC4-5D6E-409C-BE32-E72D297353CC}">
              <c16:uniqueId val="{00000002-015B-4CBE-80F1-3739BCC4423F}"/>
            </c:ext>
          </c:extLst>
        </c:ser>
        <c:ser>
          <c:idx val="1"/>
          <c:order val="2"/>
          <c:tx>
            <c:strRef>
              <c:f>Sheet1!$A$5</c:f>
              <c:strCache>
                <c:ptCount val="1"/>
                <c:pt idx="0">
                  <c:v>愛知県</c:v>
                </c:pt>
              </c:strCache>
            </c:strRef>
          </c:tx>
          <c:spPr>
            <a:ln w="22225" cap="rnd">
              <a:solidFill>
                <a:srgbClr val="7030A0"/>
              </a:solidFill>
              <a:prstDash val="sysDash"/>
              <a:round/>
            </a:ln>
            <a:effectLst/>
          </c:spPr>
          <c:marker>
            <c:symbol val="square"/>
            <c:size val="6"/>
            <c:spPr>
              <a:noFill/>
              <a:ln w="9525">
                <a:solidFill>
                  <a:srgbClr val="7030A0"/>
                </a:solidFill>
              </a:ln>
              <a:effectLst/>
            </c:spPr>
          </c:marker>
          <c:cat>
            <c:strRef>
              <c:f>Sheet1!$B$2:$P$2</c:f>
              <c:strCache>
                <c:ptCount val="15"/>
                <c:pt idx="0">
                  <c:v>2010年</c:v>
                </c:pt>
                <c:pt idx="1">
                  <c:v>2011年</c:v>
                </c:pt>
                <c:pt idx="2">
                  <c:v>2012年</c:v>
                </c:pt>
                <c:pt idx="3">
                  <c:v>2013年</c:v>
                </c:pt>
                <c:pt idx="4">
                  <c:v>2014年</c:v>
                </c:pt>
                <c:pt idx="5">
                  <c:v>2015年</c:v>
                </c:pt>
                <c:pt idx="6">
                  <c:v>2016年</c:v>
                </c:pt>
                <c:pt idx="7">
                  <c:v>2017年</c:v>
                </c:pt>
                <c:pt idx="8">
                  <c:v>2018年</c:v>
                </c:pt>
                <c:pt idx="9">
                  <c:v>2019年</c:v>
                </c:pt>
                <c:pt idx="10">
                  <c:v>2020年</c:v>
                </c:pt>
                <c:pt idx="11">
                  <c:v>2021年</c:v>
                </c:pt>
                <c:pt idx="12">
                  <c:v>2022年</c:v>
                </c:pt>
                <c:pt idx="13">
                  <c:v>2023年</c:v>
                </c:pt>
                <c:pt idx="14">
                  <c:v>2024年</c:v>
                </c:pt>
              </c:strCache>
            </c:strRef>
          </c:cat>
          <c:val>
            <c:numRef>
              <c:f>Sheet1!$B$5:$P$5</c:f>
              <c:numCache>
                <c:formatCode>#,##0_);[Red]\(#,##0\)</c:formatCode>
                <c:ptCount val="15"/>
                <c:pt idx="0">
                  <c:v>139</c:v>
                </c:pt>
                <c:pt idx="1">
                  <c:v>125</c:v>
                </c:pt>
                <c:pt idx="2">
                  <c:v>144</c:v>
                </c:pt>
                <c:pt idx="3">
                  <c:v>154</c:v>
                </c:pt>
                <c:pt idx="4">
                  <c:v>179</c:v>
                </c:pt>
                <c:pt idx="5">
                  <c:v>187</c:v>
                </c:pt>
                <c:pt idx="6">
                  <c:v>207</c:v>
                </c:pt>
                <c:pt idx="7">
                  <c:v>192</c:v>
                </c:pt>
                <c:pt idx="8">
                  <c:v>216</c:v>
                </c:pt>
                <c:pt idx="9">
                  <c:v>259</c:v>
                </c:pt>
                <c:pt idx="10">
                  <c:v>11</c:v>
                </c:pt>
                <c:pt idx="11">
                  <c:v>0</c:v>
                </c:pt>
                <c:pt idx="12">
                  <c:v>25</c:v>
                </c:pt>
                <c:pt idx="13">
                  <c:v>69</c:v>
                </c:pt>
                <c:pt idx="14">
                  <c:v>96</c:v>
                </c:pt>
              </c:numCache>
            </c:numRef>
          </c:val>
          <c:smooth val="0"/>
          <c:extLst>
            <c:ext xmlns:c16="http://schemas.microsoft.com/office/drawing/2014/chart" uri="{C3380CC4-5D6E-409C-BE32-E72D297353CC}">
              <c16:uniqueId val="{00000003-015B-4CBE-80F1-3739BCC4423F}"/>
            </c:ext>
          </c:extLst>
        </c:ser>
        <c:ser>
          <c:idx val="3"/>
          <c:order val="3"/>
          <c:tx>
            <c:strRef>
              <c:f>Sheet1!$A$6</c:f>
              <c:strCache>
                <c:ptCount val="1"/>
                <c:pt idx="0">
                  <c:v>京都府</c:v>
                </c:pt>
              </c:strCache>
            </c:strRef>
          </c:tx>
          <c:spPr>
            <a:ln w="22225" cap="rnd">
              <a:solidFill>
                <a:srgbClr val="00B050"/>
              </a:solidFill>
              <a:prstDash val="dashDot"/>
              <a:round/>
            </a:ln>
            <a:effectLst/>
          </c:spPr>
          <c:marker>
            <c:symbol val="triangle"/>
            <c:size val="6"/>
            <c:spPr>
              <a:noFill/>
              <a:ln w="9525">
                <a:solidFill>
                  <a:srgbClr val="00B050"/>
                </a:solidFill>
              </a:ln>
              <a:effectLst/>
            </c:spPr>
          </c:marker>
          <c:cat>
            <c:strRef>
              <c:f>Sheet1!$B$2:$P$2</c:f>
              <c:strCache>
                <c:ptCount val="15"/>
                <c:pt idx="0">
                  <c:v>2010年</c:v>
                </c:pt>
                <c:pt idx="1">
                  <c:v>2011年</c:v>
                </c:pt>
                <c:pt idx="2">
                  <c:v>2012年</c:v>
                </c:pt>
                <c:pt idx="3">
                  <c:v>2013年</c:v>
                </c:pt>
                <c:pt idx="4">
                  <c:v>2014年</c:v>
                </c:pt>
                <c:pt idx="5">
                  <c:v>2015年</c:v>
                </c:pt>
                <c:pt idx="6">
                  <c:v>2016年</c:v>
                </c:pt>
                <c:pt idx="7">
                  <c:v>2017年</c:v>
                </c:pt>
                <c:pt idx="8">
                  <c:v>2018年</c:v>
                </c:pt>
                <c:pt idx="9">
                  <c:v>2019年</c:v>
                </c:pt>
                <c:pt idx="10">
                  <c:v>2020年</c:v>
                </c:pt>
                <c:pt idx="11">
                  <c:v>2021年</c:v>
                </c:pt>
                <c:pt idx="12">
                  <c:v>2022年</c:v>
                </c:pt>
                <c:pt idx="13">
                  <c:v>2023年</c:v>
                </c:pt>
                <c:pt idx="14">
                  <c:v>2024年</c:v>
                </c:pt>
              </c:strCache>
            </c:strRef>
          </c:cat>
          <c:val>
            <c:numRef>
              <c:f>Sheet1!$B$6:$P$6</c:f>
              <c:numCache>
                <c:formatCode>#,##0_);[Red]\(#,##0\)</c:formatCode>
                <c:ptCount val="15"/>
                <c:pt idx="0">
                  <c:v>160</c:v>
                </c:pt>
                <c:pt idx="1">
                  <c:v>145</c:v>
                </c:pt>
                <c:pt idx="2">
                  <c:v>202</c:v>
                </c:pt>
                <c:pt idx="3">
                  <c:v>179</c:v>
                </c:pt>
                <c:pt idx="4">
                  <c:v>211</c:v>
                </c:pt>
                <c:pt idx="5">
                  <c:v>230</c:v>
                </c:pt>
                <c:pt idx="6">
                  <c:v>290</c:v>
                </c:pt>
                <c:pt idx="7">
                  <c:v>334</c:v>
                </c:pt>
                <c:pt idx="8">
                  <c:v>367</c:v>
                </c:pt>
                <c:pt idx="9">
                  <c:v>398</c:v>
                </c:pt>
                <c:pt idx="10">
                  <c:v>29</c:v>
                </c:pt>
                <c:pt idx="11">
                  <c:v>4</c:v>
                </c:pt>
                <c:pt idx="12">
                  <c:v>76</c:v>
                </c:pt>
                <c:pt idx="13">
                  <c:v>180</c:v>
                </c:pt>
                <c:pt idx="14">
                  <c:v>230</c:v>
                </c:pt>
              </c:numCache>
            </c:numRef>
          </c:val>
          <c:smooth val="0"/>
          <c:extLst>
            <c:ext xmlns:c16="http://schemas.microsoft.com/office/drawing/2014/chart" uri="{C3380CC4-5D6E-409C-BE32-E72D297353CC}">
              <c16:uniqueId val="{00000004-015B-4CBE-80F1-3739BCC4423F}"/>
            </c:ext>
          </c:extLst>
        </c:ser>
        <c:ser>
          <c:idx val="4"/>
          <c:order val="4"/>
          <c:tx>
            <c:strRef>
              <c:f>Sheet1!$A$7</c:f>
              <c:strCache>
                <c:ptCount val="1"/>
                <c:pt idx="0">
                  <c:v>福岡県</c:v>
                </c:pt>
              </c:strCache>
            </c:strRef>
          </c:tx>
          <c:spPr>
            <a:ln w="22225" cap="rnd">
              <a:solidFill>
                <a:schemeClr val="accent2"/>
              </a:solidFill>
              <a:prstDash val="dash"/>
              <a:round/>
            </a:ln>
            <a:effectLst/>
          </c:spPr>
          <c:marker>
            <c:symbol val="star"/>
            <c:size val="6"/>
            <c:spPr>
              <a:noFill/>
              <a:ln w="9525">
                <a:solidFill>
                  <a:schemeClr val="accent2">
                    <a:alpha val="90000"/>
                  </a:schemeClr>
                </a:solidFill>
              </a:ln>
              <a:effectLst/>
            </c:spPr>
          </c:marker>
          <c:cat>
            <c:strRef>
              <c:f>Sheet1!$B$2:$P$2</c:f>
              <c:strCache>
                <c:ptCount val="15"/>
                <c:pt idx="0">
                  <c:v>2010年</c:v>
                </c:pt>
                <c:pt idx="1">
                  <c:v>2011年</c:v>
                </c:pt>
                <c:pt idx="2">
                  <c:v>2012年</c:v>
                </c:pt>
                <c:pt idx="3">
                  <c:v>2013年</c:v>
                </c:pt>
                <c:pt idx="4">
                  <c:v>2014年</c:v>
                </c:pt>
                <c:pt idx="5">
                  <c:v>2015年</c:v>
                </c:pt>
                <c:pt idx="6">
                  <c:v>2016年</c:v>
                </c:pt>
                <c:pt idx="7">
                  <c:v>2017年</c:v>
                </c:pt>
                <c:pt idx="8">
                  <c:v>2018年</c:v>
                </c:pt>
                <c:pt idx="9">
                  <c:v>2019年</c:v>
                </c:pt>
                <c:pt idx="10">
                  <c:v>2020年</c:v>
                </c:pt>
                <c:pt idx="11">
                  <c:v>2021年</c:v>
                </c:pt>
                <c:pt idx="12">
                  <c:v>2022年</c:v>
                </c:pt>
                <c:pt idx="13">
                  <c:v>2023年</c:v>
                </c:pt>
                <c:pt idx="14">
                  <c:v>2024年</c:v>
                </c:pt>
              </c:strCache>
            </c:strRef>
          </c:cat>
          <c:val>
            <c:numRef>
              <c:f>Sheet1!$B$7:$P$7</c:f>
              <c:numCache>
                <c:formatCode>#,##0_);[Red]\(#,##0\)</c:formatCode>
                <c:ptCount val="15"/>
                <c:pt idx="0">
                  <c:v>269</c:v>
                </c:pt>
                <c:pt idx="1">
                  <c:v>268</c:v>
                </c:pt>
                <c:pt idx="2">
                  <c:v>301</c:v>
                </c:pt>
                <c:pt idx="3">
                  <c:v>312</c:v>
                </c:pt>
                <c:pt idx="4">
                  <c:v>411</c:v>
                </c:pt>
                <c:pt idx="5">
                  <c:v>450</c:v>
                </c:pt>
                <c:pt idx="6">
                  <c:v>488</c:v>
                </c:pt>
                <c:pt idx="7">
                  <c:v>436</c:v>
                </c:pt>
                <c:pt idx="8">
                  <c:v>427</c:v>
                </c:pt>
                <c:pt idx="9">
                  <c:v>464</c:v>
                </c:pt>
                <c:pt idx="10">
                  <c:v>21</c:v>
                </c:pt>
                <c:pt idx="11">
                  <c:v>2</c:v>
                </c:pt>
                <c:pt idx="12">
                  <c:v>44</c:v>
                </c:pt>
                <c:pt idx="13">
                  <c:v>124</c:v>
                </c:pt>
                <c:pt idx="14">
                  <c:v>181</c:v>
                </c:pt>
              </c:numCache>
            </c:numRef>
          </c:val>
          <c:smooth val="0"/>
          <c:extLst>
            <c:ext xmlns:c16="http://schemas.microsoft.com/office/drawing/2014/chart" uri="{C3380CC4-5D6E-409C-BE32-E72D297353CC}">
              <c16:uniqueId val="{00000005-015B-4CBE-80F1-3739BCC4423F}"/>
            </c:ext>
          </c:extLst>
        </c:ser>
        <c:dLbls>
          <c:showLegendKey val="0"/>
          <c:showVal val="0"/>
          <c:showCatName val="0"/>
          <c:showSerName val="0"/>
          <c:showPercent val="0"/>
          <c:showBubbleSize val="0"/>
        </c:dLbls>
        <c:marker val="1"/>
        <c:smooth val="0"/>
        <c:axId val="411600152"/>
        <c:axId val="411596544"/>
      </c:lineChart>
      <c:catAx>
        <c:axId val="411600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11596544"/>
        <c:crosses val="autoZero"/>
        <c:auto val="1"/>
        <c:lblAlgn val="ctr"/>
        <c:lblOffset val="100"/>
        <c:noMultiLvlLbl val="0"/>
      </c:catAx>
      <c:valAx>
        <c:axId val="411596544"/>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11600152"/>
        <c:crosses val="autoZero"/>
        <c:crossBetween val="between"/>
      </c:valAx>
      <c:valAx>
        <c:axId val="343011592"/>
        <c:scaling>
          <c:orientation val="minMax"/>
        </c:scaling>
        <c:delete val="0"/>
        <c:axPos val="r"/>
        <c:numFmt formatCode="#,##0_);[Red]\(#,##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43008640"/>
        <c:crosses val="max"/>
        <c:crossBetween val="between"/>
      </c:valAx>
      <c:catAx>
        <c:axId val="343008640"/>
        <c:scaling>
          <c:orientation val="minMax"/>
        </c:scaling>
        <c:delete val="1"/>
        <c:axPos val="b"/>
        <c:numFmt formatCode="General" sourceLinked="1"/>
        <c:majorTickMark val="out"/>
        <c:minorTickMark val="none"/>
        <c:tickLblPos val="nextTo"/>
        <c:crossAx val="343011592"/>
        <c:crosses val="autoZero"/>
        <c:auto val="1"/>
        <c:lblAlgn val="ctr"/>
        <c:lblOffset val="100"/>
        <c:noMultiLvlLbl val="0"/>
      </c:catAx>
      <c:spPr>
        <a:noFill/>
        <a:ln>
          <a:noFill/>
        </a:ln>
        <a:effectLst/>
      </c:spPr>
    </c:plotArea>
    <c:legend>
      <c:legendPos val="b"/>
      <c:legendEntry>
        <c:idx val="0"/>
        <c:delete val="1"/>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w="9525" cap="flat" cmpd="sng" algn="ctr">
      <a:noFill/>
      <a:round/>
    </a:ln>
    <a:effectLst/>
  </c:spPr>
  <c:txPr>
    <a:bodyPr/>
    <a:lstStyle/>
    <a:p>
      <a:pPr>
        <a:defRPr/>
      </a:pPr>
      <a:endParaRPr lang="ja-JP"/>
    </a:p>
  </c:txPr>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0.79264</cdr:x>
      <cdr:y>0.90889</cdr:y>
    </cdr:from>
    <cdr:to>
      <cdr:x>1</cdr:x>
      <cdr:y>1</cdr:y>
    </cdr:to>
    <cdr:sp macro="" textlink="">
      <cdr:nvSpPr>
        <cdr:cNvPr id="2" name="テキスト ボックス 3"/>
        <cdr:cNvSpPr txBox="1"/>
      </cdr:nvSpPr>
      <cdr:spPr>
        <a:xfrm xmlns:a="http://schemas.openxmlformats.org/drawingml/2006/main">
          <a:off x="6343307" y="1963210"/>
          <a:ext cx="1659493" cy="196790"/>
        </a:xfrm>
        <a:prstGeom xmlns:a="http://schemas.openxmlformats.org/drawingml/2006/main" prst="rect">
          <a:avLst/>
        </a:prstGeom>
        <a:noFill xmlns:a="http://schemas.openxmlformats.org/drawingml/2006/mai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tx1"/>
        </a:fontRef>
      </cdr:style>
      <cdr:txBody>
        <a:bodyPr xmlns:a="http://schemas.openxmlformats.org/drawingml/2006/main" wrap="none" rtlCol="0" anchor="ctr">
          <a:no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r>
            <a:rPr kumimoji="1" lang="ja-JP" altLang="en-US" sz="800">
              <a:latin typeface="Meiryo UI" panose="020B0604030504040204" pitchFamily="50" charset="-128"/>
              <a:ea typeface="Meiryo UI" panose="020B0604030504040204" pitchFamily="50" charset="-128"/>
            </a:rPr>
            <a:t>（外国人は暦年、日本人は年度）</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8117DCB5-3F0B-4DB2-9202-A4B85F2DEDDD}" type="datetimeFigureOut">
              <a:rPr kumimoji="1" lang="ja-JP" altLang="en-US" smtClean="0"/>
              <a:t>2026/3/27</a:t>
            </a:fld>
            <a:endParaRPr kumimoji="1" lang="ja-JP" altLang="en-US" dirty="0"/>
          </a:p>
        </p:txBody>
      </p:sp>
      <p:sp>
        <p:nvSpPr>
          <p:cNvPr id="4" name="フッター プレースホルダー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ー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B62B43BC-BBE3-4331-A944-74EDC3F40AAF}" type="slidenum">
              <a:rPr kumimoji="1" lang="ja-JP" altLang="en-US" smtClean="0"/>
              <a:t>‹#›</a:t>
            </a:fld>
            <a:endParaRPr kumimoji="1" lang="ja-JP" altLang="en-US" dirty="0"/>
          </a:p>
        </p:txBody>
      </p:sp>
    </p:spTree>
    <p:extLst>
      <p:ext uri="{BB962C8B-B14F-4D97-AF65-F5344CB8AC3E}">
        <p14:creationId xmlns:p14="http://schemas.microsoft.com/office/powerpoint/2010/main" val="295565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6" y="2"/>
            <a:ext cx="2945659" cy="496332"/>
          </a:xfrm>
          <a:prstGeom prst="rect">
            <a:avLst/>
          </a:prstGeom>
        </p:spPr>
        <p:txBody>
          <a:bodyPr vert="horz" lIns="91292" tIns="45644" rIns="91292" bIns="45644"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0448" y="2"/>
            <a:ext cx="2945659" cy="496332"/>
          </a:xfrm>
          <a:prstGeom prst="rect">
            <a:avLst/>
          </a:prstGeom>
        </p:spPr>
        <p:txBody>
          <a:bodyPr vert="horz" lIns="91292" tIns="45644" rIns="91292" bIns="45644" rtlCol="0"/>
          <a:lstStyle>
            <a:lvl1pPr algn="r">
              <a:defRPr sz="1200"/>
            </a:lvl1pPr>
          </a:lstStyle>
          <a:p>
            <a:fld id="{3D16FDEC-560D-45FF-95E3-45F1DE396D79}" type="datetimeFigureOut">
              <a:rPr kumimoji="1" lang="ja-JP" altLang="en-US" smtClean="0"/>
              <a:t>2026/3/27</a:t>
            </a:fld>
            <a:endParaRPr kumimoji="1" lang="ja-JP" altLang="en-US" dirty="0"/>
          </a:p>
        </p:txBody>
      </p:sp>
      <p:sp>
        <p:nvSpPr>
          <p:cNvPr id="4" name="スライド イメージ プレースホルダー 3"/>
          <p:cNvSpPr>
            <a:spLocks noGrp="1" noRot="1" noChangeAspect="1"/>
          </p:cNvSpPr>
          <p:nvPr>
            <p:ph type="sldImg" idx="2"/>
          </p:nvPr>
        </p:nvSpPr>
        <p:spPr>
          <a:xfrm>
            <a:off x="917575" y="744538"/>
            <a:ext cx="4962525" cy="3721100"/>
          </a:xfrm>
          <a:prstGeom prst="rect">
            <a:avLst/>
          </a:prstGeom>
          <a:noFill/>
          <a:ln w="12700">
            <a:solidFill>
              <a:prstClr val="black"/>
            </a:solidFill>
          </a:ln>
        </p:spPr>
        <p:txBody>
          <a:bodyPr vert="horz" lIns="91292" tIns="45644" rIns="91292" bIns="45644" rtlCol="0" anchor="ctr"/>
          <a:lstStyle/>
          <a:p>
            <a:endParaRPr lang="ja-JP" altLang="en-US" dirty="0"/>
          </a:p>
        </p:txBody>
      </p:sp>
      <p:sp>
        <p:nvSpPr>
          <p:cNvPr id="5" name="ノート プレースホルダー 4"/>
          <p:cNvSpPr>
            <a:spLocks noGrp="1"/>
          </p:cNvSpPr>
          <p:nvPr>
            <p:ph type="body" sz="quarter" idx="3"/>
          </p:nvPr>
        </p:nvSpPr>
        <p:spPr>
          <a:xfrm>
            <a:off x="679768" y="4715156"/>
            <a:ext cx="5438140" cy="4466987"/>
          </a:xfrm>
          <a:prstGeom prst="rect">
            <a:avLst/>
          </a:prstGeom>
        </p:spPr>
        <p:txBody>
          <a:bodyPr vert="horz" lIns="91292" tIns="45644" rIns="91292" bIns="4564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6" y="9428585"/>
            <a:ext cx="2945659" cy="496332"/>
          </a:xfrm>
          <a:prstGeom prst="rect">
            <a:avLst/>
          </a:prstGeom>
        </p:spPr>
        <p:txBody>
          <a:bodyPr vert="horz" lIns="91292" tIns="45644" rIns="91292" bIns="45644"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0448" y="9428585"/>
            <a:ext cx="2945659" cy="496332"/>
          </a:xfrm>
          <a:prstGeom prst="rect">
            <a:avLst/>
          </a:prstGeom>
        </p:spPr>
        <p:txBody>
          <a:bodyPr vert="horz" lIns="91292" tIns="45644" rIns="91292" bIns="45644" rtlCol="0" anchor="b"/>
          <a:lstStyle>
            <a:lvl1pPr algn="r">
              <a:defRPr sz="1200"/>
            </a:lvl1pPr>
          </a:lstStyle>
          <a:p>
            <a:fld id="{7DFC286C-5495-4B3F-9CAF-8B4C2DB5627F}" type="slidenum">
              <a:rPr kumimoji="1" lang="ja-JP" altLang="en-US" smtClean="0"/>
              <a:t>‹#›</a:t>
            </a:fld>
            <a:endParaRPr kumimoji="1" lang="ja-JP" altLang="en-US" dirty="0"/>
          </a:p>
        </p:txBody>
      </p:sp>
    </p:spTree>
    <p:extLst>
      <p:ext uri="{BB962C8B-B14F-4D97-AF65-F5344CB8AC3E}">
        <p14:creationId xmlns:p14="http://schemas.microsoft.com/office/powerpoint/2010/main" val="42351442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0</a:t>
            </a:fld>
            <a:endParaRPr lang="ja-JP" altLang="en-US" dirty="0">
              <a:solidFill>
                <a:prstClr val="black"/>
              </a:solidFill>
            </a:endParaRPr>
          </a:p>
        </p:txBody>
      </p:sp>
    </p:spTree>
    <p:extLst>
      <p:ext uri="{BB962C8B-B14F-4D97-AF65-F5344CB8AC3E}">
        <p14:creationId xmlns:p14="http://schemas.microsoft.com/office/powerpoint/2010/main" val="26676160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10</a:t>
            </a:fld>
            <a:endParaRPr lang="ja-JP" altLang="en-US" dirty="0">
              <a:solidFill>
                <a:prstClr val="black"/>
              </a:solidFill>
            </a:endParaRPr>
          </a:p>
        </p:txBody>
      </p:sp>
    </p:spTree>
    <p:extLst>
      <p:ext uri="{BB962C8B-B14F-4D97-AF65-F5344CB8AC3E}">
        <p14:creationId xmlns:p14="http://schemas.microsoft.com/office/powerpoint/2010/main" val="20326834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11</a:t>
            </a:fld>
            <a:endParaRPr lang="ja-JP" altLang="en-US" dirty="0">
              <a:solidFill>
                <a:prstClr val="black"/>
              </a:solidFill>
            </a:endParaRPr>
          </a:p>
        </p:txBody>
      </p:sp>
    </p:spTree>
    <p:extLst>
      <p:ext uri="{BB962C8B-B14F-4D97-AF65-F5344CB8AC3E}">
        <p14:creationId xmlns:p14="http://schemas.microsoft.com/office/powerpoint/2010/main" val="41083850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12</a:t>
            </a:fld>
            <a:endParaRPr lang="ja-JP" altLang="en-US" dirty="0">
              <a:solidFill>
                <a:prstClr val="black"/>
              </a:solidFill>
            </a:endParaRPr>
          </a:p>
        </p:txBody>
      </p:sp>
    </p:spTree>
    <p:extLst>
      <p:ext uri="{BB962C8B-B14F-4D97-AF65-F5344CB8AC3E}">
        <p14:creationId xmlns:p14="http://schemas.microsoft.com/office/powerpoint/2010/main" val="38081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1</a:t>
            </a:fld>
            <a:endParaRPr lang="ja-JP" altLang="en-US" dirty="0">
              <a:solidFill>
                <a:prstClr val="black"/>
              </a:solidFill>
            </a:endParaRPr>
          </a:p>
        </p:txBody>
      </p:sp>
    </p:spTree>
    <p:extLst>
      <p:ext uri="{BB962C8B-B14F-4D97-AF65-F5344CB8AC3E}">
        <p14:creationId xmlns:p14="http://schemas.microsoft.com/office/powerpoint/2010/main" val="22765898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2</a:t>
            </a:fld>
            <a:endParaRPr lang="ja-JP" altLang="en-US" dirty="0">
              <a:solidFill>
                <a:prstClr val="black"/>
              </a:solidFill>
            </a:endParaRPr>
          </a:p>
        </p:txBody>
      </p:sp>
    </p:spTree>
    <p:extLst>
      <p:ext uri="{BB962C8B-B14F-4D97-AF65-F5344CB8AC3E}">
        <p14:creationId xmlns:p14="http://schemas.microsoft.com/office/powerpoint/2010/main" val="2706589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3</a:t>
            </a:fld>
            <a:endParaRPr lang="ja-JP" altLang="en-US" dirty="0">
              <a:solidFill>
                <a:prstClr val="black"/>
              </a:solidFill>
            </a:endParaRPr>
          </a:p>
        </p:txBody>
      </p:sp>
    </p:spTree>
    <p:extLst>
      <p:ext uri="{BB962C8B-B14F-4D97-AF65-F5344CB8AC3E}">
        <p14:creationId xmlns:p14="http://schemas.microsoft.com/office/powerpoint/2010/main" val="8907612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4</a:t>
            </a:fld>
            <a:endParaRPr lang="ja-JP" altLang="en-US" dirty="0">
              <a:solidFill>
                <a:prstClr val="black"/>
              </a:solidFill>
            </a:endParaRPr>
          </a:p>
        </p:txBody>
      </p:sp>
    </p:spTree>
    <p:extLst>
      <p:ext uri="{BB962C8B-B14F-4D97-AF65-F5344CB8AC3E}">
        <p14:creationId xmlns:p14="http://schemas.microsoft.com/office/powerpoint/2010/main" val="1244619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5</a:t>
            </a:fld>
            <a:endParaRPr lang="ja-JP" altLang="en-US" dirty="0">
              <a:solidFill>
                <a:prstClr val="black"/>
              </a:solidFill>
            </a:endParaRPr>
          </a:p>
        </p:txBody>
      </p:sp>
    </p:spTree>
    <p:extLst>
      <p:ext uri="{BB962C8B-B14F-4D97-AF65-F5344CB8AC3E}">
        <p14:creationId xmlns:p14="http://schemas.microsoft.com/office/powerpoint/2010/main" val="16669819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6</a:t>
            </a:fld>
            <a:endParaRPr lang="ja-JP" altLang="en-US" dirty="0">
              <a:solidFill>
                <a:prstClr val="black"/>
              </a:solidFill>
            </a:endParaRPr>
          </a:p>
        </p:txBody>
      </p:sp>
    </p:spTree>
    <p:extLst>
      <p:ext uri="{BB962C8B-B14F-4D97-AF65-F5344CB8AC3E}">
        <p14:creationId xmlns:p14="http://schemas.microsoft.com/office/powerpoint/2010/main" val="10796433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7</a:t>
            </a:fld>
            <a:endParaRPr lang="ja-JP" altLang="en-US" dirty="0">
              <a:solidFill>
                <a:prstClr val="black"/>
              </a:solidFill>
            </a:endParaRPr>
          </a:p>
        </p:txBody>
      </p:sp>
    </p:spTree>
    <p:extLst>
      <p:ext uri="{BB962C8B-B14F-4D97-AF65-F5344CB8AC3E}">
        <p14:creationId xmlns:p14="http://schemas.microsoft.com/office/powerpoint/2010/main" val="38638854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8AC228DF-5BC9-4718-BD0E-56301BB9996A}" type="slidenum">
              <a:rPr lang="ja-JP" altLang="en-US" smtClean="0">
                <a:solidFill>
                  <a:prstClr val="black"/>
                </a:solidFill>
              </a:rPr>
              <a:pPr>
                <a:defRPr/>
              </a:pPr>
              <a:t>8</a:t>
            </a:fld>
            <a:endParaRPr lang="ja-JP" altLang="en-US" dirty="0">
              <a:solidFill>
                <a:prstClr val="black"/>
              </a:solidFill>
            </a:endParaRPr>
          </a:p>
        </p:txBody>
      </p:sp>
    </p:spTree>
    <p:extLst>
      <p:ext uri="{BB962C8B-B14F-4D97-AF65-F5344CB8AC3E}">
        <p14:creationId xmlns:p14="http://schemas.microsoft.com/office/powerpoint/2010/main" val="1104168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a:xfrm>
            <a:off x="457200" y="6356350"/>
            <a:ext cx="2133600" cy="365125"/>
          </a:xfrm>
          <a:prstGeom prst="rect">
            <a:avLst/>
          </a:prstGeom>
        </p:spPr>
        <p:txBody>
          <a:bodyPr/>
          <a:lstStyle/>
          <a:p>
            <a:endParaRPr kumimoji="1" lang="ja-JP" altLang="en-US" dirty="0"/>
          </a:p>
        </p:txBody>
      </p:sp>
      <p:sp>
        <p:nvSpPr>
          <p:cNvPr id="5" name="フッター プレースホルダ 4"/>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6" name="スライド番号プレースホルダ 5"/>
          <p:cNvSpPr>
            <a:spLocks noGrp="1"/>
          </p:cNvSpPr>
          <p:nvPr>
            <p:ph type="sldNum" sz="quarter" idx="12"/>
          </p:nvPr>
        </p:nvSpPr>
        <p:spPr>
          <a:xfrm>
            <a:off x="7046912" y="6597352"/>
            <a:ext cx="2133600" cy="365125"/>
          </a:xfrm>
          <a:prstGeom prst="rect">
            <a:avLst/>
          </a:prstGeom>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457200" y="6356350"/>
            <a:ext cx="2133600" cy="365125"/>
          </a:xfrm>
          <a:prstGeom prst="rect">
            <a:avLst/>
          </a:prstGeom>
        </p:spPr>
        <p:txBody>
          <a:bodyPr/>
          <a:lstStyle/>
          <a:p>
            <a:endParaRPr kumimoji="1" lang="ja-JP" altLang="en-US" dirty="0"/>
          </a:p>
        </p:txBody>
      </p:sp>
      <p:sp>
        <p:nvSpPr>
          <p:cNvPr id="5" name="フッター プレースホルダ 4"/>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6" name="スライド番号プレースホルダ 5"/>
          <p:cNvSpPr>
            <a:spLocks noGrp="1"/>
          </p:cNvSpPr>
          <p:nvPr>
            <p:ph type="sldNum" sz="quarter" idx="12"/>
          </p:nvPr>
        </p:nvSpPr>
        <p:spPr>
          <a:xfrm>
            <a:off x="7046912" y="6597352"/>
            <a:ext cx="2133600" cy="365125"/>
          </a:xfrm>
          <a:prstGeom prst="rect">
            <a:avLst/>
          </a:prstGeom>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457200" y="6356350"/>
            <a:ext cx="2133600" cy="365125"/>
          </a:xfrm>
          <a:prstGeom prst="rect">
            <a:avLst/>
          </a:prstGeom>
        </p:spPr>
        <p:txBody>
          <a:bodyPr/>
          <a:lstStyle/>
          <a:p>
            <a:endParaRPr kumimoji="1" lang="ja-JP" altLang="en-US" dirty="0"/>
          </a:p>
        </p:txBody>
      </p:sp>
      <p:sp>
        <p:nvSpPr>
          <p:cNvPr id="5" name="フッター プレースホルダ 4"/>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6" name="スライド番号プレースホルダ 5"/>
          <p:cNvSpPr>
            <a:spLocks noGrp="1"/>
          </p:cNvSpPr>
          <p:nvPr>
            <p:ph type="sldNum" sz="quarter" idx="12"/>
          </p:nvPr>
        </p:nvSpPr>
        <p:spPr>
          <a:xfrm>
            <a:off x="7046912" y="6597352"/>
            <a:ext cx="2133600" cy="365125"/>
          </a:xfrm>
          <a:prstGeom prst="rect">
            <a:avLst/>
          </a:prstGeom>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457200" y="6356350"/>
            <a:ext cx="2133600" cy="365125"/>
          </a:xfrm>
          <a:prstGeom prst="rect">
            <a:avLst/>
          </a:prstGeom>
        </p:spPr>
        <p:txBody>
          <a:bodyPr/>
          <a:lstStyle/>
          <a:p>
            <a:endParaRPr kumimoji="1" lang="ja-JP" altLang="en-US" dirty="0"/>
          </a:p>
        </p:txBody>
      </p:sp>
      <p:sp>
        <p:nvSpPr>
          <p:cNvPr id="5" name="フッター プレースホルダ 4"/>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6" name="スライド番号プレースホルダ 5"/>
          <p:cNvSpPr>
            <a:spLocks noGrp="1"/>
          </p:cNvSpPr>
          <p:nvPr>
            <p:ph type="sldNum" sz="quarter" idx="12"/>
          </p:nvPr>
        </p:nvSpPr>
        <p:spPr>
          <a:xfrm>
            <a:off x="7046912" y="6597352"/>
            <a:ext cx="2133600" cy="365125"/>
          </a:xfrm>
          <a:prstGeom prst="rect">
            <a:avLst/>
          </a:prstGeom>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a:xfrm>
            <a:off x="457200" y="6356350"/>
            <a:ext cx="2133600" cy="365125"/>
          </a:xfrm>
          <a:prstGeom prst="rect">
            <a:avLst/>
          </a:prstGeom>
        </p:spPr>
        <p:txBody>
          <a:bodyPr/>
          <a:lstStyle/>
          <a:p>
            <a:endParaRPr kumimoji="1" lang="ja-JP" altLang="en-US" dirty="0"/>
          </a:p>
        </p:txBody>
      </p:sp>
      <p:sp>
        <p:nvSpPr>
          <p:cNvPr id="5" name="フッター プレースホルダ 4"/>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6" name="スライド番号プレースホルダ 5"/>
          <p:cNvSpPr>
            <a:spLocks noGrp="1"/>
          </p:cNvSpPr>
          <p:nvPr>
            <p:ph type="sldNum" sz="quarter" idx="12"/>
          </p:nvPr>
        </p:nvSpPr>
        <p:spPr>
          <a:xfrm>
            <a:off x="7046912" y="6597352"/>
            <a:ext cx="2133600" cy="365125"/>
          </a:xfrm>
          <a:prstGeom prst="rect">
            <a:avLst/>
          </a:prstGeom>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日付プレースホルダ 4"/>
          <p:cNvSpPr>
            <a:spLocks noGrp="1"/>
          </p:cNvSpPr>
          <p:nvPr>
            <p:ph type="dt" sz="half" idx="10"/>
          </p:nvPr>
        </p:nvSpPr>
        <p:spPr>
          <a:xfrm>
            <a:off x="457200" y="6356350"/>
            <a:ext cx="2133600" cy="365125"/>
          </a:xfrm>
          <a:prstGeom prst="rect">
            <a:avLst/>
          </a:prstGeom>
        </p:spPr>
        <p:txBody>
          <a:bodyPr/>
          <a:lstStyle/>
          <a:p>
            <a:endParaRPr kumimoji="1" lang="ja-JP" altLang="en-US" dirty="0"/>
          </a:p>
        </p:txBody>
      </p:sp>
      <p:sp>
        <p:nvSpPr>
          <p:cNvPr id="6" name="フッター プレースホルダ 5"/>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7" name="スライド番号プレースホルダ 6"/>
          <p:cNvSpPr>
            <a:spLocks noGrp="1"/>
          </p:cNvSpPr>
          <p:nvPr>
            <p:ph type="sldNum" sz="quarter" idx="12"/>
          </p:nvPr>
        </p:nvSpPr>
        <p:spPr>
          <a:xfrm>
            <a:off x="7046912" y="6597352"/>
            <a:ext cx="2133600" cy="365125"/>
          </a:xfrm>
          <a:prstGeom prst="rect">
            <a:avLst/>
          </a:prstGeom>
        </p:spPr>
        <p:txBody>
          <a:bodyPr/>
          <a:lstStyle/>
          <a:p>
            <a:fld id="{D2D8002D-B5B0-4BAC-B1F6-782DDCCE6D9C}" type="slidenum">
              <a:rPr kumimoji="1" lang="ja-JP" altLang="en-US" smtClean="0"/>
              <a:t>‹#›</a:t>
            </a:fld>
            <a:endParaRPr kumimoji="1" lang="ja-JP" altLang="en-US" dirty="0"/>
          </a:p>
        </p:txBody>
      </p:sp>
      <p:sp>
        <p:nvSpPr>
          <p:cNvPr id="8" name="正方形/長方形 7"/>
          <p:cNvSpPr/>
          <p:nvPr userDrawn="1"/>
        </p:nvSpPr>
        <p:spPr>
          <a:xfrm rot="20101103">
            <a:off x="863017" y="2293258"/>
            <a:ext cx="7265564" cy="1862048"/>
          </a:xfrm>
          <a:prstGeom prst="rect">
            <a:avLst/>
          </a:prstGeom>
          <a:noFill/>
          <a:ln>
            <a:solidFill>
              <a:schemeClr val="tx1">
                <a:alpha val="0"/>
              </a:schemeClr>
            </a:solidFill>
          </a:ln>
        </p:spPr>
        <p:txBody>
          <a:bodyPr wrap="square" lIns="91440" tIns="45720" rIns="91440" bIns="45720">
            <a:spAutoFit/>
          </a:bodyPr>
          <a:lstStyle/>
          <a:p>
            <a:pPr algn="ctr"/>
            <a:r>
              <a:rPr lang="ja-JP" altLang="en-US" sz="11500" b="0" cap="none" spc="0" dirty="0">
                <a:ln w="0"/>
                <a:gradFill>
                  <a:gsLst>
                    <a:gs pos="21000">
                      <a:srgbClr val="53575C">
                        <a:alpha val="22000"/>
                      </a:srgbClr>
                    </a:gs>
                    <a:gs pos="88000">
                      <a:srgbClr val="C5C7CA"/>
                    </a:gs>
                  </a:gsLst>
                  <a:lin ang="5400000"/>
                </a:gradFill>
                <a:effectLst/>
              </a:rPr>
              <a:t>調  整  中</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a:xfrm>
            <a:off x="457200" y="6356350"/>
            <a:ext cx="2133600" cy="365125"/>
          </a:xfrm>
          <a:prstGeom prst="rect">
            <a:avLst/>
          </a:prstGeom>
        </p:spPr>
        <p:txBody>
          <a:bodyPr/>
          <a:lstStyle/>
          <a:p>
            <a:endParaRPr kumimoji="1" lang="ja-JP" altLang="en-US" dirty="0"/>
          </a:p>
        </p:txBody>
      </p:sp>
      <p:sp>
        <p:nvSpPr>
          <p:cNvPr id="8" name="フッター プレースホルダ 7"/>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9" name="スライド番号プレースホルダ 8"/>
          <p:cNvSpPr>
            <a:spLocks noGrp="1"/>
          </p:cNvSpPr>
          <p:nvPr>
            <p:ph type="sldNum" sz="quarter" idx="12"/>
          </p:nvPr>
        </p:nvSpPr>
        <p:spPr>
          <a:xfrm>
            <a:off x="7046912" y="6597352"/>
            <a:ext cx="2133600" cy="365125"/>
          </a:xfrm>
          <a:prstGeom prst="rect">
            <a:avLst/>
          </a:prstGeom>
        </p:spPr>
        <p:txBody>
          <a:bodyPr/>
          <a:lstStyle/>
          <a:p>
            <a:fld id="{D2D8002D-B5B0-4BAC-B1F6-782DDCCE6D9C}" type="slidenum">
              <a:rPr kumimoji="1" lang="ja-JP" altLang="en-US" smtClean="0"/>
              <a:t>‹#›</a:t>
            </a:fld>
            <a:endParaRPr kumimoji="1" lang="ja-JP" altLang="en-US" dirty="0"/>
          </a:p>
        </p:txBody>
      </p:sp>
      <p:sp>
        <p:nvSpPr>
          <p:cNvPr id="10" name="正方形/長方形 9"/>
          <p:cNvSpPr/>
          <p:nvPr userDrawn="1"/>
        </p:nvSpPr>
        <p:spPr>
          <a:xfrm rot="20101103">
            <a:off x="863017" y="2293258"/>
            <a:ext cx="7265564" cy="1862048"/>
          </a:xfrm>
          <a:prstGeom prst="rect">
            <a:avLst/>
          </a:prstGeom>
          <a:noFill/>
          <a:ln>
            <a:solidFill>
              <a:schemeClr val="tx1">
                <a:alpha val="0"/>
              </a:schemeClr>
            </a:solidFill>
          </a:ln>
        </p:spPr>
        <p:txBody>
          <a:bodyPr wrap="square" lIns="91440" tIns="45720" rIns="91440" bIns="45720">
            <a:spAutoFit/>
          </a:bodyPr>
          <a:lstStyle/>
          <a:p>
            <a:pPr algn="ctr"/>
            <a:r>
              <a:rPr lang="ja-JP" altLang="en-US" sz="11500" b="0" cap="none" spc="0" dirty="0">
                <a:ln w="0"/>
                <a:gradFill>
                  <a:gsLst>
                    <a:gs pos="21000">
                      <a:srgbClr val="53575C">
                        <a:alpha val="22000"/>
                      </a:srgbClr>
                    </a:gs>
                    <a:gs pos="88000">
                      <a:srgbClr val="C5C7CA"/>
                    </a:gs>
                  </a:gsLst>
                  <a:lin ang="5400000"/>
                </a:gradFill>
                <a:effectLst/>
              </a:rPr>
              <a:t>調  整  中</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a:xfrm>
            <a:off x="457200" y="6356350"/>
            <a:ext cx="2133600" cy="365125"/>
          </a:xfrm>
          <a:prstGeom prst="rect">
            <a:avLst/>
          </a:prstGeom>
        </p:spPr>
        <p:txBody>
          <a:bodyPr/>
          <a:lstStyle/>
          <a:p>
            <a:endParaRPr kumimoji="1" lang="ja-JP" altLang="en-US" dirty="0"/>
          </a:p>
        </p:txBody>
      </p:sp>
      <p:sp>
        <p:nvSpPr>
          <p:cNvPr id="4" name="フッター プレースホルダ 3"/>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5" name="スライド番号プレースホルダ 4"/>
          <p:cNvSpPr>
            <a:spLocks noGrp="1"/>
          </p:cNvSpPr>
          <p:nvPr>
            <p:ph type="sldNum" sz="quarter" idx="12"/>
          </p:nvPr>
        </p:nvSpPr>
        <p:spPr>
          <a:xfrm>
            <a:off x="7046912" y="6597352"/>
            <a:ext cx="2133600" cy="365125"/>
          </a:xfrm>
          <a:prstGeom prst="rect">
            <a:avLst/>
          </a:prstGeom>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2"/>
          </p:nvPr>
        </p:nvSpPr>
        <p:spPr>
          <a:xfrm>
            <a:off x="7041714" y="6592267"/>
            <a:ext cx="2133600" cy="365125"/>
          </a:xfrm>
          <a:prstGeom prst="rect">
            <a:avLst/>
          </a:prstGeom>
        </p:spPr>
        <p:txBody>
          <a:bodyPr/>
          <a:lstStyle>
            <a:lvl1pPr>
              <a:defRPr sz="900">
                <a:solidFill>
                  <a:schemeClr val="tx1"/>
                </a:solidFill>
                <a:latin typeface="Meiryo UI" panose="020B0604030504040204" pitchFamily="50" charset="-128"/>
                <a:ea typeface="Meiryo UI" panose="020B0604030504040204" pitchFamily="50" charset="-128"/>
              </a:defRPr>
            </a:lvl1pPr>
          </a:lstStyle>
          <a:p>
            <a:fld id="{D2D8002D-B5B0-4BAC-B1F6-782DDCCE6D9C}" type="slidenum">
              <a:rPr lang="ja-JP" altLang="en-US" smtClean="0"/>
              <a:pPr/>
              <a:t>‹#›</a:t>
            </a:fld>
            <a:endParaRPr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457200" y="6356350"/>
            <a:ext cx="2133600" cy="365125"/>
          </a:xfrm>
          <a:prstGeom prst="rect">
            <a:avLst/>
          </a:prstGeom>
        </p:spPr>
        <p:txBody>
          <a:bodyPr/>
          <a:lstStyle/>
          <a:p>
            <a:endParaRPr kumimoji="1" lang="ja-JP" altLang="en-US" dirty="0"/>
          </a:p>
        </p:txBody>
      </p:sp>
      <p:sp>
        <p:nvSpPr>
          <p:cNvPr id="6" name="フッター プレースホルダ 5"/>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7" name="スライド番号プレースホルダ 6"/>
          <p:cNvSpPr>
            <a:spLocks noGrp="1"/>
          </p:cNvSpPr>
          <p:nvPr>
            <p:ph type="sldNum" sz="quarter" idx="12"/>
          </p:nvPr>
        </p:nvSpPr>
        <p:spPr>
          <a:xfrm>
            <a:off x="7046912" y="6597352"/>
            <a:ext cx="2133600" cy="365125"/>
          </a:xfrm>
          <a:prstGeom prst="rect">
            <a:avLst/>
          </a:prstGeom>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457200" y="6356350"/>
            <a:ext cx="2133600" cy="365125"/>
          </a:xfrm>
          <a:prstGeom prst="rect">
            <a:avLst/>
          </a:prstGeom>
        </p:spPr>
        <p:txBody>
          <a:bodyPr/>
          <a:lstStyle/>
          <a:p>
            <a:endParaRPr kumimoji="1" lang="ja-JP" altLang="en-US" dirty="0"/>
          </a:p>
        </p:txBody>
      </p:sp>
      <p:sp>
        <p:nvSpPr>
          <p:cNvPr id="6" name="フッター プレースホルダ 5"/>
          <p:cNvSpPr>
            <a:spLocks noGrp="1"/>
          </p:cNvSpPr>
          <p:nvPr>
            <p:ph type="ftr" sz="quarter" idx="11"/>
          </p:nvPr>
        </p:nvSpPr>
        <p:spPr>
          <a:xfrm>
            <a:off x="3124200" y="6356350"/>
            <a:ext cx="2895600" cy="365125"/>
          </a:xfrm>
          <a:prstGeom prst="rect">
            <a:avLst/>
          </a:prstGeom>
        </p:spPr>
        <p:txBody>
          <a:bodyPr/>
          <a:lstStyle/>
          <a:p>
            <a:endParaRPr kumimoji="1" lang="ja-JP" altLang="en-US" dirty="0"/>
          </a:p>
        </p:txBody>
      </p:sp>
      <p:sp>
        <p:nvSpPr>
          <p:cNvPr id="7" name="スライド番号プレースホルダ 6"/>
          <p:cNvSpPr>
            <a:spLocks noGrp="1"/>
          </p:cNvSpPr>
          <p:nvPr>
            <p:ph type="sldNum" sz="quarter" idx="12"/>
          </p:nvPr>
        </p:nvSpPr>
        <p:spPr>
          <a:xfrm>
            <a:off x="7046912" y="6597352"/>
            <a:ext cx="2133600" cy="365125"/>
          </a:xfrm>
          <a:prstGeom prst="rect">
            <a:avLst/>
          </a:prstGeom>
        </p:spPr>
        <p:txBody>
          <a:bodyPr/>
          <a:lstStyle/>
          <a:p>
            <a:fld id="{D2D8002D-B5B0-4BAC-B1F6-782DDCCE6D9C}" type="slidenum">
              <a:rPr kumimoji="1" lang="ja-JP" altLang="en-US" smtClean="0"/>
              <a: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スライド番号プレースホルダ 5"/>
          <p:cNvSpPr>
            <a:spLocks noGrp="1"/>
          </p:cNvSpPr>
          <p:nvPr>
            <p:ph type="sldNum" sz="quarter" idx="4"/>
          </p:nvPr>
        </p:nvSpPr>
        <p:spPr>
          <a:xfrm>
            <a:off x="7046912" y="6597352"/>
            <a:ext cx="2133600" cy="365125"/>
          </a:xfrm>
          <a:prstGeom prst="rect">
            <a:avLst/>
          </a:prstGeom>
        </p:spPr>
        <p:txBody>
          <a:bodyPr vert="horz" lIns="91440" tIns="45720" rIns="91440" bIns="45720" rtlCol="0" anchor="ctr"/>
          <a:lstStyle>
            <a:lvl1pPr algn="r">
              <a:defRPr sz="900">
                <a:solidFill>
                  <a:schemeClr val="tx1"/>
                </a:solidFill>
                <a:latin typeface="Meiryo UI" panose="020B0604030504040204" pitchFamily="50" charset="-128"/>
                <a:ea typeface="Meiryo UI" panose="020B0604030504040204" pitchFamily="50" charset="-128"/>
              </a:defRPr>
            </a:lvl1pPr>
          </a:lstStyle>
          <a:p>
            <a:fld id="{D2D8002D-B5B0-4BAC-B1F6-782DDCCE6D9C}"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chart" Target="../charts/chart8.xml"/></Relationships>
</file>

<file path=ppt/slides/_rels/slide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emf"/></Relationships>
</file>

<file path=ppt/slides/_rels/slide8.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chart" Target="../charts/char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611560" y="1340768"/>
            <a:ext cx="7992888" cy="1656184"/>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r>
              <a:rPr lang="ja-JP" altLang="en-US" sz="2800" b="1" kern="100" dirty="0">
                <a:solidFill>
                  <a:schemeClr val="tx1"/>
                </a:solidFill>
                <a:ea typeface="Meiryo UI" panose="020B0604030504040204" pitchFamily="50" charset="-128"/>
                <a:cs typeface="Times New Roman" panose="02020603050405020304" pitchFamily="18" charset="0"/>
              </a:rPr>
              <a:t>大阪都市魅力創造戦略関連施策</a:t>
            </a:r>
            <a:endParaRPr lang="en-US" altLang="ja-JP" sz="2800" b="1" kern="100" dirty="0">
              <a:solidFill>
                <a:schemeClr val="tx1"/>
              </a:solidFill>
              <a:ea typeface="Meiryo UI" panose="020B0604030504040204" pitchFamily="50" charset="-128"/>
              <a:cs typeface="Times New Roman" panose="02020603050405020304" pitchFamily="18" charset="0"/>
            </a:endParaRPr>
          </a:p>
          <a:p>
            <a:pPr algn="ctr"/>
            <a:r>
              <a:rPr lang="ja-JP" altLang="en-US" sz="2800" b="1" kern="100" dirty="0">
                <a:solidFill>
                  <a:schemeClr val="tx1"/>
                </a:solidFill>
                <a:ea typeface="Meiryo UI" panose="020B0604030504040204" pitchFamily="50" charset="-128"/>
                <a:cs typeface="Times New Roman" panose="02020603050405020304" pitchFamily="18" charset="0"/>
              </a:rPr>
              <a:t>を</a:t>
            </a:r>
            <a:r>
              <a:rPr lang="ja-JP" altLang="en-US" sz="2800" b="1" kern="100">
                <a:solidFill>
                  <a:schemeClr val="tx1"/>
                </a:solidFill>
                <a:ea typeface="Meiryo UI" panose="020B0604030504040204" pitchFamily="50" charset="-128"/>
                <a:cs typeface="Times New Roman" panose="02020603050405020304" pitchFamily="18" charset="0"/>
              </a:rPr>
              <a:t>取り巻く状況</a:t>
            </a:r>
            <a:endParaRPr lang="en-US" altLang="ja-JP" sz="2000" b="1" kern="100" dirty="0">
              <a:solidFill>
                <a:schemeClr val="tx1"/>
              </a:solidFill>
              <a:ea typeface="Meiryo UI" panose="020B0604030504040204" pitchFamily="50" charset="-128"/>
              <a:cs typeface="Times New Roman" panose="02020603050405020304" pitchFamily="18" charset="0"/>
            </a:endParaRPr>
          </a:p>
        </p:txBody>
      </p:sp>
      <p:cxnSp>
        <p:nvCxnSpPr>
          <p:cNvPr id="26" name="直線コネクタ 25"/>
          <p:cNvCxnSpPr/>
          <p:nvPr/>
        </p:nvCxnSpPr>
        <p:spPr>
          <a:xfrm flipV="1">
            <a:off x="0" y="3140968"/>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7524328" y="476672"/>
            <a:ext cx="1296144" cy="432048"/>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dirty="0">
                <a:latin typeface="Meiryo UI" panose="020B0604030504040204" pitchFamily="50" charset="-128"/>
                <a:ea typeface="Meiryo UI" panose="020B0604030504040204" pitchFamily="50" charset="-128"/>
              </a:rPr>
              <a:t>資料２</a:t>
            </a:r>
            <a:endParaRPr kumimoji="1"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64341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20255" y="-21565"/>
            <a:ext cx="7692103"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外国人相談、留学生の状況</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cxnSp>
        <p:nvCxnSpPr>
          <p:cNvPr id="3" name="直線コネクタ 2"/>
          <p:cNvCxnSpPr/>
          <p:nvPr/>
        </p:nvCxnSpPr>
        <p:spPr>
          <a:xfrm flipV="1">
            <a:off x="35496" y="492495"/>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4" name="正方形/長方形 3">
            <a:extLst>
              <a:ext uri="{FF2B5EF4-FFF2-40B4-BE49-F238E27FC236}">
                <a16:creationId xmlns:a16="http://schemas.microsoft.com/office/drawing/2014/main" id="{08727470-7601-4D3E-9F83-A36A73DB211D}"/>
              </a:ext>
            </a:extLst>
          </p:cNvPr>
          <p:cNvSpPr/>
          <p:nvPr/>
        </p:nvSpPr>
        <p:spPr>
          <a:xfrm>
            <a:off x="99820" y="688452"/>
            <a:ext cx="8794772" cy="83547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285750" indent="-2857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大阪府・市の外国人相談において、</a:t>
            </a:r>
            <a:r>
              <a:rPr lang="en-US" altLang="ja-JP" sz="1200" dirty="0">
                <a:solidFill>
                  <a:schemeClr val="tx1"/>
                </a:solidFill>
                <a:latin typeface="Meiryo UI" panose="020B0604030504040204" pitchFamily="50" charset="-128"/>
                <a:ea typeface="Meiryo UI" panose="020B0604030504040204" pitchFamily="50" charset="-128"/>
              </a:rPr>
              <a:t>2020</a:t>
            </a:r>
            <a:r>
              <a:rPr lang="ja-JP" altLang="en-US" sz="1200" dirty="0">
                <a:solidFill>
                  <a:schemeClr val="tx1"/>
                </a:solidFill>
                <a:latin typeface="Meiryo UI" panose="020B0604030504040204" pitchFamily="50" charset="-128"/>
                <a:ea typeface="Meiryo UI" panose="020B0604030504040204" pitchFamily="50" charset="-128"/>
              </a:rPr>
              <a:t>年から</a:t>
            </a:r>
            <a:r>
              <a:rPr lang="en-US" altLang="ja-JP" sz="1200" dirty="0">
                <a:solidFill>
                  <a:schemeClr val="tx1"/>
                </a:solidFill>
                <a:latin typeface="Meiryo UI" panose="020B0604030504040204" pitchFamily="50" charset="-128"/>
                <a:ea typeface="Meiryo UI" panose="020B0604030504040204" pitchFamily="50" charset="-128"/>
              </a:rPr>
              <a:t>2022</a:t>
            </a:r>
            <a:r>
              <a:rPr lang="ja-JP" altLang="en-US" sz="1200" dirty="0">
                <a:solidFill>
                  <a:schemeClr val="tx1"/>
                </a:solidFill>
                <a:latin typeface="Meiryo UI" panose="020B0604030504040204" pitchFamily="50" charset="-128"/>
                <a:ea typeface="Meiryo UI" panose="020B0604030504040204" pitchFamily="50" charset="-128"/>
              </a:rPr>
              <a:t>年にかけてコロナ関連の相談により変動が見られるものの、</a:t>
            </a:r>
            <a:r>
              <a:rPr lang="en-US" altLang="ja-JP" sz="1200" dirty="0">
                <a:solidFill>
                  <a:schemeClr val="tx1"/>
                </a:solidFill>
                <a:latin typeface="Meiryo UI" panose="020B0604030504040204" pitchFamily="50" charset="-128"/>
                <a:ea typeface="Meiryo UI" panose="020B0604030504040204" pitchFamily="50" charset="-128"/>
              </a:rPr>
              <a:t>2022</a:t>
            </a:r>
            <a:r>
              <a:rPr lang="ja-JP" altLang="en-US" sz="1200" dirty="0">
                <a:solidFill>
                  <a:schemeClr val="tx1"/>
                </a:solidFill>
                <a:latin typeface="Meiryo UI" panose="020B0604030504040204" pitchFamily="50" charset="-128"/>
                <a:ea typeface="Meiryo UI" panose="020B0604030504040204" pitchFamily="50" charset="-128"/>
              </a:rPr>
              <a:t>年</a:t>
            </a:r>
            <a:r>
              <a:rPr lang="en-US" altLang="ja-JP" sz="1200" dirty="0">
                <a:solidFill>
                  <a:schemeClr val="tx1"/>
                </a:solidFill>
                <a:latin typeface="Meiryo UI" panose="020B0604030504040204" pitchFamily="50" charset="-128"/>
                <a:ea typeface="Meiryo UI" panose="020B0604030504040204" pitchFamily="50" charset="-128"/>
              </a:rPr>
              <a:t>9</a:t>
            </a:r>
            <a:r>
              <a:rPr lang="ja-JP" altLang="en-US" sz="1200" dirty="0">
                <a:solidFill>
                  <a:schemeClr val="tx1"/>
                </a:solidFill>
                <a:latin typeface="Meiryo UI" panose="020B0604030504040204" pitchFamily="50" charset="-128"/>
                <a:ea typeface="Meiryo UI" panose="020B0604030504040204" pitchFamily="50" charset="-128"/>
              </a:rPr>
              <a:t>月以降、件数は平準化してきている。</a:t>
            </a:r>
            <a:endParaRPr lang="en-US" altLang="ja-JP" sz="1200" dirty="0">
              <a:solidFill>
                <a:schemeClr val="tx1"/>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留学生数は、コロナ拡大による渡航制限等の措置等により減少に転じたが、近年は増加傾向にあり、</a:t>
            </a:r>
            <a:r>
              <a:rPr lang="en-US" altLang="ja-JP" sz="1200" dirty="0">
                <a:solidFill>
                  <a:schemeClr val="tx1"/>
                </a:solidFill>
                <a:latin typeface="Meiryo UI" panose="020B0604030504040204" pitchFamily="50" charset="-128"/>
                <a:ea typeface="Meiryo UI" panose="020B0604030504040204" pitchFamily="50" charset="-128"/>
              </a:rPr>
              <a:t>2024</a:t>
            </a:r>
            <a:r>
              <a:rPr lang="ja-JP" altLang="en-US" sz="1200" dirty="0">
                <a:solidFill>
                  <a:schemeClr val="tx1"/>
                </a:solidFill>
                <a:latin typeface="Meiryo UI" panose="020B0604030504040204" pitchFamily="50" charset="-128"/>
                <a:ea typeface="Meiryo UI" panose="020B0604030504040204" pitchFamily="50" charset="-128"/>
              </a:rPr>
              <a:t>年外国人留学生は、過去最高数値を達成。日本人留学生もコロナ拡大前の水準に回復しつつある。</a:t>
            </a:r>
            <a:endParaRPr lang="en-US" altLang="ja-JP" sz="1400" dirty="0">
              <a:solidFill>
                <a:schemeClr val="tx1"/>
              </a:solidFill>
              <a:latin typeface="Meiryo UI" panose="020B0604030504040204" pitchFamily="50" charset="-128"/>
              <a:ea typeface="Meiryo UI" panose="020B0604030504040204" pitchFamily="50" charset="-128"/>
            </a:endParaRPr>
          </a:p>
          <a:p>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34CF59F8-A367-4EC1-83BF-5D400B8A4CCC}"/>
              </a:ext>
            </a:extLst>
          </p:cNvPr>
          <p:cNvSpPr txBox="1"/>
          <p:nvPr/>
        </p:nvSpPr>
        <p:spPr>
          <a:xfrm>
            <a:off x="589063" y="4468279"/>
            <a:ext cx="598561" cy="215444"/>
          </a:xfrm>
          <a:prstGeom prst="rect">
            <a:avLst/>
          </a:prstGeom>
          <a:noFill/>
          <a:ln>
            <a:noFill/>
          </a:ln>
        </p:spPr>
        <p:txBody>
          <a:bodyPr wrap="square" rtlCol="0">
            <a:spAutoFit/>
          </a:bodyPr>
          <a:lstStyle/>
          <a:p>
            <a:pPr marL="201221" indent="-201221"/>
            <a:r>
              <a:rPr lang="ja-JP" altLang="en-US" sz="800" dirty="0">
                <a:latin typeface="Meiryo UI" panose="020B0604030504040204" pitchFamily="50" charset="-128"/>
                <a:ea typeface="Meiryo UI" panose="020B0604030504040204" pitchFamily="50" charset="-128"/>
              </a:rPr>
              <a:t>（人）</a:t>
            </a:r>
            <a:endParaRPr lang="en-US" altLang="ja-JP" sz="800" dirty="0">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BAC84493-B1F3-4A8E-A857-738C9A753F19}"/>
              </a:ext>
            </a:extLst>
          </p:cNvPr>
          <p:cNvSpPr txBox="1"/>
          <p:nvPr/>
        </p:nvSpPr>
        <p:spPr>
          <a:xfrm>
            <a:off x="3306997" y="6620212"/>
            <a:ext cx="5567163" cy="215444"/>
          </a:xfrm>
          <a:prstGeom prst="rect">
            <a:avLst/>
          </a:prstGeom>
          <a:noFill/>
        </p:spPr>
        <p:txBody>
          <a:bodyPr wrap="square" rtlCol="0">
            <a:spAutoFit/>
          </a:bodyPr>
          <a:lstStyle/>
          <a:p>
            <a:pPr algn="r"/>
            <a:r>
              <a:rPr lang="ja-JP" altLang="en-US" sz="800" dirty="0">
                <a:latin typeface="Meiryo UI" panose="020B0604030504040204" pitchFamily="50" charset="-128"/>
                <a:ea typeface="Meiryo UI" panose="020B0604030504040204" pitchFamily="50" charset="-128"/>
                <a:cs typeface="Meiryo UI" panose="020B0604030504040204" pitchFamily="50" charset="-128"/>
              </a:rPr>
              <a:t>出典：日本学生支援機構</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「外国人留学生在籍状況調査」、「日本人学生留学状況調査」より作成</a:t>
            </a:r>
          </a:p>
        </p:txBody>
      </p:sp>
      <p:sp>
        <p:nvSpPr>
          <p:cNvPr id="23" name="テキスト ボックス 22">
            <a:extLst>
              <a:ext uri="{FF2B5EF4-FFF2-40B4-BE49-F238E27FC236}">
                <a16:creationId xmlns:a16="http://schemas.microsoft.com/office/drawing/2014/main" id="{F8D4A0CB-DEE1-4647-985B-D1A2FA689496}"/>
              </a:ext>
            </a:extLst>
          </p:cNvPr>
          <p:cNvSpPr txBox="1"/>
          <p:nvPr/>
        </p:nvSpPr>
        <p:spPr>
          <a:xfrm>
            <a:off x="3848151" y="4345359"/>
            <a:ext cx="1676469" cy="307777"/>
          </a:xfrm>
          <a:prstGeom prst="rect">
            <a:avLst/>
          </a:prstGeom>
          <a:noFill/>
        </p:spPr>
        <p:txBody>
          <a:bodyPr wrap="square" rtlCol="0">
            <a:spAutoFit/>
          </a:bodyPr>
          <a:lstStyle/>
          <a:p>
            <a:pPr lvl="0" algn="ctr" defTabSz="742950">
              <a:defRPr/>
            </a:pPr>
            <a:r>
              <a:rPr lang="ja-JP" altLang="en-US" sz="1400" dirty="0">
                <a:solidFill>
                  <a:prstClr val="black"/>
                </a:solidFill>
                <a:latin typeface="Meiryo UI" panose="020B0604030504040204" pitchFamily="50" charset="-128"/>
                <a:ea typeface="Meiryo UI" panose="020B0604030504040204" pitchFamily="50" charset="-128"/>
              </a:rPr>
              <a:t>留学生数の推移</a:t>
            </a:r>
            <a:endPar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F8D4A0CB-DEE1-4647-985B-D1A2FA689496}"/>
              </a:ext>
            </a:extLst>
          </p:cNvPr>
          <p:cNvSpPr txBox="1"/>
          <p:nvPr/>
        </p:nvSpPr>
        <p:spPr>
          <a:xfrm>
            <a:off x="2142842" y="1605819"/>
            <a:ext cx="4762028" cy="307777"/>
          </a:xfrm>
          <a:prstGeom prst="rect">
            <a:avLst/>
          </a:prstGeom>
          <a:noFill/>
        </p:spPr>
        <p:txBody>
          <a:bodyPr wrap="square" rtlCol="0">
            <a:spAutoFit/>
          </a:bodyPr>
          <a:lstStyle/>
          <a:p>
            <a:pPr lvl="0" algn="ctr" defTabSz="742950">
              <a:defRPr/>
            </a:pPr>
            <a:r>
              <a:rPr lang="ja-JP" altLang="en-US" sz="1400" dirty="0">
                <a:solidFill>
                  <a:prstClr val="black"/>
                </a:solidFill>
                <a:latin typeface="Meiryo UI" panose="020B0604030504040204" pitchFamily="50" charset="-128"/>
                <a:ea typeface="Meiryo UI" panose="020B0604030504040204" pitchFamily="50" charset="-128"/>
              </a:rPr>
              <a:t>外国人相談における相談実績の推移</a:t>
            </a:r>
          </a:p>
        </p:txBody>
      </p:sp>
      <p:sp>
        <p:nvSpPr>
          <p:cNvPr id="26" name="テキスト ボックス 25">
            <a:extLst>
              <a:ext uri="{FF2B5EF4-FFF2-40B4-BE49-F238E27FC236}">
                <a16:creationId xmlns:a16="http://schemas.microsoft.com/office/drawing/2014/main" id="{34CF59F8-A367-4EC1-83BF-5D400B8A4CCC}"/>
              </a:ext>
            </a:extLst>
          </p:cNvPr>
          <p:cNvSpPr txBox="1"/>
          <p:nvPr/>
        </p:nvSpPr>
        <p:spPr>
          <a:xfrm>
            <a:off x="83224" y="1806911"/>
            <a:ext cx="608175" cy="230832"/>
          </a:xfrm>
          <a:prstGeom prst="rect">
            <a:avLst/>
          </a:prstGeom>
          <a:noFill/>
          <a:ln>
            <a:noFill/>
          </a:ln>
        </p:spPr>
        <p:txBody>
          <a:bodyPr wrap="square" rtlCol="0">
            <a:spAutoFit/>
          </a:bodyPr>
          <a:lstStyle/>
          <a:p>
            <a:pPr marL="201221" indent="-201221"/>
            <a:r>
              <a:rPr lang="ja-JP" altLang="en-US" sz="900" dirty="0">
                <a:latin typeface="Meiryo UI" panose="020B0604030504040204" pitchFamily="50" charset="-128"/>
                <a:ea typeface="Meiryo UI" panose="020B0604030504040204" pitchFamily="50" charset="-128"/>
              </a:rPr>
              <a:t>（件）</a:t>
            </a:r>
            <a:endParaRPr lang="en-US" altLang="ja-JP" sz="90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p:txBody>
          <a:bodyPr/>
          <a:lstStyle/>
          <a:p>
            <a:fld id="{D2D8002D-B5B0-4BAC-B1F6-782DDCCE6D9C}" type="slidenum">
              <a:rPr lang="ja-JP" altLang="en-US" smtClean="0"/>
              <a:pPr/>
              <a:t>9</a:t>
            </a:fld>
            <a:endParaRPr lang="ja-JP" altLang="en-US" dirty="0"/>
          </a:p>
        </p:txBody>
      </p:sp>
      <p:graphicFrame>
        <p:nvGraphicFramePr>
          <p:cNvPr id="6" name="グラフ 5">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701309424"/>
              </p:ext>
            </p:extLst>
          </p:nvPr>
        </p:nvGraphicFramePr>
        <p:xfrm>
          <a:off x="271006" y="4562087"/>
          <a:ext cx="8603154" cy="2064750"/>
        </p:xfrm>
        <a:graphic>
          <a:graphicData uri="http://schemas.openxmlformats.org/drawingml/2006/chart">
            <c:chart xmlns:c="http://schemas.openxmlformats.org/drawingml/2006/chart" xmlns:r="http://schemas.openxmlformats.org/officeDocument/2006/relationships" r:id="rId2"/>
          </a:graphicData>
        </a:graphic>
      </p:graphicFrame>
      <p:sp>
        <p:nvSpPr>
          <p:cNvPr id="8" name="正方形/長方形 7">
            <a:extLst>
              <a:ext uri="{FF2B5EF4-FFF2-40B4-BE49-F238E27FC236}">
                <a16:creationId xmlns:a16="http://schemas.microsoft.com/office/drawing/2014/main" id="{BAC48818-FD28-94A5-BED7-23922602C22D}"/>
              </a:ext>
            </a:extLst>
          </p:cNvPr>
          <p:cNvSpPr/>
          <p:nvPr/>
        </p:nvSpPr>
        <p:spPr>
          <a:xfrm>
            <a:off x="83224" y="606561"/>
            <a:ext cx="8881264" cy="991531"/>
          </a:xfrm>
          <a:prstGeom prst="rect">
            <a:avLst/>
          </a:prstGeom>
          <a:noFill/>
          <a:ln w="127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graphicFrame>
        <p:nvGraphicFramePr>
          <p:cNvPr id="7" name="グラフ 6">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1992569361"/>
              </p:ext>
            </p:extLst>
          </p:nvPr>
        </p:nvGraphicFramePr>
        <p:xfrm>
          <a:off x="47728" y="2033255"/>
          <a:ext cx="9060776" cy="22889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84891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表 16"/>
          <p:cNvGraphicFramePr>
            <a:graphicFrameLocks noGrp="1"/>
          </p:cNvGraphicFramePr>
          <p:nvPr>
            <p:extLst>
              <p:ext uri="{D42A27DB-BD31-4B8C-83A1-F6EECF244321}">
                <p14:modId xmlns:p14="http://schemas.microsoft.com/office/powerpoint/2010/main" val="270770194"/>
              </p:ext>
            </p:extLst>
          </p:nvPr>
        </p:nvGraphicFramePr>
        <p:xfrm>
          <a:off x="46649" y="1772816"/>
          <a:ext cx="9061854" cy="4677316"/>
        </p:xfrm>
        <a:graphic>
          <a:graphicData uri="http://schemas.openxmlformats.org/drawingml/2006/table">
            <a:tbl>
              <a:tblPr firstRow="1" bandRow="1">
                <a:tableStyleId>{5C22544A-7EE6-4342-B048-85BDC9FD1C3A}</a:tableStyleId>
              </a:tblPr>
              <a:tblGrid>
                <a:gridCol w="9061854">
                  <a:extLst>
                    <a:ext uri="{9D8B030D-6E8A-4147-A177-3AD203B41FA5}">
                      <a16:colId xmlns:a16="http://schemas.microsoft.com/office/drawing/2014/main" val="2057904153"/>
                    </a:ext>
                  </a:extLst>
                </a:gridCol>
              </a:tblGrid>
              <a:tr h="432048">
                <a:tc>
                  <a:txBody>
                    <a:bodyPr/>
                    <a:lstStyle/>
                    <a:p>
                      <a:pPr algn="ctr"/>
                      <a:r>
                        <a:rPr lang="ja-JP" altLang="en-US" sz="1200" b="1" spc="0" baseline="0" dirty="0">
                          <a:latin typeface="Meiryo UI" panose="020B0604030504040204" pitchFamily="50" charset="-128"/>
                          <a:ea typeface="Meiryo UI" panose="020B0604030504040204" pitchFamily="50" charset="-128"/>
                        </a:rPr>
                        <a:t>「世界の都市</a:t>
                      </a:r>
                      <a:r>
                        <a:rPr lang="ja-JP" altLang="en-US" sz="1200" b="1" spc="0" baseline="0" dirty="0">
                          <a:solidFill>
                            <a:schemeClr val="bg1"/>
                          </a:solidFill>
                          <a:latin typeface="Meiryo UI" panose="020B0604030504040204" pitchFamily="50" charset="-128"/>
                          <a:ea typeface="Meiryo UI" panose="020B0604030504040204" pitchFamily="50" charset="-128"/>
                        </a:rPr>
                        <a:t>総合力ランキング </a:t>
                      </a:r>
                      <a:r>
                        <a:rPr lang="en-US" altLang="ja-JP" sz="1200" b="1" spc="0" baseline="0" dirty="0">
                          <a:solidFill>
                            <a:schemeClr val="bg1"/>
                          </a:solidFill>
                          <a:latin typeface="Meiryo UI" panose="020B0604030504040204" pitchFamily="50" charset="-128"/>
                          <a:ea typeface="Meiryo UI" panose="020B0604030504040204" pitchFamily="50" charset="-128"/>
                        </a:rPr>
                        <a:t>2025</a:t>
                      </a:r>
                      <a:r>
                        <a:rPr lang="ja-JP" altLang="en-US" sz="1200" b="1" spc="0" baseline="0" dirty="0">
                          <a:solidFill>
                            <a:schemeClr val="bg1"/>
                          </a:solidFill>
                          <a:latin typeface="Meiryo UI" panose="020B0604030504040204" pitchFamily="50" charset="-128"/>
                          <a:ea typeface="Meiryo UI" panose="020B0604030504040204" pitchFamily="50" charset="-128"/>
                        </a:rPr>
                        <a:t>」（</a:t>
                      </a:r>
                      <a:r>
                        <a:rPr lang="ja-JP" altLang="en-US" sz="1200" spc="0" baseline="0" dirty="0">
                          <a:solidFill>
                            <a:schemeClr val="bg1"/>
                          </a:solidFill>
                          <a:latin typeface="Meiryo UI" panose="020B0604030504040204" pitchFamily="50" charset="-128"/>
                          <a:ea typeface="Meiryo UI" panose="020B0604030504040204" pitchFamily="50" charset="-128"/>
                        </a:rPr>
                        <a:t>森</a:t>
                      </a:r>
                      <a:r>
                        <a:rPr lang="ja-JP" altLang="en-US" sz="1200" spc="0" baseline="0" dirty="0">
                          <a:latin typeface="Meiryo UI" panose="020B0604030504040204" pitchFamily="50" charset="-128"/>
                          <a:ea typeface="Meiryo UI" panose="020B0604030504040204" pitchFamily="50" charset="-128"/>
                        </a:rPr>
                        <a:t>記念財団都市戦略研究所）</a:t>
                      </a:r>
                      <a:endParaRPr kumimoji="1" lang="ja-JP" altLang="en-US" sz="1200" spc="0" baseline="0" dirty="0"/>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37015611"/>
                  </a:ext>
                </a:extLst>
              </a:tr>
              <a:tr h="4245268">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16058778"/>
                  </a:ext>
                </a:extLst>
              </a:tr>
            </a:tbl>
          </a:graphicData>
        </a:graphic>
      </p:graphicFrame>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（参考）シンクタンク等による大阪のポジション分析　</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3" name="タイトル 1">
            <a:extLst>
              <a:ext uri="{FF2B5EF4-FFF2-40B4-BE49-F238E27FC236}">
                <a16:creationId xmlns:a16="http://schemas.microsoft.com/office/drawing/2014/main" id="{DE182360-8E57-4CFB-9AED-F7A852E0EBA9}"/>
              </a:ext>
            </a:extLst>
          </p:cNvPr>
          <p:cNvSpPr txBox="1">
            <a:spLocks/>
          </p:cNvSpPr>
          <p:nvPr/>
        </p:nvSpPr>
        <p:spPr>
          <a:xfrm>
            <a:off x="3203848" y="6352363"/>
            <a:ext cx="5917117" cy="389005"/>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r">
              <a:lnSpc>
                <a:spcPts val="1800"/>
              </a:lnSpc>
              <a:tabLst>
                <a:tab pos="7261225" algn="l"/>
              </a:tabLst>
            </a:pPr>
            <a:r>
              <a:rPr lang="ja-JP" altLang="en-US" sz="800" dirty="0">
                <a:latin typeface="Meiryo UI" panose="020B0604030504040204" pitchFamily="50" charset="-128"/>
                <a:ea typeface="Meiryo UI" panose="020B0604030504040204" pitchFamily="50" charset="-128"/>
              </a:rPr>
              <a:t>出典：森記念財団 都市戦略研究所「世界の都市総合力ランキング</a:t>
            </a:r>
            <a:r>
              <a:rPr lang="en-US" altLang="ja-JP" sz="800" dirty="0">
                <a:latin typeface="Meiryo UI" panose="020B0604030504040204" pitchFamily="50" charset="-128"/>
                <a:ea typeface="Meiryo UI" panose="020B0604030504040204" pitchFamily="50" charset="-128"/>
              </a:rPr>
              <a:t>2025</a:t>
            </a:r>
            <a:r>
              <a:rPr lang="ja-JP" altLang="en-US" sz="800" dirty="0">
                <a:latin typeface="Meiryo UI" panose="020B0604030504040204" pitchFamily="50" charset="-128"/>
                <a:ea typeface="Meiryo UI" panose="020B0604030504040204" pitchFamily="50" charset="-128"/>
              </a:rPr>
              <a:t>」より作成</a:t>
            </a:r>
          </a:p>
        </p:txBody>
      </p:sp>
      <p:sp>
        <p:nvSpPr>
          <p:cNvPr id="19" name="正方形/長方形 18"/>
          <p:cNvSpPr/>
          <p:nvPr/>
        </p:nvSpPr>
        <p:spPr>
          <a:xfrm>
            <a:off x="5148064" y="2326701"/>
            <a:ext cx="1512168" cy="259045"/>
          </a:xfrm>
          <a:prstGeom prst="rect">
            <a:avLst/>
          </a:prstGeom>
        </p:spPr>
        <p:txBody>
          <a:bodyPr wrap="square">
            <a:spAutoFit/>
          </a:bodyPr>
          <a:lstStyle/>
          <a:p>
            <a:pPr algn="just">
              <a:lnSpc>
                <a:spcPts val="1292"/>
              </a:lnSpc>
            </a:pPr>
            <a:r>
              <a:rPr lang="ja-JP" altLang="ja-JP" sz="1100" b="1" kern="100" spc="-92" dirty="0">
                <a:latin typeface="Meiryo UI" panose="020B0604030504040204" pitchFamily="50" charset="-128"/>
                <a:ea typeface="Meiryo UI" panose="020B0604030504040204" pitchFamily="50" charset="-128"/>
                <a:cs typeface="Times New Roman" panose="02020603050405020304" pitchFamily="18" charset="0"/>
              </a:rPr>
              <a:t>【総合ランキング</a:t>
            </a:r>
            <a:r>
              <a:rPr lang="en-US" altLang="ja-JP" sz="1100" b="1" kern="100" spc="-92" dirty="0">
                <a:latin typeface="Meiryo UI" panose="020B0604030504040204" pitchFamily="50" charset="-128"/>
                <a:ea typeface="Meiryo UI" panose="020B0604030504040204" pitchFamily="50" charset="-128"/>
                <a:cs typeface="Times New Roman" panose="02020603050405020304" pitchFamily="18" charset="0"/>
              </a:rPr>
              <a:t>2025</a:t>
            </a:r>
            <a:r>
              <a:rPr lang="ja-JP" altLang="ja-JP" sz="1100" b="1" kern="100" spc="-92"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2" name="スライド番号プレースホルダー 1"/>
          <p:cNvSpPr>
            <a:spLocks noGrp="1"/>
          </p:cNvSpPr>
          <p:nvPr>
            <p:ph type="sldNum" sz="quarter" idx="12"/>
          </p:nvPr>
        </p:nvSpPr>
        <p:spPr/>
        <p:txBody>
          <a:bodyPr/>
          <a:lstStyle/>
          <a:p>
            <a:fld id="{D2D8002D-B5B0-4BAC-B1F6-782DDCCE6D9C}" type="slidenum">
              <a:rPr lang="ja-JP" altLang="en-US" smtClean="0"/>
              <a:pPr/>
              <a:t>10</a:t>
            </a:fld>
            <a:endParaRPr lang="ja-JP" altLang="en-US" dirty="0"/>
          </a:p>
        </p:txBody>
      </p:sp>
      <p:graphicFrame>
        <p:nvGraphicFramePr>
          <p:cNvPr id="4" name="表 3">
            <a:extLst>
              <a:ext uri="{FF2B5EF4-FFF2-40B4-BE49-F238E27FC236}">
                <a16:creationId xmlns:a16="http://schemas.microsoft.com/office/drawing/2014/main" id="{DE933B01-F850-1D54-666C-7A0EFD199054}"/>
              </a:ext>
            </a:extLst>
          </p:cNvPr>
          <p:cNvGraphicFramePr>
            <a:graphicFrameLocks noGrp="1"/>
          </p:cNvGraphicFramePr>
          <p:nvPr>
            <p:extLst>
              <p:ext uri="{D42A27DB-BD31-4B8C-83A1-F6EECF244321}">
                <p14:modId xmlns:p14="http://schemas.microsoft.com/office/powerpoint/2010/main" val="3593157439"/>
              </p:ext>
            </p:extLst>
          </p:nvPr>
        </p:nvGraphicFramePr>
        <p:xfrm>
          <a:off x="105480" y="2572633"/>
          <a:ext cx="5007715" cy="3621856"/>
        </p:xfrm>
        <a:graphic>
          <a:graphicData uri="http://schemas.openxmlformats.org/drawingml/2006/table">
            <a:tbl>
              <a:tblPr firstRow="1" bandRow="1">
                <a:tableStyleId>{5C22544A-7EE6-4342-B048-85BDC9FD1C3A}</a:tableStyleId>
              </a:tblPr>
              <a:tblGrid>
                <a:gridCol w="224030">
                  <a:extLst>
                    <a:ext uri="{9D8B030D-6E8A-4147-A177-3AD203B41FA5}">
                      <a16:colId xmlns:a16="http://schemas.microsoft.com/office/drawing/2014/main" val="1052057688"/>
                    </a:ext>
                  </a:extLst>
                </a:gridCol>
                <a:gridCol w="946669">
                  <a:extLst>
                    <a:ext uri="{9D8B030D-6E8A-4147-A177-3AD203B41FA5}">
                      <a16:colId xmlns:a16="http://schemas.microsoft.com/office/drawing/2014/main" val="1749024667"/>
                    </a:ext>
                  </a:extLst>
                </a:gridCol>
                <a:gridCol w="562696">
                  <a:extLst>
                    <a:ext uri="{9D8B030D-6E8A-4147-A177-3AD203B41FA5}">
                      <a16:colId xmlns:a16="http://schemas.microsoft.com/office/drawing/2014/main" val="729998080"/>
                    </a:ext>
                  </a:extLst>
                </a:gridCol>
                <a:gridCol w="716901">
                  <a:extLst>
                    <a:ext uri="{9D8B030D-6E8A-4147-A177-3AD203B41FA5}">
                      <a16:colId xmlns:a16="http://schemas.microsoft.com/office/drawing/2014/main" val="1249636325"/>
                    </a:ext>
                  </a:extLst>
                </a:gridCol>
                <a:gridCol w="539523">
                  <a:extLst>
                    <a:ext uri="{9D8B030D-6E8A-4147-A177-3AD203B41FA5}">
                      <a16:colId xmlns:a16="http://schemas.microsoft.com/office/drawing/2014/main" val="1966300781"/>
                    </a:ext>
                  </a:extLst>
                </a:gridCol>
                <a:gridCol w="504474">
                  <a:extLst>
                    <a:ext uri="{9D8B030D-6E8A-4147-A177-3AD203B41FA5}">
                      <a16:colId xmlns:a16="http://schemas.microsoft.com/office/drawing/2014/main" val="2454678197"/>
                    </a:ext>
                  </a:extLst>
                </a:gridCol>
                <a:gridCol w="504474">
                  <a:extLst>
                    <a:ext uri="{9D8B030D-6E8A-4147-A177-3AD203B41FA5}">
                      <a16:colId xmlns:a16="http://schemas.microsoft.com/office/drawing/2014/main" val="2302034602"/>
                    </a:ext>
                  </a:extLst>
                </a:gridCol>
                <a:gridCol w="504474">
                  <a:extLst>
                    <a:ext uri="{9D8B030D-6E8A-4147-A177-3AD203B41FA5}">
                      <a16:colId xmlns:a16="http://schemas.microsoft.com/office/drawing/2014/main" val="1825422729"/>
                    </a:ext>
                  </a:extLst>
                </a:gridCol>
                <a:gridCol w="504474">
                  <a:extLst>
                    <a:ext uri="{9D8B030D-6E8A-4147-A177-3AD203B41FA5}">
                      <a16:colId xmlns:a16="http://schemas.microsoft.com/office/drawing/2014/main" val="1078678523"/>
                    </a:ext>
                  </a:extLst>
                </a:gridCol>
              </a:tblGrid>
              <a:tr h="453510">
                <a:tc gridSpan="2">
                  <a:txBody>
                    <a:bodyPr/>
                    <a:lstStyle/>
                    <a:p>
                      <a:endParaRPr kumimoji="1" lang="ja-JP" altLang="en-US" b="0" dirty="0"/>
                    </a:p>
                  </a:txBody>
                  <a:tcPr anchor="ctr"/>
                </a:tc>
                <a:tc hMerge="1">
                  <a:txBody>
                    <a:bodyPr/>
                    <a:lstStyle/>
                    <a:p>
                      <a:endParaRPr kumimoji="1" lang="ja-JP" altLang="en-US" sz="1050" b="1" dirty="0">
                        <a:latin typeface="Meiryo UI" panose="020B0604030504040204" pitchFamily="50" charset="-128"/>
                        <a:ea typeface="Meiryo UI" panose="020B0604030504040204"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b="1" dirty="0">
                          <a:latin typeface="Meiryo UI" panose="020B0604030504040204" pitchFamily="50" charset="-128"/>
                          <a:ea typeface="Meiryo UI" panose="020B0604030504040204" pitchFamily="50" charset="-128"/>
                        </a:rPr>
                        <a:t>2025</a:t>
                      </a:r>
                      <a:endParaRPr kumimoji="1" lang="ja-JP" altLang="en-US" sz="900" b="1"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050" b="0" dirty="0">
                          <a:latin typeface="Meiryo UI" panose="020B0604030504040204" pitchFamily="50" charset="-128"/>
                          <a:ea typeface="Meiryo UI" panose="020B0604030504040204" pitchFamily="50" charset="-128"/>
                        </a:rPr>
                        <a:t>前年</a:t>
                      </a:r>
                      <a:endParaRPr kumimoji="1" lang="en-US" altLang="ja-JP" sz="1050" b="0" dirty="0">
                        <a:latin typeface="Meiryo UI" panose="020B0604030504040204" pitchFamily="50" charset="-128"/>
                        <a:ea typeface="Meiryo UI" panose="020B0604030504040204" pitchFamily="50" charset="-128"/>
                      </a:endParaRPr>
                    </a:p>
                    <a:p>
                      <a:pPr algn="ctr"/>
                      <a:r>
                        <a:rPr kumimoji="1" lang="ja-JP" altLang="en-US" sz="1050" b="0" dirty="0">
                          <a:latin typeface="Meiryo UI" panose="020B0604030504040204" pitchFamily="50" charset="-128"/>
                          <a:ea typeface="Meiryo UI" panose="020B0604030504040204" pitchFamily="50" charset="-128"/>
                        </a:rPr>
                        <a:t>からの</a:t>
                      </a:r>
                      <a:endParaRPr kumimoji="1" lang="en-US" altLang="ja-JP" sz="1050" b="0" dirty="0">
                        <a:latin typeface="Meiryo UI" panose="020B0604030504040204" pitchFamily="50" charset="-128"/>
                        <a:ea typeface="Meiryo UI" panose="020B0604030504040204" pitchFamily="50" charset="-128"/>
                      </a:endParaRPr>
                    </a:p>
                    <a:p>
                      <a:pPr algn="ctr"/>
                      <a:r>
                        <a:rPr kumimoji="1" lang="ja-JP" altLang="en-US" sz="1050" b="0" dirty="0">
                          <a:latin typeface="Meiryo UI" panose="020B0604030504040204" pitchFamily="50" charset="-128"/>
                          <a:ea typeface="Meiryo UI" panose="020B0604030504040204" pitchFamily="50" charset="-128"/>
                        </a:rPr>
                        <a:t>変動</a:t>
                      </a:r>
                      <a:endParaRPr kumimoji="1" lang="ja-JP" altLang="en-US" sz="1800" b="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900" b="1" dirty="0">
                          <a:latin typeface="Meiryo UI" panose="020B0604030504040204" pitchFamily="50" charset="-128"/>
                          <a:ea typeface="Meiryo UI" panose="020B0604030504040204" pitchFamily="50" charset="-128"/>
                        </a:rPr>
                        <a:t>2024</a:t>
                      </a:r>
                      <a:endParaRPr kumimoji="1" lang="ja-JP" altLang="en-US" sz="900" b="1"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900" b="1" dirty="0">
                          <a:latin typeface="Meiryo UI" panose="020B0604030504040204" pitchFamily="50" charset="-128"/>
                          <a:ea typeface="Meiryo UI" panose="020B0604030504040204" pitchFamily="50" charset="-128"/>
                        </a:rPr>
                        <a:t>2023</a:t>
                      </a:r>
                      <a:endParaRPr kumimoji="1" lang="ja-JP" altLang="en-US" sz="900" b="1"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900" b="1" dirty="0">
                          <a:latin typeface="Meiryo UI" panose="020B0604030504040204" pitchFamily="50" charset="-128"/>
                          <a:ea typeface="Meiryo UI" panose="020B0604030504040204" pitchFamily="50" charset="-128"/>
                        </a:rPr>
                        <a:t>2022</a:t>
                      </a:r>
                      <a:endParaRPr kumimoji="1" lang="ja-JP" altLang="en-US" sz="900" b="1"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900" b="1" dirty="0">
                          <a:latin typeface="Meiryo UI" panose="020B0604030504040204" pitchFamily="50" charset="-128"/>
                          <a:ea typeface="Meiryo UI" panose="020B0604030504040204" pitchFamily="50" charset="-128"/>
                        </a:rPr>
                        <a:t>2021</a:t>
                      </a:r>
                      <a:endParaRPr kumimoji="1" lang="ja-JP" altLang="en-US" sz="900" b="1"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900" b="1" dirty="0">
                          <a:latin typeface="Meiryo UI" panose="020B0604030504040204" pitchFamily="50" charset="-128"/>
                          <a:ea typeface="Meiryo UI" panose="020B0604030504040204" pitchFamily="50" charset="-128"/>
                        </a:rPr>
                        <a:t>2020</a:t>
                      </a:r>
                      <a:endParaRPr kumimoji="1" lang="ja-JP" altLang="en-US" sz="9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77442923"/>
                  </a:ext>
                </a:extLst>
              </a:tr>
              <a:tr h="629253">
                <a:tc gridSpan="2">
                  <a:txBody>
                    <a:bodyPr/>
                    <a:lstStyle/>
                    <a:p>
                      <a:pPr algn="ctr"/>
                      <a:endParaRPr kumimoji="1" lang="en-US" altLang="ja-JP" sz="1200" b="0" u="sng" dirty="0">
                        <a:solidFill>
                          <a:schemeClr val="tx1"/>
                        </a:solidFill>
                        <a:latin typeface="Meiryo UI" panose="020B0604030504040204" pitchFamily="50" charset="-128"/>
                        <a:ea typeface="Meiryo UI" panose="020B0604030504040204" pitchFamily="50" charset="-128"/>
                      </a:endParaRPr>
                    </a:p>
                    <a:p>
                      <a:pPr algn="ctr"/>
                      <a:r>
                        <a:rPr kumimoji="1" lang="ja-JP" altLang="en-US" sz="1200" b="1" u="sng" dirty="0">
                          <a:solidFill>
                            <a:schemeClr val="tx1"/>
                          </a:solidFill>
                          <a:latin typeface="Meiryo UI" panose="020B0604030504040204" pitchFamily="50" charset="-128"/>
                          <a:ea typeface="Meiryo UI" panose="020B0604030504040204" pitchFamily="50" charset="-128"/>
                        </a:rPr>
                        <a:t>総合ランキング</a:t>
                      </a:r>
                      <a:endParaRPr kumimoji="1" lang="en-US" altLang="ja-JP" sz="1200" b="1" u="sng" dirty="0">
                        <a:solidFill>
                          <a:schemeClr val="tx1"/>
                        </a:solidFill>
                        <a:latin typeface="Meiryo UI" panose="020B0604030504040204" pitchFamily="50" charset="-128"/>
                        <a:ea typeface="Meiryo UI" panose="020B0604030504040204" pitchFamily="50" charset="-128"/>
                      </a:endParaRPr>
                    </a:p>
                    <a:p>
                      <a:pPr algn="ctr"/>
                      <a:endParaRPr kumimoji="1" lang="ja-JP" altLang="en-US" sz="1200" b="0" u="sng" dirty="0">
                        <a:solidFill>
                          <a:schemeClr val="tx1"/>
                        </a:solidFill>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a:txBody>
                    <a:bodyPr/>
                    <a:lstStyle/>
                    <a:p>
                      <a:pPr algn="ctr"/>
                      <a:r>
                        <a:rPr kumimoji="1" lang="en-US" altLang="ja-JP" sz="1200" b="1" u="sng" dirty="0">
                          <a:solidFill>
                            <a:schemeClr val="tx1"/>
                          </a:solidFill>
                          <a:latin typeface="Meiryo UI" panose="020B0604030504040204" pitchFamily="50" charset="-128"/>
                          <a:ea typeface="Meiryo UI" panose="020B0604030504040204" pitchFamily="50" charset="-128"/>
                        </a:rPr>
                        <a:t>18</a:t>
                      </a:r>
                      <a:r>
                        <a:rPr kumimoji="1" lang="ja-JP" altLang="en-US" sz="1200" b="1" u="sng" dirty="0">
                          <a:solidFill>
                            <a:schemeClr val="tx1"/>
                          </a:solidFill>
                          <a:latin typeface="Meiryo UI" panose="020B0604030504040204" pitchFamily="50" charset="-128"/>
                          <a:ea typeface="Meiryo UI" panose="020B0604030504040204" pitchFamily="50" charset="-128"/>
                        </a:rPr>
                        <a:t>位</a:t>
                      </a:r>
                    </a:p>
                  </a:txBody>
                  <a:tcPr anchor="ctr"/>
                </a:tc>
                <a:tc>
                  <a:txBody>
                    <a:bodyPr/>
                    <a:lstStyle/>
                    <a:p>
                      <a:pPr algn="ctr"/>
                      <a:r>
                        <a:rPr kumimoji="1" lang="ja-JP" altLang="en-US" sz="1200" b="0" u="none" dirty="0">
                          <a:solidFill>
                            <a:schemeClr val="tx1"/>
                          </a:solidFill>
                          <a:latin typeface="Meiryo UI" panose="020B0604030504040204" pitchFamily="50" charset="-128"/>
                          <a:ea typeface="Meiryo UI" panose="020B0604030504040204" pitchFamily="50" charset="-128"/>
                        </a:rPr>
                        <a:t>＋</a:t>
                      </a:r>
                      <a:r>
                        <a:rPr kumimoji="1" lang="en-US" altLang="ja-JP" sz="1200" b="0" u="none" dirty="0">
                          <a:solidFill>
                            <a:schemeClr val="tx1"/>
                          </a:solidFill>
                          <a:latin typeface="Meiryo UI" panose="020B0604030504040204" pitchFamily="50" charset="-128"/>
                          <a:ea typeface="Meiryo UI" panose="020B0604030504040204" pitchFamily="50" charset="-128"/>
                        </a:rPr>
                        <a:t>17</a:t>
                      </a:r>
                      <a:endParaRPr kumimoji="1" lang="ja-JP" altLang="en-US" sz="1200" b="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b="0" u="none" dirty="0">
                          <a:solidFill>
                            <a:schemeClr val="tx1"/>
                          </a:solidFill>
                          <a:latin typeface="Meiryo UI" panose="020B0604030504040204" pitchFamily="50" charset="-128"/>
                          <a:ea typeface="Meiryo UI" panose="020B0604030504040204" pitchFamily="50" charset="-128"/>
                        </a:rPr>
                        <a:t>35</a:t>
                      </a:r>
                      <a:r>
                        <a:rPr kumimoji="1" lang="ja-JP" altLang="en-US" sz="1000" b="0" u="none" dirty="0">
                          <a:solidFill>
                            <a:schemeClr val="tx1"/>
                          </a:solidFill>
                          <a:latin typeface="Meiryo UI" panose="020B0604030504040204" pitchFamily="50" charset="-128"/>
                          <a:ea typeface="Meiryo UI" panose="020B0604030504040204" pitchFamily="50" charset="-128"/>
                        </a:rPr>
                        <a:t>位</a:t>
                      </a:r>
                    </a:p>
                  </a:txBody>
                  <a:tcPr anchor="ctr"/>
                </a:tc>
                <a:tc>
                  <a:txBody>
                    <a:bodyPr/>
                    <a:lstStyle/>
                    <a:p>
                      <a:pPr algn="ctr"/>
                      <a:r>
                        <a:rPr kumimoji="1" lang="en-US" altLang="ja-JP" sz="1000" b="0" u="none" dirty="0">
                          <a:solidFill>
                            <a:schemeClr val="tx1"/>
                          </a:solidFill>
                          <a:latin typeface="Meiryo UI" panose="020B0604030504040204" pitchFamily="50" charset="-128"/>
                          <a:ea typeface="Meiryo UI" panose="020B0604030504040204" pitchFamily="50" charset="-128"/>
                        </a:rPr>
                        <a:t>37</a:t>
                      </a:r>
                      <a:r>
                        <a:rPr kumimoji="1" lang="ja-JP" altLang="en-US" sz="1000" b="0" u="none" dirty="0">
                          <a:solidFill>
                            <a:schemeClr val="tx1"/>
                          </a:solidFill>
                          <a:latin typeface="Meiryo UI" panose="020B0604030504040204" pitchFamily="50" charset="-128"/>
                          <a:ea typeface="Meiryo UI" panose="020B0604030504040204" pitchFamily="50" charset="-128"/>
                        </a:rPr>
                        <a:t>位</a:t>
                      </a:r>
                    </a:p>
                  </a:txBody>
                  <a:tcPr anchor="ctr"/>
                </a:tc>
                <a:tc>
                  <a:txBody>
                    <a:bodyPr/>
                    <a:lstStyle/>
                    <a:p>
                      <a:pPr algn="ctr"/>
                      <a:r>
                        <a:rPr kumimoji="1" lang="en-US" altLang="ja-JP" sz="1000" b="0" u="none" dirty="0">
                          <a:latin typeface="Meiryo UI" panose="020B0604030504040204" pitchFamily="50" charset="-128"/>
                          <a:ea typeface="Meiryo UI" panose="020B0604030504040204" pitchFamily="50" charset="-128"/>
                        </a:rPr>
                        <a:t>37</a:t>
                      </a:r>
                      <a:r>
                        <a:rPr kumimoji="1" lang="ja-JP" altLang="en-US" sz="1000" b="0" u="none" dirty="0">
                          <a:latin typeface="Meiryo UI" panose="020B0604030504040204" pitchFamily="50" charset="-128"/>
                          <a:ea typeface="Meiryo UI" panose="020B0604030504040204" pitchFamily="50" charset="-128"/>
                        </a:rPr>
                        <a:t>位</a:t>
                      </a:r>
                    </a:p>
                  </a:txBody>
                  <a:tcPr anchor="ctr"/>
                </a:tc>
                <a:tc>
                  <a:txBody>
                    <a:bodyPr/>
                    <a:lstStyle/>
                    <a:p>
                      <a:pPr algn="ctr"/>
                      <a:r>
                        <a:rPr kumimoji="1" lang="en-US" altLang="ja-JP" sz="1000" b="0" dirty="0">
                          <a:latin typeface="Meiryo UI" panose="020B0604030504040204" pitchFamily="50" charset="-128"/>
                          <a:ea typeface="Meiryo UI" panose="020B0604030504040204" pitchFamily="50" charset="-128"/>
                        </a:rPr>
                        <a:t>36</a:t>
                      </a:r>
                      <a:r>
                        <a:rPr kumimoji="1" lang="ja-JP" altLang="en-US" sz="1000" b="0" dirty="0">
                          <a:latin typeface="Meiryo UI" panose="020B0604030504040204" pitchFamily="50" charset="-128"/>
                          <a:ea typeface="Meiryo UI" panose="020B0604030504040204" pitchFamily="50" charset="-128"/>
                        </a:rPr>
                        <a:t>位</a:t>
                      </a:r>
                    </a:p>
                  </a:txBody>
                  <a:tcPr anchor="ctr"/>
                </a:tc>
                <a:tc>
                  <a:txBody>
                    <a:bodyPr/>
                    <a:lstStyle/>
                    <a:p>
                      <a:pPr algn="ctr"/>
                      <a:r>
                        <a:rPr kumimoji="1" lang="en-US" altLang="ja-JP" sz="1000" b="0" dirty="0">
                          <a:latin typeface="Meiryo UI" panose="020B0604030504040204" pitchFamily="50" charset="-128"/>
                          <a:ea typeface="Meiryo UI" panose="020B0604030504040204" pitchFamily="50" charset="-128"/>
                        </a:rPr>
                        <a:t>33</a:t>
                      </a:r>
                      <a:r>
                        <a:rPr kumimoji="1" lang="ja-JP" altLang="en-US" sz="1000" b="0" dirty="0">
                          <a:latin typeface="Meiryo UI" panose="020B0604030504040204" pitchFamily="50" charset="-128"/>
                          <a:ea typeface="Meiryo UI" panose="020B0604030504040204" pitchFamily="50" charset="-128"/>
                        </a:rPr>
                        <a:t>位</a:t>
                      </a:r>
                    </a:p>
                  </a:txBody>
                  <a:tcPr anchor="ctr"/>
                </a:tc>
                <a:extLst>
                  <a:ext uri="{0D108BD9-81ED-4DB2-BD59-A6C34878D82A}">
                    <a16:rowId xmlns:a16="http://schemas.microsoft.com/office/drawing/2014/main" val="712998318"/>
                  </a:ext>
                </a:extLst>
              </a:tr>
              <a:tr h="396000">
                <a:tc rowSpan="6">
                  <a:txBody>
                    <a:bodyPr/>
                    <a:lstStyle/>
                    <a:p>
                      <a:pPr algn="ctr"/>
                      <a:r>
                        <a:rPr kumimoji="1" lang="ja-JP" altLang="en-US" sz="1200" b="0" dirty="0">
                          <a:latin typeface="Meiryo UI" panose="020B0604030504040204" pitchFamily="50" charset="-128"/>
                          <a:ea typeface="Meiryo UI" panose="020B0604030504040204" pitchFamily="50" charset="-128"/>
                        </a:rPr>
                        <a:t>分</a:t>
                      </a:r>
                      <a:endParaRPr kumimoji="1" lang="en-US" altLang="ja-JP" sz="1200" b="0" dirty="0">
                        <a:latin typeface="Meiryo UI" panose="020B0604030504040204" pitchFamily="50" charset="-128"/>
                        <a:ea typeface="Meiryo UI" panose="020B0604030504040204" pitchFamily="50" charset="-128"/>
                      </a:endParaRPr>
                    </a:p>
                    <a:p>
                      <a:pPr algn="ctr"/>
                      <a:endParaRPr kumimoji="1" lang="en-US" altLang="ja-JP" sz="1200" b="0" dirty="0">
                        <a:latin typeface="Meiryo UI" panose="020B0604030504040204" pitchFamily="50" charset="-128"/>
                        <a:ea typeface="Meiryo UI" panose="020B0604030504040204" pitchFamily="50" charset="-128"/>
                      </a:endParaRPr>
                    </a:p>
                    <a:p>
                      <a:pPr algn="ctr"/>
                      <a:r>
                        <a:rPr kumimoji="1" lang="ja-JP" altLang="en-US" sz="1200" b="0" dirty="0">
                          <a:latin typeface="Meiryo UI" panose="020B0604030504040204" pitchFamily="50" charset="-128"/>
                          <a:ea typeface="Meiryo UI" panose="020B0604030504040204" pitchFamily="50" charset="-128"/>
                        </a:rPr>
                        <a:t>野</a:t>
                      </a:r>
                      <a:endParaRPr kumimoji="1" lang="en-US" altLang="ja-JP" sz="1200" b="0" dirty="0">
                        <a:latin typeface="Meiryo UI" panose="020B0604030504040204" pitchFamily="50" charset="-128"/>
                        <a:ea typeface="Meiryo UI" panose="020B0604030504040204" pitchFamily="50" charset="-128"/>
                      </a:endParaRPr>
                    </a:p>
                    <a:p>
                      <a:pPr algn="ctr"/>
                      <a:endParaRPr kumimoji="1" lang="en-US" altLang="ja-JP" sz="1200" b="0" dirty="0">
                        <a:latin typeface="Meiryo UI" panose="020B0604030504040204" pitchFamily="50" charset="-128"/>
                        <a:ea typeface="Meiryo UI" panose="020B0604030504040204" pitchFamily="50" charset="-128"/>
                      </a:endParaRPr>
                    </a:p>
                    <a:p>
                      <a:pPr algn="ctr"/>
                      <a:r>
                        <a:rPr kumimoji="1" lang="ja-JP" altLang="en-US" sz="1200" b="0" dirty="0">
                          <a:latin typeface="Meiryo UI" panose="020B0604030504040204" pitchFamily="50" charset="-128"/>
                          <a:ea typeface="Meiryo UI" panose="020B0604030504040204" pitchFamily="50" charset="-128"/>
                        </a:rPr>
                        <a:t>別</a:t>
                      </a:r>
                    </a:p>
                  </a:txBody>
                  <a:tcPr anchor="ctr"/>
                </a:tc>
                <a:tc>
                  <a:txBody>
                    <a:bodyPr/>
                    <a:lstStyle/>
                    <a:p>
                      <a:pPr indent="76200" algn="ctr">
                        <a:lnSpc>
                          <a:spcPts val="1800"/>
                        </a:lnSpc>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経</a:t>
                      </a:r>
                      <a:r>
                        <a:rPr lang="ja-JP" altLang="en-US"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済　　　</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76200" algn="ctr">
                        <a:lnSpc>
                          <a:spcPts val="1800"/>
                        </a:lnSpc>
                        <a:spcAft>
                          <a:spcPts val="0"/>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33</a:t>
                      </a: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位</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76200" algn="ctr">
                        <a:lnSpc>
                          <a:spcPts val="1800"/>
                        </a:lnSpc>
                        <a:spcAft>
                          <a:spcPts val="0"/>
                        </a:spcAft>
                      </a:pP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＋５</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algn="ctr"/>
                      <a:r>
                        <a:rPr kumimoji="1" lang="en-US" altLang="ja-JP" sz="1000" b="0" u="none" dirty="0">
                          <a:solidFill>
                            <a:schemeClr val="tx1"/>
                          </a:solidFill>
                          <a:latin typeface="Meiryo UI" panose="020B0604030504040204" pitchFamily="50" charset="-128"/>
                          <a:ea typeface="Meiryo UI" panose="020B0604030504040204" pitchFamily="50" charset="-128"/>
                        </a:rPr>
                        <a:t>38</a:t>
                      </a:r>
                      <a:r>
                        <a:rPr kumimoji="1" lang="ja-JP" altLang="en-US" sz="1000" b="0" u="none" dirty="0">
                          <a:solidFill>
                            <a:schemeClr val="tx1"/>
                          </a:solidFill>
                          <a:latin typeface="Meiryo UI" panose="020B0604030504040204" pitchFamily="50" charset="-128"/>
                          <a:ea typeface="Meiryo UI" panose="020B0604030504040204" pitchFamily="50" charset="-128"/>
                        </a:rPr>
                        <a:t>位</a:t>
                      </a:r>
                    </a:p>
                  </a:txBody>
                  <a:tcPr anchor="ctr"/>
                </a:tc>
                <a:tc>
                  <a:txBody>
                    <a:bodyPr/>
                    <a:lstStyle/>
                    <a:p>
                      <a:pPr algn="ctr"/>
                      <a:r>
                        <a:rPr kumimoji="1" lang="en-US" altLang="ja-JP" sz="1000" b="0" u="none" dirty="0">
                          <a:solidFill>
                            <a:schemeClr val="tx1"/>
                          </a:solidFill>
                          <a:latin typeface="Meiryo UI" panose="020B0604030504040204" pitchFamily="50" charset="-128"/>
                          <a:ea typeface="Meiryo UI" panose="020B0604030504040204" pitchFamily="50" charset="-128"/>
                        </a:rPr>
                        <a:t>38</a:t>
                      </a:r>
                      <a:r>
                        <a:rPr kumimoji="1" lang="ja-JP" altLang="en-US" sz="1000" b="0" u="none" dirty="0">
                          <a:solidFill>
                            <a:schemeClr val="tx1"/>
                          </a:solidFill>
                          <a:latin typeface="Meiryo UI" panose="020B0604030504040204" pitchFamily="50" charset="-128"/>
                          <a:ea typeface="Meiryo UI" panose="020B0604030504040204" pitchFamily="50" charset="-128"/>
                        </a:rPr>
                        <a:t>位</a:t>
                      </a:r>
                    </a:p>
                  </a:txBody>
                  <a:tcPr anchor="ctr"/>
                </a:tc>
                <a:tc>
                  <a:txBody>
                    <a:bodyPr/>
                    <a:lstStyle/>
                    <a:p>
                      <a:pPr algn="ctr"/>
                      <a:r>
                        <a:rPr kumimoji="1" lang="en-US" altLang="ja-JP" sz="1000" b="0" u="none" dirty="0">
                          <a:latin typeface="Meiryo UI" panose="020B0604030504040204" pitchFamily="50" charset="-128"/>
                          <a:ea typeface="Meiryo UI" panose="020B0604030504040204" pitchFamily="50" charset="-128"/>
                        </a:rPr>
                        <a:t>35</a:t>
                      </a:r>
                      <a:r>
                        <a:rPr kumimoji="1" lang="ja-JP" altLang="en-US" sz="1000" b="0" u="none" dirty="0">
                          <a:latin typeface="Meiryo UI" panose="020B0604030504040204" pitchFamily="50" charset="-128"/>
                          <a:ea typeface="Meiryo UI" panose="020B0604030504040204" pitchFamily="50" charset="-128"/>
                        </a:rPr>
                        <a:t>位</a:t>
                      </a:r>
                    </a:p>
                  </a:txBody>
                  <a:tcPr anchor="ctr"/>
                </a:tc>
                <a:tc>
                  <a:txBody>
                    <a:bodyPr/>
                    <a:lstStyle/>
                    <a:p>
                      <a:pPr indent="26035" algn="ctr">
                        <a:lnSpc>
                          <a:spcPts val="1800"/>
                        </a:lnSpc>
                        <a:spcAft>
                          <a:spcPts val="0"/>
                        </a:spcAft>
                      </a:pPr>
                      <a:r>
                        <a:rPr lang="en-US" altLang="ja-JP" sz="1000" b="0" dirty="0">
                          <a:latin typeface="Meiryo UI" panose="020B0604030504040204" pitchFamily="50" charset="-128"/>
                          <a:ea typeface="Meiryo UI" panose="020B0604030504040204" pitchFamily="50" charset="-128"/>
                        </a:rPr>
                        <a:t>37</a:t>
                      </a:r>
                      <a:r>
                        <a:rPr lang="ja-JP" altLang="en-US" sz="1000" b="0" dirty="0">
                          <a:latin typeface="Meiryo UI" panose="020B0604030504040204" pitchFamily="50" charset="-128"/>
                          <a:ea typeface="Meiryo UI" panose="020B0604030504040204" pitchFamily="50" charset="-128"/>
                        </a:rPr>
                        <a:t>位</a:t>
                      </a:r>
                      <a:endParaRPr lang="ja-JP" sz="1000" b="0" dirty="0">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000" b="0" dirty="0">
                          <a:latin typeface="Meiryo UI" panose="020B0604030504040204" pitchFamily="50" charset="-128"/>
                          <a:ea typeface="Meiryo UI" panose="020B0604030504040204" pitchFamily="50" charset="-128"/>
                        </a:rPr>
                        <a:t>38</a:t>
                      </a:r>
                      <a:r>
                        <a:rPr lang="ja-JP" sz="1000" b="0" dirty="0">
                          <a:latin typeface="Meiryo UI" panose="020B0604030504040204" pitchFamily="50" charset="-128"/>
                          <a:ea typeface="Meiryo UI" panose="020B0604030504040204" pitchFamily="50" charset="-128"/>
                        </a:rPr>
                        <a:t>位</a:t>
                      </a:r>
                    </a:p>
                  </a:txBody>
                  <a:tcPr marL="50637" marR="50637" marT="0" marB="0" anchor="ctr"/>
                </a:tc>
                <a:extLst>
                  <a:ext uri="{0D108BD9-81ED-4DB2-BD59-A6C34878D82A}">
                    <a16:rowId xmlns:a16="http://schemas.microsoft.com/office/drawing/2014/main" val="3687947016"/>
                  </a:ext>
                </a:extLst>
              </a:tr>
              <a:tr h="396000">
                <a:tc vMerge="1">
                  <a:txBody>
                    <a:bodyPr/>
                    <a:lstStyle/>
                    <a:p>
                      <a:endParaRPr kumimoji="1" lang="ja-JP" altLang="en-US" dirty="0"/>
                    </a:p>
                  </a:txBody>
                  <a:tcPr/>
                </a:tc>
                <a:tc>
                  <a:txBody>
                    <a:bodyPr/>
                    <a:lstStyle/>
                    <a:p>
                      <a:pPr indent="76200" algn="ctr">
                        <a:lnSpc>
                          <a:spcPts val="1800"/>
                        </a:lnSpc>
                        <a:spcAft>
                          <a:spcPts val="0"/>
                        </a:spcAft>
                      </a:pPr>
                      <a:r>
                        <a:rPr lang="ja-JP" sz="1200" b="1" u="sng"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研究・開発</a:t>
                      </a:r>
                      <a:endParaRPr lang="ja-JP" sz="1200" b="1" u="sng"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76200" algn="ctr">
                        <a:lnSpc>
                          <a:spcPts val="1800"/>
                        </a:lnSpc>
                        <a:spcAft>
                          <a:spcPts val="0"/>
                        </a:spcAft>
                      </a:pPr>
                      <a:r>
                        <a:rPr lang="en-US" altLang="ja-JP" sz="1200" b="1" u="sng"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18</a:t>
                      </a:r>
                      <a:r>
                        <a:rPr lang="ja-JP" altLang="en-US" sz="1200" b="1" u="sng"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位</a:t>
                      </a:r>
                      <a:endParaRPr lang="ja-JP" sz="1200" b="1" u="sng"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76200" algn="ctr">
                        <a:lnSpc>
                          <a:spcPts val="1800"/>
                        </a:lnSpc>
                        <a:spcAft>
                          <a:spcPts val="0"/>
                        </a:spcAft>
                      </a:pPr>
                      <a:r>
                        <a:rPr lang="en-US" altLang="ja-JP" sz="1200" b="1"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ja-JP" sz="1200" b="1"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26035" algn="ctr">
                        <a:lnSpc>
                          <a:spcPts val="1800"/>
                        </a:lnSpc>
                        <a:spcAft>
                          <a:spcPts val="0"/>
                        </a:spcAft>
                      </a:pPr>
                      <a:r>
                        <a:rPr lang="en-US" altLang="ja-JP" sz="1000" b="0" u="none" dirty="0">
                          <a:solidFill>
                            <a:schemeClr val="tx1"/>
                          </a:solidFill>
                          <a:latin typeface="Meiryo UI" panose="020B0604030504040204" pitchFamily="50" charset="-128"/>
                          <a:ea typeface="Meiryo UI" panose="020B0604030504040204" pitchFamily="50" charset="-128"/>
                        </a:rPr>
                        <a:t>18</a:t>
                      </a:r>
                      <a:r>
                        <a:rPr lang="ja-JP" altLang="en-US" sz="1000" b="0" u="none" dirty="0">
                          <a:solidFill>
                            <a:schemeClr val="tx1"/>
                          </a:solidFill>
                          <a:latin typeface="Meiryo UI" panose="020B0604030504040204" pitchFamily="50" charset="-128"/>
                          <a:ea typeface="Meiryo UI" panose="020B0604030504040204" pitchFamily="50" charset="-128"/>
                        </a:rPr>
                        <a:t>位</a:t>
                      </a:r>
                      <a:endParaRPr lang="ja-JP" sz="1000" b="0" u="none" dirty="0">
                        <a:solidFill>
                          <a:schemeClr val="tx1"/>
                        </a:solidFill>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000" b="0" u="none" dirty="0">
                          <a:solidFill>
                            <a:schemeClr val="tx1"/>
                          </a:solidFill>
                          <a:latin typeface="Meiryo UI" panose="020B0604030504040204" pitchFamily="50" charset="-128"/>
                          <a:ea typeface="Meiryo UI" panose="020B0604030504040204" pitchFamily="50" charset="-128"/>
                        </a:rPr>
                        <a:t>18</a:t>
                      </a:r>
                      <a:r>
                        <a:rPr lang="ja-JP" altLang="en-US" sz="1000" b="0" u="none" dirty="0">
                          <a:solidFill>
                            <a:schemeClr val="tx1"/>
                          </a:solidFill>
                          <a:latin typeface="Meiryo UI" panose="020B0604030504040204" pitchFamily="50" charset="-128"/>
                          <a:ea typeface="Meiryo UI" panose="020B0604030504040204" pitchFamily="50" charset="-128"/>
                        </a:rPr>
                        <a:t>位</a:t>
                      </a:r>
                      <a:endParaRPr lang="ja-JP" sz="1000" b="0" u="none" dirty="0">
                        <a:solidFill>
                          <a:schemeClr val="tx1"/>
                        </a:solidFill>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000" b="0" u="none" dirty="0">
                          <a:latin typeface="Meiryo UI" panose="020B0604030504040204" pitchFamily="50" charset="-128"/>
                          <a:ea typeface="Meiryo UI" panose="020B0604030504040204" pitchFamily="50" charset="-128"/>
                        </a:rPr>
                        <a:t>18</a:t>
                      </a:r>
                      <a:r>
                        <a:rPr lang="ja-JP" altLang="en-US" sz="1000" b="0" u="none" dirty="0">
                          <a:latin typeface="Meiryo UI" panose="020B0604030504040204" pitchFamily="50" charset="-128"/>
                          <a:ea typeface="Meiryo UI" panose="020B0604030504040204" pitchFamily="50" charset="-128"/>
                        </a:rPr>
                        <a:t>位</a:t>
                      </a:r>
                      <a:endParaRPr lang="ja-JP" sz="1000" b="0" u="none" dirty="0">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000" b="0" dirty="0">
                          <a:latin typeface="Meiryo UI" panose="020B0604030504040204" pitchFamily="50" charset="-128"/>
                          <a:ea typeface="Meiryo UI" panose="020B0604030504040204" pitchFamily="50" charset="-128"/>
                        </a:rPr>
                        <a:t>18</a:t>
                      </a:r>
                      <a:r>
                        <a:rPr lang="ja-JP" altLang="en-US" sz="1000" b="0" dirty="0">
                          <a:latin typeface="Meiryo UI" panose="020B0604030504040204" pitchFamily="50" charset="-128"/>
                          <a:ea typeface="Meiryo UI" panose="020B0604030504040204" pitchFamily="50" charset="-128"/>
                        </a:rPr>
                        <a:t>位</a:t>
                      </a:r>
                      <a:endParaRPr lang="ja-JP" sz="1000" b="0" dirty="0">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000" b="0" dirty="0">
                          <a:latin typeface="Meiryo UI" panose="020B0604030504040204" pitchFamily="50" charset="-128"/>
                          <a:ea typeface="Meiryo UI" panose="020B0604030504040204" pitchFamily="50" charset="-128"/>
                        </a:rPr>
                        <a:t>18</a:t>
                      </a:r>
                      <a:r>
                        <a:rPr lang="ja-JP" altLang="en-US" sz="1000" b="0" dirty="0">
                          <a:latin typeface="Meiryo UI" panose="020B0604030504040204" pitchFamily="50" charset="-128"/>
                          <a:ea typeface="Meiryo UI" panose="020B0604030504040204" pitchFamily="50" charset="-128"/>
                        </a:rPr>
                        <a:t>位</a:t>
                      </a:r>
                      <a:endParaRPr lang="ja-JP" sz="1000" b="0" dirty="0">
                        <a:latin typeface="Meiryo UI" panose="020B0604030504040204" pitchFamily="50" charset="-128"/>
                        <a:ea typeface="Meiryo UI" panose="020B0604030504040204" pitchFamily="50" charset="-128"/>
                      </a:endParaRPr>
                    </a:p>
                  </a:txBody>
                  <a:tcPr marL="50637" marR="50637" marT="0" marB="0" anchor="ctr"/>
                </a:tc>
                <a:extLst>
                  <a:ext uri="{0D108BD9-81ED-4DB2-BD59-A6C34878D82A}">
                    <a16:rowId xmlns:a16="http://schemas.microsoft.com/office/drawing/2014/main" val="133638808"/>
                  </a:ext>
                </a:extLst>
              </a:tr>
              <a:tr h="396000">
                <a:tc vMerge="1">
                  <a:txBody>
                    <a:bodyPr/>
                    <a:lstStyle/>
                    <a:p>
                      <a:endParaRPr kumimoji="1" lang="ja-JP" altLang="en-US" dirty="0"/>
                    </a:p>
                  </a:txBody>
                  <a:tcPr/>
                </a:tc>
                <a:tc>
                  <a:txBody>
                    <a:bodyPr/>
                    <a:lstStyle/>
                    <a:p>
                      <a:pPr indent="76200" algn="ctr">
                        <a:lnSpc>
                          <a:spcPts val="1800"/>
                        </a:lnSpc>
                        <a:spcAft>
                          <a:spcPts val="0"/>
                        </a:spcAft>
                      </a:pPr>
                      <a:r>
                        <a:rPr lang="ja-JP" sz="1200" b="1" u="sng"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文化・交流</a:t>
                      </a:r>
                      <a:endParaRPr lang="ja-JP" sz="1200" b="1" u="sng"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76200" algn="ctr">
                        <a:lnSpc>
                          <a:spcPts val="1800"/>
                        </a:lnSpc>
                        <a:spcAft>
                          <a:spcPts val="0"/>
                        </a:spcAft>
                      </a:pPr>
                      <a:r>
                        <a:rPr lang="en-US" altLang="ja-JP" sz="1200" b="1" u="sng"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13</a:t>
                      </a:r>
                      <a:r>
                        <a:rPr lang="ja-JP" altLang="en-US" sz="1200" b="1" u="sng"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位</a:t>
                      </a:r>
                      <a:endParaRPr lang="ja-JP" sz="1200" b="1" u="sng"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76200" algn="ctr">
                        <a:lnSpc>
                          <a:spcPts val="1800"/>
                        </a:lnSpc>
                        <a:spcAft>
                          <a:spcPts val="0"/>
                        </a:spcAft>
                      </a:pPr>
                      <a:r>
                        <a:rPr lang="ja-JP" altLang="en-US"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10</a:t>
                      </a:r>
                      <a:endParaRPr 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26035" algn="ctr">
                        <a:lnSpc>
                          <a:spcPts val="1800"/>
                        </a:lnSpc>
                        <a:spcAft>
                          <a:spcPts val="0"/>
                        </a:spcAft>
                      </a:pPr>
                      <a:r>
                        <a:rPr lang="en-US" altLang="ja-JP" sz="1000" b="0" u="none" dirty="0">
                          <a:solidFill>
                            <a:schemeClr val="tx1"/>
                          </a:solidFill>
                          <a:latin typeface="Meiryo UI" panose="020B0604030504040204" pitchFamily="50" charset="-128"/>
                          <a:ea typeface="Meiryo UI" panose="020B0604030504040204" pitchFamily="50" charset="-128"/>
                        </a:rPr>
                        <a:t>23</a:t>
                      </a:r>
                      <a:r>
                        <a:rPr lang="ja-JP" altLang="en-US" sz="1000" b="0" u="none" dirty="0">
                          <a:solidFill>
                            <a:schemeClr val="tx1"/>
                          </a:solidFill>
                          <a:latin typeface="Meiryo UI" panose="020B0604030504040204" pitchFamily="50" charset="-128"/>
                          <a:ea typeface="Meiryo UI" panose="020B0604030504040204" pitchFamily="50" charset="-128"/>
                        </a:rPr>
                        <a:t>位</a:t>
                      </a:r>
                      <a:endParaRPr lang="ja-JP" sz="1000" b="0" u="none" dirty="0">
                        <a:solidFill>
                          <a:schemeClr val="tx1"/>
                        </a:solidFill>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000" b="0" u="none" dirty="0">
                          <a:solidFill>
                            <a:schemeClr val="tx1"/>
                          </a:solidFill>
                          <a:latin typeface="Meiryo UI" panose="020B0604030504040204" pitchFamily="50" charset="-128"/>
                          <a:ea typeface="Meiryo UI" panose="020B0604030504040204" pitchFamily="50" charset="-128"/>
                        </a:rPr>
                        <a:t>25</a:t>
                      </a:r>
                      <a:r>
                        <a:rPr lang="ja-JP" altLang="en-US" sz="1000" b="0" u="none" dirty="0">
                          <a:solidFill>
                            <a:schemeClr val="tx1"/>
                          </a:solidFill>
                          <a:latin typeface="Meiryo UI" panose="020B0604030504040204" pitchFamily="50" charset="-128"/>
                          <a:ea typeface="Meiryo UI" panose="020B0604030504040204" pitchFamily="50" charset="-128"/>
                        </a:rPr>
                        <a:t>位</a:t>
                      </a:r>
                      <a:endParaRPr lang="ja-JP" sz="1000" b="0" u="none" dirty="0">
                        <a:solidFill>
                          <a:schemeClr val="tx1"/>
                        </a:solidFill>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000" b="0" u="none" dirty="0">
                          <a:latin typeface="Meiryo UI" panose="020B0604030504040204" pitchFamily="50" charset="-128"/>
                          <a:ea typeface="Meiryo UI" panose="020B0604030504040204" pitchFamily="50" charset="-128"/>
                        </a:rPr>
                        <a:t>29</a:t>
                      </a:r>
                      <a:r>
                        <a:rPr lang="ja-JP" sz="1000" b="0" u="none" dirty="0">
                          <a:latin typeface="Meiryo UI" panose="020B0604030504040204" pitchFamily="50" charset="-128"/>
                          <a:ea typeface="Meiryo UI" panose="020B0604030504040204" pitchFamily="50" charset="-128"/>
                        </a:rPr>
                        <a:t>位</a:t>
                      </a:r>
                    </a:p>
                  </a:txBody>
                  <a:tcPr marL="50637" marR="50637" marT="0" marB="0" anchor="ctr"/>
                </a:tc>
                <a:tc>
                  <a:txBody>
                    <a:bodyPr/>
                    <a:lstStyle/>
                    <a:p>
                      <a:pPr indent="26035" algn="ctr">
                        <a:lnSpc>
                          <a:spcPts val="1800"/>
                        </a:lnSpc>
                        <a:spcAft>
                          <a:spcPts val="0"/>
                        </a:spcAft>
                      </a:pPr>
                      <a:r>
                        <a:rPr lang="en-US" altLang="ja-JP" sz="1000" b="0" dirty="0">
                          <a:latin typeface="Meiryo UI" panose="020B0604030504040204" pitchFamily="50" charset="-128"/>
                          <a:ea typeface="Meiryo UI" panose="020B0604030504040204" pitchFamily="50" charset="-128"/>
                        </a:rPr>
                        <a:t>20</a:t>
                      </a:r>
                      <a:r>
                        <a:rPr lang="ja-JP" altLang="en-US" sz="1000" b="0" dirty="0">
                          <a:latin typeface="Meiryo UI" panose="020B0604030504040204" pitchFamily="50" charset="-128"/>
                          <a:ea typeface="Meiryo UI" panose="020B0604030504040204" pitchFamily="50" charset="-128"/>
                        </a:rPr>
                        <a:t>位</a:t>
                      </a:r>
                      <a:endParaRPr lang="ja-JP" sz="1000" b="0" dirty="0">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000" b="0" dirty="0">
                          <a:latin typeface="Meiryo UI" panose="020B0604030504040204" pitchFamily="50" charset="-128"/>
                          <a:ea typeface="Meiryo UI" panose="020B0604030504040204" pitchFamily="50" charset="-128"/>
                        </a:rPr>
                        <a:t>21</a:t>
                      </a:r>
                      <a:r>
                        <a:rPr lang="ja-JP" sz="1000" b="0" dirty="0">
                          <a:latin typeface="Meiryo UI" panose="020B0604030504040204" pitchFamily="50" charset="-128"/>
                          <a:ea typeface="Meiryo UI" panose="020B0604030504040204" pitchFamily="50" charset="-128"/>
                        </a:rPr>
                        <a:t>位</a:t>
                      </a:r>
                    </a:p>
                  </a:txBody>
                  <a:tcPr marL="50637" marR="50637" marT="0" marB="0" anchor="ctr"/>
                </a:tc>
                <a:extLst>
                  <a:ext uri="{0D108BD9-81ED-4DB2-BD59-A6C34878D82A}">
                    <a16:rowId xmlns:a16="http://schemas.microsoft.com/office/drawing/2014/main" val="1451709895"/>
                  </a:ext>
                </a:extLst>
              </a:tr>
              <a:tr h="396000">
                <a:tc vMerge="1">
                  <a:txBody>
                    <a:bodyPr/>
                    <a:lstStyle/>
                    <a:p>
                      <a:endParaRPr kumimoji="1" lang="ja-JP" altLang="en-US" dirty="0"/>
                    </a:p>
                  </a:txBody>
                  <a:tcPr/>
                </a:tc>
                <a:tc>
                  <a:txBody>
                    <a:bodyPr/>
                    <a:lstStyle/>
                    <a:p>
                      <a:pPr indent="76200" algn="ctr">
                        <a:lnSpc>
                          <a:spcPts val="1800"/>
                        </a:lnSpc>
                        <a:spcAft>
                          <a:spcPts val="0"/>
                        </a:spcAft>
                      </a:pPr>
                      <a:r>
                        <a:rPr lang="ja-JP" sz="1200" b="1" u="sng"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居</a:t>
                      </a:r>
                      <a:r>
                        <a:rPr lang="ja-JP" altLang="en-US" sz="1200" b="1" u="sng"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1200" b="1" u="sng"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住</a:t>
                      </a:r>
                      <a:endParaRPr lang="ja-JP" sz="1200" b="1" u="sng"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76200" algn="ctr">
                        <a:lnSpc>
                          <a:spcPts val="1800"/>
                        </a:lnSpc>
                        <a:spcAft>
                          <a:spcPts val="0"/>
                        </a:spcAft>
                      </a:pPr>
                      <a:r>
                        <a:rPr lang="en-US" altLang="ja-JP" sz="1200" b="1" u="sng"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6</a:t>
                      </a:r>
                      <a:r>
                        <a:rPr lang="ja-JP" altLang="en-US" sz="1200" b="1" u="sng"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位</a:t>
                      </a:r>
                      <a:endParaRPr lang="ja-JP" sz="1200" b="1" u="sng"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76200" algn="ctr">
                        <a:lnSpc>
                          <a:spcPts val="1800"/>
                        </a:lnSpc>
                        <a:spcAft>
                          <a:spcPts val="0"/>
                        </a:spcAft>
                      </a:pPr>
                      <a:r>
                        <a:rPr lang="ja-JP" altLang="en-US"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a:t>
                      </a:r>
                      <a:endParaRPr 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algn="ctr">
                        <a:lnSpc>
                          <a:spcPts val="1800"/>
                        </a:lnSpc>
                        <a:spcAft>
                          <a:spcPts val="0"/>
                        </a:spcAft>
                      </a:pPr>
                      <a:r>
                        <a:rPr lang="ja-JP" altLang="en-US" sz="1000" b="0" u="none" dirty="0">
                          <a:solidFill>
                            <a:schemeClr val="tx1"/>
                          </a:solidFill>
                          <a:latin typeface="Meiryo UI" panose="020B0604030504040204" pitchFamily="50" charset="-128"/>
                          <a:ea typeface="Meiryo UI" panose="020B0604030504040204" pitchFamily="50" charset="-128"/>
                        </a:rPr>
                        <a:t>７位</a:t>
                      </a:r>
                      <a:endParaRPr lang="ja-JP" sz="1000" b="0" u="none" dirty="0">
                        <a:solidFill>
                          <a:schemeClr val="tx1"/>
                        </a:solidFill>
                        <a:latin typeface="Meiryo UI" panose="020B0604030504040204" pitchFamily="50" charset="-128"/>
                        <a:ea typeface="Meiryo UI" panose="020B0604030504040204" pitchFamily="50" charset="-128"/>
                      </a:endParaRPr>
                    </a:p>
                  </a:txBody>
                  <a:tcPr marL="50637" marR="50637" marT="0" marB="0" anchor="ctr"/>
                </a:tc>
                <a:tc>
                  <a:txBody>
                    <a:bodyPr/>
                    <a:lstStyle/>
                    <a:p>
                      <a:pPr algn="ctr">
                        <a:lnSpc>
                          <a:spcPts val="1800"/>
                        </a:lnSpc>
                        <a:spcAft>
                          <a:spcPts val="0"/>
                        </a:spcAft>
                      </a:pPr>
                      <a:r>
                        <a:rPr lang="en-US" altLang="ja-JP" sz="1000" b="0" u="none" dirty="0">
                          <a:solidFill>
                            <a:schemeClr val="tx1"/>
                          </a:solidFill>
                          <a:latin typeface="Meiryo UI" panose="020B0604030504040204" pitchFamily="50" charset="-128"/>
                          <a:ea typeface="Meiryo UI" panose="020B0604030504040204" pitchFamily="50" charset="-128"/>
                        </a:rPr>
                        <a:t>12</a:t>
                      </a:r>
                      <a:r>
                        <a:rPr lang="ja-JP" altLang="en-US" sz="1000" b="0" u="none" dirty="0">
                          <a:solidFill>
                            <a:schemeClr val="tx1"/>
                          </a:solidFill>
                          <a:latin typeface="Meiryo UI" panose="020B0604030504040204" pitchFamily="50" charset="-128"/>
                          <a:ea typeface="Meiryo UI" panose="020B0604030504040204" pitchFamily="50" charset="-128"/>
                        </a:rPr>
                        <a:t>位</a:t>
                      </a:r>
                      <a:endParaRPr lang="ja-JP" sz="1000" b="0" u="none" dirty="0">
                        <a:solidFill>
                          <a:schemeClr val="tx1"/>
                        </a:solidFill>
                        <a:latin typeface="Meiryo UI" panose="020B0604030504040204" pitchFamily="50" charset="-128"/>
                        <a:ea typeface="Meiryo UI" panose="020B0604030504040204" pitchFamily="50" charset="-128"/>
                      </a:endParaRPr>
                    </a:p>
                  </a:txBody>
                  <a:tcPr marL="50637" marR="50637" marT="0" marB="0" anchor="ctr"/>
                </a:tc>
                <a:tc>
                  <a:txBody>
                    <a:bodyPr/>
                    <a:lstStyle/>
                    <a:p>
                      <a:pPr algn="ctr">
                        <a:lnSpc>
                          <a:spcPts val="1800"/>
                        </a:lnSpc>
                        <a:spcAft>
                          <a:spcPts val="0"/>
                        </a:spcAft>
                      </a:pPr>
                      <a:r>
                        <a:rPr lang="en-US" altLang="ja-JP" sz="1000" b="0" u="none" dirty="0">
                          <a:latin typeface="Meiryo UI" panose="020B0604030504040204" pitchFamily="50" charset="-128"/>
                          <a:ea typeface="Meiryo UI" panose="020B0604030504040204" pitchFamily="50" charset="-128"/>
                        </a:rPr>
                        <a:t>19</a:t>
                      </a:r>
                      <a:r>
                        <a:rPr lang="ja-JP" sz="1000" b="0" u="none" dirty="0">
                          <a:latin typeface="Meiryo UI" panose="020B0604030504040204" pitchFamily="50" charset="-128"/>
                          <a:ea typeface="Meiryo UI" panose="020B0604030504040204" pitchFamily="50" charset="-128"/>
                        </a:rPr>
                        <a:t>位</a:t>
                      </a:r>
                    </a:p>
                  </a:txBody>
                  <a:tcPr marL="50637" marR="50637" marT="0" marB="0" anchor="ctr"/>
                </a:tc>
                <a:tc>
                  <a:txBody>
                    <a:bodyPr/>
                    <a:lstStyle/>
                    <a:p>
                      <a:pPr algn="ctr">
                        <a:lnSpc>
                          <a:spcPts val="1800"/>
                        </a:lnSpc>
                        <a:spcAft>
                          <a:spcPts val="0"/>
                        </a:spcAft>
                      </a:pPr>
                      <a:r>
                        <a:rPr lang="en-US" altLang="ja-JP" sz="1000" b="0" dirty="0">
                          <a:latin typeface="Meiryo UI" panose="020B0604030504040204" pitchFamily="50" charset="-128"/>
                          <a:ea typeface="Meiryo UI" panose="020B0604030504040204" pitchFamily="50" charset="-128"/>
                        </a:rPr>
                        <a:t>21</a:t>
                      </a:r>
                      <a:r>
                        <a:rPr lang="ja-JP" altLang="en-US" sz="1000" b="0" dirty="0">
                          <a:latin typeface="Meiryo UI" panose="020B0604030504040204" pitchFamily="50" charset="-128"/>
                          <a:ea typeface="Meiryo UI" panose="020B0604030504040204" pitchFamily="50" charset="-128"/>
                        </a:rPr>
                        <a:t>位</a:t>
                      </a:r>
                      <a:endParaRPr lang="ja-JP" sz="1000" b="0" dirty="0">
                        <a:latin typeface="Meiryo UI" panose="020B0604030504040204" pitchFamily="50" charset="-128"/>
                        <a:ea typeface="Meiryo UI" panose="020B0604030504040204" pitchFamily="50" charset="-128"/>
                      </a:endParaRPr>
                    </a:p>
                  </a:txBody>
                  <a:tcPr marL="50637" marR="50637" marT="0" marB="0" anchor="ctr"/>
                </a:tc>
                <a:tc>
                  <a:txBody>
                    <a:bodyPr/>
                    <a:lstStyle/>
                    <a:p>
                      <a:pPr algn="ctr">
                        <a:lnSpc>
                          <a:spcPts val="1800"/>
                        </a:lnSpc>
                        <a:spcAft>
                          <a:spcPts val="0"/>
                        </a:spcAft>
                      </a:pPr>
                      <a:r>
                        <a:rPr lang="en-US" altLang="ja-JP" sz="1000" b="0" dirty="0">
                          <a:latin typeface="Meiryo UI" panose="020B0604030504040204" pitchFamily="50" charset="-128"/>
                          <a:ea typeface="Meiryo UI" panose="020B0604030504040204" pitchFamily="50" charset="-128"/>
                        </a:rPr>
                        <a:t>18</a:t>
                      </a:r>
                      <a:r>
                        <a:rPr lang="ja-JP" sz="1000" b="0" dirty="0">
                          <a:latin typeface="Meiryo UI" panose="020B0604030504040204" pitchFamily="50" charset="-128"/>
                          <a:ea typeface="Meiryo UI" panose="020B0604030504040204" pitchFamily="50" charset="-128"/>
                        </a:rPr>
                        <a:t>位</a:t>
                      </a:r>
                    </a:p>
                  </a:txBody>
                  <a:tcPr marL="50637" marR="50637" marT="0" marB="0" anchor="ctr"/>
                </a:tc>
                <a:extLst>
                  <a:ext uri="{0D108BD9-81ED-4DB2-BD59-A6C34878D82A}">
                    <a16:rowId xmlns:a16="http://schemas.microsoft.com/office/drawing/2014/main" val="1657083147"/>
                  </a:ext>
                </a:extLst>
              </a:tr>
              <a:tr h="396000">
                <a:tc vMerge="1">
                  <a:txBody>
                    <a:bodyPr/>
                    <a:lstStyle/>
                    <a:p>
                      <a:endParaRPr kumimoji="1" lang="ja-JP" altLang="en-US" dirty="0"/>
                    </a:p>
                  </a:txBody>
                  <a:tcPr/>
                </a:tc>
                <a:tc>
                  <a:txBody>
                    <a:bodyPr/>
                    <a:lstStyle/>
                    <a:p>
                      <a:pPr indent="76200" algn="ctr">
                        <a:lnSpc>
                          <a:spcPts val="1800"/>
                        </a:lnSpc>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環</a:t>
                      </a:r>
                      <a:r>
                        <a:rPr lang="ja-JP" altLang="en-US"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境</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76200" algn="ctr">
                        <a:lnSpc>
                          <a:spcPts val="1800"/>
                        </a:lnSpc>
                        <a:spcAft>
                          <a:spcPts val="0"/>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32</a:t>
                      </a: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位</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76200" algn="ctr">
                        <a:lnSpc>
                          <a:spcPts val="1800"/>
                        </a:lnSpc>
                        <a:spcAft>
                          <a:spcPts val="0"/>
                        </a:spcAft>
                      </a:pP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7</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26035" algn="ctr">
                        <a:lnSpc>
                          <a:spcPts val="1800"/>
                        </a:lnSpc>
                        <a:spcAft>
                          <a:spcPts val="0"/>
                        </a:spcAft>
                      </a:pPr>
                      <a:r>
                        <a:rPr lang="en-US" altLang="ja-JP" sz="1000" b="0" u="none" dirty="0">
                          <a:solidFill>
                            <a:schemeClr val="tx1"/>
                          </a:solidFill>
                          <a:latin typeface="Meiryo UI" panose="020B0604030504040204" pitchFamily="50" charset="-128"/>
                          <a:ea typeface="Meiryo UI" panose="020B0604030504040204" pitchFamily="50" charset="-128"/>
                        </a:rPr>
                        <a:t>39</a:t>
                      </a:r>
                      <a:r>
                        <a:rPr lang="ja-JP" altLang="en-US" sz="1000" b="0" u="none" dirty="0">
                          <a:solidFill>
                            <a:schemeClr val="tx1"/>
                          </a:solidFill>
                          <a:latin typeface="Meiryo UI" panose="020B0604030504040204" pitchFamily="50" charset="-128"/>
                          <a:ea typeface="Meiryo UI" panose="020B0604030504040204" pitchFamily="50" charset="-128"/>
                        </a:rPr>
                        <a:t>位</a:t>
                      </a:r>
                      <a:endParaRPr lang="ja-JP" sz="1000" b="0" u="none" dirty="0">
                        <a:solidFill>
                          <a:schemeClr val="tx1"/>
                        </a:solidFill>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000" b="0" u="none" dirty="0">
                          <a:solidFill>
                            <a:schemeClr val="tx1"/>
                          </a:solidFill>
                          <a:latin typeface="Meiryo UI" panose="020B0604030504040204" pitchFamily="50" charset="-128"/>
                          <a:ea typeface="Meiryo UI" panose="020B0604030504040204" pitchFamily="50" charset="-128"/>
                        </a:rPr>
                        <a:t>41</a:t>
                      </a:r>
                      <a:r>
                        <a:rPr lang="ja-JP" altLang="en-US" sz="1000" b="0" u="none" dirty="0">
                          <a:solidFill>
                            <a:schemeClr val="tx1"/>
                          </a:solidFill>
                          <a:latin typeface="Meiryo UI" panose="020B0604030504040204" pitchFamily="50" charset="-128"/>
                          <a:ea typeface="Meiryo UI" panose="020B0604030504040204" pitchFamily="50" charset="-128"/>
                        </a:rPr>
                        <a:t>位</a:t>
                      </a:r>
                      <a:endParaRPr lang="ja-JP" sz="1000" b="0" u="none" dirty="0">
                        <a:solidFill>
                          <a:schemeClr val="tx1"/>
                        </a:solidFill>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000" b="0" u="none" dirty="0">
                          <a:latin typeface="Meiryo UI" panose="020B0604030504040204" pitchFamily="50" charset="-128"/>
                          <a:ea typeface="Meiryo UI" panose="020B0604030504040204" pitchFamily="50" charset="-128"/>
                        </a:rPr>
                        <a:t>39</a:t>
                      </a:r>
                      <a:r>
                        <a:rPr lang="ja-JP" sz="1000" b="0" u="none" dirty="0">
                          <a:latin typeface="Meiryo UI" panose="020B0604030504040204" pitchFamily="50" charset="-128"/>
                          <a:ea typeface="Meiryo UI" panose="020B0604030504040204" pitchFamily="50" charset="-128"/>
                        </a:rPr>
                        <a:t>位 </a:t>
                      </a:r>
                    </a:p>
                  </a:txBody>
                  <a:tcPr marL="50637" marR="50637" marT="0" marB="0" anchor="ctr"/>
                </a:tc>
                <a:tc>
                  <a:txBody>
                    <a:bodyPr/>
                    <a:lstStyle/>
                    <a:p>
                      <a:pPr indent="26035" algn="ctr">
                        <a:lnSpc>
                          <a:spcPts val="1800"/>
                        </a:lnSpc>
                        <a:spcAft>
                          <a:spcPts val="0"/>
                        </a:spcAft>
                      </a:pPr>
                      <a:r>
                        <a:rPr lang="en-US" altLang="ja-JP" sz="1000" b="0" dirty="0">
                          <a:latin typeface="Meiryo UI" panose="020B0604030504040204" pitchFamily="50" charset="-128"/>
                          <a:ea typeface="Meiryo UI" panose="020B0604030504040204" pitchFamily="50" charset="-128"/>
                        </a:rPr>
                        <a:t>42</a:t>
                      </a:r>
                      <a:r>
                        <a:rPr lang="ja-JP" altLang="en-US" sz="1000" b="0" dirty="0">
                          <a:latin typeface="Meiryo UI" panose="020B0604030504040204" pitchFamily="50" charset="-128"/>
                          <a:ea typeface="Meiryo UI" panose="020B0604030504040204" pitchFamily="50" charset="-128"/>
                        </a:rPr>
                        <a:t>位</a:t>
                      </a:r>
                      <a:endParaRPr lang="ja-JP" sz="1000" b="0" dirty="0">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000" b="0" dirty="0">
                          <a:latin typeface="Meiryo UI" panose="020B0604030504040204" pitchFamily="50" charset="-128"/>
                          <a:ea typeface="Meiryo UI" panose="020B0604030504040204" pitchFamily="50" charset="-128"/>
                        </a:rPr>
                        <a:t>41</a:t>
                      </a:r>
                      <a:r>
                        <a:rPr lang="ja-JP" sz="1000" b="0" dirty="0">
                          <a:latin typeface="Meiryo UI" panose="020B0604030504040204" pitchFamily="50" charset="-128"/>
                          <a:ea typeface="Meiryo UI" panose="020B0604030504040204" pitchFamily="50" charset="-128"/>
                        </a:rPr>
                        <a:t>位 </a:t>
                      </a:r>
                    </a:p>
                  </a:txBody>
                  <a:tcPr marL="50637" marR="50637" marT="0" marB="0" anchor="ctr"/>
                </a:tc>
                <a:extLst>
                  <a:ext uri="{0D108BD9-81ED-4DB2-BD59-A6C34878D82A}">
                    <a16:rowId xmlns:a16="http://schemas.microsoft.com/office/drawing/2014/main" val="3189515781"/>
                  </a:ext>
                </a:extLst>
              </a:tr>
              <a:tr h="396000">
                <a:tc vMerge="1">
                  <a:txBody>
                    <a:bodyPr/>
                    <a:lstStyle/>
                    <a:p>
                      <a:endParaRPr kumimoji="1" lang="ja-JP" altLang="en-US" dirty="0"/>
                    </a:p>
                  </a:txBody>
                  <a:tcPr/>
                </a:tc>
                <a:tc>
                  <a:txBody>
                    <a:bodyPr/>
                    <a:lstStyle/>
                    <a:p>
                      <a:pPr indent="76200" algn="ctr">
                        <a:lnSpc>
                          <a:spcPts val="1800"/>
                        </a:lnSpc>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交通・</a:t>
                      </a:r>
                      <a:endParaRPr lang="en-US" alt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p>
                      <a:pPr indent="76200" algn="ctr">
                        <a:lnSpc>
                          <a:spcPts val="1800"/>
                        </a:lnSpc>
                        <a:spcAft>
                          <a:spcPts val="0"/>
                        </a:spcAft>
                      </a:pPr>
                      <a:r>
                        <a:rPr lang="ja-JP" sz="12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アクセス</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76200" algn="ctr">
                        <a:lnSpc>
                          <a:spcPts val="1800"/>
                        </a:lnSpc>
                        <a:spcAft>
                          <a:spcPts val="0"/>
                        </a:spcAft>
                      </a:pPr>
                      <a:r>
                        <a:rPr lang="en-US" alt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25</a:t>
                      </a: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位</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76200" algn="ctr">
                        <a:lnSpc>
                          <a:spcPts val="1800"/>
                        </a:lnSpc>
                        <a:spcAft>
                          <a:spcPts val="0"/>
                        </a:spcAft>
                      </a:pPr>
                      <a:r>
                        <a:rPr lang="ja-JP" altLang="en-US"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7</a:t>
                      </a:r>
                      <a:endParaRPr lang="ja-JP" sz="12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50637" marR="50637" marT="0" marB="0" anchor="ctr"/>
                </a:tc>
                <a:tc>
                  <a:txBody>
                    <a:bodyPr/>
                    <a:lstStyle/>
                    <a:p>
                      <a:pPr indent="26035" algn="ctr">
                        <a:lnSpc>
                          <a:spcPts val="1800"/>
                        </a:lnSpc>
                        <a:spcAft>
                          <a:spcPts val="0"/>
                        </a:spcAft>
                      </a:pPr>
                      <a:r>
                        <a:rPr lang="en-US" altLang="ja-JP" sz="1000" b="0" u="none" dirty="0">
                          <a:solidFill>
                            <a:schemeClr val="tx1"/>
                          </a:solidFill>
                          <a:latin typeface="Meiryo UI" panose="020B0604030504040204" pitchFamily="50" charset="-128"/>
                          <a:ea typeface="Meiryo UI" panose="020B0604030504040204" pitchFamily="50" charset="-128"/>
                        </a:rPr>
                        <a:t>32</a:t>
                      </a:r>
                      <a:r>
                        <a:rPr lang="ja-JP" altLang="en-US" sz="1000" b="0" u="none" dirty="0">
                          <a:solidFill>
                            <a:schemeClr val="tx1"/>
                          </a:solidFill>
                          <a:latin typeface="Meiryo UI" panose="020B0604030504040204" pitchFamily="50" charset="-128"/>
                          <a:ea typeface="Meiryo UI" panose="020B0604030504040204" pitchFamily="50" charset="-128"/>
                        </a:rPr>
                        <a:t>位</a:t>
                      </a:r>
                      <a:endParaRPr lang="ja-JP" sz="1000" b="0" u="none" dirty="0">
                        <a:solidFill>
                          <a:schemeClr val="tx1"/>
                        </a:solidFill>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000" b="0" u="none" dirty="0">
                          <a:solidFill>
                            <a:schemeClr val="tx1"/>
                          </a:solidFill>
                          <a:latin typeface="Meiryo UI" panose="020B0604030504040204" pitchFamily="50" charset="-128"/>
                          <a:ea typeface="Meiryo UI" panose="020B0604030504040204" pitchFamily="50" charset="-128"/>
                        </a:rPr>
                        <a:t>37</a:t>
                      </a:r>
                      <a:r>
                        <a:rPr lang="ja-JP" altLang="en-US" sz="1000" b="0" u="none" dirty="0">
                          <a:solidFill>
                            <a:schemeClr val="tx1"/>
                          </a:solidFill>
                          <a:latin typeface="Meiryo UI" panose="020B0604030504040204" pitchFamily="50" charset="-128"/>
                          <a:ea typeface="Meiryo UI" panose="020B0604030504040204" pitchFamily="50" charset="-128"/>
                        </a:rPr>
                        <a:t>位</a:t>
                      </a:r>
                      <a:endParaRPr lang="ja-JP" sz="1000" b="0" u="none" dirty="0">
                        <a:solidFill>
                          <a:schemeClr val="tx1"/>
                        </a:solidFill>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000" b="0" u="none" dirty="0">
                          <a:latin typeface="Meiryo UI" panose="020B0604030504040204" pitchFamily="50" charset="-128"/>
                          <a:ea typeface="Meiryo UI" panose="020B0604030504040204" pitchFamily="50" charset="-128"/>
                        </a:rPr>
                        <a:t>39</a:t>
                      </a:r>
                      <a:r>
                        <a:rPr lang="ja-JP" sz="1000" b="0" u="none" dirty="0">
                          <a:latin typeface="Meiryo UI" panose="020B0604030504040204" pitchFamily="50" charset="-128"/>
                          <a:ea typeface="Meiryo UI" panose="020B0604030504040204" pitchFamily="50" charset="-128"/>
                        </a:rPr>
                        <a:t>位</a:t>
                      </a:r>
                    </a:p>
                  </a:txBody>
                  <a:tcPr marL="50637" marR="50637" marT="0" marB="0" anchor="ctr"/>
                </a:tc>
                <a:tc>
                  <a:txBody>
                    <a:bodyPr/>
                    <a:lstStyle/>
                    <a:p>
                      <a:pPr indent="26035" algn="ctr">
                        <a:lnSpc>
                          <a:spcPts val="1800"/>
                        </a:lnSpc>
                        <a:spcAft>
                          <a:spcPts val="0"/>
                        </a:spcAft>
                      </a:pPr>
                      <a:r>
                        <a:rPr lang="en-US" altLang="ja-JP" sz="1000" b="0" dirty="0">
                          <a:latin typeface="Meiryo UI" panose="020B0604030504040204" pitchFamily="50" charset="-128"/>
                          <a:ea typeface="Meiryo UI" panose="020B0604030504040204" pitchFamily="50" charset="-128"/>
                        </a:rPr>
                        <a:t>39</a:t>
                      </a:r>
                      <a:r>
                        <a:rPr lang="ja-JP" altLang="en-US" sz="1000" b="0" dirty="0">
                          <a:latin typeface="Meiryo UI" panose="020B0604030504040204" pitchFamily="50" charset="-128"/>
                          <a:ea typeface="Meiryo UI" panose="020B0604030504040204" pitchFamily="50" charset="-128"/>
                        </a:rPr>
                        <a:t>位</a:t>
                      </a:r>
                      <a:endParaRPr lang="ja-JP" sz="1000" b="0" dirty="0">
                        <a:latin typeface="Meiryo UI" panose="020B0604030504040204" pitchFamily="50" charset="-128"/>
                        <a:ea typeface="Meiryo UI" panose="020B0604030504040204" pitchFamily="50" charset="-128"/>
                      </a:endParaRPr>
                    </a:p>
                  </a:txBody>
                  <a:tcPr marL="50637" marR="50637" marT="0" marB="0" anchor="ctr"/>
                </a:tc>
                <a:tc>
                  <a:txBody>
                    <a:bodyPr/>
                    <a:lstStyle/>
                    <a:p>
                      <a:pPr indent="26035" algn="ctr">
                        <a:lnSpc>
                          <a:spcPts val="1800"/>
                        </a:lnSpc>
                        <a:spcAft>
                          <a:spcPts val="0"/>
                        </a:spcAft>
                      </a:pPr>
                      <a:r>
                        <a:rPr lang="en-US" altLang="ja-JP" sz="1000" b="0" dirty="0">
                          <a:latin typeface="Meiryo UI" panose="020B0604030504040204" pitchFamily="50" charset="-128"/>
                          <a:ea typeface="Meiryo UI" panose="020B0604030504040204" pitchFamily="50" charset="-128"/>
                        </a:rPr>
                        <a:t>35</a:t>
                      </a:r>
                      <a:r>
                        <a:rPr lang="ja-JP" sz="1000" b="0" dirty="0">
                          <a:latin typeface="Meiryo UI" panose="020B0604030504040204" pitchFamily="50" charset="-128"/>
                          <a:ea typeface="Meiryo UI" panose="020B0604030504040204" pitchFamily="50" charset="-128"/>
                        </a:rPr>
                        <a:t>位</a:t>
                      </a:r>
                    </a:p>
                  </a:txBody>
                  <a:tcPr marL="50637" marR="50637" marT="0" marB="0" anchor="ctr"/>
                </a:tc>
                <a:extLst>
                  <a:ext uri="{0D108BD9-81ED-4DB2-BD59-A6C34878D82A}">
                    <a16:rowId xmlns:a16="http://schemas.microsoft.com/office/drawing/2014/main" val="3726451581"/>
                  </a:ext>
                </a:extLst>
              </a:tr>
            </a:tbl>
          </a:graphicData>
        </a:graphic>
      </p:graphicFrame>
      <p:grpSp>
        <p:nvGrpSpPr>
          <p:cNvPr id="9" name="グループ化 8">
            <a:extLst>
              <a:ext uri="{FF2B5EF4-FFF2-40B4-BE49-F238E27FC236}">
                <a16:creationId xmlns:a16="http://schemas.microsoft.com/office/drawing/2014/main" id="{6099B83F-5718-31BE-F87F-BB5787EC8515}"/>
              </a:ext>
            </a:extLst>
          </p:cNvPr>
          <p:cNvGrpSpPr/>
          <p:nvPr/>
        </p:nvGrpSpPr>
        <p:grpSpPr>
          <a:xfrm>
            <a:off x="5148064" y="2617516"/>
            <a:ext cx="4068735" cy="3593291"/>
            <a:chOff x="6707785" y="2693290"/>
            <a:chExt cx="4068735" cy="3593291"/>
          </a:xfrm>
        </p:grpSpPr>
        <p:sp>
          <p:nvSpPr>
            <p:cNvPr id="5" name="正方形/長方形 4">
              <a:extLst>
                <a:ext uri="{FF2B5EF4-FFF2-40B4-BE49-F238E27FC236}">
                  <a16:creationId xmlns:a16="http://schemas.microsoft.com/office/drawing/2014/main" id="{8E58F747-FFAE-0820-D2BC-5B15528FA4DF}"/>
                </a:ext>
              </a:extLst>
            </p:cNvPr>
            <p:cNvSpPr/>
            <p:nvPr/>
          </p:nvSpPr>
          <p:spPr>
            <a:xfrm>
              <a:off x="8046942" y="2693290"/>
              <a:ext cx="1451852" cy="3593291"/>
            </a:xfrm>
            <a:prstGeom prst="rect">
              <a:avLst/>
            </a:prstGeom>
          </p:spPr>
          <p:txBody>
            <a:bodyPr wrap="square">
              <a:spAutoFit/>
            </a:bodyPr>
            <a:lstStyle/>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21</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チューリッヒ</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22</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香港</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23</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バルセロナ</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24</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台北</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25</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ロサンゼルス</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26</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トロント</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27</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ボストン</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28</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ブリュッセル</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29</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シカゴ</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30</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ダブリン</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31</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イスタンブール</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32</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ミラノ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33</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ヘルシンキ</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34</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ジュネーブ</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35</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モスクワ</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36</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バンクーバー</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i="1" kern="100" spc="-92" dirty="0">
                  <a:latin typeface="Meiryo UI" panose="020B0604030504040204" pitchFamily="50" charset="-128"/>
                  <a:ea typeface="Meiryo UI" panose="020B0604030504040204" pitchFamily="50" charset="-128"/>
                  <a:cs typeface="Times New Roman" panose="02020603050405020304" pitchFamily="18" charset="0"/>
                </a:rPr>
                <a:t>37</a:t>
              </a:r>
              <a:r>
                <a:rPr lang="ja-JP" altLang="en-US" sz="1100" i="1" kern="100" spc="-92" dirty="0">
                  <a:latin typeface="Meiryo UI" panose="020B0604030504040204" pitchFamily="50" charset="-128"/>
                  <a:ea typeface="Meiryo UI" panose="020B0604030504040204" pitchFamily="50" charset="-128"/>
                  <a:cs typeface="Times New Roman" panose="02020603050405020304" pitchFamily="18" charset="0"/>
                </a:rPr>
                <a:t>位　クアラルンプール</a:t>
              </a:r>
              <a:endParaRPr lang="en-US" altLang="ja-JP" sz="1100" i="1"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38</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バンコク</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39</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ワシントン</a:t>
              </a: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DC</a:t>
              </a:r>
            </a:p>
            <a:p>
              <a:pPr algn="just">
                <a:lnSpc>
                  <a:spcPts val="1292"/>
                </a:lnSpc>
              </a:pPr>
              <a:r>
                <a:rPr lang="en-US" altLang="ja-JP" sz="1100" b="1" u="sng" kern="100" spc="-92" dirty="0">
                  <a:latin typeface="Meiryo UI" panose="020B0604030504040204" pitchFamily="50" charset="-128"/>
                  <a:ea typeface="Meiryo UI" panose="020B0604030504040204" pitchFamily="50" charset="-128"/>
                  <a:cs typeface="Times New Roman" panose="02020603050405020304" pitchFamily="18" charset="0"/>
                </a:rPr>
                <a:t>40</a:t>
              </a:r>
              <a:r>
                <a:rPr lang="ja-JP" altLang="en-US" sz="1100" b="1" u="sng" kern="100" spc="-92" dirty="0">
                  <a:latin typeface="Meiryo UI" panose="020B0604030504040204" pitchFamily="50" charset="-128"/>
                  <a:ea typeface="Meiryo UI" panose="020B0604030504040204" pitchFamily="50" charset="-128"/>
                  <a:cs typeface="Times New Roman" panose="02020603050405020304" pitchFamily="18" charset="0"/>
                </a:rPr>
                <a:t>位　福岡</a:t>
              </a:r>
              <a:endParaRPr lang="en-US" altLang="ja-JP" sz="1100" b="1" u="sng" kern="100" spc="-92"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6" name="正方形/長方形 5">
              <a:extLst>
                <a:ext uri="{FF2B5EF4-FFF2-40B4-BE49-F238E27FC236}">
                  <a16:creationId xmlns:a16="http://schemas.microsoft.com/office/drawing/2014/main" id="{95DF2496-C6F5-A730-FBE1-2AAB21D65C5D}"/>
                </a:ext>
              </a:extLst>
            </p:cNvPr>
            <p:cNvSpPr/>
            <p:nvPr/>
          </p:nvSpPr>
          <p:spPr>
            <a:xfrm>
              <a:off x="9368138" y="2701221"/>
              <a:ext cx="1408382" cy="1426031"/>
            </a:xfrm>
            <a:prstGeom prst="rect">
              <a:avLst/>
            </a:prstGeom>
          </p:spPr>
          <p:txBody>
            <a:bodyPr wrap="square">
              <a:spAutoFit/>
            </a:bodyPr>
            <a:lstStyle/>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41</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サンパウロ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42</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テルアビブ</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43</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ブエノスアイレス</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44</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メキシコシティ</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45</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ジャカルタ</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46</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カイロ</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47</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ムンバイ</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48</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ヨハネスブルク</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8" name="正方形/長方形 7">
              <a:extLst>
                <a:ext uri="{FF2B5EF4-FFF2-40B4-BE49-F238E27FC236}">
                  <a16:creationId xmlns:a16="http://schemas.microsoft.com/office/drawing/2014/main" id="{38605804-A523-A797-078E-7BEEC75F40C3}"/>
                </a:ext>
              </a:extLst>
            </p:cNvPr>
            <p:cNvSpPr/>
            <p:nvPr/>
          </p:nvSpPr>
          <p:spPr>
            <a:xfrm>
              <a:off x="6707785" y="2693290"/>
              <a:ext cx="1512168" cy="3593291"/>
            </a:xfrm>
            <a:prstGeom prst="rect">
              <a:avLst/>
            </a:prstGeom>
          </p:spPr>
          <p:txBody>
            <a:bodyPr wrap="square">
              <a:spAutoFit/>
            </a:bodyPr>
            <a:lstStyle/>
            <a:p>
              <a:pPr algn="just">
                <a:lnSpc>
                  <a:spcPts val="1292"/>
                </a:lnSpc>
              </a:pP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１</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ロンドン</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ja-JP" altLang="ja-JP" sz="1100" b="1" u="sng" kern="100" spc="-92" dirty="0">
                  <a:latin typeface="Meiryo UI" panose="020B0604030504040204" pitchFamily="50" charset="-128"/>
                  <a:ea typeface="Meiryo UI" panose="020B0604030504040204" pitchFamily="50" charset="-128"/>
                  <a:cs typeface="Times New Roman" panose="02020603050405020304" pitchFamily="18" charset="0"/>
                </a:rPr>
                <a:t>２</a:t>
              </a:r>
              <a:r>
                <a:rPr lang="ja-JP" altLang="en-US" sz="1100" b="1" u="sng"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b="1" u="sng" kern="100" spc="-92"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b="1" u="sng" kern="100" spc="-92" dirty="0">
                  <a:latin typeface="Meiryo UI" panose="020B0604030504040204" pitchFamily="50" charset="-128"/>
                  <a:ea typeface="Meiryo UI" panose="020B0604030504040204" pitchFamily="50" charset="-128"/>
                  <a:cs typeface="Times New Roman" panose="02020603050405020304" pitchFamily="18" charset="0"/>
                </a:rPr>
                <a:t>東京</a:t>
              </a:r>
              <a:r>
                <a:rPr lang="ja-JP" altLang="ja-JP" sz="1100" b="1" u="sng" kern="100" spc="-92"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100" b="1" u="sng"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３</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ニューヨーク</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４</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パリ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５</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シンガポール</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６</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ソウル</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７</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アムステルダム</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８</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上海</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９</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ドバイ</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10</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a:t>
              </a:r>
              <a:r>
                <a:rPr lang="ja-JP" altLang="ja-JP" sz="1100" kern="100" spc="-92"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ベルリン</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11</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コペンハーゲン</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12</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北京</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13</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メルボルン</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14</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マドリード</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15</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シドニー</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16</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ウィーン</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17</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ストックホルム</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b="1" u="sng" kern="100" spc="-92" dirty="0">
                  <a:highlight>
                    <a:srgbClr val="FFFF00"/>
                  </a:highlight>
                  <a:latin typeface="Meiryo UI" panose="020B0604030504040204" pitchFamily="50" charset="-128"/>
                  <a:ea typeface="Meiryo UI" panose="020B0604030504040204" pitchFamily="50" charset="-128"/>
                  <a:cs typeface="Times New Roman" panose="02020603050405020304" pitchFamily="18" charset="0"/>
                </a:rPr>
                <a:t>18</a:t>
              </a:r>
              <a:r>
                <a:rPr lang="ja-JP" altLang="en-US" sz="1100" b="1" u="sng" kern="100" spc="-92" dirty="0">
                  <a:highlight>
                    <a:srgbClr val="FFFF00"/>
                  </a:highlight>
                  <a:latin typeface="Meiryo UI" panose="020B0604030504040204" pitchFamily="50" charset="-128"/>
                  <a:ea typeface="Meiryo UI" panose="020B0604030504040204" pitchFamily="50" charset="-128"/>
                  <a:cs typeface="Times New Roman" panose="02020603050405020304" pitchFamily="18" charset="0"/>
                </a:rPr>
                <a:t>位　大阪</a:t>
              </a:r>
              <a:endParaRPr lang="en-US" altLang="ja-JP" sz="1100" b="1" u="sng" kern="100" spc="-92" dirty="0">
                <a:highlight>
                  <a:srgbClr val="FFFF00"/>
                </a:highligh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19</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フランクフルト</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92"/>
                </a:lnSpc>
              </a:pPr>
              <a:r>
                <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rPr>
                <a:t>20</a:t>
              </a:r>
              <a:r>
                <a:rPr lang="ja-JP" altLang="en-US" sz="1100" kern="100" spc="-92" dirty="0">
                  <a:latin typeface="Meiryo UI" panose="020B0604030504040204" pitchFamily="50" charset="-128"/>
                  <a:ea typeface="Meiryo UI" panose="020B0604030504040204" pitchFamily="50" charset="-128"/>
                  <a:cs typeface="Times New Roman" panose="02020603050405020304" pitchFamily="18" charset="0"/>
                </a:rPr>
                <a:t>位　サンフランシスコ</a:t>
              </a:r>
              <a:endParaRPr lang="en-US" altLang="ja-JP" sz="1100" kern="100" spc="-92" dirty="0">
                <a:latin typeface="Meiryo UI" panose="020B0604030504040204" pitchFamily="50" charset="-128"/>
                <a:ea typeface="Meiryo UI" panose="020B0604030504040204" pitchFamily="50" charset="-128"/>
                <a:cs typeface="Times New Roman" panose="02020603050405020304" pitchFamily="18" charset="0"/>
              </a:endParaRPr>
            </a:p>
          </p:txBody>
        </p:sp>
      </p:grpSp>
      <p:sp>
        <p:nvSpPr>
          <p:cNvPr id="10" name="テキスト ボックス 9">
            <a:extLst>
              <a:ext uri="{FF2B5EF4-FFF2-40B4-BE49-F238E27FC236}">
                <a16:creationId xmlns:a16="http://schemas.microsoft.com/office/drawing/2014/main" id="{5AE35BC4-D9A6-05A6-96A1-911BEC87DB99}"/>
              </a:ext>
            </a:extLst>
          </p:cNvPr>
          <p:cNvSpPr txBox="1"/>
          <p:nvPr/>
        </p:nvSpPr>
        <p:spPr>
          <a:xfrm>
            <a:off x="-46960" y="786747"/>
            <a:ext cx="9155463" cy="861774"/>
          </a:xfrm>
          <a:prstGeom prst="rect">
            <a:avLst/>
          </a:prstGeom>
          <a:noFill/>
          <a:ln>
            <a:noFill/>
          </a:ln>
        </p:spPr>
        <p:txBody>
          <a:bodyPr wrap="square" rIns="72000" rtlCol="0">
            <a:spAutoFit/>
          </a:bodyPr>
          <a:lstStyle/>
          <a:p>
            <a:pPr marL="285750" indent="-2857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総合的な評価では</a:t>
            </a:r>
            <a:r>
              <a:rPr lang="en-US" altLang="ja-JP" sz="1200" dirty="0">
                <a:latin typeface="Meiryo UI" panose="020B0604030504040204" pitchFamily="50" charset="-128"/>
                <a:ea typeface="Meiryo UI" panose="020B0604030504040204" pitchFamily="50" charset="-128"/>
              </a:rPr>
              <a:t>48</a:t>
            </a:r>
            <a:r>
              <a:rPr lang="ja-JP" altLang="en-US" sz="1200" dirty="0">
                <a:latin typeface="Meiryo UI" panose="020B0604030504040204" pitchFamily="50" charset="-128"/>
                <a:ea typeface="Meiryo UI" panose="020B0604030504040204" pitchFamily="50" charset="-128"/>
              </a:rPr>
              <a:t>都市中</a:t>
            </a:r>
            <a:r>
              <a:rPr lang="en-US" altLang="ja-JP" sz="1200" dirty="0">
                <a:latin typeface="Meiryo UI" panose="020B0604030504040204" pitchFamily="50" charset="-128"/>
                <a:ea typeface="Meiryo UI" panose="020B0604030504040204" pitchFamily="50" charset="-128"/>
              </a:rPr>
              <a:t>18</a:t>
            </a:r>
            <a:r>
              <a:rPr lang="ja-JP" altLang="en-US" sz="1200" dirty="0">
                <a:latin typeface="Meiryo UI" panose="020B0604030504040204" pitchFamily="50" charset="-128"/>
                <a:ea typeface="Meiryo UI" panose="020B0604030504040204" pitchFamily="50" charset="-128"/>
              </a:rPr>
              <a:t>位（前回</a:t>
            </a:r>
            <a:r>
              <a:rPr lang="en-US" altLang="ja-JP" sz="1200" dirty="0">
                <a:latin typeface="Meiryo UI" panose="020B0604030504040204" pitchFamily="50" charset="-128"/>
                <a:ea typeface="Meiryo UI" panose="020B0604030504040204" pitchFamily="50" charset="-128"/>
              </a:rPr>
              <a:t>35</a:t>
            </a:r>
            <a:r>
              <a:rPr lang="ja-JP" altLang="en-US" sz="1200" dirty="0">
                <a:latin typeface="Meiryo UI" panose="020B0604030504040204" pitchFamily="50" charset="-128"/>
                <a:ea typeface="Meiryo UI" panose="020B0604030504040204" pitchFamily="50" charset="-128"/>
              </a:rPr>
              <a:t>位）と大きく上昇。</a:t>
            </a:r>
            <a:endParaRPr lang="en-US" altLang="ja-JP" sz="12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比較的優位なものは、「居住」、「文化・交流」、「研究・開発」の指標。特に「文化・交流」の分野は、「外国人訪問者数」、「国際コンベンション件数」、「文化イベント開催件数」などで順位上昇が見られるなど、「近年、大阪の文化交流がより活発になっていることがうかがえる。」との評価を得た。</a:t>
            </a:r>
            <a:br>
              <a:rPr lang="en-US" altLang="ja-JP" sz="1400" dirty="0">
                <a:latin typeface="Meiryo UI" panose="020B0604030504040204" pitchFamily="50" charset="-128"/>
                <a:ea typeface="Meiryo UI" panose="020B0604030504040204" pitchFamily="50" charset="-128"/>
              </a:rPr>
            </a:br>
            <a:endParaRPr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2673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45094" y="44624"/>
            <a:ext cx="8703370"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（参考）シンクタンク等による大阪のポジション分析</a:t>
            </a:r>
            <a:r>
              <a:rPr lang="ja-JP" altLang="en-US" sz="1600" b="1" kern="100" dirty="0">
                <a:solidFill>
                  <a:schemeClr val="tx1"/>
                </a:solidFill>
                <a:ea typeface="Meiryo UI" panose="020B0604030504040204" pitchFamily="50" charset="-128"/>
                <a:cs typeface="Times New Roman" panose="02020603050405020304" pitchFamily="18" charset="0"/>
              </a:rPr>
              <a:t>（個別分野の視点からの分析）</a:t>
            </a:r>
            <a:r>
              <a:rPr lang="ja-JP" altLang="en-US" sz="2000" b="1" kern="100" dirty="0">
                <a:solidFill>
                  <a:schemeClr val="tx1"/>
                </a:solidFill>
                <a:ea typeface="Meiryo UI" panose="020B0604030504040204" pitchFamily="50" charset="-128"/>
                <a:cs typeface="Times New Roman" panose="02020603050405020304" pitchFamily="18" charset="0"/>
              </a:rPr>
              <a:t>　</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graphicFrame>
        <p:nvGraphicFramePr>
          <p:cNvPr id="15" name="表 14"/>
          <p:cNvGraphicFramePr>
            <a:graphicFrameLocks noGrp="1"/>
          </p:cNvGraphicFramePr>
          <p:nvPr>
            <p:extLst>
              <p:ext uri="{D42A27DB-BD31-4B8C-83A1-F6EECF244321}">
                <p14:modId xmlns:p14="http://schemas.microsoft.com/office/powerpoint/2010/main" val="985371194"/>
              </p:ext>
            </p:extLst>
          </p:nvPr>
        </p:nvGraphicFramePr>
        <p:xfrm>
          <a:off x="467544" y="980729"/>
          <a:ext cx="8131840" cy="5479069"/>
        </p:xfrm>
        <a:graphic>
          <a:graphicData uri="http://schemas.openxmlformats.org/drawingml/2006/table">
            <a:tbl>
              <a:tblPr firstRow="1" bandRow="1">
                <a:tableStyleId>{5C22544A-7EE6-4342-B048-85BDC9FD1C3A}</a:tableStyleId>
              </a:tblPr>
              <a:tblGrid>
                <a:gridCol w="2711226">
                  <a:extLst>
                    <a:ext uri="{9D8B030D-6E8A-4147-A177-3AD203B41FA5}">
                      <a16:colId xmlns:a16="http://schemas.microsoft.com/office/drawing/2014/main" val="232806481"/>
                    </a:ext>
                  </a:extLst>
                </a:gridCol>
                <a:gridCol w="2727962">
                  <a:extLst>
                    <a:ext uri="{9D8B030D-6E8A-4147-A177-3AD203B41FA5}">
                      <a16:colId xmlns:a16="http://schemas.microsoft.com/office/drawing/2014/main" val="1166849202"/>
                    </a:ext>
                  </a:extLst>
                </a:gridCol>
                <a:gridCol w="2692652">
                  <a:extLst>
                    <a:ext uri="{9D8B030D-6E8A-4147-A177-3AD203B41FA5}">
                      <a16:colId xmlns:a16="http://schemas.microsoft.com/office/drawing/2014/main" val="1048619640"/>
                    </a:ext>
                  </a:extLst>
                </a:gridCol>
              </a:tblGrid>
              <a:tr h="642523">
                <a:tc>
                  <a:txBody>
                    <a:bodyPr/>
                    <a:lstStyle/>
                    <a:p>
                      <a:pPr algn="ctr"/>
                      <a:r>
                        <a:rPr lang="ja-JP" altLang="en-US" sz="1100" b="1" spc="-100" dirty="0">
                          <a:latin typeface="Meiryo UI" panose="020B0604030504040204" pitchFamily="50" charset="-128"/>
                          <a:ea typeface="Meiryo UI" panose="020B0604030504040204" pitchFamily="50" charset="-128"/>
                        </a:rPr>
                        <a:t>世界で最も</a:t>
                      </a:r>
                      <a:r>
                        <a:rPr lang="ja-JP" altLang="en-US" sz="1100" b="1" spc="-100" dirty="0">
                          <a:solidFill>
                            <a:schemeClr val="bg1"/>
                          </a:solidFill>
                          <a:latin typeface="Meiryo UI" panose="020B0604030504040204" pitchFamily="50" charset="-128"/>
                          <a:ea typeface="Meiryo UI" panose="020B0604030504040204" pitchFamily="50" charset="-128"/>
                        </a:rPr>
                        <a:t>住みやすい都市ランキング</a:t>
                      </a:r>
                      <a:endParaRPr lang="en-US" altLang="ja-JP" sz="1100" b="1" spc="-100" dirty="0">
                        <a:solidFill>
                          <a:schemeClr val="bg1"/>
                        </a:solidFill>
                        <a:latin typeface="Meiryo UI" panose="020B0604030504040204" pitchFamily="50" charset="-128"/>
                        <a:ea typeface="Meiryo UI" panose="020B0604030504040204" pitchFamily="50" charset="-128"/>
                      </a:endParaRPr>
                    </a:p>
                    <a:p>
                      <a:pPr algn="ctr"/>
                      <a:r>
                        <a:rPr lang="ja-JP" altLang="en-US" sz="1100" b="1" spc="-100" baseline="0" dirty="0">
                          <a:solidFill>
                            <a:schemeClr val="bg1"/>
                          </a:solidFill>
                          <a:latin typeface="Meiryo UI" panose="020B0604030504040204" pitchFamily="50" charset="-128"/>
                          <a:ea typeface="Meiryo UI" panose="020B0604030504040204" pitchFamily="50" charset="-128"/>
                        </a:rPr>
                        <a:t> </a:t>
                      </a:r>
                      <a:r>
                        <a:rPr lang="en-US" altLang="ja-JP" sz="1100" b="1" spc="-100" dirty="0">
                          <a:solidFill>
                            <a:schemeClr val="bg1"/>
                          </a:solidFill>
                          <a:latin typeface="Meiryo UI" panose="020B0604030504040204" pitchFamily="50" charset="-128"/>
                          <a:ea typeface="Meiryo UI" panose="020B0604030504040204" pitchFamily="50" charset="-128"/>
                        </a:rPr>
                        <a:t>2025</a:t>
                      </a:r>
                    </a:p>
                    <a:p>
                      <a:pPr algn="ctr"/>
                      <a:r>
                        <a:rPr lang="en-US" altLang="ja-JP" sz="1100" b="0" spc="-100" dirty="0">
                          <a:solidFill>
                            <a:schemeClr val="bg1"/>
                          </a:solidFill>
                          <a:latin typeface="Meiryo UI" panose="020B0604030504040204" pitchFamily="50" charset="-128"/>
                          <a:ea typeface="Meiryo UI" panose="020B0604030504040204" pitchFamily="50" charset="-128"/>
                        </a:rPr>
                        <a:t>※</a:t>
                      </a:r>
                      <a:r>
                        <a:rPr lang="ja-JP" altLang="en-US" sz="1100" b="0" spc="-100" dirty="0">
                          <a:solidFill>
                            <a:schemeClr val="bg1"/>
                          </a:solidFill>
                          <a:latin typeface="Meiryo UI" panose="020B0604030504040204" pitchFamily="50" charset="-128"/>
                          <a:ea typeface="Meiryo UI" panose="020B0604030504040204" pitchFamily="50" charset="-128"/>
                        </a:rPr>
                        <a:t>英誌「エコノミスト</a:t>
                      </a:r>
                      <a:r>
                        <a:rPr lang="ja-JP" altLang="en-US" sz="1100" b="0" spc="-100" dirty="0">
                          <a:latin typeface="Meiryo UI" panose="020B0604030504040204" pitchFamily="50" charset="-128"/>
                          <a:ea typeface="Meiryo UI" panose="020B0604030504040204" pitchFamily="50" charset="-128"/>
                        </a:rPr>
                        <a:t>」</a:t>
                      </a:r>
                      <a:endParaRPr kumimoji="1" lang="ja-JP" altLang="en-US" sz="1100" b="0" spc="-100" dirty="0"/>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spc="-100" dirty="0">
                          <a:latin typeface="Meiryo UI" panose="020B0604030504040204" pitchFamily="50" charset="-128"/>
                          <a:ea typeface="Meiryo UI" panose="020B0604030504040204" pitchFamily="50" charset="-128"/>
                        </a:rPr>
                        <a:t>世界の都市の安全指数ランキング</a:t>
                      </a:r>
                      <a:r>
                        <a:rPr kumimoji="1" lang="en-US" altLang="ja-JP" sz="1100" spc="-100" dirty="0">
                          <a:latin typeface="Meiryo UI" panose="020B0604030504040204" pitchFamily="50" charset="-128"/>
                          <a:ea typeface="Meiryo UI" panose="020B0604030504040204" pitchFamily="50" charset="-128"/>
                        </a:rPr>
                        <a:t>2021</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spc="-100" dirty="0">
                          <a:latin typeface="Meiryo UI" panose="020B0604030504040204" pitchFamily="50" charset="-128"/>
                          <a:ea typeface="Meiryo UI" panose="020B0604030504040204" pitchFamily="50" charset="-128"/>
                        </a:rPr>
                        <a:t>　</a:t>
                      </a:r>
                      <a:r>
                        <a:rPr lang="en-US" altLang="ja-JP" sz="1100" b="0" spc="-100" dirty="0">
                          <a:latin typeface="Meiryo UI" panose="020B0604030504040204" pitchFamily="50" charset="-128"/>
                          <a:ea typeface="Meiryo UI" panose="020B0604030504040204" pitchFamily="50" charset="-128"/>
                        </a:rPr>
                        <a:t>※</a:t>
                      </a:r>
                      <a:r>
                        <a:rPr lang="ja-JP" altLang="en-US" sz="1100" b="0" spc="-100" dirty="0">
                          <a:latin typeface="Meiryo UI" panose="020B0604030504040204" pitchFamily="50" charset="-128"/>
                          <a:ea typeface="Meiryo UI" panose="020B0604030504040204" pitchFamily="50" charset="-128"/>
                        </a:rPr>
                        <a:t>英誌「エコノミスト」</a:t>
                      </a:r>
                      <a:endParaRPr kumimoji="1" lang="ja-JP" altLang="en-US" sz="1100" b="0" spc="-100" dirty="0"/>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ja-JP" altLang="en-US" sz="1100" b="1" spc="-100" dirty="0">
                          <a:latin typeface="Meiryo UI" panose="020B0604030504040204" pitchFamily="50" charset="-128"/>
                          <a:ea typeface="Meiryo UI" panose="020B0604030504040204" pitchFamily="50" charset="-128"/>
                        </a:rPr>
                        <a:t>世界で最も魅力的な都市ランキング </a:t>
                      </a:r>
                      <a:endParaRPr lang="en-US" altLang="ja-JP" sz="1100" b="1" spc="-100" dirty="0">
                        <a:latin typeface="Meiryo UI" panose="020B0604030504040204" pitchFamily="50" charset="-128"/>
                        <a:ea typeface="Meiryo UI" panose="020B0604030504040204" pitchFamily="50" charset="-128"/>
                      </a:endParaRPr>
                    </a:p>
                    <a:p>
                      <a:pPr algn="ctr"/>
                      <a:r>
                        <a:rPr kumimoji="1" lang="en-US" altLang="ja-JP" sz="1100" b="1" spc="-100" dirty="0">
                          <a:latin typeface="Meiryo UI" panose="020B0604030504040204" pitchFamily="50" charset="-128"/>
                          <a:ea typeface="Meiryo UI" panose="020B0604030504040204" pitchFamily="50" charset="-128"/>
                        </a:rPr>
                        <a:t>2025</a:t>
                      </a:r>
                    </a:p>
                    <a:p>
                      <a:pPr algn="ctr"/>
                      <a:r>
                        <a:rPr kumimoji="1" lang="ja-JP" altLang="en-US" sz="1100" b="1" spc="-100" dirty="0">
                          <a:latin typeface="Meiryo UI" panose="020B0604030504040204" pitchFamily="50" charset="-128"/>
                          <a:ea typeface="Meiryo UI" panose="020B0604030504040204" pitchFamily="50" charset="-128"/>
                        </a:rPr>
                        <a:t>　</a:t>
                      </a:r>
                      <a:r>
                        <a:rPr kumimoji="1" lang="en-US" altLang="ja-JP" sz="1100" b="0" spc="-100" dirty="0">
                          <a:latin typeface="Meiryo UI" panose="020B0604030504040204" pitchFamily="50" charset="-128"/>
                          <a:ea typeface="Meiryo UI" panose="020B0604030504040204" pitchFamily="50" charset="-128"/>
                        </a:rPr>
                        <a:t>※</a:t>
                      </a:r>
                      <a:r>
                        <a:rPr kumimoji="1" lang="ja-JP" altLang="en-US" sz="1100" b="0" spc="-100" dirty="0">
                          <a:latin typeface="Meiryo UI" panose="020B0604030504040204" pitchFamily="50" charset="-128"/>
                          <a:ea typeface="Meiryo UI" panose="020B0604030504040204" pitchFamily="50" charset="-128"/>
                        </a:rPr>
                        <a:t>米誌「コンデ・ナスト・トラベラー」</a:t>
                      </a:r>
                      <a:endParaRPr kumimoji="1" lang="ja-JP" altLang="en-US" sz="1100" b="0" spc="-100" dirty="0"/>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6754009"/>
                  </a:ext>
                </a:extLst>
              </a:tr>
              <a:tr h="6425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spc="-100" baseline="0" dirty="0">
                          <a:latin typeface="Meiryo UI" panose="020B0604030504040204" pitchFamily="50" charset="-128"/>
                          <a:ea typeface="Meiryo UI" panose="020B0604030504040204" pitchFamily="50" charset="-128"/>
                        </a:rPr>
                        <a:t>・</a:t>
                      </a:r>
                      <a:r>
                        <a:rPr lang="en-US" altLang="ja-JP" sz="1100" spc="-100" baseline="0" dirty="0">
                          <a:solidFill>
                            <a:schemeClr val="tx1"/>
                          </a:solidFill>
                          <a:latin typeface="Meiryo UI" panose="020B0604030504040204" pitchFamily="50" charset="-128"/>
                          <a:ea typeface="Meiryo UI" panose="020B0604030504040204" pitchFamily="50" charset="-128"/>
                        </a:rPr>
                        <a:t>2021</a:t>
                      </a:r>
                      <a:r>
                        <a:rPr lang="ja-JP" altLang="en-US" sz="1100" spc="-100" baseline="0" dirty="0">
                          <a:solidFill>
                            <a:schemeClr val="tx1"/>
                          </a:solidFill>
                          <a:latin typeface="Meiryo UI" panose="020B0604030504040204" pitchFamily="50" charset="-128"/>
                          <a:ea typeface="Meiryo UI" panose="020B0604030504040204" pitchFamily="50" charset="-128"/>
                        </a:rPr>
                        <a:t>年</a:t>
                      </a:r>
                      <a:r>
                        <a:rPr lang="en-US" altLang="ja-JP" sz="1100" spc="-100" baseline="0" dirty="0">
                          <a:solidFill>
                            <a:schemeClr val="tx1"/>
                          </a:solidFill>
                          <a:latin typeface="Meiryo UI" panose="020B0604030504040204" pitchFamily="50" charset="-128"/>
                          <a:ea typeface="Meiryo UI" panose="020B0604030504040204" pitchFamily="50" charset="-128"/>
                        </a:rPr>
                        <a:t>2</a:t>
                      </a:r>
                      <a:r>
                        <a:rPr lang="ja-JP" altLang="en-US" sz="1100" spc="-100" baseline="0" dirty="0">
                          <a:solidFill>
                            <a:schemeClr val="tx1"/>
                          </a:solidFill>
                          <a:latin typeface="Meiryo UI" panose="020B0604030504040204" pitchFamily="50" charset="-128"/>
                          <a:ea typeface="Meiryo UI" panose="020B0604030504040204" pitchFamily="50" charset="-128"/>
                        </a:rPr>
                        <a:t>位、</a:t>
                      </a:r>
                      <a:r>
                        <a:rPr lang="en-US" altLang="ja-JP" sz="1100" spc="-100" baseline="0" dirty="0">
                          <a:solidFill>
                            <a:schemeClr val="tx1"/>
                          </a:solidFill>
                          <a:latin typeface="Meiryo UI" panose="020B0604030504040204" pitchFamily="50" charset="-128"/>
                          <a:ea typeface="Meiryo UI" panose="020B0604030504040204" pitchFamily="50" charset="-128"/>
                        </a:rPr>
                        <a:t>2022</a:t>
                      </a:r>
                      <a:r>
                        <a:rPr lang="ja-JP" altLang="en-US" sz="1100" spc="-100" baseline="0" dirty="0">
                          <a:solidFill>
                            <a:schemeClr val="tx1"/>
                          </a:solidFill>
                          <a:latin typeface="Meiryo UI" panose="020B0604030504040204" pitchFamily="50" charset="-128"/>
                          <a:ea typeface="Meiryo UI" panose="020B0604030504040204" pitchFamily="50" charset="-128"/>
                        </a:rPr>
                        <a:t>年、</a:t>
                      </a:r>
                      <a:r>
                        <a:rPr lang="en-US" altLang="ja-JP" sz="1100" spc="-100" baseline="0" dirty="0">
                          <a:solidFill>
                            <a:schemeClr val="tx1"/>
                          </a:solidFill>
                          <a:latin typeface="Meiryo UI" panose="020B0604030504040204" pitchFamily="50" charset="-128"/>
                          <a:ea typeface="Meiryo UI" panose="020B0604030504040204" pitchFamily="50" charset="-128"/>
                        </a:rPr>
                        <a:t>2023</a:t>
                      </a:r>
                      <a:r>
                        <a:rPr lang="ja-JP" altLang="en-US" sz="1100" spc="-100" baseline="0" dirty="0">
                          <a:solidFill>
                            <a:schemeClr val="tx1"/>
                          </a:solidFill>
                          <a:latin typeface="Meiryo UI" panose="020B0604030504040204" pitchFamily="50" charset="-128"/>
                          <a:ea typeface="Meiryo UI" panose="020B0604030504040204" pitchFamily="50" charset="-128"/>
                        </a:rPr>
                        <a:t>年</a:t>
                      </a:r>
                      <a:r>
                        <a:rPr lang="en-US" altLang="ja-JP" sz="1100" spc="-100" baseline="0" dirty="0">
                          <a:solidFill>
                            <a:schemeClr val="tx1"/>
                          </a:solidFill>
                          <a:latin typeface="Meiryo UI" panose="020B0604030504040204" pitchFamily="50" charset="-128"/>
                          <a:ea typeface="Meiryo UI" panose="020B0604030504040204" pitchFamily="50" charset="-128"/>
                        </a:rPr>
                        <a:t>10</a:t>
                      </a:r>
                      <a:r>
                        <a:rPr lang="ja-JP" altLang="en-US" sz="1100" spc="-100" baseline="0" dirty="0">
                          <a:solidFill>
                            <a:schemeClr val="tx1"/>
                          </a:solidFill>
                          <a:latin typeface="Meiryo UI" panose="020B0604030504040204" pitchFamily="50" charset="-128"/>
                          <a:ea typeface="Meiryo UI" panose="020B0604030504040204" pitchFamily="50" charset="-128"/>
                        </a:rPr>
                        <a:t>位、</a:t>
                      </a:r>
                      <a:endParaRPr lang="en-US" altLang="ja-JP" sz="1100" spc="-100" baseline="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spc="-100" baseline="0" dirty="0">
                          <a:solidFill>
                            <a:schemeClr val="tx1"/>
                          </a:solidFill>
                          <a:latin typeface="Meiryo UI" panose="020B0604030504040204" pitchFamily="50" charset="-128"/>
                          <a:ea typeface="Meiryo UI" panose="020B0604030504040204" pitchFamily="50" charset="-128"/>
                        </a:rPr>
                        <a:t> </a:t>
                      </a:r>
                      <a:r>
                        <a:rPr lang="en-US" altLang="ja-JP" sz="1100" spc="-100" baseline="0" dirty="0">
                          <a:solidFill>
                            <a:schemeClr val="tx1"/>
                          </a:solidFill>
                          <a:latin typeface="Meiryo UI" panose="020B0604030504040204" pitchFamily="50" charset="-128"/>
                          <a:ea typeface="Meiryo UI" panose="020B0604030504040204" pitchFamily="50" charset="-128"/>
                        </a:rPr>
                        <a:t>2024</a:t>
                      </a:r>
                      <a:r>
                        <a:rPr lang="ja-JP" altLang="en-US" sz="1100" spc="-100" baseline="0" dirty="0">
                          <a:solidFill>
                            <a:schemeClr val="tx1"/>
                          </a:solidFill>
                          <a:latin typeface="Meiryo UI" panose="020B0604030504040204" pitchFamily="50" charset="-128"/>
                          <a:ea typeface="Meiryo UI" panose="020B0604030504040204" pitchFamily="50" charset="-128"/>
                        </a:rPr>
                        <a:t>年</a:t>
                      </a:r>
                      <a:r>
                        <a:rPr lang="en-US" altLang="ja-JP" sz="1100" spc="-100" baseline="0" dirty="0">
                          <a:solidFill>
                            <a:schemeClr val="tx1"/>
                          </a:solidFill>
                          <a:latin typeface="Meiryo UI" panose="020B0604030504040204" pitchFamily="50" charset="-128"/>
                          <a:ea typeface="Meiryo UI" panose="020B0604030504040204" pitchFamily="50" charset="-128"/>
                        </a:rPr>
                        <a:t>9</a:t>
                      </a:r>
                      <a:r>
                        <a:rPr lang="ja-JP" altLang="en-US" sz="1100" spc="-100" baseline="0" dirty="0">
                          <a:solidFill>
                            <a:schemeClr val="tx1"/>
                          </a:solidFill>
                          <a:latin typeface="Meiryo UI" panose="020B0604030504040204" pitchFamily="50" charset="-128"/>
                          <a:ea typeface="Meiryo UI" panose="020B0604030504040204" pitchFamily="50" charset="-128"/>
                        </a:rPr>
                        <a:t>位。</a:t>
                      </a:r>
                      <a:endParaRPr lang="en-US" altLang="ja-JP" sz="1100" spc="-100" baseline="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100" spc="-100" baseline="0" dirty="0">
                          <a:solidFill>
                            <a:schemeClr val="tx1"/>
                          </a:solidFill>
                          <a:latin typeface="Meiryo UI" panose="020B0604030504040204" pitchFamily="50" charset="-128"/>
                          <a:ea typeface="Meiryo UI" panose="020B0604030504040204" pitchFamily="50" charset="-128"/>
                        </a:rPr>
                        <a:t>・治安、医療、教育において高評価</a:t>
                      </a:r>
                      <a:endParaRPr kumimoji="1" lang="ja-JP" altLang="en-US" sz="1100" spc="-100" baseline="0" dirty="0">
                        <a:solidFill>
                          <a:schemeClr val="tx1"/>
                        </a:solidFill>
                        <a:latin typeface="Meiryo UI" panose="020B0604030504040204" pitchFamily="50" charset="-128"/>
                        <a:ea typeface="Meiryo UI" panose="020B0604030504040204" pitchFamily="50" charset="-128"/>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100" dirty="0">
                          <a:latin typeface="Meiryo UI" panose="020B0604030504040204" pitchFamily="50" charset="-128"/>
                          <a:ea typeface="Meiryo UI" panose="020B0604030504040204" pitchFamily="50" charset="-128"/>
                        </a:rPr>
                        <a:t>・前回３位、医療インフラ、インフラの安全性は高評価、個人の安全性やサイバーセキュリティ面はやや低評価　</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ja-JP" altLang="en-US" sz="1100" dirty="0">
                          <a:latin typeface="Meiryo UI" panose="020B0604030504040204" pitchFamily="50" charset="-128"/>
                          <a:ea typeface="Meiryo UI" panose="020B0604030504040204" pitchFamily="50" charset="-128"/>
                        </a:rPr>
                        <a:t>・米国を</a:t>
                      </a:r>
                      <a:r>
                        <a:rPr lang="ja-JP" altLang="en-US" sz="1100" dirty="0">
                          <a:solidFill>
                            <a:schemeClr val="tx1"/>
                          </a:solidFill>
                          <a:latin typeface="Meiryo UI" panose="020B0604030504040204" pitchFamily="50" charset="-128"/>
                          <a:ea typeface="Meiryo UI" panose="020B0604030504040204" pitchFamily="50" charset="-128"/>
                        </a:rPr>
                        <a:t>除く世界の大都市部門において　　</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a:t>
                      </a:r>
                      <a:r>
                        <a:rPr lang="en-US" altLang="ja-JP" sz="1100" dirty="0">
                          <a:solidFill>
                            <a:schemeClr val="tx1"/>
                          </a:solidFill>
                          <a:latin typeface="Meiryo UI" panose="020B0604030504040204" pitchFamily="50" charset="-128"/>
                          <a:ea typeface="Meiryo UI" panose="020B0604030504040204" pitchFamily="50" charset="-128"/>
                        </a:rPr>
                        <a:t>2021</a:t>
                      </a:r>
                      <a:r>
                        <a:rPr lang="ja-JP" altLang="en-US" sz="1100" dirty="0">
                          <a:solidFill>
                            <a:schemeClr val="tx1"/>
                          </a:solidFill>
                          <a:latin typeface="Meiryo UI" panose="020B0604030504040204" pitchFamily="50" charset="-128"/>
                          <a:ea typeface="Meiryo UI" panose="020B0604030504040204" pitchFamily="50" charset="-128"/>
                        </a:rPr>
                        <a:t>年は２位</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rPr>
                        <a:t>2022</a:t>
                      </a:r>
                      <a:r>
                        <a:rPr lang="ja-JP" altLang="en-US" sz="1100" dirty="0">
                          <a:solidFill>
                            <a:schemeClr val="tx1"/>
                          </a:solidFill>
                          <a:latin typeface="Meiryo UI" panose="020B0604030504040204" pitchFamily="50" charset="-128"/>
                          <a:ea typeface="Meiryo UI" panose="020B0604030504040204" pitchFamily="50" charset="-128"/>
                        </a:rPr>
                        <a:t>年、</a:t>
                      </a:r>
                      <a:r>
                        <a:rPr lang="en-US" altLang="ja-JP" sz="1100" dirty="0">
                          <a:solidFill>
                            <a:schemeClr val="tx1"/>
                          </a:solidFill>
                          <a:latin typeface="Meiryo UI" panose="020B0604030504040204" pitchFamily="50" charset="-128"/>
                          <a:ea typeface="Meiryo UI" panose="020B0604030504040204" pitchFamily="50" charset="-128"/>
                        </a:rPr>
                        <a:t>2023</a:t>
                      </a:r>
                      <a:r>
                        <a:rPr lang="ja-JP" altLang="en-US" sz="1100" dirty="0">
                          <a:solidFill>
                            <a:schemeClr val="tx1"/>
                          </a:solidFill>
                          <a:latin typeface="Meiryo UI" panose="020B0604030504040204" pitchFamily="50" charset="-128"/>
                          <a:ea typeface="Meiryo UI" panose="020B0604030504040204" pitchFamily="50" charset="-128"/>
                        </a:rPr>
                        <a:t>年、</a:t>
                      </a:r>
                      <a:r>
                        <a:rPr lang="en-US" altLang="ja-JP" sz="1100" dirty="0">
                          <a:solidFill>
                            <a:schemeClr val="tx1"/>
                          </a:solidFill>
                          <a:latin typeface="Meiryo UI" panose="020B0604030504040204" pitchFamily="50" charset="-128"/>
                          <a:ea typeface="Meiryo UI" panose="020B0604030504040204" pitchFamily="50" charset="-128"/>
                        </a:rPr>
                        <a:t>2024</a:t>
                      </a:r>
                      <a:r>
                        <a:rPr lang="ja-JP" altLang="en-US" sz="1100" dirty="0">
                          <a:solidFill>
                            <a:schemeClr val="tx1"/>
                          </a:solidFill>
                          <a:latin typeface="Meiryo UI" panose="020B0604030504040204" pitchFamily="50" charset="-128"/>
                          <a:ea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rPr>
                        <a:t>2025</a:t>
                      </a:r>
                      <a:r>
                        <a:rPr lang="ja-JP" altLang="en-US" sz="1100" dirty="0">
                          <a:solidFill>
                            <a:schemeClr val="tx1"/>
                          </a:solidFill>
                          <a:latin typeface="Meiryo UI" panose="020B0604030504040204" pitchFamily="50" charset="-128"/>
                          <a:ea typeface="Meiryo UI" panose="020B0604030504040204" pitchFamily="50" charset="-128"/>
                        </a:rPr>
                        <a:t>年は</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ランク外）</a:t>
                      </a:r>
                      <a:endParaRPr lang="en-US" altLang="ja-JP" sz="1100" dirty="0">
                        <a:solidFill>
                          <a:schemeClr val="tx1"/>
                        </a:solidFill>
                        <a:latin typeface="Meiryo UI" panose="020B0604030504040204" pitchFamily="50" charset="-128"/>
                        <a:ea typeface="Meiryo UI" panose="020B0604030504040204" pitchFamily="50" charset="-128"/>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89750371"/>
                  </a:ext>
                </a:extLst>
              </a:tr>
              <a:tr h="4081580">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700" dirty="0"/>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100" dirty="0">
                        <a:latin typeface="Meiryo UI" panose="020B0604030504040204" pitchFamily="50" charset="-128"/>
                        <a:ea typeface="Meiryo UI" panose="020B0604030504040204" pitchFamily="50" charset="-128"/>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29894"/>
                  </a:ext>
                </a:extLst>
              </a:tr>
            </a:tbl>
          </a:graphicData>
        </a:graphic>
      </p:graphicFrame>
      <p:graphicFrame>
        <p:nvGraphicFramePr>
          <p:cNvPr id="18" name="表 17"/>
          <p:cNvGraphicFramePr>
            <a:graphicFrameLocks noGrp="1"/>
          </p:cNvGraphicFramePr>
          <p:nvPr>
            <p:extLst>
              <p:ext uri="{D42A27DB-BD31-4B8C-83A1-F6EECF244321}">
                <p14:modId xmlns:p14="http://schemas.microsoft.com/office/powerpoint/2010/main" val="3385457227"/>
              </p:ext>
            </p:extLst>
          </p:nvPr>
        </p:nvGraphicFramePr>
        <p:xfrm>
          <a:off x="606745" y="2511288"/>
          <a:ext cx="2339938" cy="3490520"/>
        </p:xfrm>
        <a:graphic>
          <a:graphicData uri="http://schemas.openxmlformats.org/drawingml/2006/table">
            <a:tbl>
              <a:tblPr firstRow="1" bandRow="1">
                <a:tableStyleId>{5C22544A-7EE6-4342-B048-85BDC9FD1C3A}</a:tableStyleId>
              </a:tblPr>
              <a:tblGrid>
                <a:gridCol w="521175">
                  <a:extLst>
                    <a:ext uri="{9D8B030D-6E8A-4147-A177-3AD203B41FA5}">
                      <a16:colId xmlns:a16="http://schemas.microsoft.com/office/drawing/2014/main" val="20000"/>
                    </a:ext>
                  </a:extLst>
                </a:gridCol>
                <a:gridCol w="1818763">
                  <a:extLst>
                    <a:ext uri="{9D8B030D-6E8A-4147-A177-3AD203B41FA5}">
                      <a16:colId xmlns:a16="http://schemas.microsoft.com/office/drawing/2014/main" val="20001"/>
                    </a:ext>
                  </a:extLst>
                </a:gridCol>
              </a:tblGrid>
              <a:tr h="317320">
                <a:tc>
                  <a:txBody>
                    <a:bodyPr/>
                    <a:lstStyle/>
                    <a:p>
                      <a:pPr algn="ctr">
                        <a:lnSpc>
                          <a:spcPts val="1200"/>
                        </a:lnSpc>
                      </a:pPr>
                      <a:r>
                        <a:rPr kumimoji="1"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順位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a:lnSpc>
                          <a:spcPts val="1200"/>
                        </a:lnSpc>
                      </a:pPr>
                      <a:r>
                        <a:rPr kumimoji="1"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都  市</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10000"/>
                  </a:ext>
                </a:extLst>
              </a:tr>
              <a:tr h="317320">
                <a:tc>
                  <a:txBody>
                    <a:bodyPr/>
                    <a:lstStyle/>
                    <a:p>
                      <a:pPr algn="ctr">
                        <a:lnSpc>
                          <a:spcPts val="1400"/>
                        </a:lnSpc>
                      </a:pP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１位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コペンハーゲン</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317320">
                <a:tc>
                  <a:txBody>
                    <a:bodyPr/>
                    <a:lstStyle/>
                    <a:p>
                      <a:pPr algn="ctr">
                        <a:lnSpc>
                          <a:spcPts val="1400"/>
                        </a:lnSpc>
                      </a:pP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２位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ウィーン</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317320">
                <a:tc>
                  <a:txBody>
                    <a:bodyPr/>
                    <a:lstStyle/>
                    <a:p>
                      <a:pPr algn="ctr">
                        <a:lnSpc>
                          <a:spcPts val="1400"/>
                        </a:lnSpc>
                      </a:pP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３位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チューリッヒ</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317320">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４位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メルボルン</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3747663"/>
                  </a:ext>
                </a:extLst>
              </a:tr>
              <a:tr h="317320">
                <a:tc>
                  <a:txBody>
                    <a:bodyPr/>
                    <a:lstStyle/>
                    <a:p>
                      <a:pPr algn="ctr">
                        <a:lnSpc>
                          <a:spcPts val="1400"/>
                        </a:lnSpc>
                      </a:pP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５位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ジュネーヴ</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31732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６位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シドニー</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31732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７位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1" u="sng"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r h="31732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７位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オークランド</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7"/>
                  </a:ext>
                </a:extLst>
              </a:tr>
              <a:tr h="31732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９位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0" u="none"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アデレード</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r h="31732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en-US" altLang="ja-JP"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0" u="non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バンクーバー</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bl>
          </a:graphicData>
        </a:graphic>
      </p:graphicFrame>
      <p:graphicFrame>
        <p:nvGraphicFramePr>
          <p:cNvPr id="25" name="表 24"/>
          <p:cNvGraphicFramePr>
            <a:graphicFrameLocks noGrp="1"/>
          </p:cNvGraphicFramePr>
          <p:nvPr>
            <p:extLst>
              <p:ext uri="{D42A27DB-BD31-4B8C-83A1-F6EECF244321}">
                <p14:modId xmlns:p14="http://schemas.microsoft.com/office/powerpoint/2010/main" val="2829880935"/>
              </p:ext>
            </p:extLst>
          </p:nvPr>
        </p:nvGraphicFramePr>
        <p:xfrm>
          <a:off x="3363494" y="2511288"/>
          <a:ext cx="2339938" cy="3510000"/>
        </p:xfrm>
        <a:graphic>
          <a:graphicData uri="http://schemas.openxmlformats.org/drawingml/2006/table">
            <a:tbl>
              <a:tblPr firstRow="1" bandRow="1">
                <a:tableStyleId>{5C22544A-7EE6-4342-B048-85BDC9FD1C3A}</a:tableStyleId>
              </a:tblPr>
              <a:tblGrid>
                <a:gridCol w="521174">
                  <a:extLst>
                    <a:ext uri="{9D8B030D-6E8A-4147-A177-3AD203B41FA5}">
                      <a16:colId xmlns:a16="http://schemas.microsoft.com/office/drawing/2014/main" val="20000"/>
                    </a:ext>
                  </a:extLst>
                </a:gridCol>
                <a:gridCol w="1818764">
                  <a:extLst>
                    <a:ext uri="{9D8B030D-6E8A-4147-A177-3AD203B41FA5}">
                      <a16:colId xmlns:a16="http://schemas.microsoft.com/office/drawing/2014/main" val="20001"/>
                    </a:ext>
                  </a:extLst>
                </a:gridCol>
              </a:tblGrid>
              <a:tr h="270000">
                <a:tc>
                  <a:txBody>
                    <a:bodyPr/>
                    <a:lstStyle/>
                    <a:p>
                      <a:pPr algn="ctr">
                        <a:lnSpc>
                          <a:spcPts val="1200"/>
                        </a:lnSpc>
                      </a:pPr>
                      <a:r>
                        <a:rPr kumimoji="1"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順位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a:lnSpc>
                          <a:spcPts val="1200"/>
                        </a:lnSpc>
                      </a:pPr>
                      <a:r>
                        <a:rPr kumimoji="1"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都  市</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10000"/>
                  </a:ext>
                </a:extLst>
              </a:tr>
              <a:tr h="270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１位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コペンハーゲン</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270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２位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トロント</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270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３位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シンガポール</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270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４位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シドニー</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270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５位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東京</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270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６位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アムステルダム</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r h="270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７位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ウェリントン</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7"/>
                  </a:ext>
                </a:extLst>
              </a:tr>
              <a:tr h="270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８位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香港</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r h="270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９位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メルボルン</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r h="270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en-US" altLang="ja-JP" sz="1100" b="0" u="none" dirty="0">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ストックホルム</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0"/>
                  </a:ext>
                </a:extLst>
              </a:tr>
              <a:tr h="270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en-US" altLang="ja-JP" sz="1100" b="0" u="none" dirty="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endParaRPr>
                    </a:p>
                  </a:txBody>
                  <a:tcPr marL="33231" marR="33231" marT="42203" marB="42203"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en-US" altLang="ja-JP" sz="1100" dirty="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100" dirty="0">
                        <a:latin typeface="Meiryo UI" panose="020B0604030504040204" pitchFamily="50" charset="-128"/>
                        <a:ea typeface="Meiryo UI" panose="020B0604030504040204" pitchFamily="50" charset="-128"/>
                        <a:cs typeface="Meiryo UI" panose="020B0604030504040204" pitchFamily="50" charset="-128"/>
                      </a:endParaRPr>
                    </a:p>
                  </a:txBody>
                  <a:tcPr marL="33231" marR="33231" marT="42203" marB="42203"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21599368"/>
                  </a:ext>
                </a:extLst>
              </a:tr>
              <a:tr h="270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en-US" altLang="ja-JP" sz="1100" b="1" u="sng" dirty="0">
                          <a:latin typeface="Meiryo UI" panose="020B0604030504040204" pitchFamily="50" charset="-128"/>
                          <a:ea typeface="Meiryo UI" panose="020B0604030504040204" pitchFamily="50" charset="-128"/>
                          <a:cs typeface="Meiryo UI" panose="020B0604030504040204" pitchFamily="50" charset="-128"/>
                        </a:rPr>
                        <a:t>17</a:t>
                      </a:r>
                      <a:r>
                        <a:rPr kumimoji="1" lang="ja-JP" altLang="en-US" sz="1100" b="1" u="sng" dirty="0">
                          <a:latin typeface="Meiryo UI" panose="020B0604030504040204" pitchFamily="50" charset="-128"/>
                          <a:ea typeface="Meiryo UI" panose="020B0604030504040204" pitchFamily="50" charset="-128"/>
                          <a:cs typeface="Meiryo UI" panose="020B0604030504040204" pitchFamily="50" charset="-128"/>
                        </a:rPr>
                        <a:t>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marL="0" marR="0" lvl="0" indent="0" algn="ctr" defTabSz="914400" rtl="0" eaLnBrk="1" fontAlgn="auto" latinLnBrk="0" hangingPunct="1">
                        <a:lnSpc>
                          <a:spcPts val="1400"/>
                        </a:lnSpc>
                        <a:spcBef>
                          <a:spcPts val="0"/>
                        </a:spcBef>
                        <a:spcAft>
                          <a:spcPts val="0"/>
                        </a:spcAft>
                        <a:buClrTx/>
                        <a:buSzTx/>
                        <a:buFontTx/>
                        <a:buNone/>
                        <a:tabLst/>
                        <a:defRPr/>
                      </a:pPr>
                      <a:r>
                        <a:rPr kumimoji="1" lang="ja-JP" altLang="en-US" sz="1100" b="1" u="sng" dirty="0">
                          <a:latin typeface="Meiryo UI" panose="020B0604030504040204" pitchFamily="50" charset="-128"/>
                          <a:ea typeface="Meiryo UI" panose="020B0604030504040204" pitchFamily="50" charset="-128"/>
                          <a:cs typeface="Meiryo UI" panose="020B0604030504040204" pitchFamily="50" charset="-128"/>
                        </a:rPr>
                        <a:t>大阪</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67258731"/>
                  </a:ext>
                </a:extLst>
              </a:tr>
            </a:tbl>
          </a:graphicData>
        </a:graphic>
      </p:graphicFrame>
      <p:graphicFrame>
        <p:nvGraphicFramePr>
          <p:cNvPr id="27" name="表 26"/>
          <p:cNvGraphicFramePr>
            <a:graphicFrameLocks noGrp="1"/>
          </p:cNvGraphicFramePr>
          <p:nvPr>
            <p:extLst>
              <p:ext uri="{D42A27DB-BD31-4B8C-83A1-F6EECF244321}">
                <p14:modId xmlns:p14="http://schemas.microsoft.com/office/powerpoint/2010/main" val="3740028545"/>
              </p:ext>
            </p:extLst>
          </p:nvPr>
        </p:nvGraphicFramePr>
        <p:xfrm>
          <a:off x="6071754" y="2511288"/>
          <a:ext cx="2324556" cy="3168000"/>
        </p:xfrm>
        <a:graphic>
          <a:graphicData uri="http://schemas.openxmlformats.org/drawingml/2006/table">
            <a:tbl>
              <a:tblPr firstRow="1" bandRow="1">
                <a:tableStyleId>{5C22544A-7EE6-4342-B048-85BDC9FD1C3A}</a:tableStyleId>
              </a:tblPr>
              <a:tblGrid>
                <a:gridCol w="517749">
                  <a:extLst>
                    <a:ext uri="{9D8B030D-6E8A-4147-A177-3AD203B41FA5}">
                      <a16:colId xmlns:a16="http://schemas.microsoft.com/office/drawing/2014/main" val="20000"/>
                    </a:ext>
                  </a:extLst>
                </a:gridCol>
                <a:gridCol w="1806807">
                  <a:extLst>
                    <a:ext uri="{9D8B030D-6E8A-4147-A177-3AD203B41FA5}">
                      <a16:colId xmlns:a16="http://schemas.microsoft.com/office/drawing/2014/main" val="20001"/>
                    </a:ext>
                  </a:extLst>
                </a:gridCol>
              </a:tblGrid>
              <a:tr h="288000">
                <a:tc>
                  <a:txBody>
                    <a:bodyPr/>
                    <a:lstStyle/>
                    <a:p>
                      <a:pPr algn="ctr">
                        <a:lnSpc>
                          <a:spcPts val="1200"/>
                        </a:lnSpc>
                      </a:pPr>
                      <a:r>
                        <a:rPr kumimoji="1"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順位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a:txBody>
                    <a:bodyPr/>
                    <a:lstStyle/>
                    <a:p>
                      <a:pPr algn="ctr">
                        <a:lnSpc>
                          <a:spcPts val="1200"/>
                        </a:lnSpc>
                      </a:pPr>
                      <a:r>
                        <a:rPr kumimoji="1" lang="ja-JP" altLang="en-US" sz="110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都  市</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10000"/>
                  </a:ext>
                </a:extLst>
              </a:tr>
              <a:tr h="288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１位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東京</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288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２位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京都</a:t>
                      </a:r>
                      <a:endParaRPr kumimoji="1" lang="en-US" altLang="ja-JP" sz="1100" b="0" u="none" dirty="0">
                        <a:latin typeface="Meiryo UI" panose="020B0604030504040204" pitchFamily="50" charset="-128"/>
                        <a:ea typeface="Meiryo UI" panose="020B0604030504040204" pitchFamily="50" charset="-128"/>
                        <a:cs typeface="Meiryo UI" panose="020B0604030504040204" pitchFamily="50" charset="-128"/>
                      </a:endParaRP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288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３位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ケープタウン</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288000">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４位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シンガポール</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５位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ソウル</a:t>
                      </a:r>
                      <a:endParaRPr kumimoji="1" lang="en-US" altLang="ja-JP" sz="1100" dirty="0">
                        <a:latin typeface="Meiryo UI" panose="020B0604030504040204" pitchFamily="50" charset="-128"/>
                        <a:ea typeface="Meiryo UI" panose="020B0604030504040204" pitchFamily="50" charset="-128"/>
                        <a:cs typeface="Meiryo UI" panose="020B0604030504040204" pitchFamily="50" charset="-128"/>
                      </a:endParaRP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６位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パリ</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6"/>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７位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バンクーバー</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7"/>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８位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エディンバラ</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8"/>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９位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モントリオール</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9"/>
                  </a:ext>
                </a:extLst>
              </a:tr>
              <a:tr h="288000">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en-US" altLang="ja-JP" sz="1100" b="0" u="none" dirty="0">
                          <a:latin typeface="Meiryo UI" panose="020B0604030504040204" pitchFamily="50" charset="-128"/>
                          <a:ea typeface="Meiryo UI" panose="020B0604030504040204" pitchFamily="50" charset="-128"/>
                          <a:cs typeface="Meiryo UI" panose="020B0604030504040204" pitchFamily="50" charset="-128"/>
                        </a:rPr>
                        <a:t>10</a:t>
                      </a:r>
                      <a:r>
                        <a:rPr kumimoji="1" lang="ja-JP" altLang="en-US" sz="1100" b="0" u="none" dirty="0">
                          <a:latin typeface="Meiryo UI" panose="020B0604030504040204" pitchFamily="50" charset="-128"/>
                          <a:ea typeface="Meiryo UI" panose="020B0604030504040204" pitchFamily="50" charset="-128"/>
                          <a:cs typeface="Meiryo UI" panose="020B0604030504040204" pitchFamily="50" charset="-128"/>
                        </a:rPr>
                        <a:t>位</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a:lnSpc>
                          <a:spcPts val="1400"/>
                        </a:lnSpc>
                      </a:pPr>
                      <a:r>
                        <a:rPr kumimoji="1" lang="ja-JP" altLang="en-US" sz="1100" dirty="0">
                          <a:latin typeface="Meiryo UI" panose="020B0604030504040204" pitchFamily="50" charset="-128"/>
                          <a:ea typeface="Meiryo UI" panose="020B0604030504040204" pitchFamily="50" charset="-128"/>
                          <a:cs typeface="Meiryo UI" panose="020B0604030504040204" pitchFamily="50" charset="-128"/>
                        </a:rPr>
                        <a:t>プノンペン</a:t>
                      </a:r>
                    </a:p>
                  </a:txBody>
                  <a:tcPr marL="33231" marR="33231"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10"/>
                  </a:ext>
                </a:extLst>
              </a:tr>
            </a:tbl>
          </a:graphicData>
        </a:graphic>
      </p:graphicFrame>
      <p:sp>
        <p:nvSpPr>
          <p:cNvPr id="10" name="テキスト ボックス 9">
            <a:extLst>
              <a:ext uri="{FF2B5EF4-FFF2-40B4-BE49-F238E27FC236}">
                <a16:creationId xmlns:a16="http://schemas.microsoft.com/office/drawing/2014/main" id="{34CF59F8-A367-4EC1-83BF-5D400B8A4CCC}"/>
              </a:ext>
            </a:extLst>
          </p:cNvPr>
          <p:cNvSpPr txBox="1"/>
          <p:nvPr/>
        </p:nvSpPr>
        <p:spPr>
          <a:xfrm>
            <a:off x="3185824" y="6008801"/>
            <a:ext cx="2718280" cy="338554"/>
          </a:xfrm>
          <a:prstGeom prst="rect">
            <a:avLst/>
          </a:prstGeom>
          <a:noFill/>
          <a:ln>
            <a:noFill/>
          </a:ln>
        </p:spPr>
        <p:txBody>
          <a:bodyPr wrap="square" rtlCol="0">
            <a:spAutoFit/>
          </a:bodyPr>
          <a:lstStyle/>
          <a:p>
            <a:pPr marL="164127" indent="-164127" defTabSz="844083">
              <a:defRPr/>
            </a:pP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出典：第</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回「副首都ビジョン」のバージョンアップに向けた意見</a:t>
            </a:r>
            <a:endPar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64127" indent="-164127" defTabSz="844083">
              <a:defRPr/>
            </a:pP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交換会（</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2022.1.20</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）資料より転載</a:t>
            </a:r>
          </a:p>
        </p:txBody>
      </p:sp>
      <p:sp>
        <p:nvSpPr>
          <p:cNvPr id="11" name="テキスト ボックス 10">
            <a:extLst>
              <a:ext uri="{FF2B5EF4-FFF2-40B4-BE49-F238E27FC236}">
                <a16:creationId xmlns:a16="http://schemas.microsoft.com/office/drawing/2014/main" id="{34CF59F8-A367-4EC1-83BF-5D400B8A4CCC}"/>
              </a:ext>
            </a:extLst>
          </p:cNvPr>
          <p:cNvSpPr txBox="1"/>
          <p:nvPr/>
        </p:nvSpPr>
        <p:spPr>
          <a:xfrm>
            <a:off x="5904104" y="6008801"/>
            <a:ext cx="2695280" cy="338554"/>
          </a:xfrm>
          <a:prstGeom prst="rect">
            <a:avLst/>
          </a:prstGeom>
          <a:noFill/>
          <a:ln>
            <a:noFill/>
          </a:ln>
        </p:spPr>
        <p:txBody>
          <a:bodyPr wrap="square" rtlCol="0">
            <a:spAutoFit/>
          </a:bodyPr>
          <a:lstStyle/>
          <a:p>
            <a:pPr marL="164127" indent="-164127" defTabSz="844083">
              <a:defRPr/>
            </a:pP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出典：コンデナスト・トラベラー「</a:t>
            </a:r>
            <a:r>
              <a:rPr lang="en-US" altLang="ja-JP"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The Best Cities in the World: 2025 Readers’ Choice Awards</a:t>
            </a: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」より作成</a:t>
            </a:r>
          </a:p>
        </p:txBody>
      </p:sp>
      <p:sp>
        <p:nvSpPr>
          <p:cNvPr id="13" name="テキスト ボックス 12">
            <a:extLst>
              <a:ext uri="{FF2B5EF4-FFF2-40B4-BE49-F238E27FC236}">
                <a16:creationId xmlns:a16="http://schemas.microsoft.com/office/drawing/2014/main" id="{34CF59F8-A367-4EC1-83BF-5D400B8A4CCC}"/>
              </a:ext>
            </a:extLst>
          </p:cNvPr>
          <p:cNvSpPr txBox="1"/>
          <p:nvPr/>
        </p:nvSpPr>
        <p:spPr>
          <a:xfrm>
            <a:off x="467544" y="6008801"/>
            <a:ext cx="2718280" cy="338554"/>
          </a:xfrm>
          <a:prstGeom prst="rect">
            <a:avLst/>
          </a:prstGeom>
          <a:noFill/>
          <a:ln>
            <a:noFill/>
          </a:ln>
        </p:spPr>
        <p:txBody>
          <a:bodyPr wrap="square" rtlCol="0">
            <a:spAutoFit/>
          </a:bodyPr>
          <a:lstStyle/>
          <a:p>
            <a:pPr marL="164127" indent="-164127" defTabSz="844083">
              <a:defRPr/>
            </a:pPr>
            <a:r>
              <a:rPr lang="ja-JP" altLang="en-US" sz="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出典：</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Economist Intelligence</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The Global Liveability </a:t>
            </a:r>
          </a:p>
          <a:p>
            <a:pPr marL="164127" indent="-164127" defTabSz="844083">
              <a:defRPr/>
            </a:pPr>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Index 2025</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」より作成</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p:cNvSpPr>
            <a:spLocks noGrp="1"/>
          </p:cNvSpPr>
          <p:nvPr>
            <p:ph type="sldNum" sz="quarter" idx="12"/>
          </p:nvPr>
        </p:nvSpPr>
        <p:spPr/>
        <p:txBody>
          <a:bodyPr/>
          <a:lstStyle/>
          <a:p>
            <a:fld id="{D2D8002D-B5B0-4BAC-B1F6-782DDCCE6D9C}" type="slidenum">
              <a:rPr lang="ja-JP" altLang="en-US" smtClean="0"/>
              <a:pPr/>
              <a:t>11</a:t>
            </a:fld>
            <a:endParaRPr lang="ja-JP" altLang="en-US" dirty="0"/>
          </a:p>
        </p:txBody>
      </p:sp>
    </p:spTree>
    <p:extLst>
      <p:ext uri="{BB962C8B-B14F-4D97-AF65-F5344CB8AC3E}">
        <p14:creationId xmlns:p14="http://schemas.microsoft.com/office/powerpoint/2010/main" val="4133247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テキスト ボックス 36"/>
          <p:cNvSpPr txBox="1"/>
          <p:nvPr/>
        </p:nvSpPr>
        <p:spPr>
          <a:xfrm>
            <a:off x="86233" y="932630"/>
            <a:ext cx="8776102" cy="2308324"/>
          </a:xfrm>
          <a:prstGeom prst="rect">
            <a:avLst/>
          </a:prstGeom>
          <a:noFill/>
          <a:ln>
            <a:noFill/>
          </a:ln>
        </p:spPr>
        <p:txBody>
          <a:bodyPr wrap="square" rIns="72000" rtlCol="0">
            <a:spAutoFit/>
          </a:bodyPr>
          <a:lstStyle/>
          <a:p>
            <a:pPr marL="285750" indent="-2857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森記念財団都市戦略研究所による「日本の都市特性評価</a:t>
            </a:r>
            <a:r>
              <a:rPr lang="en-US" altLang="ja-JP" sz="1200" dirty="0">
                <a:latin typeface="Meiryo UI" panose="020B0604030504040204" pitchFamily="50" charset="-128"/>
                <a:ea typeface="Meiryo UI" panose="020B0604030504040204" pitchFamily="50" charset="-128"/>
              </a:rPr>
              <a:t>2025</a:t>
            </a:r>
            <a:r>
              <a:rPr lang="ja-JP" altLang="en-US" sz="1200" dirty="0">
                <a:latin typeface="Meiryo UI" panose="020B0604030504040204" pitchFamily="50" charset="-128"/>
                <a:ea typeface="Meiryo UI" panose="020B0604030504040204" pitchFamily="50" charset="-128"/>
              </a:rPr>
              <a:t>（国内都市ランキング）」で、東京</a:t>
            </a:r>
            <a:r>
              <a:rPr lang="en-US" altLang="ja-JP" sz="1200" dirty="0">
                <a:latin typeface="Meiryo UI" panose="020B0604030504040204" pitchFamily="50" charset="-128"/>
                <a:ea typeface="Meiryo UI" panose="020B0604030504040204" pitchFamily="50" charset="-128"/>
              </a:rPr>
              <a:t>23</a:t>
            </a:r>
            <a:r>
              <a:rPr lang="ja-JP" altLang="en-US" sz="1200" dirty="0">
                <a:latin typeface="Meiryo UI" panose="020B0604030504040204" pitchFamily="50" charset="-128"/>
                <a:ea typeface="Meiryo UI" panose="020B0604030504040204" pitchFamily="50" charset="-128"/>
              </a:rPr>
              <a:t>区を除く国内</a:t>
            </a:r>
            <a:r>
              <a:rPr lang="en-US" altLang="ja-JP" sz="1200" dirty="0">
                <a:latin typeface="Meiryo UI" panose="020B0604030504040204" pitchFamily="50" charset="-128"/>
                <a:ea typeface="Meiryo UI" panose="020B0604030504040204" pitchFamily="50" charset="-128"/>
              </a:rPr>
              <a:t>136</a:t>
            </a:r>
            <a:r>
              <a:rPr lang="ja-JP" altLang="en-US" sz="1200" dirty="0">
                <a:latin typeface="Meiryo UI" panose="020B0604030504040204" pitchFamily="50" charset="-128"/>
                <a:ea typeface="Meiryo UI" panose="020B0604030504040204" pitchFamily="50" charset="-128"/>
              </a:rPr>
              <a:t>主要都市の中で、大阪市が</a:t>
            </a:r>
            <a:r>
              <a:rPr lang="en-US" altLang="ja-JP" sz="1200" dirty="0">
                <a:latin typeface="Meiryo UI" panose="020B0604030504040204" pitchFamily="50" charset="-128"/>
                <a:ea typeface="Meiryo UI" panose="020B0604030504040204" pitchFamily="50" charset="-128"/>
              </a:rPr>
              <a:t>2021</a:t>
            </a:r>
            <a:r>
              <a:rPr lang="ja-JP" altLang="en-US" sz="1200" dirty="0">
                <a:latin typeface="Meiryo UI" panose="020B0604030504040204" pitchFamily="50" charset="-128"/>
                <a:ea typeface="Meiryo UI" panose="020B0604030504040204" pitchFamily="50" charset="-128"/>
              </a:rPr>
              <a:t>年から</a:t>
            </a:r>
            <a:r>
              <a:rPr lang="en-US" altLang="ja-JP" sz="1200" dirty="0">
                <a:latin typeface="Meiryo UI" panose="020B0604030504040204" pitchFamily="50" charset="-128"/>
                <a:ea typeface="Meiryo UI" panose="020B0604030504040204" pitchFamily="50" charset="-128"/>
              </a:rPr>
              <a:t>5</a:t>
            </a:r>
            <a:r>
              <a:rPr lang="ja-JP" altLang="en-US" sz="1200" dirty="0">
                <a:latin typeface="Meiryo UI" panose="020B0604030504040204" pitchFamily="50" charset="-128"/>
                <a:ea typeface="Meiryo UI" panose="020B0604030504040204" pitchFamily="50" charset="-128"/>
              </a:rPr>
              <a:t>年連続で総合１位。</a:t>
            </a:r>
            <a:endParaRPr lang="en-US" altLang="ja-JP" sz="12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「経済・ビジネス」、「研究・開発」、「文化・交流」、「交通・アクセス」の</a:t>
            </a:r>
            <a:r>
              <a:rPr lang="en-US" altLang="ja-JP" sz="1200" dirty="0">
                <a:latin typeface="Meiryo UI" panose="020B0604030504040204" pitchFamily="50" charset="-128"/>
                <a:ea typeface="Meiryo UI" panose="020B0604030504040204" pitchFamily="50" charset="-128"/>
              </a:rPr>
              <a:t>4</a:t>
            </a:r>
            <a:r>
              <a:rPr lang="ja-JP" altLang="en-US" sz="1200" dirty="0">
                <a:latin typeface="Meiryo UI" panose="020B0604030504040204" pitchFamily="50" charset="-128"/>
                <a:ea typeface="Meiryo UI" panose="020B0604030504040204" pitchFamily="50" charset="-128"/>
              </a:rPr>
              <a:t>分野で高い評価を得た。</a:t>
            </a:r>
          </a:p>
          <a:p>
            <a:pPr marL="285750" indent="-2857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特に、「経済・ビジネス」、「交通・アクセス」の２つの分野ではトップを獲得。「文化・交流」では観光地の数・評価で２位、文化財指定件数で３位となり、豊富な観光資源を有しているとの評価を得た。</a:t>
            </a:r>
            <a:endParaRPr lang="en-US" altLang="ja-JP" sz="12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endParaRPr lang="en-US" altLang="ja-JP" sz="14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endParaRPr lang="en-US" altLang="ja-JP" sz="1400" dirty="0">
              <a:latin typeface="Meiryo UI" panose="020B0604030504040204" pitchFamily="50" charset="-128"/>
              <a:ea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endParaRPr lang="en-US" altLang="ja-JP" sz="14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endParaRPr lang="en-US" altLang="ja-JP" sz="14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endParaRPr lang="ja-JP" altLang="en-US" sz="1400" dirty="0">
              <a:latin typeface="Meiryo UI" panose="020B0604030504040204" pitchFamily="50" charset="-128"/>
              <a:ea typeface="Meiryo UI" panose="020B0604030504040204" pitchFamily="50" charset="-128"/>
            </a:endParaRPr>
          </a:p>
        </p:txBody>
      </p:sp>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（参考）国内の都市ランキング（日本の都市特性評価）　</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1" name="タイトル 1"/>
          <p:cNvSpPr txBox="1">
            <a:spLocks/>
          </p:cNvSpPr>
          <p:nvPr/>
        </p:nvSpPr>
        <p:spPr>
          <a:xfrm>
            <a:off x="76361" y="2218711"/>
            <a:ext cx="4451474" cy="332345"/>
          </a:xfrm>
          <a:prstGeom prst="rect">
            <a:avLst/>
          </a:prstGeom>
        </p:spPr>
        <p:txBody>
          <a:bodyPr vert="horz" lIns="84406" tIns="42203" rIns="84406" bIns="42203"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300" b="1" dirty="0">
                <a:latin typeface="Meiryo UI" panose="020B0604030504040204" pitchFamily="50" charset="-128"/>
                <a:ea typeface="Meiryo UI" panose="020B0604030504040204" pitchFamily="50" charset="-128"/>
                <a:cs typeface="Meiryo UI" panose="020B0604030504040204" pitchFamily="50" charset="-128"/>
              </a:rPr>
              <a:t>2024</a:t>
            </a: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年のトップ</a:t>
            </a:r>
            <a:r>
              <a:rPr lang="en-US" altLang="ja-JP" sz="1300" b="1" dirty="0">
                <a:latin typeface="Meiryo UI" panose="020B0604030504040204" pitchFamily="50" charset="-128"/>
                <a:ea typeface="Meiryo UI" panose="020B0604030504040204" pitchFamily="50" charset="-128"/>
                <a:cs typeface="Meiryo UI" panose="020B0604030504040204" pitchFamily="50" charset="-128"/>
              </a:rPr>
              <a:t>5</a:t>
            </a: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3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タイトル 1"/>
          <p:cNvSpPr txBox="1">
            <a:spLocks/>
          </p:cNvSpPr>
          <p:nvPr/>
        </p:nvSpPr>
        <p:spPr>
          <a:xfrm>
            <a:off x="107504" y="5589240"/>
            <a:ext cx="6382697" cy="332345"/>
          </a:xfrm>
          <a:prstGeom prst="rect">
            <a:avLst/>
          </a:prstGeom>
        </p:spPr>
        <p:txBody>
          <a:bodyPr vert="horz" lIns="84406" tIns="42203" rIns="84406" bIns="42203"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spcBef>
                <a:spcPts val="0"/>
              </a:spcBef>
            </a:pP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　「日本の都市特性評価（国内都市ランキング）」とは</a:t>
            </a:r>
            <a:endParaRPr lang="en-US" altLang="ja-JP" sz="13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テキスト ボックス 17"/>
          <p:cNvSpPr txBox="1"/>
          <p:nvPr/>
        </p:nvSpPr>
        <p:spPr>
          <a:xfrm>
            <a:off x="323528" y="5827911"/>
            <a:ext cx="7242948" cy="769441"/>
          </a:xfrm>
          <a:prstGeom prst="rect">
            <a:avLst/>
          </a:prstGeom>
          <a:noFill/>
        </p:spPr>
        <p:txBody>
          <a:bodyPr wrap="square" rtlCol="0">
            <a:spAutoFit/>
          </a:bodyPr>
          <a:lstStyle/>
          <a:p>
            <a:pPr marL="171450" indent="-17145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一般社団法人　森記念財団　都市戦略研究所が、国内都市の総合力を毎年度評価し、公表（最新版は</a:t>
            </a:r>
            <a:r>
              <a:rPr lang="en-US" altLang="ja-JP" sz="1100" dirty="0">
                <a:latin typeface="Meiryo UI" panose="020B0604030504040204" pitchFamily="50" charset="-128"/>
                <a:ea typeface="Meiryo UI" panose="020B0604030504040204" pitchFamily="50" charset="-128"/>
              </a:rPr>
              <a:t>2025</a:t>
            </a:r>
            <a:r>
              <a:rPr lang="ja-JP" altLang="en-US" sz="1100" dirty="0">
                <a:latin typeface="Meiryo UI" panose="020B0604030504040204" pitchFamily="50" charset="-128"/>
                <a:ea typeface="Meiryo UI" panose="020B0604030504040204" pitchFamily="50" charset="-128"/>
              </a:rPr>
              <a:t>年版）</a:t>
            </a:r>
            <a:endParaRPr lang="en-US" altLang="ja-JP" sz="1100" dirty="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対象都市は、東京を除く国内</a:t>
            </a:r>
            <a:r>
              <a:rPr lang="en-US" altLang="ja-JP" sz="1100" dirty="0">
                <a:latin typeface="Meiryo UI" panose="020B0604030504040204" pitchFamily="50" charset="-128"/>
                <a:ea typeface="Meiryo UI" panose="020B0604030504040204" pitchFamily="50" charset="-128"/>
              </a:rPr>
              <a:t>136</a:t>
            </a:r>
            <a:r>
              <a:rPr lang="ja-JP" altLang="en-US" sz="1100" dirty="0">
                <a:latin typeface="Meiryo UI" panose="020B0604030504040204" pitchFamily="50" charset="-128"/>
                <a:ea typeface="Meiryo UI" panose="020B0604030504040204" pitchFamily="50" charset="-128"/>
              </a:rPr>
              <a:t>の主要都市。（対象都市：政令指定都市、県庁所在市、人口</a:t>
            </a:r>
            <a:r>
              <a:rPr lang="en-US" altLang="ja-JP" sz="1100" dirty="0">
                <a:latin typeface="Meiryo UI" panose="020B0604030504040204" pitchFamily="50" charset="-128"/>
                <a:ea typeface="Meiryo UI" panose="020B0604030504040204" pitchFamily="50" charset="-128"/>
              </a:rPr>
              <a:t>17</a:t>
            </a:r>
            <a:r>
              <a:rPr lang="ja-JP" altLang="en-US" sz="1100" dirty="0">
                <a:latin typeface="Meiryo UI" panose="020B0604030504040204" pitchFamily="50" charset="-128"/>
                <a:ea typeface="Meiryo UI" panose="020B0604030504040204" pitchFamily="50" charset="-128"/>
              </a:rPr>
              <a:t>万人以上の都市）</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東京</a:t>
            </a:r>
            <a:r>
              <a:rPr lang="en-US" altLang="ja-JP" sz="1100" dirty="0">
                <a:latin typeface="Meiryo UI" panose="020B0604030504040204" pitchFamily="50" charset="-128"/>
                <a:ea typeface="Meiryo UI" panose="020B0604030504040204" pitchFamily="50" charset="-128"/>
              </a:rPr>
              <a:t>23</a:t>
            </a:r>
            <a:r>
              <a:rPr lang="ja-JP" altLang="en-US" sz="1100" dirty="0">
                <a:latin typeface="Meiryo UI" panose="020B0604030504040204" pitchFamily="50" charset="-128"/>
                <a:ea typeface="Meiryo UI" panose="020B0604030504040204" pitchFamily="50" charset="-128"/>
              </a:rPr>
              <a:t>区は別途評価</a:t>
            </a:r>
            <a:endParaRPr lang="en-US" altLang="ja-JP" sz="1100" dirty="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６分野、</a:t>
            </a:r>
            <a:r>
              <a:rPr lang="en-US" altLang="ja-JP" sz="1100" dirty="0">
                <a:latin typeface="Meiryo UI" panose="020B0604030504040204" pitchFamily="50" charset="-128"/>
                <a:ea typeface="Meiryo UI" panose="020B0604030504040204" pitchFamily="50" charset="-128"/>
              </a:rPr>
              <a:t>27</a:t>
            </a:r>
            <a:r>
              <a:rPr lang="ja-JP" altLang="en-US" sz="1100" dirty="0">
                <a:latin typeface="Meiryo UI" panose="020B0604030504040204" pitchFamily="50" charset="-128"/>
                <a:ea typeface="Meiryo UI" panose="020B0604030504040204" pitchFamily="50" charset="-128"/>
              </a:rPr>
              <a:t>指標グループで評価しており、総指標数は</a:t>
            </a:r>
            <a:r>
              <a:rPr lang="en-US" altLang="ja-JP" sz="1100" dirty="0">
                <a:latin typeface="Meiryo UI" panose="020B0604030504040204" pitchFamily="50" charset="-128"/>
                <a:ea typeface="Meiryo UI" panose="020B0604030504040204" pitchFamily="50" charset="-128"/>
              </a:rPr>
              <a:t>87</a:t>
            </a:r>
            <a:endParaRPr lang="ja-JP" altLang="en-US" sz="1100" dirty="0">
              <a:latin typeface="Meiryo UI" panose="020B0604030504040204" pitchFamily="50" charset="-128"/>
              <a:ea typeface="Meiryo UI"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477983619"/>
              </p:ext>
            </p:extLst>
          </p:nvPr>
        </p:nvGraphicFramePr>
        <p:xfrm>
          <a:off x="83224" y="2574447"/>
          <a:ext cx="8938860" cy="2880360"/>
        </p:xfrm>
        <a:graphic>
          <a:graphicData uri="http://schemas.openxmlformats.org/drawingml/2006/table">
            <a:tbl>
              <a:tblPr firstRow="1" bandRow="1">
                <a:tableStyleId>{5C22544A-7EE6-4342-B048-85BDC9FD1C3A}</a:tableStyleId>
              </a:tblPr>
              <a:tblGrid>
                <a:gridCol w="494030">
                  <a:extLst>
                    <a:ext uri="{9D8B030D-6E8A-4147-A177-3AD203B41FA5}">
                      <a16:colId xmlns:a16="http://schemas.microsoft.com/office/drawing/2014/main" val="351836524"/>
                    </a:ext>
                  </a:extLst>
                </a:gridCol>
                <a:gridCol w="762318">
                  <a:extLst>
                    <a:ext uri="{9D8B030D-6E8A-4147-A177-3AD203B41FA5}">
                      <a16:colId xmlns:a16="http://schemas.microsoft.com/office/drawing/2014/main" val="906894241"/>
                    </a:ext>
                  </a:extLst>
                </a:gridCol>
                <a:gridCol w="771843">
                  <a:extLst>
                    <a:ext uri="{9D8B030D-6E8A-4147-A177-3AD203B41FA5}">
                      <a16:colId xmlns:a16="http://schemas.microsoft.com/office/drawing/2014/main" val="465957230"/>
                    </a:ext>
                  </a:extLst>
                </a:gridCol>
                <a:gridCol w="527368">
                  <a:extLst>
                    <a:ext uri="{9D8B030D-6E8A-4147-A177-3AD203B41FA5}">
                      <a16:colId xmlns:a16="http://schemas.microsoft.com/office/drawing/2014/main" val="4257071559"/>
                    </a:ext>
                  </a:extLst>
                </a:gridCol>
                <a:gridCol w="635317">
                  <a:extLst>
                    <a:ext uri="{9D8B030D-6E8A-4147-A177-3AD203B41FA5}">
                      <a16:colId xmlns:a16="http://schemas.microsoft.com/office/drawing/2014/main" val="2915845082"/>
                    </a:ext>
                  </a:extLst>
                </a:gridCol>
                <a:gridCol w="495618">
                  <a:extLst>
                    <a:ext uri="{9D8B030D-6E8A-4147-A177-3AD203B41FA5}">
                      <a16:colId xmlns:a16="http://schemas.microsoft.com/office/drawing/2014/main" val="2731609204"/>
                    </a:ext>
                  </a:extLst>
                </a:gridCol>
                <a:gridCol w="605155">
                  <a:extLst>
                    <a:ext uri="{9D8B030D-6E8A-4147-A177-3AD203B41FA5}">
                      <a16:colId xmlns:a16="http://schemas.microsoft.com/office/drawing/2014/main" val="2719758293"/>
                    </a:ext>
                  </a:extLst>
                </a:gridCol>
                <a:gridCol w="495618">
                  <a:extLst>
                    <a:ext uri="{9D8B030D-6E8A-4147-A177-3AD203B41FA5}">
                      <a16:colId xmlns:a16="http://schemas.microsoft.com/office/drawing/2014/main" val="2741623963"/>
                    </a:ext>
                  </a:extLst>
                </a:gridCol>
                <a:gridCol w="635317">
                  <a:extLst>
                    <a:ext uri="{9D8B030D-6E8A-4147-A177-3AD203B41FA5}">
                      <a16:colId xmlns:a16="http://schemas.microsoft.com/office/drawing/2014/main" val="1537410331"/>
                    </a:ext>
                  </a:extLst>
                </a:gridCol>
                <a:gridCol w="541655">
                  <a:extLst>
                    <a:ext uri="{9D8B030D-6E8A-4147-A177-3AD203B41FA5}">
                      <a16:colId xmlns:a16="http://schemas.microsoft.com/office/drawing/2014/main" val="1991195171"/>
                    </a:ext>
                  </a:extLst>
                </a:gridCol>
                <a:gridCol w="605155">
                  <a:extLst>
                    <a:ext uri="{9D8B030D-6E8A-4147-A177-3AD203B41FA5}">
                      <a16:colId xmlns:a16="http://schemas.microsoft.com/office/drawing/2014/main" val="1268551407"/>
                    </a:ext>
                  </a:extLst>
                </a:gridCol>
                <a:gridCol w="632143">
                  <a:extLst>
                    <a:ext uri="{9D8B030D-6E8A-4147-A177-3AD203B41FA5}">
                      <a16:colId xmlns:a16="http://schemas.microsoft.com/office/drawing/2014/main" val="1348199782"/>
                    </a:ext>
                  </a:extLst>
                </a:gridCol>
                <a:gridCol w="605155">
                  <a:extLst>
                    <a:ext uri="{9D8B030D-6E8A-4147-A177-3AD203B41FA5}">
                      <a16:colId xmlns:a16="http://schemas.microsoft.com/office/drawing/2014/main" val="3643894178"/>
                    </a:ext>
                  </a:extLst>
                </a:gridCol>
                <a:gridCol w="527368">
                  <a:extLst>
                    <a:ext uri="{9D8B030D-6E8A-4147-A177-3AD203B41FA5}">
                      <a16:colId xmlns:a16="http://schemas.microsoft.com/office/drawing/2014/main" val="460011506"/>
                    </a:ext>
                  </a:extLst>
                </a:gridCol>
                <a:gridCol w="604800">
                  <a:extLst>
                    <a:ext uri="{9D8B030D-6E8A-4147-A177-3AD203B41FA5}">
                      <a16:colId xmlns:a16="http://schemas.microsoft.com/office/drawing/2014/main" val="2191911875"/>
                    </a:ext>
                  </a:extLst>
                </a:gridCol>
              </a:tblGrid>
              <a:tr h="411480">
                <a:tc rowSpan="2">
                  <a:txBody>
                    <a:bodyPr/>
                    <a:lstStyle/>
                    <a:p>
                      <a:pPr algn="ctr"/>
                      <a:r>
                        <a:rPr kumimoji="1" lang="ja-JP" altLang="en-US" sz="1050" dirty="0">
                          <a:latin typeface="Meiryo UI" panose="020B0604030504040204" pitchFamily="50" charset="-128"/>
                          <a:ea typeface="Meiryo UI" panose="020B0604030504040204" pitchFamily="50" charset="-128"/>
                        </a:rPr>
                        <a:t>総合</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順位</a:t>
                      </a:r>
                    </a:p>
                  </a:txBody>
                  <a:tcPr anchor="ctr">
                    <a:lnB w="38100" cap="flat" cmpd="sng" algn="ctr">
                      <a:solidFill>
                        <a:srgbClr val="FF0000"/>
                      </a:solidFill>
                      <a:prstDash val="solid"/>
                      <a:round/>
                      <a:headEnd type="none" w="med" len="med"/>
                      <a:tailEnd type="none" w="med" len="med"/>
                    </a:lnB>
                  </a:tcPr>
                </a:tc>
                <a:tc gridSpan="2">
                  <a:txBody>
                    <a:bodyPr/>
                    <a:lstStyle/>
                    <a:p>
                      <a:pPr algn="ctr"/>
                      <a:r>
                        <a:rPr lang="ja-JP" altLang="en-US" sz="1050" dirty="0">
                          <a:latin typeface="Meiryo UI" panose="020B0604030504040204" pitchFamily="50" charset="-128"/>
                          <a:ea typeface="Meiryo UI" panose="020B0604030504040204" pitchFamily="50" charset="-128"/>
                        </a:rPr>
                        <a:t>総合ランキング</a:t>
                      </a: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dirty="0"/>
                    </a:p>
                  </a:txBody>
                  <a:tcPr/>
                </a:tc>
                <a:tc gridSpan="2">
                  <a:txBody>
                    <a:bodyPr/>
                    <a:lstStyle/>
                    <a:p>
                      <a:pPr algn="ctr"/>
                      <a:r>
                        <a:rPr kumimoji="1" lang="ja-JP" altLang="en-US" sz="1050" dirty="0">
                          <a:latin typeface="Meiryo UI" panose="020B0604030504040204" pitchFamily="50" charset="-128"/>
                          <a:ea typeface="Meiryo UI" panose="020B0604030504040204" pitchFamily="50" charset="-128"/>
                        </a:rPr>
                        <a:t>経済・ビジネス</a:t>
                      </a: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dirty="0"/>
                    </a:p>
                  </a:txBody>
                  <a:tcPr/>
                </a:tc>
                <a:tc gridSpan="2">
                  <a:txBody>
                    <a:bodyPr/>
                    <a:lstStyle/>
                    <a:p>
                      <a:pPr algn="ctr"/>
                      <a:r>
                        <a:rPr kumimoji="1" lang="ja-JP" altLang="en-US" sz="1050" dirty="0">
                          <a:latin typeface="Meiryo UI" panose="020B0604030504040204" pitchFamily="50" charset="-128"/>
                          <a:ea typeface="Meiryo UI" panose="020B0604030504040204" pitchFamily="50" charset="-128"/>
                        </a:rPr>
                        <a:t>研究・開発</a:t>
                      </a: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dirty="0"/>
                    </a:p>
                  </a:txBody>
                  <a:tcPr/>
                </a:tc>
                <a:tc gridSpan="2">
                  <a:txBody>
                    <a:bodyPr/>
                    <a:lstStyle/>
                    <a:p>
                      <a:pPr algn="ctr"/>
                      <a:r>
                        <a:rPr kumimoji="1" lang="ja-JP" altLang="en-US" sz="1050" dirty="0">
                          <a:latin typeface="Meiryo UI" panose="020B0604030504040204" pitchFamily="50" charset="-128"/>
                          <a:ea typeface="Meiryo UI" panose="020B0604030504040204" pitchFamily="50" charset="-128"/>
                        </a:rPr>
                        <a:t>文化・交流</a:t>
                      </a: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dirty="0"/>
                    </a:p>
                  </a:txBody>
                  <a:tcPr/>
                </a:tc>
                <a:tc gridSpan="2">
                  <a:txBody>
                    <a:bodyPr/>
                    <a:lstStyle/>
                    <a:p>
                      <a:pPr algn="ctr"/>
                      <a:r>
                        <a:rPr kumimoji="1" lang="ja-JP" altLang="en-US" sz="1050" dirty="0">
                          <a:latin typeface="Meiryo UI" panose="020B0604030504040204" pitchFamily="50" charset="-128"/>
                          <a:ea typeface="Meiryo UI" panose="020B0604030504040204" pitchFamily="50" charset="-128"/>
                        </a:rPr>
                        <a:t>生活・居住</a:t>
                      </a: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dirty="0"/>
                    </a:p>
                  </a:txBody>
                  <a:tcPr/>
                </a:tc>
                <a:tc gridSpan="2">
                  <a:txBody>
                    <a:bodyPr/>
                    <a:lstStyle/>
                    <a:p>
                      <a:pPr algn="ctr"/>
                      <a:r>
                        <a:rPr kumimoji="1" lang="ja-JP" altLang="en-US" sz="1050" dirty="0">
                          <a:latin typeface="Meiryo UI" panose="020B0604030504040204" pitchFamily="50" charset="-128"/>
                          <a:ea typeface="Meiryo UI" panose="020B0604030504040204" pitchFamily="50" charset="-128"/>
                        </a:rPr>
                        <a:t>環境</a:t>
                      </a: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dirty="0"/>
                    </a:p>
                  </a:txBody>
                  <a:tcPr/>
                </a:tc>
                <a:tc gridSpan="2">
                  <a:txBody>
                    <a:bodyPr/>
                    <a:lstStyle/>
                    <a:p>
                      <a:pPr algn="ctr"/>
                      <a:r>
                        <a:rPr kumimoji="1" lang="ja-JP" altLang="en-US" sz="1050" dirty="0">
                          <a:latin typeface="Meiryo UI" panose="020B0604030504040204" pitchFamily="50" charset="-128"/>
                          <a:ea typeface="Meiryo UI" panose="020B0604030504040204" pitchFamily="50" charset="-128"/>
                        </a:rPr>
                        <a:t>交通・アクセス</a:t>
                      </a:r>
                    </a:p>
                  </a:txBody>
                  <a:tcPr anchor="ctr">
                    <a:lnB w="12700" cap="flat" cmpd="sng" algn="ctr">
                      <a:solidFill>
                        <a:schemeClr val="bg1"/>
                      </a:solidFill>
                      <a:prstDash val="solid"/>
                      <a:round/>
                      <a:headEnd type="none" w="med" len="med"/>
                      <a:tailEnd type="none" w="med" len="med"/>
                    </a:lnB>
                  </a:tcPr>
                </a:tc>
                <a:tc hMerge="1">
                  <a:txBody>
                    <a:bodyPr/>
                    <a:lstStyle/>
                    <a:p>
                      <a:endParaRPr kumimoji="1" lang="ja-JP" altLang="en-US" dirty="0"/>
                    </a:p>
                  </a:txBody>
                  <a:tcPr/>
                </a:tc>
                <a:extLst>
                  <a:ext uri="{0D108BD9-81ED-4DB2-BD59-A6C34878D82A}">
                    <a16:rowId xmlns:a16="http://schemas.microsoft.com/office/drawing/2014/main" val="4074084120"/>
                  </a:ext>
                </a:extLst>
              </a:tr>
              <a:tr h="411480">
                <a:tc vMerge="1">
                  <a:txBody>
                    <a:bodyPr/>
                    <a:lstStyle/>
                    <a:p>
                      <a:endParaRPr kumimoji="1" lang="ja-JP" altLang="en-US" dirty="0"/>
                    </a:p>
                  </a:txBody>
                  <a:tcPr/>
                </a:tc>
                <a:tc>
                  <a:txBody>
                    <a:bodyPr/>
                    <a:lstStyle/>
                    <a:p>
                      <a:pPr algn="ctr"/>
                      <a:r>
                        <a:rPr lang="ja-JP" altLang="en-US" sz="1050" dirty="0">
                          <a:solidFill>
                            <a:schemeClr val="bg1"/>
                          </a:solidFill>
                          <a:latin typeface="Meiryo UI" panose="020B0604030504040204" pitchFamily="50" charset="-128"/>
                          <a:ea typeface="Meiryo UI" panose="020B0604030504040204" pitchFamily="50" charset="-128"/>
                        </a:rPr>
                        <a:t>都市名</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ysDot"/>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1"/>
                    </a:solidFill>
                  </a:tcPr>
                </a:tc>
                <a:tc>
                  <a:txBody>
                    <a:bodyPr/>
                    <a:lstStyle/>
                    <a:p>
                      <a:pPr algn="ctr"/>
                      <a:r>
                        <a:rPr kumimoji="1" lang="ja-JP" altLang="en-US" sz="1050" dirty="0">
                          <a:solidFill>
                            <a:schemeClr val="bg1"/>
                          </a:solidFill>
                          <a:latin typeface="Meiryo UI" panose="020B0604030504040204" pitchFamily="50" charset="-128"/>
                          <a:ea typeface="Meiryo UI" panose="020B0604030504040204" pitchFamily="50" charset="-128"/>
                        </a:rPr>
                        <a:t>スコア</a:t>
                      </a:r>
                    </a:p>
                  </a:txBody>
                  <a:tcPr anchor="ctr">
                    <a:lnL w="12700" cap="flat" cmpd="sng" algn="ctr">
                      <a:solidFill>
                        <a:schemeClr val="bg1"/>
                      </a:solidFill>
                      <a:prstDash val="sysDot"/>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1"/>
                    </a:solidFill>
                  </a:tcPr>
                </a:tc>
                <a:tc>
                  <a:txBody>
                    <a:bodyPr/>
                    <a:lstStyle/>
                    <a:p>
                      <a:pPr algn="ctr"/>
                      <a:r>
                        <a:rPr kumimoji="1" lang="ja-JP" altLang="en-US" sz="1050" dirty="0">
                          <a:solidFill>
                            <a:schemeClr val="bg1"/>
                          </a:solidFill>
                          <a:latin typeface="Meiryo UI" panose="020B0604030504040204" pitchFamily="50" charset="-128"/>
                          <a:ea typeface="Meiryo UI" panose="020B0604030504040204" pitchFamily="50" charset="-128"/>
                        </a:rPr>
                        <a:t>分野</a:t>
                      </a:r>
                      <a:endParaRPr kumimoji="1" lang="en-US" altLang="ja-JP" sz="1050" dirty="0">
                        <a:solidFill>
                          <a:schemeClr val="bg1"/>
                        </a:solidFill>
                        <a:latin typeface="Meiryo UI" panose="020B0604030504040204" pitchFamily="50" charset="-128"/>
                        <a:ea typeface="Meiryo UI" panose="020B0604030504040204" pitchFamily="50" charset="-128"/>
                      </a:endParaRPr>
                    </a:p>
                    <a:p>
                      <a:pPr algn="ctr"/>
                      <a:r>
                        <a:rPr kumimoji="1" lang="ja-JP" altLang="en-US" sz="1050" dirty="0">
                          <a:solidFill>
                            <a:schemeClr val="bg1"/>
                          </a:solidFill>
                          <a:latin typeface="Meiryo UI" panose="020B0604030504040204" pitchFamily="50" charset="-128"/>
                          <a:ea typeface="Meiryo UI" panose="020B0604030504040204" pitchFamily="50" charset="-128"/>
                        </a:rPr>
                        <a:t>順位</a:t>
                      </a:r>
                    </a:p>
                  </a:txBody>
                  <a:tcPr anchor="ctr">
                    <a:lnR w="12700" cap="flat" cmpd="sng" algn="ctr">
                      <a:solidFill>
                        <a:schemeClr val="bg1"/>
                      </a:solidFill>
                      <a:prstDash val="sysDot"/>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1"/>
                    </a:solidFill>
                  </a:tcPr>
                </a:tc>
                <a:tc>
                  <a:txBody>
                    <a:bodyPr/>
                    <a:lstStyle/>
                    <a:p>
                      <a:pPr algn="ctr"/>
                      <a:r>
                        <a:rPr kumimoji="1" lang="ja-JP" altLang="en-US" sz="1050" dirty="0">
                          <a:solidFill>
                            <a:schemeClr val="bg1"/>
                          </a:solidFill>
                          <a:latin typeface="Meiryo UI" panose="020B0604030504040204" pitchFamily="50" charset="-128"/>
                          <a:ea typeface="Meiryo UI" panose="020B0604030504040204" pitchFamily="50" charset="-128"/>
                        </a:rPr>
                        <a:t>スコア</a:t>
                      </a:r>
                    </a:p>
                  </a:txBody>
                  <a:tcPr anchor="ctr">
                    <a:lnL w="12700" cap="flat" cmpd="sng" algn="ctr">
                      <a:solidFill>
                        <a:schemeClr val="bg1"/>
                      </a:solidFill>
                      <a:prstDash val="sysDot"/>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1"/>
                    </a:solidFill>
                  </a:tcPr>
                </a:tc>
                <a:tc>
                  <a:txBody>
                    <a:bodyPr/>
                    <a:lstStyle/>
                    <a:p>
                      <a:pPr algn="ctr"/>
                      <a:r>
                        <a:rPr kumimoji="1" lang="ja-JP" altLang="en-US" sz="1050" dirty="0">
                          <a:solidFill>
                            <a:schemeClr val="bg1"/>
                          </a:solidFill>
                          <a:latin typeface="Meiryo UI" panose="020B0604030504040204" pitchFamily="50" charset="-128"/>
                          <a:ea typeface="Meiryo UI" panose="020B0604030504040204" pitchFamily="50" charset="-128"/>
                        </a:rPr>
                        <a:t>分野</a:t>
                      </a:r>
                      <a:endParaRPr kumimoji="1" lang="en-US" altLang="ja-JP" sz="1050" dirty="0">
                        <a:solidFill>
                          <a:schemeClr val="bg1"/>
                        </a:solidFill>
                        <a:latin typeface="Meiryo UI" panose="020B0604030504040204" pitchFamily="50" charset="-128"/>
                        <a:ea typeface="Meiryo UI" panose="020B0604030504040204" pitchFamily="50" charset="-128"/>
                      </a:endParaRPr>
                    </a:p>
                    <a:p>
                      <a:pPr algn="ctr"/>
                      <a:r>
                        <a:rPr kumimoji="1" lang="ja-JP" altLang="en-US" sz="1050" dirty="0">
                          <a:solidFill>
                            <a:schemeClr val="bg1"/>
                          </a:solidFill>
                          <a:latin typeface="Meiryo UI" panose="020B0604030504040204" pitchFamily="50" charset="-128"/>
                          <a:ea typeface="Meiryo UI" panose="020B0604030504040204" pitchFamily="50" charset="-128"/>
                        </a:rPr>
                        <a:t>順位</a:t>
                      </a:r>
                    </a:p>
                  </a:txBody>
                  <a:tcPr anchor="ctr">
                    <a:lnR w="12700" cap="flat" cmpd="sng" algn="ctr">
                      <a:solidFill>
                        <a:schemeClr val="bg1"/>
                      </a:solidFill>
                      <a:prstDash val="sysDot"/>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1"/>
                    </a:solidFill>
                  </a:tcPr>
                </a:tc>
                <a:tc>
                  <a:txBody>
                    <a:bodyPr/>
                    <a:lstStyle/>
                    <a:p>
                      <a:pPr algn="ctr"/>
                      <a:r>
                        <a:rPr kumimoji="1" lang="ja-JP" altLang="en-US" sz="1050" dirty="0">
                          <a:solidFill>
                            <a:schemeClr val="bg1"/>
                          </a:solidFill>
                          <a:latin typeface="Meiryo UI" panose="020B0604030504040204" pitchFamily="50" charset="-128"/>
                          <a:ea typeface="Meiryo UI" panose="020B0604030504040204" pitchFamily="50" charset="-128"/>
                        </a:rPr>
                        <a:t>スコア</a:t>
                      </a:r>
                    </a:p>
                  </a:txBody>
                  <a:tcPr anchor="ctr">
                    <a:lnL w="12700" cap="flat" cmpd="sng" algn="ctr">
                      <a:solidFill>
                        <a:schemeClr val="bg1"/>
                      </a:solidFill>
                      <a:prstDash val="sysDot"/>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1"/>
                    </a:solidFill>
                  </a:tcPr>
                </a:tc>
                <a:tc>
                  <a:txBody>
                    <a:bodyPr/>
                    <a:lstStyle/>
                    <a:p>
                      <a:pPr algn="ctr"/>
                      <a:r>
                        <a:rPr kumimoji="1" lang="ja-JP" altLang="en-US" sz="1050" dirty="0">
                          <a:solidFill>
                            <a:schemeClr val="bg1"/>
                          </a:solidFill>
                          <a:latin typeface="Meiryo UI" panose="020B0604030504040204" pitchFamily="50" charset="-128"/>
                          <a:ea typeface="Meiryo UI" panose="020B0604030504040204" pitchFamily="50" charset="-128"/>
                        </a:rPr>
                        <a:t>分野</a:t>
                      </a:r>
                      <a:endParaRPr kumimoji="1" lang="en-US" altLang="ja-JP" sz="1050" dirty="0">
                        <a:solidFill>
                          <a:schemeClr val="bg1"/>
                        </a:solidFill>
                        <a:latin typeface="Meiryo UI" panose="020B0604030504040204" pitchFamily="50" charset="-128"/>
                        <a:ea typeface="Meiryo UI" panose="020B0604030504040204" pitchFamily="50" charset="-128"/>
                      </a:endParaRPr>
                    </a:p>
                    <a:p>
                      <a:pPr algn="ctr"/>
                      <a:r>
                        <a:rPr kumimoji="1" lang="ja-JP" altLang="en-US" sz="1050" dirty="0">
                          <a:solidFill>
                            <a:schemeClr val="bg1"/>
                          </a:solidFill>
                          <a:latin typeface="Meiryo UI" panose="020B0604030504040204" pitchFamily="50" charset="-128"/>
                          <a:ea typeface="Meiryo UI" panose="020B0604030504040204" pitchFamily="50" charset="-128"/>
                        </a:rPr>
                        <a:t>順位</a:t>
                      </a:r>
                    </a:p>
                  </a:txBody>
                  <a:tcPr anchor="ctr">
                    <a:lnR w="12700" cap="flat" cmpd="sng" algn="ctr">
                      <a:solidFill>
                        <a:schemeClr val="bg1"/>
                      </a:solidFill>
                      <a:prstDash val="sysDot"/>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1"/>
                    </a:solidFill>
                  </a:tcPr>
                </a:tc>
                <a:tc>
                  <a:txBody>
                    <a:bodyPr/>
                    <a:lstStyle/>
                    <a:p>
                      <a:pPr algn="ctr"/>
                      <a:r>
                        <a:rPr kumimoji="1" lang="ja-JP" altLang="en-US" sz="1050" dirty="0">
                          <a:solidFill>
                            <a:schemeClr val="bg1"/>
                          </a:solidFill>
                          <a:latin typeface="Meiryo UI" panose="020B0604030504040204" pitchFamily="50" charset="-128"/>
                          <a:ea typeface="Meiryo UI" panose="020B0604030504040204" pitchFamily="50" charset="-128"/>
                        </a:rPr>
                        <a:t>スコア</a:t>
                      </a:r>
                    </a:p>
                  </a:txBody>
                  <a:tcPr anchor="ctr">
                    <a:lnL w="12700" cap="flat" cmpd="sng" algn="ctr">
                      <a:solidFill>
                        <a:schemeClr val="bg1"/>
                      </a:solidFill>
                      <a:prstDash val="sysDot"/>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1"/>
                    </a:solidFill>
                  </a:tcPr>
                </a:tc>
                <a:tc>
                  <a:txBody>
                    <a:bodyPr/>
                    <a:lstStyle/>
                    <a:p>
                      <a:pPr algn="ctr"/>
                      <a:r>
                        <a:rPr kumimoji="1" lang="ja-JP" altLang="en-US" sz="1050" dirty="0">
                          <a:solidFill>
                            <a:schemeClr val="bg1"/>
                          </a:solidFill>
                          <a:latin typeface="Meiryo UI" panose="020B0604030504040204" pitchFamily="50" charset="-128"/>
                          <a:ea typeface="Meiryo UI" panose="020B0604030504040204" pitchFamily="50" charset="-128"/>
                        </a:rPr>
                        <a:t>分野</a:t>
                      </a:r>
                      <a:endParaRPr kumimoji="1" lang="en-US" altLang="ja-JP" sz="1050" dirty="0">
                        <a:solidFill>
                          <a:schemeClr val="bg1"/>
                        </a:solidFill>
                        <a:latin typeface="Meiryo UI" panose="020B0604030504040204" pitchFamily="50" charset="-128"/>
                        <a:ea typeface="Meiryo UI" panose="020B0604030504040204" pitchFamily="50" charset="-128"/>
                      </a:endParaRPr>
                    </a:p>
                    <a:p>
                      <a:pPr algn="ctr"/>
                      <a:r>
                        <a:rPr kumimoji="1" lang="ja-JP" altLang="en-US" sz="1050" dirty="0">
                          <a:solidFill>
                            <a:schemeClr val="bg1"/>
                          </a:solidFill>
                          <a:latin typeface="Meiryo UI" panose="020B0604030504040204" pitchFamily="50" charset="-128"/>
                          <a:ea typeface="Meiryo UI" panose="020B0604030504040204" pitchFamily="50" charset="-128"/>
                        </a:rPr>
                        <a:t>順位</a:t>
                      </a:r>
                    </a:p>
                  </a:txBody>
                  <a:tcPr anchor="ctr">
                    <a:lnR w="12700" cap="flat" cmpd="sng" algn="ctr">
                      <a:solidFill>
                        <a:schemeClr val="bg1"/>
                      </a:solidFill>
                      <a:prstDash val="sysDot"/>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1"/>
                    </a:solidFill>
                  </a:tcPr>
                </a:tc>
                <a:tc>
                  <a:txBody>
                    <a:bodyPr/>
                    <a:lstStyle/>
                    <a:p>
                      <a:pPr algn="ctr"/>
                      <a:r>
                        <a:rPr kumimoji="1" lang="ja-JP" altLang="en-US" sz="1050" dirty="0">
                          <a:solidFill>
                            <a:schemeClr val="bg1"/>
                          </a:solidFill>
                          <a:latin typeface="Meiryo UI" panose="020B0604030504040204" pitchFamily="50" charset="-128"/>
                          <a:ea typeface="Meiryo UI" panose="020B0604030504040204" pitchFamily="50" charset="-128"/>
                        </a:rPr>
                        <a:t>スコア</a:t>
                      </a:r>
                    </a:p>
                  </a:txBody>
                  <a:tcPr anchor="ctr">
                    <a:lnL w="12700" cap="flat" cmpd="sng" algn="ctr">
                      <a:solidFill>
                        <a:schemeClr val="bg1"/>
                      </a:solidFill>
                      <a:prstDash val="sysDot"/>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1"/>
                    </a:solidFill>
                  </a:tcPr>
                </a:tc>
                <a:tc>
                  <a:txBody>
                    <a:bodyPr/>
                    <a:lstStyle/>
                    <a:p>
                      <a:pPr algn="ctr"/>
                      <a:r>
                        <a:rPr kumimoji="1" lang="ja-JP" altLang="en-US" sz="1050" dirty="0">
                          <a:solidFill>
                            <a:schemeClr val="bg1"/>
                          </a:solidFill>
                          <a:latin typeface="Meiryo UI" panose="020B0604030504040204" pitchFamily="50" charset="-128"/>
                          <a:ea typeface="Meiryo UI" panose="020B0604030504040204" pitchFamily="50" charset="-128"/>
                        </a:rPr>
                        <a:t>分野</a:t>
                      </a:r>
                      <a:endParaRPr kumimoji="1" lang="en-US" altLang="ja-JP" sz="1050" dirty="0">
                        <a:solidFill>
                          <a:schemeClr val="bg1"/>
                        </a:solidFill>
                        <a:latin typeface="Meiryo UI" panose="020B0604030504040204" pitchFamily="50" charset="-128"/>
                        <a:ea typeface="Meiryo UI" panose="020B0604030504040204" pitchFamily="50" charset="-128"/>
                      </a:endParaRPr>
                    </a:p>
                    <a:p>
                      <a:pPr algn="ctr"/>
                      <a:r>
                        <a:rPr kumimoji="1" lang="ja-JP" altLang="en-US" sz="1050" dirty="0">
                          <a:solidFill>
                            <a:schemeClr val="bg1"/>
                          </a:solidFill>
                          <a:latin typeface="Meiryo UI" panose="020B0604030504040204" pitchFamily="50" charset="-128"/>
                          <a:ea typeface="Meiryo UI" panose="020B0604030504040204" pitchFamily="50" charset="-128"/>
                        </a:rPr>
                        <a:t>順位</a:t>
                      </a:r>
                    </a:p>
                  </a:txBody>
                  <a:tcPr anchor="ctr">
                    <a:lnR w="12700" cap="flat" cmpd="sng" algn="ctr">
                      <a:solidFill>
                        <a:schemeClr val="bg1"/>
                      </a:solidFill>
                      <a:prstDash val="sysDot"/>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1"/>
                    </a:solidFill>
                  </a:tcPr>
                </a:tc>
                <a:tc>
                  <a:txBody>
                    <a:bodyPr/>
                    <a:lstStyle/>
                    <a:p>
                      <a:pPr algn="ctr"/>
                      <a:r>
                        <a:rPr kumimoji="1" lang="ja-JP" altLang="en-US" sz="1050" dirty="0">
                          <a:solidFill>
                            <a:schemeClr val="bg1"/>
                          </a:solidFill>
                          <a:latin typeface="Meiryo UI" panose="020B0604030504040204" pitchFamily="50" charset="-128"/>
                          <a:ea typeface="Meiryo UI" panose="020B0604030504040204" pitchFamily="50" charset="-128"/>
                        </a:rPr>
                        <a:t>スコア</a:t>
                      </a:r>
                    </a:p>
                  </a:txBody>
                  <a:tcPr anchor="ctr">
                    <a:lnL w="12700" cap="flat" cmpd="sng" algn="ctr">
                      <a:solidFill>
                        <a:schemeClr val="bg1"/>
                      </a:solidFill>
                      <a:prstDash val="sysDot"/>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1"/>
                    </a:solidFill>
                  </a:tcPr>
                </a:tc>
                <a:tc>
                  <a:txBody>
                    <a:bodyPr/>
                    <a:lstStyle/>
                    <a:p>
                      <a:pPr algn="ctr"/>
                      <a:r>
                        <a:rPr kumimoji="1" lang="ja-JP" altLang="en-US" sz="1050" dirty="0">
                          <a:solidFill>
                            <a:schemeClr val="bg1"/>
                          </a:solidFill>
                          <a:latin typeface="Meiryo UI" panose="020B0604030504040204" pitchFamily="50" charset="-128"/>
                          <a:ea typeface="Meiryo UI" panose="020B0604030504040204" pitchFamily="50" charset="-128"/>
                        </a:rPr>
                        <a:t>分野</a:t>
                      </a:r>
                      <a:endParaRPr kumimoji="1" lang="en-US" altLang="ja-JP" sz="1050" dirty="0">
                        <a:solidFill>
                          <a:schemeClr val="bg1"/>
                        </a:solidFill>
                        <a:latin typeface="Meiryo UI" panose="020B0604030504040204" pitchFamily="50" charset="-128"/>
                        <a:ea typeface="Meiryo UI" panose="020B0604030504040204" pitchFamily="50" charset="-128"/>
                      </a:endParaRPr>
                    </a:p>
                    <a:p>
                      <a:pPr algn="ctr"/>
                      <a:r>
                        <a:rPr kumimoji="1" lang="ja-JP" altLang="en-US" sz="1050" dirty="0">
                          <a:solidFill>
                            <a:schemeClr val="bg1"/>
                          </a:solidFill>
                          <a:latin typeface="Meiryo UI" panose="020B0604030504040204" pitchFamily="50" charset="-128"/>
                          <a:ea typeface="Meiryo UI" panose="020B0604030504040204" pitchFamily="50" charset="-128"/>
                        </a:rPr>
                        <a:t>順位</a:t>
                      </a:r>
                    </a:p>
                  </a:txBody>
                  <a:tcPr anchor="ctr">
                    <a:lnR w="12700" cap="flat" cmpd="sng" algn="ctr">
                      <a:solidFill>
                        <a:schemeClr val="bg1"/>
                      </a:solidFill>
                      <a:prstDash val="sysDot"/>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1"/>
                    </a:solidFill>
                  </a:tcPr>
                </a:tc>
                <a:tc>
                  <a:txBody>
                    <a:bodyPr/>
                    <a:lstStyle/>
                    <a:p>
                      <a:pPr algn="ctr"/>
                      <a:r>
                        <a:rPr kumimoji="1" lang="ja-JP" altLang="en-US" sz="1050" dirty="0">
                          <a:solidFill>
                            <a:schemeClr val="bg1"/>
                          </a:solidFill>
                          <a:latin typeface="Meiryo UI" panose="020B0604030504040204" pitchFamily="50" charset="-128"/>
                          <a:ea typeface="Meiryo UI" panose="020B0604030504040204" pitchFamily="50" charset="-128"/>
                        </a:rPr>
                        <a:t>スコア</a:t>
                      </a:r>
                    </a:p>
                  </a:txBody>
                  <a:tcPr anchor="ctr">
                    <a:lnL w="12700" cap="flat" cmpd="sng" algn="ctr">
                      <a:solidFill>
                        <a:schemeClr val="bg1"/>
                      </a:solidFill>
                      <a:prstDash val="sysDot"/>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accent1"/>
                    </a:solidFill>
                  </a:tcPr>
                </a:tc>
                <a:extLst>
                  <a:ext uri="{0D108BD9-81ED-4DB2-BD59-A6C34878D82A}">
                    <a16:rowId xmlns:a16="http://schemas.microsoft.com/office/drawing/2014/main" val="527984492"/>
                  </a:ext>
                </a:extLst>
              </a:tr>
              <a:tr h="411480">
                <a:tc>
                  <a:txBody>
                    <a:bodyPr/>
                    <a:lstStyle/>
                    <a:p>
                      <a:pPr algn="ctr"/>
                      <a:r>
                        <a:rPr kumimoji="1" lang="en-US" altLang="ja-JP" sz="1050" b="1" dirty="0">
                          <a:solidFill>
                            <a:schemeClr val="tx1"/>
                          </a:solidFill>
                          <a:latin typeface="Meiryo UI" panose="020B0604030504040204" pitchFamily="50" charset="-128"/>
                          <a:ea typeface="Meiryo UI" panose="020B0604030504040204" pitchFamily="50" charset="-128"/>
                        </a:rPr>
                        <a:t>1</a:t>
                      </a:r>
                      <a:r>
                        <a:rPr kumimoji="1" lang="ja-JP" altLang="en-US" sz="1050" b="1" dirty="0">
                          <a:solidFill>
                            <a:schemeClr val="tx1"/>
                          </a:solidFill>
                          <a:latin typeface="Meiryo UI" panose="020B0604030504040204" pitchFamily="50" charset="-128"/>
                          <a:ea typeface="Meiryo UI" panose="020B0604030504040204" pitchFamily="50" charset="-128"/>
                        </a:rPr>
                        <a:t>位</a:t>
                      </a:r>
                    </a:p>
                  </a:txBody>
                  <a:tcPr anchor="ctr">
                    <a:lnL w="38100" cap="flat" cmpd="sng" algn="ctr">
                      <a:solidFill>
                        <a:srgbClr val="FF0000"/>
                      </a:solidFill>
                      <a:prstDash val="solid"/>
                      <a:round/>
                      <a:headEnd type="none" w="med" len="med"/>
                      <a:tailEnd type="none" w="med" len="med"/>
                    </a:lnL>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大阪市</a:t>
                      </a:r>
                    </a:p>
                  </a:txBody>
                  <a:tcPr anchor="ctr">
                    <a:lnR w="12700" cap="flat" cmpd="sng" algn="ctr">
                      <a:solidFill>
                        <a:schemeClr val="bg1"/>
                      </a:solidFill>
                      <a:prstDash val="sysDot"/>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a:r>
                        <a:rPr kumimoji="1" lang="en-US" altLang="ja-JP" sz="1050" b="1" dirty="0">
                          <a:solidFill>
                            <a:schemeClr val="tx1"/>
                          </a:solidFill>
                          <a:latin typeface="Meiryo UI" panose="020B0604030504040204" pitchFamily="50" charset="-128"/>
                          <a:ea typeface="Meiryo UI" panose="020B0604030504040204" pitchFamily="50" charset="-128"/>
                        </a:rPr>
                        <a:t>1,355.8</a:t>
                      </a:r>
                      <a:endParaRPr kumimoji="1" lang="ja-JP" altLang="en-US" sz="105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a:r>
                        <a:rPr kumimoji="1" lang="en-US" altLang="ja-JP" sz="1050" b="1" dirty="0">
                          <a:solidFill>
                            <a:schemeClr val="tx1"/>
                          </a:solidFill>
                          <a:latin typeface="Meiryo UI" panose="020B0604030504040204" pitchFamily="50" charset="-128"/>
                          <a:ea typeface="Meiryo UI" panose="020B0604030504040204" pitchFamily="50" charset="-128"/>
                        </a:rPr>
                        <a:t>1</a:t>
                      </a:r>
                      <a:r>
                        <a:rPr kumimoji="1" lang="ja-JP" altLang="en-US" sz="1050" b="1"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a:r>
                        <a:rPr kumimoji="1" lang="en-US" altLang="ja-JP" sz="1050" b="1" dirty="0">
                          <a:solidFill>
                            <a:schemeClr val="tx1"/>
                          </a:solidFill>
                          <a:latin typeface="Meiryo UI" panose="020B0604030504040204" pitchFamily="50" charset="-128"/>
                          <a:ea typeface="Meiryo UI" panose="020B0604030504040204" pitchFamily="50" charset="-128"/>
                        </a:rPr>
                        <a:t>285.8</a:t>
                      </a:r>
                      <a:endParaRPr kumimoji="1" lang="ja-JP" altLang="en-US" sz="105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a:r>
                        <a:rPr kumimoji="1" lang="en-US" altLang="ja-JP" sz="1050" b="1" dirty="0">
                          <a:solidFill>
                            <a:schemeClr val="tx1"/>
                          </a:solidFill>
                          <a:latin typeface="Meiryo UI" panose="020B0604030504040204" pitchFamily="50" charset="-128"/>
                          <a:ea typeface="Meiryo UI" panose="020B0604030504040204" pitchFamily="50" charset="-128"/>
                        </a:rPr>
                        <a:t>6</a:t>
                      </a:r>
                      <a:r>
                        <a:rPr kumimoji="1" lang="ja-JP" altLang="en-US" sz="1050" b="1"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a:r>
                        <a:rPr kumimoji="1" lang="en-US" altLang="ja-JP" sz="1050" b="1" dirty="0">
                          <a:solidFill>
                            <a:schemeClr val="tx1"/>
                          </a:solidFill>
                          <a:latin typeface="Meiryo UI" panose="020B0604030504040204" pitchFamily="50" charset="-128"/>
                          <a:ea typeface="Meiryo UI" panose="020B0604030504040204" pitchFamily="50" charset="-128"/>
                        </a:rPr>
                        <a:t>63.2</a:t>
                      </a:r>
                      <a:endParaRPr kumimoji="1" lang="ja-JP" altLang="en-US" sz="105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a:r>
                        <a:rPr kumimoji="1" lang="en-US" altLang="ja-JP" sz="1050" b="1" dirty="0">
                          <a:solidFill>
                            <a:schemeClr val="tx1"/>
                          </a:solidFill>
                          <a:latin typeface="Meiryo UI" panose="020B0604030504040204" pitchFamily="50" charset="-128"/>
                          <a:ea typeface="Meiryo UI" panose="020B0604030504040204" pitchFamily="50" charset="-128"/>
                        </a:rPr>
                        <a:t>2</a:t>
                      </a:r>
                      <a:r>
                        <a:rPr kumimoji="1" lang="ja-JP" altLang="en-US" sz="1050" b="1"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a:r>
                        <a:rPr kumimoji="1" lang="en-US" altLang="ja-JP" sz="1050" b="1" dirty="0">
                          <a:solidFill>
                            <a:schemeClr val="tx1"/>
                          </a:solidFill>
                          <a:latin typeface="Meiryo UI" panose="020B0604030504040204" pitchFamily="50" charset="-128"/>
                          <a:ea typeface="Meiryo UI" panose="020B0604030504040204" pitchFamily="50" charset="-128"/>
                        </a:rPr>
                        <a:t>306.1</a:t>
                      </a:r>
                      <a:endParaRPr kumimoji="1" lang="ja-JP" altLang="en-US" sz="105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a:r>
                        <a:rPr kumimoji="1" lang="en-US" altLang="ja-JP" sz="1050" b="1" dirty="0">
                          <a:solidFill>
                            <a:schemeClr val="tx1"/>
                          </a:solidFill>
                          <a:latin typeface="Meiryo UI" panose="020B0604030504040204" pitchFamily="50" charset="-128"/>
                          <a:ea typeface="Meiryo UI" panose="020B0604030504040204" pitchFamily="50" charset="-128"/>
                        </a:rPr>
                        <a:t>47</a:t>
                      </a:r>
                      <a:r>
                        <a:rPr kumimoji="1" lang="ja-JP" altLang="en-US" sz="1050" b="1" dirty="0">
                          <a:solidFill>
                            <a:schemeClr val="tx1"/>
                          </a:solidFill>
                          <a:latin typeface="Meiryo UI" panose="020B0604030504040204" pitchFamily="50" charset="-128"/>
                          <a:ea typeface="Meiryo UI" panose="020B0604030504040204" pitchFamily="50" charset="-128"/>
                        </a:rPr>
                        <a:t>位</a:t>
                      </a:r>
                    </a:p>
                  </a:txBody>
                  <a:tcPr anchor="ct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a:r>
                        <a:rPr kumimoji="1" lang="en-US" altLang="ja-JP" sz="1050" b="1" dirty="0">
                          <a:solidFill>
                            <a:schemeClr val="tx1"/>
                          </a:solidFill>
                          <a:latin typeface="Meiryo UI" panose="020B0604030504040204" pitchFamily="50" charset="-128"/>
                          <a:ea typeface="Meiryo UI" panose="020B0604030504040204" pitchFamily="50" charset="-128"/>
                        </a:rPr>
                        <a:t>305.2</a:t>
                      </a:r>
                      <a:endParaRPr kumimoji="1" lang="ja-JP" altLang="en-US" sz="1050" b="1" dirty="0">
                        <a:solidFill>
                          <a:schemeClr val="tx1"/>
                        </a:solidFill>
                        <a:latin typeface="Meiryo UI" panose="020B0604030504040204" pitchFamily="50" charset="-128"/>
                        <a:ea typeface="Meiryo UI" panose="020B0604030504040204" pitchFamily="50" charset="-128"/>
                      </a:endParaRPr>
                    </a:p>
                  </a:txBody>
                  <a:tcPr anchor="ct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gridSpan="2">
                  <a:txBody>
                    <a:bodyPr/>
                    <a:lstStyle/>
                    <a:p>
                      <a:pPr algn="ctr"/>
                      <a:r>
                        <a:rPr kumimoji="1" lang="en-US" altLang="ja-JP" sz="1050" b="1" dirty="0">
                          <a:solidFill>
                            <a:schemeClr val="tx1"/>
                          </a:solidFill>
                          <a:latin typeface="Meiryo UI" panose="020B0604030504040204" pitchFamily="50" charset="-128"/>
                          <a:ea typeface="Meiryo UI" panose="020B0604030504040204" pitchFamily="50" charset="-128"/>
                        </a:rPr>
                        <a:t>80</a:t>
                      </a:r>
                      <a:r>
                        <a:rPr kumimoji="1" lang="ja-JP" altLang="en-US" sz="1050" b="1" dirty="0">
                          <a:solidFill>
                            <a:schemeClr val="tx1"/>
                          </a:solidFill>
                          <a:latin typeface="Meiryo UI" panose="020B0604030504040204" pitchFamily="50" charset="-128"/>
                          <a:ea typeface="Meiryo UI" panose="020B0604030504040204" pitchFamily="50" charset="-128"/>
                        </a:rPr>
                        <a:t>位未満</a:t>
                      </a:r>
                    </a:p>
                  </a:txBody>
                  <a:tcPr anchor="ct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hMerge="1">
                  <a:txBody>
                    <a:bodyPr/>
                    <a:lstStyle/>
                    <a:p>
                      <a:pPr algn="ctr"/>
                      <a:endParaRPr kumimoji="1" lang="ja-JP" altLang="en-US" sz="1050" b="1"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a:r>
                        <a:rPr kumimoji="1" lang="en-US" altLang="ja-JP" sz="1050" b="1" dirty="0">
                          <a:solidFill>
                            <a:schemeClr val="tx1"/>
                          </a:solidFill>
                          <a:latin typeface="Meiryo UI" panose="020B0604030504040204" pitchFamily="50" charset="-128"/>
                          <a:ea typeface="Meiryo UI" panose="020B0604030504040204" pitchFamily="50" charset="-128"/>
                        </a:rPr>
                        <a:t>1</a:t>
                      </a:r>
                      <a:r>
                        <a:rPr kumimoji="1" lang="ja-JP" altLang="en-US" sz="1050" b="1"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ctr"/>
                      <a:r>
                        <a:rPr kumimoji="1" lang="en-US" altLang="ja-JP" sz="1050" b="1" dirty="0">
                          <a:solidFill>
                            <a:schemeClr val="tx1"/>
                          </a:solidFill>
                          <a:latin typeface="Meiryo UI" panose="020B0604030504040204" pitchFamily="50" charset="-128"/>
                          <a:ea typeface="Meiryo UI" panose="020B0604030504040204" pitchFamily="50" charset="-128"/>
                        </a:rPr>
                        <a:t>207.0</a:t>
                      </a:r>
                      <a:endParaRPr kumimoji="1" lang="ja-JP" altLang="en-US" sz="105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tcPr>
                </a:tc>
                <a:extLst>
                  <a:ext uri="{0D108BD9-81ED-4DB2-BD59-A6C34878D82A}">
                    <a16:rowId xmlns:a16="http://schemas.microsoft.com/office/drawing/2014/main" val="8817414"/>
                  </a:ext>
                </a:extLst>
              </a:tr>
              <a:tr h="411480">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T w="38100" cap="flat" cmpd="sng" algn="ctr">
                      <a:solidFill>
                        <a:srgbClr val="FF0000"/>
                      </a:solidFill>
                      <a:prstDash val="solid"/>
                      <a:round/>
                      <a:headEnd type="none" w="med" len="med"/>
                      <a:tailEnd type="none" w="med" len="med"/>
                    </a:lnT>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名古屋市</a:t>
                      </a:r>
                    </a:p>
                  </a:txBody>
                  <a:tcPr anchor="ctr">
                    <a:lnR w="12700" cap="flat" cmpd="sng" algn="ctr">
                      <a:solidFill>
                        <a:schemeClr val="bg1"/>
                      </a:solidFill>
                      <a:prstDash val="sysDot"/>
                      <a:round/>
                      <a:headEnd type="none" w="med" len="med"/>
                      <a:tailEnd type="none" w="med" len="med"/>
                    </a:lnR>
                    <a:lnT w="38100" cap="flat" cmpd="sng" algn="ctr">
                      <a:solidFill>
                        <a:srgbClr val="FF0000"/>
                      </a:solidFill>
                      <a:prstDash val="solid"/>
                      <a:round/>
                      <a:headEnd type="none" w="med" len="med"/>
                      <a:tailEnd type="none" w="med" len="med"/>
                    </a:lnT>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1,322.5</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lnT w="38100" cap="flat" cmpd="sng" algn="ctr">
                      <a:solidFill>
                        <a:srgbClr val="FF0000"/>
                      </a:solidFill>
                      <a:prstDash val="solid"/>
                      <a:round/>
                      <a:headEnd type="none" w="med" len="med"/>
                      <a:tailEnd type="none" w="med" len="med"/>
                    </a:lnT>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3</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lnT w="38100" cap="flat" cmpd="sng" algn="ctr">
                      <a:solidFill>
                        <a:srgbClr val="FF0000"/>
                      </a:solidFill>
                      <a:prstDash val="solid"/>
                      <a:round/>
                      <a:headEnd type="none" w="med" len="med"/>
                      <a:tailEnd type="none" w="med" len="med"/>
                    </a:lnT>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230.4</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lnT w="38100" cap="flat" cmpd="sng" algn="ctr">
                      <a:solidFill>
                        <a:srgbClr val="FF0000"/>
                      </a:solidFill>
                      <a:prstDash val="solid"/>
                      <a:round/>
                      <a:headEnd type="none" w="med" len="med"/>
                      <a:tailEnd type="none" w="med" len="med"/>
                    </a:lnT>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lnT w="38100" cap="flat" cmpd="sng" algn="ctr">
                      <a:solidFill>
                        <a:srgbClr val="FF0000"/>
                      </a:solidFill>
                      <a:prstDash val="solid"/>
                      <a:round/>
                      <a:headEnd type="none" w="med" len="med"/>
                      <a:tailEnd type="none" w="med" len="med"/>
                    </a:lnT>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111.6</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lnT w="38100" cap="flat" cmpd="sng" algn="ctr">
                      <a:solidFill>
                        <a:srgbClr val="FF0000"/>
                      </a:solidFill>
                      <a:prstDash val="solid"/>
                      <a:round/>
                      <a:headEnd type="none" w="med" len="med"/>
                      <a:tailEnd type="none" w="med" len="med"/>
                    </a:lnT>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4</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lnT w="38100" cap="flat" cmpd="sng" algn="ctr">
                      <a:solidFill>
                        <a:srgbClr val="FF0000"/>
                      </a:solidFill>
                      <a:prstDash val="solid"/>
                      <a:round/>
                      <a:headEnd type="none" w="med" len="med"/>
                      <a:tailEnd type="none" w="med" len="med"/>
                    </a:lnT>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197.3</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lnT w="38100" cap="flat" cmpd="sng" algn="ctr">
                      <a:solidFill>
                        <a:srgbClr val="FF0000"/>
                      </a:solidFill>
                      <a:prstDash val="solid"/>
                      <a:round/>
                      <a:headEnd type="none" w="med" len="med"/>
                      <a:tailEnd type="none" w="med" len="med"/>
                    </a:lnT>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lnT w="38100" cap="flat" cmpd="sng" algn="ctr">
                      <a:solidFill>
                        <a:srgbClr val="FF0000"/>
                      </a:solidFill>
                      <a:prstDash val="solid"/>
                      <a:round/>
                      <a:headEnd type="none" w="med" len="med"/>
                      <a:tailEnd type="none" w="med" len="med"/>
                    </a:lnT>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341.3</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lnT w="38100" cap="flat" cmpd="sng" algn="ctr">
                      <a:solidFill>
                        <a:srgbClr val="FF0000"/>
                      </a:solidFill>
                      <a:prstDash val="solid"/>
                      <a:round/>
                      <a:headEnd type="none" w="med" len="med"/>
                      <a:tailEnd type="none" w="med" len="med"/>
                    </a:lnT>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80</a:t>
                      </a:r>
                      <a:r>
                        <a:rPr kumimoji="1" lang="ja-JP" altLang="en-US" sz="105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位未満</a:t>
                      </a:r>
                    </a:p>
                  </a:txBody>
                  <a:tcPr anchor="ctr">
                    <a:lnT w="38100" cap="flat" cmpd="sng" algn="ctr">
                      <a:solidFill>
                        <a:srgbClr val="FF0000"/>
                      </a:solidFill>
                      <a:prstDash val="solid"/>
                      <a:round/>
                      <a:headEnd type="none" w="med" len="med"/>
                      <a:tailEnd type="none" w="med" len="med"/>
                    </a:lnT>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05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anchor="ctr">
                    <a:lnL w="12700" cap="flat" cmpd="sng" algn="ctr">
                      <a:solidFill>
                        <a:schemeClr val="bg1"/>
                      </a:solidFill>
                      <a:prstDash val="sysDot"/>
                      <a:round/>
                      <a:headEnd type="none" w="med" len="med"/>
                      <a:tailEnd type="none" w="med" len="med"/>
                    </a:lnL>
                    <a:lnT w="38100" cap="flat" cmpd="sng" algn="ctr">
                      <a:solidFill>
                        <a:srgbClr val="FF0000"/>
                      </a:solidFill>
                      <a:prstDash val="solid"/>
                      <a:round/>
                      <a:headEnd type="none" w="med" len="med"/>
                      <a:tailEnd type="none" w="med" len="med"/>
                    </a:lnT>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lnT w="38100" cap="flat" cmpd="sng" algn="ctr">
                      <a:solidFill>
                        <a:srgbClr val="FF0000"/>
                      </a:solidFill>
                      <a:prstDash val="solid"/>
                      <a:round/>
                      <a:headEnd type="none" w="med" len="med"/>
                      <a:tailEnd type="none" w="med" len="med"/>
                    </a:lnT>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200.4</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lnT w="38100" cap="flat" cmpd="sng" algn="ctr">
                      <a:solidFill>
                        <a:srgbClr val="FF0000"/>
                      </a:solidFill>
                      <a:prstDash val="solid"/>
                      <a:round/>
                      <a:headEnd type="none" w="med" len="med"/>
                      <a:tailEnd type="none" w="med" len="med"/>
                    </a:lnT>
                  </a:tcPr>
                </a:tc>
                <a:extLst>
                  <a:ext uri="{0D108BD9-81ED-4DB2-BD59-A6C34878D82A}">
                    <a16:rowId xmlns:a16="http://schemas.microsoft.com/office/drawing/2014/main" val="4014880835"/>
                  </a:ext>
                </a:extLst>
              </a:tr>
              <a:tr h="411480">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3</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福岡市</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1,280.5</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248.3</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4</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69.</a:t>
                      </a:r>
                      <a:r>
                        <a:rPr kumimoji="1" lang="ja-JP" altLang="en-US" sz="1050" dirty="0">
                          <a:solidFill>
                            <a:schemeClr val="tx1"/>
                          </a:solidFill>
                          <a:latin typeface="Meiryo UI" panose="020B0604030504040204" pitchFamily="50" charset="-128"/>
                          <a:ea typeface="Meiryo UI" panose="020B0604030504040204" pitchFamily="50" charset="-128"/>
                        </a:rPr>
                        <a:t>７</a:t>
                      </a:r>
                    </a:p>
                  </a:txBody>
                  <a:tcPr anchor="ctr">
                    <a:lnL w="12700" cap="flat" cmpd="sng" algn="ctr">
                      <a:solidFill>
                        <a:schemeClr val="bg1"/>
                      </a:solidFill>
                      <a:prstDash val="sysDot"/>
                      <a:round/>
                      <a:headEnd type="none" w="med" len="med"/>
                      <a:tailEnd type="none" w="med" len="med"/>
                    </a:ln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5</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193.6</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10</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326.0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tx1"/>
                          </a:solidFill>
                          <a:latin typeface="Meiryo UI" panose="020B0604030504040204" pitchFamily="50" charset="-128"/>
                          <a:ea typeface="Meiryo UI" panose="020B0604030504040204" pitchFamily="50" charset="-128"/>
                        </a:rPr>
                        <a:t>80</a:t>
                      </a:r>
                      <a:r>
                        <a:rPr kumimoji="1" lang="ja-JP" altLang="en-US" sz="1050" dirty="0">
                          <a:solidFill>
                            <a:schemeClr val="tx1"/>
                          </a:solidFill>
                          <a:latin typeface="Meiryo UI" panose="020B0604030504040204" pitchFamily="50" charset="-128"/>
                          <a:ea typeface="Meiryo UI" panose="020B0604030504040204" pitchFamily="50" charset="-128"/>
                        </a:rPr>
                        <a:t>位未満</a:t>
                      </a:r>
                    </a:p>
                  </a:txBody>
                  <a:tcPr anchor="ctr"/>
                </a:tc>
                <a:tc hMerge="1">
                  <a:txBody>
                    <a:bodyPr/>
                    <a:lstStyle/>
                    <a:p>
                      <a:pPr algn="ct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3</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190.3</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extLst>
                  <a:ext uri="{0D108BD9-81ED-4DB2-BD59-A6C34878D82A}">
                    <a16:rowId xmlns:a16="http://schemas.microsoft.com/office/drawing/2014/main" val="628858000"/>
                  </a:ext>
                </a:extLst>
              </a:tr>
              <a:tr h="411480">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4</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横浜市</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1,268.6</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4</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216.9</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５位</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69.0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3</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258.8</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51</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301.0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58</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272.5</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6</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150.3</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extLst>
                  <a:ext uri="{0D108BD9-81ED-4DB2-BD59-A6C34878D82A}">
                    <a16:rowId xmlns:a16="http://schemas.microsoft.com/office/drawing/2014/main" val="597371096"/>
                  </a:ext>
                </a:extLst>
              </a:tr>
              <a:tr h="411480">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5</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京都市</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1,261.9</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51</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159.2</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91.0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324.2</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56</a:t>
                      </a:r>
                      <a:r>
                        <a:rPr kumimoji="1" lang="ja-JP" altLang="en-US" sz="1050" dirty="0">
                          <a:solidFill>
                            <a:schemeClr val="tx1"/>
                          </a:solidFill>
                          <a:latin typeface="Meiryo UI" panose="020B0604030504040204" pitchFamily="50" charset="-128"/>
                          <a:ea typeface="Meiryo UI" panose="020B0604030504040204" pitchFamily="50" charset="-128"/>
                        </a:rPr>
                        <a:t>位</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297.4</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tc gridSpan="2">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80</a:t>
                      </a:r>
                      <a:r>
                        <a:rPr kumimoji="1" lang="ja-JP" altLang="en-US" sz="1050" dirty="0">
                          <a:solidFill>
                            <a:schemeClr val="tx1"/>
                          </a:solidFill>
                          <a:latin typeface="Meiryo UI" panose="020B0604030504040204" pitchFamily="50" charset="-128"/>
                          <a:ea typeface="Meiryo UI" panose="020B0604030504040204" pitchFamily="50" charset="-128"/>
                        </a:rPr>
                        <a:t>位未満</a:t>
                      </a:r>
                    </a:p>
                  </a:txBody>
                  <a:tcPr anchor="ctr"/>
                </a:tc>
                <a:tc hMerge="1">
                  <a:txBody>
                    <a:bodyPr/>
                    <a:lstStyle/>
                    <a:p>
                      <a:pPr algn="ctr"/>
                      <a:endParaRPr kumimoji="1" lang="ja-JP" altLang="en-US" sz="105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tc>
                  <a:txBody>
                    <a:bodyPr/>
                    <a:lstStyle/>
                    <a:p>
                      <a:pPr algn="ctr"/>
                      <a:r>
                        <a:rPr kumimoji="1" lang="ja-JP" altLang="en-US" sz="1050" dirty="0">
                          <a:solidFill>
                            <a:schemeClr val="tx1"/>
                          </a:solidFill>
                          <a:latin typeface="Meiryo UI" panose="020B0604030504040204" pitchFamily="50" charset="-128"/>
                          <a:ea typeface="Meiryo UI" panose="020B0604030504040204" pitchFamily="50" charset="-128"/>
                        </a:rPr>
                        <a:t>９位</a:t>
                      </a:r>
                    </a:p>
                  </a:txBody>
                  <a:tcPr anchor="ctr">
                    <a:lnR w="12700" cap="flat" cmpd="sng" algn="ctr">
                      <a:solidFill>
                        <a:schemeClr val="bg1"/>
                      </a:solidFill>
                      <a:prstDash val="sysDot"/>
                      <a:round/>
                      <a:headEnd type="none" w="med" len="med"/>
                      <a:tailEnd type="none" w="med" len="med"/>
                    </a:lnR>
                  </a:tcPr>
                </a:tc>
                <a:tc>
                  <a:txBody>
                    <a:bodyPr/>
                    <a:lstStyle/>
                    <a:p>
                      <a:pPr algn="ctr"/>
                      <a:r>
                        <a:rPr kumimoji="1" lang="en-US" altLang="ja-JP" sz="1050" dirty="0">
                          <a:solidFill>
                            <a:schemeClr val="tx1"/>
                          </a:solidFill>
                          <a:latin typeface="Meiryo UI" panose="020B0604030504040204" pitchFamily="50" charset="-128"/>
                          <a:ea typeface="Meiryo UI" panose="020B0604030504040204" pitchFamily="50" charset="-128"/>
                        </a:rPr>
                        <a:t>144.8</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ysDot"/>
                      <a:round/>
                      <a:headEnd type="none" w="med" len="med"/>
                      <a:tailEnd type="none" w="med" len="med"/>
                    </a:lnL>
                  </a:tcPr>
                </a:tc>
                <a:extLst>
                  <a:ext uri="{0D108BD9-81ED-4DB2-BD59-A6C34878D82A}">
                    <a16:rowId xmlns:a16="http://schemas.microsoft.com/office/drawing/2014/main" val="292645523"/>
                  </a:ext>
                </a:extLst>
              </a:tr>
            </a:tbl>
          </a:graphicData>
        </a:graphic>
      </p:graphicFrame>
      <p:sp>
        <p:nvSpPr>
          <p:cNvPr id="4" name="スライド番号プレースホルダー 3"/>
          <p:cNvSpPr>
            <a:spLocks noGrp="1"/>
          </p:cNvSpPr>
          <p:nvPr>
            <p:ph type="sldNum" sz="quarter" idx="12"/>
          </p:nvPr>
        </p:nvSpPr>
        <p:spPr/>
        <p:txBody>
          <a:bodyPr/>
          <a:lstStyle/>
          <a:p>
            <a:fld id="{D2D8002D-B5B0-4BAC-B1F6-782DDCCE6D9C}" type="slidenum">
              <a:rPr lang="ja-JP" altLang="en-US" smtClean="0"/>
              <a:pPr/>
              <a:t>12</a:t>
            </a:fld>
            <a:endParaRPr lang="ja-JP" altLang="en-US" dirty="0"/>
          </a:p>
        </p:txBody>
      </p:sp>
      <p:sp>
        <p:nvSpPr>
          <p:cNvPr id="2" name="正方形/長方形 1">
            <a:extLst>
              <a:ext uri="{FF2B5EF4-FFF2-40B4-BE49-F238E27FC236}">
                <a16:creationId xmlns:a16="http://schemas.microsoft.com/office/drawing/2014/main" id="{5A926B0A-58B5-B9B1-D693-C9A857E0EE57}"/>
              </a:ext>
            </a:extLst>
          </p:cNvPr>
          <p:cNvSpPr/>
          <p:nvPr/>
        </p:nvSpPr>
        <p:spPr>
          <a:xfrm>
            <a:off x="83224" y="808249"/>
            <a:ext cx="8881264" cy="1252599"/>
          </a:xfrm>
          <a:prstGeom prst="rect">
            <a:avLst/>
          </a:prstGeom>
          <a:noFill/>
          <a:ln w="127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Tree>
    <p:extLst>
      <p:ext uri="{BB962C8B-B14F-4D97-AF65-F5344CB8AC3E}">
        <p14:creationId xmlns:p14="http://schemas.microsoft.com/office/powerpoint/2010/main" val="1765221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グラフ 7">
            <a:extLst>
              <a:ext uri="{FF2B5EF4-FFF2-40B4-BE49-F238E27FC236}">
                <a16:creationId xmlns:a16="http://schemas.microsoft.com/office/drawing/2014/main" id="{00000000-0008-0000-0000-000006000000}"/>
              </a:ext>
            </a:extLst>
          </p:cNvPr>
          <p:cNvGraphicFramePr>
            <a:graphicFrameLocks/>
          </p:cNvGraphicFramePr>
          <p:nvPr>
            <p:extLst>
              <p:ext uri="{D42A27DB-BD31-4B8C-83A1-F6EECF244321}">
                <p14:modId xmlns:p14="http://schemas.microsoft.com/office/powerpoint/2010/main" val="3482678655"/>
              </p:ext>
            </p:extLst>
          </p:nvPr>
        </p:nvGraphicFramePr>
        <p:xfrm>
          <a:off x="228700" y="2251691"/>
          <a:ext cx="8686600" cy="3698949"/>
        </p:xfrm>
        <a:graphic>
          <a:graphicData uri="http://schemas.openxmlformats.org/drawingml/2006/chart">
            <c:chart xmlns:c="http://schemas.openxmlformats.org/drawingml/2006/chart" xmlns:r="http://schemas.openxmlformats.org/officeDocument/2006/relationships" r:id="rId3"/>
          </a:graphicData>
        </a:graphic>
      </p:graphicFrame>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業況判断ＤＩ（近畿）　</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sp>
        <p:nvSpPr>
          <p:cNvPr id="37" name="テキスト ボックス 36"/>
          <p:cNvSpPr txBox="1"/>
          <p:nvPr/>
        </p:nvSpPr>
        <p:spPr>
          <a:xfrm>
            <a:off x="115871" y="880610"/>
            <a:ext cx="8776102" cy="461665"/>
          </a:xfrm>
          <a:prstGeom prst="rect">
            <a:avLst/>
          </a:prstGeom>
          <a:noFill/>
          <a:ln>
            <a:noFill/>
          </a:ln>
        </p:spPr>
        <p:txBody>
          <a:bodyPr wrap="square" rtlCol="0">
            <a:spAutoFit/>
          </a:bodyPr>
          <a:lstStyle/>
          <a:p>
            <a:pPr marL="285750" indent="-2857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新型コロナウイルス感染症（以下、「コロナ」という）の影響を受けて企業の景況感（日銀短観 </a:t>
            </a:r>
            <a:r>
              <a:rPr lang="en-US" altLang="ja-JP" sz="1200" dirty="0">
                <a:latin typeface="Meiryo UI" panose="020B0604030504040204" pitchFamily="50" charset="-128"/>
                <a:ea typeface="Meiryo UI" panose="020B0604030504040204" pitchFamily="50" charset="-128"/>
              </a:rPr>
              <a:t>DI</a:t>
            </a:r>
            <a:r>
              <a:rPr lang="ja-JP" altLang="en-US" sz="1200" dirty="0">
                <a:latin typeface="Meiryo UI" panose="020B0604030504040204" pitchFamily="50" charset="-128"/>
                <a:ea typeface="Meiryo UI" panose="020B0604030504040204" pitchFamily="50" charset="-128"/>
              </a:rPr>
              <a:t>）は、</a:t>
            </a:r>
            <a:r>
              <a:rPr lang="en-US" altLang="ja-JP" sz="1200" dirty="0">
                <a:latin typeface="Meiryo UI" panose="020B0604030504040204" pitchFamily="50" charset="-128"/>
                <a:ea typeface="Meiryo UI" panose="020B0604030504040204" pitchFamily="50" charset="-128"/>
              </a:rPr>
              <a:t>2020</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rPr>
              <a:t>月から</a:t>
            </a:r>
            <a:r>
              <a:rPr lang="en-US" altLang="ja-JP" sz="1200" dirty="0">
                <a:latin typeface="Meiryo UI" panose="020B0604030504040204" pitchFamily="50" charset="-128"/>
                <a:ea typeface="Meiryo UI" panose="020B0604030504040204" pitchFamily="50" charset="-128"/>
              </a:rPr>
              <a:t>6</a:t>
            </a:r>
            <a:r>
              <a:rPr lang="ja-JP" altLang="en-US" sz="1200" dirty="0">
                <a:latin typeface="Meiryo UI" panose="020B0604030504040204" pitchFamily="50" charset="-128"/>
                <a:ea typeface="Meiryo UI" panose="020B0604030504040204" pitchFamily="50" charset="-128"/>
              </a:rPr>
              <a:t>月にかけて急速に落ち込んだが、その後は緩やかに回復。</a:t>
            </a:r>
            <a:endParaRPr lang="en-US" altLang="ja-JP" sz="1200" dirty="0">
              <a:latin typeface="Meiryo UI" panose="020B0604030504040204" pitchFamily="50" charset="-128"/>
              <a:ea typeface="Meiryo UI" panose="020B0604030504040204" pitchFamily="50" charset="-128"/>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34CF59F8-A367-4EC1-83BF-5D400B8A4CCC}"/>
              </a:ext>
            </a:extLst>
          </p:cNvPr>
          <p:cNvSpPr txBox="1"/>
          <p:nvPr/>
        </p:nvSpPr>
        <p:spPr>
          <a:xfrm>
            <a:off x="3259419" y="1916832"/>
            <a:ext cx="2520000" cy="307777"/>
          </a:xfrm>
          <a:prstGeom prst="rect">
            <a:avLst/>
          </a:prstGeom>
          <a:noFill/>
          <a:ln>
            <a:noFill/>
          </a:ln>
        </p:spPr>
        <p:txBody>
          <a:bodyPr wrap="square" rtlCol="0">
            <a:spAutoFit/>
          </a:bodyPr>
          <a:lstStyle/>
          <a:p>
            <a:pPr marL="201221" indent="-201221" algn="ctr"/>
            <a:r>
              <a:rPr lang="ja-JP" altLang="en-US" sz="1400" dirty="0">
                <a:latin typeface="Meiryo UI" panose="020B0604030504040204" pitchFamily="50" charset="-128"/>
                <a:ea typeface="Meiryo UI" panose="020B0604030504040204" pitchFamily="50" charset="-128"/>
              </a:rPr>
              <a:t>業況判断</a:t>
            </a:r>
            <a:r>
              <a:rPr lang="en-US" altLang="ja-JP" sz="1400" dirty="0">
                <a:latin typeface="Meiryo UI" panose="020B0604030504040204" pitchFamily="50" charset="-128"/>
                <a:ea typeface="Meiryo UI" panose="020B0604030504040204" pitchFamily="50" charset="-128"/>
              </a:rPr>
              <a:t>DI</a:t>
            </a:r>
            <a:r>
              <a:rPr lang="ja-JP" altLang="en-US" sz="1400" dirty="0">
                <a:latin typeface="Meiryo UI" panose="020B0604030504040204" pitchFamily="50" charset="-128"/>
                <a:ea typeface="Meiryo UI" panose="020B0604030504040204" pitchFamily="50" charset="-128"/>
              </a:rPr>
              <a:t>（近畿地区）</a:t>
            </a:r>
            <a:endParaRPr lang="en-US" altLang="ja-JP" sz="1400" dirty="0">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34CF59F8-A367-4EC1-83BF-5D400B8A4CCC}"/>
              </a:ext>
            </a:extLst>
          </p:cNvPr>
          <p:cNvSpPr txBox="1"/>
          <p:nvPr/>
        </p:nvSpPr>
        <p:spPr>
          <a:xfrm>
            <a:off x="5241212" y="6068115"/>
            <a:ext cx="3934102" cy="360040"/>
          </a:xfrm>
          <a:prstGeom prst="rect">
            <a:avLst/>
          </a:prstGeom>
          <a:noFill/>
          <a:ln>
            <a:noFill/>
          </a:ln>
        </p:spPr>
        <p:txBody>
          <a:bodyPr wrap="square" rtlCol="0">
            <a:spAutoFit/>
          </a:bodyPr>
          <a:lstStyle/>
          <a:p>
            <a:pPr marL="201221" indent="-201221"/>
            <a:r>
              <a:rPr lang="ja-JP" altLang="en-US" sz="831" dirty="0">
                <a:latin typeface="Meiryo UI" panose="020B0604030504040204" pitchFamily="50" charset="-128"/>
                <a:ea typeface="Meiryo UI" panose="020B0604030504040204" pitchFamily="50" charset="-128"/>
              </a:rPr>
              <a:t>出典：日本銀行大阪支店 「全国企業短期経済観測調査（近畿地区）」より作成</a:t>
            </a:r>
            <a:endParaRPr lang="en-US" altLang="ja-JP" sz="831" dirty="0">
              <a:latin typeface="Meiryo UI" panose="020B0604030504040204" pitchFamily="50" charset="-128"/>
              <a:ea typeface="Meiryo UI" panose="020B0604030504040204" pitchFamily="50" charset="-128"/>
            </a:endParaRPr>
          </a:p>
          <a:p>
            <a:pPr marL="201221" indent="-201221"/>
            <a:r>
              <a:rPr lang="en-US" altLang="ja-JP" sz="831" dirty="0">
                <a:latin typeface="Meiryo UI" panose="020B0604030504040204" pitchFamily="50" charset="-128"/>
                <a:ea typeface="Meiryo UI" panose="020B0604030504040204" pitchFamily="50" charset="-128"/>
              </a:rPr>
              <a:t>※2026</a:t>
            </a:r>
            <a:r>
              <a:rPr lang="ja-JP" altLang="en-US" sz="831" dirty="0">
                <a:latin typeface="Meiryo UI" panose="020B0604030504040204" pitchFamily="50" charset="-128"/>
                <a:ea typeface="Meiryo UI" panose="020B0604030504040204" pitchFamily="50" charset="-128"/>
              </a:rPr>
              <a:t>年</a:t>
            </a:r>
            <a:r>
              <a:rPr lang="en-US" altLang="ja-JP" sz="831" dirty="0">
                <a:latin typeface="Meiryo UI" panose="020B0604030504040204" pitchFamily="50" charset="-128"/>
                <a:ea typeface="Meiryo UI" panose="020B0604030504040204" pitchFamily="50" charset="-128"/>
              </a:rPr>
              <a:t>3</a:t>
            </a:r>
            <a:r>
              <a:rPr lang="ja-JP" altLang="en-US" sz="831" dirty="0">
                <a:latin typeface="Meiryo UI" panose="020B0604030504040204" pitchFamily="50" charset="-128"/>
                <a:ea typeface="Meiryo UI" panose="020B0604030504040204" pitchFamily="50" charset="-128"/>
              </a:rPr>
              <a:t>月の数値は先行き</a:t>
            </a:r>
            <a:r>
              <a:rPr lang="en-US" altLang="ja-JP" sz="831" dirty="0">
                <a:latin typeface="Meiryo UI" panose="020B0604030504040204" pitchFamily="50" charset="-128"/>
                <a:ea typeface="Meiryo UI" panose="020B0604030504040204" pitchFamily="50" charset="-128"/>
              </a:rPr>
              <a:t>DI</a:t>
            </a:r>
          </a:p>
        </p:txBody>
      </p:sp>
      <p:sp>
        <p:nvSpPr>
          <p:cNvPr id="2" name="スライド番号プレースホルダー 1"/>
          <p:cNvSpPr>
            <a:spLocks noGrp="1"/>
          </p:cNvSpPr>
          <p:nvPr>
            <p:ph type="sldNum" sz="quarter" idx="12"/>
          </p:nvPr>
        </p:nvSpPr>
        <p:spPr/>
        <p:txBody>
          <a:bodyPr/>
          <a:lstStyle/>
          <a:p>
            <a:fld id="{D2D8002D-B5B0-4BAC-B1F6-782DDCCE6D9C}" type="slidenum">
              <a:rPr lang="ja-JP" altLang="en-US" smtClean="0"/>
              <a:pPr/>
              <a:t>1</a:t>
            </a:fld>
            <a:endParaRPr lang="ja-JP" altLang="en-US" dirty="0"/>
          </a:p>
        </p:txBody>
      </p:sp>
      <p:cxnSp>
        <p:nvCxnSpPr>
          <p:cNvPr id="4" name="直線コネクタ 3"/>
          <p:cNvCxnSpPr/>
          <p:nvPr/>
        </p:nvCxnSpPr>
        <p:spPr>
          <a:xfrm>
            <a:off x="584213" y="3547835"/>
            <a:ext cx="8343787" cy="0"/>
          </a:xfrm>
          <a:prstGeom prst="line">
            <a:avLst/>
          </a:prstGeom>
          <a:ln w="2222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正方形/長方形 5">
            <a:extLst>
              <a:ext uri="{FF2B5EF4-FFF2-40B4-BE49-F238E27FC236}">
                <a16:creationId xmlns:a16="http://schemas.microsoft.com/office/drawing/2014/main" id="{9B6039F6-0A0F-5316-DD53-CF0EA0E90287}"/>
              </a:ext>
            </a:extLst>
          </p:cNvPr>
          <p:cNvSpPr/>
          <p:nvPr/>
        </p:nvSpPr>
        <p:spPr>
          <a:xfrm>
            <a:off x="86664" y="809367"/>
            <a:ext cx="8872390" cy="619124"/>
          </a:xfrm>
          <a:prstGeom prst="rect">
            <a:avLst/>
          </a:prstGeom>
          <a:noFill/>
          <a:ln w="127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518116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グラフ 2">
            <a:extLst>
              <a:ext uri="{FF2B5EF4-FFF2-40B4-BE49-F238E27FC236}">
                <a16:creationId xmlns:a16="http://schemas.microsoft.com/office/drawing/2014/main" id="{7A366D1F-95C9-4758-9E0E-23742473C040}"/>
              </a:ext>
            </a:extLst>
          </p:cNvPr>
          <p:cNvGraphicFramePr>
            <a:graphicFrameLocks/>
          </p:cNvGraphicFramePr>
          <p:nvPr>
            <p:extLst>
              <p:ext uri="{D42A27DB-BD31-4B8C-83A1-F6EECF244321}">
                <p14:modId xmlns:p14="http://schemas.microsoft.com/office/powerpoint/2010/main" val="3459239633"/>
              </p:ext>
            </p:extLst>
          </p:nvPr>
        </p:nvGraphicFramePr>
        <p:xfrm>
          <a:off x="611560" y="1916832"/>
          <a:ext cx="8036999" cy="3804406"/>
        </p:xfrm>
        <a:graphic>
          <a:graphicData uri="http://schemas.openxmlformats.org/drawingml/2006/chart">
            <c:chart xmlns:c="http://schemas.openxmlformats.org/drawingml/2006/chart" xmlns:r="http://schemas.openxmlformats.org/officeDocument/2006/relationships" r:id="rId3"/>
          </a:graphicData>
        </a:graphic>
      </p:graphicFrame>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ysClr val="windowText" lastClr="000000"/>
                </a:solidFill>
                <a:ea typeface="Meiryo UI" panose="020B0604030504040204" pitchFamily="50" charset="-128"/>
                <a:cs typeface="Times New Roman" panose="02020603050405020304" pitchFamily="18" charset="0"/>
              </a:rPr>
              <a:t>　業種別</a:t>
            </a:r>
            <a:r>
              <a:rPr lang="ja-JP" altLang="en-US" sz="2000" b="1" kern="100" dirty="0">
                <a:solidFill>
                  <a:schemeClr val="tx1"/>
                </a:solidFill>
                <a:ea typeface="Meiryo UI" panose="020B0604030504040204" pitchFamily="50" charset="-128"/>
                <a:cs typeface="Times New Roman" panose="02020603050405020304" pitchFamily="18" charset="0"/>
              </a:rPr>
              <a:t>ＤＩ</a:t>
            </a:r>
            <a:r>
              <a:rPr lang="ja-JP" altLang="en-US" sz="2000" b="1" kern="100" dirty="0">
                <a:solidFill>
                  <a:sysClr val="windowText" lastClr="000000"/>
                </a:solidFill>
                <a:ea typeface="Meiryo UI" panose="020B0604030504040204" pitchFamily="50" charset="-128"/>
                <a:cs typeface="Times New Roman" panose="02020603050405020304" pitchFamily="18" charset="0"/>
              </a:rPr>
              <a:t>（近畿）</a:t>
            </a:r>
            <a:endParaRPr lang="ja-JP" altLang="ja-JP" sz="2000" kern="100" dirty="0">
              <a:solidFill>
                <a:sysClr val="windowText" lastClr="000000"/>
              </a:solidFill>
              <a:ea typeface="游明朝" panose="02020400000000000000" pitchFamily="18" charset="-128"/>
              <a:cs typeface="Times New Roman" panose="02020603050405020304" pitchFamily="18" charset="0"/>
            </a:endParaRPr>
          </a:p>
        </p:txBody>
      </p:sp>
      <p:sp>
        <p:nvSpPr>
          <p:cNvPr id="37" name="テキスト ボックス 36"/>
          <p:cNvSpPr txBox="1"/>
          <p:nvPr/>
        </p:nvSpPr>
        <p:spPr>
          <a:xfrm>
            <a:off x="188386" y="727984"/>
            <a:ext cx="8638327" cy="576000"/>
          </a:xfrm>
          <a:prstGeom prst="rect">
            <a:avLst/>
          </a:prstGeom>
          <a:noFill/>
          <a:ln>
            <a:noFill/>
          </a:ln>
        </p:spPr>
        <p:txBody>
          <a:bodyPr wrap="square" rtlCol="0">
            <a:spAutoFit/>
          </a:bodyPr>
          <a:lstStyle/>
          <a:p>
            <a:pPr marL="285750" indent="-2857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近畿の景況感は、全産業ベースでは</a:t>
            </a:r>
            <a:r>
              <a:rPr lang="en-US" altLang="ja-JP" sz="1200" dirty="0">
                <a:latin typeface="Meiryo UI" panose="020B0604030504040204" pitchFamily="50" charset="-128"/>
                <a:ea typeface="Meiryo UI" panose="020B0604030504040204" pitchFamily="50" charset="-128"/>
              </a:rPr>
              <a:t>2021</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rPr>
              <a:t>月から持ち直しの傾向が見られ、その傾向が継続している。</a:t>
            </a:r>
            <a:endParaRPr lang="en-US" altLang="ja-JP" sz="12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先行きについて、特に非製造業では、人手不足の深刻化、物価高の継続、海外需要の減速が国内需要に波及することへの警戒感から</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悪化が見込まれている。</a:t>
            </a:r>
            <a:endParaRPr lang="en-US" altLang="ja-JP" sz="1200" dirty="0">
              <a:latin typeface="Meiryo UI" panose="020B0604030504040204" pitchFamily="50" charset="-128"/>
              <a:ea typeface="Meiryo UI" panose="020B0604030504040204" pitchFamily="50" charset="-128"/>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67" name="正方形/長方形 66"/>
          <p:cNvSpPr/>
          <p:nvPr/>
        </p:nvSpPr>
        <p:spPr>
          <a:xfrm>
            <a:off x="5169863" y="6209797"/>
            <a:ext cx="1980237" cy="220188"/>
          </a:xfrm>
          <a:prstGeom prst="rect">
            <a:avLst/>
          </a:prstGeom>
        </p:spPr>
        <p:txBody>
          <a:bodyPr wrap="square">
            <a:spAutoFit/>
          </a:bodyPr>
          <a:lstStyle/>
          <a:p>
            <a:r>
              <a:rPr lang="ja-JP" altLang="en-US" sz="831" dirty="0">
                <a:latin typeface="Meiryo UI" panose="020B0604030504040204" pitchFamily="50" charset="-128"/>
                <a:ea typeface="Meiryo UI" panose="020B0604030504040204" pitchFamily="50" charset="-128"/>
              </a:rPr>
              <a:t>※</a:t>
            </a:r>
            <a:r>
              <a:rPr lang="en-US" altLang="ja-JP" sz="831" dirty="0">
                <a:latin typeface="Meiryo UI" panose="020B0604030504040204" pitchFamily="50" charset="-128"/>
                <a:ea typeface="Meiryo UI" panose="020B0604030504040204" pitchFamily="50" charset="-128"/>
              </a:rPr>
              <a:t>2026</a:t>
            </a:r>
            <a:r>
              <a:rPr lang="ja-JP" altLang="en-US" sz="831" dirty="0">
                <a:latin typeface="Meiryo UI" panose="020B0604030504040204" pitchFamily="50" charset="-128"/>
                <a:ea typeface="Meiryo UI" panose="020B0604030504040204" pitchFamily="50" charset="-128"/>
              </a:rPr>
              <a:t>年</a:t>
            </a:r>
            <a:r>
              <a:rPr lang="en-US" altLang="ja-JP" sz="831" dirty="0">
                <a:latin typeface="Meiryo UI" panose="020B0604030504040204" pitchFamily="50" charset="-128"/>
                <a:ea typeface="Meiryo UI" panose="020B0604030504040204" pitchFamily="50" charset="-128"/>
              </a:rPr>
              <a:t>3</a:t>
            </a:r>
            <a:r>
              <a:rPr lang="ja-JP" altLang="en-US" sz="831" dirty="0">
                <a:latin typeface="Meiryo UI" panose="020B0604030504040204" pitchFamily="50" charset="-128"/>
                <a:ea typeface="Meiryo UI" panose="020B0604030504040204" pitchFamily="50" charset="-128"/>
              </a:rPr>
              <a:t>月の数値は先行き</a:t>
            </a:r>
            <a:r>
              <a:rPr lang="en-US" altLang="ja-JP" sz="831" dirty="0">
                <a:latin typeface="Meiryo UI" panose="020B0604030504040204" pitchFamily="50" charset="-128"/>
                <a:ea typeface="Meiryo UI" panose="020B0604030504040204" pitchFamily="50" charset="-128"/>
              </a:rPr>
              <a:t>DI</a:t>
            </a:r>
          </a:p>
        </p:txBody>
      </p:sp>
      <p:sp>
        <p:nvSpPr>
          <p:cNvPr id="68" name="テキスト ボックス 67">
            <a:extLst>
              <a:ext uri="{FF2B5EF4-FFF2-40B4-BE49-F238E27FC236}">
                <a16:creationId xmlns:a16="http://schemas.microsoft.com/office/drawing/2014/main" id="{34CF59F8-A367-4EC1-83BF-5D400B8A4CCC}"/>
              </a:ext>
            </a:extLst>
          </p:cNvPr>
          <p:cNvSpPr txBox="1"/>
          <p:nvPr/>
        </p:nvSpPr>
        <p:spPr>
          <a:xfrm>
            <a:off x="5169863" y="6073213"/>
            <a:ext cx="3743701" cy="220188"/>
          </a:xfrm>
          <a:prstGeom prst="rect">
            <a:avLst/>
          </a:prstGeom>
          <a:noFill/>
          <a:ln>
            <a:noFill/>
          </a:ln>
        </p:spPr>
        <p:txBody>
          <a:bodyPr wrap="square" rtlCol="0">
            <a:spAutoFit/>
          </a:bodyPr>
          <a:lstStyle/>
          <a:p>
            <a:pPr marL="201221" indent="-201221"/>
            <a:r>
              <a:rPr lang="ja-JP" altLang="en-US" sz="831" dirty="0">
                <a:latin typeface="Meiryo UI" panose="020B0604030504040204" pitchFamily="50" charset="-128"/>
                <a:ea typeface="Meiryo UI" panose="020B0604030504040204" pitchFamily="50" charset="-128"/>
              </a:rPr>
              <a:t>出典：日本銀行大阪支店 「全国企業短期経済観測調査（近畿地区）」より作成</a:t>
            </a:r>
            <a:endParaRPr lang="en-US" altLang="ja-JP" sz="831" dirty="0">
              <a:latin typeface="Meiryo UI" panose="020B0604030504040204" pitchFamily="50" charset="-128"/>
              <a:ea typeface="Meiryo UI" panose="020B0604030504040204" pitchFamily="50" charset="-128"/>
            </a:endParaRPr>
          </a:p>
        </p:txBody>
      </p:sp>
      <p:sp>
        <p:nvSpPr>
          <p:cNvPr id="69" name="角丸四角形 68"/>
          <p:cNvSpPr/>
          <p:nvPr/>
        </p:nvSpPr>
        <p:spPr>
          <a:xfrm>
            <a:off x="6683782" y="2428023"/>
            <a:ext cx="1872208" cy="2664564"/>
          </a:xfrm>
          <a:prstGeom prst="roundRect">
            <a:avLst>
              <a:gd name="adj" fmla="val 10545"/>
            </a:avLst>
          </a:prstGeom>
          <a:noFill/>
          <a:ln w="22225" cmpd="dbl">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4406" tIns="42203" rIns="84406" bIns="42203"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ja-JP" altLang="en-US" sz="1015" dirty="0"/>
          </a:p>
        </p:txBody>
      </p:sp>
      <p:sp>
        <p:nvSpPr>
          <p:cNvPr id="10" name="テキスト ボックス 9">
            <a:extLst>
              <a:ext uri="{FF2B5EF4-FFF2-40B4-BE49-F238E27FC236}">
                <a16:creationId xmlns:a16="http://schemas.microsoft.com/office/drawing/2014/main" id="{34CF59F8-A367-4EC1-83BF-5D400B8A4CCC}"/>
              </a:ext>
            </a:extLst>
          </p:cNvPr>
          <p:cNvSpPr txBox="1"/>
          <p:nvPr/>
        </p:nvSpPr>
        <p:spPr>
          <a:xfrm>
            <a:off x="1876199" y="1710041"/>
            <a:ext cx="6157573" cy="276999"/>
          </a:xfrm>
          <a:prstGeom prst="rect">
            <a:avLst/>
          </a:prstGeom>
          <a:noFill/>
          <a:ln>
            <a:noFill/>
          </a:ln>
        </p:spPr>
        <p:txBody>
          <a:bodyPr wrap="square" rtlCol="0">
            <a:spAutoFit/>
          </a:bodyPr>
          <a:lstStyle/>
          <a:p>
            <a:pPr marL="201221" indent="-201221"/>
            <a:r>
              <a:rPr lang="ja-JP" altLang="en-US" sz="1200" dirty="0">
                <a:latin typeface="Meiryo UI" panose="020B0604030504040204" pitchFamily="50" charset="-128"/>
                <a:ea typeface="Meiryo UI" panose="020B0604030504040204" pitchFamily="50" charset="-128"/>
              </a:rPr>
              <a:t>業種別業況判断（近畿地区）</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全産業、製造業、非製造業、宿泊・飲食サービス</a:t>
            </a:r>
            <a:r>
              <a:rPr lang="en-US" altLang="ja-JP" sz="1200" dirty="0">
                <a:latin typeface="Meiryo UI" panose="020B0604030504040204" pitchFamily="50" charset="-128"/>
                <a:ea typeface="Meiryo UI" panose="020B0604030504040204" pitchFamily="50" charset="-128"/>
              </a:rPr>
              <a:t>〕</a:t>
            </a:r>
          </a:p>
        </p:txBody>
      </p:sp>
      <p:sp>
        <p:nvSpPr>
          <p:cNvPr id="2" name="スライド番号プレースホルダー 1"/>
          <p:cNvSpPr>
            <a:spLocks noGrp="1"/>
          </p:cNvSpPr>
          <p:nvPr>
            <p:ph type="sldNum" sz="quarter" idx="12"/>
          </p:nvPr>
        </p:nvSpPr>
        <p:spPr/>
        <p:txBody>
          <a:bodyPr/>
          <a:lstStyle/>
          <a:p>
            <a:fld id="{D2D8002D-B5B0-4BAC-B1F6-782DDCCE6D9C}" type="slidenum">
              <a:rPr lang="ja-JP" altLang="en-US" smtClean="0"/>
              <a:pPr/>
              <a:t>2</a:t>
            </a:fld>
            <a:endParaRPr lang="ja-JP" altLang="en-US" dirty="0"/>
          </a:p>
        </p:txBody>
      </p:sp>
      <p:sp>
        <p:nvSpPr>
          <p:cNvPr id="13" name="テキスト ボックス 12">
            <a:extLst>
              <a:ext uri="{FF2B5EF4-FFF2-40B4-BE49-F238E27FC236}">
                <a16:creationId xmlns:a16="http://schemas.microsoft.com/office/drawing/2014/main" id="{34CF59F8-A367-4EC1-83BF-5D400B8A4CCC}"/>
              </a:ext>
            </a:extLst>
          </p:cNvPr>
          <p:cNvSpPr txBox="1"/>
          <p:nvPr/>
        </p:nvSpPr>
        <p:spPr>
          <a:xfrm>
            <a:off x="1876199" y="3819035"/>
            <a:ext cx="792088" cy="184666"/>
          </a:xfrm>
          <a:prstGeom prst="rect">
            <a:avLst/>
          </a:prstGeom>
          <a:noFill/>
          <a:ln>
            <a:noFill/>
          </a:ln>
        </p:spPr>
        <p:txBody>
          <a:bodyPr wrap="square" rtlCol="0">
            <a:spAutoFit/>
          </a:bodyPr>
          <a:lstStyle/>
          <a:p>
            <a:pPr marL="201221" indent="-201221"/>
            <a:r>
              <a:rPr lang="en-US" altLang="ja-JP" sz="600" dirty="0">
                <a:latin typeface="Meiryo UI" panose="020B0604030504040204" pitchFamily="50" charset="-128"/>
                <a:ea typeface="Meiryo UI" panose="020B0604030504040204" pitchFamily="50" charset="-128"/>
              </a:rPr>
              <a:t>2021</a:t>
            </a:r>
            <a:r>
              <a:rPr lang="ja-JP" altLang="en-US" sz="600" dirty="0">
                <a:latin typeface="Meiryo UI" panose="020B0604030504040204" pitchFamily="50" charset="-128"/>
                <a:ea typeface="Meiryo UI" panose="020B0604030504040204" pitchFamily="50" charset="-128"/>
              </a:rPr>
              <a:t>年</a:t>
            </a:r>
            <a:r>
              <a:rPr lang="en-US" altLang="ja-JP" sz="600" dirty="0">
                <a:latin typeface="Meiryo UI" panose="020B0604030504040204" pitchFamily="50" charset="-128"/>
                <a:ea typeface="Meiryo UI" panose="020B0604030504040204" pitchFamily="50" charset="-128"/>
              </a:rPr>
              <a:t>12</a:t>
            </a:r>
            <a:r>
              <a:rPr lang="ja-JP" altLang="en-US" sz="600" dirty="0">
                <a:latin typeface="Meiryo UI" panose="020B0604030504040204" pitchFamily="50" charset="-128"/>
                <a:ea typeface="Meiryo UI" panose="020B0604030504040204" pitchFamily="50" charset="-128"/>
              </a:rPr>
              <a:t>月</a:t>
            </a:r>
            <a:endParaRPr lang="en-US" altLang="ja-JP" sz="600" dirty="0">
              <a:latin typeface="Meiryo UI" panose="020B0604030504040204" pitchFamily="50" charset="-128"/>
              <a:ea typeface="Meiryo UI" panose="020B0604030504040204" pitchFamily="50" charset="-128"/>
            </a:endParaRPr>
          </a:p>
        </p:txBody>
      </p:sp>
      <p:cxnSp>
        <p:nvCxnSpPr>
          <p:cNvPr id="14" name="直線矢印コネクタ 13"/>
          <p:cNvCxnSpPr>
            <a:cxnSpLocks/>
          </p:cNvCxnSpPr>
          <p:nvPr/>
        </p:nvCxnSpPr>
        <p:spPr>
          <a:xfrm flipH="1" flipV="1">
            <a:off x="1876199" y="3457334"/>
            <a:ext cx="107123" cy="361701"/>
          </a:xfrm>
          <a:prstGeom prst="straightConnector1">
            <a:avLst/>
          </a:prstGeom>
          <a:ln>
            <a:headEnd type="none" w="sm" len="med"/>
            <a:tailEnd type="stealth" w="sm" len="med"/>
          </a:ln>
        </p:spPr>
        <p:style>
          <a:lnRef idx="1">
            <a:schemeClr val="dk1"/>
          </a:lnRef>
          <a:fillRef idx="0">
            <a:schemeClr val="dk1"/>
          </a:fillRef>
          <a:effectRef idx="0">
            <a:schemeClr val="dk1"/>
          </a:effectRef>
          <a:fontRef idx="minor">
            <a:schemeClr val="tx1"/>
          </a:fontRef>
        </p:style>
      </p:cxnSp>
      <p:sp>
        <p:nvSpPr>
          <p:cNvPr id="19" name="テキスト ボックス 18">
            <a:extLst>
              <a:ext uri="{FF2B5EF4-FFF2-40B4-BE49-F238E27FC236}">
                <a16:creationId xmlns:a16="http://schemas.microsoft.com/office/drawing/2014/main" id="{34CF59F8-A367-4EC1-83BF-5D400B8A4CCC}"/>
              </a:ext>
            </a:extLst>
          </p:cNvPr>
          <p:cNvSpPr txBox="1"/>
          <p:nvPr/>
        </p:nvSpPr>
        <p:spPr>
          <a:xfrm>
            <a:off x="7035116" y="2758880"/>
            <a:ext cx="627381" cy="184666"/>
          </a:xfrm>
          <a:prstGeom prst="rect">
            <a:avLst/>
          </a:prstGeom>
          <a:noFill/>
          <a:ln>
            <a:noFill/>
          </a:ln>
        </p:spPr>
        <p:txBody>
          <a:bodyPr wrap="square" rtlCol="0">
            <a:spAutoFit/>
          </a:bodyPr>
          <a:lstStyle/>
          <a:p>
            <a:pPr marL="201221" indent="-201221"/>
            <a:r>
              <a:rPr lang="en-US" altLang="ja-JP" sz="600" dirty="0">
                <a:latin typeface="Meiryo UI" panose="020B0604030504040204" pitchFamily="50" charset="-128"/>
                <a:ea typeface="Meiryo UI" panose="020B0604030504040204" pitchFamily="50" charset="-128"/>
              </a:rPr>
              <a:t>2023</a:t>
            </a:r>
            <a:r>
              <a:rPr lang="ja-JP" altLang="en-US" sz="600" dirty="0">
                <a:latin typeface="Meiryo UI" panose="020B0604030504040204" pitchFamily="50" charset="-128"/>
                <a:ea typeface="Meiryo UI" panose="020B0604030504040204" pitchFamily="50" charset="-128"/>
              </a:rPr>
              <a:t>年</a:t>
            </a:r>
            <a:r>
              <a:rPr lang="en-US" altLang="ja-JP" sz="600" dirty="0">
                <a:latin typeface="Meiryo UI" panose="020B0604030504040204" pitchFamily="50" charset="-128"/>
                <a:ea typeface="Meiryo UI" panose="020B0604030504040204" pitchFamily="50" charset="-128"/>
              </a:rPr>
              <a:t>6</a:t>
            </a:r>
            <a:r>
              <a:rPr lang="ja-JP" altLang="en-US" sz="600" dirty="0">
                <a:latin typeface="Meiryo UI" panose="020B0604030504040204" pitchFamily="50" charset="-128"/>
                <a:ea typeface="Meiryo UI" panose="020B0604030504040204" pitchFamily="50" charset="-128"/>
              </a:rPr>
              <a:t>月</a:t>
            </a:r>
            <a:endParaRPr lang="en-US" altLang="ja-JP" sz="600" dirty="0">
              <a:latin typeface="Meiryo UI" panose="020B0604030504040204" pitchFamily="50" charset="-128"/>
              <a:ea typeface="Meiryo UI" panose="020B0604030504040204" pitchFamily="50" charset="-128"/>
            </a:endParaRPr>
          </a:p>
        </p:txBody>
      </p:sp>
      <p:cxnSp>
        <p:nvCxnSpPr>
          <p:cNvPr id="20" name="直線矢印コネクタ 19"/>
          <p:cNvCxnSpPr/>
          <p:nvPr/>
        </p:nvCxnSpPr>
        <p:spPr>
          <a:xfrm>
            <a:off x="7520595" y="2879108"/>
            <a:ext cx="200662" cy="169914"/>
          </a:xfrm>
          <a:prstGeom prst="straightConnector1">
            <a:avLst/>
          </a:prstGeom>
          <a:ln>
            <a:headEnd type="none" w="sm" len="med"/>
            <a:tailEnd type="stealth" w="sm" len="med"/>
          </a:ln>
        </p:spPr>
        <p:style>
          <a:lnRef idx="1">
            <a:schemeClr val="dk1"/>
          </a:lnRef>
          <a:fillRef idx="0">
            <a:schemeClr val="dk1"/>
          </a:fillRef>
          <a:effectRef idx="0">
            <a:schemeClr val="dk1"/>
          </a:effectRef>
          <a:fontRef idx="minor">
            <a:schemeClr val="tx1"/>
          </a:fontRef>
        </p:style>
      </p:cxnSp>
      <p:sp>
        <p:nvSpPr>
          <p:cNvPr id="23" name="角丸四角形 22"/>
          <p:cNvSpPr/>
          <p:nvPr/>
        </p:nvSpPr>
        <p:spPr>
          <a:xfrm>
            <a:off x="1084112" y="2430190"/>
            <a:ext cx="1872208" cy="1922895"/>
          </a:xfrm>
          <a:prstGeom prst="roundRect">
            <a:avLst>
              <a:gd name="adj" fmla="val 10545"/>
            </a:avLst>
          </a:prstGeom>
          <a:noFill/>
          <a:ln w="22225" cmpd="dbl">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4406" tIns="42203" rIns="84406" bIns="42203"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ja-JP" altLang="en-US" sz="1015" dirty="0"/>
          </a:p>
        </p:txBody>
      </p:sp>
      <p:sp>
        <p:nvSpPr>
          <p:cNvPr id="4" name="正方形/長方形 3">
            <a:extLst>
              <a:ext uri="{FF2B5EF4-FFF2-40B4-BE49-F238E27FC236}">
                <a16:creationId xmlns:a16="http://schemas.microsoft.com/office/drawing/2014/main" id="{C44E4E11-D0D9-DDC5-71D6-B226C25331FC}"/>
              </a:ext>
            </a:extLst>
          </p:cNvPr>
          <p:cNvSpPr/>
          <p:nvPr/>
        </p:nvSpPr>
        <p:spPr>
          <a:xfrm>
            <a:off x="83224" y="696537"/>
            <a:ext cx="8872390" cy="738663"/>
          </a:xfrm>
          <a:prstGeom prst="rect">
            <a:avLst/>
          </a:prstGeom>
          <a:noFill/>
          <a:ln w="127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067509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グラフ 7">
            <a:extLst>
              <a:ext uri="{FF2B5EF4-FFF2-40B4-BE49-F238E27FC236}">
                <a16:creationId xmlns:a16="http://schemas.microsoft.com/office/drawing/2014/main" id="{00000000-0008-0000-0200-000002000000}"/>
              </a:ext>
            </a:extLst>
          </p:cNvPr>
          <p:cNvGraphicFramePr>
            <a:graphicFrameLocks/>
          </p:cNvGraphicFramePr>
          <p:nvPr>
            <p:extLst>
              <p:ext uri="{D42A27DB-BD31-4B8C-83A1-F6EECF244321}">
                <p14:modId xmlns:p14="http://schemas.microsoft.com/office/powerpoint/2010/main" val="3594995168"/>
              </p:ext>
            </p:extLst>
          </p:nvPr>
        </p:nvGraphicFramePr>
        <p:xfrm>
          <a:off x="251520" y="1847743"/>
          <a:ext cx="8424936" cy="244535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グラフ 9">
            <a:extLst>
              <a:ext uri="{FF2B5EF4-FFF2-40B4-BE49-F238E27FC236}">
                <a16:creationId xmlns:a16="http://schemas.microsoft.com/office/drawing/2014/main" id="{00000000-0008-0000-0200-000005000000}"/>
              </a:ext>
            </a:extLst>
          </p:cNvPr>
          <p:cNvGraphicFramePr>
            <a:graphicFrameLocks/>
          </p:cNvGraphicFramePr>
          <p:nvPr>
            <p:extLst>
              <p:ext uri="{D42A27DB-BD31-4B8C-83A1-F6EECF244321}">
                <p14:modId xmlns:p14="http://schemas.microsoft.com/office/powerpoint/2010/main" val="973458627"/>
              </p:ext>
            </p:extLst>
          </p:nvPr>
        </p:nvGraphicFramePr>
        <p:xfrm>
          <a:off x="539552" y="4024295"/>
          <a:ext cx="8071387" cy="2434545"/>
        </p:xfrm>
        <a:graphic>
          <a:graphicData uri="http://schemas.openxmlformats.org/drawingml/2006/chart">
            <c:chart xmlns:c="http://schemas.openxmlformats.org/drawingml/2006/chart" xmlns:r="http://schemas.openxmlformats.org/officeDocument/2006/relationships" r:id="rId4"/>
          </a:graphicData>
        </a:graphic>
      </p:graphicFrame>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倒産の動向（全国・大阪）</a:t>
            </a:r>
            <a:endParaRPr lang="ja-JP" altLang="en-US" sz="2000" b="1" kern="100" dirty="0">
              <a:solidFill>
                <a:srgbClr val="FF0000"/>
              </a:solidFill>
              <a:ea typeface="Meiryo UI" panose="020B0604030504040204" pitchFamily="50" charset="-128"/>
              <a:cs typeface="Times New Roman" panose="02020603050405020304" pitchFamily="18" charset="0"/>
            </a:endParaRPr>
          </a:p>
        </p:txBody>
      </p:sp>
      <p:sp>
        <p:nvSpPr>
          <p:cNvPr id="37" name="テキスト ボックス 36"/>
          <p:cNvSpPr txBox="1"/>
          <p:nvPr/>
        </p:nvSpPr>
        <p:spPr>
          <a:xfrm>
            <a:off x="115765" y="892453"/>
            <a:ext cx="8807307" cy="461665"/>
          </a:xfrm>
          <a:prstGeom prst="rect">
            <a:avLst/>
          </a:prstGeom>
          <a:noFill/>
          <a:ln>
            <a:noFill/>
          </a:ln>
        </p:spPr>
        <p:txBody>
          <a:bodyPr wrap="square" rtlCol="0">
            <a:spAutoFit/>
          </a:bodyPr>
          <a:lstStyle/>
          <a:p>
            <a:pPr marL="285750" indent="-2857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コロナの拡大以降、実質無利子・無担保融資などの資金支援等により</a:t>
            </a:r>
            <a:r>
              <a:rPr lang="en-US" altLang="ja-JP" sz="1200" dirty="0">
                <a:latin typeface="Meiryo UI" panose="020B0604030504040204" pitchFamily="50" charset="-128"/>
                <a:ea typeface="Meiryo UI" panose="020B0604030504040204" pitchFamily="50" charset="-128"/>
              </a:rPr>
              <a:t>2021</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2022</a:t>
            </a:r>
            <a:r>
              <a:rPr lang="ja-JP" altLang="en-US" sz="1200" dirty="0">
                <a:latin typeface="Meiryo UI" panose="020B0604030504040204" pitchFamily="50" charset="-128"/>
                <a:ea typeface="Meiryo UI" panose="020B0604030504040204" pitchFamily="50" charset="-128"/>
              </a:rPr>
              <a:t>年の大阪の倒産件数は減少傾向にあったが、</a:t>
            </a:r>
            <a:r>
              <a:rPr lang="en-US" altLang="ja-JP" sz="1200" dirty="0">
                <a:latin typeface="Meiryo UI" panose="020B0604030504040204" pitchFamily="50" charset="-128"/>
                <a:ea typeface="Meiryo UI" panose="020B0604030504040204" pitchFamily="50" charset="-128"/>
              </a:rPr>
              <a:t>2023</a:t>
            </a:r>
            <a:r>
              <a:rPr lang="ja-JP" altLang="en-US" sz="1200" dirty="0">
                <a:latin typeface="Meiryo UI" panose="020B0604030504040204" pitchFamily="50" charset="-128"/>
                <a:ea typeface="Meiryo UI" panose="020B0604030504040204" pitchFamily="50" charset="-128"/>
              </a:rPr>
              <a:t>年以降は人手不足や物価高等の影響で大幅に増加傾向にある。</a:t>
            </a:r>
            <a:endParaRPr lang="en-US" altLang="ja-JP" sz="1200" dirty="0">
              <a:latin typeface="Meiryo UI" panose="020B0604030504040204" pitchFamily="50" charset="-128"/>
              <a:ea typeface="Meiryo UI" panose="020B0604030504040204" pitchFamily="50" charset="-128"/>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68" name="テキスト ボックス 67">
            <a:extLst>
              <a:ext uri="{FF2B5EF4-FFF2-40B4-BE49-F238E27FC236}">
                <a16:creationId xmlns:a16="http://schemas.microsoft.com/office/drawing/2014/main" id="{34CF59F8-A367-4EC1-83BF-5D400B8A4CCC}"/>
              </a:ext>
            </a:extLst>
          </p:cNvPr>
          <p:cNvSpPr txBox="1"/>
          <p:nvPr/>
        </p:nvSpPr>
        <p:spPr>
          <a:xfrm>
            <a:off x="6020634" y="6401523"/>
            <a:ext cx="3135894" cy="220188"/>
          </a:xfrm>
          <a:prstGeom prst="rect">
            <a:avLst/>
          </a:prstGeom>
          <a:noFill/>
          <a:ln>
            <a:noFill/>
          </a:ln>
        </p:spPr>
        <p:txBody>
          <a:bodyPr wrap="square" rtlCol="0">
            <a:spAutoFit/>
          </a:bodyPr>
          <a:lstStyle/>
          <a:p>
            <a:pPr marL="164127" indent="-164127" defTabSz="844083">
              <a:defRPr/>
            </a:pPr>
            <a:r>
              <a:rPr lang="ja-JP" altLang="en-US" sz="831" dirty="0">
                <a:latin typeface="Meiryo UI" panose="020B0604030504040204" pitchFamily="50" charset="-128"/>
                <a:ea typeface="Meiryo UI" panose="020B0604030504040204" pitchFamily="50" charset="-128"/>
              </a:rPr>
              <a:t>出典：</a:t>
            </a:r>
            <a:r>
              <a:rPr lang="ja-JP" altLang="en-US" sz="83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帝国データバンク 「全国企業倒産集計」より作成</a:t>
            </a:r>
            <a:endParaRPr lang="en-US" altLang="ja-JP" sz="83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a:extLst>
              <a:ext uri="{FF2B5EF4-FFF2-40B4-BE49-F238E27FC236}">
                <a16:creationId xmlns:a16="http://schemas.microsoft.com/office/drawing/2014/main" id="{34CF59F8-A367-4EC1-83BF-5D400B8A4CCC}"/>
              </a:ext>
            </a:extLst>
          </p:cNvPr>
          <p:cNvSpPr txBox="1"/>
          <p:nvPr/>
        </p:nvSpPr>
        <p:spPr>
          <a:xfrm>
            <a:off x="3347864" y="1677702"/>
            <a:ext cx="3018338" cy="276999"/>
          </a:xfrm>
          <a:prstGeom prst="rect">
            <a:avLst/>
          </a:prstGeom>
          <a:noFill/>
          <a:ln>
            <a:noFill/>
          </a:ln>
        </p:spPr>
        <p:txBody>
          <a:bodyPr wrap="square" rtlCol="0">
            <a:spAutoFit/>
          </a:bodyPr>
          <a:lstStyle/>
          <a:p>
            <a:pPr marL="201221" indent="-201221" algn="ctr"/>
            <a:r>
              <a:rPr lang="ja-JP" altLang="en-US" sz="1200" dirty="0">
                <a:latin typeface="Meiryo UI" panose="020B0604030504040204" pitchFamily="50" charset="-128"/>
                <a:ea typeface="Meiryo UI" panose="020B0604030504040204" pitchFamily="50" charset="-128"/>
              </a:rPr>
              <a:t>倒産件数の推移（全国）</a:t>
            </a:r>
            <a:endParaRPr lang="en-US" altLang="ja-JP" sz="12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34CF59F8-A367-4EC1-83BF-5D400B8A4CCC}"/>
              </a:ext>
            </a:extLst>
          </p:cNvPr>
          <p:cNvSpPr txBox="1"/>
          <p:nvPr/>
        </p:nvSpPr>
        <p:spPr>
          <a:xfrm>
            <a:off x="441617" y="1816201"/>
            <a:ext cx="558445" cy="230832"/>
          </a:xfrm>
          <a:prstGeom prst="rect">
            <a:avLst/>
          </a:prstGeom>
          <a:noFill/>
          <a:ln>
            <a:noFill/>
          </a:ln>
        </p:spPr>
        <p:txBody>
          <a:bodyPr wrap="square" rtlCol="0">
            <a:spAutoFit/>
          </a:bodyPr>
          <a:lstStyle/>
          <a:p>
            <a:pPr marL="201221" indent="-201221"/>
            <a:r>
              <a:rPr lang="ja-JP" altLang="en-US" sz="900" dirty="0">
                <a:latin typeface="Meiryo UI" panose="020B0604030504040204" pitchFamily="50" charset="-128"/>
                <a:ea typeface="Meiryo UI" panose="020B0604030504040204" pitchFamily="50" charset="-128"/>
              </a:rPr>
              <a:t>（件）</a:t>
            </a:r>
            <a:endParaRPr lang="en-US" altLang="ja-JP" sz="900" dirty="0">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34CF59F8-A367-4EC1-83BF-5D400B8A4CCC}"/>
              </a:ext>
            </a:extLst>
          </p:cNvPr>
          <p:cNvSpPr txBox="1"/>
          <p:nvPr/>
        </p:nvSpPr>
        <p:spPr>
          <a:xfrm>
            <a:off x="3347864" y="4077072"/>
            <a:ext cx="3018338" cy="276999"/>
          </a:xfrm>
          <a:prstGeom prst="rect">
            <a:avLst/>
          </a:prstGeom>
          <a:noFill/>
          <a:ln>
            <a:noFill/>
          </a:ln>
        </p:spPr>
        <p:txBody>
          <a:bodyPr wrap="square" rtlCol="0">
            <a:spAutoFit/>
          </a:bodyPr>
          <a:lstStyle/>
          <a:p>
            <a:pPr marL="201221" indent="-201221" algn="ctr"/>
            <a:r>
              <a:rPr lang="ja-JP" altLang="en-US" sz="1200" dirty="0">
                <a:latin typeface="Meiryo UI" panose="020B0604030504040204" pitchFamily="50" charset="-128"/>
                <a:ea typeface="Meiryo UI" panose="020B0604030504040204" pitchFamily="50" charset="-128"/>
              </a:rPr>
              <a:t>倒産件数の推移（大阪）</a:t>
            </a:r>
            <a:endParaRPr lang="en-US" altLang="ja-JP" sz="1200" dirty="0">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34CF59F8-A367-4EC1-83BF-5D400B8A4CCC}"/>
              </a:ext>
            </a:extLst>
          </p:cNvPr>
          <p:cNvSpPr txBox="1"/>
          <p:nvPr/>
        </p:nvSpPr>
        <p:spPr>
          <a:xfrm>
            <a:off x="495770" y="4165814"/>
            <a:ext cx="607357" cy="230832"/>
          </a:xfrm>
          <a:prstGeom prst="rect">
            <a:avLst/>
          </a:prstGeom>
          <a:noFill/>
          <a:ln>
            <a:noFill/>
          </a:ln>
        </p:spPr>
        <p:txBody>
          <a:bodyPr wrap="square" rtlCol="0">
            <a:spAutoFit/>
          </a:bodyPr>
          <a:lstStyle/>
          <a:p>
            <a:pPr marL="201221" indent="-201221"/>
            <a:r>
              <a:rPr lang="ja-JP" altLang="en-US" sz="900" dirty="0">
                <a:latin typeface="Meiryo UI" panose="020B0604030504040204" pitchFamily="50" charset="-128"/>
                <a:ea typeface="Meiryo UI" panose="020B0604030504040204" pitchFamily="50" charset="-128"/>
              </a:rPr>
              <a:t>（件）</a:t>
            </a:r>
            <a:endParaRPr lang="en-US" altLang="ja-JP" sz="900" dirty="0">
              <a:latin typeface="Meiryo UI" panose="020B0604030504040204" pitchFamily="50" charset="-128"/>
              <a:ea typeface="Meiryo UI" panose="020B0604030504040204" pitchFamily="50" charset="-128"/>
            </a:endParaRPr>
          </a:p>
        </p:txBody>
      </p:sp>
      <p:sp>
        <p:nvSpPr>
          <p:cNvPr id="3" name="スライド番号プレースホルダー 2"/>
          <p:cNvSpPr>
            <a:spLocks noGrp="1"/>
          </p:cNvSpPr>
          <p:nvPr>
            <p:ph type="sldNum" sz="quarter" idx="12"/>
          </p:nvPr>
        </p:nvSpPr>
        <p:spPr/>
        <p:txBody>
          <a:bodyPr/>
          <a:lstStyle/>
          <a:p>
            <a:fld id="{D2D8002D-B5B0-4BAC-B1F6-782DDCCE6D9C}" type="slidenum">
              <a:rPr lang="ja-JP" altLang="en-US" smtClean="0"/>
              <a:pPr/>
              <a:t>3</a:t>
            </a:fld>
            <a:endParaRPr lang="ja-JP" altLang="en-US" dirty="0"/>
          </a:p>
        </p:txBody>
      </p:sp>
      <p:sp>
        <p:nvSpPr>
          <p:cNvPr id="2" name="正方形/長方形 1">
            <a:extLst>
              <a:ext uri="{FF2B5EF4-FFF2-40B4-BE49-F238E27FC236}">
                <a16:creationId xmlns:a16="http://schemas.microsoft.com/office/drawing/2014/main" id="{4FDA5335-5593-6780-B14C-323EA6409665}"/>
              </a:ext>
            </a:extLst>
          </p:cNvPr>
          <p:cNvSpPr/>
          <p:nvPr/>
        </p:nvSpPr>
        <p:spPr>
          <a:xfrm>
            <a:off x="83224" y="764703"/>
            <a:ext cx="8872390" cy="695511"/>
          </a:xfrm>
          <a:prstGeom prst="rect">
            <a:avLst/>
          </a:prstGeom>
          <a:noFill/>
          <a:ln w="127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540146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グラフ 3">
            <a:extLst>
              <a:ext uri="{FF2B5EF4-FFF2-40B4-BE49-F238E27FC236}">
                <a16:creationId xmlns:a16="http://schemas.microsoft.com/office/drawing/2014/main" id="{00000000-0008-0000-0100-000008000000}"/>
              </a:ext>
            </a:extLst>
          </p:cNvPr>
          <p:cNvGraphicFramePr>
            <a:graphicFrameLocks/>
          </p:cNvGraphicFramePr>
          <p:nvPr>
            <p:extLst>
              <p:ext uri="{D42A27DB-BD31-4B8C-83A1-F6EECF244321}">
                <p14:modId xmlns:p14="http://schemas.microsoft.com/office/powerpoint/2010/main" val="1710536173"/>
              </p:ext>
            </p:extLst>
          </p:nvPr>
        </p:nvGraphicFramePr>
        <p:xfrm>
          <a:off x="-142055" y="4476870"/>
          <a:ext cx="9178551" cy="219058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グラフ 2">
            <a:extLst>
              <a:ext uri="{FF2B5EF4-FFF2-40B4-BE49-F238E27FC236}">
                <a16:creationId xmlns:a16="http://schemas.microsoft.com/office/drawing/2014/main" id="{00000000-0008-0000-0100-000006000000}"/>
              </a:ext>
            </a:extLst>
          </p:cNvPr>
          <p:cNvGraphicFramePr>
            <a:graphicFrameLocks/>
          </p:cNvGraphicFramePr>
          <p:nvPr>
            <p:extLst>
              <p:ext uri="{D42A27DB-BD31-4B8C-83A1-F6EECF244321}">
                <p14:modId xmlns:p14="http://schemas.microsoft.com/office/powerpoint/2010/main" val="1643963034"/>
              </p:ext>
            </p:extLst>
          </p:nvPr>
        </p:nvGraphicFramePr>
        <p:xfrm>
          <a:off x="54556" y="1405642"/>
          <a:ext cx="8889367" cy="2959462"/>
        </p:xfrm>
        <a:graphic>
          <a:graphicData uri="http://schemas.openxmlformats.org/drawingml/2006/chart">
            <c:chart xmlns:c="http://schemas.openxmlformats.org/drawingml/2006/chart" xmlns:r="http://schemas.openxmlformats.org/officeDocument/2006/relationships" r:id="rId4"/>
          </a:graphicData>
        </a:graphic>
      </p:graphicFrame>
      <p:sp>
        <p:nvSpPr>
          <p:cNvPr id="7" name="角丸四角形 6"/>
          <p:cNvSpPr/>
          <p:nvPr/>
        </p:nvSpPr>
        <p:spPr>
          <a:xfrm>
            <a:off x="45095" y="44625"/>
            <a:ext cx="8417178" cy="482364"/>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宿泊者数の状況（大阪）</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sp>
        <p:nvSpPr>
          <p:cNvPr id="37" name="テキスト ボックス 36"/>
          <p:cNvSpPr txBox="1"/>
          <p:nvPr/>
        </p:nvSpPr>
        <p:spPr>
          <a:xfrm>
            <a:off x="54556" y="658894"/>
            <a:ext cx="8953272" cy="646331"/>
          </a:xfrm>
          <a:prstGeom prst="rect">
            <a:avLst/>
          </a:prstGeom>
          <a:noFill/>
          <a:ln>
            <a:noFill/>
          </a:ln>
        </p:spPr>
        <p:txBody>
          <a:bodyPr wrap="square" rtlCol="0">
            <a:spAutoFit/>
          </a:bodyPr>
          <a:lstStyle/>
          <a:p>
            <a:pPr marL="285750" indent="-285750">
              <a:buFont typeface="Wingdings" panose="05000000000000000000" pitchFamily="2" charset="2"/>
              <a:buChar char="Ø"/>
            </a:pPr>
            <a:r>
              <a:rPr lang="en-US" altLang="ja-JP" sz="1200" dirty="0">
                <a:latin typeface="Meiryo UI" panose="020B0604030504040204" pitchFamily="50" charset="-128"/>
                <a:ea typeface="Meiryo UI" panose="020B0604030504040204" pitchFamily="50" charset="-128"/>
              </a:rPr>
              <a:t>2024</a:t>
            </a:r>
            <a:r>
              <a:rPr lang="ja-JP" altLang="en-US" sz="1200" dirty="0">
                <a:latin typeface="Meiryo UI" panose="020B0604030504040204" pitchFamily="50" charset="-128"/>
                <a:ea typeface="Meiryo UI" panose="020B0604030504040204" pitchFamily="50" charset="-128"/>
              </a:rPr>
              <a:t>年には日本人延べ宿泊者数、外国人延べ宿泊者数ともに、コロナ拡大前を上回る水準に推移。</a:t>
            </a:r>
            <a:r>
              <a:rPr lang="en-US" altLang="ja-JP" sz="1200" dirty="0">
                <a:latin typeface="Meiryo UI" panose="020B0604030504040204" pitchFamily="50" charset="-128"/>
                <a:ea typeface="Meiryo UI" panose="020B0604030504040204" pitchFamily="50" charset="-128"/>
              </a:rPr>
              <a:t>2025</a:t>
            </a:r>
            <a:r>
              <a:rPr lang="ja-JP" altLang="en-US" sz="1200" dirty="0">
                <a:latin typeface="Meiryo UI" panose="020B0604030504040204" pitchFamily="50" charset="-128"/>
                <a:ea typeface="Meiryo UI" panose="020B0604030504040204" pitchFamily="50" charset="-128"/>
              </a:rPr>
              <a:t>年は、外国人延べ宿泊者数が前年と比較し減少したものの、日本人延べ宿泊者数が過去最高数値に達しており、高水準を維持。</a:t>
            </a:r>
            <a:endParaRPr lang="en-US" altLang="ja-JP" sz="12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また、</a:t>
            </a:r>
            <a:r>
              <a:rPr lang="en-US" altLang="ja-JP" sz="1200" dirty="0">
                <a:latin typeface="Meiryo UI" panose="020B0604030504040204" pitchFamily="50" charset="-128"/>
                <a:ea typeface="Meiryo UI" panose="020B0604030504040204" pitchFamily="50" charset="-128"/>
              </a:rPr>
              <a:t>2025</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rPr>
              <a:t>月の客室稼働率（全体）は</a:t>
            </a:r>
            <a:r>
              <a:rPr lang="en-US" altLang="ja-JP" sz="1200" dirty="0">
                <a:latin typeface="Meiryo UI" panose="020B0604030504040204" pitchFamily="50" charset="-128"/>
                <a:ea typeface="Meiryo UI" panose="020B0604030504040204" pitchFamily="50" charset="-128"/>
              </a:rPr>
              <a:t>73.0</a:t>
            </a:r>
            <a:r>
              <a:rPr lang="ja-JP" altLang="en-US" sz="1200" dirty="0">
                <a:latin typeface="Meiryo UI" panose="020B0604030504040204" pitchFamily="50" charset="-128"/>
                <a:ea typeface="Meiryo UI" panose="020B0604030504040204" pitchFamily="50" charset="-128"/>
              </a:rPr>
              <a:t>％であり、全国</a:t>
            </a:r>
            <a:r>
              <a:rPr lang="en-US" altLang="ja-JP" sz="1200" dirty="0">
                <a:latin typeface="Meiryo UI" panose="020B0604030504040204" pitchFamily="50" charset="-128"/>
                <a:ea typeface="Meiryo UI" panose="020B0604030504040204" pitchFamily="50" charset="-128"/>
              </a:rPr>
              <a:t>2</a:t>
            </a:r>
            <a:r>
              <a:rPr lang="ja-JP" altLang="en-US" sz="1200" dirty="0">
                <a:latin typeface="Meiryo UI" panose="020B0604030504040204" pitchFamily="50" charset="-128"/>
                <a:ea typeface="Meiryo UI" panose="020B0604030504040204" pitchFamily="50" charset="-128"/>
              </a:rPr>
              <a:t>位の水準となっている。</a:t>
            </a:r>
            <a:endParaRPr lang="en-US" altLang="ja-JP" sz="1200" dirty="0">
              <a:latin typeface="Meiryo UI" panose="020B0604030504040204" pitchFamily="50" charset="-128"/>
              <a:ea typeface="Meiryo UI" panose="020B0604030504040204" pitchFamily="50" charset="-128"/>
            </a:endParaRPr>
          </a:p>
        </p:txBody>
      </p:sp>
      <p:cxnSp>
        <p:nvCxnSpPr>
          <p:cNvPr id="26" name="直線コネクタ 25"/>
          <p:cNvCxnSpPr/>
          <p:nvPr/>
        </p:nvCxnSpPr>
        <p:spPr>
          <a:xfrm flipV="1">
            <a:off x="45095" y="540063"/>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36" name="テキスト ボックス 35">
            <a:extLst>
              <a:ext uri="{FF2B5EF4-FFF2-40B4-BE49-F238E27FC236}">
                <a16:creationId xmlns:a16="http://schemas.microsoft.com/office/drawing/2014/main" id="{1CDA0532-FCF3-48F1-804D-D89006267126}"/>
              </a:ext>
            </a:extLst>
          </p:cNvPr>
          <p:cNvSpPr txBox="1"/>
          <p:nvPr/>
        </p:nvSpPr>
        <p:spPr>
          <a:xfrm>
            <a:off x="3829472" y="1319706"/>
            <a:ext cx="1872000" cy="276999"/>
          </a:xfrm>
          <a:prstGeom prst="rect">
            <a:avLst/>
          </a:prstGeom>
          <a:noFill/>
        </p:spPr>
        <p:txBody>
          <a:bodyPr wrap="square" rtlCol="0">
            <a:spAutoFit/>
          </a:bodyPr>
          <a:lstStyle/>
          <a:p>
            <a:pPr lvl="0" algn="ctr" defTabSz="742950">
              <a:defRPr/>
            </a:pPr>
            <a:r>
              <a:rPr lang="ja-JP" altLang="en-US" sz="1200" dirty="0">
                <a:solidFill>
                  <a:prstClr val="black"/>
                </a:solidFill>
                <a:latin typeface="Meiryo UI" panose="020B0604030504040204" pitchFamily="50" charset="-128"/>
                <a:ea typeface="Meiryo UI" panose="020B0604030504040204" pitchFamily="50" charset="-128"/>
              </a:rPr>
              <a:t>延べ宿泊者数（大阪）</a:t>
            </a:r>
            <a:endPar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2" name="テキスト ボックス 51">
            <a:extLst>
              <a:ext uri="{FF2B5EF4-FFF2-40B4-BE49-F238E27FC236}">
                <a16:creationId xmlns:a16="http://schemas.microsoft.com/office/drawing/2014/main" id="{64C5BF0D-C3C5-4579-9819-2E2557244F1E}"/>
              </a:ext>
            </a:extLst>
          </p:cNvPr>
          <p:cNvSpPr txBox="1"/>
          <p:nvPr/>
        </p:nvSpPr>
        <p:spPr>
          <a:xfrm>
            <a:off x="295962" y="1304898"/>
            <a:ext cx="675638"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（人泊）</a:t>
            </a:r>
          </a:p>
        </p:txBody>
      </p:sp>
      <p:sp>
        <p:nvSpPr>
          <p:cNvPr id="63" name="テキスト ボックス 62">
            <a:extLst>
              <a:ext uri="{FF2B5EF4-FFF2-40B4-BE49-F238E27FC236}">
                <a16:creationId xmlns:a16="http://schemas.microsoft.com/office/drawing/2014/main" id="{64C5BF0D-C3C5-4579-9819-2E2557244F1E}"/>
              </a:ext>
            </a:extLst>
          </p:cNvPr>
          <p:cNvSpPr txBox="1"/>
          <p:nvPr/>
        </p:nvSpPr>
        <p:spPr>
          <a:xfrm>
            <a:off x="321985" y="4411140"/>
            <a:ext cx="576064" cy="230832"/>
          </a:xfrm>
          <a:prstGeom prst="rect">
            <a:avLst/>
          </a:prstGeom>
          <a:noFill/>
        </p:spPr>
        <p:txBody>
          <a:bodyPr wrap="square" rtlCol="0">
            <a:spAutoFit/>
          </a:bodyPr>
          <a:lstStyle/>
          <a:p>
            <a:r>
              <a:rPr kumimoji="1" lang="ja-JP" altLang="en-US" sz="900">
                <a:latin typeface="Meiryo UI" panose="020B0604030504040204" pitchFamily="50" charset="-128"/>
                <a:ea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endParaRPr>
          </a:p>
        </p:txBody>
      </p:sp>
      <p:sp>
        <p:nvSpPr>
          <p:cNvPr id="69" name="テキスト ボックス 68">
            <a:extLst>
              <a:ext uri="{FF2B5EF4-FFF2-40B4-BE49-F238E27FC236}">
                <a16:creationId xmlns:a16="http://schemas.microsoft.com/office/drawing/2014/main" id="{333DF328-8281-4970-B563-85E73E28E8D7}"/>
              </a:ext>
            </a:extLst>
          </p:cNvPr>
          <p:cNvSpPr txBox="1"/>
          <p:nvPr/>
        </p:nvSpPr>
        <p:spPr>
          <a:xfrm>
            <a:off x="6379749" y="6525344"/>
            <a:ext cx="2518395" cy="215444"/>
          </a:xfrm>
          <a:prstGeom prst="rect">
            <a:avLst/>
          </a:prstGeom>
          <a:noFill/>
        </p:spPr>
        <p:txBody>
          <a:bodyPr wrap="square" rtlCol="0">
            <a:spAutoFit/>
          </a:bodyPr>
          <a:lstStyle/>
          <a:p>
            <a:pPr algn="r"/>
            <a:r>
              <a:rPr lang="ja-JP" altLang="en-US" sz="800" dirty="0">
                <a:latin typeface="Meiryo UI" panose="020B0604030504040204" pitchFamily="50" charset="-128"/>
                <a:ea typeface="Meiryo UI" panose="020B0604030504040204" pitchFamily="50" charset="-128"/>
              </a:rPr>
              <a:t>出典：観光庁</a:t>
            </a:r>
            <a:r>
              <a:rPr kumimoji="1" lang="ja-JP" altLang="en-US" sz="800" dirty="0">
                <a:latin typeface="Meiryo UI" panose="020B0604030504040204" pitchFamily="50" charset="-128"/>
                <a:ea typeface="Meiryo UI" panose="020B0604030504040204" pitchFamily="50" charset="-128"/>
              </a:rPr>
              <a:t>「宿泊旅行統計調査」より作成</a:t>
            </a:r>
          </a:p>
        </p:txBody>
      </p:sp>
      <p:sp>
        <p:nvSpPr>
          <p:cNvPr id="15" name="テキスト ボックス 14">
            <a:extLst>
              <a:ext uri="{FF2B5EF4-FFF2-40B4-BE49-F238E27FC236}">
                <a16:creationId xmlns:a16="http://schemas.microsoft.com/office/drawing/2014/main" id="{1CDA0532-FCF3-48F1-804D-D89006267126}"/>
              </a:ext>
            </a:extLst>
          </p:cNvPr>
          <p:cNvSpPr txBox="1"/>
          <p:nvPr/>
        </p:nvSpPr>
        <p:spPr>
          <a:xfrm>
            <a:off x="3829264" y="4365104"/>
            <a:ext cx="1872208" cy="288032"/>
          </a:xfrm>
          <a:prstGeom prst="rect">
            <a:avLst/>
          </a:prstGeom>
          <a:noFill/>
        </p:spPr>
        <p:txBody>
          <a:bodyPr wrap="square" rtlCol="0">
            <a:spAutoFit/>
          </a:bodyPr>
          <a:lstStyle/>
          <a:p>
            <a:pPr lvl="0" algn="ctr" defTabSz="742950">
              <a:defRPr/>
            </a:pPr>
            <a:r>
              <a:rPr lang="ja-JP" altLang="en-US" sz="1200" dirty="0">
                <a:solidFill>
                  <a:prstClr val="black"/>
                </a:solidFill>
                <a:latin typeface="Meiryo UI" panose="020B0604030504040204" pitchFamily="50" charset="-128"/>
                <a:ea typeface="Meiryo UI" panose="020B0604030504040204" pitchFamily="50" charset="-128"/>
              </a:rPr>
              <a:t>客室稼働率（大阪）</a:t>
            </a:r>
            <a:endPar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333DF328-8281-4970-B563-85E73E28E8D7}"/>
              </a:ext>
            </a:extLst>
          </p:cNvPr>
          <p:cNvSpPr txBox="1"/>
          <p:nvPr/>
        </p:nvSpPr>
        <p:spPr>
          <a:xfrm>
            <a:off x="6429125" y="4221668"/>
            <a:ext cx="2518395" cy="215444"/>
          </a:xfrm>
          <a:prstGeom prst="rect">
            <a:avLst/>
          </a:prstGeom>
          <a:noFill/>
        </p:spPr>
        <p:txBody>
          <a:bodyPr wrap="square" rtlCol="0">
            <a:spAutoFit/>
          </a:bodyPr>
          <a:lstStyle/>
          <a:p>
            <a:pPr algn="r"/>
            <a:r>
              <a:rPr lang="ja-JP" altLang="en-US" sz="800" dirty="0">
                <a:latin typeface="Meiryo UI" panose="020B0604030504040204" pitchFamily="50" charset="-128"/>
                <a:ea typeface="Meiryo UI" panose="020B0604030504040204" pitchFamily="50" charset="-128"/>
              </a:rPr>
              <a:t>出典：観光庁</a:t>
            </a:r>
            <a:r>
              <a:rPr kumimoji="1" lang="ja-JP" altLang="en-US" sz="800" dirty="0">
                <a:latin typeface="Meiryo UI" panose="020B0604030504040204" pitchFamily="50" charset="-128"/>
                <a:ea typeface="Meiryo UI" panose="020B0604030504040204" pitchFamily="50" charset="-128"/>
              </a:rPr>
              <a:t>「宿泊旅行統計調査」より作成</a:t>
            </a:r>
          </a:p>
        </p:txBody>
      </p:sp>
      <p:sp>
        <p:nvSpPr>
          <p:cNvPr id="2" name="スライド番号プレースホルダー 1"/>
          <p:cNvSpPr>
            <a:spLocks noGrp="1"/>
          </p:cNvSpPr>
          <p:nvPr>
            <p:ph type="sldNum" sz="quarter" idx="12"/>
          </p:nvPr>
        </p:nvSpPr>
        <p:spPr/>
        <p:txBody>
          <a:bodyPr/>
          <a:lstStyle/>
          <a:p>
            <a:fld id="{D2D8002D-B5B0-4BAC-B1F6-782DDCCE6D9C}" type="slidenum">
              <a:rPr lang="ja-JP" altLang="en-US" smtClean="0"/>
              <a:pPr/>
              <a:t>4</a:t>
            </a:fld>
            <a:endParaRPr lang="ja-JP" altLang="en-US" dirty="0"/>
          </a:p>
        </p:txBody>
      </p:sp>
      <p:sp>
        <p:nvSpPr>
          <p:cNvPr id="42" name="テキスト ボックス 42">
            <a:extLst>
              <a:ext uri="{FF2B5EF4-FFF2-40B4-BE49-F238E27FC236}">
                <a16:creationId xmlns:a16="http://schemas.microsoft.com/office/drawing/2014/main" id="{1CDA0532-FCF3-48F1-804D-D89006267126}"/>
              </a:ext>
            </a:extLst>
          </p:cNvPr>
          <p:cNvSpPr txBox="1"/>
          <p:nvPr/>
        </p:nvSpPr>
        <p:spPr>
          <a:xfrm>
            <a:off x="2267744" y="1850422"/>
            <a:ext cx="2952328" cy="584775"/>
          </a:xfrm>
          <a:prstGeom prst="rect">
            <a:avLst/>
          </a:prstGeom>
          <a:solidFill>
            <a:schemeClr val="bg1"/>
          </a:solidFill>
          <a:ln>
            <a:solidFill>
              <a:schemeClr val="tx1"/>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defTabSz="742950">
              <a:defRPr/>
            </a:pPr>
            <a:r>
              <a:rPr lang="en-US" altLang="ja-JP" sz="800" noProof="0" dirty="0">
                <a:latin typeface="Meiryo UI" panose="020B0604030504040204" pitchFamily="50" charset="-128"/>
                <a:ea typeface="Meiryo UI" panose="020B0604030504040204" pitchFamily="50" charset="-128"/>
              </a:rPr>
              <a:t>20</a:t>
            </a:r>
            <a:r>
              <a:rPr lang="en-US" altLang="ja-JP" sz="800" dirty="0">
                <a:latin typeface="Meiryo UI" panose="020B0604030504040204" pitchFamily="50" charset="-128"/>
                <a:ea typeface="Meiryo UI" panose="020B0604030504040204" pitchFamily="50" charset="-128"/>
              </a:rPr>
              <a:t>25</a:t>
            </a:r>
            <a:r>
              <a:rPr lang="ja-JP" altLang="en-US" sz="800" noProof="0" dirty="0">
                <a:latin typeface="Meiryo UI" panose="020B0604030504040204" pitchFamily="50" charset="-128"/>
                <a:ea typeface="Meiryo UI" panose="020B0604030504040204" pitchFamily="50" charset="-128"/>
              </a:rPr>
              <a:t>年</a:t>
            </a:r>
            <a:r>
              <a:rPr lang="en-US" altLang="ja-JP" sz="800" dirty="0">
                <a:latin typeface="Meiryo UI" panose="020B0604030504040204" pitchFamily="50" charset="-128"/>
                <a:ea typeface="Meiryo UI" panose="020B0604030504040204" pitchFamily="50" charset="-128"/>
              </a:rPr>
              <a:t>12</a:t>
            </a:r>
            <a:r>
              <a:rPr lang="ja-JP" altLang="en-US" sz="800" noProof="0" dirty="0">
                <a:latin typeface="Meiryo UI" panose="020B0604030504040204" pitchFamily="50" charset="-128"/>
                <a:ea typeface="Meiryo UI" panose="020B0604030504040204" pitchFamily="50" charset="-128"/>
              </a:rPr>
              <a:t>月の</a:t>
            </a:r>
            <a:r>
              <a:rPr lang="ja-JP" altLang="en-US" sz="800" dirty="0">
                <a:latin typeface="Meiryo UI" panose="020B0604030504040204" pitchFamily="50" charset="-128"/>
                <a:ea typeface="Meiryo UI" panose="020B0604030504040204" pitchFamily="50" charset="-128"/>
              </a:rPr>
              <a:t>延べ宿泊者数</a:t>
            </a:r>
            <a:endParaRPr lang="en-US" altLang="ja-JP" sz="800" noProof="0" dirty="0">
              <a:latin typeface="Meiryo UI" panose="020B0604030504040204" pitchFamily="50" charset="-128"/>
              <a:ea typeface="Meiryo UI" panose="020B0604030504040204" pitchFamily="50" charset="-128"/>
            </a:endParaRPr>
          </a:p>
          <a:p>
            <a:pPr lvl="0" defTabSz="742950">
              <a:defRPr/>
            </a:pPr>
            <a:r>
              <a:rPr kumimoji="1" lang="en-US" altLang="ja-JP" sz="800" i="0"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ja-JP" altLang="en-US" sz="800" i="0" strike="noStrike" kern="1200" cap="none" spc="0" normalizeH="0" baseline="0" noProof="0" dirty="0">
                <a:ln>
                  <a:noFill/>
                </a:ln>
                <a:effectLst/>
                <a:uLnTx/>
                <a:uFillTx/>
                <a:latin typeface="Meiryo UI" panose="020B0604030504040204" pitchFamily="50" charset="-128"/>
                <a:ea typeface="Meiryo UI" panose="020B0604030504040204" pitchFamily="50" charset="-128"/>
              </a:rPr>
              <a:t>約</a:t>
            </a:r>
            <a:r>
              <a:rPr lang="en-US" altLang="ja-JP" sz="800" dirty="0">
                <a:latin typeface="Meiryo UI" panose="020B0604030504040204" pitchFamily="50" charset="-128"/>
                <a:ea typeface="Meiryo UI" panose="020B0604030504040204" pitchFamily="50" charset="-128"/>
              </a:rPr>
              <a:t>442</a:t>
            </a:r>
            <a:r>
              <a:rPr lang="ja-JP" altLang="en-US" sz="800" dirty="0">
                <a:latin typeface="Meiryo UI" panose="020B0604030504040204" pitchFamily="50" charset="-128"/>
                <a:ea typeface="Meiryo UI" panose="020B0604030504040204" pitchFamily="50" charset="-128"/>
              </a:rPr>
              <a:t>万</a:t>
            </a:r>
            <a:r>
              <a:rPr kumimoji="1" lang="ja-JP" altLang="en-US" sz="800" i="0" strike="noStrike" kern="1200" cap="none" spc="0" normalizeH="0" baseline="0" noProof="0" dirty="0">
                <a:ln>
                  <a:noFill/>
                </a:ln>
                <a:effectLst/>
                <a:uLnTx/>
                <a:uFillTx/>
                <a:latin typeface="Meiryo UI" panose="020B0604030504040204" pitchFamily="50" charset="-128"/>
                <a:ea typeface="Meiryo UI" panose="020B0604030504040204" pitchFamily="50" charset="-128"/>
              </a:rPr>
              <a:t>人泊（対</a:t>
            </a:r>
            <a:r>
              <a:rPr kumimoji="1" lang="en-US" altLang="ja-JP" sz="800" i="0" strike="noStrike" kern="1200" cap="none" spc="0" normalizeH="0" baseline="0" noProof="0" dirty="0">
                <a:ln>
                  <a:noFill/>
                </a:ln>
                <a:effectLst/>
                <a:uLnTx/>
                <a:uFillTx/>
                <a:latin typeface="Meiryo UI" panose="020B0604030504040204" pitchFamily="50" charset="-128"/>
                <a:ea typeface="Meiryo UI" panose="020B0604030504040204" pitchFamily="50" charset="-128"/>
              </a:rPr>
              <a:t>2019</a:t>
            </a:r>
            <a:r>
              <a:rPr lang="ja-JP" altLang="en-US" sz="800" dirty="0">
                <a:latin typeface="Meiryo UI" panose="020B0604030504040204" pitchFamily="50" charset="-128"/>
                <a:ea typeface="Meiryo UI" panose="020B0604030504040204" pitchFamily="50" charset="-128"/>
              </a:rPr>
              <a:t>年同月比：</a:t>
            </a:r>
            <a:r>
              <a:rPr lang="en-US" altLang="ja-JP" sz="800" dirty="0">
                <a:latin typeface="Meiryo UI" panose="020B0604030504040204" pitchFamily="50" charset="-128"/>
                <a:ea typeface="Meiryo UI" panose="020B0604030504040204" pitchFamily="50" charset="-128"/>
              </a:rPr>
              <a:t>111.9</a:t>
            </a:r>
            <a:r>
              <a:rPr lang="ja-JP" altLang="en-US" sz="800" dirty="0">
                <a:latin typeface="Meiryo UI" panose="020B0604030504040204" pitchFamily="50" charset="-128"/>
                <a:ea typeface="Meiryo UI" panose="020B0604030504040204" pitchFamily="50" charset="-128"/>
              </a:rPr>
              <a:t>％）</a:t>
            </a:r>
            <a:endParaRPr kumimoji="1" lang="en-US" altLang="ja-JP" sz="800" i="0"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lvl="0" defTabSz="742950">
              <a:defRPr/>
            </a:pPr>
            <a:r>
              <a:rPr lang="ja-JP" altLang="en-US" sz="800" dirty="0">
                <a:latin typeface="Meiryo UI" panose="020B0604030504040204" pitchFamily="50" charset="-128"/>
                <a:ea typeface="Meiryo UI" panose="020B0604030504040204" pitchFamily="50" charset="-128"/>
              </a:rPr>
              <a:t>　　うち、日本人：</a:t>
            </a:r>
            <a:r>
              <a:rPr lang="en-US" altLang="ja-JP" sz="800" dirty="0">
                <a:latin typeface="Meiryo UI" panose="020B0604030504040204" pitchFamily="50" charset="-128"/>
                <a:ea typeface="Meiryo UI" panose="020B0604030504040204" pitchFamily="50" charset="-128"/>
              </a:rPr>
              <a:t>253</a:t>
            </a:r>
            <a:r>
              <a:rPr lang="ja-JP" altLang="en-US" sz="800" dirty="0">
                <a:latin typeface="Meiryo UI" panose="020B0604030504040204" pitchFamily="50" charset="-128"/>
                <a:ea typeface="Meiryo UI" panose="020B0604030504040204" pitchFamily="50" charset="-128"/>
              </a:rPr>
              <a:t>万人泊（対</a:t>
            </a:r>
            <a:r>
              <a:rPr lang="en-US" altLang="ja-JP" sz="800" dirty="0">
                <a:latin typeface="Meiryo UI" panose="020B0604030504040204" pitchFamily="50" charset="-128"/>
                <a:ea typeface="Meiryo UI" panose="020B0604030504040204" pitchFamily="50" charset="-128"/>
              </a:rPr>
              <a:t>2019</a:t>
            </a:r>
            <a:r>
              <a:rPr lang="ja-JP" altLang="en-US" sz="800" dirty="0">
                <a:latin typeface="Meiryo UI" panose="020B0604030504040204" pitchFamily="50" charset="-128"/>
                <a:ea typeface="Meiryo UI" panose="020B0604030504040204" pitchFamily="50" charset="-128"/>
              </a:rPr>
              <a:t>年同月比：</a:t>
            </a:r>
            <a:r>
              <a:rPr lang="en-US" altLang="ja-JP" sz="800" dirty="0">
                <a:latin typeface="Meiryo UI" panose="020B0604030504040204" pitchFamily="50" charset="-128"/>
                <a:ea typeface="Meiryo UI" panose="020B0604030504040204" pitchFamily="50" charset="-128"/>
              </a:rPr>
              <a:t>99.6</a:t>
            </a:r>
            <a:r>
              <a:rPr lang="ja-JP" altLang="en-US" sz="800" dirty="0">
                <a:latin typeface="Meiryo UI" panose="020B0604030504040204" pitchFamily="50" charset="-128"/>
                <a:ea typeface="Meiryo UI" panose="020B0604030504040204" pitchFamily="50" charset="-128"/>
              </a:rPr>
              <a:t>％）</a:t>
            </a:r>
            <a:endParaRPr lang="en-US" altLang="ja-JP" sz="800" dirty="0">
              <a:latin typeface="Meiryo UI" panose="020B0604030504040204" pitchFamily="50" charset="-128"/>
              <a:ea typeface="Meiryo UI" panose="020B0604030504040204" pitchFamily="50" charset="-128"/>
            </a:endParaRPr>
          </a:p>
          <a:p>
            <a:pPr lvl="0" defTabSz="742950">
              <a:defRPr/>
            </a:pPr>
            <a:r>
              <a:rPr kumimoji="1" lang="ja-JP" altLang="en-US" sz="800" i="0" strike="noStrike" kern="1200" cap="none" spc="0" normalizeH="0" baseline="0" noProof="0" dirty="0">
                <a:ln>
                  <a:noFill/>
                </a:ln>
                <a:effectLst/>
                <a:uLnTx/>
                <a:uFillTx/>
                <a:latin typeface="Meiryo UI" panose="020B0604030504040204" pitchFamily="50" charset="-128"/>
                <a:ea typeface="Meiryo UI" panose="020B0604030504040204" pitchFamily="50" charset="-128"/>
              </a:rPr>
              <a:t>　　うち、外国人：</a:t>
            </a:r>
            <a:r>
              <a:rPr lang="en-US" altLang="ja-JP" sz="800" dirty="0">
                <a:latin typeface="Meiryo UI" panose="020B0604030504040204" pitchFamily="50" charset="-128"/>
                <a:ea typeface="Meiryo UI" panose="020B0604030504040204" pitchFamily="50" charset="-128"/>
              </a:rPr>
              <a:t>190</a:t>
            </a:r>
            <a:r>
              <a:rPr kumimoji="1" lang="ja-JP" altLang="en-US" sz="800" i="0" strike="noStrike" kern="1200" cap="none" spc="0" normalizeH="0" baseline="0" noProof="0" dirty="0">
                <a:ln>
                  <a:noFill/>
                </a:ln>
                <a:effectLst/>
                <a:uLnTx/>
                <a:uFillTx/>
                <a:latin typeface="Meiryo UI" panose="020B0604030504040204" pitchFamily="50" charset="-128"/>
                <a:ea typeface="Meiryo UI" panose="020B0604030504040204" pitchFamily="50" charset="-128"/>
              </a:rPr>
              <a:t>万人泊（対</a:t>
            </a:r>
            <a:r>
              <a:rPr kumimoji="1" lang="en-US" altLang="ja-JP" sz="800" i="0" strike="noStrike" kern="1200" cap="none" spc="0" normalizeH="0" baseline="0" noProof="0" dirty="0">
                <a:ln>
                  <a:noFill/>
                </a:ln>
                <a:effectLst/>
                <a:uLnTx/>
                <a:uFillTx/>
                <a:latin typeface="Meiryo UI" panose="020B0604030504040204" pitchFamily="50" charset="-128"/>
                <a:ea typeface="Meiryo UI" panose="020B0604030504040204" pitchFamily="50" charset="-128"/>
              </a:rPr>
              <a:t>2019</a:t>
            </a:r>
            <a:r>
              <a:rPr kumimoji="1" lang="ja-JP" altLang="en-US" sz="800" i="0" strike="noStrike" kern="1200" cap="none" spc="0" normalizeH="0" baseline="0" noProof="0" dirty="0">
                <a:ln>
                  <a:noFill/>
                </a:ln>
                <a:effectLst/>
                <a:uLnTx/>
                <a:uFillTx/>
                <a:latin typeface="Meiryo UI" panose="020B0604030504040204" pitchFamily="50" charset="-128"/>
                <a:ea typeface="Meiryo UI" panose="020B0604030504040204" pitchFamily="50" charset="-128"/>
              </a:rPr>
              <a:t>年同月比：</a:t>
            </a:r>
            <a:r>
              <a:rPr kumimoji="1" lang="en-US" altLang="ja-JP" sz="800" i="0" strike="noStrike" kern="1200" cap="none" spc="0" normalizeH="0" baseline="0" noProof="0" dirty="0">
                <a:ln>
                  <a:noFill/>
                </a:ln>
                <a:effectLst/>
                <a:uLnTx/>
                <a:uFillTx/>
                <a:latin typeface="Meiryo UI" panose="020B0604030504040204" pitchFamily="50" charset="-128"/>
                <a:ea typeface="Meiryo UI" panose="020B0604030504040204" pitchFamily="50" charset="-128"/>
              </a:rPr>
              <a:t>134.8</a:t>
            </a:r>
            <a:r>
              <a:rPr kumimoji="1" lang="ja-JP" altLang="en-US" sz="800" i="0"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p>
        </p:txBody>
      </p:sp>
      <p:sp>
        <p:nvSpPr>
          <p:cNvPr id="43" name="テキスト ボックス 42">
            <a:extLst>
              <a:ext uri="{FF2B5EF4-FFF2-40B4-BE49-F238E27FC236}">
                <a16:creationId xmlns:a16="http://schemas.microsoft.com/office/drawing/2014/main" id="{1CDA0532-FCF3-48F1-804D-D89006267126}"/>
              </a:ext>
            </a:extLst>
          </p:cNvPr>
          <p:cNvSpPr txBox="1"/>
          <p:nvPr/>
        </p:nvSpPr>
        <p:spPr>
          <a:xfrm>
            <a:off x="6125521" y="4536250"/>
            <a:ext cx="1706750" cy="338554"/>
          </a:xfrm>
          <a:prstGeom prst="rect">
            <a:avLst/>
          </a:prstGeom>
          <a:solidFill>
            <a:schemeClr val="bg1"/>
          </a:solidFill>
          <a:ln>
            <a:solidFill>
              <a:schemeClr val="tx1"/>
            </a:solidFill>
          </a:ln>
        </p:spPr>
        <p:txBody>
          <a:bodyPr wrap="square" rtlCol="0">
            <a:spAutoFit/>
          </a:bodyPr>
          <a:lstStyle/>
          <a:p>
            <a:pPr lvl="0" algn="ctr" defTabSz="742950">
              <a:defRPr/>
            </a:pPr>
            <a:r>
              <a:rPr lang="en-US" altLang="ja-JP" sz="800" noProof="0" dirty="0">
                <a:latin typeface="Meiryo UI" panose="020B0604030504040204" pitchFamily="50" charset="-128"/>
                <a:ea typeface="Meiryo UI" panose="020B0604030504040204" pitchFamily="50" charset="-128"/>
              </a:rPr>
              <a:t>2025</a:t>
            </a:r>
            <a:r>
              <a:rPr lang="ja-JP" altLang="en-US" sz="800" noProof="0" dirty="0">
                <a:latin typeface="Meiryo UI" panose="020B0604030504040204" pitchFamily="50" charset="-128"/>
                <a:ea typeface="Meiryo UI" panose="020B0604030504040204" pitchFamily="50" charset="-128"/>
              </a:rPr>
              <a:t>年</a:t>
            </a:r>
            <a:r>
              <a:rPr lang="en-US" altLang="ja-JP" sz="800" dirty="0">
                <a:latin typeface="Meiryo UI" panose="020B0604030504040204" pitchFamily="50" charset="-128"/>
                <a:ea typeface="Meiryo UI" panose="020B0604030504040204" pitchFamily="50" charset="-128"/>
              </a:rPr>
              <a:t>12</a:t>
            </a:r>
            <a:r>
              <a:rPr lang="ja-JP" altLang="en-US" sz="800" noProof="0" dirty="0">
                <a:latin typeface="Meiryo UI" panose="020B0604030504040204" pitchFamily="50" charset="-128"/>
                <a:ea typeface="Meiryo UI" panose="020B0604030504040204" pitchFamily="50" charset="-128"/>
              </a:rPr>
              <a:t>月の全体客室稼働率</a:t>
            </a:r>
            <a:endParaRPr lang="en-US" altLang="ja-JP" sz="800" noProof="0" dirty="0">
              <a:latin typeface="Meiryo UI" panose="020B0604030504040204" pitchFamily="50" charset="-128"/>
              <a:ea typeface="Meiryo UI" panose="020B0604030504040204" pitchFamily="50" charset="-128"/>
            </a:endParaRPr>
          </a:p>
          <a:p>
            <a:pPr lvl="0" algn="ctr" defTabSz="742950">
              <a:defRPr/>
            </a:pPr>
            <a:r>
              <a:rPr lang="en-US" altLang="ja-JP" sz="800" noProof="0" dirty="0">
                <a:latin typeface="Meiryo UI" panose="020B0604030504040204" pitchFamily="50" charset="-128"/>
                <a:ea typeface="Meiryo UI" panose="020B0604030504040204" pitchFamily="50" charset="-128"/>
              </a:rPr>
              <a:t>73.0</a:t>
            </a:r>
            <a:r>
              <a:rPr lang="ja-JP" altLang="en-US" sz="800" noProof="0" dirty="0">
                <a:latin typeface="Meiryo UI" panose="020B0604030504040204" pitchFamily="50" charset="-128"/>
                <a:ea typeface="Meiryo UI" panose="020B0604030504040204" pitchFamily="50" charset="-128"/>
              </a:rPr>
              <a:t>％ </a:t>
            </a:r>
            <a:r>
              <a:rPr kumimoji="1" lang="ja-JP" altLang="en-US" sz="800" i="0" strike="noStrike" kern="1200" cap="none" spc="0" normalizeH="0" baseline="0" noProof="0" dirty="0">
                <a:ln>
                  <a:noFill/>
                </a:ln>
                <a:effectLst/>
                <a:uLnTx/>
                <a:uFillTx/>
                <a:latin typeface="Meiryo UI" panose="020B0604030504040204" pitchFamily="50" charset="-128"/>
                <a:ea typeface="Meiryo UI" panose="020B0604030504040204" pitchFamily="50" charset="-128"/>
              </a:rPr>
              <a:t>全国</a:t>
            </a:r>
            <a:r>
              <a:rPr lang="ja-JP" altLang="en-US" sz="800" noProof="0" dirty="0">
                <a:latin typeface="Meiryo UI" panose="020B0604030504040204" pitchFamily="50" charset="-128"/>
                <a:ea typeface="Meiryo UI" panose="020B0604030504040204" pitchFamily="50" charset="-128"/>
              </a:rPr>
              <a:t>２</a:t>
            </a:r>
            <a:r>
              <a:rPr kumimoji="1" lang="ja-JP" altLang="en-US" sz="800" i="0" strike="noStrike" kern="1200" cap="none" spc="0" normalizeH="0" baseline="0" noProof="0" dirty="0">
                <a:ln>
                  <a:noFill/>
                </a:ln>
                <a:effectLst/>
                <a:uLnTx/>
                <a:uFillTx/>
                <a:latin typeface="Meiryo UI" panose="020B0604030504040204" pitchFamily="50" charset="-128"/>
                <a:ea typeface="Meiryo UI" panose="020B0604030504040204" pitchFamily="50" charset="-128"/>
              </a:rPr>
              <a:t>位</a:t>
            </a:r>
          </a:p>
        </p:txBody>
      </p:sp>
      <p:sp>
        <p:nvSpPr>
          <p:cNvPr id="5" name="正方形/長方形 4">
            <a:extLst>
              <a:ext uri="{FF2B5EF4-FFF2-40B4-BE49-F238E27FC236}">
                <a16:creationId xmlns:a16="http://schemas.microsoft.com/office/drawing/2014/main" id="{717D0A65-55AF-D29F-88FB-41818E691DDE}"/>
              </a:ext>
            </a:extLst>
          </p:cNvPr>
          <p:cNvSpPr/>
          <p:nvPr/>
        </p:nvSpPr>
        <p:spPr>
          <a:xfrm>
            <a:off x="83224" y="640611"/>
            <a:ext cx="8953272" cy="648000"/>
          </a:xfrm>
          <a:prstGeom prst="rect">
            <a:avLst/>
          </a:prstGeom>
          <a:noFill/>
          <a:ln w="127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54403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グラフ 2">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3390356300"/>
              </p:ext>
            </p:extLst>
          </p:nvPr>
        </p:nvGraphicFramePr>
        <p:xfrm>
          <a:off x="66555" y="1596033"/>
          <a:ext cx="9098905" cy="2225526"/>
        </p:xfrm>
        <a:graphic>
          <a:graphicData uri="http://schemas.openxmlformats.org/drawingml/2006/chart">
            <c:chart xmlns:c="http://schemas.openxmlformats.org/drawingml/2006/chart" xmlns:r="http://schemas.openxmlformats.org/officeDocument/2006/relationships" r:id="rId3"/>
          </a:graphicData>
        </a:graphic>
      </p:graphicFrame>
      <p:sp>
        <p:nvSpPr>
          <p:cNvPr id="7" name="角丸四角形 6"/>
          <p:cNvSpPr/>
          <p:nvPr/>
        </p:nvSpPr>
        <p:spPr>
          <a:xfrm>
            <a:off x="45095" y="44624"/>
            <a:ext cx="8417178"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インバウンドの状況（全国・関西空港）</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sp>
        <p:nvSpPr>
          <p:cNvPr id="37" name="テキスト ボックス 36"/>
          <p:cNvSpPr txBox="1"/>
          <p:nvPr/>
        </p:nvSpPr>
        <p:spPr>
          <a:xfrm>
            <a:off x="83224" y="717114"/>
            <a:ext cx="8777860" cy="830997"/>
          </a:xfrm>
          <a:prstGeom prst="rect">
            <a:avLst/>
          </a:prstGeom>
          <a:noFill/>
          <a:ln>
            <a:noFill/>
          </a:ln>
        </p:spPr>
        <p:txBody>
          <a:bodyPr wrap="square" rtlCol="0">
            <a:spAutoFit/>
          </a:bodyPr>
          <a:lstStyle/>
          <a:p>
            <a:pPr marL="285750" indent="-285750">
              <a:buFont typeface="Wingdings" panose="05000000000000000000" pitchFamily="2" charset="2"/>
              <a:buChar char="Ø"/>
            </a:pPr>
            <a:r>
              <a:rPr lang="en-US" altLang="ja-JP" sz="1200" dirty="0">
                <a:latin typeface="Meiryo UI" panose="020B0604030504040204" pitchFamily="50" charset="-128"/>
                <a:ea typeface="Meiryo UI" panose="020B0604030504040204" pitchFamily="50" charset="-128"/>
              </a:rPr>
              <a:t>2022</a:t>
            </a:r>
            <a:r>
              <a:rPr lang="ja-JP" altLang="en-US" sz="1200" dirty="0">
                <a:latin typeface="Meiryo UI" panose="020B0604030504040204" pitchFamily="50" charset="-128"/>
                <a:ea typeface="Meiryo UI" panose="020B0604030504040204" pitchFamily="50" charset="-128"/>
              </a:rPr>
              <a:t>年の入国者総数上限撤廃により、外国人旅行者数及び関西空港外国人入国者数は改善傾向となり、</a:t>
            </a:r>
            <a:r>
              <a:rPr lang="en-US" altLang="ja-JP" sz="1200" dirty="0">
                <a:latin typeface="Meiryo UI" panose="020B0604030504040204" pitchFamily="50" charset="-128"/>
                <a:ea typeface="Meiryo UI" panose="020B0604030504040204" pitchFamily="50" charset="-128"/>
              </a:rPr>
              <a:t>2023</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rPr>
              <a:t>月以降、コロナ拡大前を上回る水準で推移。</a:t>
            </a:r>
            <a:endParaRPr lang="en-US" altLang="ja-JP" sz="12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en-US" altLang="ja-JP" sz="1200" dirty="0">
                <a:latin typeface="Meiryo UI" panose="020B0604030504040204" pitchFamily="50" charset="-128"/>
                <a:ea typeface="Meiryo UI" panose="020B0604030504040204" pitchFamily="50" charset="-128"/>
              </a:rPr>
              <a:t>2025</a:t>
            </a:r>
            <a:r>
              <a:rPr lang="ja-JP" altLang="en-US" sz="1200" dirty="0">
                <a:latin typeface="Meiryo UI" panose="020B0604030504040204" pitchFamily="50" charset="-128"/>
                <a:ea typeface="Meiryo UI" panose="020B0604030504040204" pitchFamily="50" charset="-128"/>
              </a:rPr>
              <a:t>年は、外国人旅行者数及び関西空港外国人入国者数ともに過去最高値を達成。</a:t>
            </a:r>
            <a:endParaRPr lang="en-US" altLang="ja-JP" sz="12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endParaRPr lang="en-US" altLang="ja-JP" sz="1200" dirty="0">
              <a:latin typeface="Meiryo UI" panose="020B0604030504040204" pitchFamily="50" charset="-128"/>
              <a:ea typeface="Meiryo UI" panose="020B0604030504040204" pitchFamily="50" charset="-128"/>
            </a:endParaRPr>
          </a:p>
        </p:txBody>
      </p:sp>
      <p:cxnSp>
        <p:nvCxnSpPr>
          <p:cNvPr id="26" name="直線コネクタ 25"/>
          <p:cNvCxnSpPr/>
          <p:nvPr/>
        </p:nvCxnSpPr>
        <p:spPr>
          <a:xfrm flipV="1">
            <a:off x="45095" y="583889"/>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52" name="テキスト ボックス 51">
            <a:extLst>
              <a:ext uri="{FF2B5EF4-FFF2-40B4-BE49-F238E27FC236}">
                <a16:creationId xmlns:a16="http://schemas.microsoft.com/office/drawing/2014/main" id="{64C5BF0D-C3C5-4579-9819-2E2557244F1E}"/>
              </a:ext>
            </a:extLst>
          </p:cNvPr>
          <p:cNvSpPr txBox="1"/>
          <p:nvPr/>
        </p:nvSpPr>
        <p:spPr>
          <a:xfrm>
            <a:off x="230940" y="1417247"/>
            <a:ext cx="500785" cy="21544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（人）</a:t>
            </a:r>
          </a:p>
        </p:txBody>
      </p:sp>
      <p:sp>
        <p:nvSpPr>
          <p:cNvPr id="56" name="テキスト ボックス 55">
            <a:extLst>
              <a:ext uri="{FF2B5EF4-FFF2-40B4-BE49-F238E27FC236}">
                <a16:creationId xmlns:a16="http://schemas.microsoft.com/office/drawing/2014/main" id="{333DF328-8281-4970-B563-85E73E28E8D7}"/>
              </a:ext>
            </a:extLst>
          </p:cNvPr>
          <p:cNvSpPr txBox="1"/>
          <p:nvPr/>
        </p:nvSpPr>
        <p:spPr>
          <a:xfrm>
            <a:off x="6735329" y="3825264"/>
            <a:ext cx="2297210" cy="338554"/>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rPr>
              <a:t>出典：</a:t>
            </a:r>
            <a:r>
              <a:rPr kumimoji="1" lang="ja-JP" altLang="en-US" sz="800" dirty="0">
                <a:latin typeface="Meiryo UI" panose="020B0604030504040204" pitchFamily="50" charset="-128"/>
                <a:ea typeface="Meiryo UI" panose="020B0604030504040204" pitchFamily="50" charset="-128"/>
              </a:rPr>
              <a:t>日本政府観光局「訪日外客数」より作成</a:t>
            </a:r>
            <a:endParaRPr kumimoji="1" lang="en-US" altLang="ja-JP" sz="800" dirty="0">
              <a:latin typeface="Meiryo UI" panose="020B0604030504040204" pitchFamily="50" charset="-128"/>
              <a:ea typeface="Meiryo UI" panose="020B0604030504040204" pitchFamily="50" charset="-128"/>
            </a:endParaRPr>
          </a:p>
          <a:p>
            <a:r>
              <a:rPr kumimoji="1" lang="en-US" altLang="ja-JP" sz="800" dirty="0">
                <a:latin typeface="Meiryo UI" panose="020B0604030504040204" pitchFamily="50" charset="-128"/>
                <a:ea typeface="Meiryo UI" panose="020B0604030504040204" pitchFamily="50" charset="-128"/>
              </a:rPr>
              <a:t>※2025</a:t>
            </a:r>
            <a:r>
              <a:rPr lang="ja-JP" altLang="en-US" sz="800" dirty="0">
                <a:latin typeface="Meiryo UI" panose="020B0604030504040204" pitchFamily="50" charset="-128"/>
                <a:ea typeface="Meiryo UI" panose="020B0604030504040204" pitchFamily="50" charset="-128"/>
              </a:rPr>
              <a:t>年</a:t>
            </a:r>
            <a:r>
              <a:rPr lang="en-US" altLang="ja-JP" sz="800" dirty="0">
                <a:latin typeface="Meiryo UI" panose="020B0604030504040204" pitchFamily="50" charset="-128"/>
                <a:ea typeface="Meiryo UI" panose="020B0604030504040204" pitchFamily="50" charset="-128"/>
              </a:rPr>
              <a:t>12</a:t>
            </a:r>
            <a:r>
              <a:rPr kumimoji="1" lang="ja-JP" altLang="en-US" sz="800" dirty="0">
                <a:latin typeface="Meiryo UI" panose="020B0604030504040204" pitchFamily="50" charset="-128"/>
                <a:ea typeface="Meiryo UI" panose="020B0604030504040204" pitchFamily="50" charset="-128"/>
              </a:rPr>
              <a:t>月、</a:t>
            </a:r>
            <a:r>
              <a:rPr kumimoji="1" lang="en-US" altLang="ja-JP" sz="800" dirty="0">
                <a:latin typeface="Meiryo UI" panose="020B0604030504040204" pitchFamily="50" charset="-128"/>
                <a:ea typeface="Meiryo UI" panose="020B0604030504040204" pitchFamily="50" charset="-128"/>
              </a:rPr>
              <a:t>2026</a:t>
            </a:r>
            <a:r>
              <a:rPr kumimoji="1" lang="ja-JP" altLang="en-US" sz="800" dirty="0">
                <a:latin typeface="Meiryo UI" panose="020B0604030504040204" pitchFamily="50" charset="-128"/>
                <a:ea typeface="Meiryo UI" panose="020B0604030504040204" pitchFamily="50" charset="-128"/>
              </a:rPr>
              <a:t>年</a:t>
            </a:r>
            <a:r>
              <a:rPr kumimoji="1" lang="en-US" altLang="ja-JP" sz="800" dirty="0">
                <a:latin typeface="Meiryo UI" panose="020B0604030504040204" pitchFamily="50" charset="-128"/>
                <a:ea typeface="Meiryo UI" panose="020B0604030504040204" pitchFamily="50" charset="-128"/>
              </a:rPr>
              <a:t>1</a:t>
            </a:r>
            <a:r>
              <a:rPr kumimoji="1" lang="ja-JP" altLang="en-US" sz="800" dirty="0">
                <a:latin typeface="Meiryo UI" panose="020B0604030504040204" pitchFamily="50" charset="-128"/>
                <a:ea typeface="Meiryo UI" panose="020B0604030504040204" pitchFamily="50" charset="-128"/>
              </a:rPr>
              <a:t>月は推計値</a:t>
            </a:r>
          </a:p>
        </p:txBody>
      </p:sp>
      <p:sp>
        <p:nvSpPr>
          <p:cNvPr id="63" name="テキスト ボックス 62">
            <a:extLst>
              <a:ext uri="{FF2B5EF4-FFF2-40B4-BE49-F238E27FC236}">
                <a16:creationId xmlns:a16="http://schemas.microsoft.com/office/drawing/2014/main" id="{64C5BF0D-C3C5-4579-9819-2E2557244F1E}"/>
              </a:ext>
            </a:extLst>
          </p:cNvPr>
          <p:cNvSpPr txBox="1"/>
          <p:nvPr/>
        </p:nvSpPr>
        <p:spPr>
          <a:xfrm>
            <a:off x="8479453" y="1433212"/>
            <a:ext cx="500785" cy="21544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a:t>
            </a:r>
          </a:p>
        </p:txBody>
      </p:sp>
      <p:sp>
        <p:nvSpPr>
          <p:cNvPr id="67" name="テキスト ボックス 66">
            <a:extLst>
              <a:ext uri="{FF2B5EF4-FFF2-40B4-BE49-F238E27FC236}">
                <a16:creationId xmlns:a16="http://schemas.microsoft.com/office/drawing/2014/main" id="{64C5BF0D-C3C5-4579-9819-2E2557244F1E}"/>
              </a:ext>
            </a:extLst>
          </p:cNvPr>
          <p:cNvSpPr txBox="1"/>
          <p:nvPr/>
        </p:nvSpPr>
        <p:spPr>
          <a:xfrm>
            <a:off x="214803" y="3954061"/>
            <a:ext cx="500785" cy="21544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（人）</a:t>
            </a:r>
          </a:p>
        </p:txBody>
      </p:sp>
      <p:sp>
        <p:nvSpPr>
          <p:cNvPr id="68" name="テキスト ボックス 67">
            <a:extLst>
              <a:ext uri="{FF2B5EF4-FFF2-40B4-BE49-F238E27FC236}">
                <a16:creationId xmlns:a16="http://schemas.microsoft.com/office/drawing/2014/main" id="{64C5BF0D-C3C5-4579-9819-2E2557244F1E}"/>
              </a:ext>
            </a:extLst>
          </p:cNvPr>
          <p:cNvSpPr txBox="1"/>
          <p:nvPr/>
        </p:nvSpPr>
        <p:spPr>
          <a:xfrm>
            <a:off x="8591154" y="4038282"/>
            <a:ext cx="574306" cy="21544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a:t>
            </a:r>
          </a:p>
        </p:txBody>
      </p:sp>
      <p:sp>
        <p:nvSpPr>
          <p:cNvPr id="69" name="テキスト ボックス 68">
            <a:extLst>
              <a:ext uri="{FF2B5EF4-FFF2-40B4-BE49-F238E27FC236}">
                <a16:creationId xmlns:a16="http://schemas.microsoft.com/office/drawing/2014/main" id="{333DF328-8281-4970-B563-85E73E28E8D7}"/>
              </a:ext>
            </a:extLst>
          </p:cNvPr>
          <p:cNvSpPr txBox="1"/>
          <p:nvPr/>
        </p:nvSpPr>
        <p:spPr>
          <a:xfrm>
            <a:off x="6354511" y="6525344"/>
            <a:ext cx="2518395" cy="338554"/>
          </a:xfrm>
          <a:prstGeom prst="rect">
            <a:avLst/>
          </a:prstGeom>
          <a:noFill/>
        </p:spPr>
        <p:txBody>
          <a:bodyPr wrap="square" rtlCol="0">
            <a:spAutoFit/>
          </a:bodyPr>
          <a:lstStyle/>
          <a:p>
            <a:pPr algn="r"/>
            <a:r>
              <a:rPr lang="ja-JP" altLang="en-US" sz="800" dirty="0">
                <a:latin typeface="Meiryo UI" panose="020B0604030504040204" pitchFamily="50" charset="-128"/>
                <a:ea typeface="Meiryo UI" panose="020B0604030504040204" pitchFamily="50" charset="-128"/>
              </a:rPr>
              <a:t>出典：出入国在留管理庁</a:t>
            </a:r>
            <a:r>
              <a:rPr kumimoji="1" lang="ja-JP" altLang="en-US" sz="800" dirty="0">
                <a:latin typeface="Meiryo UI" panose="020B0604030504040204" pitchFamily="50" charset="-128"/>
                <a:ea typeface="Meiryo UI" panose="020B0604030504040204" pitchFamily="50" charset="-128"/>
              </a:rPr>
              <a:t>「出入国管理統計」より作成</a:t>
            </a:r>
            <a:endParaRPr kumimoji="1" lang="en-US" altLang="ja-JP" sz="800" dirty="0">
              <a:latin typeface="Meiryo UI" panose="020B0604030504040204" pitchFamily="50" charset="-128"/>
              <a:ea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rPr>
              <a:t>　</a:t>
            </a:r>
            <a:r>
              <a:rPr lang="en-US" altLang="ja-JP" sz="800" dirty="0">
                <a:latin typeface="Meiryo UI" panose="020B0604030504040204" pitchFamily="50" charset="-128"/>
                <a:ea typeface="Meiryo UI" panose="020B0604030504040204" pitchFamily="50" charset="-128"/>
              </a:rPr>
              <a:t>※2026</a:t>
            </a:r>
            <a:r>
              <a:rPr lang="ja-JP" altLang="en-US" sz="800" dirty="0">
                <a:latin typeface="Meiryo UI" panose="020B0604030504040204" pitchFamily="50" charset="-128"/>
                <a:ea typeface="Meiryo UI" panose="020B0604030504040204" pitchFamily="50" charset="-128"/>
              </a:rPr>
              <a:t>年</a:t>
            </a:r>
            <a:r>
              <a:rPr lang="en-US" altLang="ja-JP" sz="800" dirty="0">
                <a:latin typeface="Meiryo UI" panose="020B0604030504040204" pitchFamily="50" charset="-128"/>
                <a:ea typeface="Meiryo UI" panose="020B0604030504040204" pitchFamily="50" charset="-128"/>
              </a:rPr>
              <a:t>1</a:t>
            </a:r>
            <a:r>
              <a:rPr lang="ja-JP" altLang="en-US" sz="800" dirty="0">
                <a:latin typeface="Meiryo UI" panose="020B0604030504040204" pitchFamily="50" charset="-128"/>
                <a:ea typeface="Meiryo UI" panose="020B0604030504040204" pitchFamily="50" charset="-128"/>
              </a:rPr>
              <a:t>月は速報値</a:t>
            </a:r>
          </a:p>
        </p:txBody>
      </p:sp>
      <p:sp>
        <p:nvSpPr>
          <p:cNvPr id="70" name="テキスト ボックス 69">
            <a:extLst>
              <a:ext uri="{FF2B5EF4-FFF2-40B4-BE49-F238E27FC236}">
                <a16:creationId xmlns:a16="http://schemas.microsoft.com/office/drawing/2014/main" id="{1CDA0532-FCF3-48F1-804D-D89006267126}"/>
              </a:ext>
            </a:extLst>
          </p:cNvPr>
          <p:cNvSpPr txBox="1"/>
          <p:nvPr/>
        </p:nvSpPr>
        <p:spPr>
          <a:xfrm>
            <a:off x="745825" y="3912475"/>
            <a:ext cx="1971151" cy="276999"/>
          </a:xfrm>
          <a:prstGeom prst="rect">
            <a:avLst/>
          </a:prstGeom>
          <a:noFill/>
        </p:spPr>
        <p:txBody>
          <a:bodyPr wrap="square" rtlCol="0">
            <a:spAutoFit/>
          </a:bodyPr>
          <a:lstStyle/>
          <a:p>
            <a:pPr lvl="0" defTabSz="742950">
              <a:defRPr/>
            </a:pPr>
            <a:r>
              <a:rPr lang="ja-JP" altLang="en-US" sz="1200" dirty="0">
                <a:solidFill>
                  <a:prstClr val="black"/>
                </a:solidFill>
                <a:latin typeface="Meiryo UI" panose="020B0604030504040204" pitchFamily="50" charset="-128"/>
                <a:ea typeface="Meiryo UI" panose="020B0604030504040204" pitchFamily="50" charset="-128"/>
              </a:rPr>
              <a:t>関西空港 外国人入国者数</a:t>
            </a:r>
            <a:endPar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041714" y="6525344"/>
            <a:ext cx="2133600" cy="365125"/>
          </a:xfrm>
        </p:spPr>
        <p:txBody>
          <a:bodyPr/>
          <a:lstStyle/>
          <a:p>
            <a:fld id="{D2D8002D-B5B0-4BAC-B1F6-782DDCCE6D9C}" type="slidenum">
              <a:rPr lang="ja-JP" altLang="en-US" smtClean="0"/>
              <a:pPr/>
              <a:t>5</a:t>
            </a:fld>
            <a:endParaRPr lang="ja-JP" altLang="en-US" dirty="0"/>
          </a:p>
        </p:txBody>
      </p:sp>
      <p:sp>
        <p:nvSpPr>
          <p:cNvPr id="4" name="正方形/長方形 3">
            <a:extLst>
              <a:ext uri="{FF2B5EF4-FFF2-40B4-BE49-F238E27FC236}">
                <a16:creationId xmlns:a16="http://schemas.microsoft.com/office/drawing/2014/main" id="{37973DC8-D983-18AB-57C5-9DC49B8BBDAA}"/>
              </a:ext>
            </a:extLst>
          </p:cNvPr>
          <p:cNvSpPr/>
          <p:nvPr/>
        </p:nvSpPr>
        <p:spPr>
          <a:xfrm>
            <a:off x="83224" y="692697"/>
            <a:ext cx="8872390" cy="684000"/>
          </a:xfrm>
          <a:prstGeom prst="rect">
            <a:avLst/>
          </a:prstGeom>
          <a:noFill/>
          <a:ln w="127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aphicFrame>
        <p:nvGraphicFramePr>
          <p:cNvPr id="6" name="グラフ 5">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355422864"/>
              </p:ext>
            </p:extLst>
          </p:nvPr>
        </p:nvGraphicFramePr>
        <p:xfrm>
          <a:off x="84791" y="4221088"/>
          <a:ext cx="8966343" cy="2240329"/>
        </p:xfrm>
        <a:graphic>
          <a:graphicData uri="http://schemas.openxmlformats.org/drawingml/2006/chart">
            <c:chart xmlns:c="http://schemas.openxmlformats.org/drawingml/2006/chart" xmlns:r="http://schemas.openxmlformats.org/officeDocument/2006/relationships" r:id="rId4"/>
          </a:graphicData>
        </a:graphic>
      </p:graphicFrame>
      <p:sp>
        <p:nvSpPr>
          <p:cNvPr id="19" name="テキスト ボックス 42">
            <a:extLst>
              <a:ext uri="{FF2B5EF4-FFF2-40B4-BE49-F238E27FC236}">
                <a16:creationId xmlns:a16="http://schemas.microsoft.com/office/drawing/2014/main" id="{1CDA0532-FCF3-48F1-804D-D89006267126}"/>
              </a:ext>
            </a:extLst>
          </p:cNvPr>
          <p:cNvSpPr txBox="1"/>
          <p:nvPr/>
        </p:nvSpPr>
        <p:spPr>
          <a:xfrm>
            <a:off x="4599347" y="4020197"/>
            <a:ext cx="2160240" cy="338554"/>
          </a:xfrm>
          <a:prstGeom prst="rect">
            <a:avLst/>
          </a:prstGeom>
          <a:solidFill>
            <a:schemeClr val="bg1"/>
          </a:solidFill>
          <a:ln>
            <a:solidFill>
              <a:schemeClr val="tx1"/>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defTabSz="742950">
              <a:defRPr/>
            </a:pPr>
            <a:r>
              <a:rPr lang="en-US" altLang="ja-JP" sz="800" dirty="0">
                <a:latin typeface="Meiryo UI" panose="020B0604030504040204" pitchFamily="50" charset="-128"/>
                <a:ea typeface="Meiryo UI" panose="020B0604030504040204" pitchFamily="50" charset="-128"/>
              </a:rPr>
              <a:t>2026</a:t>
            </a:r>
            <a:r>
              <a:rPr lang="ja-JP" altLang="en-US" sz="800" dirty="0">
                <a:latin typeface="Meiryo UI" panose="020B0604030504040204" pitchFamily="50" charset="-128"/>
                <a:ea typeface="Meiryo UI" panose="020B0604030504040204" pitchFamily="50" charset="-128"/>
              </a:rPr>
              <a:t>年</a:t>
            </a:r>
            <a:r>
              <a:rPr lang="en-US" altLang="ja-JP" sz="800" dirty="0">
                <a:latin typeface="Meiryo UI" panose="020B0604030504040204" pitchFamily="50" charset="-128"/>
                <a:ea typeface="Meiryo UI" panose="020B0604030504040204" pitchFamily="50" charset="-128"/>
              </a:rPr>
              <a:t>1</a:t>
            </a:r>
            <a:r>
              <a:rPr lang="ja-JP" altLang="en-US" sz="800" noProof="0" dirty="0">
                <a:latin typeface="Meiryo UI" panose="020B0604030504040204" pitchFamily="50" charset="-128"/>
                <a:ea typeface="Meiryo UI" panose="020B0604030504040204" pitchFamily="50" charset="-128"/>
              </a:rPr>
              <a:t>月の</a:t>
            </a:r>
            <a:r>
              <a:rPr lang="ja-JP" altLang="en-US" sz="800" dirty="0">
                <a:latin typeface="Meiryo UI" panose="020B0604030504040204" pitchFamily="50" charset="-128"/>
                <a:ea typeface="Meiryo UI" panose="020B0604030504040204" pitchFamily="50" charset="-128"/>
              </a:rPr>
              <a:t>関西空港 外国人入国者数</a:t>
            </a:r>
            <a:endParaRPr lang="en-US" altLang="ja-JP" sz="800" noProof="0" dirty="0">
              <a:latin typeface="Meiryo UI" panose="020B0604030504040204" pitchFamily="50" charset="-128"/>
              <a:ea typeface="Meiryo UI" panose="020B0604030504040204" pitchFamily="50" charset="-128"/>
            </a:endParaRPr>
          </a:p>
          <a:p>
            <a:pPr lvl="0" algn="ctr" defTabSz="742950">
              <a:defRPr/>
            </a:pPr>
            <a:r>
              <a:rPr lang="ja-JP" altLang="en-US" sz="800" dirty="0">
                <a:latin typeface="Meiryo UI" panose="020B0604030504040204" pitchFamily="50" charset="-128"/>
                <a:ea typeface="Meiryo UI" panose="020B0604030504040204" pitchFamily="50" charset="-128"/>
              </a:rPr>
              <a:t>約</a:t>
            </a:r>
            <a:r>
              <a:rPr lang="en-US" altLang="ja-JP" sz="800" dirty="0">
                <a:latin typeface="Meiryo UI" panose="020B0604030504040204" pitchFamily="50" charset="-128"/>
                <a:ea typeface="Meiryo UI" panose="020B0604030504040204" pitchFamily="50" charset="-128"/>
              </a:rPr>
              <a:t>81</a:t>
            </a:r>
            <a:r>
              <a:rPr lang="ja-JP" altLang="en-US" sz="800" dirty="0">
                <a:latin typeface="Meiryo UI" panose="020B0604030504040204" pitchFamily="50" charset="-128"/>
                <a:ea typeface="Meiryo UI" panose="020B0604030504040204" pitchFamily="50" charset="-128"/>
              </a:rPr>
              <a:t>万人（</a:t>
            </a:r>
            <a:r>
              <a:rPr lang="en-US" altLang="ja-JP" sz="800" dirty="0">
                <a:latin typeface="Meiryo UI" panose="020B0604030504040204" pitchFamily="50" charset="-128"/>
                <a:ea typeface="Meiryo UI" panose="020B0604030504040204" pitchFamily="50" charset="-128"/>
              </a:rPr>
              <a:t>2019</a:t>
            </a:r>
            <a:r>
              <a:rPr lang="ja-JP" altLang="en-US" sz="800" dirty="0">
                <a:latin typeface="Meiryo UI" panose="020B0604030504040204" pitchFamily="50" charset="-128"/>
                <a:ea typeface="Meiryo UI" panose="020B0604030504040204" pitchFamily="50" charset="-128"/>
              </a:rPr>
              <a:t>年同月比</a:t>
            </a:r>
            <a:r>
              <a:rPr lang="en-US" altLang="ja-JP" sz="800" dirty="0">
                <a:latin typeface="Meiryo UI" panose="020B0604030504040204" pitchFamily="50" charset="-128"/>
                <a:ea typeface="Meiryo UI" panose="020B0604030504040204" pitchFamily="50" charset="-128"/>
              </a:rPr>
              <a:t> 17.1%</a:t>
            </a:r>
            <a:r>
              <a:rPr lang="ja-JP" altLang="en-US" sz="800" dirty="0">
                <a:latin typeface="Meiryo UI" panose="020B0604030504040204" pitchFamily="50" charset="-128"/>
                <a:ea typeface="Meiryo UI" panose="020B0604030504040204" pitchFamily="50" charset="-128"/>
              </a:rPr>
              <a:t>増）</a:t>
            </a:r>
            <a:endParaRPr kumimoji="1" lang="ja-JP" altLang="en-US" sz="8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9" name="テキスト ボックス 42">
            <a:extLst>
              <a:ext uri="{FF2B5EF4-FFF2-40B4-BE49-F238E27FC236}">
                <a16:creationId xmlns:a16="http://schemas.microsoft.com/office/drawing/2014/main" id="{B0DFD1D5-5107-640B-2D00-90E7FE0D9462}"/>
              </a:ext>
            </a:extLst>
          </p:cNvPr>
          <p:cNvSpPr txBox="1"/>
          <p:nvPr/>
        </p:nvSpPr>
        <p:spPr>
          <a:xfrm>
            <a:off x="4575089" y="1625382"/>
            <a:ext cx="2160240" cy="338554"/>
          </a:xfrm>
          <a:prstGeom prst="rect">
            <a:avLst/>
          </a:prstGeom>
          <a:solidFill>
            <a:schemeClr val="bg1"/>
          </a:solidFill>
          <a:ln>
            <a:solidFill>
              <a:schemeClr val="tx1"/>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lvl="0" algn="ctr" defTabSz="742950">
              <a:defRPr/>
            </a:pPr>
            <a:r>
              <a:rPr lang="en-US" altLang="ja-JP" sz="800" dirty="0">
                <a:latin typeface="Meiryo UI" panose="020B0604030504040204" pitchFamily="50" charset="-128"/>
                <a:ea typeface="Meiryo UI" panose="020B0604030504040204" pitchFamily="50" charset="-128"/>
              </a:rPr>
              <a:t>2026</a:t>
            </a:r>
            <a:r>
              <a:rPr lang="ja-JP" altLang="en-US" sz="800" dirty="0">
                <a:latin typeface="Meiryo UI" panose="020B0604030504040204" pitchFamily="50" charset="-128"/>
                <a:ea typeface="Meiryo UI" panose="020B0604030504040204" pitchFamily="50" charset="-128"/>
              </a:rPr>
              <a:t>年</a:t>
            </a:r>
            <a:r>
              <a:rPr lang="en-US" altLang="ja-JP" sz="800" dirty="0">
                <a:latin typeface="Meiryo UI" panose="020B0604030504040204" pitchFamily="50" charset="-128"/>
                <a:ea typeface="Meiryo UI" panose="020B0604030504040204" pitchFamily="50" charset="-128"/>
              </a:rPr>
              <a:t>1</a:t>
            </a:r>
            <a:r>
              <a:rPr lang="ja-JP" altLang="en-US" sz="800" noProof="0" dirty="0">
                <a:latin typeface="Meiryo UI" panose="020B0604030504040204" pitchFamily="50" charset="-128"/>
                <a:ea typeface="Meiryo UI" panose="020B0604030504040204" pitchFamily="50" charset="-128"/>
              </a:rPr>
              <a:t>月の外国人旅行者数（推計値）</a:t>
            </a:r>
            <a:endParaRPr lang="en-US" altLang="ja-JP" sz="800" noProof="0" dirty="0">
              <a:latin typeface="Meiryo UI" panose="020B0604030504040204" pitchFamily="50" charset="-128"/>
              <a:ea typeface="Meiryo UI" panose="020B0604030504040204" pitchFamily="50" charset="-128"/>
            </a:endParaRPr>
          </a:p>
          <a:p>
            <a:pPr lvl="0" algn="ctr" defTabSz="742950">
              <a:defRPr/>
            </a:pPr>
            <a:r>
              <a:rPr lang="ja-JP" altLang="en-US" sz="800" dirty="0">
                <a:latin typeface="Meiryo UI" panose="020B0604030504040204" pitchFamily="50" charset="-128"/>
                <a:ea typeface="Meiryo UI" panose="020B0604030504040204" pitchFamily="50" charset="-128"/>
              </a:rPr>
              <a:t>約</a:t>
            </a:r>
            <a:r>
              <a:rPr lang="en-US" altLang="ja-JP" sz="800" dirty="0">
                <a:latin typeface="Meiryo UI" panose="020B0604030504040204" pitchFamily="50" charset="-128"/>
                <a:ea typeface="Meiryo UI" panose="020B0604030504040204" pitchFamily="50" charset="-128"/>
              </a:rPr>
              <a:t>360</a:t>
            </a:r>
            <a:r>
              <a:rPr lang="ja-JP" altLang="en-US" sz="800" dirty="0">
                <a:latin typeface="Meiryo UI" panose="020B0604030504040204" pitchFamily="50" charset="-128"/>
                <a:ea typeface="Meiryo UI" panose="020B0604030504040204" pitchFamily="50" charset="-128"/>
              </a:rPr>
              <a:t>万人（</a:t>
            </a:r>
            <a:r>
              <a:rPr lang="en-US" altLang="ja-JP" sz="800" dirty="0">
                <a:latin typeface="Meiryo UI" panose="020B0604030504040204" pitchFamily="50" charset="-128"/>
                <a:ea typeface="Meiryo UI" panose="020B0604030504040204" pitchFamily="50" charset="-128"/>
              </a:rPr>
              <a:t>2019</a:t>
            </a:r>
            <a:r>
              <a:rPr lang="ja-JP" altLang="en-US" sz="800" dirty="0">
                <a:latin typeface="Meiryo UI" panose="020B0604030504040204" pitchFamily="50" charset="-128"/>
                <a:ea typeface="Meiryo UI" panose="020B0604030504040204" pitchFamily="50" charset="-128"/>
              </a:rPr>
              <a:t>年同月比</a:t>
            </a:r>
            <a:r>
              <a:rPr lang="en-US" altLang="ja-JP" sz="800" dirty="0">
                <a:latin typeface="Meiryo UI" panose="020B0604030504040204" pitchFamily="50" charset="-128"/>
                <a:ea typeface="Meiryo UI" panose="020B0604030504040204" pitchFamily="50" charset="-128"/>
              </a:rPr>
              <a:t> 33.8%</a:t>
            </a:r>
            <a:r>
              <a:rPr lang="ja-JP" altLang="en-US" sz="800" dirty="0">
                <a:latin typeface="Meiryo UI" panose="020B0604030504040204" pitchFamily="50" charset="-128"/>
                <a:ea typeface="Meiryo UI" panose="020B0604030504040204" pitchFamily="50" charset="-128"/>
              </a:rPr>
              <a:t>増）</a:t>
            </a:r>
            <a:endParaRPr kumimoji="1" lang="ja-JP" altLang="en-US" sz="80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36" name="テキスト ボックス 35">
            <a:extLst>
              <a:ext uri="{FF2B5EF4-FFF2-40B4-BE49-F238E27FC236}">
                <a16:creationId xmlns:a16="http://schemas.microsoft.com/office/drawing/2014/main" id="{1CDA0532-FCF3-48F1-804D-D89006267126}"/>
              </a:ext>
            </a:extLst>
          </p:cNvPr>
          <p:cNvSpPr txBox="1"/>
          <p:nvPr/>
        </p:nvSpPr>
        <p:spPr>
          <a:xfrm>
            <a:off x="780971" y="1412776"/>
            <a:ext cx="1971151" cy="276999"/>
          </a:xfrm>
          <a:prstGeom prst="rect">
            <a:avLst/>
          </a:prstGeom>
          <a:noFill/>
        </p:spPr>
        <p:txBody>
          <a:bodyPr wrap="square" rtlCol="0">
            <a:spAutoFit/>
          </a:bodyPr>
          <a:lstStyle/>
          <a:p>
            <a:pPr lvl="0" defTabSz="742950">
              <a:defRPr/>
            </a:pPr>
            <a:r>
              <a:rPr lang="ja-JP" altLang="en-US" sz="1200" dirty="0">
                <a:solidFill>
                  <a:prstClr val="black"/>
                </a:solidFill>
                <a:latin typeface="Meiryo UI" panose="020B0604030504040204" pitchFamily="50" charset="-128"/>
                <a:ea typeface="Meiryo UI" panose="020B0604030504040204" pitchFamily="50" charset="-128"/>
              </a:rPr>
              <a:t>外国人旅行者数（全国）</a:t>
            </a:r>
            <a:endParaRPr kumimoji="1" lang="ja-JP" altLang="en-US" sz="12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84021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直線コネクタ 16"/>
          <p:cNvCxnSpPr/>
          <p:nvPr/>
        </p:nvCxnSpPr>
        <p:spPr>
          <a:xfrm flipV="1">
            <a:off x="65745" y="473340"/>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3B58F61D-26BF-4AB9-ACFA-1A220C73C56B}"/>
              </a:ext>
            </a:extLst>
          </p:cNvPr>
          <p:cNvSpPr txBox="1"/>
          <p:nvPr/>
        </p:nvSpPr>
        <p:spPr>
          <a:xfrm>
            <a:off x="65745" y="621849"/>
            <a:ext cx="9087854" cy="461665"/>
          </a:xfrm>
          <a:prstGeom prst="rect">
            <a:avLst/>
          </a:prstGeom>
          <a:noFill/>
          <a:ln>
            <a:noFill/>
          </a:ln>
        </p:spPr>
        <p:txBody>
          <a:bodyPr wrap="square" rtlCol="0">
            <a:spAutoFit/>
          </a:bodyPr>
          <a:lstStyle/>
          <a:p>
            <a:pPr marL="285750" indent="-285750">
              <a:buFont typeface="Wingdings" panose="05000000000000000000" pitchFamily="2" charset="2"/>
              <a:buChar char="Ø"/>
            </a:pPr>
            <a:r>
              <a:rPr lang="en-US" altLang="ja-JP" sz="1200" dirty="0">
                <a:latin typeface="Meiryo UI" panose="020B0604030504040204" pitchFamily="50" charset="-128"/>
                <a:ea typeface="Meiryo UI" panose="020B0604030504040204" pitchFamily="50" charset="-128"/>
              </a:rPr>
              <a:t>2020</a:t>
            </a:r>
            <a:r>
              <a:rPr lang="ja-JP" altLang="en-US" sz="1200" dirty="0">
                <a:latin typeface="Meiryo UI" panose="020B0604030504040204" pitchFamily="50" charset="-128"/>
                <a:ea typeface="Meiryo UI" panose="020B0604030504040204" pitchFamily="50" charset="-128"/>
              </a:rPr>
              <a:t>年のコロナ拡大の影響により大阪における国際会議の開催件数は大幅に減少したものの、</a:t>
            </a:r>
            <a:r>
              <a:rPr lang="en-US" altLang="ja-JP" sz="1200" dirty="0">
                <a:latin typeface="Meiryo UI" panose="020B0604030504040204" pitchFamily="50" charset="-128"/>
                <a:ea typeface="Meiryo UI" panose="020B0604030504040204" pitchFamily="50" charset="-128"/>
              </a:rPr>
              <a:t>2021</a:t>
            </a:r>
            <a:r>
              <a:rPr lang="ja-JP" altLang="en-US" sz="1200" dirty="0">
                <a:latin typeface="Meiryo UI" panose="020B0604030504040204" pitchFamily="50" charset="-128"/>
                <a:ea typeface="Meiryo UI" panose="020B0604030504040204" pitchFamily="50" charset="-128"/>
              </a:rPr>
              <a:t>年以降は増加傾向。</a:t>
            </a:r>
            <a:endParaRPr lang="en-US" altLang="ja-JP" sz="1200"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ja-JP" altLang="en-US" sz="1200" dirty="0">
                <a:latin typeface="Meiryo UI" panose="020B0604030504040204" pitchFamily="50" charset="-128"/>
                <a:ea typeface="Meiryo UI" panose="020B0604030504040204" pitchFamily="50" charset="-128"/>
              </a:rPr>
              <a:t>依然としてコロナ拡大前の水準に戻っていないものの、</a:t>
            </a:r>
            <a:r>
              <a:rPr lang="en-US" altLang="ja-JP" sz="1200" dirty="0">
                <a:latin typeface="Meiryo UI" panose="020B0604030504040204" pitchFamily="50" charset="-128"/>
                <a:ea typeface="Meiryo UI" panose="020B0604030504040204" pitchFamily="50" charset="-128"/>
              </a:rPr>
              <a:t>2024</a:t>
            </a:r>
            <a:r>
              <a:rPr lang="ja-JP" altLang="en-US" sz="1200" dirty="0">
                <a:latin typeface="Meiryo UI" panose="020B0604030504040204" pitchFamily="50" charset="-128"/>
                <a:ea typeface="Meiryo UI" panose="020B0604030504040204" pitchFamily="50" charset="-128"/>
              </a:rPr>
              <a:t>年は前年と比較し、大阪における国際会議の開催件数は倍増。</a:t>
            </a:r>
            <a:endParaRPr lang="en-US" altLang="ja-JP" sz="1200" dirty="0">
              <a:latin typeface="Meiryo UI" panose="020B0604030504040204" pitchFamily="50" charset="-128"/>
              <a:ea typeface="Meiryo UI" panose="020B0604030504040204" pitchFamily="50" charset="-128"/>
            </a:endParaRPr>
          </a:p>
        </p:txBody>
      </p:sp>
      <p:sp>
        <p:nvSpPr>
          <p:cNvPr id="51" name="テキスト ボックス 50">
            <a:extLst>
              <a:ext uri="{FF2B5EF4-FFF2-40B4-BE49-F238E27FC236}">
                <a16:creationId xmlns:a16="http://schemas.microsoft.com/office/drawing/2014/main" id="{F8D4A0CB-DEE1-4647-985B-D1A2FA689496}"/>
              </a:ext>
            </a:extLst>
          </p:cNvPr>
          <p:cNvSpPr txBox="1"/>
          <p:nvPr/>
        </p:nvSpPr>
        <p:spPr>
          <a:xfrm>
            <a:off x="3635896" y="1241184"/>
            <a:ext cx="2346015" cy="307777"/>
          </a:xfrm>
          <a:prstGeom prst="rect">
            <a:avLst/>
          </a:prstGeom>
          <a:noFill/>
        </p:spPr>
        <p:txBody>
          <a:bodyPr wrap="square" rtlCol="0">
            <a:spAutoFit/>
          </a:bodyPr>
          <a:lstStyle/>
          <a:p>
            <a:pPr lvl="0" defTabSz="742950">
              <a:defRPr/>
            </a:pPr>
            <a:r>
              <a:rPr lang="ja-JP" altLang="en-US" sz="1400" dirty="0">
                <a:solidFill>
                  <a:prstClr val="black"/>
                </a:solidFill>
                <a:latin typeface="Meiryo UI" panose="020B0604030504040204" pitchFamily="50" charset="-128"/>
                <a:ea typeface="Meiryo UI" panose="020B0604030504040204" pitchFamily="50" charset="-128"/>
              </a:rPr>
              <a:t>国際会議開催件数の推移</a:t>
            </a:r>
            <a:endPar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9" name="角丸四角形 28"/>
          <p:cNvSpPr/>
          <p:nvPr/>
        </p:nvSpPr>
        <p:spPr>
          <a:xfrm>
            <a:off x="-56791" y="-145223"/>
            <a:ext cx="8417178" cy="830628"/>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国際会議の開催件数（全国・国内主要都市）</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sp>
        <p:nvSpPr>
          <p:cNvPr id="19" name="テキスト ボックス 18">
            <a:extLst>
              <a:ext uri="{FF2B5EF4-FFF2-40B4-BE49-F238E27FC236}">
                <a16:creationId xmlns:a16="http://schemas.microsoft.com/office/drawing/2014/main" id="{BAC84493-B1F3-4A8E-A857-738C9A753F19}"/>
              </a:ext>
            </a:extLst>
          </p:cNvPr>
          <p:cNvSpPr txBox="1"/>
          <p:nvPr/>
        </p:nvSpPr>
        <p:spPr>
          <a:xfrm>
            <a:off x="5436096" y="6309320"/>
            <a:ext cx="3334915" cy="246221"/>
          </a:xfrm>
          <a:prstGeom prst="rect">
            <a:avLst/>
          </a:prstGeom>
          <a:noFill/>
        </p:spPr>
        <p:txBody>
          <a:bodyPr wrap="square" rtlCol="0">
            <a:spAutoFit/>
          </a:bodyPr>
          <a:lstStyle/>
          <a:p>
            <a:pPr algn="r"/>
            <a:r>
              <a:rPr lang="ja-JP" altLang="en-US" sz="1000" dirty="0">
                <a:latin typeface="Meiryo UI" panose="020B0604030504040204" pitchFamily="50" charset="-128"/>
                <a:ea typeface="Meiryo UI" panose="020B0604030504040204" pitchFamily="50" charset="-128"/>
                <a:cs typeface="Meiryo UI" panose="020B0604030504040204" pitchFamily="50" charset="-128"/>
              </a:rPr>
              <a:t>出典：日本政府観光局（</a:t>
            </a:r>
            <a:r>
              <a:rPr lang="en-US" altLang="ja-JP" sz="1000" dirty="0">
                <a:latin typeface="Meiryo UI" panose="020B0604030504040204" pitchFamily="50" charset="-128"/>
                <a:ea typeface="Meiryo UI" panose="020B0604030504040204" pitchFamily="50" charset="-128"/>
                <a:cs typeface="Meiryo UI" panose="020B0604030504040204" pitchFamily="50" charset="-128"/>
              </a:rPr>
              <a:t>JNTO) </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「国際会議統計」より作成</a:t>
            </a:r>
          </a:p>
        </p:txBody>
      </p:sp>
      <p:sp>
        <p:nvSpPr>
          <p:cNvPr id="22" name="テキスト ボックス 21">
            <a:extLst>
              <a:ext uri="{FF2B5EF4-FFF2-40B4-BE49-F238E27FC236}">
                <a16:creationId xmlns:a16="http://schemas.microsoft.com/office/drawing/2014/main" id="{F8D4A0CB-DEE1-4647-985B-D1A2FA689496}"/>
              </a:ext>
            </a:extLst>
          </p:cNvPr>
          <p:cNvSpPr txBox="1"/>
          <p:nvPr/>
        </p:nvSpPr>
        <p:spPr>
          <a:xfrm>
            <a:off x="107506" y="1315803"/>
            <a:ext cx="1149954" cy="230832"/>
          </a:xfrm>
          <a:prstGeom prst="rect">
            <a:avLst/>
          </a:prstGeom>
          <a:noFill/>
        </p:spPr>
        <p:txBody>
          <a:bodyPr wrap="square" rtlCol="0">
            <a:spAutoFit/>
          </a:bodyPr>
          <a:lstStyle/>
          <a:p>
            <a:pPr lvl="0" defTabSz="742950">
              <a:defRPr/>
            </a:pPr>
            <a:r>
              <a:rPr kumimoji="1" lang="ja-JP" altLang="en-US" sz="9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（件：都府県）</a:t>
            </a:r>
          </a:p>
        </p:txBody>
      </p:sp>
      <p:sp>
        <p:nvSpPr>
          <p:cNvPr id="23" name="テキスト ボックス 22">
            <a:extLst>
              <a:ext uri="{FF2B5EF4-FFF2-40B4-BE49-F238E27FC236}">
                <a16:creationId xmlns:a16="http://schemas.microsoft.com/office/drawing/2014/main" id="{F8D4A0CB-DEE1-4647-985B-D1A2FA689496}"/>
              </a:ext>
            </a:extLst>
          </p:cNvPr>
          <p:cNvSpPr txBox="1"/>
          <p:nvPr/>
        </p:nvSpPr>
        <p:spPr>
          <a:xfrm>
            <a:off x="8360347" y="1315803"/>
            <a:ext cx="933931" cy="230832"/>
          </a:xfrm>
          <a:prstGeom prst="rect">
            <a:avLst/>
          </a:prstGeom>
          <a:noFill/>
        </p:spPr>
        <p:txBody>
          <a:bodyPr wrap="square" rtlCol="0">
            <a:spAutoFit/>
          </a:bodyPr>
          <a:lstStyle/>
          <a:p>
            <a:pPr lvl="0" defTabSz="742950">
              <a:defRPr/>
            </a:pPr>
            <a:r>
              <a:rPr kumimoji="1" lang="ja-JP" altLang="en-US" sz="9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（件：全国）</a:t>
            </a:r>
          </a:p>
        </p:txBody>
      </p:sp>
      <p:sp>
        <p:nvSpPr>
          <p:cNvPr id="2" name="スライド番号プレースホルダー 1"/>
          <p:cNvSpPr>
            <a:spLocks noGrp="1"/>
          </p:cNvSpPr>
          <p:nvPr>
            <p:ph type="sldNum" sz="quarter" idx="12"/>
          </p:nvPr>
        </p:nvSpPr>
        <p:spPr/>
        <p:txBody>
          <a:bodyPr/>
          <a:lstStyle/>
          <a:p>
            <a:fld id="{D2D8002D-B5B0-4BAC-B1F6-782DDCCE6D9C}" type="slidenum">
              <a:rPr lang="ja-JP" altLang="en-US" smtClean="0"/>
              <a:pPr/>
              <a:t>6</a:t>
            </a:fld>
            <a:endParaRPr lang="ja-JP" altLang="en-US" dirty="0"/>
          </a:p>
        </p:txBody>
      </p:sp>
      <p:sp>
        <p:nvSpPr>
          <p:cNvPr id="5" name="正方形/長方形 4">
            <a:extLst>
              <a:ext uri="{FF2B5EF4-FFF2-40B4-BE49-F238E27FC236}">
                <a16:creationId xmlns:a16="http://schemas.microsoft.com/office/drawing/2014/main" id="{E66FD94D-331A-A43D-7CE8-6316C1708D65}"/>
              </a:ext>
            </a:extLst>
          </p:cNvPr>
          <p:cNvSpPr/>
          <p:nvPr/>
        </p:nvSpPr>
        <p:spPr>
          <a:xfrm>
            <a:off x="83224" y="572904"/>
            <a:ext cx="8872390" cy="551840"/>
          </a:xfrm>
          <a:prstGeom prst="rect">
            <a:avLst/>
          </a:prstGeom>
          <a:noFill/>
          <a:ln w="127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graphicFrame>
        <p:nvGraphicFramePr>
          <p:cNvPr id="3" name="グラフ 2">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1224401319"/>
              </p:ext>
            </p:extLst>
          </p:nvPr>
        </p:nvGraphicFramePr>
        <p:xfrm>
          <a:off x="313566" y="1564859"/>
          <a:ext cx="8513571" cy="3020336"/>
        </p:xfrm>
        <a:graphic>
          <a:graphicData uri="http://schemas.openxmlformats.org/drawingml/2006/chart">
            <c:chart xmlns:c="http://schemas.openxmlformats.org/drawingml/2006/chart" xmlns:r="http://schemas.openxmlformats.org/officeDocument/2006/relationships" r:id="rId3"/>
          </a:graphicData>
        </a:graphic>
      </p:graphicFrame>
      <p:pic>
        <p:nvPicPr>
          <p:cNvPr id="7" name="図 6">
            <a:extLst>
              <a:ext uri="{FF2B5EF4-FFF2-40B4-BE49-F238E27FC236}">
                <a16:creationId xmlns:a16="http://schemas.microsoft.com/office/drawing/2014/main" id="{8B27CE3C-9B00-AA36-1AD0-DFBA5CA177A8}"/>
              </a:ext>
            </a:extLst>
          </p:cNvPr>
          <p:cNvPicPr>
            <a:picLocks noChangeAspect="1"/>
          </p:cNvPicPr>
          <p:nvPr/>
        </p:nvPicPr>
        <p:blipFill>
          <a:blip r:embed="rId4"/>
          <a:stretch>
            <a:fillRect/>
          </a:stretch>
        </p:blipFill>
        <p:spPr>
          <a:xfrm>
            <a:off x="251520" y="4585194"/>
            <a:ext cx="8784171" cy="1671281"/>
          </a:xfrm>
          <a:prstGeom prst="rect">
            <a:avLst/>
          </a:prstGeom>
        </p:spPr>
      </p:pic>
    </p:spTree>
    <p:extLst>
      <p:ext uri="{BB962C8B-B14F-4D97-AF65-F5344CB8AC3E}">
        <p14:creationId xmlns:p14="http://schemas.microsoft.com/office/powerpoint/2010/main" val="2116575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p:cNvGraphicFramePr>
            <a:graphicFrameLocks noGrp="1"/>
          </p:cNvGraphicFramePr>
          <p:nvPr>
            <p:extLst>
              <p:ext uri="{D42A27DB-BD31-4B8C-83A1-F6EECF244321}">
                <p14:modId xmlns:p14="http://schemas.microsoft.com/office/powerpoint/2010/main" val="2209661730"/>
              </p:ext>
            </p:extLst>
          </p:nvPr>
        </p:nvGraphicFramePr>
        <p:xfrm>
          <a:off x="20532" y="3383811"/>
          <a:ext cx="4787875" cy="3370998"/>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3774906513"/>
                    </a:ext>
                  </a:extLst>
                </a:gridCol>
                <a:gridCol w="1486037">
                  <a:extLst>
                    <a:ext uri="{9D8B030D-6E8A-4147-A177-3AD203B41FA5}">
                      <a16:colId xmlns:a16="http://schemas.microsoft.com/office/drawing/2014/main" val="3853225492"/>
                    </a:ext>
                  </a:extLst>
                </a:gridCol>
                <a:gridCol w="515593">
                  <a:extLst>
                    <a:ext uri="{9D8B030D-6E8A-4147-A177-3AD203B41FA5}">
                      <a16:colId xmlns:a16="http://schemas.microsoft.com/office/drawing/2014/main" val="3597721515"/>
                    </a:ext>
                  </a:extLst>
                </a:gridCol>
                <a:gridCol w="515593">
                  <a:extLst>
                    <a:ext uri="{9D8B030D-6E8A-4147-A177-3AD203B41FA5}">
                      <a16:colId xmlns:a16="http://schemas.microsoft.com/office/drawing/2014/main" val="3152309949"/>
                    </a:ext>
                  </a:extLst>
                </a:gridCol>
                <a:gridCol w="515593">
                  <a:extLst>
                    <a:ext uri="{9D8B030D-6E8A-4147-A177-3AD203B41FA5}">
                      <a16:colId xmlns:a16="http://schemas.microsoft.com/office/drawing/2014/main" val="3285537210"/>
                    </a:ext>
                  </a:extLst>
                </a:gridCol>
                <a:gridCol w="515593">
                  <a:extLst>
                    <a:ext uri="{9D8B030D-6E8A-4147-A177-3AD203B41FA5}">
                      <a16:colId xmlns:a16="http://schemas.microsoft.com/office/drawing/2014/main" val="2106021548"/>
                    </a:ext>
                  </a:extLst>
                </a:gridCol>
                <a:gridCol w="515593">
                  <a:extLst>
                    <a:ext uri="{9D8B030D-6E8A-4147-A177-3AD203B41FA5}">
                      <a16:colId xmlns:a16="http://schemas.microsoft.com/office/drawing/2014/main" val="662546874"/>
                    </a:ext>
                  </a:extLst>
                </a:gridCol>
                <a:gridCol w="515593">
                  <a:extLst>
                    <a:ext uri="{9D8B030D-6E8A-4147-A177-3AD203B41FA5}">
                      <a16:colId xmlns:a16="http://schemas.microsoft.com/office/drawing/2014/main" val="1052977248"/>
                    </a:ext>
                  </a:extLst>
                </a:gridCol>
              </a:tblGrid>
              <a:tr h="405976">
                <a:tc gridSpan="2">
                  <a:txBody>
                    <a:bodyPr/>
                    <a:lstStyle/>
                    <a:p>
                      <a:pPr algn="ctr"/>
                      <a:r>
                        <a:rPr kumimoji="1" lang="ja-JP" altLang="en-US" sz="800" dirty="0">
                          <a:latin typeface="Meiryo UI" panose="020B0604030504040204" pitchFamily="50" charset="-128"/>
                          <a:ea typeface="Meiryo UI" panose="020B0604030504040204" pitchFamily="50" charset="-128"/>
                        </a:rPr>
                        <a:t>この</a:t>
                      </a:r>
                      <a:r>
                        <a:rPr kumimoji="1" lang="en-US" altLang="ja-JP" sz="800" dirty="0">
                          <a:latin typeface="Meiryo UI" panose="020B0604030504040204" pitchFamily="50" charset="-128"/>
                          <a:ea typeface="Meiryo UI" panose="020B0604030504040204" pitchFamily="50" charset="-128"/>
                        </a:rPr>
                        <a:t>1</a:t>
                      </a:r>
                      <a:r>
                        <a:rPr kumimoji="1" lang="ja-JP" altLang="en-US" sz="800" dirty="0">
                          <a:latin typeface="Meiryo UI" panose="020B0604030504040204" pitchFamily="50" charset="-128"/>
                          <a:ea typeface="Meiryo UI" panose="020B0604030504040204" pitchFamily="50" charset="-128"/>
                        </a:rPr>
                        <a:t>年間に直接鑑賞した文化芸術</a:t>
                      </a:r>
                      <a:endParaRPr kumimoji="1" lang="en-US" altLang="ja-JP" sz="800" dirty="0">
                        <a:latin typeface="Meiryo UI" panose="020B0604030504040204" pitchFamily="50" charset="-128"/>
                        <a:ea typeface="Meiryo UI" panose="020B0604030504040204" pitchFamily="50" charset="-128"/>
                      </a:endParaRPr>
                    </a:p>
                    <a:p>
                      <a:pPr algn="ctr"/>
                      <a:r>
                        <a:rPr kumimoji="1" lang="ja-JP" altLang="en-US" sz="800" dirty="0">
                          <a:latin typeface="Meiryo UI" panose="020B0604030504040204" pitchFamily="50" charset="-128"/>
                          <a:ea typeface="Meiryo UI" panose="020B0604030504040204" pitchFamily="50" charset="-128"/>
                        </a:rPr>
                        <a:t>イベント（全国）（単位：％）</a:t>
                      </a:r>
                    </a:p>
                  </a:txBody>
                  <a:tcPr anchor="ctr"/>
                </a:tc>
                <a:tc hMerge="1">
                  <a:txBody>
                    <a:bodyPr/>
                    <a:lstStyle/>
                    <a:p>
                      <a:pPr algn="ct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900" dirty="0">
                          <a:latin typeface="Meiryo UI" panose="020B0604030504040204" pitchFamily="50" charset="-128"/>
                          <a:ea typeface="Meiryo UI" panose="020B0604030504040204" pitchFamily="50" charset="-128"/>
                        </a:rPr>
                        <a:t>2019</a:t>
                      </a:r>
                    </a:p>
                    <a:p>
                      <a:pPr algn="ctr"/>
                      <a:r>
                        <a:rPr kumimoji="1" lang="ja-JP" altLang="en-US" sz="900" dirty="0">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900" dirty="0">
                          <a:latin typeface="Meiryo UI" panose="020B0604030504040204" pitchFamily="50" charset="-128"/>
                          <a:ea typeface="Meiryo UI" panose="020B0604030504040204" pitchFamily="50" charset="-128"/>
                        </a:rPr>
                        <a:t>2020</a:t>
                      </a:r>
                    </a:p>
                    <a:p>
                      <a:pPr algn="ctr"/>
                      <a:r>
                        <a:rPr kumimoji="1" lang="ja-JP" altLang="en-US" sz="900" dirty="0">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900" dirty="0">
                          <a:latin typeface="Meiryo UI" panose="020B0604030504040204" pitchFamily="50" charset="-128"/>
                          <a:ea typeface="Meiryo UI" panose="020B0604030504040204" pitchFamily="50" charset="-128"/>
                        </a:rPr>
                        <a:t>2021</a:t>
                      </a:r>
                    </a:p>
                    <a:p>
                      <a:pPr algn="ctr"/>
                      <a:r>
                        <a:rPr kumimoji="1" lang="ja-JP" altLang="en-US" sz="900" dirty="0">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900" dirty="0">
                          <a:solidFill>
                            <a:schemeClr val="bg1"/>
                          </a:solidFill>
                          <a:latin typeface="Meiryo UI" panose="020B0604030504040204" pitchFamily="50" charset="-128"/>
                          <a:ea typeface="Meiryo UI" panose="020B0604030504040204" pitchFamily="50" charset="-128"/>
                        </a:rPr>
                        <a:t>2022</a:t>
                      </a:r>
                    </a:p>
                    <a:p>
                      <a:pPr algn="ctr"/>
                      <a:r>
                        <a:rPr kumimoji="1" lang="ja-JP" altLang="en-US" sz="900" dirty="0">
                          <a:solidFill>
                            <a:schemeClr val="bg1"/>
                          </a:solidFill>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900" dirty="0">
                          <a:solidFill>
                            <a:schemeClr val="bg1"/>
                          </a:solidFill>
                          <a:latin typeface="Meiryo UI" panose="020B0604030504040204" pitchFamily="50" charset="-128"/>
                          <a:ea typeface="Meiryo UI" panose="020B0604030504040204" pitchFamily="50" charset="-128"/>
                        </a:rPr>
                        <a:t>2023</a:t>
                      </a:r>
                    </a:p>
                    <a:p>
                      <a:pPr algn="ctr"/>
                      <a:r>
                        <a:rPr kumimoji="1" lang="ja-JP" altLang="en-US" sz="900" dirty="0">
                          <a:solidFill>
                            <a:schemeClr val="bg1"/>
                          </a:solidFill>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900" dirty="0">
                          <a:solidFill>
                            <a:schemeClr val="bg1"/>
                          </a:solidFill>
                          <a:latin typeface="Meiryo UI" panose="020B0604030504040204" pitchFamily="50" charset="-128"/>
                          <a:ea typeface="Meiryo UI" panose="020B0604030504040204" pitchFamily="50" charset="-128"/>
                        </a:rPr>
                        <a:t>2024</a:t>
                      </a:r>
                      <a:r>
                        <a:rPr kumimoji="1" lang="ja-JP" altLang="en-US" sz="900" dirty="0">
                          <a:solidFill>
                            <a:schemeClr val="bg1"/>
                          </a:solidFill>
                          <a:latin typeface="Meiryo UI" panose="020B0604030504040204" pitchFamily="50" charset="-128"/>
                          <a:ea typeface="Meiryo UI" panose="020B0604030504040204" pitchFamily="50" charset="-128"/>
                        </a:rPr>
                        <a:t>年度</a:t>
                      </a:r>
                    </a:p>
                  </a:txBody>
                  <a:tcPr anchor="ctr"/>
                </a:tc>
                <a:extLst>
                  <a:ext uri="{0D108BD9-81ED-4DB2-BD59-A6C34878D82A}">
                    <a16:rowId xmlns:a16="http://schemas.microsoft.com/office/drawing/2014/main" val="547218478"/>
                  </a:ext>
                </a:extLst>
              </a:tr>
              <a:tr h="249831">
                <a:tc gridSpan="2">
                  <a:txBody>
                    <a:bodyPr/>
                    <a:lstStyle/>
                    <a:p>
                      <a:r>
                        <a:rPr kumimoji="1" lang="ja-JP" altLang="en-US" sz="800" dirty="0">
                          <a:latin typeface="Meiryo UI" panose="020B0604030504040204" pitchFamily="50" charset="-128"/>
                          <a:ea typeface="Meiryo UI" panose="020B0604030504040204" pitchFamily="50" charset="-128"/>
                        </a:rPr>
                        <a:t>文化芸術イベントを直接鑑賞した</a:t>
                      </a:r>
                    </a:p>
                  </a:txBody>
                  <a:tcPr anchor="ctr">
                    <a:lnB w="12700" cap="flat" cmpd="sng" algn="ctr">
                      <a:noFill/>
                      <a:prstDash val="solid"/>
                      <a:round/>
                      <a:headEnd type="none" w="med" len="med"/>
                      <a:tailEnd type="none" w="med" len="med"/>
                    </a:lnB>
                  </a:tcPr>
                </a:tc>
                <a:tc h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b="1" dirty="0">
                          <a:latin typeface="Meiryo UI" panose="020B0604030504040204" pitchFamily="50" charset="-128"/>
                          <a:ea typeface="Meiryo UI" panose="020B0604030504040204" pitchFamily="50" charset="-128"/>
                        </a:rPr>
                        <a:t>67.3</a:t>
                      </a:r>
                      <a:endParaRPr kumimoji="1" lang="ja-JP" altLang="en-US" sz="10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b="1" dirty="0">
                          <a:latin typeface="Meiryo UI" panose="020B0604030504040204" pitchFamily="50" charset="-128"/>
                          <a:ea typeface="Meiryo UI" panose="020B0604030504040204" pitchFamily="50" charset="-128"/>
                        </a:rPr>
                        <a:t>41.8</a:t>
                      </a:r>
                    </a:p>
                  </a:txBody>
                  <a:tcPr anchor="ctr"/>
                </a:tc>
                <a:tc>
                  <a:txBody>
                    <a:bodyPr/>
                    <a:lstStyle/>
                    <a:p>
                      <a:pPr algn="r"/>
                      <a:r>
                        <a:rPr kumimoji="1" lang="en-US" altLang="ja-JP" sz="1000" b="1" dirty="0">
                          <a:latin typeface="Meiryo UI" panose="020B0604030504040204" pitchFamily="50" charset="-128"/>
                          <a:ea typeface="Meiryo UI" panose="020B0604030504040204" pitchFamily="50" charset="-128"/>
                        </a:rPr>
                        <a:t>39.7</a:t>
                      </a:r>
                      <a:endParaRPr kumimoji="1" lang="ja-JP" altLang="en-US" sz="10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b="1" dirty="0">
                          <a:solidFill>
                            <a:schemeClr val="tx1"/>
                          </a:solidFill>
                          <a:latin typeface="Meiryo UI" panose="020B0604030504040204" pitchFamily="50" charset="-128"/>
                          <a:ea typeface="Meiryo UI" panose="020B0604030504040204" pitchFamily="50" charset="-128"/>
                        </a:rPr>
                        <a:t>52.2</a:t>
                      </a:r>
                      <a:endParaRPr kumimoji="1" lang="ja-JP" altLang="en-US" sz="10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b="1" dirty="0">
                          <a:solidFill>
                            <a:schemeClr val="tx1"/>
                          </a:solidFill>
                          <a:latin typeface="Meiryo UI" panose="020B0604030504040204" pitchFamily="50" charset="-128"/>
                          <a:ea typeface="Meiryo UI" panose="020B0604030504040204" pitchFamily="50" charset="-128"/>
                        </a:rPr>
                        <a:t>45.3</a:t>
                      </a:r>
                      <a:endParaRPr kumimoji="1" lang="ja-JP" altLang="en-US" sz="1000" b="1"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b="1" dirty="0">
                          <a:solidFill>
                            <a:schemeClr val="tx1"/>
                          </a:solidFill>
                          <a:latin typeface="Meiryo UI" panose="020B0604030504040204" pitchFamily="50" charset="-128"/>
                          <a:ea typeface="Meiryo UI" panose="020B0604030504040204" pitchFamily="50" charset="-128"/>
                        </a:rPr>
                        <a:t>43.1</a:t>
                      </a:r>
                      <a:endParaRPr kumimoji="1" lang="ja-JP" altLang="en-US" sz="1000" b="1"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498736095"/>
                  </a:ext>
                </a:extLst>
              </a:tr>
              <a:tr h="249831">
                <a:tc rowSpan="9">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R w="12700" cmpd="sng">
                      <a:noFill/>
                    </a:lnR>
                    <a:lnT w="12700" cap="flat" cmpd="sng" algn="ctr">
                      <a:noFill/>
                      <a:prstDash val="solid"/>
                      <a:round/>
                      <a:headEnd type="none" w="med" len="med"/>
                      <a:tailEnd type="none" w="med" len="med"/>
                    </a:lnT>
                    <a:solidFill>
                      <a:srgbClr val="D2DEEF"/>
                    </a:solidFill>
                  </a:tcPr>
                </a:tc>
                <a:tc>
                  <a:txBody>
                    <a:bodyPr/>
                    <a:lstStyle/>
                    <a:p>
                      <a:r>
                        <a:rPr kumimoji="1" lang="ja-JP" altLang="en-US" sz="700" dirty="0">
                          <a:latin typeface="Meiryo UI" panose="020B0604030504040204" pitchFamily="50" charset="-128"/>
                          <a:ea typeface="Meiryo UI" panose="020B0604030504040204" pitchFamily="50" charset="-128"/>
                        </a:rPr>
                        <a:t>映画（アニメーション映画を除く）</a:t>
                      </a:r>
                    </a:p>
                  </a:txBody>
                  <a:tcPr anchor="ctr">
                    <a:lnL w="12700" cmpd="sng">
                      <a:noFill/>
                    </a:lnL>
                  </a:tcPr>
                </a:tc>
                <a:tc>
                  <a:txBody>
                    <a:bodyPr/>
                    <a:lstStyle/>
                    <a:p>
                      <a:pPr algn="r"/>
                      <a:r>
                        <a:rPr kumimoji="1" lang="en-US" altLang="ja-JP" sz="1000" dirty="0">
                          <a:latin typeface="Meiryo UI" panose="020B0604030504040204" pitchFamily="50" charset="-128"/>
                          <a:ea typeface="Meiryo UI" panose="020B0604030504040204" pitchFamily="50" charset="-128"/>
                        </a:rPr>
                        <a:t>36.2</a:t>
                      </a: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20.9</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17.6</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26.2</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19.0</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17.2</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09816174"/>
                  </a:ext>
                </a:extLst>
              </a:tr>
              <a:tr h="249831">
                <a:tc vMerge="1">
                  <a:txBody>
                    <a:bodyPr/>
                    <a:lstStyle/>
                    <a:p>
                      <a:endParaRPr kumimoji="1" lang="ja-JP" altLang="en-US"/>
                    </a:p>
                  </a:txBody>
                  <a:tcPr/>
                </a:tc>
                <a:tc>
                  <a:txBody>
                    <a:bodyPr/>
                    <a:lstStyle/>
                    <a:p>
                      <a:r>
                        <a:rPr kumimoji="1" lang="ja-JP" altLang="en-US" sz="800" dirty="0">
                          <a:latin typeface="Meiryo UI" panose="020B0604030504040204" pitchFamily="50" charset="-128"/>
                          <a:ea typeface="Meiryo UI" panose="020B0604030504040204" pitchFamily="50" charset="-128"/>
                        </a:rPr>
                        <a:t>歴史的な建物や遺跡</a:t>
                      </a:r>
                    </a:p>
                  </a:txBody>
                  <a:tcPr anchor="ctr">
                    <a:lnL w="12700" cmpd="sng">
                      <a:noFill/>
                    </a:lnL>
                  </a:tcPr>
                </a:tc>
                <a:tc>
                  <a:txBody>
                    <a:bodyPr/>
                    <a:lstStyle/>
                    <a:p>
                      <a:pPr algn="r"/>
                      <a:r>
                        <a:rPr kumimoji="1" lang="en-US" altLang="ja-JP" sz="1000" dirty="0">
                          <a:latin typeface="Meiryo UI" panose="020B0604030504040204" pitchFamily="50" charset="-128"/>
                          <a:ea typeface="Meiryo UI" panose="020B0604030504040204" pitchFamily="50" charset="-128"/>
                        </a:rPr>
                        <a:t>26.6</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13.8</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11.6</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17.9</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15.1</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13.2</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082635310"/>
                  </a:ext>
                </a:extLst>
              </a:tr>
              <a:tr h="249831">
                <a:tc vMerge="1">
                  <a:txBody>
                    <a:bodyPr/>
                    <a:lstStyle/>
                    <a:p>
                      <a:endParaRPr kumimoji="1" lang="ja-JP" altLang="en-US"/>
                    </a:p>
                  </a:txBody>
                  <a:tcPr/>
                </a:tc>
                <a:tc>
                  <a:txBody>
                    <a:bodyPr/>
                    <a:lstStyle/>
                    <a:p>
                      <a:r>
                        <a:rPr kumimoji="1" lang="ja-JP" altLang="en-US" sz="800" dirty="0">
                          <a:latin typeface="Meiryo UI" panose="020B0604030504040204" pitchFamily="50" charset="-128"/>
                          <a:ea typeface="Meiryo UI" panose="020B0604030504040204" pitchFamily="50" charset="-128"/>
                        </a:rPr>
                        <a:t>美術</a:t>
                      </a: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23.6</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11.4</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10.9</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18.4</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13.9</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12.2</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328103823"/>
                  </a:ext>
                </a:extLst>
              </a:tr>
              <a:tr h="249831">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r>
                        <a:rPr kumimoji="1" lang="ja-JP" altLang="en-US" sz="800" dirty="0">
                          <a:latin typeface="Meiryo UI" panose="020B0604030504040204" pitchFamily="50" charset="-128"/>
                          <a:ea typeface="Meiryo UI" panose="020B0604030504040204" pitchFamily="50" charset="-128"/>
                        </a:rPr>
                        <a:t>自然史博物館、科学館、動物園、水族館など</a:t>
                      </a:r>
                    </a:p>
                  </a:txBody>
                  <a:tcPr anchor="ctr"/>
                </a:tc>
                <a:tc>
                  <a:txBody>
                    <a:bodyPr/>
                    <a:lstStyle/>
                    <a:p>
                      <a:pPr algn="r"/>
                      <a:r>
                        <a:rPr kumimoji="1" lang="ja-JP" altLang="en-US" sz="1000" dirty="0">
                          <a:latin typeface="Meiryo UI" panose="020B0604030504040204" pitchFamily="50" charset="-128"/>
                          <a:ea typeface="Meiryo UI" panose="020B0604030504040204" pitchFamily="50" charset="-128"/>
                        </a:rPr>
                        <a:t>ー</a:t>
                      </a:r>
                    </a:p>
                  </a:txBody>
                  <a:tcPr anchor="ctr"/>
                </a:tc>
                <a:tc>
                  <a:txBody>
                    <a:bodyPr/>
                    <a:lstStyle/>
                    <a:p>
                      <a:pPr algn="r"/>
                      <a:r>
                        <a:rPr kumimoji="1" lang="ja-JP" altLang="en-US" sz="1000" dirty="0">
                          <a:latin typeface="Meiryo UI" panose="020B0604030504040204" pitchFamily="50" charset="-128"/>
                          <a:ea typeface="Meiryo UI" panose="020B0604030504040204" pitchFamily="50" charset="-128"/>
                        </a:rPr>
                        <a:t>ー</a:t>
                      </a:r>
                    </a:p>
                  </a:txBody>
                  <a:tcPr anchor="ctr"/>
                </a:tc>
                <a:tc>
                  <a:txBody>
                    <a:bodyPr/>
                    <a:lstStyle/>
                    <a:p>
                      <a:pPr algn="r"/>
                      <a:r>
                        <a:rPr kumimoji="1" lang="ja-JP" altLang="en-US" sz="1000" dirty="0">
                          <a:latin typeface="Meiryo UI" panose="020B0604030504040204" pitchFamily="50" charset="-128"/>
                          <a:ea typeface="Meiryo UI" panose="020B0604030504040204" pitchFamily="50" charset="-128"/>
                        </a:rPr>
                        <a:t>ー</a:t>
                      </a:r>
                    </a:p>
                  </a:txBody>
                  <a:tcPr anchor="ctr"/>
                </a:tc>
                <a:tc>
                  <a:txBody>
                    <a:bodyPr/>
                    <a:lstStyle/>
                    <a:p>
                      <a:pPr algn="r"/>
                      <a:r>
                        <a:rPr kumimoji="1" lang="ja-JP" altLang="en-US" sz="1000" dirty="0">
                          <a:solidFill>
                            <a:schemeClr val="tx1"/>
                          </a:solidFill>
                          <a:latin typeface="Meiryo UI" panose="020B0604030504040204" pitchFamily="50" charset="-128"/>
                          <a:ea typeface="Meiryo UI" panose="020B0604030504040204" pitchFamily="50" charset="-128"/>
                        </a:rPr>
                        <a:t>ー</a:t>
                      </a:r>
                    </a:p>
                  </a:txBody>
                  <a:tcPr anchor="ctr"/>
                </a:tc>
                <a:tc>
                  <a:txBody>
                    <a:bodyPr/>
                    <a:lstStyle/>
                    <a:p>
                      <a:pPr algn="r"/>
                      <a:r>
                        <a:rPr kumimoji="1" lang="ja-JP" altLang="en-US" sz="1000" dirty="0">
                          <a:solidFill>
                            <a:schemeClr val="tx1"/>
                          </a:solidFill>
                          <a:latin typeface="Meiryo UI" panose="020B0604030504040204" pitchFamily="50" charset="-128"/>
                          <a:ea typeface="Meiryo UI" panose="020B0604030504040204" pitchFamily="50" charset="-128"/>
                        </a:rPr>
                        <a:t>ー</a:t>
                      </a: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10.0</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55445532"/>
                  </a:ext>
                </a:extLst>
              </a:tr>
              <a:tr h="249831">
                <a:tc vMerge="1">
                  <a:txBody>
                    <a:bodyPr/>
                    <a:lstStyle/>
                    <a:p>
                      <a:endParaRPr kumimoji="1" lang="ja-JP" altLang="en-US"/>
                    </a:p>
                  </a:txBody>
                  <a:tcPr/>
                </a:tc>
                <a:tc>
                  <a:txBody>
                    <a:bodyPr/>
                    <a:lstStyle/>
                    <a:p>
                      <a:r>
                        <a:rPr kumimoji="1" lang="ja-JP" altLang="en-US" sz="800" dirty="0">
                          <a:latin typeface="Meiryo UI" panose="020B0604030504040204" pitchFamily="50" charset="-128"/>
                          <a:ea typeface="Meiryo UI" panose="020B0604030504040204" pitchFamily="50" charset="-128"/>
                        </a:rPr>
                        <a:t>ポップス、ロック、ジャズ、歌謡曲、演歌、民俗音楽等</a:t>
                      </a: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18.5</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5.7</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8.9</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12.3</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11.0</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9.5</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441117625"/>
                  </a:ext>
                </a:extLst>
              </a:tr>
              <a:tr h="249831">
                <a:tc vMerge="1">
                  <a:txBody>
                    <a:bodyPr/>
                    <a:lstStyle/>
                    <a:p>
                      <a:endParaRPr kumimoji="1" lang="ja-JP" altLang="en-US"/>
                    </a:p>
                  </a:txBody>
                  <a:tcPr/>
                </a:tc>
                <a:tc>
                  <a:txBody>
                    <a:bodyPr/>
                    <a:lstStyle/>
                    <a:p>
                      <a:r>
                        <a:rPr kumimoji="1" lang="ja-JP" altLang="en-US" sz="800" dirty="0">
                          <a:latin typeface="Meiryo UI" panose="020B0604030504040204" pitchFamily="50" charset="-128"/>
                          <a:ea typeface="Meiryo UI" panose="020B0604030504040204" pitchFamily="50" charset="-128"/>
                        </a:rPr>
                        <a:t>歴史系の博物館、民俗系の博物館、資料館等</a:t>
                      </a: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16.5</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7.7</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6.6</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12.6</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10.0</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8.4</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16217227"/>
                  </a:ext>
                </a:extLst>
              </a:tr>
              <a:tr h="249831">
                <a:tc vMerge="1">
                  <a:txBody>
                    <a:bodyPr/>
                    <a:lstStyle/>
                    <a:p>
                      <a:endParaRPr kumimoji="1" lang="en-US" altLang="ja-JP" sz="1000" dirty="0">
                        <a:latin typeface="Meiryo UI" panose="020B0604030504040204" pitchFamily="50" charset="-128"/>
                        <a:ea typeface="Meiryo UI" panose="020B0604030504040204" pitchFamily="50" charset="-128"/>
                      </a:endParaRPr>
                    </a:p>
                  </a:txBody>
                  <a:tcPr anchor="ctr"/>
                </a:tc>
                <a:tc>
                  <a:txBody>
                    <a:bodyPr/>
                    <a:lstStyle/>
                    <a:p>
                      <a:r>
                        <a:rPr kumimoji="1" lang="ja-JP" altLang="en-US" sz="800" dirty="0">
                          <a:latin typeface="Meiryo UI" panose="020B0604030504040204" pitchFamily="50" charset="-128"/>
                          <a:ea typeface="Meiryo UI" panose="020B0604030504040204" pitchFamily="50" charset="-128"/>
                        </a:rPr>
                        <a:t>オーケストラ、室内楽、オペラ、</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合唱、吹奏楽など</a:t>
                      </a: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13.4</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4.6</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6.1</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10.2</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9.4</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7.4</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62167811"/>
                  </a:ext>
                </a:extLst>
              </a:tr>
              <a:tr h="374747">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r>
                        <a:rPr kumimoji="1" lang="ja-JP" altLang="en-US" sz="800" dirty="0">
                          <a:latin typeface="Meiryo UI" panose="020B0604030504040204" pitchFamily="50" charset="-128"/>
                          <a:ea typeface="Meiryo UI" panose="020B0604030504040204" pitchFamily="50" charset="-128"/>
                        </a:rPr>
                        <a:t>アニメーション映画</a:t>
                      </a:r>
                      <a:endParaRPr kumimoji="1" lang="en-US" altLang="ja-JP" sz="8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13.9</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11.2</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9.6</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13.1</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7.9</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5.3</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168966458"/>
                  </a:ext>
                </a:extLst>
              </a:tr>
              <a:tr h="249831">
                <a:tc vMerge="1">
                  <a:txBody>
                    <a:bodyPr/>
                    <a:lstStyle/>
                    <a:p>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r>
                        <a:rPr kumimoji="1" lang="ja-JP" altLang="en-US" sz="800" dirty="0">
                          <a:latin typeface="Meiryo UI" panose="020B0604030504040204" pitchFamily="50" charset="-128"/>
                          <a:ea typeface="Meiryo UI" panose="020B0604030504040204" pitchFamily="50" charset="-128"/>
                        </a:rPr>
                        <a:t>地域の伝統的な芸能や祭り</a:t>
                      </a: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8.0</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2.0</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latin typeface="Meiryo UI" panose="020B0604030504040204" pitchFamily="50" charset="-128"/>
                          <a:ea typeface="Meiryo UI" panose="020B0604030504040204" pitchFamily="50" charset="-128"/>
                        </a:rPr>
                        <a:t>2.1</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4.2</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4.7</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000" dirty="0">
                          <a:solidFill>
                            <a:schemeClr val="tx1"/>
                          </a:solidFill>
                          <a:latin typeface="Meiryo UI" panose="020B0604030504040204" pitchFamily="50" charset="-128"/>
                          <a:ea typeface="Meiryo UI" panose="020B0604030504040204" pitchFamily="50" charset="-128"/>
                        </a:rPr>
                        <a:t>3.9</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244755628"/>
                  </a:ext>
                </a:extLst>
              </a:tr>
            </a:tbl>
          </a:graphicData>
        </a:graphic>
      </p:graphicFrame>
      <p:sp>
        <p:nvSpPr>
          <p:cNvPr id="23" name="テキスト ボックス 22">
            <a:extLst>
              <a:ext uri="{FF2B5EF4-FFF2-40B4-BE49-F238E27FC236}">
                <a16:creationId xmlns:a16="http://schemas.microsoft.com/office/drawing/2014/main" id="{34CF59F8-A367-4EC1-83BF-5D400B8A4CCC}"/>
              </a:ext>
            </a:extLst>
          </p:cNvPr>
          <p:cNvSpPr txBox="1"/>
          <p:nvPr/>
        </p:nvSpPr>
        <p:spPr>
          <a:xfrm>
            <a:off x="687649" y="1565804"/>
            <a:ext cx="3068386" cy="276999"/>
          </a:xfrm>
          <a:prstGeom prst="rect">
            <a:avLst/>
          </a:prstGeom>
          <a:noFill/>
          <a:ln>
            <a:noFill/>
          </a:ln>
        </p:spPr>
        <p:txBody>
          <a:bodyPr wrap="square" rtlCol="0">
            <a:spAutoFit/>
          </a:bodyPr>
          <a:lstStyle/>
          <a:p>
            <a:pPr marL="201221" indent="-201221" algn="ctr"/>
            <a:r>
              <a:rPr lang="ja-JP" altLang="en-US" sz="1200" dirty="0">
                <a:latin typeface="Meiryo UI" panose="020B0604030504040204" pitchFamily="50" charset="-128"/>
                <a:ea typeface="Meiryo UI" panose="020B0604030504040204" pitchFamily="50" charset="-128"/>
              </a:rPr>
              <a:t>コンサート公演数・入場者数の推移（全国）</a:t>
            </a:r>
            <a:endParaRPr lang="en-US" altLang="ja-JP" sz="12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BAC84493-B1F3-4A8E-A857-738C9A753F19}"/>
              </a:ext>
            </a:extLst>
          </p:cNvPr>
          <p:cNvSpPr txBox="1"/>
          <p:nvPr/>
        </p:nvSpPr>
        <p:spPr>
          <a:xfrm>
            <a:off x="696016" y="3149635"/>
            <a:ext cx="3433413" cy="215444"/>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出典：一般社団法人コンサートプロモーターズ協会「ライブ市場調査」より作成</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テキスト ボックス 18">
            <a:extLst>
              <a:ext uri="{FF2B5EF4-FFF2-40B4-BE49-F238E27FC236}">
                <a16:creationId xmlns:a16="http://schemas.microsoft.com/office/drawing/2014/main" id="{64C5BF0D-C3C5-4579-9819-2E2557244F1E}"/>
              </a:ext>
            </a:extLst>
          </p:cNvPr>
          <p:cNvSpPr txBox="1"/>
          <p:nvPr/>
        </p:nvSpPr>
        <p:spPr>
          <a:xfrm>
            <a:off x="23735" y="1644769"/>
            <a:ext cx="831264" cy="200055"/>
          </a:xfrm>
          <a:prstGeom prst="rect">
            <a:avLst/>
          </a:prstGeom>
          <a:noFill/>
        </p:spPr>
        <p:txBody>
          <a:bodyPr wrap="square" rtlCol="0">
            <a:spAutoFit/>
          </a:bodyPr>
          <a:lstStyle/>
          <a:p>
            <a:r>
              <a:rPr kumimoji="1" lang="ja-JP" altLang="en-US" sz="700" dirty="0">
                <a:latin typeface="Meiryo UI" panose="020B0604030504040204" pitchFamily="50" charset="-128"/>
                <a:ea typeface="Meiryo UI" panose="020B0604030504040204" pitchFamily="50" charset="-128"/>
              </a:rPr>
              <a:t>（公演数：回）</a:t>
            </a:r>
          </a:p>
        </p:txBody>
      </p:sp>
      <p:sp>
        <p:nvSpPr>
          <p:cNvPr id="20" name="テキスト ボックス 19">
            <a:extLst>
              <a:ext uri="{FF2B5EF4-FFF2-40B4-BE49-F238E27FC236}">
                <a16:creationId xmlns:a16="http://schemas.microsoft.com/office/drawing/2014/main" id="{64C5BF0D-C3C5-4579-9819-2E2557244F1E}"/>
              </a:ext>
            </a:extLst>
          </p:cNvPr>
          <p:cNvSpPr txBox="1"/>
          <p:nvPr/>
        </p:nvSpPr>
        <p:spPr>
          <a:xfrm>
            <a:off x="6657072" y="1565804"/>
            <a:ext cx="1014432" cy="200055"/>
          </a:xfrm>
          <a:prstGeom prst="rect">
            <a:avLst/>
          </a:prstGeom>
          <a:noFill/>
        </p:spPr>
        <p:txBody>
          <a:bodyPr wrap="square" rtlCol="0">
            <a:spAutoFit/>
          </a:bodyPr>
          <a:lstStyle/>
          <a:p>
            <a:r>
              <a:rPr lang="ja-JP" altLang="en-US" sz="700" dirty="0">
                <a:latin typeface="Meiryo UI" panose="020B0604030504040204" pitchFamily="50" charset="-128"/>
                <a:ea typeface="Meiryo UI" panose="020B0604030504040204" pitchFamily="50" charset="-128"/>
              </a:rPr>
              <a:t>（入場者数：</a:t>
            </a:r>
            <a:r>
              <a:rPr kumimoji="1" lang="ja-JP" altLang="en-US" sz="700" dirty="0">
                <a:latin typeface="Meiryo UI" panose="020B0604030504040204" pitchFamily="50" charset="-128"/>
                <a:ea typeface="Meiryo UI" panose="020B0604030504040204" pitchFamily="50" charset="-128"/>
              </a:rPr>
              <a:t>万人）</a:t>
            </a:r>
          </a:p>
        </p:txBody>
      </p:sp>
      <p:graphicFrame>
        <p:nvGraphicFramePr>
          <p:cNvPr id="30" name="表 29"/>
          <p:cNvGraphicFramePr>
            <a:graphicFrameLocks noGrp="1"/>
          </p:cNvGraphicFramePr>
          <p:nvPr>
            <p:extLst>
              <p:ext uri="{D42A27DB-BD31-4B8C-83A1-F6EECF244321}">
                <p14:modId xmlns:p14="http://schemas.microsoft.com/office/powerpoint/2010/main" val="349285587"/>
              </p:ext>
            </p:extLst>
          </p:nvPr>
        </p:nvGraphicFramePr>
        <p:xfrm>
          <a:off x="4851579" y="3240360"/>
          <a:ext cx="4256925" cy="3425592"/>
        </p:xfrm>
        <a:graphic>
          <a:graphicData uri="http://schemas.openxmlformats.org/drawingml/2006/table">
            <a:tbl>
              <a:tblPr firstRow="1" bandRow="1">
                <a:tableStyleId>{5C22544A-7EE6-4342-B048-85BDC9FD1C3A}</a:tableStyleId>
              </a:tblPr>
              <a:tblGrid>
                <a:gridCol w="1412817">
                  <a:extLst>
                    <a:ext uri="{9D8B030D-6E8A-4147-A177-3AD203B41FA5}">
                      <a16:colId xmlns:a16="http://schemas.microsoft.com/office/drawing/2014/main" val="3853225492"/>
                    </a:ext>
                  </a:extLst>
                </a:gridCol>
                <a:gridCol w="474018">
                  <a:extLst>
                    <a:ext uri="{9D8B030D-6E8A-4147-A177-3AD203B41FA5}">
                      <a16:colId xmlns:a16="http://schemas.microsoft.com/office/drawing/2014/main" val="3597721515"/>
                    </a:ext>
                  </a:extLst>
                </a:gridCol>
                <a:gridCol w="474018">
                  <a:extLst>
                    <a:ext uri="{9D8B030D-6E8A-4147-A177-3AD203B41FA5}">
                      <a16:colId xmlns:a16="http://schemas.microsoft.com/office/drawing/2014/main" val="3152309949"/>
                    </a:ext>
                  </a:extLst>
                </a:gridCol>
                <a:gridCol w="474018">
                  <a:extLst>
                    <a:ext uri="{9D8B030D-6E8A-4147-A177-3AD203B41FA5}">
                      <a16:colId xmlns:a16="http://schemas.microsoft.com/office/drawing/2014/main" val="3285537210"/>
                    </a:ext>
                  </a:extLst>
                </a:gridCol>
                <a:gridCol w="474018">
                  <a:extLst>
                    <a:ext uri="{9D8B030D-6E8A-4147-A177-3AD203B41FA5}">
                      <a16:colId xmlns:a16="http://schemas.microsoft.com/office/drawing/2014/main" val="2242826386"/>
                    </a:ext>
                  </a:extLst>
                </a:gridCol>
                <a:gridCol w="474018">
                  <a:extLst>
                    <a:ext uri="{9D8B030D-6E8A-4147-A177-3AD203B41FA5}">
                      <a16:colId xmlns:a16="http://schemas.microsoft.com/office/drawing/2014/main" val="3894219730"/>
                    </a:ext>
                  </a:extLst>
                </a:gridCol>
                <a:gridCol w="474018">
                  <a:extLst>
                    <a:ext uri="{9D8B030D-6E8A-4147-A177-3AD203B41FA5}">
                      <a16:colId xmlns:a16="http://schemas.microsoft.com/office/drawing/2014/main" val="3251029948"/>
                    </a:ext>
                  </a:extLst>
                </a:gridCol>
              </a:tblGrid>
              <a:tr h="426805">
                <a:tc>
                  <a:txBody>
                    <a:bodyPr/>
                    <a:lstStyle/>
                    <a:p>
                      <a:pPr algn="ctr"/>
                      <a:r>
                        <a:rPr kumimoji="1" lang="ja-JP" altLang="en-US" sz="700" dirty="0">
                          <a:latin typeface="Meiryo UI" panose="020B0604030504040204" pitchFamily="50" charset="-128"/>
                          <a:ea typeface="Meiryo UI" panose="020B0604030504040204" pitchFamily="50" charset="-128"/>
                        </a:rPr>
                        <a:t>この</a:t>
                      </a:r>
                      <a:r>
                        <a:rPr kumimoji="1" lang="en-US" altLang="ja-JP" sz="700" dirty="0">
                          <a:latin typeface="Meiryo UI" panose="020B0604030504040204" pitchFamily="50" charset="-128"/>
                          <a:ea typeface="Meiryo UI" panose="020B0604030504040204" pitchFamily="50" charset="-128"/>
                        </a:rPr>
                        <a:t>1</a:t>
                      </a:r>
                      <a:r>
                        <a:rPr kumimoji="1" lang="ja-JP" altLang="en-US" sz="700" dirty="0">
                          <a:latin typeface="Meiryo UI" panose="020B0604030504040204" pitchFamily="50" charset="-128"/>
                          <a:ea typeface="Meiryo UI" panose="020B0604030504040204" pitchFamily="50" charset="-128"/>
                        </a:rPr>
                        <a:t>年間で文化芸術イベントを</a:t>
                      </a:r>
                      <a:endParaRPr kumimoji="1" lang="en-US" altLang="ja-JP" sz="700" dirty="0">
                        <a:latin typeface="Meiryo UI" panose="020B0604030504040204" pitchFamily="50" charset="-128"/>
                        <a:ea typeface="Meiryo UI" panose="020B0604030504040204" pitchFamily="50" charset="-128"/>
                      </a:endParaRPr>
                    </a:p>
                    <a:p>
                      <a:pPr algn="ctr"/>
                      <a:r>
                        <a:rPr kumimoji="1" lang="ja-JP" altLang="en-US" sz="700" dirty="0">
                          <a:latin typeface="Meiryo UI" panose="020B0604030504040204" pitchFamily="50" charset="-128"/>
                          <a:ea typeface="Meiryo UI" panose="020B0604030504040204" pitchFamily="50" charset="-128"/>
                        </a:rPr>
                        <a:t>直接鑑賞しなかった理由</a:t>
                      </a:r>
                      <a:endParaRPr kumimoji="1" lang="en-US" altLang="ja-JP" sz="700" dirty="0">
                        <a:latin typeface="Meiryo UI" panose="020B0604030504040204" pitchFamily="50" charset="-128"/>
                        <a:ea typeface="Meiryo UI" panose="020B0604030504040204" pitchFamily="50" charset="-128"/>
                      </a:endParaRPr>
                    </a:p>
                    <a:p>
                      <a:pPr algn="ctr"/>
                      <a:r>
                        <a:rPr kumimoji="1" lang="ja-JP" altLang="en-US" sz="700" dirty="0">
                          <a:latin typeface="Meiryo UI" panose="020B0604030504040204" pitchFamily="50" charset="-128"/>
                          <a:ea typeface="Meiryo UI" panose="020B0604030504040204" pitchFamily="50" charset="-128"/>
                        </a:rPr>
                        <a:t>（全国）（単位：％）</a:t>
                      </a:r>
                    </a:p>
                  </a:txBody>
                  <a:tcPr anchor="ctr"/>
                </a:tc>
                <a:tc>
                  <a:txBody>
                    <a:bodyPr/>
                    <a:lstStyle/>
                    <a:p>
                      <a:pPr algn="ctr"/>
                      <a:r>
                        <a:rPr kumimoji="1" lang="en-US" altLang="ja-JP" sz="800" dirty="0">
                          <a:latin typeface="Meiryo UI" panose="020B0604030504040204" pitchFamily="50" charset="-128"/>
                          <a:ea typeface="Meiryo UI" panose="020B0604030504040204" pitchFamily="50" charset="-128"/>
                        </a:rPr>
                        <a:t>2019</a:t>
                      </a:r>
                    </a:p>
                    <a:p>
                      <a:pPr algn="ctr"/>
                      <a:r>
                        <a:rPr kumimoji="1" lang="ja-JP" altLang="en-US" sz="800" dirty="0">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800" dirty="0">
                          <a:latin typeface="Meiryo UI" panose="020B0604030504040204" pitchFamily="50" charset="-128"/>
                          <a:ea typeface="Meiryo UI" panose="020B0604030504040204" pitchFamily="50" charset="-128"/>
                        </a:rPr>
                        <a:t>2020</a:t>
                      </a:r>
                    </a:p>
                    <a:p>
                      <a:pPr algn="ctr"/>
                      <a:r>
                        <a:rPr kumimoji="1" lang="ja-JP" altLang="en-US" sz="800" dirty="0">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800" dirty="0">
                          <a:latin typeface="Meiryo UI" panose="020B0604030504040204" pitchFamily="50" charset="-128"/>
                          <a:ea typeface="Meiryo UI" panose="020B0604030504040204" pitchFamily="50" charset="-128"/>
                        </a:rPr>
                        <a:t>2021</a:t>
                      </a:r>
                    </a:p>
                    <a:p>
                      <a:pPr algn="ctr"/>
                      <a:r>
                        <a:rPr kumimoji="1" lang="ja-JP" altLang="en-US" sz="800" dirty="0">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800" dirty="0">
                          <a:solidFill>
                            <a:schemeClr val="bg1"/>
                          </a:solidFill>
                          <a:latin typeface="Meiryo UI" panose="020B0604030504040204" pitchFamily="50" charset="-128"/>
                          <a:ea typeface="Meiryo UI" panose="020B0604030504040204" pitchFamily="50" charset="-128"/>
                        </a:rPr>
                        <a:t>2022</a:t>
                      </a:r>
                    </a:p>
                    <a:p>
                      <a:pPr algn="ctr"/>
                      <a:r>
                        <a:rPr kumimoji="1" lang="ja-JP" altLang="en-US" sz="800" dirty="0">
                          <a:solidFill>
                            <a:schemeClr val="bg1"/>
                          </a:solidFill>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800" dirty="0">
                          <a:solidFill>
                            <a:schemeClr val="bg1"/>
                          </a:solidFill>
                          <a:latin typeface="Meiryo UI" panose="020B0604030504040204" pitchFamily="50" charset="-128"/>
                          <a:ea typeface="Meiryo UI" panose="020B0604030504040204" pitchFamily="50" charset="-128"/>
                        </a:rPr>
                        <a:t>2023</a:t>
                      </a:r>
                    </a:p>
                    <a:p>
                      <a:pPr algn="ctr"/>
                      <a:r>
                        <a:rPr kumimoji="1" lang="ja-JP" altLang="en-US" sz="800" dirty="0">
                          <a:solidFill>
                            <a:schemeClr val="bg1"/>
                          </a:solidFill>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800" dirty="0">
                          <a:solidFill>
                            <a:schemeClr val="bg1"/>
                          </a:solidFill>
                          <a:latin typeface="Meiryo UI" panose="020B0604030504040204" pitchFamily="50" charset="-128"/>
                          <a:ea typeface="Meiryo UI" panose="020B0604030504040204" pitchFamily="50" charset="-128"/>
                        </a:rPr>
                        <a:t>2024</a:t>
                      </a:r>
                      <a:r>
                        <a:rPr kumimoji="1" lang="ja-JP" altLang="en-US" sz="800" dirty="0">
                          <a:solidFill>
                            <a:schemeClr val="bg1"/>
                          </a:solidFill>
                          <a:latin typeface="Meiryo UI" panose="020B0604030504040204" pitchFamily="50" charset="-128"/>
                          <a:ea typeface="Meiryo UI" panose="020B0604030504040204" pitchFamily="50" charset="-128"/>
                        </a:rPr>
                        <a:t>年度</a:t>
                      </a:r>
                    </a:p>
                  </a:txBody>
                  <a:tcPr anchor="ctr"/>
                </a:tc>
                <a:extLst>
                  <a:ext uri="{0D108BD9-81ED-4DB2-BD59-A6C34878D82A}">
                    <a16:rowId xmlns:a16="http://schemas.microsoft.com/office/drawing/2014/main" val="547218478"/>
                  </a:ext>
                </a:extLst>
              </a:tr>
              <a:tr h="227629">
                <a:tc>
                  <a:txBody>
                    <a:bodyPr/>
                    <a:lstStyle/>
                    <a:p>
                      <a:r>
                        <a:rPr kumimoji="1" lang="ja-JP" altLang="en-US" sz="900" dirty="0">
                          <a:latin typeface="Meiryo UI" panose="020B0604030504040204" pitchFamily="50" charset="-128"/>
                          <a:ea typeface="Meiryo UI" panose="020B0604030504040204" pitchFamily="50" charset="-128"/>
                        </a:rPr>
                        <a:t>関心がない</a:t>
                      </a: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34.7</a:t>
                      </a: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23.2</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22.8</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22.6</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23.6</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23.2</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626727630"/>
                  </a:ext>
                </a:extLst>
              </a:tr>
              <a:tr h="341444">
                <a:tc>
                  <a:txBody>
                    <a:bodyPr/>
                    <a:lstStyle/>
                    <a:p>
                      <a:r>
                        <a:rPr kumimoji="1" lang="ja-JP" altLang="en-US" sz="900" dirty="0">
                          <a:latin typeface="Meiryo UI" panose="020B0604030504040204" pitchFamily="50" charset="-128"/>
                          <a:ea typeface="Meiryo UI" panose="020B0604030504040204" pitchFamily="50" charset="-128"/>
                        </a:rPr>
                        <a:t>入場料・交通費など費用がかかりすぎる</a:t>
                      </a: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15.2</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8.4</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11.9</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10.8</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14.0</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13.6</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891487785"/>
                  </a:ext>
                </a:extLst>
              </a:tr>
              <a:tr h="341444">
                <a:tc>
                  <a:txBody>
                    <a:bodyPr/>
                    <a:lstStyle/>
                    <a:p>
                      <a:r>
                        <a:rPr kumimoji="1" lang="ja-JP" altLang="en-US" sz="900" dirty="0">
                          <a:latin typeface="Meiryo UI" panose="020B0604030504040204" pitchFamily="50" charset="-128"/>
                          <a:ea typeface="Meiryo UI" panose="020B0604030504040204" pitchFamily="50" charset="-128"/>
                        </a:rPr>
                        <a:t>生活圏で公演や展覧会などが行われていない。</a:t>
                      </a: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16.3</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13.7</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16.3</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12.8</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15.6</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11.2</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72099941"/>
                  </a:ext>
                </a:extLst>
              </a:tr>
              <a:tr h="227629">
                <a:tc>
                  <a:txBody>
                    <a:bodyPr/>
                    <a:lstStyle/>
                    <a:p>
                      <a:r>
                        <a:rPr kumimoji="1" lang="ja-JP" altLang="en-US" sz="900" dirty="0">
                          <a:latin typeface="Meiryo UI" panose="020B0604030504040204" pitchFamily="50" charset="-128"/>
                          <a:ea typeface="Meiryo UI" panose="020B0604030504040204" pitchFamily="50" charset="-128"/>
                        </a:rPr>
                        <a:t>時間がなかなか取れない</a:t>
                      </a:r>
                      <a:endParaRPr kumimoji="1" lang="en-US" altLang="ja-JP" sz="9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9.3</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6.3</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3.4</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7.0</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10.6</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9.8</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746350525"/>
                  </a:ext>
                </a:extLst>
              </a:tr>
              <a:tr h="270827">
                <a:tc>
                  <a:txBody>
                    <a:bodyPr/>
                    <a:lstStyle/>
                    <a:p>
                      <a:r>
                        <a:rPr kumimoji="1" lang="ja-JP" altLang="en-US" sz="900" dirty="0">
                          <a:latin typeface="Meiryo UI" panose="020B0604030504040204" pitchFamily="50" charset="-128"/>
                          <a:ea typeface="Meiryo UI" panose="020B0604030504040204" pitchFamily="50" charset="-128"/>
                        </a:rPr>
                        <a:t>一緒に行く仲間がいない</a:t>
                      </a: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8.1</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4.3</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5.3</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6.1</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6.2</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6.5</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498736095"/>
                  </a:ext>
                </a:extLst>
              </a:tr>
              <a:tr h="227629">
                <a:tc>
                  <a:txBody>
                    <a:bodyPr/>
                    <a:lstStyle/>
                    <a:p>
                      <a:r>
                        <a:rPr kumimoji="1" lang="ja-JP" altLang="en-US" sz="900" dirty="0">
                          <a:latin typeface="Meiryo UI" panose="020B0604030504040204" pitchFamily="50" charset="-128"/>
                          <a:ea typeface="Meiryo UI" panose="020B0604030504040204" pitchFamily="50" charset="-128"/>
                        </a:rPr>
                        <a:t>テレビ、ラジオ、</a:t>
                      </a:r>
                      <a:r>
                        <a:rPr kumimoji="1" lang="en-US" altLang="ja-JP" sz="900" dirty="0">
                          <a:latin typeface="Meiryo UI" panose="020B0604030504040204" pitchFamily="50" charset="-128"/>
                          <a:ea typeface="Meiryo UI" panose="020B0604030504040204" pitchFamily="50" charset="-128"/>
                        </a:rPr>
                        <a:t>CD</a:t>
                      </a:r>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DVD</a:t>
                      </a:r>
                      <a:r>
                        <a:rPr kumimoji="1" lang="ja-JP" altLang="en-US" sz="900" dirty="0" err="1">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インターネットなどにより鑑賞できる（鑑賞した）ので</a:t>
                      </a: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11.2</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9.0</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7.9</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6.1</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5.7</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5.6</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88505972"/>
                  </a:ext>
                </a:extLst>
              </a:tr>
              <a:tr h="361176">
                <a:tc>
                  <a:txBody>
                    <a:bodyPr/>
                    <a:lstStyle/>
                    <a:p>
                      <a:r>
                        <a:rPr kumimoji="1" lang="ja-JP" altLang="en-US" sz="900" dirty="0">
                          <a:latin typeface="Meiryo UI" panose="020B0604030504040204" pitchFamily="50" charset="-128"/>
                          <a:ea typeface="Meiryo UI" panose="020B0604030504040204" pitchFamily="50" charset="-128"/>
                        </a:rPr>
                        <a:t>魅力ある公演や展覧かなどが少ない</a:t>
                      </a: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11.5</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7.4</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5.1</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5.8</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5.3</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4.9</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62167811"/>
                  </a:ext>
                </a:extLst>
              </a:tr>
              <a:tr h="341444">
                <a:tc>
                  <a:txBody>
                    <a:bodyPr/>
                    <a:lstStyle/>
                    <a:p>
                      <a:r>
                        <a:rPr kumimoji="1" lang="ja-JP" altLang="en-US" sz="900" dirty="0">
                          <a:latin typeface="Meiryo UI" panose="020B0604030504040204" pitchFamily="50" charset="-128"/>
                          <a:ea typeface="Meiryo UI" panose="020B0604030504040204" pitchFamily="50" charset="-128"/>
                        </a:rPr>
                        <a:t>新型コロナウイルス感染症の影響により、公演や展覧会などが中止になった、又は外出を控えたから</a:t>
                      </a:r>
                    </a:p>
                  </a:txBody>
                  <a:tcPr anchor="ctr"/>
                </a:tc>
                <a:tc>
                  <a:txBody>
                    <a:bodyPr/>
                    <a:lstStyle/>
                    <a:p>
                      <a:pPr algn="ctr"/>
                      <a:r>
                        <a:rPr kumimoji="1" lang="ja-JP" altLang="en-US" sz="1000" dirty="0">
                          <a:latin typeface="Meiryo UI" panose="020B0604030504040204" pitchFamily="50" charset="-128"/>
                          <a:ea typeface="Meiryo UI" panose="020B0604030504040204" pitchFamily="50" charset="-128"/>
                        </a:rPr>
                        <a:t>ー</a:t>
                      </a: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56.8</a:t>
                      </a: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37.6</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29.0</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9.1</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3.8</a:t>
                      </a:r>
                      <a:endParaRPr kumimoji="1" lang="ja-JP" altLang="en-US" sz="10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00574386"/>
                  </a:ext>
                </a:extLst>
              </a:tr>
            </a:tbl>
          </a:graphicData>
        </a:graphic>
      </p:graphicFrame>
      <p:sp>
        <p:nvSpPr>
          <p:cNvPr id="7" name="角丸四角形 6"/>
          <p:cNvSpPr/>
          <p:nvPr/>
        </p:nvSpPr>
        <p:spPr>
          <a:xfrm>
            <a:off x="120257" y="-27383"/>
            <a:ext cx="7692103" cy="537438"/>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文化芸術分野の状況</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cxnSp>
        <p:nvCxnSpPr>
          <p:cNvPr id="17" name="直線コネクタ 16"/>
          <p:cNvCxnSpPr/>
          <p:nvPr/>
        </p:nvCxnSpPr>
        <p:spPr>
          <a:xfrm flipV="1">
            <a:off x="45095" y="404664"/>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2" name="正方形/長方形 21">
            <a:extLst>
              <a:ext uri="{FF2B5EF4-FFF2-40B4-BE49-F238E27FC236}">
                <a16:creationId xmlns:a16="http://schemas.microsoft.com/office/drawing/2014/main" id="{08727470-7601-4D3E-9F83-A36A73DB211D}"/>
              </a:ext>
            </a:extLst>
          </p:cNvPr>
          <p:cNvSpPr/>
          <p:nvPr/>
        </p:nvSpPr>
        <p:spPr>
          <a:xfrm>
            <a:off x="74426" y="620688"/>
            <a:ext cx="8890062" cy="911012"/>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285750" indent="-285750">
              <a:buFont typeface="Wingdings" panose="05000000000000000000" pitchFamily="2" charset="2"/>
              <a:buChar char="Ø"/>
            </a:pPr>
            <a:r>
              <a:rPr lang="en-US" altLang="ja-JP" sz="1200" dirty="0">
                <a:solidFill>
                  <a:schemeClr val="tx1"/>
                </a:solidFill>
                <a:latin typeface="Meiryo UI" panose="020B0604030504040204" pitchFamily="50" charset="-128"/>
                <a:ea typeface="Meiryo UI" panose="020B0604030504040204" pitchFamily="50" charset="-128"/>
              </a:rPr>
              <a:t>2023</a:t>
            </a:r>
            <a:r>
              <a:rPr lang="ja-JP" altLang="en-US" sz="1200" dirty="0">
                <a:solidFill>
                  <a:schemeClr val="tx1"/>
                </a:solidFill>
                <a:latin typeface="Meiryo UI" panose="020B0604030504040204" pitchFamily="50" charset="-128"/>
                <a:ea typeface="Meiryo UI" panose="020B0604030504040204" pitchFamily="50" charset="-128"/>
              </a:rPr>
              <a:t>年には公演数、入場者数ともにコロナ拡大前の</a:t>
            </a:r>
            <a:r>
              <a:rPr lang="en-US" altLang="ja-JP" sz="1200" dirty="0">
                <a:solidFill>
                  <a:schemeClr val="tx1"/>
                </a:solidFill>
                <a:latin typeface="Meiryo UI" panose="020B0604030504040204" pitchFamily="50" charset="-128"/>
                <a:ea typeface="Meiryo UI" panose="020B0604030504040204" pitchFamily="50" charset="-128"/>
              </a:rPr>
              <a:t>2019</a:t>
            </a:r>
            <a:r>
              <a:rPr lang="ja-JP" altLang="en-US" sz="1200" dirty="0">
                <a:solidFill>
                  <a:schemeClr val="tx1"/>
                </a:solidFill>
                <a:latin typeface="Meiryo UI" panose="020B0604030504040204" pitchFamily="50" charset="-128"/>
                <a:ea typeface="Meiryo UI" panose="020B0604030504040204" pitchFamily="50" charset="-128"/>
              </a:rPr>
              <a:t>年数値を上回り、</a:t>
            </a:r>
            <a:r>
              <a:rPr lang="en-US" altLang="ja-JP" sz="1200" dirty="0">
                <a:solidFill>
                  <a:schemeClr val="tx1"/>
                </a:solidFill>
                <a:latin typeface="Meiryo UI" panose="020B0604030504040204" pitchFamily="50" charset="-128"/>
                <a:ea typeface="Meiryo UI" panose="020B0604030504040204" pitchFamily="50" charset="-128"/>
              </a:rPr>
              <a:t>2024</a:t>
            </a:r>
            <a:r>
              <a:rPr lang="ja-JP" altLang="en-US" sz="1200" dirty="0">
                <a:solidFill>
                  <a:schemeClr val="tx1"/>
                </a:solidFill>
                <a:latin typeface="Meiryo UI" panose="020B0604030504040204" pitchFamily="50" charset="-128"/>
                <a:ea typeface="Meiryo UI" panose="020B0604030504040204" pitchFamily="50" charset="-128"/>
              </a:rPr>
              <a:t>年については前年と比べ、公演数は同水準に、入場者数は前年を上回る水準に推移。</a:t>
            </a:r>
            <a:endParaRPr lang="en-US" altLang="ja-JP" sz="1200" dirty="0">
              <a:solidFill>
                <a:schemeClr val="tx1"/>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en-US" altLang="ja-JP" sz="1200" dirty="0">
                <a:solidFill>
                  <a:schemeClr val="tx1"/>
                </a:solidFill>
                <a:latin typeface="Meiryo UI" panose="020B0604030504040204" pitchFamily="50" charset="-128"/>
                <a:ea typeface="Meiryo UI" panose="020B0604030504040204" pitchFamily="50" charset="-128"/>
              </a:rPr>
              <a:t>2024</a:t>
            </a:r>
            <a:r>
              <a:rPr lang="ja-JP" altLang="en-US" sz="1200" dirty="0">
                <a:solidFill>
                  <a:schemeClr val="tx1"/>
                </a:solidFill>
                <a:latin typeface="Meiryo UI" panose="020B0604030504040204" pitchFamily="50" charset="-128"/>
                <a:ea typeface="Meiryo UI" panose="020B0604030504040204" pitchFamily="50" charset="-128"/>
              </a:rPr>
              <a:t>年度に文化芸術イベントを直接鑑賞したことがある人の割合は</a:t>
            </a:r>
            <a:r>
              <a:rPr lang="en-US" altLang="ja-JP" sz="1200" dirty="0">
                <a:solidFill>
                  <a:schemeClr val="tx1"/>
                </a:solidFill>
                <a:latin typeface="Meiryo UI" panose="020B0604030504040204" pitchFamily="50" charset="-128"/>
                <a:ea typeface="Meiryo UI" panose="020B0604030504040204" pitchFamily="50" charset="-128"/>
              </a:rPr>
              <a:t>43.1%</a:t>
            </a:r>
            <a:r>
              <a:rPr lang="ja-JP" altLang="en-US" sz="1200" dirty="0">
                <a:solidFill>
                  <a:schemeClr val="tx1"/>
                </a:solidFill>
                <a:latin typeface="Meiryo UI" panose="020B0604030504040204" pitchFamily="50" charset="-128"/>
                <a:ea typeface="Meiryo UI" panose="020B0604030504040204" pitchFamily="50" charset="-128"/>
              </a:rPr>
              <a:t>となっており、直接鑑賞しなかった理由としては、「関心がない」が最も高い。</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35" name="テキスト ボックス 34">
            <a:extLst>
              <a:ext uri="{FF2B5EF4-FFF2-40B4-BE49-F238E27FC236}">
                <a16:creationId xmlns:a16="http://schemas.microsoft.com/office/drawing/2014/main" id="{BAC84493-B1F3-4A8E-A857-738C9A753F19}"/>
              </a:ext>
            </a:extLst>
          </p:cNvPr>
          <p:cNvSpPr txBox="1"/>
          <p:nvPr/>
        </p:nvSpPr>
        <p:spPr>
          <a:xfrm>
            <a:off x="5364088" y="6669940"/>
            <a:ext cx="3600400" cy="215444"/>
          </a:xfrm>
          <a:prstGeom prst="rect">
            <a:avLst/>
          </a:prstGeom>
          <a:noFill/>
        </p:spPr>
        <p:txBody>
          <a:bodyPr wrap="square" rtlCol="0">
            <a:spAutoFit/>
          </a:bodyPr>
          <a:lstStyle/>
          <a:p>
            <a:pPr algn="ctr"/>
            <a:r>
              <a:rPr lang="ja-JP" altLang="en-US" sz="800" dirty="0">
                <a:latin typeface="Meiryo UI" panose="020B0604030504040204" pitchFamily="50" charset="-128"/>
                <a:ea typeface="Meiryo UI" panose="020B0604030504040204" pitchFamily="50" charset="-128"/>
                <a:cs typeface="Meiryo UI" panose="020B0604030504040204" pitchFamily="50" charset="-128"/>
              </a:rPr>
              <a:t>出典：文化庁 「文化に関する世論調査報告書（令和７年</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月）」より作成</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D2D8002D-B5B0-4BAC-B1F6-782DDCCE6D9C}" type="slidenum">
              <a:rPr lang="ja-JP" altLang="en-US" smtClean="0"/>
              <a:pPr/>
              <a:t>7</a:t>
            </a:fld>
            <a:endParaRPr lang="ja-JP" altLang="en-US" dirty="0"/>
          </a:p>
        </p:txBody>
      </p:sp>
      <p:sp>
        <p:nvSpPr>
          <p:cNvPr id="3" name="正方形/長方形 2"/>
          <p:cNvSpPr/>
          <p:nvPr/>
        </p:nvSpPr>
        <p:spPr>
          <a:xfrm>
            <a:off x="4263091" y="3813779"/>
            <a:ext cx="540000" cy="21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 name="グラフ 3">
            <a:extLst>
              <a:ext uri="{FF2B5EF4-FFF2-40B4-BE49-F238E27FC236}">
                <a16:creationId xmlns:a16="http://schemas.microsoft.com/office/drawing/2014/main" id="{00000000-0008-0000-0000-000005000000}"/>
              </a:ext>
            </a:extLst>
          </p:cNvPr>
          <p:cNvGraphicFramePr>
            <a:graphicFrameLocks/>
          </p:cNvGraphicFramePr>
          <p:nvPr>
            <p:extLst>
              <p:ext uri="{D42A27DB-BD31-4B8C-83A1-F6EECF244321}">
                <p14:modId xmlns:p14="http://schemas.microsoft.com/office/powerpoint/2010/main" val="1767072226"/>
              </p:ext>
            </p:extLst>
          </p:nvPr>
        </p:nvGraphicFramePr>
        <p:xfrm>
          <a:off x="292027" y="1765859"/>
          <a:ext cx="7304309" cy="1370408"/>
        </p:xfrm>
        <a:graphic>
          <a:graphicData uri="http://schemas.openxmlformats.org/drawingml/2006/chart">
            <c:chart xmlns:c="http://schemas.openxmlformats.org/drawingml/2006/chart" xmlns:r="http://schemas.openxmlformats.org/officeDocument/2006/relationships" r:id="rId3"/>
          </a:graphicData>
        </a:graphic>
      </p:graphicFrame>
      <p:sp>
        <p:nvSpPr>
          <p:cNvPr id="5" name="正方形/長方形 4">
            <a:extLst>
              <a:ext uri="{FF2B5EF4-FFF2-40B4-BE49-F238E27FC236}">
                <a16:creationId xmlns:a16="http://schemas.microsoft.com/office/drawing/2014/main" id="{1142D74E-F42F-4921-B3D9-1A8FDC1BE5E1}"/>
              </a:ext>
            </a:extLst>
          </p:cNvPr>
          <p:cNvSpPr/>
          <p:nvPr/>
        </p:nvSpPr>
        <p:spPr>
          <a:xfrm>
            <a:off x="74426" y="573084"/>
            <a:ext cx="9025280" cy="888627"/>
          </a:xfrm>
          <a:prstGeom prst="rect">
            <a:avLst/>
          </a:prstGeom>
          <a:noFill/>
          <a:ln w="127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816143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1741339861"/>
              </p:ext>
            </p:extLst>
          </p:nvPr>
        </p:nvGraphicFramePr>
        <p:xfrm>
          <a:off x="4283968" y="1465457"/>
          <a:ext cx="4788008" cy="2371402"/>
        </p:xfrm>
        <a:graphic>
          <a:graphicData uri="http://schemas.openxmlformats.org/drawingml/2006/table">
            <a:tbl>
              <a:tblPr firstRow="1" bandRow="1">
                <a:tableStyleId>{5C22544A-7EE6-4342-B048-85BDC9FD1C3A}</a:tableStyleId>
              </a:tblPr>
              <a:tblGrid>
                <a:gridCol w="2013188">
                  <a:extLst>
                    <a:ext uri="{9D8B030D-6E8A-4147-A177-3AD203B41FA5}">
                      <a16:colId xmlns:a16="http://schemas.microsoft.com/office/drawing/2014/main" val="3745606650"/>
                    </a:ext>
                  </a:extLst>
                </a:gridCol>
                <a:gridCol w="462470">
                  <a:extLst>
                    <a:ext uri="{9D8B030D-6E8A-4147-A177-3AD203B41FA5}">
                      <a16:colId xmlns:a16="http://schemas.microsoft.com/office/drawing/2014/main" val="318883947"/>
                    </a:ext>
                  </a:extLst>
                </a:gridCol>
                <a:gridCol w="462470">
                  <a:extLst>
                    <a:ext uri="{9D8B030D-6E8A-4147-A177-3AD203B41FA5}">
                      <a16:colId xmlns:a16="http://schemas.microsoft.com/office/drawing/2014/main" val="14631183"/>
                    </a:ext>
                  </a:extLst>
                </a:gridCol>
                <a:gridCol w="462470">
                  <a:extLst>
                    <a:ext uri="{9D8B030D-6E8A-4147-A177-3AD203B41FA5}">
                      <a16:colId xmlns:a16="http://schemas.microsoft.com/office/drawing/2014/main" val="1163178131"/>
                    </a:ext>
                  </a:extLst>
                </a:gridCol>
                <a:gridCol w="462470">
                  <a:extLst>
                    <a:ext uri="{9D8B030D-6E8A-4147-A177-3AD203B41FA5}">
                      <a16:colId xmlns:a16="http://schemas.microsoft.com/office/drawing/2014/main" val="3886400064"/>
                    </a:ext>
                  </a:extLst>
                </a:gridCol>
                <a:gridCol w="462470">
                  <a:extLst>
                    <a:ext uri="{9D8B030D-6E8A-4147-A177-3AD203B41FA5}">
                      <a16:colId xmlns:a16="http://schemas.microsoft.com/office/drawing/2014/main" val="3260369085"/>
                    </a:ext>
                  </a:extLst>
                </a:gridCol>
                <a:gridCol w="462470">
                  <a:extLst>
                    <a:ext uri="{9D8B030D-6E8A-4147-A177-3AD203B41FA5}">
                      <a16:colId xmlns:a16="http://schemas.microsoft.com/office/drawing/2014/main" val="2884204791"/>
                    </a:ext>
                  </a:extLst>
                </a:gridCol>
              </a:tblGrid>
              <a:tr h="380150">
                <a:tc>
                  <a:txBody>
                    <a:bodyPr/>
                    <a:lstStyle/>
                    <a:p>
                      <a:pPr algn="l"/>
                      <a:r>
                        <a:rPr kumimoji="1" lang="ja-JP" altLang="en-US" sz="1000" b="1" dirty="0">
                          <a:latin typeface="Meiryo UI" panose="020B0604030504040204" pitchFamily="50" charset="-128"/>
                          <a:ea typeface="Meiryo UI" panose="020B0604030504040204" pitchFamily="50" charset="-128"/>
                        </a:rPr>
                        <a:t>この</a:t>
                      </a:r>
                      <a:r>
                        <a:rPr kumimoji="1" lang="en-US" altLang="ja-JP" sz="1000" b="1" dirty="0">
                          <a:latin typeface="Meiryo UI" panose="020B0604030504040204" pitchFamily="50" charset="-128"/>
                          <a:ea typeface="Meiryo UI" panose="020B0604030504040204" pitchFamily="50" charset="-128"/>
                        </a:rPr>
                        <a:t>1</a:t>
                      </a:r>
                      <a:r>
                        <a:rPr kumimoji="1" lang="ja-JP" altLang="en-US" sz="1000" b="1" dirty="0">
                          <a:latin typeface="Meiryo UI" panose="020B0604030504040204" pitchFamily="50" charset="-128"/>
                          <a:ea typeface="Meiryo UI" panose="020B0604030504040204" pitchFamily="50" charset="-128"/>
                        </a:rPr>
                        <a:t>年間に直接現地観戦したスポーツ種目（全国・単位：％）</a:t>
                      </a:r>
                    </a:p>
                  </a:txBody>
                  <a:tcPr anchor="ctr"/>
                </a:tc>
                <a:tc>
                  <a:txBody>
                    <a:bodyPr/>
                    <a:lstStyle/>
                    <a:p>
                      <a:pPr algn="ctr"/>
                      <a:r>
                        <a:rPr kumimoji="1" lang="en-US" altLang="ja-JP" sz="800" b="1" dirty="0">
                          <a:latin typeface="Meiryo UI" panose="020B0604030504040204" pitchFamily="50" charset="-128"/>
                          <a:ea typeface="Meiryo UI" panose="020B0604030504040204" pitchFamily="50" charset="-128"/>
                        </a:rPr>
                        <a:t>2019</a:t>
                      </a:r>
                    </a:p>
                    <a:p>
                      <a:pPr algn="ctr"/>
                      <a:r>
                        <a:rPr kumimoji="1" lang="ja-JP" altLang="en-US" sz="800" b="1" dirty="0">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800" b="1" dirty="0">
                          <a:latin typeface="Meiryo UI" panose="020B0604030504040204" pitchFamily="50" charset="-128"/>
                          <a:ea typeface="Meiryo UI" panose="020B0604030504040204" pitchFamily="50" charset="-128"/>
                        </a:rPr>
                        <a:t>2020</a:t>
                      </a:r>
                    </a:p>
                    <a:p>
                      <a:pPr algn="ctr"/>
                      <a:r>
                        <a:rPr kumimoji="1" lang="ja-JP" altLang="en-US" sz="800" b="1" dirty="0">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800" b="1" dirty="0">
                          <a:latin typeface="Meiryo UI" panose="020B0604030504040204" pitchFamily="50" charset="-128"/>
                          <a:ea typeface="Meiryo UI" panose="020B0604030504040204" pitchFamily="50" charset="-128"/>
                        </a:rPr>
                        <a:t>2021</a:t>
                      </a:r>
                      <a:r>
                        <a:rPr kumimoji="1" lang="ja-JP" altLang="en-US" sz="800" b="1" dirty="0">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800" b="1" dirty="0">
                          <a:latin typeface="Meiryo UI" panose="020B0604030504040204" pitchFamily="50" charset="-128"/>
                          <a:ea typeface="Meiryo UI" panose="020B0604030504040204" pitchFamily="50" charset="-128"/>
                        </a:rPr>
                        <a:t>2022</a:t>
                      </a:r>
                      <a:r>
                        <a:rPr kumimoji="1" lang="ja-JP" altLang="en-US" sz="800" b="1" dirty="0">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800" b="1" dirty="0">
                          <a:solidFill>
                            <a:schemeClr val="bg1"/>
                          </a:solidFill>
                          <a:latin typeface="Meiryo UI" panose="020B0604030504040204" pitchFamily="50" charset="-128"/>
                          <a:ea typeface="Meiryo UI" panose="020B0604030504040204" pitchFamily="50" charset="-128"/>
                        </a:rPr>
                        <a:t>2023</a:t>
                      </a:r>
                      <a:r>
                        <a:rPr kumimoji="1" lang="ja-JP" altLang="en-US" sz="800" b="1" dirty="0">
                          <a:solidFill>
                            <a:schemeClr val="bg1"/>
                          </a:solidFill>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800" b="1" dirty="0">
                          <a:solidFill>
                            <a:schemeClr val="bg1"/>
                          </a:solidFill>
                          <a:latin typeface="Meiryo UI" panose="020B0604030504040204" pitchFamily="50" charset="-128"/>
                          <a:ea typeface="Meiryo UI" panose="020B0604030504040204" pitchFamily="50" charset="-128"/>
                        </a:rPr>
                        <a:t>2024</a:t>
                      </a:r>
                      <a:r>
                        <a:rPr kumimoji="1" lang="ja-JP" altLang="en-US" sz="800" b="1" dirty="0">
                          <a:solidFill>
                            <a:schemeClr val="bg1"/>
                          </a:solidFill>
                          <a:latin typeface="Meiryo UI" panose="020B0604030504040204" pitchFamily="50" charset="-128"/>
                          <a:ea typeface="Meiryo UI" panose="020B0604030504040204" pitchFamily="50" charset="-128"/>
                        </a:rPr>
                        <a:t>年度</a:t>
                      </a:r>
                    </a:p>
                  </a:txBody>
                  <a:tcPr anchor="ctr"/>
                </a:tc>
                <a:extLst>
                  <a:ext uri="{0D108BD9-81ED-4DB2-BD59-A6C34878D82A}">
                    <a16:rowId xmlns:a16="http://schemas.microsoft.com/office/drawing/2014/main" val="1746053945"/>
                  </a:ext>
                </a:extLst>
              </a:tr>
              <a:tr h="267742">
                <a:tc>
                  <a:txBody>
                    <a:bodyPr/>
                    <a:lstStyle/>
                    <a:p>
                      <a:r>
                        <a:rPr kumimoji="1" lang="ja-JP" altLang="en-US" sz="900" dirty="0">
                          <a:latin typeface="Meiryo UI" panose="020B0604030504040204" pitchFamily="50" charset="-128"/>
                          <a:ea typeface="Meiryo UI" panose="020B0604030504040204" pitchFamily="50" charset="-128"/>
                        </a:rPr>
                        <a:t>プロ野球（</a:t>
                      </a:r>
                      <a:r>
                        <a:rPr kumimoji="1" lang="en-US" altLang="ja-JP" sz="900" dirty="0">
                          <a:latin typeface="Meiryo UI" panose="020B0604030504040204" pitchFamily="50" charset="-128"/>
                          <a:ea typeface="Meiryo UI" panose="020B0604030504040204" pitchFamily="50" charset="-128"/>
                        </a:rPr>
                        <a:t>NPB</a:t>
                      </a:r>
                      <a:r>
                        <a:rPr kumimoji="1" lang="ja-JP" altLang="en-US" sz="900" dirty="0">
                          <a:latin typeface="Meiryo UI" panose="020B0604030504040204" pitchFamily="50" charset="-128"/>
                          <a:ea typeface="Meiryo UI" panose="020B0604030504040204" pitchFamily="50" charset="-128"/>
                        </a:rPr>
                        <a:t>、メジャーリーグ含む）</a:t>
                      </a: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13.7</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9.9</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6.8</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11.2</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13.4</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13.2</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58836304"/>
                  </a:ext>
                </a:extLst>
              </a:tr>
              <a:tr h="233938">
                <a:tc>
                  <a:txBody>
                    <a:bodyPr/>
                    <a:lstStyle/>
                    <a:p>
                      <a:r>
                        <a:rPr kumimoji="1" lang="en-US" altLang="ja-JP" sz="1000" dirty="0">
                          <a:latin typeface="Meiryo UI" panose="020B0604030504040204" pitchFamily="50" charset="-128"/>
                          <a:ea typeface="Meiryo UI" panose="020B0604030504040204" pitchFamily="50" charset="-128"/>
                        </a:rPr>
                        <a:t>J</a:t>
                      </a:r>
                      <a:r>
                        <a:rPr kumimoji="1" lang="ja-JP" altLang="en-US" sz="1000" dirty="0">
                          <a:latin typeface="Meiryo UI" panose="020B0604030504040204" pitchFamily="50" charset="-128"/>
                          <a:ea typeface="Meiryo UI" panose="020B0604030504040204" pitchFamily="50" charset="-128"/>
                        </a:rPr>
                        <a:t>リーグ（</a:t>
                      </a:r>
                      <a:r>
                        <a:rPr kumimoji="1" lang="en-US" altLang="ja-JP" sz="1000" dirty="0">
                          <a:latin typeface="Meiryo UI" panose="020B0604030504040204" pitchFamily="50" charset="-128"/>
                          <a:ea typeface="Meiryo UI" panose="020B0604030504040204" pitchFamily="50" charset="-128"/>
                        </a:rPr>
                        <a:t>J1</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J2</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J3</a:t>
                      </a:r>
                      <a:r>
                        <a:rPr kumimoji="1" lang="ja-JP" altLang="en-US" sz="1000" dirty="0">
                          <a:latin typeface="Meiryo UI" panose="020B0604030504040204" pitchFamily="50" charset="-128"/>
                          <a:ea typeface="Meiryo UI" panose="020B0604030504040204" pitchFamily="50" charset="-128"/>
                        </a:rPr>
                        <a:t>）</a:t>
                      </a: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5.1</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3.9</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2.8</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4.2</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4.6</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4.9</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211249240"/>
                  </a:ext>
                </a:extLst>
              </a:tr>
              <a:tr h="233938">
                <a:tc>
                  <a:txBody>
                    <a:bodyPr/>
                    <a:lstStyle/>
                    <a:p>
                      <a:r>
                        <a:rPr kumimoji="1" lang="ja-JP" altLang="en-US" sz="1000" dirty="0">
                          <a:latin typeface="Meiryo UI" panose="020B0604030504040204" pitchFamily="50" charset="-128"/>
                          <a:ea typeface="Meiryo UI" panose="020B0604030504040204" pitchFamily="50" charset="-128"/>
                        </a:rPr>
                        <a:t>高校野球</a:t>
                      </a: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4.7</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3.0</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2.6</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4.1</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4.1</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3.8</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88397354"/>
                  </a:ext>
                </a:extLst>
              </a:tr>
              <a:tr h="233938">
                <a:tc>
                  <a:txBody>
                    <a:bodyPr/>
                    <a:lstStyle/>
                    <a:p>
                      <a:r>
                        <a:rPr kumimoji="1" lang="ja-JP" altLang="en-US" sz="900" dirty="0">
                          <a:latin typeface="Meiryo UI" panose="020B0604030504040204" pitchFamily="50" charset="-128"/>
                          <a:ea typeface="Meiryo UI" panose="020B0604030504040204" pitchFamily="50" charset="-128"/>
                        </a:rPr>
                        <a:t>バスケットボール（</a:t>
                      </a:r>
                      <a:r>
                        <a:rPr kumimoji="1" lang="en-US" altLang="ja-JP" sz="900" dirty="0">
                          <a:latin typeface="Meiryo UI" panose="020B0604030504040204" pitchFamily="50" charset="-128"/>
                          <a:ea typeface="Meiryo UI" panose="020B0604030504040204" pitchFamily="50" charset="-128"/>
                        </a:rPr>
                        <a:t>B</a:t>
                      </a:r>
                      <a:r>
                        <a:rPr kumimoji="1" lang="ja-JP" altLang="en-US" sz="900" dirty="0">
                          <a:latin typeface="Meiryo UI" panose="020B0604030504040204" pitchFamily="50" charset="-128"/>
                          <a:ea typeface="Meiryo UI" panose="020B0604030504040204" pitchFamily="50" charset="-128"/>
                        </a:rPr>
                        <a:t>リーグ、</a:t>
                      </a:r>
                      <a:r>
                        <a:rPr kumimoji="1" lang="en-US" altLang="ja-JP" sz="900" dirty="0">
                          <a:latin typeface="Meiryo UI" panose="020B0604030504040204" pitchFamily="50" charset="-128"/>
                          <a:ea typeface="Meiryo UI" panose="020B0604030504040204" pitchFamily="50" charset="-128"/>
                        </a:rPr>
                        <a:t>NBA</a:t>
                      </a:r>
                      <a:r>
                        <a:rPr kumimoji="1" lang="ja-JP" altLang="en-US" sz="900" dirty="0">
                          <a:latin typeface="Meiryo UI" panose="020B0604030504040204" pitchFamily="50" charset="-128"/>
                          <a:ea typeface="Meiryo UI" panose="020B0604030504040204" pitchFamily="50" charset="-128"/>
                        </a:rPr>
                        <a:t>含む）</a:t>
                      </a:r>
                    </a:p>
                  </a:txBody>
                  <a:tcPr anchor="ctr"/>
                </a:tc>
                <a:tc>
                  <a:txBody>
                    <a:bodyPr/>
                    <a:lstStyle/>
                    <a:p>
                      <a:pPr algn="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2.2</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60265120"/>
                  </a:ext>
                </a:extLst>
              </a:tr>
              <a:tr h="2339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eiryo UI" panose="020B0604030504040204" pitchFamily="50" charset="-128"/>
                          <a:ea typeface="Meiryo UI" panose="020B0604030504040204" pitchFamily="50" charset="-128"/>
                        </a:rPr>
                        <a:t>その他野球、ソフトボール</a:t>
                      </a: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2.1</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1.7</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1.2</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1.5</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1.7</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1.8</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718245507"/>
                  </a:ext>
                </a:extLst>
              </a:tr>
              <a:tr h="233938">
                <a:tc>
                  <a:txBody>
                    <a:bodyPr/>
                    <a:lstStyle/>
                    <a:p>
                      <a:r>
                        <a:rPr kumimoji="1" lang="ja-JP" altLang="en-US" sz="1000" dirty="0">
                          <a:latin typeface="Meiryo UI" panose="020B0604030504040204" pitchFamily="50" charset="-128"/>
                          <a:ea typeface="Meiryo UI" panose="020B0604030504040204" pitchFamily="50" charset="-128"/>
                        </a:rPr>
                        <a:t>サッカー日本代表</a:t>
                      </a: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1.8</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1.3</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1.3</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2.7</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1.8</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1.7</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375138317"/>
                  </a:ext>
                </a:extLst>
              </a:tr>
              <a:tr h="233938">
                <a:tc>
                  <a:txBody>
                    <a:bodyPr/>
                    <a:lstStyle/>
                    <a:p>
                      <a:r>
                        <a:rPr kumimoji="1" lang="ja-JP" altLang="en-US" sz="1000" dirty="0">
                          <a:latin typeface="Meiryo UI" panose="020B0604030504040204" pitchFamily="50" charset="-128"/>
                          <a:ea typeface="Meiryo UI" panose="020B0604030504040204" pitchFamily="50" charset="-128"/>
                        </a:rPr>
                        <a:t>マラソン、駅伝</a:t>
                      </a: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2.3</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1.8</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1.1</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1.8</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1.7</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1.7</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91555784"/>
                  </a:ext>
                </a:extLst>
              </a:tr>
              <a:tr h="252000">
                <a:tc>
                  <a:txBody>
                    <a:bodyPr/>
                    <a:lstStyle/>
                    <a:p>
                      <a:r>
                        <a:rPr kumimoji="1" lang="ja-JP" altLang="en-US" sz="1000" dirty="0">
                          <a:latin typeface="Meiryo UI" panose="020B0604030504040204" pitchFamily="50" charset="-128"/>
                          <a:ea typeface="Meiryo UI" panose="020B0604030504040204" pitchFamily="50" charset="-128"/>
                        </a:rPr>
                        <a:t>ゴルフ</a:t>
                      </a: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1.9</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1.4</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1.1</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1.5</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1.5</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1.6</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736934902"/>
                  </a:ext>
                </a:extLst>
              </a:tr>
            </a:tbl>
          </a:graphicData>
        </a:graphic>
      </p:graphicFrame>
      <p:sp>
        <p:nvSpPr>
          <p:cNvPr id="7" name="角丸四角形 6"/>
          <p:cNvSpPr/>
          <p:nvPr/>
        </p:nvSpPr>
        <p:spPr>
          <a:xfrm>
            <a:off x="120257" y="-99392"/>
            <a:ext cx="7692103" cy="619125"/>
          </a:xfrm>
          <a:prstGeom prst="roundRect">
            <a:avLst>
              <a:gd name="adj" fmla="val 128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r>
              <a:rPr lang="ja-JP" altLang="en-US" sz="2000" b="1" kern="100" dirty="0">
                <a:solidFill>
                  <a:schemeClr val="tx1"/>
                </a:solidFill>
                <a:ea typeface="Meiryo UI" panose="020B0604030504040204" pitchFamily="50" charset="-128"/>
                <a:cs typeface="Times New Roman" panose="02020603050405020304" pitchFamily="18" charset="0"/>
              </a:rPr>
              <a:t>　スポーツ観戦、実施の状況</a:t>
            </a:r>
            <a:endParaRPr lang="ja-JP" altLang="ja-JP" sz="2000" kern="100" dirty="0">
              <a:solidFill>
                <a:schemeClr val="tx1"/>
              </a:solidFill>
              <a:ea typeface="游明朝" panose="02020400000000000000" pitchFamily="18" charset="-128"/>
              <a:cs typeface="Times New Roman" panose="02020603050405020304" pitchFamily="18" charset="0"/>
            </a:endParaRPr>
          </a:p>
        </p:txBody>
      </p:sp>
      <p:cxnSp>
        <p:nvCxnSpPr>
          <p:cNvPr id="17" name="直線コネクタ 16"/>
          <p:cNvCxnSpPr/>
          <p:nvPr/>
        </p:nvCxnSpPr>
        <p:spPr>
          <a:xfrm flipV="1">
            <a:off x="45095" y="404664"/>
            <a:ext cx="9108504" cy="8617"/>
          </a:xfrm>
          <a:prstGeom prst="line">
            <a:avLst/>
          </a:prstGeom>
          <a:ln w="76200">
            <a:gradFill>
              <a:gsLst>
                <a:gs pos="0">
                  <a:schemeClr val="accent1">
                    <a:lumMod val="50000"/>
                  </a:schemeClr>
                </a:gs>
                <a:gs pos="32000">
                  <a:schemeClr val="accent1">
                    <a:lumMod val="75000"/>
                  </a:schemeClr>
                </a:gs>
                <a:gs pos="65000">
                  <a:schemeClr val="accent1">
                    <a:lumMod val="40000"/>
                    <a:lumOff val="60000"/>
                  </a:schemeClr>
                </a:gs>
                <a:gs pos="100000">
                  <a:schemeClr val="accent1">
                    <a:lumMod val="20000"/>
                    <a:lumOff val="8000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22" name="正方形/長方形 21">
            <a:extLst>
              <a:ext uri="{FF2B5EF4-FFF2-40B4-BE49-F238E27FC236}">
                <a16:creationId xmlns:a16="http://schemas.microsoft.com/office/drawing/2014/main" id="{08727470-7601-4D3E-9F83-A36A73DB211D}"/>
              </a:ext>
            </a:extLst>
          </p:cNvPr>
          <p:cNvSpPr/>
          <p:nvPr/>
        </p:nvSpPr>
        <p:spPr>
          <a:xfrm>
            <a:off x="52376" y="609274"/>
            <a:ext cx="8921209" cy="765056"/>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t"/>
          <a:lstStyle/>
          <a:p>
            <a:pPr marL="285750" indent="-2857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スポーツの試合や大会においても中止・延期や無観客での開催などにより、</a:t>
            </a:r>
            <a:r>
              <a:rPr lang="en-US" altLang="ja-JP" sz="1200" dirty="0">
                <a:solidFill>
                  <a:schemeClr val="tx1"/>
                </a:solidFill>
                <a:latin typeface="Meiryo UI" panose="020B0604030504040204" pitchFamily="50" charset="-128"/>
                <a:ea typeface="Meiryo UI" panose="020B0604030504040204" pitchFamily="50" charset="-128"/>
              </a:rPr>
              <a:t>2020,21</a:t>
            </a:r>
            <a:r>
              <a:rPr lang="ja-JP" altLang="en-US" sz="1200" dirty="0">
                <a:solidFill>
                  <a:schemeClr val="tx1"/>
                </a:solidFill>
                <a:latin typeface="Meiryo UI" panose="020B0604030504040204" pitchFamily="50" charset="-128"/>
                <a:ea typeface="Meiryo UI" panose="020B0604030504040204" pitchFamily="50" charset="-128"/>
              </a:rPr>
              <a:t>年度はスポーツを観戦する機会が減少したが、</a:t>
            </a:r>
            <a:r>
              <a:rPr lang="en-US" altLang="ja-JP" sz="1200" dirty="0">
                <a:solidFill>
                  <a:schemeClr val="tx1"/>
                </a:solidFill>
                <a:latin typeface="Meiryo UI" panose="020B0604030504040204" pitchFamily="50" charset="-128"/>
                <a:ea typeface="Meiryo UI" panose="020B0604030504040204" pitchFamily="50" charset="-128"/>
              </a:rPr>
              <a:t>2023</a:t>
            </a:r>
            <a:r>
              <a:rPr lang="ja-JP" altLang="en-US" sz="1200" dirty="0">
                <a:solidFill>
                  <a:schemeClr val="tx1"/>
                </a:solidFill>
                <a:latin typeface="Meiryo UI" panose="020B0604030504040204" pitchFamily="50" charset="-128"/>
                <a:ea typeface="Meiryo UI" panose="020B0604030504040204" pitchFamily="50" charset="-128"/>
              </a:rPr>
              <a:t>年度は、コロナ拡大前の水準を上回る水準まで回復。</a:t>
            </a:r>
            <a:endParaRPr lang="en-US" altLang="ja-JP" sz="1200" dirty="0">
              <a:solidFill>
                <a:schemeClr val="tx1"/>
              </a:solidFill>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pPr>
            <a:r>
              <a:rPr lang="en-US" altLang="ja-JP" sz="1200" dirty="0">
                <a:solidFill>
                  <a:schemeClr val="tx1"/>
                </a:solidFill>
                <a:latin typeface="Meiryo UI" panose="020B0604030504040204" pitchFamily="50" charset="-128"/>
                <a:ea typeface="Meiryo UI" panose="020B0604030504040204" pitchFamily="50" charset="-128"/>
              </a:rPr>
              <a:t>2024</a:t>
            </a:r>
            <a:r>
              <a:rPr lang="ja-JP" altLang="en-US" sz="1200" dirty="0">
                <a:solidFill>
                  <a:schemeClr val="tx1"/>
                </a:solidFill>
                <a:latin typeface="Meiryo UI" panose="020B0604030504040204" pitchFamily="50" charset="-128"/>
                <a:ea typeface="Meiryo UI" panose="020B0604030504040204" pitchFamily="50" charset="-128"/>
              </a:rPr>
              <a:t>年の大阪の</a:t>
            </a:r>
            <a:r>
              <a:rPr lang="en-US" altLang="ja-JP" sz="1200" dirty="0">
                <a:solidFill>
                  <a:schemeClr val="tx1"/>
                </a:solidFill>
                <a:latin typeface="Meiryo UI" panose="020B0604030504040204" pitchFamily="50" charset="-128"/>
                <a:ea typeface="Meiryo UI" panose="020B0604030504040204" pitchFamily="50" charset="-128"/>
              </a:rPr>
              <a:t>20</a:t>
            </a:r>
            <a:r>
              <a:rPr lang="ja-JP" altLang="en-US" sz="1200" dirty="0">
                <a:solidFill>
                  <a:schemeClr val="tx1"/>
                </a:solidFill>
                <a:latin typeface="Meiryo UI" panose="020B0604030504040204" pitchFamily="50" charset="-128"/>
                <a:ea typeface="Meiryo UI" panose="020B0604030504040204" pitchFamily="50" charset="-128"/>
              </a:rPr>
              <a:t>歳以上のスポーツ実施率は、前年と比べ微増しているものの、</a:t>
            </a:r>
            <a:r>
              <a:rPr lang="en-US" altLang="ja-JP" sz="1200" dirty="0">
                <a:solidFill>
                  <a:schemeClr val="tx1"/>
                </a:solidFill>
                <a:latin typeface="Meiryo UI" panose="020B0604030504040204" pitchFamily="50" charset="-128"/>
                <a:ea typeface="Meiryo UI" panose="020B0604030504040204" pitchFamily="50" charset="-128"/>
              </a:rPr>
              <a:t>2021</a:t>
            </a:r>
            <a:r>
              <a:rPr lang="ja-JP" altLang="en-US" sz="1200" dirty="0">
                <a:solidFill>
                  <a:schemeClr val="tx1"/>
                </a:solidFill>
                <a:latin typeface="Meiryo UI" panose="020B0604030504040204" pitchFamily="50" charset="-128"/>
                <a:ea typeface="Meiryo UI" panose="020B0604030504040204" pitchFamily="50" charset="-128"/>
              </a:rPr>
              <a:t>年以降、減少傾向にある。</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34CF59F8-A367-4EC1-83BF-5D400B8A4CCC}"/>
              </a:ext>
            </a:extLst>
          </p:cNvPr>
          <p:cNvSpPr txBox="1"/>
          <p:nvPr/>
        </p:nvSpPr>
        <p:spPr>
          <a:xfrm>
            <a:off x="691385" y="1599183"/>
            <a:ext cx="3079258" cy="461665"/>
          </a:xfrm>
          <a:prstGeom prst="rect">
            <a:avLst/>
          </a:prstGeom>
          <a:noFill/>
          <a:ln>
            <a:noFill/>
          </a:ln>
        </p:spPr>
        <p:txBody>
          <a:bodyPr wrap="square" rtlCol="0">
            <a:spAutoFit/>
          </a:bodyPr>
          <a:lstStyle/>
          <a:p>
            <a:pPr marL="201221" indent="-201221" algn="ctr"/>
            <a:r>
              <a:rPr lang="ja-JP" altLang="en-US" sz="1200" dirty="0">
                <a:latin typeface="Meiryo UI" panose="020B0604030504040204" pitchFamily="50" charset="-128"/>
                <a:ea typeface="Meiryo UI" panose="020B0604030504040204" pitchFamily="50" charset="-128"/>
              </a:rPr>
              <a:t>大阪にゆかりのあるプロスポーツチーム</a:t>
            </a:r>
            <a:endParaRPr lang="en-US" altLang="ja-JP" sz="1200" dirty="0">
              <a:latin typeface="Meiryo UI" panose="020B0604030504040204" pitchFamily="50" charset="-128"/>
              <a:ea typeface="Meiryo UI" panose="020B0604030504040204" pitchFamily="50" charset="-128"/>
            </a:endParaRPr>
          </a:p>
          <a:p>
            <a:pPr marL="201221" indent="-201221" algn="ctr"/>
            <a:r>
              <a:rPr lang="ja-JP" altLang="en-US" sz="1200" dirty="0">
                <a:latin typeface="Meiryo UI" panose="020B0604030504040204" pitchFamily="50" charset="-128"/>
                <a:ea typeface="Meiryo UI" panose="020B0604030504040204" pitchFamily="50" charset="-128"/>
              </a:rPr>
              <a:t>７チームの年間主催試合での観客者合計数</a:t>
            </a:r>
            <a:endParaRPr lang="en-US" altLang="ja-JP" sz="1200"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F8D4A0CB-DEE1-4647-985B-D1A2FA689496}"/>
              </a:ext>
            </a:extLst>
          </p:cNvPr>
          <p:cNvSpPr txBox="1"/>
          <p:nvPr/>
        </p:nvSpPr>
        <p:spPr>
          <a:xfrm>
            <a:off x="107504" y="1701388"/>
            <a:ext cx="567160" cy="215444"/>
          </a:xfrm>
          <a:prstGeom prst="rect">
            <a:avLst/>
          </a:prstGeom>
          <a:noFill/>
        </p:spPr>
        <p:txBody>
          <a:bodyPr wrap="square" rtlCol="0">
            <a:spAutoFit/>
          </a:bodyPr>
          <a:lstStyle/>
          <a:p>
            <a:pPr lvl="0" defTabSz="742950">
              <a:defRPr/>
            </a:pPr>
            <a:r>
              <a:rPr kumimoji="1" lang="ja-JP" altLang="en-US" sz="8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（人）</a:t>
            </a:r>
          </a:p>
        </p:txBody>
      </p:sp>
      <p:sp>
        <p:nvSpPr>
          <p:cNvPr id="19" name="テキスト ボックス 18">
            <a:extLst>
              <a:ext uri="{FF2B5EF4-FFF2-40B4-BE49-F238E27FC236}">
                <a16:creationId xmlns:a16="http://schemas.microsoft.com/office/drawing/2014/main" id="{BAC84493-B1F3-4A8E-A857-738C9A753F19}"/>
              </a:ext>
            </a:extLst>
          </p:cNvPr>
          <p:cNvSpPr txBox="1"/>
          <p:nvPr/>
        </p:nvSpPr>
        <p:spPr>
          <a:xfrm>
            <a:off x="6130062" y="3861048"/>
            <a:ext cx="3036324" cy="215444"/>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出典：スポーツ庁「スポーツの実施状況等に関する世論調査」より作成</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テキスト ボックス 19">
            <a:extLst>
              <a:ext uri="{FF2B5EF4-FFF2-40B4-BE49-F238E27FC236}">
                <a16:creationId xmlns:a16="http://schemas.microsoft.com/office/drawing/2014/main" id="{BAC84493-B1F3-4A8E-A857-738C9A753F19}"/>
              </a:ext>
            </a:extLst>
          </p:cNvPr>
          <p:cNvSpPr txBox="1"/>
          <p:nvPr/>
        </p:nvSpPr>
        <p:spPr>
          <a:xfrm>
            <a:off x="107504" y="3491523"/>
            <a:ext cx="4267217" cy="297517"/>
          </a:xfrm>
          <a:prstGeom prst="rect">
            <a:avLst/>
          </a:prstGeom>
          <a:noFill/>
        </p:spPr>
        <p:txBody>
          <a:bodyPr wrap="square" rtlCol="0">
            <a:spAutoFit/>
          </a:bodyPr>
          <a:lstStyle/>
          <a:p>
            <a:pPr>
              <a:lnSpc>
                <a:spcPts val="800"/>
              </a:lnSpc>
            </a:pPr>
            <a:r>
              <a:rPr lang="ja-JP" altLang="en-US" sz="700" dirty="0">
                <a:latin typeface="ＭＳ Ｐゴシック" panose="020B0600070205080204" pitchFamily="50" charset="-128"/>
                <a:ea typeface="ＭＳ Ｐゴシック" panose="020B0600070205080204" pitchFamily="50" charset="-128"/>
                <a:cs typeface="Meiryo UI" panose="020B0604030504040204" pitchFamily="50" charset="-128"/>
              </a:rPr>
              <a:t>７チーム：ガンバ大阪、セレッソ大阪、オリックス・バファローズ、阪神タイガース（京セラドームでの試合のみ）、</a:t>
            </a:r>
            <a:endParaRPr lang="en-US" altLang="ja-JP" sz="700" dirty="0">
              <a:latin typeface="ＭＳ Ｐゴシック" panose="020B0600070205080204" pitchFamily="50" charset="-128"/>
              <a:ea typeface="ＭＳ Ｐゴシック" panose="020B0600070205080204" pitchFamily="50" charset="-128"/>
              <a:cs typeface="Meiryo UI" panose="020B0604030504040204" pitchFamily="50" charset="-128"/>
            </a:endParaRPr>
          </a:p>
          <a:p>
            <a:pPr>
              <a:lnSpc>
                <a:spcPts val="800"/>
              </a:lnSpc>
            </a:pPr>
            <a:r>
              <a:rPr lang="ja-JP" altLang="en-US" sz="700" dirty="0">
                <a:latin typeface="ＭＳ Ｐゴシック" panose="020B0600070205080204" pitchFamily="50" charset="-128"/>
                <a:ea typeface="ＭＳ Ｐゴシック" panose="020B0600070205080204" pitchFamily="50" charset="-128"/>
                <a:cs typeface="Meiryo UI" panose="020B0604030504040204" pitchFamily="50" charset="-128"/>
              </a:rPr>
              <a:t>             大阪エヴェッサ、花園近鉄ライナーズ、</a:t>
            </a:r>
            <a:r>
              <a:rPr lang="en-US" altLang="ja-JP" sz="700" dirty="0">
                <a:latin typeface="ＭＳ Ｐゴシック" panose="020B0600070205080204" pitchFamily="50" charset="-128"/>
                <a:ea typeface="ＭＳ Ｐゴシック" panose="020B0600070205080204" pitchFamily="50" charset="-128"/>
                <a:cs typeface="Meiryo UI" panose="020B0604030504040204" pitchFamily="50" charset="-128"/>
              </a:rPr>
              <a:t>NTT</a:t>
            </a:r>
            <a:r>
              <a:rPr lang="ja-JP" altLang="en-US" sz="700" dirty="0">
                <a:latin typeface="ＭＳ Ｐゴシック" panose="020B0600070205080204" pitchFamily="50" charset="-128"/>
                <a:ea typeface="ＭＳ Ｐゴシック" panose="020B0600070205080204" pitchFamily="50" charset="-128"/>
                <a:cs typeface="Meiryo UI" panose="020B0604030504040204" pitchFamily="50" charset="-128"/>
              </a:rPr>
              <a:t>ドコモレッドハリケーンズ大阪</a:t>
            </a:r>
          </a:p>
        </p:txBody>
      </p:sp>
      <p:sp>
        <p:nvSpPr>
          <p:cNvPr id="21" name="テキスト ボックス 20">
            <a:extLst>
              <a:ext uri="{FF2B5EF4-FFF2-40B4-BE49-F238E27FC236}">
                <a16:creationId xmlns:a16="http://schemas.microsoft.com/office/drawing/2014/main" id="{BAC84493-B1F3-4A8E-A857-738C9A753F19}"/>
              </a:ext>
            </a:extLst>
          </p:cNvPr>
          <p:cNvSpPr txBox="1"/>
          <p:nvPr/>
        </p:nvSpPr>
        <p:spPr>
          <a:xfrm>
            <a:off x="2727287" y="3762232"/>
            <a:ext cx="1720041" cy="215444"/>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出典：各チーム公表資料より作成</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テキスト ボックス 24">
            <a:extLst>
              <a:ext uri="{FF2B5EF4-FFF2-40B4-BE49-F238E27FC236}">
                <a16:creationId xmlns:a16="http://schemas.microsoft.com/office/drawing/2014/main" id="{34CF59F8-A367-4EC1-83BF-5D400B8A4CCC}"/>
              </a:ext>
            </a:extLst>
          </p:cNvPr>
          <p:cNvSpPr txBox="1"/>
          <p:nvPr/>
        </p:nvSpPr>
        <p:spPr>
          <a:xfrm>
            <a:off x="384937" y="3933056"/>
            <a:ext cx="3853402" cy="276999"/>
          </a:xfrm>
          <a:prstGeom prst="rect">
            <a:avLst/>
          </a:prstGeom>
          <a:noFill/>
          <a:ln>
            <a:noFill/>
          </a:ln>
        </p:spPr>
        <p:txBody>
          <a:bodyPr wrap="square" rtlCol="0">
            <a:spAutoFit/>
          </a:bodyPr>
          <a:lstStyle/>
          <a:p>
            <a:pPr marL="201221" indent="-201221" algn="ctr"/>
            <a:r>
              <a:rPr lang="en-US" altLang="ja-JP" sz="1200" dirty="0">
                <a:latin typeface="Meiryo UI" panose="020B0604030504040204" pitchFamily="50" charset="-128"/>
                <a:ea typeface="Meiryo UI" panose="020B0604030504040204" pitchFamily="50" charset="-128"/>
              </a:rPr>
              <a:t>20</a:t>
            </a:r>
            <a:r>
              <a:rPr lang="ja-JP" altLang="en-US" sz="1200" dirty="0">
                <a:latin typeface="Meiryo UI" panose="020B0604030504040204" pitchFamily="50" charset="-128"/>
                <a:ea typeface="Meiryo UI" panose="020B0604030504040204" pitchFamily="50" charset="-128"/>
              </a:rPr>
              <a:t>歳以上のスポーツ実施率の推移（全国・大阪）</a:t>
            </a:r>
            <a:endParaRPr lang="en-US" altLang="ja-JP" sz="1200" dirty="0">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F8D4A0CB-DEE1-4647-985B-D1A2FA689496}"/>
              </a:ext>
            </a:extLst>
          </p:cNvPr>
          <p:cNvSpPr txBox="1"/>
          <p:nvPr/>
        </p:nvSpPr>
        <p:spPr>
          <a:xfrm>
            <a:off x="46720" y="3994972"/>
            <a:ext cx="698470" cy="230832"/>
          </a:xfrm>
          <a:prstGeom prst="rect">
            <a:avLst/>
          </a:prstGeom>
          <a:noFill/>
        </p:spPr>
        <p:txBody>
          <a:bodyPr wrap="square" rtlCol="0">
            <a:spAutoFit/>
          </a:bodyPr>
          <a:lstStyle/>
          <a:p>
            <a:pPr lvl="0" defTabSz="742950">
              <a:defRPr/>
            </a:pPr>
            <a:r>
              <a:rPr kumimoji="1" lang="ja-JP" altLang="en-US" sz="90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rPr>
              <a:t>（％）</a:t>
            </a:r>
            <a:endParaRPr kumimoji="1" lang="ja-JP" altLang="en-US" sz="9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BAC84493-B1F3-4A8E-A857-738C9A753F19}"/>
              </a:ext>
            </a:extLst>
          </p:cNvPr>
          <p:cNvSpPr txBox="1"/>
          <p:nvPr/>
        </p:nvSpPr>
        <p:spPr>
          <a:xfrm>
            <a:off x="1631796" y="6474822"/>
            <a:ext cx="2865614" cy="338554"/>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出典：スポーツ庁「スポーツの実施状況等に関する世論調査」</a:t>
            </a:r>
            <a:endParaRPr lang="en-US" altLang="ja-JP" sz="800"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800" dirty="0">
                <a:latin typeface="Meiryo UI" panose="020B0604030504040204" pitchFamily="50" charset="-128"/>
                <a:ea typeface="Meiryo UI" panose="020B0604030504040204" pitchFamily="50" charset="-128"/>
                <a:cs typeface="Meiryo UI" panose="020B0604030504040204" pitchFamily="50" charset="-128"/>
              </a:rPr>
              <a:t>　　　　</a:t>
            </a:r>
            <a:r>
              <a:rPr lang="en-US" altLang="ja-JP" sz="800" dirty="0">
                <a:latin typeface="Meiryo UI" panose="020B0604030504040204" pitchFamily="50" charset="-128"/>
                <a:ea typeface="Meiryo UI" panose="020B0604030504040204" pitchFamily="50" charset="-128"/>
                <a:cs typeface="Meiryo UI" panose="020B0604030504040204" pitchFamily="50" charset="-128"/>
              </a:rPr>
              <a:t>※</a:t>
            </a:r>
            <a:r>
              <a:rPr lang="ja-JP" altLang="en-US" sz="800" dirty="0">
                <a:latin typeface="Meiryo UI" panose="020B0604030504040204" pitchFamily="50" charset="-128"/>
                <a:ea typeface="Meiryo UI" panose="020B0604030504040204" pitchFamily="50" charset="-128"/>
                <a:cs typeface="Meiryo UI" panose="020B0604030504040204" pitchFamily="50" charset="-128"/>
              </a:rPr>
              <a:t>大阪の数値は、ローデータより算出</a:t>
            </a:r>
          </a:p>
        </p:txBody>
      </p:sp>
      <p:sp>
        <p:nvSpPr>
          <p:cNvPr id="23" name="テキスト ボックス 22">
            <a:extLst>
              <a:ext uri="{FF2B5EF4-FFF2-40B4-BE49-F238E27FC236}">
                <a16:creationId xmlns:a16="http://schemas.microsoft.com/office/drawing/2014/main" id="{BAC84493-B1F3-4A8E-A857-738C9A753F19}"/>
              </a:ext>
            </a:extLst>
          </p:cNvPr>
          <p:cNvSpPr txBox="1"/>
          <p:nvPr/>
        </p:nvSpPr>
        <p:spPr>
          <a:xfrm>
            <a:off x="6121296" y="6525344"/>
            <a:ext cx="3053857" cy="215444"/>
          </a:xfrm>
          <a:prstGeom prst="rect">
            <a:avLst/>
          </a:prstGeom>
          <a:noFill/>
        </p:spPr>
        <p:txBody>
          <a:bodyPr wrap="square" rtlCol="0">
            <a:spAutoFit/>
          </a:bodyPr>
          <a:lstStyle/>
          <a:p>
            <a:r>
              <a:rPr lang="ja-JP" altLang="en-US" sz="800" dirty="0">
                <a:latin typeface="Meiryo UI" panose="020B0604030504040204" pitchFamily="50" charset="-128"/>
                <a:ea typeface="Meiryo UI" panose="020B0604030504040204" pitchFamily="50" charset="-128"/>
                <a:cs typeface="Meiryo UI" panose="020B0604030504040204" pitchFamily="50" charset="-128"/>
              </a:rPr>
              <a:t>出典：スポーツ庁「スポーツの実施状況等に関する世論調査」より作成</a:t>
            </a:r>
          </a:p>
        </p:txBody>
      </p:sp>
      <p:sp>
        <p:nvSpPr>
          <p:cNvPr id="4" name="スライド番号プレースホルダー 3"/>
          <p:cNvSpPr>
            <a:spLocks noGrp="1"/>
          </p:cNvSpPr>
          <p:nvPr>
            <p:ph type="sldNum" sz="quarter" idx="12"/>
          </p:nvPr>
        </p:nvSpPr>
        <p:spPr/>
        <p:txBody>
          <a:bodyPr/>
          <a:lstStyle/>
          <a:p>
            <a:fld id="{D2D8002D-B5B0-4BAC-B1F6-782DDCCE6D9C}" type="slidenum">
              <a:rPr lang="ja-JP" altLang="en-US" smtClean="0"/>
              <a:pPr/>
              <a:t>8</a:t>
            </a:fld>
            <a:endParaRPr lang="ja-JP" altLang="en-US" dirty="0"/>
          </a:p>
        </p:txBody>
      </p:sp>
      <p:graphicFrame>
        <p:nvGraphicFramePr>
          <p:cNvPr id="24" name="表 23"/>
          <p:cNvGraphicFramePr>
            <a:graphicFrameLocks noGrp="1"/>
          </p:cNvGraphicFramePr>
          <p:nvPr>
            <p:extLst>
              <p:ext uri="{D42A27DB-BD31-4B8C-83A1-F6EECF244321}">
                <p14:modId xmlns:p14="http://schemas.microsoft.com/office/powerpoint/2010/main" val="2484096271"/>
              </p:ext>
            </p:extLst>
          </p:nvPr>
        </p:nvGraphicFramePr>
        <p:xfrm>
          <a:off x="4275321" y="4156511"/>
          <a:ext cx="4800467" cy="2368833"/>
        </p:xfrm>
        <a:graphic>
          <a:graphicData uri="http://schemas.openxmlformats.org/drawingml/2006/table">
            <a:tbl>
              <a:tblPr firstRow="1" bandRow="1">
                <a:tableStyleId>{5C22544A-7EE6-4342-B048-85BDC9FD1C3A}</a:tableStyleId>
              </a:tblPr>
              <a:tblGrid>
                <a:gridCol w="1974863">
                  <a:extLst>
                    <a:ext uri="{9D8B030D-6E8A-4147-A177-3AD203B41FA5}">
                      <a16:colId xmlns:a16="http://schemas.microsoft.com/office/drawing/2014/main" val="2564918654"/>
                    </a:ext>
                  </a:extLst>
                </a:gridCol>
                <a:gridCol w="470934">
                  <a:extLst>
                    <a:ext uri="{9D8B030D-6E8A-4147-A177-3AD203B41FA5}">
                      <a16:colId xmlns:a16="http://schemas.microsoft.com/office/drawing/2014/main" val="3570337519"/>
                    </a:ext>
                  </a:extLst>
                </a:gridCol>
                <a:gridCol w="470934">
                  <a:extLst>
                    <a:ext uri="{9D8B030D-6E8A-4147-A177-3AD203B41FA5}">
                      <a16:colId xmlns:a16="http://schemas.microsoft.com/office/drawing/2014/main" val="3341844899"/>
                    </a:ext>
                  </a:extLst>
                </a:gridCol>
                <a:gridCol w="470934">
                  <a:extLst>
                    <a:ext uri="{9D8B030D-6E8A-4147-A177-3AD203B41FA5}">
                      <a16:colId xmlns:a16="http://schemas.microsoft.com/office/drawing/2014/main" val="2236035290"/>
                    </a:ext>
                  </a:extLst>
                </a:gridCol>
                <a:gridCol w="470934">
                  <a:extLst>
                    <a:ext uri="{9D8B030D-6E8A-4147-A177-3AD203B41FA5}">
                      <a16:colId xmlns:a16="http://schemas.microsoft.com/office/drawing/2014/main" val="1491743300"/>
                    </a:ext>
                  </a:extLst>
                </a:gridCol>
                <a:gridCol w="470934">
                  <a:extLst>
                    <a:ext uri="{9D8B030D-6E8A-4147-A177-3AD203B41FA5}">
                      <a16:colId xmlns:a16="http://schemas.microsoft.com/office/drawing/2014/main" val="1795783308"/>
                    </a:ext>
                  </a:extLst>
                </a:gridCol>
                <a:gridCol w="470934">
                  <a:extLst>
                    <a:ext uri="{9D8B030D-6E8A-4147-A177-3AD203B41FA5}">
                      <a16:colId xmlns:a16="http://schemas.microsoft.com/office/drawing/2014/main" val="667418017"/>
                    </a:ext>
                  </a:extLst>
                </a:gridCol>
              </a:tblGrid>
              <a:tr h="396000">
                <a:tc>
                  <a:txBody>
                    <a:bodyPr/>
                    <a:lstStyle/>
                    <a:p>
                      <a:r>
                        <a:rPr kumimoji="1" lang="ja-JP" altLang="en-US" sz="1000" b="1" spc="-10" baseline="0" dirty="0">
                          <a:solidFill>
                            <a:schemeClr val="bg1"/>
                          </a:solidFill>
                          <a:latin typeface="Meiryo UI" panose="020B0604030504040204" pitchFamily="50" charset="-128"/>
                          <a:ea typeface="Meiryo UI" panose="020B0604030504040204" pitchFamily="50" charset="-128"/>
                        </a:rPr>
                        <a:t>この</a:t>
                      </a:r>
                      <a:r>
                        <a:rPr kumimoji="1" lang="en-US" altLang="ja-JP" sz="1000" b="1" spc="-10" baseline="0" dirty="0">
                          <a:solidFill>
                            <a:schemeClr val="bg1"/>
                          </a:solidFill>
                          <a:latin typeface="Meiryo UI" panose="020B0604030504040204" pitchFamily="50" charset="-128"/>
                          <a:ea typeface="Meiryo UI" panose="020B0604030504040204" pitchFamily="50" charset="-128"/>
                        </a:rPr>
                        <a:t>1</a:t>
                      </a:r>
                      <a:r>
                        <a:rPr kumimoji="1" lang="ja-JP" altLang="en-US" sz="1000" b="1" spc="-10" baseline="0" dirty="0">
                          <a:solidFill>
                            <a:schemeClr val="bg1"/>
                          </a:solidFill>
                          <a:latin typeface="Meiryo UI" panose="020B0604030504040204" pitchFamily="50" charset="-128"/>
                          <a:ea typeface="Meiryo UI" panose="020B0604030504040204" pitchFamily="50" charset="-128"/>
                        </a:rPr>
                        <a:t>年間に運動やスポーツを実施した理由（全国・単位：％</a:t>
                      </a:r>
                      <a:r>
                        <a:rPr kumimoji="1" lang="ja-JP" altLang="en-US" sz="1000" b="1" dirty="0">
                          <a:solidFill>
                            <a:schemeClr val="bg1"/>
                          </a:solidFill>
                          <a:latin typeface="Meiryo UI" panose="020B0604030504040204" pitchFamily="50" charset="-128"/>
                          <a:ea typeface="Meiryo UI" panose="020B0604030504040204" pitchFamily="50" charset="-128"/>
                        </a:rPr>
                        <a:t>）</a:t>
                      </a:r>
                      <a:endParaRPr kumimoji="1" lang="en-US" altLang="ja-JP" sz="1000" b="1" dirty="0">
                        <a:solidFill>
                          <a:schemeClr val="bg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800" b="1" dirty="0">
                          <a:solidFill>
                            <a:schemeClr val="bg1"/>
                          </a:solidFill>
                          <a:latin typeface="Meiryo UI" panose="020B0604030504040204" pitchFamily="50" charset="-128"/>
                          <a:ea typeface="Meiryo UI" panose="020B0604030504040204" pitchFamily="50" charset="-128"/>
                        </a:rPr>
                        <a:t>2019</a:t>
                      </a:r>
                    </a:p>
                    <a:p>
                      <a:pPr algn="ctr"/>
                      <a:r>
                        <a:rPr kumimoji="1" lang="ja-JP" altLang="en-US" sz="800" b="1" dirty="0">
                          <a:solidFill>
                            <a:schemeClr val="bg1"/>
                          </a:solidFill>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800" b="1" dirty="0">
                          <a:solidFill>
                            <a:schemeClr val="bg1"/>
                          </a:solidFill>
                          <a:latin typeface="Meiryo UI" panose="020B0604030504040204" pitchFamily="50" charset="-128"/>
                          <a:ea typeface="Meiryo UI" panose="020B0604030504040204" pitchFamily="50" charset="-128"/>
                        </a:rPr>
                        <a:t>2020</a:t>
                      </a:r>
                    </a:p>
                    <a:p>
                      <a:pPr algn="ctr"/>
                      <a:r>
                        <a:rPr kumimoji="1" lang="ja-JP" altLang="en-US" sz="800" b="1" dirty="0">
                          <a:solidFill>
                            <a:schemeClr val="bg1"/>
                          </a:solidFill>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800" b="1" dirty="0">
                          <a:solidFill>
                            <a:schemeClr val="bg1"/>
                          </a:solidFill>
                          <a:latin typeface="Meiryo UI" panose="020B0604030504040204" pitchFamily="50" charset="-128"/>
                          <a:ea typeface="Meiryo UI" panose="020B0604030504040204" pitchFamily="50" charset="-128"/>
                        </a:rPr>
                        <a:t>2021</a:t>
                      </a:r>
                    </a:p>
                    <a:p>
                      <a:pPr algn="ctr"/>
                      <a:r>
                        <a:rPr kumimoji="1" lang="ja-JP" altLang="en-US" sz="800" b="1" dirty="0">
                          <a:solidFill>
                            <a:schemeClr val="bg1"/>
                          </a:solidFill>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800" b="1" dirty="0">
                          <a:solidFill>
                            <a:schemeClr val="bg1"/>
                          </a:solidFill>
                          <a:latin typeface="Meiryo UI" panose="020B0604030504040204" pitchFamily="50" charset="-128"/>
                          <a:ea typeface="Meiryo UI" panose="020B0604030504040204" pitchFamily="50" charset="-128"/>
                        </a:rPr>
                        <a:t>2022</a:t>
                      </a:r>
                      <a:r>
                        <a:rPr kumimoji="1" lang="ja-JP" altLang="en-US" sz="800" b="1" dirty="0">
                          <a:solidFill>
                            <a:schemeClr val="bg1"/>
                          </a:solidFill>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800" b="1" dirty="0">
                          <a:solidFill>
                            <a:schemeClr val="bg1"/>
                          </a:solidFill>
                          <a:latin typeface="Meiryo UI" panose="020B0604030504040204" pitchFamily="50" charset="-128"/>
                          <a:ea typeface="Meiryo UI" panose="020B0604030504040204" pitchFamily="50" charset="-128"/>
                        </a:rPr>
                        <a:t>2023</a:t>
                      </a:r>
                      <a:r>
                        <a:rPr kumimoji="1" lang="ja-JP" altLang="en-US" sz="800" b="1" dirty="0">
                          <a:solidFill>
                            <a:schemeClr val="bg1"/>
                          </a:solidFill>
                          <a:latin typeface="Meiryo UI" panose="020B0604030504040204" pitchFamily="50" charset="-128"/>
                          <a:ea typeface="Meiryo UI" panose="020B0604030504040204" pitchFamily="50" charset="-128"/>
                        </a:rPr>
                        <a:t>年度</a:t>
                      </a:r>
                    </a:p>
                  </a:txBody>
                  <a:tcPr anchor="ctr"/>
                </a:tc>
                <a:tc>
                  <a:txBody>
                    <a:bodyPr/>
                    <a:lstStyle/>
                    <a:p>
                      <a:pPr algn="ctr"/>
                      <a:r>
                        <a:rPr kumimoji="1" lang="en-US" altLang="ja-JP" sz="800" b="1" dirty="0">
                          <a:solidFill>
                            <a:schemeClr val="bg1"/>
                          </a:solidFill>
                          <a:latin typeface="Meiryo UI" panose="020B0604030504040204" pitchFamily="50" charset="-128"/>
                          <a:ea typeface="Meiryo UI" panose="020B0604030504040204" pitchFamily="50" charset="-128"/>
                        </a:rPr>
                        <a:t>2024</a:t>
                      </a:r>
                      <a:r>
                        <a:rPr kumimoji="1" lang="ja-JP" altLang="en-US" sz="800" b="1" dirty="0">
                          <a:solidFill>
                            <a:schemeClr val="bg1"/>
                          </a:solidFill>
                          <a:latin typeface="Meiryo UI" panose="020B0604030504040204" pitchFamily="50" charset="-128"/>
                          <a:ea typeface="Meiryo UI" panose="020B0604030504040204" pitchFamily="50" charset="-128"/>
                        </a:rPr>
                        <a:t>年度</a:t>
                      </a:r>
                    </a:p>
                  </a:txBody>
                  <a:tcPr anchor="ctr"/>
                </a:tc>
                <a:extLst>
                  <a:ext uri="{0D108BD9-81ED-4DB2-BD59-A6C34878D82A}">
                    <a16:rowId xmlns:a16="http://schemas.microsoft.com/office/drawing/2014/main" val="1147598351"/>
                  </a:ext>
                </a:extLst>
              </a:tr>
              <a:tr h="281799">
                <a:tc>
                  <a:txBody>
                    <a:bodyPr/>
                    <a:lstStyle/>
                    <a:p>
                      <a:r>
                        <a:rPr kumimoji="1" lang="ja-JP" altLang="en-US" sz="1000" dirty="0">
                          <a:latin typeface="Meiryo UI" panose="020B0604030504040204" pitchFamily="50" charset="-128"/>
                          <a:ea typeface="Meiryo UI" panose="020B0604030504040204" pitchFamily="50" charset="-128"/>
                        </a:rPr>
                        <a:t>健康のため</a:t>
                      </a: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73.9</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79.6</a:t>
                      </a: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76.2</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79.4</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78.7</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80.6</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550184461"/>
                  </a:ext>
                </a:extLst>
              </a:tr>
              <a:tr h="281799">
                <a:tc>
                  <a:txBody>
                    <a:bodyPr/>
                    <a:lstStyle/>
                    <a:p>
                      <a:r>
                        <a:rPr kumimoji="1" lang="ja-JP" altLang="en-US" sz="1000" dirty="0">
                          <a:latin typeface="Meiryo UI" panose="020B0604030504040204" pitchFamily="50" charset="-128"/>
                          <a:ea typeface="Meiryo UI" panose="020B0604030504040204" pitchFamily="50" charset="-128"/>
                        </a:rPr>
                        <a:t>体力増進・維持のため</a:t>
                      </a: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53.9</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57.7</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52.0</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56.3</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55.1</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55.4</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973970378"/>
                  </a:ext>
                </a:extLst>
              </a:tr>
              <a:tr h="281799">
                <a:tc>
                  <a:txBody>
                    <a:bodyPr/>
                    <a:lstStyle/>
                    <a:p>
                      <a:r>
                        <a:rPr kumimoji="1" lang="ja-JP" altLang="en-US" sz="1000" dirty="0">
                          <a:latin typeface="Meiryo UI" panose="020B0604030504040204" pitchFamily="50" charset="-128"/>
                          <a:ea typeface="Meiryo UI" panose="020B0604030504040204" pitchFamily="50" charset="-128"/>
                        </a:rPr>
                        <a:t>運動不足を感じるから</a:t>
                      </a: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50" dirty="0">
                          <a:latin typeface="Meiryo UI" panose="020B0604030504040204" pitchFamily="50" charset="-128"/>
                          <a:ea typeface="Meiryo UI" panose="020B0604030504040204" pitchFamily="50" charset="-128"/>
                        </a:rPr>
                        <a:t>51.5</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50" dirty="0">
                          <a:latin typeface="Meiryo UI" panose="020B0604030504040204" pitchFamily="50" charset="-128"/>
                          <a:ea typeface="Meiryo UI" panose="020B0604030504040204" pitchFamily="50" charset="-128"/>
                        </a:rPr>
                        <a:t>53.7</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50" dirty="0">
                          <a:latin typeface="Meiryo UI" panose="020B0604030504040204" pitchFamily="50" charset="-128"/>
                          <a:ea typeface="Meiryo UI" panose="020B0604030504040204" pitchFamily="50" charset="-128"/>
                        </a:rPr>
                        <a:t>48.1</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50" dirty="0">
                          <a:latin typeface="Meiryo UI" panose="020B0604030504040204" pitchFamily="50" charset="-128"/>
                          <a:ea typeface="Meiryo UI" panose="020B0604030504040204" pitchFamily="50" charset="-128"/>
                        </a:rPr>
                        <a:t>45.4</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50" dirty="0">
                          <a:solidFill>
                            <a:schemeClr val="tx1"/>
                          </a:solidFill>
                          <a:latin typeface="Meiryo UI" panose="020B0604030504040204" pitchFamily="50" charset="-128"/>
                          <a:ea typeface="Meiryo UI" panose="020B0604030504040204" pitchFamily="50" charset="-128"/>
                        </a:rPr>
                        <a:t>43.4</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950" dirty="0">
                          <a:solidFill>
                            <a:schemeClr val="tx1"/>
                          </a:solidFill>
                          <a:latin typeface="Meiryo UI" panose="020B0604030504040204" pitchFamily="50" charset="-128"/>
                          <a:ea typeface="Meiryo UI" panose="020B0604030504040204" pitchFamily="50" charset="-128"/>
                        </a:rPr>
                        <a:t>44.1</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195083666"/>
                  </a:ext>
                </a:extLst>
              </a:tr>
              <a:tr h="281799">
                <a:tc>
                  <a:txBody>
                    <a:bodyPr/>
                    <a:lstStyle/>
                    <a:p>
                      <a:r>
                        <a:rPr kumimoji="1" lang="ja-JP" altLang="en-US" sz="1000" dirty="0">
                          <a:latin typeface="Meiryo UI" panose="020B0604030504040204" pitchFamily="50" charset="-128"/>
                          <a:ea typeface="Meiryo UI" panose="020B0604030504040204" pitchFamily="50" charset="-128"/>
                        </a:rPr>
                        <a:t>筋力増進・維持のため</a:t>
                      </a: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37.7</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40.4</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35.7</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39.4</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38.6</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40.2</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880909158"/>
                  </a:ext>
                </a:extLst>
              </a:tr>
              <a:tr h="281799">
                <a:tc>
                  <a:txBody>
                    <a:bodyPr/>
                    <a:lstStyle/>
                    <a:p>
                      <a:r>
                        <a:rPr kumimoji="1" lang="ja-JP" altLang="en-US" sz="1000" dirty="0">
                          <a:latin typeface="Meiryo UI" panose="020B0604030504040204" pitchFamily="50" charset="-128"/>
                          <a:ea typeface="Meiryo UI" panose="020B0604030504040204" pitchFamily="50" charset="-128"/>
                        </a:rPr>
                        <a:t>楽しみ・気晴らしとして</a:t>
                      </a: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43.8</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46.0</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42.1</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40.4</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38.3</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36.8</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76065576"/>
                  </a:ext>
                </a:extLst>
              </a:tr>
              <a:tr h="281799">
                <a:tc>
                  <a:txBody>
                    <a:bodyPr/>
                    <a:lstStyle/>
                    <a:p>
                      <a:r>
                        <a:rPr kumimoji="1" lang="ja-JP" altLang="en-US" sz="1000" dirty="0">
                          <a:latin typeface="Meiryo UI" panose="020B0604030504040204" pitchFamily="50" charset="-128"/>
                          <a:ea typeface="Meiryo UI" panose="020B0604030504040204" pitchFamily="50" charset="-128"/>
                        </a:rPr>
                        <a:t>肥満解消、ダイエットのため</a:t>
                      </a: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30.4</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33.1</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29.9</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31.2</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28.9</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28.8</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114326440"/>
                  </a:ext>
                </a:extLst>
              </a:tr>
              <a:tr h="281799">
                <a:tc>
                  <a:txBody>
                    <a:bodyPr/>
                    <a:lstStyle/>
                    <a:p>
                      <a:r>
                        <a:rPr kumimoji="1" lang="ja-JP" altLang="en-US" sz="1000" dirty="0">
                          <a:latin typeface="Meiryo UI" panose="020B0604030504040204" pitchFamily="50" charset="-128"/>
                          <a:ea typeface="Meiryo UI" panose="020B0604030504040204" pitchFamily="50" charset="-128"/>
                        </a:rPr>
                        <a:t>友人・仲間との交流として</a:t>
                      </a: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20.0</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16.6</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14.7</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latin typeface="Meiryo UI" panose="020B0604030504040204" pitchFamily="50" charset="-128"/>
                          <a:ea typeface="Meiryo UI" panose="020B0604030504040204" pitchFamily="50" charset="-128"/>
                        </a:rPr>
                        <a:t>14.7</a:t>
                      </a:r>
                      <a:endParaRPr kumimoji="1" lang="ja-JP" altLang="en-US" sz="950"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13.6</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950" dirty="0">
                          <a:solidFill>
                            <a:schemeClr val="tx1"/>
                          </a:solidFill>
                          <a:latin typeface="Meiryo UI" panose="020B0604030504040204" pitchFamily="50" charset="-128"/>
                          <a:ea typeface="Meiryo UI" panose="020B0604030504040204" pitchFamily="50" charset="-128"/>
                        </a:rPr>
                        <a:t>13.0</a:t>
                      </a:r>
                      <a:endParaRPr kumimoji="1" lang="ja-JP" altLang="en-US" sz="9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79707512"/>
                  </a:ext>
                </a:extLst>
              </a:tr>
            </a:tbl>
          </a:graphicData>
        </a:graphic>
      </p:graphicFrame>
      <p:graphicFrame>
        <p:nvGraphicFramePr>
          <p:cNvPr id="3" name="グラフ 2">
            <a:extLst>
              <a:ext uri="{FF2B5EF4-FFF2-40B4-BE49-F238E27FC236}">
                <a16:creationId xmlns:a16="http://schemas.microsoft.com/office/drawing/2014/main" id="{00000000-0008-0000-0000-000003000000}"/>
              </a:ext>
            </a:extLst>
          </p:cNvPr>
          <p:cNvGraphicFramePr>
            <a:graphicFrameLocks/>
          </p:cNvGraphicFramePr>
          <p:nvPr>
            <p:extLst>
              <p:ext uri="{D42A27DB-BD31-4B8C-83A1-F6EECF244321}">
                <p14:modId xmlns:p14="http://schemas.microsoft.com/office/powerpoint/2010/main" val="3698795095"/>
              </p:ext>
            </p:extLst>
          </p:nvPr>
        </p:nvGraphicFramePr>
        <p:xfrm>
          <a:off x="120257" y="1945376"/>
          <a:ext cx="4150800" cy="153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グラフ 4">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56326799"/>
              </p:ext>
            </p:extLst>
          </p:nvPr>
        </p:nvGraphicFramePr>
        <p:xfrm>
          <a:off x="89436" y="4219336"/>
          <a:ext cx="4086360" cy="2288662"/>
        </p:xfrm>
        <a:graphic>
          <a:graphicData uri="http://schemas.openxmlformats.org/drawingml/2006/chart">
            <c:chart xmlns:c="http://schemas.openxmlformats.org/drawingml/2006/chart" xmlns:r="http://schemas.openxmlformats.org/officeDocument/2006/relationships" r:id="rId4"/>
          </a:graphicData>
        </a:graphic>
      </p:graphicFrame>
      <p:sp>
        <p:nvSpPr>
          <p:cNvPr id="6" name="正方形/長方形 5">
            <a:extLst>
              <a:ext uri="{FF2B5EF4-FFF2-40B4-BE49-F238E27FC236}">
                <a16:creationId xmlns:a16="http://schemas.microsoft.com/office/drawing/2014/main" id="{1331FC34-1D73-BA0D-E68C-AE26831D50AF}"/>
              </a:ext>
            </a:extLst>
          </p:cNvPr>
          <p:cNvSpPr/>
          <p:nvPr/>
        </p:nvSpPr>
        <p:spPr>
          <a:xfrm>
            <a:off x="83224" y="548680"/>
            <a:ext cx="8881264" cy="802798"/>
          </a:xfrm>
          <a:prstGeom prst="rect">
            <a:avLst/>
          </a:prstGeom>
          <a:noFill/>
          <a:ln w="1270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Tree>
    <p:extLst>
      <p:ext uri="{BB962C8B-B14F-4D97-AF65-F5344CB8AC3E}">
        <p14:creationId xmlns:p14="http://schemas.microsoft.com/office/powerpoint/2010/main" val="78780603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F8547FEE997E804FAFF8DE498A745F44" ma:contentTypeVersion="5" ma:contentTypeDescription="新しいドキュメントを作成します。" ma:contentTypeScope="" ma:versionID="6ac2b0335d3cded59d26025be2047598">
  <xsd:schema xmlns:xsd="http://www.w3.org/2001/XMLSchema" xmlns:xs="http://www.w3.org/2001/XMLSchema" xmlns:p="http://schemas.microsoft.com/office/2006/metadata/properties" xmlns:ns3="61e0cee0-53c6-4e1c-b49c-29016f72c85c" targetNamespace="http://schemas.microsoft.com/office/2006/metadata/properties" ma:root="true" ma:fieldsID="8aa87c0d14b030240c3d7fb5c05a8fa9" ns3:_="">
    <xsd:import namespace="61e0cee0-53c6-4e1c-b49c-29016f72c85c"/>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SearchProperties"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e0cee0-53c6-4e1c-b49c-29016f72c8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BA53633-5494-45F8-BC07-CCB2B5C4AB2F}">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61e0cee0-53c6-4e1c-b49c-29016f72c85c"/>
    <ds:schemaRef ds:uri="http://www.w3.org/XML/1998/namespace"/>
    <ds:schemaRef ds:uri="http://purl.org/dc/dcmitype/"/>
  </ds:schemaRefs>
</ds:datastoreItem>
</file>

<file path=customXml/itemProps2.xml><?xml version="1.0" encoding="utf-8"?>
<ds:datastoreItem xmlns:ds="http://schemas.openxmlformats.org/officeDocument/2006/customXml" ds:itemID="{3405A29C-6B70-4226-902E-E90DD960DE55}">
  <ds:schemaRefs>
    <ds:schemaRef ds:uri="http://schemas.microsoft.com/sharepoint/v3/contenttype/forms"/>
  </ds:schemaRefs>
</ds:datastoreItem>
</file>

<file path=customXml/itemProps3.xml><?xml version="1.0" encoding="utf-8"?>
<ds:datastoreItem xmlns:ds="http://schemas.openxmlformats.org/officeDocument/2006/customXml" ds:itemID="{C554A36B-C7FF-4B02-A389-5343CAB2E5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e0cee0-53c6-4e1c-b49c-29016f72c8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3015</Words>
  <Application>Microsoft Office PowerPoint</Application>
  <PresentationFormat>画面に合わせる (4:3)</PresentationFormat>
  <Paragraphs>756</Paragraphs>
  <Slides>13</Slides>
  <Notes>12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13</vt:i4>
      </vt:variant>
    </vt:vector>
  </HeadingPairs>
  <TitlesOfParts>
    <vt:vector size="21" baseType="lpstr">
      <vt:lpstr>Meiryo UI</vt:lpstr>
      <vt:lpstr>ＭＳ Ｐゴシック</vt:lpstr>
      <vt:lpstr>游ゴシック</vt:lpstr>
      <vt:lpstr>游明朝</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2026-03-27T12:16:18Z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0x010100F8547FEE997E804FAFF8DE498A745F44</vt:lpwstr>
  </property>
</Properties>
</file>