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304" r:id="rId5"/>
    <p:sldId id="406" r:id="rId6"/>
    <p:sldId id="380" r:id="rId7"/>
    <p:sldId id="382" r:id="rId8"/>
    <p:sldId id="415" r:id="rId9"/>
    <p:sldId id="387" r:id="rId10"/>
    <p:sldId id="383" r:id="rId11"/>
    <p:sldId id="432" r:id="rId12"/>
    <p:sldId id="424" r:id="rId13"/>
    <p:sldId id="386" r:id="rId14"/>
    <p:sldId id="412" r:id="rId15"/>
    <p:sldId id="436" r:id="rId16"/>
    <p:sldId id="433" r:id="rId17"/>
    <p:sldId id="427"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412"/>
            <p14:sldId id="436"/>
            <p14:sldId id="433"/>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802C9-8999-4EE3-92E9-00623729A70D}" v="8" dt="2025-03-17T04:26:53.57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967" autoAdjust="0"/>
  </p:normalViewPr>
  <p:slideViewPr>
    <p:cSldViewPr>
      <p:cViewPr varScale="1">
        <p:scale>
          <a:sx n="104" d="100"/>
          <a:sy n="104" d="100"/>
        </p:scale>
        <p:origin x="706" y="62"/>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PIF102C\OA-ga0001$\&#12518;&#12540;&#12470;&#12540;&#20316;&#26989;&#29992;&#12501;&#12457;&#12523;&#12480;\50_&#37117;&#24066;&#39749;&#21147;&#25126;&#30053;&#12521;&#12452;&#12531;\04%20&#22823;&#38442;&#37117;&#24066;&#39749;&#21147;&#21109;&#36896;&#25126;&#30053;2025&#65288;&#35336;&#30011;&#26399;&#38291;&#65306;R3&#65374;R7&#65289;\R5&#24180;&#24230;&#65288;2023&#24180;&#24230;&#65289;\&#9733;&#21508;&#31278;&#12487;&#12540;&#12479;&#26178;&#28857;&#20462;&#27491;&#29992;\01.&#26085;&#37504;&#30701;&#35251;&#65288;&#26085;&#26412;&#37504;&#34892;&#65289;\DI&#12464;&#12521;&#12501;.xlsx" TargetMode="External"/></Relationships>
</file>

<file path=ppt/charts/_rels/chart10.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5323403\Desktop\03_&#22823;&#38442;&#22269;&#38555;&#20132;&#27969;&#12475;&#12531;&#12479;&#12540;&#12288;&#22806;&#22269;&#20154;&#30456;&#35527;&#12395;&#12362;&#12369;&#12427;&#26032;&#22411;&#12467;&#12525;&#12490;&#12454;&#12452;&#12523;&#12473;&#24863;&#26579;&#30151;&#38306;&#36899;&#30456;&#35527;&#23455;&#32318;&#12398;&#25512;&#31227;.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DI!$B$11:$Y$11</c:f>
              <c:numCache>
                <c:formatCode>General</c:formatCode>
                <c:ptCount val="24"/>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pt idx="19">
                  <c:v>11</c:v>
                </c:pt>
                <c:pt idx="20">
                  <c:v>9</c:v>
                </c:pt>
                <c:pt idx="21">
                  <c:v>9</c:v>
                </c:pt>
                <c:pt idx="22">
                  <c:v>9</c:v>
                </c:pt>
                <c:pt idx="23">
                  <c:v>8</c:v>
                </c:pt>
              </c:numCache>
            </c:numRef>
          </c:val>
          <c:smooth val="0"/>
          <c:extLst>
            <c:ext xmlns:c16="http://schemas.microsoft.com/office/drawing/2014/chart" uri="{C3380CC4-5D6E-409C-BE32-E72D297353CC}">
              <c16:uniqueId val="{00000000-0C7A-41C1-AAAD-3C270A170362}"/>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DI!$B$12:$Y$12</c:f>
              <c:numCache>
                <c:formatCode>General</c:formatCode>
                <c:ptCount val="24"/>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pt idx="19">
                  <c:v>5</c:v>
                </c:pt>
                <c:pt idx="20">
                  <c:v>2</c:v>
                </c:pt>
                <c:pt idx="21">
                  <c:v>0</c:v>
                </c:pt>
                <c:pt idx="22">
                  <c:v>1</c:v>
                </c:pt>
                <c:pt idx="23">
                  <c:v>3</c:v>
                </c:pt>
              </c:numCache>
            </c:numRef>
          </c:val>
          <c:smooth val="0"/>
          <c:extLst>
            <c:ext xmlns:c16="http://schemas.microsoft.com/office/drawing/2014/chart" uri="{C3380CC4-5D6E-409C-BE32-E72D297353CC}">
              <c16:uniqueId val="{00000001-0C7A-41C1-AAAD-3C270A170362}"/>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cat>
            <c:multiLvlStrRef>
              <c:f>DI!$B$2:$Y$3</c:f>
              <c:multiLvlStrCache>
                <c:ptCount val="24"/>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pt idx="19">
                    <c:v>12月</c:v>
                  </c:pt>
                  <c:pt idx="20">
                    <c:v>3月</c:v>
                  </c:pt>
                  <c:pt idx="21">
                    <c:v>6月</c:v>
                  </c:pt>
                  <c:pt idx="22">
                    <c:v>9月</c:v>
                  </c:pt>
                  <c:pt idx="23">
                    <c:v>12月</c:v>
                  </c:pt>
                </c:lvl>
                <c:lvl>
                  <c:pt idx="0">
                    <c:v>2019年</c:v>
                  </c:pt>
                  <c:pt idx="4">
                    <c:v>2020年</c:v>
                  </c:pt>
                  <c:pt idx="8">
                    <c:v>2021年</c:v>
                  </c:pt>
                  <c:pt idx="12">
                    <c:v>2022年</c:v>
                  </c:pt>
                  <c:pt idx="16">
                    <c:v>2023年</c:v>
                  </c:pt>
                  <c:pt idx="20">
                    <c:v>2024年</c:v>
                  </c:pt>
                </c:lvl>
              </c:multiLvlStrCache>
            </c:multiLvlStrRef>
          </c:cat>
          <c:val>
            <c:numRef>
              <c:f>DI!$B$13:$Y$13</c:f>
              <c:numCache>
                <c:formatCode>General</c:formatCode>
                <c:ptCount val="24"/>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pt idx="19">
                  <c:v>16</c:v>
                </c:pt>
                <c:pt idx="20">
                  <c:v>16</c:v>
                </c:pt>
                <c:pt idx="21">
                  <c:v>17</c:v>
                </c:pt>
                <c:pt idx="22">
                  <c:v>19</c:v>
                </c:pt>
                <c:pt idx="23">
                  <c:v>12</c:v>
                </c:pt>
              </c:numCache>
            </c:numRef>
          </c:val>
          <c:smooth val="0"/>
          <c:extLst>
            <c:ext xmlns:c16="http://schemas.microsoft.com/office/drawing/2014/chart" uri="{C3380CC4-5D6E-409C-BE32-E72D297353CC}">
              <c16:uniqueId val="{00000002-0C7A-41C1-AAAD-3C270A170362}"/>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58352105541869081"/>
          <c:y val="4.2339594300975766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D-43C9-A81F-74143A6E5C90}"/>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AD-43C9-A81F-74143A6E5C90}"/>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D-43C9-A81F-74143A6E5C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Sheet1!$AG$4:$AK$4</c:f>
              <c:numCache>
                <c:formatCode>#,##0</c:formatCode>
                <c:ptCount val="5"/>
                <c:pt idx="0">
                  <c:v>31889</c:v>
                </c:pt>
                <c:pt idx="1">
                  <c:v>10637</c:v>
                </c:pt>
                <c:pt idx="2">
                  <c:v>26383</c:v>
                </c:pt>
                <c:pt idx="3">
                  <c:v>32338</c:v>
                </c:pt>
                <c:pt idx="4">
                  <c:v>34545</c:v>
                </c:pt>
              </c:numCache>
            </c:numRef>
          </c:val>
          <c:extLst>
            <c:ext xmlns:c16="http://schemas.microsoft.com/office/drawing/2014/chart" uri="{C3380CC4-5D6E-409C-BE32-E72D297353CC}">
              <c16:uniqueId val="{00000003-99AD-43C9-A81F-74143A6E5C90}"/>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9AD-43C9-A81F-74143A6E5C90}"/>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9AD-43C9-A81F-74143A6E5C90}"/>
              </c:ext>
            </c:extLst>
          </c:dPt>
          <c:dLbls>
            <c:dLbl>
              <c:idx val="0"/>
              <c:layout>
                <c:manualLayout>
                  <c:x val="-5.445470611936052E-2"/>
                  <c:y val="7.118245077378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D-43C9-A81F-74143A6E5C90}"/>
                </c:ext>
              </c:extLst>
            </c:dLbl>
            <c:dLbl>
              <c:idx val="1"/>
              <c:layout>
                <c:manualLayout>
                  <c:x val="-6.6979504837487061E-2"/>
                  <c:y val="3.48341515811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AD-43C9-A81F-74143A6E5C90}"/>
                </c:ext>
              </c:extLst>
            </c:dLbl>
            <c:dLbl>
              <c:idx val="2"/>
              <c:layout>
                <c:manualLayout>
                  <c:x val="-6.3720606562509885E-2"/>
                  <c:y val="6.543744636633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D-43C9-A81F-74143A6E5C90}"/>
                </c:ext>
              </c:extLst>
            </c:dLbl>
            <c:dLbl>
              <c:idx val="3"/>
              <c:layout>
                <c:manualLayout>
                  <c:x val="-5.7377090700845214E-2"/>
                  <c:y val="9.2673130921594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37-4E71-B709-3F3210886690}"/>
                </c:ext>
              </c:extLst>
            </c:dLbl>
            <c:dLbl>
              <c:idx val="4"/>
              <c:layout>
                <c:manualLayout>
                  <c:x val="-5.9115790419052641E-2"/>
                  <c:y val="0.10194044401375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37-4E71-B709-3F3210886690}"/>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Sheet1!$AG$3:$AK$3</c:f>
              <c:numCache>
                <c:formatCode>General</c:formatCode>
                <c:ptCount val="5"/>
                <c:pt idx="0">
                  <c:v>2019</c:v>
                </c:pt>
                <c:pt idx="1">
                  <c:v>2020</c:v>
                </c:pt>
                <c:pt idx="2">
                  <c:v>2021</c:v>
                </c:pt>
                <c:pt idx="3">
                  <c:v>2022</c:v>
                </c:pt>
                <c:pt idx="4">
                  <c:v>2023</c:v>
                </c:pt>
              </c:numCache>
            </c:numRef>
          </c:cat>
          <c:val>
            <c:numRef>
              <c:f>Sheet1!$AG$5:$AK$5</c:f>
              <c:numCache>
                <c:formatCode>#,##0</c:formatCode>
                <c:ptCount val="5"/>
                <c:pt idx="0">
                  <c:v>4954</c:v>
                </c:pt>
                <c:pt idx="1">
                  <c:v>1086</c:v>
                </c:pt>
                <c:pt idx="2">
                  <c:v>2284</c:v>
                </c:pt>
                <c:pt idx="3">
                  <c:v>4832</c:v>
                </c:pt>
                <c:pt idx="4">
                  <c:v>5633</c:v>
                </c:pt>
              </c:numCache>
            </c:numRef>
          </c:val>
          <c:smooth val="0"/>
          <c:extLst>
            <c:ext xmlns:c16="http://schemas.microsoft.com/office/drawing/2014/chart" uri="{C3380CC4-5D6E-409C-BE32-E72D297353CC}">
              <c16:uniqueId val="{00000009-99AD-43C9-A81F-74143A6E5C90}"/>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17291318065324177"/>
          <c:y val="7.5832890642786671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Sheet1!$B$1</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tx>
                <c:rich>
                  <a:bodyPr/>
                  <a:lstStyle/>
                  <a:p>
                    <a:r>
                      <a:rPr lang="en-US" altLang="ja-JP" dirty="0"/>
                      <a:t>265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A-4369-82EC-FF5A07C25B7F}"/>
                </c:ext>
              </c:extLst>
            </c:dLbl>
            <c:dLbl>
              <c:idx val="1"/>
              <c:layout>
                <c:manualLayout>
                  <c:x val="-3.0596511515852648E-3"/>
                  <c:y val="4.1503267973856207E-2"/>
                </c:manualLayout>
              </c:layout>
              <c:tx>
                <c:rich>
                  <a:bodyPr/>
                  <a:lstStyle/>
                  <a:p>
                    <a:r>
                      <a:rPr lang="en-US" altLang="ja-JP" dirty="0"/>
                      <a:t>290</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A-4369-82EC-FF5A07C25B7F}"/>
                </c:ext>
              </c:extLst>
            </c:dLbl>
            <c:dLbl>
              <c:idx val="2"/>
              <c:layout>
                <c:manualLayout>
                  <c:x val="6.1193023031704732E-3"/>
                  <c:y val="4.9803921568627452E-2"/>
                </c:manualLayout>
              </c:layout>
              <c:tx>
                <c:rich>
                  <a:bodyPr/>
                  <a:lstStyle/>
                  <a:p>
                    <a:r>
                      <a:rPr lang="en-US" altLang="ja-JP" dirty="0"/>
                      <a:t>281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A-4369-82EC-FF5A07C25B7F}"/>
                </c:ext>
              </c:extLst>
            </c:dLbl>
            <c:dLbl>
              <c:idx val="3"/>
              <c:layout>
                <c:manualLayout>
                  <c:x val="0"/>
                  <c:y val="4.9803921568627452E-2"/>
                </c:manualLayout>
              </c:layout>
              <c:tx>
                <c:rich>
                  <a:bodyPr/>
                  <a:lstStyle/>
                  <a:p>
                    <a:r>
                      <a:rPr lang="en-US" altLang="ja-JP" dirty="0"/>
                      <a:t>271</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A-4369-82EC-FF5A07C25B7F}"/>
                </c:ext>
              </c:extLst>
            </c:dLbl>
            <c:dLbl>
              <c:idx val="4"/>
              <c:layout>
                <c:manualLayout>
                  <c:x val="6.1193023031704732E-3"/>
                  <c:y val="4.1503267973856207E-2"/>
                </c:manualLayout>
              </c:layout>
              <c:tx>
                <c:rich>
                  <a:bodyPr/>
                  <a:lstStyle/>
                  <a:p>
                    <a:r>
                      <a:rPr lang="en-US" altLang="ja-JP" dirty="0"/>
                      <a:t>303</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A-4369-82EC-FF5A07C25B7F}"/>
                </c:ext>
              </c:extLst>
            </c:dLbl>
            <c:dLbl>
              <c:idx val="5"/>
              <c:layout>
                <c:manualLayout>
                  <c:x val="6.1193023031703613E-3"/>
                  <c:y val="3.3202614379084817E-2"/>
                </c:manualLayout>
              </c:layout>
              <c:tx>
                <c:rich>
                  <a:bodyPr/>
                  <a:lstStyle/>
                  <a:p>
                    <a:r>
                      <a:rPr lang="en-US" altLang="ja-JP" dirty="0"/>
                      <a:t>66</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A-4369-82EC-FF5A07C25B7F}"/>
                </c:ext>
              </c:extLst>
            </c:dLbl>
            <c:dLbl>
              <c:idx val="6"/>
              <c:layout>
                <c:manualLayout>
                  <c:x val="3.0596511515851243E-3"/>
                  <c:y val="2.4901960784313573E-2"/>
                </c:manualLayout>
              </c:layout>
              <c:tx>
                <c:rich>
                  <a:bodyPr/>
                  <a:lstStyle/>
                  <a:p>
                    <a:r>
                      <a:rPr lang="en-US" altLang="ja-JP" dirty="0"/>
                      <a:t>75</a:t>
                    </a:r>
                    <a:r>
                      <a:rPr lang="ja-JP" altLang="en-US" dirty="0"/>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A-4369-82EC-FF5A07C25B7F}"/>
                </c:ext>
              </c:extLst>
            </c:dLbl>
            <c:dLbl>
              <c:idx val="7"/>
              <c:layout>
                <c:manualLayout>
                  <c:x val="0"/>
                  <c:y val="4.1503267973856173E-2"/>
                </c:manualLayout>
              </c:layout>
              <c:tx>
                <c:rich>
                  <a:bodyPr/>
                  <a:lstStyle/>
                  <a:p>
                    <a:r>
                      <a:rPr lang="en-US" altLang="ja-JP"/>
                      <a:t>218</a:t>
                    </a:r>
                    <a:r>
                      <a:rPr lang="ja-JP" altLang="en-US"/>
                      <a:t>万</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31-4191-8FB6-325523A8A766}"/>
                </c:ext>
              </c:extLst>
            </c:dLbl>
            <c:dLbl>
              <c:idx val="8"/>
              <c:tx>
                <c:rich>
                  <a:bodyPr/>
                  <a:lstStyle/>
                  <a:p>
                    <a:r>
                      <a:rPr lang="en-US" altLang="ja-JP"/>
                      <a:t>330</a:t>
                    </a:r>
                    <a:r>
                      <a:rPr lang="ja-JP" altLang="en-US"/>
                      <a:t>万</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531-4191-8FB6-325523A8A76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2653404</c:v>
                </c:pt>
                <c:pt idx="1">
                  <c:v>2906534</c:v>
                </c:pt>
                <c:pt idx="2">
                  <c:v>2811626</c:v>
                </c:pt>
                <c:pt idx="3">
                  <c:v>2708630</c:v>
                </c:pt>
                <c:pt idx="4">
                  <c:v>3030617</c:v>
                </c:pt>
                <c:pt idx="5">
                  <c:v>663705</c:v>
                </c:pt>
                <c:pt idx="6">
                  <c:v>752522</c:v>
                </c:pt>
                <c:pt idx="7">
                  <c:v>2177079</c:v>
                </c:pt>
                <c:pt idx="8" formatCode="#,##0_);[Red]\(#,##0\)">
                  <c:v>3299935</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9485409998141"/>
          <c:y val="3.1712852312836055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Sheet1!$B$13:$I$13</c:f>
              <c:numCache>
                <c:formatCode>0.0_);[Red]\(0.0\)</c:formatCode>
                <c:ptCount val="8"/>
                <c:pt idx="0">
                  <c:v>42.5</c:v>
                </c:pt>
                <c:pt idx="1">
                  <c:v>51.5</c:v>
                </c:pt>
                <c:pt idx="2">
                  <c:v>55.098380815740931</c:v>
                </c:pt>
                <c:pt idx="3">
                  <c:v>53.552024602767808</c:v>
                </c:pt>
                <c:pt idx="4">
                  <c:v>59.917990773962075</c:v>
                </c:pt>
                <c:pt idx="5">
                  <c:v>56.410782002664753</c:v>
                </c:pt>
                <c:pt idx="6">
                  <c:v>52.3</c:v>
                </c:pt>
                <c:pt idx="7" formatCode="0.0_ ">
                  <c:v>52</c:v>
                </c:pt>
              </c:numCache>
            </c:numRef>
          </c:val>
          <c:smooth val="0"/>
          <c:extLst>
            <c:ext xmlns:c16="http://schemas.microsoft.com/office/drawing/2014/chart" uri="{C3380CC4-5D6E-409C-BE32-E72D297353CC}">
              <c16:uniqueId val="{00000008-3141-4BB3-BFCD-9EF242DD720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cat>
            <c:numRef>
              <c:f>Sheet1!$B$12:$I$12</c:f>
              <c:numCache>
                <c:formatCode>General</c:formatCode>
                <c:ptCount val="8"/>
                <c:pt idx="0">
                  <c:v>2016</c:v>
                </c:pt>
                <c:pt idx="1">
                  <c:v>2017</c:v>
                </c:pt>
                <c:pt idx="2">
                  <c:v>2018</c:v>
                </c:pt>
                <c:pt idx="3">
                  <c:v>2019</c:v>
                </c:pt>
                <c:pt idx="4">
                  <c:v>2020</c:v>
                </c:pt>
                <c:pt idx="5">
                  <c:v>2021</c:v>
                </c:pt>
                <c:pt idx="6">
                  <c:v>2022</c:v>
                </c:pt>
                <c:pt idx="7">
                  <c:v>2023</c:v>
                </c:pt>
              </c:numCache>
            </c:numRef>
          </c:cat>
          <c:val>
            <c:numRef>
              <c:f>Sheet1!$B$14:$I$14</c:f>
              <c:numCache>
                <c:formatCode>0.0_);[Red]\(0.0\)</c:formatCode>
                <c:ptCount val="8"/>
                <c:pt idx="0">
                  <c:v>42.3</c:v>
                </c:pt>
                <c:pt idx="1">
                  <c:v>50.3</c:v>
                </c:pt>
                <c:pt idx="2">
                  <c:v>56.419400855920109</c:v>
                </c:pt>
                <c:pt idx="3">
                  <c:v>56.300663227708178</c:v>
                </c:pt>
                <c:pt idx="4">
                  <c:v>59.529065489330392</c:v>
                </c:pt>
                <c:pt idx="5">
                  <c:v>57.434813248766737</c:v>
                </c:pt>
                <c:pt idx="6">
                  <c:v>53.309859154929576</c:v>
                </c:pt>
                <c:pt idx="7" formatCode="0.0_ ">
                  <c:v>50.614161849710982</c:v>
                </c:pt>
              </c:numCache>
            </c:numRef>
          </c:val>
          <c:smooth val="0"/>
          <c:extLst>
            <c:ext xmlns:c16="http://schemas.microsoft.com/office/drawing/2014/chart" uri="{C3380CC4-5D6E-409C-BE32-E72D297353CC}">
              <c16:uniqueId val="{00000011-3141-4BB3-BFCD-9EF242DD720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86-4D12-8F2E-F689A5DA4BC9}"/>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86-4D12-8F2E-F689A5DA4BC9}"/>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6-4D12-8F2E-F689A5DA4BC9}"/>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86-4D12-8F2E-F689A5DA4BC9}"/>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86-4D12-8F2E-F689A5DA4BC9}"/>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86-4D12-8F2E-F689A5DA4BC9}"/>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86-4D12-8F2E-F689A5DA4BC9}"/>
                </c:ext>
              </c:extLst>
            </c:dLbl>
            <c:dLbl>
              <c:idx val="11"/>
              <c:layout>
                <c:manualLayout>
                  <c:x val="-3.1644729850560764E-2"/>
                  <c:y val="-9.3048260084540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Sheet1!$B$3:$N$3</c:f>
              <c:numCache>
                <c:formatCode>#,##0_ </c:formatCode>
                <c:ptCount val="13"/>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pt idx="12">
                  <c:v>279274</c:v>
                </c:pt>
              </c:numCache>
            </c:numRef>
          </c:val>
          <c:smooth val="0"/>
          <c:extLst>
            <c:ext xmlns:c16="http://schemas.microsoft.com/office/drawing/2014/chart" uri="{C3380CC4-5D6E-409C-BE32-E72D297353CC}">
              <c16:uniqueId val="{00000008-ED86-4D12-8F2E-F689A5DA4BC9}"/>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86-4D12-8F2E-F689A5DA4BC9}"/>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86-4D12-8F2E-F689A5DA4BC9}"/>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86-4D12-8F2E-F689A5DA4BC9}"/>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86-4D12-8F2E-F689A5DA4BC9}"/>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86-4D12-8F2E-F689A5DA4BC9}"/>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86-4D12-8F2E-F689A5DA4BC9}"/>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86-4D12-8F2E-F689A5DA4BC9}"/>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86-4D12-8F2E-F689A5DA4BC9}"/>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86-4D12-8F2E-F689A5DA4BC9}"/>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86-4D12-8F2E-F689A5DA4BC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Sheet1!$B$2:$N$2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Sheet1!$B$4:$N$4</c:f>
              <c:numCache>
                <c:formatCode>#,##0_ </c:formatCode>
                <c:ptCount val="13"/>
                <c:pt idx="0">
                  <c:v>53991</c:v>
                </c:pt>
                <c:pt idx="1">
                  <c:v>65373</c:v>
                </c:pt>
                <c:pt idx="2">
                  <c:v>68869</c:v>
                </c:pt>
                <c:pt idx="3">
                  <c:v>81219</c:v>
                </c:pt>
                <c:pt idx="4">
                  <c:v>84456</c:v>
                </c:pt>
                <c:pt idx="5">
                  <c:v>96853</c:v>
                </c:pt>
                <c:pt idx="6">
                  <c:v>105301</c:v>
                </c:pt>
                <c:pt idx="7">
                  <c:v>115146</c:v>
                </c:pt>
                <c:pt idx="8">
                  <c:v>107346</c:v>
                </c:pt>
                <c:pt idx="9">
                  <c:v>1487</c:v>
                </c:pt>
                <c:pt idx="10">
                  <c:v>10999</c:v>
                </c:pt>
                <c:pt idx="11">
                  <c:v>58162</c:v>
                </c:pt>
              </c:numCache>
            </c:numRef>
          </c:val>
          <c:smooth val="0"/>
          <c:extLst>
            <c:ext xmlns:c16="http://schemas.microsoft.com/office/drawing/2014/chart" uri="{C3380CC4-5D6E-409C-BE32-E72D297353CC}">
              <c16:uniqueId val="{00000013-ED86-4D12-8F2E-F689A5DA4BC9}"/>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1"/>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Sheet1!$B$4:$BI$4</c:f>
              <c:numCache>
                <c:formatCode>General</c:formatCode>
                <c:ptCount val="60"/>
                <c:pt idx="1">
                  <c:v>278</c:v>
                </c:pt>
                <c:pt idx="2">
                  <c:v>364</c:v>
                </c:pt>
                <c:pt idx="3">
                  <c:v>432</c:v>
                </c:pt>
                <c:pt idx="4">
                  <c:v>377</c:v>
                </c:pt>
                <c:pt idx="5">
                  <c:v>715</c:v>
                </c:pt>
                <c:pt idx="6">
                  <c:v>799</c:v>
                </c:pt>
                <c:pt idx="7">
                  <c:v>781</c:v>
                </c:pt>
                <c:pt idx="8">
                  <c:v>296</c:v>
                </c:pt>
                <c:pt idx="9">
                  <c:v>346</c:v>
                </c:pt>
                <c:pt idx="10">
                  <c:v>333</c:v>
                </c:pt>
                <c:pt idx="11">
                  <c:v>244</c:v>
                </c:pt>
                <c:pt idx="12">
                  <c:v>254</c:v>
                </c:pt>
                <c:pt idx="13">
                  <c:v>236</c:v>
                </c:pt>
                <c:pt idx="14">
                  <c:v>233</c:v>
                </c:pt>
                <c:pt idx="15">
                  <c:v>312</c:v>
                </c:pt>
                <c:pt idx="16">
                  <c:v>231</c:v>
                </c:pt>
                <c:pt idx="17">
                  <c:v>342</c:v>
                </c:pt>
                <c:pt idx="18">
                  <c:v>307</c:v>
                </c:pt>
                <c:pt idx="19">
                  <c:v>452</c:v>
                </c:pt>
                <c:pt idx="20">
                  <c:v>330</c:v>
                </c:pt>
                <c:pt idx="21">
                  <c:v>252</c:v>
                </c:pt>
                <c:pt idx="22">
                  <c:v>244</c:v>
                </c:pt>
                <c:pt idx="23">
                  <c:v>219</c:v>
                </c:pt>
                <c:pt idx="24">
                  <c:v>644</c:v>
                </c:pt>
                <c:pt idx="25">
                  <c:v>513</c:v>
                </c:pt>
                <c:pt idx="26">
                  <c:v>365</c:v>
                </c:pt>
                <c:pt idx="27">
                  <c:v>402</c:v>
                </c:pt>
                <c:pt idx="28">
                  <c:v>430</c:v>
                </c:pt>
                <c:pt idx="29">
                  <c:v>401</c:v>
                </c:pt>
                <c:pt idx="30">
                  <c:v>444</c:v>
                </c:pt>
                <c:pt idx="31">
                  <c:v>359</c:v>
                </c:pt>
                <c:pt idx="32">
                  <c:v>311</c:v>
                </c:pt>
                <c:pt idx="33">
                  <c:v>285</c:v>
                </c:pt>
                <c:pt idx="34">
                  <c:v>313</c:v>
                </c:pt>
                <c:pt idx="35">
                  <c:v>408</c:v>
                </c:pt>
                <c:pt idx="36">
                  <c:v>363</c:v>
                </c:pt>
                <c:pt idx="37">
                  <c:v>341</c:v>
                </c:pt>
                <c:pt idx="38">
                  <c:v>360</c:v>
                </c:pt>
                <c:pt idx="39">
                  <c:v>338</c:v>
                </c:pt>
                <c:pt idx="40">
                  <c:v>316</c:v>
                </c:pt>
                <c:pt idx="41">
                  <c:v>291</c:v>
                </c:pt>
                <c:pt idx="42">
                  <c:v>343</c:v>
                </c:pt>
                <c:pt idx="43">
                  <c:v>306</c:v>
                </c:pt>
                <c:pt idx="44">
                  <c:v>337</c:v>
                </c:pt>
                <c:pt idx="45">
                  <c:v>333</c:v>
                </c:pt>
                <c:pt idx="46">
                  <c:v>363</c:v>
                </c:pt>
                <c:pt idx="47">
                  <c:v>302</c:v>
                </c:pt>
                <c:pt idx="48">
                  <c:v>346</c:v>
                </c:pt>
                <c:pt idx="49">
                  <c:v>431</c:v>
                </c:pt>
                <c:pt idx="50">
                  <c:v>369</c:v>
                </c:pt>
                <c:pt idx="51">
                  <c:v>302</c:v>
                </c:pt>
                <c:pt idx="52">
                  <c:v>312</c:v>
                </c:pt>
                <c:pt idx="53">
                  <c:v>329</c:v>
                </c:pt>
                <c:pt idx="54">
                  <c:v>303</c:v>
                </c:pt>
                <c:pt idx="55">
                  <c:v>294</c:v>
                </c:pt>
                <c:pt idx="56">
                  <c:v>319</c:v>
                </c:pt>
                <c:pt idx="57">
                  <c:v>359</c:v>
                </c:pt>
                <c:pt idx="58">
                  <c:v>305</c:v>
                </c:pt>
                <c:pt idx="59">
                  <c:v>289</c:v>
                </c:pt>
              </c:numCache>
            </c:numRef>
          </c:val>
          <c:extLst>
            <c:ext xmlns:c16="http://schemas.microsoft.com/office/drawing/2014/chart" uri="{C3380CC4-5D6E-409C-BE32-E72D297353CC}">
              <c16:uniqueId val="{00000000-102F-47C0-A0C8-62EE946844DF}"/>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Sheet1!$B$5:$BI$5</c:f>
              <c:numCache>
                <c:formatCode>#,##0_);[Red]\(#,##0\)</c:formatCode>
                <c:ptCount val="60"/>
                <c:pt idx="1">
                  <c:v>60</c:v>
                </c:pt>
                <c:pt idx="2">
                  <c:v>185</c:v>
                </c:pt>
                <c:pt idx="3">
                  <c:v>350</c:v>
                </c:pt>
                <c:pt idx="4">
                  <c:v>200</c:v>
                </c:pt>
                <c:pt idx="5">
                  <c:v>222</c:v>
                </c:pt>
                <c:pt idx="6">
                  <c:v>233</c:v>
                </c:pt>
                <c:pt idx="7">
                  <c:v>196</c:v>
                </c:pt>
                <c:pt idx="8">
                  <c:v>156</c:v>
                </c:pt>
                <c:pt idx="9">
                  <c:v>186</c:v>
                </c:pt>
                <c:pt idx="10">
                  <c:v>157</c:v>
                </c:pt>
                <c:pt idx="11">
                  <c:v>183</c:v>
                </c:pt>
                <c:pt idx="12">
                  <c:v>159</c:v>
                </c:pt>
                <c:pt idx="13">
                  <c:v>137</c:v>
                </c:pt>
                <c:pt idx="14">
                  <c:v>189</c:v>
                </c:pt>
                <c:pt idx="15">
                  <c:v>223</c:v>
                </c:pt>
                <c:pt idx="16">
                  <c:v>159</c:v>
                </c:pt>
                <c:pt idx="17">
                  <c:v>146</c:v>
                </c:pt>
                <c:pt idx="18">
                  <c:v>179</c:v>
                </c:pt>
                <c:pt idx="19">
                  <c:v>182</c:v>
                </c:pt>
                <c:pt idx="20">
                  <c:v>169</c:v>
                </c:pt>
                <c:pt idx="21">
                  <c:v>127</c:v>
                </c:pt>
                <c:pt idx="22">
                  <c:v>130</c:v>
                </c:pt>
                <c:pt idx="23">
                  <c:v>117</c:v>
                </c:pt>
                <c:pt idx="24">
                  <c:v>268</c:v>
                </c:pt>
                <c:pt idx="25">
                  <c:v>343</c:v>
                </c:pt>
                <c:pt idx="26">
                  <c:v>269</c:v>
                </c:pt>
                <c:pt idx="27">
                  <c:v>319</c:v>
                </c:pt>
                <c:pt idx="28">
                  <c:v>354</c:v>
                </c:pt>
                <c:pt idx="29">
                  <c:v>267</c:v>
                </c:pt>
                <c:pt idx="30">
                  <c:v>344</c:v>
                </c:pt>
                <c:pt idx="31">
                  <c:v>383</c:v>
                </c:pt>
                <c:pt idx="32">
                  <c:v>168</c:v>
                </c:pt>
                <c:pt idx="33">
                  <c:v>183</c:v>
                </c:pt>
                <c:pt idx="34">
                  <c:v>195</c:v>
                </c:pt>
                <c:pt idx="35">
                  <c:v>185</c:v>
                </c:pt>
                <c:pt idx="36">
                  <c:v>191</c:v>
                </c:pt>
                <c:pt idx="37">
                  <c:v>148</c:v>
                </c:pt>
                <c:pt idx="38">
                  <c:v>190</c:v>
                </c:pt>
                <c:pt idx="39">
                  <c:v>176</c:v>
                </c:pt>
                <c:pt idx="40">
                  <c:v>183</c:v>
                </c:pt>
                <c:pt idx="41">
                  <c:v>196</c:v>
                </c:pt>
                <c:pt idx="42">
                  <c:v>128</c:v>
                </c:pt>
                <c:pt idx="43">
                  <c:v>196</c:v>
                </c:pt>
                <c:pt idx="44">
                  <c:v>193</c:v>
                </c:pt>
                <c:pt idx="45">
                  <c:v>220</c:v>
                </c:pt>
                <c:pt idx="46">
                  <c:v>168</c:v>
                </c:pt>
                <c:pt idx="47">
                  <c:v>166</c:v>
                </c:pt>
                <c:pt idx="48">
                  <c:v>133</c:v>
                </c:pt>
                <c:pt idx="49">
                  <c:v>170</c:v>
                </c:pt>
                <c:pt idx="50">
                  <c:v>150</c:v>
                </c:pt>
                <c:pt idx="51">
                  <c:v>185</c:v>
                </c:pt>
                <c:pt idx="52">
                  <c:v>253</c:v>
                </c:pt>
                <c:pt idx="53">
                  <c:v>220</c:v>
                </c:pt>
                <c:pt idx="54">
                  <c:v>269</c:v>
                </c:pt>
                <c:pt idx="55">
                  <c:v>206</c:v>
                </c:pt>
                <c:pt idx="56">
                  <c:v>211</c:v>
                </c:pt>
                <c:pt idx="57">
                  <c:v>261</c:v>
                </c:pt>
                <c:pt idx="58">
                  <c:v>197</c:v>
                </c:pt>
                <c:pt idx="59">
                  <c:v>178</c:v>
                </c:pt>
              </c:numCache>
            </c:numRef>
          </c:val>
          <c:extLst>
            <c:ext xmlns:c16="http://schemas.microsoft.com/office/drawing/2014/chart" uri="{C3380CC4-5D6E-409C-BE32-E72D297353CC}">
              <c16:uniqueId val="{00000001-102F-47C0-A0C8-62EE946844DF}"/>
            </c:ext>
          </c:extLst>
        </c:ser>
        <c:ser>
          <c:idx val="2"/>
          <c:order val="2"/>
          <c:tx>
            <c:strRef>
              <c:f>Sheet1!$A$6</c:f>
              <c:strCache>
                <c:ptCount val="1"/>
                <c:pt idx="0">
                  <c:v>計</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02F-47C0-A0C8-62EE946844DF}"/>
                </c:ext>
              </c:extLst>
            </c:dLbl>
            <c:dLbl>
              <c:idx val="17"/>
              <c:layout>
                <c:manualLayout>
                  <c:x val="-6.9715070663634773E-3"/>
                  <c:y val="8.37512092807058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4C-4C8C-954A-02694102CCB9}"/>
                </c:ext>
              </c:extLst>
            </c:dLbl>
            <c:dLbl>
              <c:idx val="21"/>
              <c:layout>
                <c:manualLayout>
                  <c:x val="0"/>
                  <c:y val="1.25161579612143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4C-4C8C-954A-02694102CCB9}"/>
                </c:ext>
              </c:extLst>
            </c:dLbl>
            <c:dLbl>
              <c:idx val="32"/>
              <c:layout>
                <c:manualLayout>
                  <c:x val="-2.788602826545391E-3"/>
                  <c:y val="7.60996857923273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4C-4C8C-954A-02694102CCB9}"/>
                </c:ext>
              </c:extLst>
            </c:dLbl>
            <c:dLbl>
              <c:idx val="35"/>
              <c:layout>
                <c:manualLayout>
                  <c:x val="-2.7886028265454933E-3"/>
                  <c:y val="9.6539609383854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C-4C8C-954A-02694102CCB9}"/>
                </c:ext>
              </c:extLst>
            </c:dLbl>
            <c:dLbl>
              <c:idx val="38"/>
              <c:layout>
                <c:manualLayout>
                  <c:x val="-1.3943014132726955E-3"/>
                  <c:y val="7.96807170439183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4C-4C8C-954A-02694102CCB9}"/>
                </c:ext>
              </c:extLst>
            </c:dLbl>
            <c:dLbl>
              <c:idx val="39"/>
              <c:layout>
                <c:manualLayout>
                  <c:x val="-1.3943014132727978E-3"/>
                  <c:y val="7.51470436063748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4C-4C8C-954A-02694102CCB9}"/>
                </c:ext>
              </c:extLst>
            </c:dLbl>
            <c:dLbl>
              <c:idx val="41"/>
              <c:layout>
                <c:manualLayout>
                  <c:x val="-1.3943014132726955E-3"/>
                  <c:y val="9.91252937997776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4C-4C8C-954A-02694102CCB9}"/>
                </c:ext>
              </c:extLst>
            </c:dLbl>
            <c:dLbl>
              <c:idx val="42"/>
              <c:layout>
                <c:manualLayout>
                  <c:x val="-1.0224758913378953E-16"/>
                  <c:y val="6.87183513377231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4C-4C8C-954A-02694102CCB9}"/>
                </c:ext>
              </c:extLst>
            </c:dLbl>
            <c:dLbl>
              <c:idx val="43"/>
              <c:layout>
                <c:manualLayout>
                  <c:x val="0"/>
                  <c:y val="7.18977946333395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4C-4C8C-954A-02694102CCB9}"/>
                </c:ext>
              </c:extLst>
            </c:dLbl>
            <c:dLbl>
              <c:idx val="44"/>
              <c:layout>
                <c:manualLayout>
                  <c:x val="2.788602826545391E-3"/>
                  <c:y val="6.9050133616278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4C-4C8C-954A-02694102CCB9}"/>
                </c:ext>
              </c:extLst>
            </c:dLbl>
            <c:dLbl>
              <c:idx val="45"/>
              <c:layout>
                <c:manualLayout>
                  <c:x val="0"/>
                  <c:y val="5.44188636292710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4C-4C8C-954A-02694102CCB9}"/>
                </c:ext>
              </c:extLst>
            </c:dLbl>
            <c:dLbl>
              <c:idx val="47"/>
              <c:layout>
                <c:manualLayout>
                  <c:x val="0"/>
                  <c:y val="8.3550415302718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2F-47C0-A0C8-62EE946844DF}"/>
                </c:ext>
              </c:extLst>
            </c:dLbl>
            <c:dLbl>
              <c:idx val="48"/>
              <c:layout>
                <c:manualLayout>
                  <c:x val="0"/>
                  <c:y val="7.08847910675012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2F-47C0-A0C8-62EE946844DF}"/>
                </c:ext>
              </c:extLst>
            </c:dLbl>
            <c:dLbl>
              <c:idx val="52"/>
              <c:layout>
                <c:manualLayout>
                  <c:x val="0"/>
                  <c:y val="7.85276915016104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2F-47C0-A0C8-62EE946844DF}"/>
                </c:ext>
              </c:extLst>
            </c:dLbl>
            <c:dLbl>
              <c:idx val="54"/>
              <c:layout>
                <c:manualLayout>
                  <c:x val="2.788602826545391E-3"/>
                  <c:y val="9.0852910404002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2F-47C0-A0C8-62EE946844D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Sheet1!$B$2:$BI$3</c:f>
              <c:multiLvlStrCache>
                <c:ptCount val="60"/>
                <c:lvl>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pt idx="42">
                    <c:v>7
月</c:v>
                  </c:pt>
                  <c:pt idx="43">
                    <c:v>8
月</c:v>
                  </c:pt>
                  <c:pt idx="44">
                    <c:v>9
月</c:v>
                  </c:pt>
                  <c:pt idx="45">
                    <c:v>10
月</c:v>
                  </c:pt>
                  <c:pt idx="46">
                    <c:v>11
月</c:v>
                  </c:pt>
                  <c:pt idx="47">
                    <c:v>12
月</c:v>
                  </c:pt>
                  <c:pt idx="48">
                    <c:v>1
月</c:v>
                  </c:pt>
                  <c:pt idx="49">
                    <c:v>2
月</c:v>
                  </c:pt>
                  <c:pt idx="50">
                    <c:v>3
月</c:v>
                  </c:pt>
                  <c:pt idx="51">
                    <c:v>4
月</c:v>
                  </c:pt>
                  <c:pt idx="52">
                    <c:v>5
月</c:v>
                  </c:pt>
                  <c:pt idx="53">
                    <c:v>6
月</c:v>
                  </c:pt>
                  <c:pt idx="54">
                    <c:v>7
月</c:v>
                  </c:pt>
                  <c:pt idx="55">
                    <c:v>8
月</c:v>
                  </c:pt>
                  <c:pt idx="56">
                    <c:v>9
月</c:v>
                  </c:pt>
                  <c:pt idx="57">
                    <c:v>10
月</c:v>
                  </c:pt>
                  <c:pt idx="58">
                    <c:v>11
月</c:v>
                  </c:pt>
                  <c:pt idx="59">
                    <c:v>12
月</c:v>
                  </c:pt>
                </c:lvl>
                <c:lvl>
                  <c:pt idx="0">
                    <c:v>2020年</c:v>
                  </c:pt>
                  <c:pt idx="12">
                    <c:v>2021年</c:v>
                  </c:pt>
                  <c:pt idx="24">
                    <c:v>2022年</c:v>
                  </c:pt>
                  <c:pt idx="36">
                    <c:v>2023年</c:v>
                  </c:pt>
                  <c:pt idx="48">
                    <c:v>2024年</c:v>
                  </c:pt>
                </c:lvl>
              </c:multiLvlStrCache>
            </c:multiLvlStrRef>
          </c:cat>
          <c:val>
            <c:numRef>
              <c:f>Sheet1!$B$6:$BI$6</c:f>
              <c:numCache>
                <c:formatCode>#,##0_);[Red]\(#,##0\)</c:formatCode>
                <c:ptCount val="60"/>
                <c:pt idx="0">
                  <c:v>0</c:v>
                </c:pt>
                <c:pt idx="1">
                  <c:v>338</c:v>
                </c:pt>
                <c:pt idx="2">
                  <c:v>549</c:v>
                </c:pt>
                <c:pt idx="3">
                  <c:v>782</c:v>
                </c:pt>
                <c:pt idx="4">
                  <c:v>577</c:v>
                </c:pt>
                <c:pt idx="5">
                  <c:v>937</c:v>
                </c:pt>
                <c:pt idx="6">
                  <c:v>1032</c:v>
                </c:pt>
                <c:pt idx="7">
                  <c:v>977</c:v>
                </c:pt>
                <c:pt idx="8">
                  <c:v>452</c:v>
                </c:pt>
                <c:pt idx="9">
                  <c:v>532</c:v>
                </c:pt>
                <c:pt idx="10">
                  <c:v>490</c:v>
                </c:pt>
                <c:pt idx="11">
                  <c:v>427</c:v>
                </c:pt>
                <c:pt idx="12">
                  <c:v>413</c:v>
                </c:pt>
                <c:pt idx="13">
                  <c:v>373</c:v>
                </c:pt>
                <c:pt idx="14">
                  <c:v>422</c:v>
                </c:pt>
                <c:pt idx="15">
                  <c:v>535</c:v>
                </c:pt>
                <c:pt idx="16">
                  <c:v>390</c:v>
                </c:pt>
                <c:pt idx="17">
                  <c:v>488</c:v>
                </c:pt>
                <c:pt idx="18">
                  <c:v>486</c:v>
                </c:pt>
                <c:pt idx="19">
                  <c:v>634</c:v>
                </c:pt>
                <c:pt idx="20">
                  <c:v>499</c:v>
                </c:pt>
                <c:pt idx="21">
                  <c:v>379</c:v>
                </c:pt>
                <c:pt idx="22">
                  <c:v>374</c:v>
                </c:pt>
                <c:pt idx="23">
                  <c:v>336</c:v>
                </c:pt>
                <c:pt idx="24">
                  <c:v>912</c:v>
                </c:pt>
                <c:pt idx="25">
                  <c:v>856</c:v>
                </c:pt>
                <c:pt idx="26">
                  <c:v>634</c:v>
                </c:pt>
                <c:pt idx="27">
                  <c:v>721</c:v>
                </c:pt>
                <c:pt idx="28">
                  <c:v>784</c:v>
                </c:pt>
                <c:pt idx="29">
                  <c:v>668</c:v>
                </c:pt>
                <c:pt idx="30">
                  <c:v>788</c:v>
                </c:pt>
                <c:pt idx="31">
                  <c:v>742</c:v>
                </c:pt>
                <c:pt idx="32">
                  <c:v>479</c:v>
                </c:pt>
                <c:pt idx="33">
                  <c:v>468</c:v>
                </c:pt>
                <c:pt idx="34">
                  <c:v>508</c:v>
                </c:pt>
                <c:pt idx="35">
                  <c:v>593</c:v>
                </c:pt>
                <c:pt idx="36">
                  <c:v>554</c:v>
                </c:pt>
                <c:pt idx="37">
                  <c:v>489</c:v>
                </c:pt>
                <c:pt idx="38">
                  <c:v>550</c:v>
                </c:pt>
                <c:pt idx="39">
                  <c:v>514</c:v>
                </c:pt>
                <c:pt idx="40">
                  <c:v>499</c:v>
                </c:pt>
                <c:pt idx="41">
                  <c:v>487</c:v>
                </c:pt>
                <c:pt idx="42">
                  <c:v>471</c:v>
                </c:pt>
                <c:pt idx="43">
                  <c:v>502</c:v>
                </c:pt>
                <c:pt idx="44">
                  <c:v>530</c:v>
                </c:pt>
                <c:pt idx="45">
                  <c:v>553</c:v>
                </c:pt>
                <c:pt idx="46">
                  <c:v>531</c:v>
                </c:pt>
                <c:pt idx="47">
                  <c:v>468</c:v>
                </c:pt>
                <c:pt idx="48">
                  <c:v>479</c:v>
                </c:pt>
                <c:pt idx="49">
                  <c:v>601</c:v>
                </c:pt>
                <c:pt idx="50">
                  <c:v>519</c:v>
                </c:pt>
                <c:pt idx="51">
                  <c:v>487</c:v>
                </c:pt>
                <c:pt idx="52">
                  <c:v>565</c:v>
                </c:pt>
                <c:pt idx="53">
                  <c:v>549</c:v>
                </c:pt>
                <c:pt idx="54">
                  <c:v>572</c:v>
                </c:pt>
                <c:pt idx="55">
                  <c:v>500</c:v>
                </c:pt>
                <c:pt idx="56">
                  <c:v>530</c:v>
                </c:pt>
                <c:pt idx="57">
                  <c:v>620</c:v>
                </c:pt>
                <c:pt idx="58">
                  <c:v>502</c:v>
                </c:pt>
                <c:pt idx="59">
                  <c:v>467</c:v>
                </c:pt>
              </c:numCache>
            </c:numRef>
          </c:val>
          <c:extLst>
            <c:ext xmlns:c16="http://schemas.microsoft.com/office/drawing/2014/chart" uri="{C3380CC4-5D6E-409C-BE32-E72D297353CC}">
              <c16:uniqueId val="{00000003-102F-47C0-A0C8-62EE946844DF}"/>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 (2)'!$E$6</c:f>
              <c:strCache>
                <c:ptCount val="1"/>
                <c:pt idx="0">
                  <c:v>2020年3月</c:v>
                </c:pt>
              </c:strCache>
            </c:strRef>
          </c:tx>
          <c:spPr>
            <a:solidFill>
              <a:schemeClr val="accent1"/>
            </a:solid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(2)'!$E$7:$E$10</c:f>
              <c:numCache>
                <c:formatCode>0\ </c:formatCode>
                <c:ptCount val="4"/>
                <c:pt idx="0">
                  <c:v>-10</c:v>
                </c:pt>
                <c:pt idx="1">
                  <c:v>-16</c:v>
                </c:pt>
                <c:pt idx="2">
                  <c:v>-3</c:v>
                </c:pt>
                <c:pt idx="3">
                  <c:v>-55</c:v>
                </c:pt>
              </c:numCache>
            </c:numRef>
          </c:val>
          <c:extLst>
            <c:ext xmlns:c16="http://schemas.microsoft.com/office/drawing/2014/chart" uri="{C3380CC4-5D6E-409C-BE32-E72D297353CC}">
              <c16:uniqueId val="{00000000-3316-4D7E-8E44-0DC29CF40FCD}"/>
            </c:ext>
          </c:extLst>
        </c:ser>
        <c:ser>
          <c:idx val="1"/>
          <c:order val="1"/>
          <c:tx>
            <c:strRef>
              <c:f>'業況 （グラフ用） (2)'!$F$6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(2)'!$F$7:$F$10</c:f>
              <c:numCache>
                <c:formatCode>0\ </c:formatCode>
                <c:ptCount val="4"/>
                <c:pt idx="0">
                  <c:v>-36</c:v>
                </c:pt>
                <c:pt idx="1">
                  <c:v>-42</c:v>
                </c:pt>
                <c:pt idx="2">
                  <c:v>-31</c:v>
                </c:pt>
                <c:pt idx="3">
                  <c:v>-85</c:v>
                </c:pt>
              </c:numCache>
            </c:numRef>
          </c:val>
          <c:extLst>
            <c:ext xmlns:c16="http://schemas.microsoft.com/office/drawing/2014/chart" uri="{C3380CC4-5D6E-409C-BE32-E72D297353CC}">
              <c16:uniqueId val="{00000001-3316-4D7E-8E44-0DC29CF40FCD}"/>
            </c:ext>
          </c:extLst>
        </c:ser>
        <c:ser>
          <c:idx val="2"/>
          <c:order val="2"/>
          <c:tx>
            <c:strRef>
              <c:f>'業況 （グラフ用） (2)'!$G$6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(2)'!$G$7:$G$10</c:f>
              <c:numCache>
                <c:formatCode>0\ </c:formatCode>
                <c:ptCount val="4"/>
                <c:pt idx="0">
                  <c:v>-32</c:v>
                </c:pt>
                <c:pt idx="1">
                  <c:v>-39</c:v>
                </c:pt>
                <c:pt idx="2">
                  <c:v>-25</c:v>
                </c:pt>
                <c:pt idx="3">
                  <c:v>-76</c:v>
                </c:pt>
              </c:numCache>
            </c:numRef>
          </c:val>
          <c:extLst>
            <c:ext xmlns:c16="http://schemas.microsoft.com/office/drawing/2014/chart" uri="{C3380CC4-5D6E-409C-BE32-E72D297353CC}">
              <c16:uniqueId val="{00000002-3316-4D7E-8E44-0DC29CF40FCD}"/>
            </c:ext>
          </c:extLst>
        </c:ser>
        <c:ser>
          <c:idx val="3"/>
          <c:order val="3"/>
          <c:tx>
            <c:strRef>
              <c:f>'業況 （グラフ用） (2)'!$H$6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(2)'!$H$7:$H$10</c:f>
              <c:numCache>
                <c:formatCode>0\ </c:formatCode>
                <c:ptCount val="4"/>
                <c:pt idx="0">
                  <c:v>-20</c:v>
                </c:pt>
                <c:pt idx="1">
                  <c:v>-24</c:v>
                </c:pt>
                <c:pt idx="2">
                  <c:v>-16</c:v>
                </c:pt>
                <c:pt idx="3">
                  <c:v>-43</c:v>
                </c:pt>
              </c:numCache>
            </c:numRef>
          </c:val>
          <c:extLst>
            <c:ext xmlns:c16="http://schemas.microsoft.com/office/drawing/2014/chart" uri="{C3380CC4-5D6E-409C-BE32-E72D297353CC}">
              <c16:uniqueId val="{00000003-3316-4D7E-8E44-0DC29CF40FCD}"/>
            </c:ext>
          </c:extLst>
        </c:ser>
        <c:ser>
          <c:idx val="4"/>
          <c:order val="4"/>
          <c:tx>
            <c:strRef>
              <c:f>'業況 （グラフ用） (2)'!$I$6</c:f>
              <c:strCache>
                <c:ptCount val="1"/>
                <c:pt idx="0">
                  <c:v>2021年3月</c:v>
                </c:pt>
              </c:strCache>
            </c:strRef>
          </c:tx>
          <c:spPr>
            <a:solidFill>
              <a:schemeClr val="accent6"/>
            </a:solidFill>
            <a:ln>
              <a:solidFill>
                <a:schemeClr val="accent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(2)'!$I$7:$I$10</c:f>
              <c:numCache>
                <c:formatCode>0\ </c:formatCode>
                <c:ptCount val="4"/>
                <c:pt idx="0">
                  <c:v>-9</c:v>
                </c:pt>
                <c:pt idx="1">
                  <c:v>-6</c:v>
                </c:pt>
                <c:pt idx="2">
                  <c:v>-14</c:v>
                </c:pt>
                <c:pt idx="3">
                  <c:v>-73</c:v>
                </c:pt>
              </c:numCache>
            </c:numRef>
          </c:val>
          <c:extLst>
            <c:ext xmlns:c16="http://schemas.microsoft.com/office/drawing/2014/chart" uri="{C3380CC4-5D6E-409C-BE32-E72D297353CC}">
              <c16:uniqueId val="{00000004-3316-4D7E-8E44-0DC29CF40FCD}"/>
            </c:ext>
          </c:extLst>
        </c:ser>
        <c:ser>
          <c:idx val="5"/>
          <c:order val="5"/>
          <c:tx>
            <c:strRef>
              <c:f>'業況 （グラフ用） (2)'!$J$6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(2)'!$J$7:$J$10</c:f>
              <c:numCache>
                <c:formatCode>0\ </c:formatCode>
                <c:ptCount val="4"/>
                <c:pt idx="0">
                  <c:v>-5</c:v>
                </c:pt>
                <c:pt idx="1">
                  <c:v>-1</c:v>
                </c:pt>
                <c:pt idx="2">
                  <c:v>-9</c:v>
                </c:pt>
                <c:pt idx="3">
                  <c:v>-64</c:v>
                </c:pt>
              </c:numCache>
            </c:numRef>
          </c:val>
          <c:extLst>
            <c:ext xmlns:c16="http://schemas.microsoft.com/office/drawing/2014/chart" uri="{C3380CC4-5D6E-409C-BE32-E72D297353CC}">
              <c16:uniqueId val="{00000005-3316-4D7E-8E44-0DC29CF40FCD}"/>
            </c:ext>
          </c:extLst>
        </c:ser>
        <c:ser>
          <c:idx val="6"/>
          <c:order val="6"/>
          <c:tx>
            <c:strRef>
              <c:f>'業況 （グラフ用） (2)'!$K$6</c:f>
              <c:strCache>
                <c:ptCount val="1"/>
                <c:pt idx="0">
                  <c:v>2021年9月</c:v>
                </c:pt>
              </c:strCache>
            </c:strRef>
          </c:tx>
          <c:spPr>
            <a:solidFill>
              <a:schemeClr val="accent4"/>
            </a:solidFill>
            <a:ln>
              <a:solidFill>
                <a:schemeClr val="accent4"/>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(2)'!$K$7:$K$10</c:f>
              <c:numCache>
                <c:formatCode>0\ </c:formatCode>
                <c:ptCount val="4"/>
                <c:pt idx="0">
                  <c:v>-1</c:v>
                </c:pt>
                <c:pt idx="1">
                  <c:v>3</c:v>
                </c:pt>
                <c:pt idx="2">
                  <c:v>-6</c:v>
                </c:pt>
                <c:pt idx="3">
                  <c:v>-66</c:v>
                </c:pt>
              </c:numCache>
            </c:numRef>
          </c:val>
          <c:extLst>
            <c:ext xmlns:c16="http://schemas.microsoft.com/office/drawing/2014/chart" uri="{C3380CC4-5D6E-409C-BE32-E72D297353CC}">
              <c16:uniqueId val="{00000006-3316-4D7E-8E44-0DC29CF40FCD}"/>
            </c:ext>
          </c:extLst>
        </c:ser>
        <c:ser>
          <c:idx val="7"/>
          <c:order val="7"/>
          <c:tx>
            <c:strRef>
              <c:f>'業況 （グラフ用） (2)'!$L$6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(2)'!$L$7:$L$10</c:f>
              <c:numCache>
                <c:formatCode>0\ </c:formatCode>
                <c:ptCount val="4"/>
                <c:pt idx="0">
                  <c:v>5</c:v>
                </c:pt>
                <c:pt idx="1">
                  <c:v>7</c:v>
                </c:pt>
                <c:pt idx="2">
                  <c:v>4</c:v>
                </c:pt>
                <c:pt idx="3">
                  <c:v>-28</c:v>
                </c:pt>
              </c:numCache>
            </c:numRef>
          </c:val>
          <c:extLst>
            <c:ext xmlns:c16="http://schemas.microsoft.com/office/drawing/2014/chart" uri="{C3380CC4-5D6E-409C-BE32-E72D297353CC}">
              <c16:uniqueId val="{00000007-3316-4D7E-8E44-0DC29CF40FCD}"/>
            </c:ext>
          </c:extLst>
        </c:ser>
        <c:ser>
          <c:idx val="8"/>
          <c:order val="8"/>
          <c:tx>
            <c:strRef>
              <c:f>'業況 （グラフ用） (2)'!$M$6</c:f>
              <c:strCache>
                <c:ptCount val="1"/>
                <c:pt idx="0">
                  <c:v>2022年3月</c:v>
                </c:pt>
              </c:strCache>
            </c:strRef>
          </c:tx>
          <c:spPr>
            <a:solidFill>
              <a:srgbClr val="FF99FF"/>
            </a:solidFill>
            <a:ln>
              <a:solidFill>
                <a:srgbClr val="FF99FF"/>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(2)'!$M$7:$M$10</c:f>
              <c:numCache>
                <c:formatCode>0\ </c:formatCode>
                <c:ptCount val="4"/>
                <c:pt idx="0">
                  <c:v>1</c:v>
                </c:pt>
                <c:pt idx="1">
                  <c:v>5</c:v>
                </c:pt>
                <c:pt idx="2">
                  <c:v>-3</c:v>
                </c:pt>
                <c:pt idx="3">
                  <c:v>-53</c:v>
                </c:pt>
              </c:numCache>
            </c:numRef>
          </c:val>
          <c:extLst>
            <c:ext xmlns:c16="http://schemas.microsoft.com/office/drawing/2014/chart" uri="{C3380CC4-5D6E-409C-BE32-E72D297353CC}">
              <c16:uniqueId val="{00000008-3316-4D7E-8E44-0DC29CF40FCD}"/>
            </c:ext>
          </c:extLst>
        </c:ser>
        <c:ser>
          <c:idx val="9"/>
          <c:order val="9"/>
          <c:tx>
            <c:strRef>
              <c:f>'業況 （グラフ用） (2)'!$N$6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(2)'!$N$7:$N$10</c:f>
              <c:numCache>
                <c:formatCode>0\ </c:formatCode>
                <c:ptCount val="4"/>
                <c:pt idx="0">
                  <c:v>1</c:v>
                </c:pt>
                <c:pt idx="1">
                  <c:v>-1</c:v>
                </c:pt>
                <c:pt idx="2">
                  <c:v>3</c:v>
                </c:pt>
                <c:pt idx="3">
                  <c:v>-20</c:v>
                </c:pt>
              </c:numCache>
            </c:numRef>
          </c:val>
          <c:extLst>
            <c:ext xmlns:c16="http://schemas.microsoft.com/office/drawing/2014/chart" uri="{C3380CC4-5D6E-409C-BE32-E72D297353CC}">
              <c16:uniqueId val="{00000009-3316-4D7E-8E44-0DC29CF40FCD}"/>
            </c:ext>
          </c:extLst>
        </c:ser>
        <c:ser>
          <c:idx val="10"/>
          <c:order val="10"/>
          <c:tx>
            <c:strRef>
              <c:f>'業況 （グラフ用） (2)'!$O$6</c:f>
              <c:strCache>
                <c:ptCount val="1"/>
                <c:pt idx="0">
                  <c:v>2022年9月</c:v>
                </c:pt>
              </c:strCache>
            </c:strRef>
          </c:tx>
          <c:spPr>
            <a:solidFill>
              <a:srgbClr val="FF6600"/>
            </a:solidFill>
            <a:ln>
              <a:solidFill>
                <a:srgbClr val="FF6600"/>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(2)'!$O$7:$O$10</c:f>
              <c:numCache>
                <c:formatCode>0\ </c:formatCode>
                <c:ptCount val="4"/>
                <c:pt idx="0">
                  <c:v>3</c:v>
                </c:pt>
                <c:pt idx="1">
                  <c:v>1</c:v>
                </c:pt>
                <c:pt idx="2">
                  <c:v>4</c:v>
                </c:pt>
                <c:pt idx="3">
                  <c:v>-17</c:v>
                </c:pt>
              </c:numCache>
            </c:numRef>
          </c:val>
          <c:extLst>
            <c:ext xmlns:c16="http://schemas.microsoft.com/office/drawing/2014/chart" uri="{C3380CC4-5D6E-409C-BE32-E72D297353CC}">
              <c16:uniqueId val="{0000000A-3316-4D7E-8E44-0DC29CF40FCD}"/>
            </c:ext>
          </c:extLst>
        </c:ser>
        <c:ser>
          <c:idx val="11"/>
          <c:order val="11"/>
          <c:tx>
            <c:strRef>
              <c:f>'業況 （グラフ用） (2)'!$P$6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(2)'!$P$7:$P$10</c:f>
              <c:numCache>
                <c:formatCode>0\ </c:formatCode>
                <c:ptCount val="4"/>
                <c:pt idx="0">
                  <c:v>5</c:v>
                </c:pt>
                <c:pt idx="1">
                  <c:v>1</c:v>
                </c:pt>
                <c:pt idx="2">
                  <c:v>9</c:v>
                </c:pt>
                <c:pt idx="3">
                  <c:v>0</c:v>
                </c:pt>
              </c:numCache>
            </c:numRef>
          </c:val>
          <c:extLst>
            <c:ext xmlns:c16="http://schemas.microsoft.com/office/drawing/2014/chart" uri="{C3380CC4-5D6E-409C-BE32-E72D297353CC}">
              <c16:uniqueId val="{0000000B-3316-4D7E-8E44-0DC29CF40FCD}"/>
            </c:ext>
          </c:extLst>
        </c:ser>
        <c:ser>
          <c:idx val="12"/>
          <c:order val="12"/>
          <c:tx>
            <c:strRef>
              <c:f>'業況 （グラフ用） (2)'!$Q$6</c:f>
              <c:strCache>
                <c:ptCount val="1"/>
                <c:pt idx="0">
                  <c:v>2023年3月</c:v>
                </c:pt>
              </c:strCache>
            </c:strRef>
          </c:tx>
          <c:spPr>
            <a:solidFill>
              <a:srgbClr val="FF0066"/>
            </a:solidFill>
            <a:ln>
              <a:solidFill>
                <a:srgbClr val="FF0066"/>
              </a:solid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(2)'!$Q$7:$Q$10</c:f>
              <c:numCache>
                <c:formatCode>0\ </c:formatCode>
                <c:ptCount val="4"/>
                <c:pt idx="0">
                  <c:v>5</c:v>
                </c:pt>
                <c:pt idx="1">
                  <c:v>-3</c:v>
                </c:pt>
                <c:pt idx="2">
                  <c:v>13</c:v>
                </c:pt>
                <c:pt idx="3">
                  <c:v>0</c:v>
                </c:pt>
              </c:numCache>
            </c:numRef>
          </c:val>
          <c:extLst>
            <c:ext xmlns:c16="http://schemas.microsoft.com/office/drawing/2014/chart" uri="{C3380CC4-5D6E-409C-BE32-E72D297353CC}">
              <c16:uniqueId val="{0000000C-3316-4D7E-8E44-0DC29CF40FCD}"/>
            </c:ext>
          </c:extLst>
        </c:ser>
        <c:ser>
          <c:idx val="13"/>
          <c:order val="13"/>
          <c:tx>
            <c:strRef>
              <c:f>'業況 （グラフ用） (2)'!$R$6</c:f>
              <c:strCache>
                <c:ptCount val="1"/>
                <c:pt idx="0">
                  <c:v>2023年6月</c:v>
                </c:pt>
              </c:strCache>
            </c:strRef>
          </c:tx>
          <c:spPr>
            <a:solidFill>
              <a:schemeClr val="accent2">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(2)'!$R$7:$R$10</c:f>
              <c:numCache>
                <c:formatCode>0\ </c:formatCode>
                <c:ptCount val="4"/>
                <c:pt idx="0">
                  <c:v>8</c:v>
                </c:pt>
                <c:pt idx="1">
                  <c:v>-1</c:v>
                </c:pt>
                <c:pt idx="2">
                  <c:v>16</c:v>
                </c:pt>
                <c:pt idx="3" formatCode="0_ ">
                  <c:v>31</c:v>
                </c:pt>
              </c:numCache>
            </c:numRef>
          </c:val>
          <c:extLst>
            <c:ext xmlns:c16="http://schemas.microsoft.com/office/drawing/2014/chart" uri="{C3380CC4-5D6E-409C-BE32-E72D297353CC}">
              <c16:uniqueId val="{0000000D-3316-4D7E-8E44-0DC29CF40FCD}"/>
            </c:ext>
          </c:extLst>
        </c:ser>
        <c:ser>
          <c:idx val="14"/>
          <c:order val="14"/>
          <c:tx>
            <c:strRef>
              <c:f>'業況 （グラフ用） (2)'!$S$6</c:f>
              <c:strCache>
                <c:ptCount val="1"/>
                <c:pt idx="0">
                  <c:v>2023年9月</c:v>
                </c:pt>
              </c:strCache>
            </c:strRef>
          </c:tx>
          <c:spPr>
            <a:solidFill>
              <a:schemeClr val="accent3">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(2)'!$S$7:$S$10</c:f>
              <c:numCache>
                <c:formatCode>General</c:formatCode>
                <c:ptCount val="4"/>
                <c:pt idx="0">
                  <c:v>6</c:v>
                </c:pt>
                <c:pt idx="1">
                  <c:v>-3</c:v>
                </c:pt>
                <c:pt idx="2">
                  <c:v>14</c:v>
                </c:pt>
                <c:pt idx="3">
                  <c:v>10</c:v>
                </c:pt>
              </c:numCache>
            </c:numRef>
          </c:val>
          <c:extLst>
            <c:ext xmlns:c16="http://schemas.microsoft.com/office/drawing/2014/chart" uri="{C3380CC4-5D6E-409C-BE32-E72D297353CC}">
              <c16:uniqueId val="{0000000E-3316-4D7E-8E44-0DC29CF40FCD}"/>
            </c:ext>
          </c:extLst>
        </c:ser>
        <c:ser>
          <c:idx val="15"/>
          <c:order val="15"/>
          <c:tx>
            <c:strRef>
              <c:f>'業況 （グラフ用） (2)'!$T$6</c:f>
              <c:strCache>
                <c:ptCount val="1"/>
                <c:pt idx="0">
                  <c:v>2023年12月</c:v>
                </c:pt>
              </c:strCache>
            </c:strRef>
          </c:tx>
          <c:spPr>
            <a:solidFill>
              <a:schemeClr val="accent4">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(2)'!$T$7:$T$10</c:f>
              <c:numCache>
                <c:formatCode>#,##0_);\(#,##0\)</c:formatCode>
                <c:ptCount val="4"/>
                <c:pt idx="0">
                  <c:v>11</c:v>
                </c:pt>
                <c:pt idx="1">
                  <c:v>5</c:v>
                </c:pt>
                <c:pt idx="2">
                  <c:v>16</c:v>
                </c:pt>
                <c:pt idx="3">
                  <c:v>14</c:v>
                </c:pt>
              </c:numCache>
            </c:numRef>
          </c:val>
          <c:extLst>
            <c:ext xmlns:c16="http://schemas.microsoft.com/office/drawing/2014/chart" uri="{C3380CC4-5D6E-409C-BE32-E72D297353CC}">
              <c16:uniqueId val="{0000000F-3316-4D7E-8E44-0DC29CF40FCD}"/>
            </c:ext>
          </c:extLst>
        </c:ser>
        <c:ser>
          <c:idx val="16"/>
          <c:order val="16"/>
          <c:tx>
            <c:strRef>
              <c:f>'業況 （グラフ用） (2)'!$U$6</c:f>
              <c:strCache>
                <c:ptCount val="1"/>
                <c:pt idx="0">
                  <c:v>2024年3月</c:v>
                </c:pt>
              </c:strCache>
            </c:strRef>
          </c:tx>
          <c:spPr>
            <a:solidFill>
              <a:schemeClr val="accent5">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(2)'!$U$7:$U$10</c:f>
              <c:numCache>
                <c:formatCode>General</c:formatCode>
                <c:ptCount val="4"/>
                <c:pt idx="0">
                  <c:v>9</c:v>
                </c:pt>
                <c:pt idx="1">
                  <c:v>2</c:v>
                </c:pt>
                <c:pt idx="2">
                  <c:v>16</c:v>
                </c:pt>
                <c:pt idx="3">
                  <c:v>10</c:v>
                </c:pt>
              </c:numCache>
            </c:numRef>
          </c:val>
          <c:extLst>
            <c:ext xmlns:c16="http://schemas.microsoft.com/office/drawing/2014/chart" uri="{C3380CC4-5D6E-409C-BE32-E72D297353CC}">
              <c16:uniqueId val="{00000010-3316-4D7E-8E44-0DC29CF40FCD}"/>
            </c:ext>
          </c:extLst>
        </c:ser>
        <c:ser>
          <c:idx val="17"/>
          <c:order val="17"/>
          <c:tx>
            <c:strRef>
              <c:f>'業況 （グラフ用） (2)'!$V$6</c:f>
              <c:strCache>
                <c:ptCount val="1"/>
                <c:pt idx="0">
                  <c:v>2024年6月</c:v>
                </c:pt>
              </c:strCache>
            </c:strRef>
          </c:tx>
          <c:spPr>
            <a:solidFill>
              <a:schemeClr val="accent6">
                <a:lumMod val="80000"/>
                <a:lumOff val="2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(2)'!$V$7:$V$10</c:f>
              <c:numCache>
                <c:formatCode>#,##0_);\(#,##0\)</c:formatCode>
                <c:ptCount val="4"/>
                <c:pt idx="0">
                  <c:v>9</c:v>
                </c:pt>
                <c:pt idx="1">
                  <c:v>0</c:v>
                </c:pt>
                <c:pt idx="2">
                  <c:v>17</c:v>
                </c:pt>
                <c:pt idx="3">
                  <c:v>4</c:v>
                </c:pt>
              </c:numCache>
            </c:numRef>
          </c:val>
          <c:extLst>
            <c:ext xmlns:c16="http://schemas.microsoft.com/office/drawing/2014/chart" uri="{C3380CC4-5D6E-409C-BE32-E72D297353CC}">
              <c16:uniqueId val="{00000011-3316-4D7E-8E44-0DC29CF40FCD}"/>
            </c:ext>
          </c:extLst>
        </c:ser>
        <c:ser>
          <c:idx val="18"/>
          <c:order val="18"/>
          <c:tx>
            <c:strRef>
              <c:f>'業況 （グラフ用） (2)'!$W$6</c:f>
              <c:strCache>
                <c:ptCount val="1"/>
                <c:pt idx="0">
                  <c:v>2024年9月</c:v>
                </c:pt>
              </c:strCache>
            </c:strRef>
          </c:tx>
          <c:spPr>
            <a:solidFill>
              <a:schemeClr val="accent1">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(2)'!$W$7:$W$10</c:f>
              <c:numCache>
                <c:formatCode>#,##0_);\(#,##0\)</c:formatCode>
                <c:ptCount val="4"/>
                <c:pt idx="0">
                  <c:v>9</c:v>
                </c:pt>
                <c:pt idx="1">
                  <c:v>1</c:v>
                </c:pt>
                <c:pt idx="2">
                  <c:v>19</c:v>
                </c:pt>
                <c:pt idx="3">
                  <c:v>10</c:v>
                </c:pt>
              </c:numCache>
            </c:numRef>
          </c:val>
          <c:extLst>
            <c:ext xmlns:c16="http://schemas.microsoft.com/office/drawing/2014/chart" uri="{C3380CC4-5D6E-409C-BE32-E72D297353CC}">
              <c16:uniqueId val="{00000012-3316-4D7E-8E44-0DC29CF40FCD}"/>
            </c:ext>
          </c:extLst>
        </c:ser>
        <c:ser>
          <c:idx val="19"/>
          <c:order val="19"/>
          <c:tx>
            <c:strRef>
              <c:f>'業況 （グラフ用） (2)'!$X$6</c:f>
              <c:strCache>
                <c:ptCount val="1"/>
                <c:pt idx="0">
                  <c:v>2024年12月</c:v>
                </c:pt>
              </c:strCache>
            </c:strRef>
          </c:tx>
          <c:spPr>
            <a:solidFill>
              <a:schemeClr val="accent2">
                <a:lumMod val="80000"/>
              </a:schemeClr>
            </a:solidFill>
            <a:ln>
              <a:noFill/>
            </a:ln>
            <a:effectLst/>
          </c:spPr>
          <c:invertIfNegative val="0"/>
          <c:cat>
            <c:strRef>
              <c:f>'業況 （グラフ用） (2)'!$C$7:$D$10</c:f>
              <c:strCache>
                <c:ptCount val="4"/>
                <c:pt idx="0">
                  <c:v>全産業</c:v>
                </c:pt>
                <c:pt idx="1">
                  <c:v>製造業（全体）</c:v>
                </c:pt>
                <c:pt idx="2">
                  <c:v>非製造業（全体）</c:v>
                </c:pt>
                <c:pt idx="3">
                  <c:v>宿泊･飲食サービス</c:v>
                </c:pt>
              </c:strCache>
            </c:strRef>
          </c:cat>
          <c:val>
            <c:numRef>
              <c:f>'業況 （グラフ用） (2)'!$X$7:$X$10</c:f>
              <c:numCache>
                <c:formatCode>\(#,##0\);\(\-#,##0\)</c:formatCode>
                <c:ptCount val="4"/>
                <c:pt idx="0">
                  <c:v>8</c:v>
                </c:pt>
                <c:pt idx="1">
                  <c:v>3</c:v>
                </c:pt>
                <c:pt idx="2">
                  <c:v>12</c:v>
                </c:pt>
                <c:pt idx="3">
                  <c:v>-3</c:v>
                </c:pt>
              </c:numCache>
            </c:numRef>
          </c:val>
          <c:extLst>
            <c:ext xmlns:c16="http://schemas.microsoft.com/office/drawing/2014/chart" uri="{C3380CC4-5D6E-409C-BE32-E72D297353CC}">
              <c16:uniqueId val="{00000013-3316-4D7E-8E44-0DC29CF40FC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6.4351594370274962E-2"/>
          <c:y val="0.89938943510503266"/>
          <c:w val="0.84555230302532336"/>
          <c:h val="0.10061070555517922"/>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Sheet1!$B$1</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4-4C03-B06A-55FE6C956F93}"/>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F4-4C03-B06A-55FE6C956F93}"/>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F4-4C03-B06A-55FE6C956F93}"/>
                </c:ext>
              </c:extLst>
            </c:dLbl>
            <c:dLbl>
              <c:idx val="3"/>
              <c:layout>
                <c:manualLayout>
                  <c:x val="3.0148596974504654E-3"/>
                  <c:y val="2.5900146113873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F4-4C03-B06A-55FE6C956F93}"/>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4-4C03-B06A-55FE6C956F93}"/>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F4-4C03-B06A-55FE6C956F93}"/>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F4-4C03-B06A-55FE6C956F93}"/>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F4-4C03-B06A-55FE6C956F93}"/>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F4-4C03-B06A-55FE6C956F93}"/>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F4-4C03-B06A-55FE6C956F93}"/>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F4-4C03-B06A-55FE6C956F93}"/>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F4-4C03-B06A-55FE6C956F93}"/>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11369</c:v>
                </c:pt>
                <c:pt idx="1">
                  <c:v>11129</c:v>
                </c:pt>
                <c:pt idx="2">
                  <c:v>10332</c:v>
                </c:pt>
                <c:pt idx="3">
                  <c:v>9180</c:v>
                </c:pt>
                <c:pt idx="4">
                  <c:v>8517</c:v>
                </c:pt>
                <c:pt idx="5">
                  <c:v>8164</c:v>
                </c:pt>
                <c:pt idx="6">
                  <c:v>8376</c:v>
                </c:pt>
                <c:pt idx="7">
                  <c:v>8063</c:v>
                </c:pt>
                <c:pt idx="8">
                  <c:v>8354</c:v>
                </c:pt>
                <c:pt idx="9">
                  <c:v>7809</c:v>
                </c:pt>
                <c:pt idx="10">
                  <c:v>6015</c:v>
                </c:pt>
                <c:pt idx="11">
                  <c:v>6376</c:v>
                </c:pt>
                <c:pt idx="12">
                  <c:v>8497</c:v>
                </c:pt>
                <c:pt idx="13">
                  <c:v>4887</c:v>
                </c:pt>
              </c:numCache>
            </c:numRef>
          </c:val>
          <c:extLst>
            <c:ext xmlns:c16="http://schemas.microsoft.com/office/drawing/2014/chart" uri="{C3380CC4-5D6E-409C-BE32-E72D297353CC}">
              <c16:uniqueId val="{0000000C-F9F4-4C03-B06A-55FE6C956F93}"/>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Sheet1!$B$1</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2-4DBB-BAF5-4CC5B2F10485}"/>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2-4DBB-BAF5-4CC5B2F10485}"/>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72-4DBB-BAF5-4CC5B2F10485}"/>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2-4DBB-BAF5-4CC5B2F10485}"/>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2-4DBB-BAF5-4CC5B2F10485}"/>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72-4DBB-BAF5-4CC5B2F1048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
（上半期）</c:v>
                </c:pt>
              </c:strCache>
            </c:strRef>
          </c:cat>
          <c:val>
            <c:numRef>
              <c:f>Sheet1!$B$2:$B$15</c:f>
              <c:numCache>
                <c:formatCode>General</c:formatCode>
                <c:ptCount val="14"/>
                <c:pt idx="0">
                  <c:v>1515</c:v>
                </c:pt>
                <c:pt idx="1">
                  <c:v>1553</c:v>
                </c:pt>
                <c:pt idx="2">
                  <c:v>1364</c:v>
                </c:pt>
                <c:pt idx="3">
                  <c:v>1245</c:v>
                </c:pt>
                <c:pt idx="4">
                  <c:v>1175</c:v>
                </c:pt>
                <c:pt idx="5">
                  <c:v>1137</c:v>
                </c:pt>
                <c:pt idx="6">
                  <c:v>1238</c:v>
                </c:pt>
                <c:pt idx="7">
                  <c:v>1100</c:v>
                </c:pt>
                <c:pt idx="8">
                  <c:v>1195</c:v>
                </c:pt>
                <c:pt idx="9">
                  <c:v>1146</c:v>
                </c:pt>
                <c:pt idx="10">
                  <c:v>842</c:v>
                </c:pt>
                <c:pt idx="11">
                  <c:v>835</c:v>
                </c:pt>
                <c:pt idx="12">
                  <c:v>1067</c:v>
                </c:pt>
                <c:pt idx="13">
                  <c:v>644</c:v>
                </c:pt>
              </c:numCache>
            </c:numRef>
          </c:val>
          <c:extLst>
            <c:ext xmlns:c16="http://schemas.microsoft.com/office/drawing/2014/chart" uri="{C3380CC4-5D6E-409C-BE32-E72D297353CC}">
              <c16:uniqueId val="{00000006-2C72-4DBB-BAF5-4CC5B2F10485}"/>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8100" cap="rnd">
              <a:solidFill>
                <a:srgbClr val="FF0000"/>
              </a:solidFill>
              <a:round/>
            </a:ln>
            <a:effectLst/>
          </c:spPr>
          <c:marker>
            <c:symbol val="circle"/>
            <c:size val="6"/>
            <c:spPr>
              <a:solidFill>
                <a:srgbClr val="FF0000"/>
              </a:solidFill>
              <a:ln w="38100">
                <a:solidFill>
                  <a:srgbClr val="FF0000"/>
                </a:solidFill>
              </a:ln>
              <a:effectLst/>
            </c:spPr>
          </c:marker>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'延べ宿泊者数、客室稼働率（グラフ用）'!$C$11:$BV$11</c:f>
              <c:numCache>
                <c:formatCode>#,##0.0</c:formatCode>
                <c:ptCount val="72"/>
                <c:pt idx="0">
                  <c:v>70.7</c:v>
                </c:pt>
                <c:pt idx="1">
                  <c:v>79.3</c:v>
                </c:pt>
                <c:pt idx="2">
                  <c:v>81.5</c:v>
                </c:pt>
                <c:pt idx="3">
                  <c:v>85.9</c:v>
                </c:pt>
                <c:pt idx="4">
                  <c:v>79.2</c:v>
                </c:pt>
                <c:pt idx="5">
                  <c:v>79.8</c:v>
                </c:pt>
                <c:pt idx="6">
                  <c:v>78.2</c:v>
                </c:pt>
                <c:pt idx="7">
                  <c:v>83.9</c:v>
                </c:pt>
                <c:pt idx="8">
                  <c:v>76</c:v>
                </c:pt>
                <c:pt idx="9">
                  <c:v>77.900000000000006</c:v>
                </c:pt>
                <c:pt idx="10">
                  <c:v>80.7</c:v>
                </c:pt>
                <c:pt idx="11">
                  <c:v>74.900000000000006</c:v>
                </c:pt>
                <c:pt idx="12">
                  <c:v>66.900000000000006</c:v>
                </c:pt>
                <c:pt idx="13">
                  <c:v>54.7</c:v>
                </c:pt>
                <c:pt idx="14">
                  <c:v>25.8</c:v>
                </c:pt>
                <c:pt idx="15">
                  <c:v>14.1</c:v>
                </c:pt>
                <c:pt idx="16">
                  <c:v>8.9</c:v>
                </c:pt>
                <c:pt idx="17">
                  <c:v>15.3</c:v>
                </c:pt>
                <c:pt idx="18">
                  <c:v>18.7</c:v>
                </c:pt>
                <c:pt idx="19">
                  <c:v>17.899999999999999</c:v>
                </c:pt>
                <c:pt idx="20">
                  <c:v>24</c:v>
                </c:pt>
                <c:pt idx="21">
                  <c:v>30.8</c:v>
                </c:pt>
                <c:pt idx="22">
                  <c:v>34</c:v>
                </c:pt>
                <c:pt idx="23">
                  <c:v>23.6</c:v>
                </c:pt>
                <c:pt idx="24">
                  <c:v>17.399999999999999</c:v>
                </c:pt>
                <c:pt idx="25">
                  <c:v>18.5</c:v>
                </c:pt>
                <c:pt idx="26">
                  <c:v>27.6</c:v>
                </c:pt>
                <c:pt idx="27">
                  <c:v>21.5</c:v>
                </c:pt>
                <c:pt idx="28">
                  <c:v>15.2</c:v>
                </c:pt>
                <c:pt idx="29">
                  <c:v>21</c:v>
                </c:pt>
                <c:pt idx="30">
                  <c:v>27.8</c:v>
                </c:pt>
                <c:pt idx="31">
                  <c:v>26.9</c:v>
                </c:pt>
                <c:pt idx="32">
                  <c:v>25.4</c:v>
                </c:pt>
                <c:pt idx="33">
                  <c:v>34.700000000000003</c:v>
                </c:pt>
                <c:pt idx="34">
                  <c:v>40.200000000000003</c:v>
                </c:pt>
                <c:pt idx="35">
                  <c:v>45.1</c:v>
                </c:pt>
                <c:pt idx="36">
                  <c:v>30.2</c:v>
                </c:pt>
                <c:pt idx="37">
                  <c:v>29.2</c:v>
                </c:pt>
                <c:pt idx="38">
                  <c:v>37.299999999999997</c:v>
                </c:pt>
                <c:pt idx="39">
                  <c:v>39.700000000000003</c:v>
                </c:pt>
                <c:pt idx="40">
                  <c:v>41.2</c:v>
                </c:pt>
                <c:pt idx="41">
                  <c:v>43.6</c:v>
                </c:pt>
                <c:pt idx="42">
                  <c:v>42.9</c:v>
                </c:pt>
                <c:pt idx="43">
                  <c:v>43.8</c:v>
                </c:pt>
                <c:pt idx="44">
                  <c:v>46.4</c:v>
                </c:pt>
                <c:pt idx="45">
                  <c:v>53.4</c:v>
                </c:pt>
                <c:pt idx="46">
                  <c:v>60.8</c:v>
                </c:pt>
                <c:pt idx="47">
                  <c:v>61.6</c:v>
                </c:pt>
                <c:pt idx="48">
                  <c:v>51.5</c:v>
                </c:pt>
                <c:pt idx="49">
                  <c:v>57.3</c:v>
                </c:pt>
                <c:pt idx="50">
                  <c:v>61.6</c:v>
                </c:pt>
                <c:pt idx="51">
                  <c:v>65.400000000000006</c:v>
                </c:pt>
                <c:pt idx="52">
                  <c:v>65.599999999999994</c:v>
                </c:pt>
                <c:pt idx="53">
                  <c:v>65.5</c:v>
                </c:pt>
                <c:pt idx="54">
                  <c:v>67.3</c:v>
                </c:pt>
                <c:pt idx="55">
                  <c:v>73.7</c:v>
                </c:pt>
                <c:pt idx="56">
                  <c:v>71.3</c:v>
                </c:pt>
                <c:pt idx="57">
                  <c:v>74.599999999999994</c:v>
                </c:pt>
                <c:pt idx="58">
                  <c:v>77.400000000000006</c:v>
                </c:pt>
                <c:pt idx="59">
                  <c:v>73.7</c:v>
                </c:pt>
                <c:pt idx="60">
                  <c:v>64.900000000000006</c:v>
                </c:pt>
                <c:pt idx="61">
                  <c:v>70.8</c:v>
                </c:pt>
                <c:pt idx="62">
                  <c:v>74.8</c:v>
                </c:pt>
                <c:pt idx="63">
                  <c:v>79</c:v>
                </c:pt>
                <c:pt idx="64">
                  <c:v>75.099999999999994</c:v>
                </c:pt>
                <c:pt idx="65">
                  <c:v>74</c:v>
                </c:pt>
                <c:pt idx="66">
                  <c:v>76.3</c:v>
                </c:pt>
                <c:pt idx="67">
                  <c:v>73.8</c:v>
                </c:pt>
                <c:pt idx="68">
                  <c:v>75.400000000000006</c:v>
                </c:pt>
                <c:pt idx="69">
                  <c:v>82.9</c:v>
                </c:pt>
                <c:pt idx="70">
                  <c:v>83.2</c:v>
                </c:pt>
                <c:pt idx="71">
                  <c:v>80</c:v>
                </c:pt>
              </c:numCache>
            </c:numRef>
          </c:val>
          <c:smooth val="0"/>
          <c:extLst>
            <c:ext xmlns:c16="http://schemas.microsoft.com/office/drawing/2014/chart" uri="{C3380CC4-5D6E-409C-BE32-E72D297353CC}">
              <c16:uniqueId val="{00000000-63C9-4DD6-B960-7ECEEB809A8C}"/>
            </c:ext>
          </c:extLst>
        </c:ser>
        <c:dLbls>
          <c:showLegendKey val="0"/>
          <c:showVal val="0"/>
          <c:showCatName val="0"/>
          <c:showSerName val="0"/>
          <c:showPercent val="0"/>
          <c:showBubbleSize val="0"/>
        </c:dLbls>
        <c:marker val="1"/>
        <c:smooth val="0"/>
        <c:axId val="648735504"/>
        <c:axId val="648735832"/>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7.1981522853188873E-2"/>
          <c:h val="0.1058169793743792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3682122265539E-2"/>
          <c:y val="5.6403423772609818E-2"/>
          <c:w val="0.89983247216971229"/>
          <c:h val="0.75454215116279066"/>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'延べ宿泊者数、客室稼働率（グラフ用）'!$C$18:$BV$18</c:f>
              <c:numCache>
                <c:formatCode>#,##0_);[Red]\(#,##0\)</c:formatCode>
                <c:ptCount val="72"/>
                <c:pt idx="0">
                  <c:v>1979290</c:v>
                </c:pt>
                <c:pt idx="1">
                  <c:v>2173350</c:v>
                </c:pt>
                <c:pt idx="2">
                  <c:v>2627710</c:v>
                </c:pt>
                <c:pt idx="3">
                  <c:v>2448460</c:v>
                </c:pt>
                <c:pt idx="4">
                  <c:v>2446640</c:v>
                </c:pt>
                <c:pt idx="5">
                  <c:v>2269140</c:v>
                </c:pt>
                <c:pt idx="6">
                  <c:v>2422140</c:v>
                </c:pt>
                <c:pt idx="7">
                  <c:v>3048850</c:v>
                </c:pt>
                <c:pt idx="8">
                  <c:v>2476880</c:v>
                </c:pt>
                <c:pt idx="9">
                  <c:v>2478760</c:v>
                </c:pt>
                <c:pt idx="10">
                  <c:v>2585970</c:v>
                </c:pt>
                <c:pt idx="11">
                  <c:v>2544150</c:v>
                </c:pt>
                <c:pt idx="12">
                  <c:v>2476650</c:v>
                </c:pt>
                <c:pt idx="13">
                  <c:v>2445750</c:v>
                </c:pt>
                <c:pt idx="14">
                  <c:v>1334720</c:v>
                </c:pt>
                <c:pt idx="15">
                  <c:v>629950</c:v>
                </c:pt>
                <c:pt idx="16">
                  <c:v>451130</c:v>
                </c:pt>
                <c:pt idx="17">
                  <c:v>823900</c:v>
                </c:pt>
                <c:pt idx="18">
                  <c:v>1030290</c:v>
                </c:pt>
                <c:pt idx="19">
                  <c:v>1017100</c:v>
                </c:pt>
                <c:pt idx="20">
                  <c:v>1291610</c:v>
                </c:pt>
                <c:pt idx="21">
                  <c:v>1767950</c:v>
                </c:pt>
                <c:pt idx="22">
                  <c:v>1953460</c:v>
                </c:pt>
                <c:pt idx="23">
                  <c:v>1269750</c:v>
                </c:pt>
                <c:pt idx="24">
                  <c:v>949350</c:v>
                </c:pt>
                <c:pt idx="25">
                  <c:v>903560</c:v>
                </c:pt>
                <c:pt idx="26">
                  <c:v>1566720</c:v>
                </c:pt>
                <c:pt idx="27">
                  <c:v>1117010</c:v>
                </c:pt>
                <c:pt idx="28">
                  <c:v>795580</c:v>
                </c:pt>
                <c:pt idx="29">
                  <c:v>1044640</c:v>
                </c:pt>
                <c:pt idx="30">
                  <c:v>1533900</c:v>
                </c:pt>
                <c:pt idx="31">
                  <c:v>1514110</c:v>
                </c:pt>
                <c:pt idx="32">
                  <c:v>1303250</c:v>
                </c:pt>
                <c:pt idx="33">
                  <c:v>1890520</c:v>
                </c:pt>
                <c:pt idx="34">
                  <c:v>2189340</c:v>
                </c:pt>
                <c:pt idx="35">
                  <c:v>2731370</c:v>
                </c:pt>
                <c:pt idx="36">
                  <c:v>1712170</c:v>
                </c:pt>
                <c:pt idx="37">
                  <c:v>1391590</c:v>
                </c:pt>
                <c:pt idx="38">
                  <c:v>2085400</c:v>
                </c:pt>
                <c:pt idx="39">
                  <c:v>2005600</c:v>
                </c:pt>
                <c:pt idx="40">
                  <c:v>2401280</c:v>
                </c:pt>
                <c:pt idx="41">
                  <c:v>2264810</c:v>
                </c:pt>
                <c:pt idx="42">
                  <c:v>2569540</c:v>
                </c:pt>
                <c:pt idx="43">
                  <c:v>2682020</c:v>
                </c:pt>
                <c:pt idx="44">
                  <c:v>2562350</c:v>
                </c:pt>
                <c:pt idx="45">
                  <c:v>2808620</c:v>
                </c:pt>
                <c:pt idx="46">
                  <c:v>2979480</c:v>
                </c:pt>
                <c:pt idx="47">
                  <c:v>2929930</c:v>
                </c:pt>
                <c:pt idx="48">
                  <c:v>2210520</c:v>
                </c:pt>
                <c:pt idx="49">
                  <c:v>2374960</c:v>
                </c:pt>
                <c:pt idx="50">
                  <c:v>2960440</c:v>
                </c:pt>
                <c:pt idx="51">
                  <c:v>2340470</c:v>
                </c:pt>
                <c:pt idx="52">
                  <c:v>2649730</c:v>
                </c:pt>
                <c:pt idx="53">
                  <c:v>2235950</c:v>
                </c:pt>
                <c:pt idx="54">
                  <c:v>2443480</c:v>
                </c:pt>
                <c:pt idx="55">
                  <c:v>3023730</c:v>
                </c:pt>
                <c:pt idx="56">
                  <c:v>2620050</c:v>
                </c:pt>
                <c:pt idx="57">
                  <c:v>2706930</c:v>
                </c:pt>
                <c:pt idx="58">
                  <c:v>2665730</c:v>
                </c:pt>
                <c:pt idx="59">
                  <c:v>2637720</c:v>
                </c:pt>
                <c:pt idx="60">
                  <c:v>2299110</c:v>
                </c:pt>
                <c:pt idx="61">
                  <c:v>2384120</c:v>
                </c:pt>
                <c:pt idx="62">
                  <c:v>2735290</c:v>
                </c:pt>
                <c:pt idx="63">
                  <c:v>2504320</c:v>
                </c:pt>
                <c:pt idx="64">
                  <c:v>2641480</c:v>
                </c:pt>
                <c:pt idx="65">
                  <c:v>2343680</c:v>
                </c:pt>
                <c:pt idx="66">
                  <c:v>2484290</c:v>
                </c:pt>
                <c:pt idx="67">
                  <c:v>2812380</c:v>
                </c:pt>
                <c:pt idx="68">
                  <c:v>2550300</c:v>
                </c:pt>
                <c:pt idx="69">
                  <c:v>2878660</c:v>
                </c:pt>
                <c:pt idx="70">
                  <c:v>2754750</c:v>
                </c:pt>
                <c:pt idx="71">
                  <c:v>2730930</c:v>
                </c:pt>
              </c:numCache>
            </c:numRef>
          </c:val>
          <c:extLst>
            <c:ext xmlns:c16="http://schemas.microsoft.com/office/drawing/2014/chart" uri="{C3380CC4-5D6E-409C-BE32-E72D297353CC}">
              <c16:uniqueId val="{00000000-51AC-44FF-AEED-5CFA4CA22BCD}"/>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'延べ宿泊者数、客室稼働率（グラフ用）'!$C$2:$BV$3</c:f>
              <c:multiLvlStrCache>
                <c:ptCount val="72"/>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lvl>
                <c:lvl>
                  <c:pt idx="0">
                    <c:v>2019年</c:v>
                  </c:pt>
                  <c:pt idx="12">
                    <c:v>2020年</c:v>
                  </c:pt>
                  <c:pt idx="24">
                    <c:v>2021年</c:v>
                  </c:pt>
                  <c:pt idx="36">
                    <c:v>2022年</c:v>
                  </c:pt>
                  <c:pt idx="48">
                    <c:v>2023年</c:v>
                  </c:pt>
                  <c:pt idx="60">
                    <c:v>2024年</c:v>
                  </c:pt>
                </c:lvl>
              </c:multiLvlStrCache>
            </c:multiLvlStrRef>
          </c:cat>
          <c:val>
            <c:numRef>
              <c:f>'延べ宿泊者数、客室稼働率（グラフ用）'!$C$19:$BV$19</c:f>
              <c:numCache>
                <c:formatCode>#,##0_);[Red]\(#,##0\)</c:formatCode>
                <c:ptCount val="72"/>
                <c:pt idx="0">
                  <c:v>1411170</c:v>
                </c:pt>
                <c:pt idx="1">
                  <c:v>1387100</c:v>
                </c:pt>
                <c:pt idx="2">
                  <c:v>1449930</c:v>
                </c:pt>
                <c:pt idx="3">
                  <c:v>1681340</c:v>
                </c:pt>
                <c:pt idx="4">
                  <c:v>1538420</c:v>
                </c:pt>
                <c:pt idx="5">
                  <c:v>1572720</c:v>
                </c:pt>
                <c:pt idx="6">
                  <c:v>1759470</c:v>
                </c:pt>
                <c:pt idx="7">
                  <c:v>1521170</c:v>
                </c:pt>
                <c:pt idx="8">
                  <c:v>1291960</c:v>
                </c:pt>
                <c:pt idx="9">
                  <c:v>1496590</c:v>
                </c:pt>
                <c:pt idx="10">
                  <c:v>1411200</c:v>
                </c:pt>
                <c:pt idx="11">
                  <c:v>1405110</c:v>
                </c:pt>
                <c:pt idx="12">
                  <c:v>1966700</c:v>
                </c:pt>
                <c:pt idx="13">
                  <c:v>685300</c:v>
                </c:pt>
                <c:pt idx="14">
                  <c:v>159200</c:v>
                </c:pt>
                <c:pt idx="15">
                  <c:v>42200</c:v>
                </c:pt>
                <c:pt idx="16">
                  <c:v>33160</c:v>
                </c:pt>
                <c:pt idx="17">
                  <c:v>30950</c:v>
                </c:pt>
                <c:pt idx="18">
                  <c:v>29190</c:v>
                </c:pt>
                <c:pt idx="19">
                  <c:v>30940</c:v>
                </c:pt>
                <c:pt idx="20">
                  <c:v>33070</c:v>
                </c:pt>
                <c:pt idx="21">
                  <c:v>41510</c:v>
                </c:pt>
                <c:pt idx="22">
                  <c:v>69120</c:v>
                </c:pt>
                <c:pt idx="23">
                  <c:v>103410</c:v>
                </c:pt>
                <c:pt idx="24">
                  <c:v>69730</c:v>
                </c:pt>
                <c:pt idx="25">
                  <c:v>18250</c:v>
                </c:pt>
                <c:pt idx="26">
                  <c:v>20150</c:v>
                </c:pt>
                <c:pt idx="27">
                  <c:v>18260</c:v>
                </c:pt>
                <c:pt idx="28">
                  <c:v>21270</c:v>
                </c:pt>
                <c:pt idx="29">
                  <c:v>17910</c:v>
                </c:pt>
                <c:pt idx="30">
                  <c:v>19760</c:v>
                </c:pt>
                <c:pt idx="31">
                  <c:v>20450</c:v>
                </c:pt>
                <c:pt idx="32">
                  <c:v>25010</c:v>
                </c:pt>
                <c:pt idx="33">
                  <c:v>25040</c:v>
                </c:pt>
                <c:pt idx="34">
                  <c:v>32400</c:v>
                </c:pt>
                <c:pt idx="35">
                  <c:v>31160</c:v>
                </c:pt>
                <c:pt idx="36">
                  <c:v>24610</c:v>
                </c:pt>
                <c:pt idx="37">
                  <c:v>23140</c:v>
                </c:pt>
                <c:pt idx="38">
                  <c:v>32770</c:v>
                </c:pt>
                <c:pt idx="39">
                  <c:v>41310</c:v>
                </c:pt>
                <c:pt idx="40">
                  <c:v>56770</c:v>
                </c:pt>
                <c:pt idx="41">
                  <c:v>42090</c:v>
                </c:pt>
                <c:pt idx="42">
                  <c:v>55550</c:v>
                </c:pt>
                <c:pt idx="43">
                  <c:v>60970</c:v>
                </c:pt>
                <c:pt idx="44">
                  <c:v>86590</c:v>
                </c:pt>
                <c:pt idx="45">
                  <c:v>273090</c:v>
                </c:pt>
                <c:pt idx="46">
                  <c:v>599400</c:v>
                </c:pt>
                <c:pt idx="47">
                  <c:v>833410</c:v>
                </c:pt>
                <c:pt idx="48">
                  <c:v>846840</c:v>
                </c:pt>
                <c:pt idx="49">
                  <c:v>911430</c:v>
                </c:pt>
                <c:pt idx="50">
                  <c:v>1074960</c:v>
                </c:pt>
                <c:pt idx="51">
                  <c:v>1305630</c:v>
                </c:pt>
                <c:pt idx="52">
                  <c:v>1470150</c:v>
                </c:pt>
                <c:pt idx="53">
                  <c:v>1542410</c:v>
                </c:pt>
                <c:pt idx="54">
                  <c:v>1812690</c:v>
                </c:pt>
                <c:pt idx="55">
                  <c:v>1704020</c:v>
                </c:pt>
                <c:pt idx="56">
                  <c:v>1615710</c:v>
                </c:pt>
                <c:pt idx="57">
                  <c:v>2001520</c:v>
                </c:pt>
                <c:pt idx="58">
                  <c:v>2040800</c:v>
                </c:pt>
                <c:pt idx="59">
                  <c:v>2154690</c:v>
                </c:pt>
                <c:pt idx="60">
                  <c:v>1755320</c:v>
                </c:pt>
                <c:pt idx="61">
                  <c:v>1698590</c:v>
                </c:pt>
                <c:pt idx="62">
                  <c:v>1857890</c:v>
                </c:pt>
                <c:pt idx="63">
                  <c:v>2187830</c:v>
                </c:pt>
                <c:pt idx="64">
                  <c:v>2125570</c:v>
                </c:pt>
                <c:pt idx="65">
                  <c:v>2263610</c:v>
                </c:pt>
                <c:pt idx="66">
                  <c:v>2488260</c:v>
                </c:pt>
                <c:pt idx="67">
                  <c:v>2144640</c:v>
                </c:pt>
                <c:pt idx="68">
                  <c:v>1924660</c:v>
                </c:pt>
                <c:pt idx="69">
                  <c:v>2380700</c:v>
                </c:pt>
                <c:pt idx="70">
                  <c:v>2299000</c:v>
                </c:pt>
                <c:pt idx="71">
                  <c:v>2209920</c:v>
                </c:pt>
              </c:numCache>
            </c:numRef>
          </c:val>
          <c:extLst>
            <c:ext xmlns:c16="http://schemas.microsoft.com/office/drawing/2014/chart" uri="{C3380CC4-5D6E-409C-BE32-E72D297353CC}">
              <c16:uniqueId val="{00000001-51AC-44FF-AEED-5CFA4CA22BCD}"/>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55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0.25168853233417798"/>
          <c:y val="4.7324940991345398E-2"/>
          <c:w val="0.38075775726136363"/>
          <c:h val="8.0615409027497711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'外国人旅行者数（全国）'!$O$2:$BW$3</c:f>
              <c:multiLvlStrCache>
                <c:ptCount val="6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'外国人旅行者数（全国）'!$O$4:$BW$4</c:f>
              <c:numCache>
                <c:formatCode>#,##0;"△ "#,##0</c:formatCode>
                <c:ptCount val="61"/>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3781200</c:v>
                </c:pt>
              </c:numCache>
            </c:numRef>
          </c:val>
          <c:extLst>
            <c:ext xmlns:c16="http://schemas.microsoft.com/office/drawing/2014/chart" uri="{C3380CC4-5D6E-409C-BE32-E72D297353CC}">
              <c16:uniqueId val="{00000000-61E3-4FEC-AF73-5880370B14A9}"/>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0"/>
              <c:layout>
                <c:manualLayout>
                  <c:x val="-4.3937200939256148E-2"/>
                  <c:y val="-5.0146094922214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E3-4FEC-AF73-5880370B14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'外国人旅行者数（全国）'!$O$2:$BW$4</c:f>
              <c:multiLvlStrCache>
                <c:ptCount val="61"/>
                <c:lvl>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c:v>2,073,441</c:v>
                  </c:pt>
                  <c:pt idx="42">
                    <c:v>2,320,694</c:v>
                  </c:pt>
                  <c:pt idx="43">
                    <c:v>2,157,190</c:v>
                  </c:pt>
                  <c:pt idx="44">
                    <c:v>2,184,442</c:v>
                  </c:pt>
                  <c:pt idx="45">
                    <c:v>2,516,623</c:v>
                  </c:pt>
                  <c:pt idx="46">
                    <c:v>2,440,890</c:v>
                  </c:pt>
                  <c:pt idx="47">
                    <c:v>2,734,115</c:v>
                  </c:pt>
                  <c:pt idx="48">
                    <c:v>2,688,478</c:v>
                  </c:pt>
                  <c:pt idx="49">
                    <c:v>2,788,224</c:v>
                  </c:pt>
                  <c:pt idx="50">
                    <c:v>3,081,781</c:v>
                  </c:pt>
                  <c:pt idx="51">
                    <c:v>3,043,003</c:v>
                  </c:pt>
                  <c:pt idx="52">
                    <c:v>3,040,294</c:v>
                  </c:pt>
                  <c:pt idx="53">
                    <c:v>3,140,642</c:v>
                  </c:pt>
                  <c:pt idx="54">
                    <c:v>3,292,602</c:v>
                  </c:pt>
                  <c:pt idx="55">
                    <c:v>2,933,381</c:v>
                  </c:pt>
                  <c:pt idx="56">
                    <c:v>2,872,487</c:v>
                  </c:pt>
                  <c:pt idx="57">
                    <c:v>3,312,193</c:v>
                  </c:pt>
                  <c:pt idx="58">
                    <c:v>3,187,000</c:v>
                  </c:pt>
                  <c:pt idx="59">
                    <c:v>3,489,800</c:v>
                  </c:pt>
                  <c:pt idx="60">
                    <c:v>3,781,200</c:v>
                  </c:pt>
                </c:lvl>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'外国人旅行者数（全国）'!$O$6:$BW$6</c:f>
              <c:numCache>
                <c:formatCode>#,##0.0_ </c:formatCode>
                <c:ptCount val="61"/>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-28.006545740147448</c:v>
                </c:pt>
                <c:pt idx="42">
                  <c:v>-22.415668150691914</c:v>
                </c:pt>
                <c:pt idx="43">
                  <c:v>-14.401773873928924</c:v>
                </c:pt>
                <c:pt idx="44">
                  <c:v>-3.8911373792667736</c:v>
                </c:pt>
                <c:pt idx="45">
                  <c:v>0.80330277404820905</c:v>
                </c:pt>
                <c:pt idx="46">
                  <c:v>-1.5729492060290173E-2</c:v>
                </c:pt>
                <c:pt idx="47">
                  <c:v>8.2223348996016909</c:v>
                </c:pt>
                <c:pt idx="48">
                  <c:v>-3.2015301901322513E-2</c:v>
                </c:pt>
                <c:pt idx="49">
                  <c:v>7.0614156006822526</c:v>
                </c:pt>
                <c:pt idx="50">
                  <c:v>11.653230130689218</c:v>
                </c:pt>
                <c:pt idx="51">
                  <c:v>3.9743942378493102</c:v>
                </c:pt>
                <c:pt idx="52">
                  <c:v>9.6355655115537111</c:v>
                </c:pt>
                <c:pt idx="53">
                  <c:v>9.0485170176396892</c:v>
                </c:pt>
                <c:pt idx="54">
                  <c:v>10.076695253960889</c:v>
                </c:pt>
                <c:pt idx="55">
                  <c:v>16.397818528697282</c:v>
                </c:pt>
                <c:pt idx="56">
                  <c:v>26.380768389749942</c:v>
                </c:pt>
                <c:pt idx="57">
                  <c:v>32.669849168939116</c:v>
                </c:pt>
                <c:pt idx="58">
                  <c:v>30.546591656651412</c:v>
                </c:pt>
                <c:pt idx="59">
                  <c:v>38.134023013892971</c:v>
                </c:pt>
                <c:pt idx="60">
                  <c:v>40.59960458685201</c:v>
                </c:pt>
              </c:numCache>
            </c:numRef>
          </c:val>
          <c:smooth val="0"/>
          <c:extLst>
            <c:ext xmlns:c16="http://schemas.microsoft.com/office/drawing/2014/chart" uri="{C3380CC4-5D6E-409C-BE32-E72D297353CC}">
              <c16:uniqueId val="{00000002-61E3-4FEC-AF73-5880370B14A9}"/>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関西空港外国人入国者数!$O$2:$BW$3</c:f>
              <c:multiLvlStrCache>
                <c:ptCount val="6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lvl>
                <c:lvl>
                  <c:pt idx="0">
                    <c:v>2020年</c:v>
                  </c:pt>
                  <c:pt idx="12">
                    <c:v>2021年</c:v>
                  </c:pt>
                  <c:pt idx="24">
                    <c:v>2022年</c:v>
                  </c:pt>
                  <c:pt idx="36">
                    <c:v>2023年</c:v>
                  </c:pt>
                  <c:pt idx="48">
                    <c:v>2024年</c:v>
                  </c:pt>
                  <c:pt idx="60">
                    <c:v>2025年</c:v>
                  </c:pt>
                </c:lvl>
              </c:multiLvlStrCache>
            </c:multiLvlStrRef>
          </c:cat>
          <c:val>
            <c:numRef>
              <c:f>関西空港外国人入国者数!$O$4:$BW$4</c:f>
              <c:numCache>
                <c:formatCode>#,##0;"△ "#,##0</c:formatCode>
                <c:ptCount val="61"/>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601249</c:v>
                </c:pt>
                <c:pt idx="43">
                  <c:v>591857</c:v>
                </c:pt>
                <c:pt idx="44">
                  <c:v>591666</c:v>
                </c:pt>
                <c:pt idx="45">
                  <c:v>655571</c:v>
                </c:pt>
                <c:pt idx="46">
                  <c:v>663794</c:v>
                </c:pt>
                <c:pt idx="47">
                  <c:v>721677</c:v>
                </c:pt>
                <c:pt idx="48">
                  <c:v>700407</c:v>
                </c:pt>
                <c:pt idx="49">
                  <c:v>715170</c:v>
                </c:pt>
                <c:pt idx="50">
                  <c:v>772640</c:v>
                </c:pt>
                <c:pt idx="51">
                  <c:v>772860</c:v>
                </c:pt>
                <c:pt idx="52">
                  <c:v>798812</c:v>
                </c:pt>
                <c:pt idx="53">
                  <c:v>812689</c:v>
                </c:pt>
                <c:pt idx="54">
                  <c:v>831035</c:v>
                </c:pt>
                <c:pt idx="55">
                  <c:v>762632</c:v>
                </c:pt>
                <c:pt idx="56">
                  <c:v>738390</c:v>
                </c:pt>
                <c:pt idx="57">
                  <c:v>828746</c:v>
                </c:pt>
                <c:pt idx="58">
                  <c:v>838503</c:v>
                </c:pt>
                <c:pt idx="59">
                  <c:v>885400</c:v>
                </c:pt>
                <c:pt idx="60">
                  <c:v>916874</c:v>
                </c:pt>
              </c:numCache>
            </c:numRef>
          </c:val>
          <c:extLst>
            <c:ext xmlns:c16="http://schemas.microsoft.com/office/drawing/2014/chart" uri="{C3380CC4-5D6E-409C-BE32-E72D297353CC}">
              <c16:uniqueId val="{00000000-C8C1-439B-9ED1-059DA9FEB700}"/>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60"/>
              <c:layout>
                <c:manualLayout>
                  <c:x val="-9.2639198157641461E-2"/>
                  <c:y val="-2.8111662178392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C1-439B-9ED1-059DA9FEB7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関西空港外国人入国者数!$O$2:$BR$3</c:f>
              <c:multiLvlStrCache>
                <c:ptCount val="56"/>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lvl>
                <c:lvl>
                  <c:pt idx="0">
                    <c:v>2020年</c:v>
                  </c:pt>
                  <c:pt idx="12">
                    <c:v>2021年</c:v>
                  </c:pt>
                  <c:pt idx="24">
                    <c:v>2022年</c:v>
                  </c:pt>
                  <c:pt idx="36">
                    <c:v>2023年</c:v>
                  </c:pt>
                  <c:pt idx="48">
                    <c:v>2024年</c:v>
                  </c:pt>
                </c:lvl>
              </c:multiLvlStrCache>
            </c:multiLvlStrRef>
          </c:cat>
          <c:val>
            <c:numRef>
              <c:f>関西空港外国人入国者数!$O$6:$BW$6</c:f>
              <c:numCache>
                <c:formatCode>#,##0.0_ </c:formatCode>
                <c:ptCount val="61"/>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-21.486336314572295</c:v>
                </c:pt>
                <c:pt idx="43">
                  <c:v>-11.112829878111052</c:v>
                </c:pt>
                <c:pt idx="44">
                  <c:v>-1.3913008696463725</c:v>
                </c:pt>
                <c:pt idx="45">
                  <c:v>0.59969646888038408</c:v>
                </c:pt>
                <c:pt idx="46">
                  <c:v>-0.80249385800790218</c:v>
                </c:pt>
                <c:pt idx="47">
                  <c:v>11.888080446636362</c:v>
                </c:pt>
                <c:pt idx="48">
                  <c:v>0.76435705098878426</c:v>
                </c:pt>
                <c:pt idx="49">
                  <c:v>5.9768595629160259</c:v>
                </c:pt>
                <c:pt idx="50">
                  <c:v>6.3802836293542553</c:v>
                </c:pt>
                <c:pt idx="51">
                  <c:v>1.1309614939212231</c:v>
                </c:pt>
                <c:pt idx="52">
                  <c:v>5.9096652387373272</c:v>
                </c:pt>
                <c:pt idx="53">
                  <c:v>6.1129013725531145</c:v>
                </c:pt>
                <c:pt idx="54">
                  <c:v>8.5201014900971437</c:v>
                </c:pt>
                <c:pt idx="55">
                  <c:v>14.53476147852677</c:v>
                </c:pt>
                <c:pt idx="56">
                  <c:v>23.062128550333828</c:v>
                </c:pt>
                <c:pt idx="57">
                  <c:v>27.17401478985304</c:v>
                </c:pt>
                <c:pt idx="58">
                  <c:v>25.306053523500971</c:v>
                </c:pt>
                <c:pt idx="59">
                  <c:v>37.271530653535898</c:v>
                </c:pt>
                <c:pt idx="60">
                  <c:v>31.906475958647327</c:v>
                </c:pt>
              </c:numCache>
            </c:numRef>
          </c:val>
          <c:smooth val="0"/>
          <c:extLst>
            <c:ext xmlns:c16="http://schemas.microsoft.com/office/drawing/2014/chart" uri="{C3380CC4-5D6E-409C-BE32-E72D297353CC}">
              <c16:uniqueId val="{00000002-C8C1-439B-9ED1-059DA9FEB700}"/>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4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Sheet1!$B$8:$O$8</c:f>
              <c:numCache>
                <c:formatCode>#,##0_);[Red]\(#,##0\)</c:formatCode>
                <c:ptCount val="14"/>
                <c:pt idx="0">
                  <c:v>2159</c:v>
                </c:pt>
                <c:pt idx="1">
                  <c:v>1892</c:v>
                </c:pt>
                <c:pt idx="2">
                  <c:v>2337</c:v>
                </c:pt>
                <c:pt idx="3">
                  <c:v>2427</c:v>
                </c:pt>
                <c:pt idx="4">
                  <c:v>2590</c:v>
                </c:pt>
                <c:pt idx="5">
                  <c:v>2847</c:v>
                </c:pt>
                <c:pt idx="6">
                  <c:v>3112</c:v>
                </c:pt>
                <c:pt idx="7">
                  <c:v>3313</c:v>
                </c:pt>
                <c:pt idx="8">
                  <c:v>3433</c:v>
                </c:pt>
                <c:pt idx="9">
                  <c:v>3621</c:v>
                </c:pt>
                <c:pt idx="10">
                  <c:v>222</c:v>
                </c:pt>
                <c:pt idx="11">
                  <c:v>29</c:v>
                </c:pt>
                <c:pt idx="12">
                  <c:v>553</c:v>
                </c:pt>
                <c:pt idx="13">
                  <c:v>1376</c:v>
                </c:pt>
              </c:numCache>
            </c:numRef>
          </c:val>
          <c:extLst>
            <c:ext xmlns:c16="http://schemas.microsoft.com/office/drawing/2014/chart" uri="{C3380CC4-5D6E-409C-BE32-E72D297353CC}">
              <c16:uniqueId val="{00000000-3C3A-4F9E-B49A-B88B779090D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Sheet1!$B$3:$O$3</c:f>
              <c:numCache>
                <c:formatCode>#,##0_);[Red]\(#,##0\)</c:formatCode>
                <c:ptCount val="14"/>
                <c:pt idx="0">
                  <c:v>152</c:v>
                </c:pt>
                <c:pt idx="1">
                  <c:v>135</c:v>
                </c:pt>
                <c:pt idx="2">
                  <c:v>281</c:v>
                </c:pt>
                <c:pt idx="3">
                  <c:v>314</c:v>
                </c:pt>
                <c:pt idx="4">
                  <c:v>253</c:v>
                </c:pt>
                <c:pt idx="5">
                  <c:v>242</c:v>
                </c:pt>
                <c:pt idx="6">
                  <c:v>280</c:v>
                </c:pt>
                <c:pt idx="7">
                  <c:v>251</c:v>
                </c:pt>
                <c:pt idx="8">
                  <c:v>240</c:v>
                </c:pt>
                <c:pt idx="9">
                  <c:v>300</c:v>
                </c:pt>
                <c:pt idx="10">
                  <c:v>23</c:v>
                </c:pt>
                <c:pt idx="11">
                  <c:v>0</c:v>
                </c:pt>
                <c:pt idx="12">
                  <c:v>21</c:v>
                </c:pt>
                <c:pt idx="13">
                  <c:v>51</c:v>
                </c:pt>
              </c:numCache>
            </c:numRef>
          </c:val>
          <c:smooth val="0"/>
          <c:extLst>
            <c:ext xmlns:c16="http://schemas.microsoft.com/office/drawing/2014/chart" uri="{C3380CC4-5D6E-409C-BE32-E72D297353CC}">
              <c16:uniqueId val="{00000001-3C3A-4F9E-B49A-B88B779090D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Sheet1!$B$4:$O$4</c:f>
              <c:numCache>
                <c:formatCode>#,##0_);[Red]\(#,##0\)</c:formatCode>
                <c:ptCount val="14"/>
                <c:pt idx="0">
                  <c:v>510</c:v>
                </c:pt>
                <c:pt idx="1">
                  <c:v>484</c:v>
                </c:pt>
                <c:pt idx="2">
                  <c:v>517</c:v>
                </c:pt>
                <c:pt idx="3">
                  <c:v>537</c:v>
                </c:pt>
                <c:pt idx="4">
                  <c:v>565</c:v>
                </c:pt>
                <c:pt idx="5">
                  <c:v>583</c:v>
                </c:pt>
                <c:pt idx="6">
                  <c:v>593</c:v>
                </c:pt>
                <c:pt idx="7">
                  <c:v>631</c:v>
                </c:pt>
                <c:pt idx="8">
                  <c:v>670</c:v>
                </c:pt>
                <c:pt idx="9">
                  <c:v>581</c:v>
                </c:pt>
                <c:pt idx="10">
                  <c:v>64</c:v>
                </c:pt>
                <c:pt idx="11">
                  <c:v>4</c:v>
                </c:pt>
                <c:pt idx="12">
                  <c:v>136</c:v>
                </c:pt>
                <c:pt idx="13">
                  <c:v>332</c:v>
                </c:pt>
              </c:numCache>
            </c:numRef>
          </c:val>
          <c:smooth val="0"/>
          <c:extLst>
            <c:ext xmlns:c16="http://schemas.microsoft.com/office/drawing/2014/chart" uri="{C3380CC4-5D6E-409C-BE32-E72D297353CC}">
              <c16:uniqueId val="{00000002-3C3A-4F9E-B49A-B88B779090D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Sheet1!$B$5:$O$5</c:f>
              <c:numCache>
                <c:formatCode>#,##0_);[Red]\(#,##0\)</c:formatCode>
                <c:ptCount val="14"/>
                <c:pt idx="0">
                  <c:v>139</c:v>
                </c:pt>
                <c:pt idx="1">
                  <c:v>125</c:v>
                </c:pt>
                <c:pt idx="2">
                  <c:v>144</c:v>
                </c:pt>
                <c:pt idx="3">
                  <c:v>154</c:v>
                </c:pt>
                <c:pt idx="4">
                  <c:v>179</c:v>
                </c:pt>
                <c:pt idx="5">
                  <c:v>187</c:v>
                </c:pt>
                <c:pt idx="6">
                  <c:v>207</c:v>
                </c:pt>
                <c:pt idx="7">
                  <c:v>192</c:v>
                </c:pt>
                <c:pt idx="8">
                  <c:v>216</c:v>
                </c:pt>
                <c:pt idx="9">
                  <c:v>259</c:v>
                </c:pt>
                <c:pt idx="10">
                  <c:v>11</c:v>
                </c:pt>
                <c:pt idx="11">
                  <c:v>0</c:v>
                </c:pt>
                <c:pt idx="12">
                  <c:v>25</c:v>
                </c:pt>
                <c:pt idx="13">
                  <c:v>69</c:v>
                </c:pt>
              </c:numCache>
            </c:numRef>
          </c:val>
          <c:smooth val="0"/>
          <c:extLst>
            <c:ext xmlns:c16="http://schemas.microsoft.com/office/drawing/2014/chart" uri="{C3380CC4-5D6E-409C-BE32-E72D297353CC}">
              <c16:uniqueId val="{00000003-3C3A-4F9E-B49A-B88B779090D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Sheet1!$B$6:$O$6</c:f>
              <c:numCache>
                <c:formatCode>#,##0_);[Red]\(#,##0\)</c:formatCode>
                <c:ptCount val="14"/>
                <c:pt idx="0">
                  <c:v>160</c:v>
                </c:pt>
                <c:pt idx="1">
                  <c:v>145</c:v>
                </c:pt>
                <c:pt idx="2">
                  <c:v>202</c:v>
                </c:pt>
                <c:pt idx="3">
                  <c:v>179</c:v>
                </c:pt>
                <c:pt idx="4">
                  <c:v>211</c:v>
                </c:pt>
                <c:pt idx="5">
                  <c:v>230</c:v>
                </c:pt>
                <c:pt idx="6">
                  <c:v>290</c:v>
                </c:pt>
                <c:pt idx="7">
                  <c:v>334</c:v>
                </c:pt>
                <c:pt idx="8">
                  <c:v>367</c:v>
                </c:pt>
                <c:pt idx="9">
                  <c:v>398</c:v>
                </c:pt>
                <c:pt idx="10">
                  <c:v>29</c:v>
                </c:pt>
                <c:pt idx="11">
                  <c:v>4</c:v>
                </c:pt>
                <c:pt idx="12">
                  <c:v>76</c:v>
                </c:pt>
                <c:pt idx="13">
                  <c:v>180</c:v>
                </c:pt>
              </c:numCache>
            </c:numRef>
          </c:val>
          <c:smooth val="0"/>
          <c:extLst>
            <c:ext xmlns:c16="http://schemas.microsoft.com/office/drawing/2014/chart" uri="{C3380CC4-5D6E-409C-BE32-E72D297353CC}">
              <c16:uniqueId val="{00000004-3C3A-4F9E-B49A-B88B779090D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Sheet1!$B$2:$O$2</c:f>
              <c:strCache>
                <c:ptCount val="14"/>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pt idx="12">
                  <c:v>2022年</c:v>
                </c:pt>
                <c:pt idx="13">
                  <c:v>2023年</c:v>
                </c:pt>
              </c:strCache>
            </c:strRef>
          </c:cat>
          <c:val>
            <c:numRef>
              <c:f>Sheet1!$B$7:$O$7</c:f>
              <c:numCache>
                <c:formatCode>#,##0_);[Red]\(#,##0\)</c:formatCode>
                <c:ptCount val="14"/>
                <c:pt idx="0">
                  <c:v>269</c:v>
                </c:pt>
                <c:pt idx="1">
                  <c:v>268</c:v>
                </c:pt>
                <c:pt idx="2">
                  <c:v>301</c:v>
                </c:pt>
                <c:pt idx="3">
                  <c:v>312</c:v>
                </c:pt>
                <c:pt idx="4">
                  <c:v>411</c:v>
                </c:pt>
                <c:pt idx="5">
                  <c:v>450</c:v>
                </c:pt>
                <c:pt idx="6">
                  <c:v>488</c:v>
                </c:pt>
                <c:pt idx="7">
                  <c:v>436</c:v>
                </c:pt>
                <c:pt idx="8">
                  <c:v>427</c:v>
                </c:pt>
                <c:pt idx="9">
                  <c:v>464</c:v>
                </c:pt>
                <c:pt idx="10">
                  <c:v>21</c:v>
                </c:pt>
                <c:pt idx="11">
                  <c:v>2</c:v>
                </c:pt>
                <c:pt idx="12">
                  <c:v>44</c:v>
                </c:pt>
                <c:pt idx="13">
                  <c:v>124</c:v>
                </c:pt>
              </c:numCache>
            </c:numRef>
          </c:val>
          <c:smooth val="0"/>
          <c:extLst>
            <c:ext xmlns:c16="http://schemas.microsoft.com/office/drawing/2014/chart" uri="{C3380CC4-5D6E-409C-BE32-E72D297353CC}">
              <c16:uniqueId val="{00000005-3C3A-4F9E-B49A-B88B779090D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2025/4/16</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2025/4/16</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1904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年から新型コロナウイルス感染症関連の相談が急増。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月以降の件数は平準化してきている。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留学生数は新型コロナウイルス感染症の世界的な流行に伴う、日本政府及び各国政府による渡航制限等の措置により、減少に転じたが、コロナ前の水準に回復しつつある。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345359"/>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76008" y="162880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686000"/>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6" name="グラフ 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50624468"/>
              </p:ext>
            </p:extLst>
          </p:nvPr>
        </p:nvGraphicFramePr>
        <p:xfrm>
          <a:off x="271006" y="4562087"/>
          <a:ext cx="8603154" cy="206475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a:extLst>
              <a:ext uri="{FF2B5EF4-FFF2-40B4-BE49-F238E27FC236}">
                <a16:creationId xmlns:a16="http://schemas.microsoft.com/office/drawing/2014/main" id="{BAC48818-FD28-94A5-BED7-23922602C22D}"/>
              </a:ext>
            </a:extLst>
          </p:cNvPr>
          <p:cNvSpPr/>
          <p:nvPr/>
        </p:nvSpPr>
        <p:spPr>
          <a:xfrm>
            <a:off x="83224" y="606561"/>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9" name="グラフ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21226587"/>
              </p:ext>
            </p:extLst>
          </p:nvPr>
        </p:nvGraphicFramePr>
        <p:xfrm>
          <a:off x="30356" y="1925449"/>
          <a:ext cx="9108504" cy="2435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6074323"/>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2023</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2023</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606980936"/>
              </p:ext>
            </p:extLst>
          </p:nvPr>
        </p:nvGraphicFramePr>
        <p:xfrm>
          <a:off x="85195" y="2332255"/>
          <a:ext cx="4990861" cy="3469590"/>
        </p:xfrm>
        <a:graphic>
          <a:graphicData uri="http://schemas.openxmlformats.org/drawingml/2006/table">
            <a:tbl>
              <a:tblPr firstRow="1" bandRow="1">
                <a:tableStyleId>{5C22544A-7EE6-4342-B048-85BDC9FD1C3A}</a:tableStyleId>
              </a:tblPr>
              <a:tblGrid>
                <a:gridCol w="237817">
                  <a:extLst>
                    <a:ext uri="{9D8B030D-6E8A-4147-A177-3AD203B41FA5}">
                      <a16:colId xmlns:a16="http://schemas.microsoft.com/office/drawing/2014/main" val="1052057688"/>
                    </a:ext>
                  </a:extLst>
                </a:gridCol>
                <a:gridCol w="1080892">
                  <a:extLst>
                    <a:ext uri="{9D8B030D-6E8A-4147-A177-3AD203B41FA5}">
                      <a16:colId xmlns:a16="http://schemas.microsoft.com/office/drawing/2014/main" val="1749024667"/>
                    </a:ext>
                  </a:extLst>
                </a:gridCol>
                <a:gridCol w="576064">
                  <a:extLst>
                    <a:ext uri="{9D8B030D-6E8A-4147-A177-3AD203B41FA5}">
                      <a16:colId xmlns:a16="http://schemas.microsoft.com/office/drawing/2014/main" val="729998080"/>
                    </a:ext>
                  </a:extLst>
                </a:gridCol>
                <a:gridCol w="792088">
                  <a:extLst>
                    <a:ext uri="{9D8B030D-6E8A-4147-A177-3AD203B41FA5}">
                      <a16:colId xmlns:a16="http://schemas.microsoft.com/office/drawing/2014/main" val="1249636325"/>
                    </a:ext>
                  </a:extLst>
                </a:gridCol>
                <a:gridCol w="576000">
                  <a:extLst>
                    <a:ext uri="{9D8B030D-6E8A-4147-A177-3AD203B41FA5}">
                      <a16:colId xmlns:a16="http://schemas.microsoft.com/office/drawing/2014/main" val="2302034602"/>
                    </a:ext>
                  </a:extLst>
                </a:gridCol>
                <a:gridCol w="576000">
                  <a:extLst>
                    <a:ext uri="{9D8B030D-6E8A-4147-A177-3AD203B41FA5}">
                      <a16:colId xmlns:a16="http://schemas.microsoft.com/office/drawing/2014/main" val="1825422729"/>
                    </a:ext>
                  </a:extLst>
                </a:gridCol>
                <a:gridCol w="576000">
                  <a:extLst>
                    <a:ext uri="{9D8B030D-6E8A-4147-A177-3AD203B41FA5}">
                      <a16:colId xmlns:a16="http://schemas.microsoft.com/office/drawing/2014/main" val="3054753651"/>
                    </a:ext>
                  </a:extLst>
                </a:gridCol>
                <a:gridCol w="5760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latin typeface="Meiryo UI" panose="020B0604030504040204" pitchFamily="50" charset="-128"/>
                          <a:ea typeface="Meiryo UI" panose="020B0604030504040204" pitchFamily="50" charset="-128"/>
                        </a:rPr>
                        <a:t>2023</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endParaRPr kumimoji="1" lang="ja-JP" altLang="en-US" sz="18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a:t>
                      </a:r>
                      <a:endParaRPr kumimoji="1" lang="ja-JP" altLang="en-US" sz="120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37</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38</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0" u="none" dirty="0">
                          <a:latin typeface="Meiryo UI" panose="020B0604030504040204" pitchFamily="50" charset="-128"/>
                          <a:ea typeface="Meiryo UI" panose="020B0604030504040204" pitchFamily="50" charset="-128"/>
                        </a:rPr>
                        <a:t>35</a:t>
                      </a:r>
                      <a:r>
                        <a:rPr kumimoji="1" lang="ja-JP" altLang="en-US" sz="1200" b="0" u="none"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18</a:t>
                      </a:r>
                      <a:r>
                        <a:rPr lang="ja-JP" altLang="en-US" sz="1200" b="0" u="none" dirty="0">
                          <a:latin typeface="Meiryo UI" panose="020B0604030504040204" pitchFamily="50" charset="-128"/>
                          <a:ea typeface="Meiryo UI" panose="020B0604030504040204" pitchFamily="50" charset="-128"/>
                        </a:rPr>
                        <a:t>位</a:t>
                      </a:r>
                      <a:endParaRPr lang="ja-JP" sz="1200" b="0" u="none"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200" b="1" u="none"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4</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29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b="1" u="sng"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u="none"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rPr>
                        <a:t>7</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19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37</a:t>
                      </a: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76200" algn="ctr">
                        <a:lnSpc>
                          <a:spcPts val="1800"/>
                        </a:lnSpc>
                        <a:spcAft>
                          <a:spcPts val="0"/>
                        </a:spcAft>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0" u="none" dirty="0">
                          <a:latin typeface="Meiryo UI" panose="020B0604030504040204" pitchFamily="50" charset="-128"/>
                          <a:ea typeface="Meiryo UI" panose="020B0604030504040204" pitchFamily="50" charset="-128"/>
                        </a:rPr>
                        <a:t>39</a:t>
                      </a:r>
                      <a:r>
                        <a:rPr lang="ja-JP" sz="1200" b="0"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sp>
        <p:nvSpPr>
          <p:cNvPr id="3" name="正方形/長方形 2">
            <a:extLst>
              <a:ext uri="{FF2B5EF4-FFF2-40B4-BE49-F238E27FC236}">
                <a16:creationId xmlns:a16="http://schemas.microsoft.com/office/drawing/2014/main" id="{97137DB8-0952-4809-AE43-0CC5B8FC4E52}"/>
              </a:ext>
            </a:extLst>
          </p:cNvPr>
          <p:cNvSpPr/>
          <p:nvPr/>
        </p:nvSpPr>
        <p:spPr>
          <a:xfrm>
            <a:off x="83224" y="764704"/>
            <a:ext cx="8881264" cy="523897"/>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8267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pic>
        <p:nvPicPr>
          <p:cNvPr id="16" name="図 15">
            <a:extLst>
              <a:ext uri="{FF2B5EF4-FFF2-40B4-BE49-F238E27FC236}">
                <a16:creationId xmlns:a16="http://schemas.microsoft.com/office/drawing/2014/main" id="{07F8B01B-9385-E4FD-C093-CE7EA46D1832}"/>
              </a:ext>
            </a:extLst>
          </p:cNvPr>
          <p:cNvPicPr>
            <a:picLocks noChangeAspect="1"/>
          </p:cNvPicPr>
          <p:nvPr/>
        </p:nvPicPr>
        <p:blipFill>
          <a:blip r:embed="rId3"/>
          <a:stretch>
            <a:fillRect/>
          </a:stretch>
        </p:blipFill>
        <p:spPr>
          <a:xfrm>
            <a:off x="251520" y="729944"/>
            <a:ext cx="8703370" cy="5612081"/>
          </a:xfrm>
          <a:prstGeom prst="rect">
            <a:avLst/>
          </a:prstGeom>
        </p:spPr>
      </p:pic>
      <p:sp>
        <p:nvSpPr>
          <p:cNvPr id="17" name="テキスト ボックス 16">
            <a:extLst>
              <a:ext uri="{FF2B5EF4-FFF2-40B4-BE49-F238E27FC236}">
                <a16:creationId xmlns:a16="http://schemas.microsoft.com/office/drawing/2014/main" id="{BBCF5713-875B-B8ED-F885-96923B9C70E4}"/>
              </a:ext>
            </a:extLst>
          </p:cNvPr>
          <p:cNvSpPr txBox="1"/>
          <p:nvPr/>
        </p:nvSpPr>
        <p:spPr>
          <a:xfrm>
            <a:off x="5868144" y="6342025"/>
            <a:ext cx="2695280"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08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3375237555"/>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2024</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2024</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en-US" altLang="ja-JP" sz="1100" spc="-100" baseline="0" dirty="0">
                          <a:latin typeface="Meiryo UI" panose="020B0604030504040204" pitchFamily="50" charset="-128"/>
                          <a:ea typeface="Meiryo UI" panose="020B0604030504040204" pitchFamily="50" charset="-128"/>
                        </a:rPr>
                        <a:t>2021</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a:t>
                      </a:r>
                      <a:r>
                        <a:rPr lang="ja-JP" altLang="en-US" sz="1100" spc="-100" baseline="0" dirty="0">
                          <a:latin typeface="Meiryo UI" panose="020B0604030504040204" pitchFamily="50" charset="-128"/>
                          <a:ea typeface="Meiryo UI" panose="020B0604030504040204" pitchFamily="50" charset="-128"/>
                        </a:rPr>
                        <a:t>位、</a:t>
                      </a:r>
                      <a:r>
                        <a:rPr lang="en-US" altLang="ja-JP" sz="1100" spc="-100" baseline="0" dirty="0">
                          <a:latin typeface="Meiryo UI" panose="020B0604030504040204" pitchFamily="50" charset="-128"/>
                          <a:ea typeface="Meiryo UI" panose="020B0604030504040204" pitchFamily="50" charset="-128"/>
                        </a:rPr>
                        <a:t>2022</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2023</a:t>
                      </a:r>
                      <a:r>
                        <a:rPr lang="ja-JP" altLang="en-US" sz="1100" spc="-100" baseline="0" dirty="0">
                          <a:latin typeface="Meiryo UI" panose="020B0604030504040204" pitchFamily="50" charset="-128"/>
                          <a:ea typeface="Meiryo UI" panose="020B0604030504040204" pitchFamily="50" charset="-128"/>
                        </a:rPr>
                        <a:t>年</a:t>
                      </a:r>
                      <a:r>
                        <a:rPr lang="en-US" altLang="ja-JP" sz="1100" spc="-100" baseline="0" dirty="0">
                          <a:latin typeface="Meiryo UI" panose="020B0604030504040204" pitchFamily="50" charset="-128"/>
                          <a:ea typeface="Meiryo UI" panose="020B0604030504040204" pitchFamily="50" charset="-128"/>
                        </a:rPr>
                        <a:t>10</a:t>
                      </a:r>
                      <a:r>
                        <a:rPr lang="ja-JP" altLang="en-US" sz="1100" spc="-100" baseline="0" dirty="0">
                          <a:latin typeface="Meiryo UI" panose="020B0604030504040204" pitchFamily="50" charset="-128"/>
                          <a:ea typeface="Meiryo UI" panose="020B0604030504040204" pitchFamily="50" charset="-128"/>
                        </a:rPr>
                        <a:t>位。</a:t>
                      </a:r>
                      <a:endParaRPr lang="en-US" altLang="ja-JP" sz="1100" spc="-10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solidFill>
                            <a:schemeClr val="tx1"/>
                          </a:solidFill>
                          <a:latin typeface="Meiryo UI" panose="020B0604030504040204" pitchFamily="50" charset="-128"/>
                          <a:ea typeface="Meiryo UI" panose="020B0604030504040204" pitchFamily="50" charset="-128"/>
                        </a:rPr>
                        <a:t>・治安、医療、教育において高評価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2022</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2023</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2024</a:t>
                      </a:r>
                      <a:r>
                        <a:rPr lang="ja-JP" altLang="en-US" sz="1100" dirty="0">
                          <a:solidFill>
                            <a:schemeClr val="tx1"/>
                          </a:solidFill>
                          <a:latin typeface="Meiryo UI" panose="020B0604030504040204" pitchFamily="50" charset="-128"/>
                          <a:ea typeface="Meiryo UI" panose="020B0604030504040204" pitchFamily="50" charset="-128"/>
                        </a:rPr>
                        <a:t>年はランク外）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655804059"/>
              </p:ext>
            </p:extLst>
          </p:nvPr>
        </p:nvGraphicFramePr>
        <p:xfrm>
          <a:off x="606745" y="2386752"/>
          <a:ext cx="2339938" cy="3490520"/>
        </p:xfrm>
        <a:graphic>
          <a:graphicData uri="http://schemas.openxmlformats.org/drawingml/2006/table">
            <a:tbl>
              <a:tblPr firstRow="1" bandRow="1">
                <a:tableStyleId>{5C22544A-7EE6-4342-B048-85BDC9FD1C3A}</a:tableStyleId>
              </a:tblPr>
              <a:tblGrid>
                <a:gridCol w="521175">
                  <a:extLst>
                    <a:ext uri="{9D8B030D-6E8A-4147-A177-3AD203B41FA5}">
                      <a16:colId xmlns:a16="http://schemas.microsoft.com/office/drawing/2014/main" val="20000"/>
                    </a:ext>
                  </a:extLst>
                </a:gridCol>
                <a:gridCol w="1818763">
                  <a:extLst>
                    <a:ext uri="{9D8B030D-6E8A-4147-A177-3AD203B41FA5}">
                      <a16:colId xmlns:a16="http://schemas.microsoft.com/office/drawing/2014/main" val="20001"/>
                    </a:ext>
                  </a:extLst>
                </a:gridCol>
              </a:tblGrid>
              <a:tr h="31732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732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31732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1732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185360822"/>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ウィーン</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マドリッド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ロンドン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2024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136</a:t>
            </a:r>
            <a:r>
              <a:rPr lang="ja-JP" altLang="en-US" sz="1400" dirty="0">
                <a:latin typeface="Meiryo UI" panose="020B0604030504040204" pitchFamily="50" charset="-128"/>
                <a:ea typeface="Meiryo UI" panose="020B0604030504040204" pitchFamily="50" charset="-128"/>
              </a:rPr>
              <a:t>主要都市の中で、大阪市が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年連続で総合１位にランクイン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467544" y="4914232"/>
            <a:ext cx="6382697"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41420" y="5298593"/>
            <a:ext cx="7242948"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87</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07754663"/>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1,336.9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270.3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66.3</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296.4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41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305.2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205.7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337.6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lnT w="38100" cap="flat" cmpd="sng" algn="ctr">
                      <a:solidFill>
                        <a:srgbClr val="FF000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197.4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1,284.9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221.9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293.9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276.6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138.2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1,268.1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94.9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319.5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位未満</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144.8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1,256.5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231.9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71.7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188.6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318.9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186.4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
        <p:nvSpPr>
          <p:cNvPr id="2" name="正方形/長方形 1">
            <a:extLst>
              <a:ext uri="{FF2B5EF4-FFF2-40B4-BE49-F238E27FC236}">
                <a16:creationId xmlns:a16="http://schemas.microsoft.com/office/drawing/2014/main" id="{5A926B0A-58B5-B9B1-D693-C9A857E0EE57}"/>
              </a:ext>
            </a:extLst>
          </p:cNvPr>
          <p:cNvSpPr/>
          <p:nvPr/>
        </p:nvSpPr>
        <p:spPr>
          <a:xfrm>
            <a:off x="83224" y="692696"/>
            <a:ext cx="8881264" cy="720661"/>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7652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762329369"/>
              </p:ext>
            </p:extLst>
          </p:nvPr>
        </p:nvGraphicFramePr>
        <p:xfrm>
          <a:off x="228700" y="2420888"/>
          <a:ext cx="8686600" cy="369894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年６月にはコロナ前の水準に回復し、その後も堅調に推移。 一方、製造業は原材料高騰の影響もあり、非製造業ほどの回復は見られない。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2993684" y="2041103"/>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12</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cxnSp>
        <p:nvCxnSpPr>
          <p:cNvPr id="4" name="直線コネクタ 3"/>
          <p:cNvCxnSpPr/>
          <p:nvPr/>
        </p:nvCxnSpPr>
        <p:spPr>
          <a:xfrm>
            <a:off x="584213" y="3717032"/>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9B6039F6-0A0F-5316-DD53-CF0EA0E90287}"/>
              </a:ext>
            </a:extLst>
          </p:cNvPr>
          <p:cNvSpPr/>
          <p:nvPr/>
        </p:nvSpPr>
        <p:spPr>
          <a:xfrm>
            <a:off x="83224" y="764704"/>
            <a:ext cx="8872390" cy="919634"/>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7A366D1F-95C9-4758-9E0E-23742473C040}"/>
              </a:ext>
            </a:extLst>
          </p:cNvPr>
          <p:cNvGraphicFramePr>
            <a:graphicFrameLocks/>
          </p:cNvGraphicFramePr>
          <p:nvPr>
            <p:extLst>
              <p:ext uri="{D42A27DB-BD31-4B8C-83A1-F6EECF244321}">
                <p14:modId xmlns:p14="http://schemas.microsoft.com/office/powerpoint/2010/main" val="2659575758"/>
              </p:ext>
            </p:extLst>
          </p:nvPr>
        </p:nvGraphicFramePr>
        <p:xfrm>
          <a:off x="352103" y="1841018"/>
          <a:ext cx="8507223" cy="2752958"/>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35496" y="674693"/>
            <a:ext cx="9070375"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非製造業のうち、宿泊・飲食サービスは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月からは大幅にプラスに転じ、その後は、堅調に推移していたが、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月の先行き</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では、マイナスに転じた</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2024</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12</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6804248" y="2072289"/>
            <a:ext cx="1987649"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1582779" y="1537371"/>
            <a:ext cx="6157573"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全産業、製造業、非製造業、宿泊・飲食サービス</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362672" y="350404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1510771" y="293104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7380312" y="2452799"/>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7816366" y="2601139"/>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683568" y="2199664"/>
            <a:ext cx="2218775"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4" name="正方形/長方形 3">
            <a:extLst>
              <a:ext uri="{FF2B5EF4-FFF2-40B4-BE49-F238E27FC236}">
                <a16:creationId xmlns:a16="http://schemas.microsoft.com/office/drawing/2014/main" id="{C44E4E11-D0D9-DDC5-71D6-B226C25331FC}"/>
              </a:ext>
            </a:extLst>
          </p:cNvPr>
          <p:cNvSpPr/>
          <p:nvPr/>
        </p:nvSpPr>
        <p:spPr>
          <a:xfrm>
            <a:off x="83224" y="696537"/>
            <a:ext cx="8872390" cy="73866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FC930ED-2123-BD8D-5FE0-8892411C206F}"/>
              </a:ext>
            </a:extLst>
          </p:cNvPr>
          <p:cNvSpPr txBox="1"/>
          <p:nvPr/>
        </p:nvSpPr>
        <p:spPr>
          <a:xfrm>
            <a:off x="7946740" y="3230803"/>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2024</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490A0F41-CBAA-2F34-7D12-1828772D5A99}"/>
              </a:ext>
            </a:extLst>
          </p:cNvPr>
          <p:cNvCxnSpPr>
            <a:cxnSpLocks/>
          </p:cNvCxnSpPr>
          <p:nvPr/>
        </p:nvCxnSpPr>
        <p:spPr>
          <a:xfrm flipV="1">
            <a:off x="8360101" y="3004466"/>
            <a:ext cx="214020" cy="15849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endParaRPr lang="ja-JP" altLang="en-US" sz="2000" b="1" kern="100" dirty="0">
              <a:solidFill>
                <a:srgbClr val="FF0000"/>
              </a:solidFill>
              <a:ea typeface="Meiryo UI" panose="020B0604030504040204" pitchFamily="50" charset="-128"/>
              <a:cs typeface="Times New Roman" panose="02020603050405020304" pitchFamily="18" charset="0"/>
            </a:endParaRPr>
          </a:p>
        </p:txBody>
      </p:sp>
      <p:sp>
        <p:nvSpPr>
          <p:cNvPr id="37" name="テキスト ボックス 36"/>
          <p:cNvSpPr txBox="1"/>
          <p:nvPr/>
        </p:nvSpPr>
        <p:spPr>
          <a:xfrm>
            <a:off x="45094" y="745540"/>
            <a:ext cx="9098905"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年の大阪の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倒産件数は減少傾向にあったが、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年水準となり、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年を上回る水準。</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012160" y="6478005"/>
            <a:ext cx="3135894"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347864" y="1619913"/>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9552" y="1669682"/>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3347864" y="423530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267392" y="4124747"/>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8" name="グラフ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654876759"/>
              </p:ext>
            </p:extLst>
          </p:nvPr>
        </p:nvGraphicFramePr>
        <p:xfrm>
          <a:off x="251520" y="1789954"/>
          <a:ext cx="8424936" cy="2445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659227560"/>
              </p:ext>
            </p:extLst>
          </p:nvPr>
        </p:nvGraphicFramePr>
        <p:xfrm>
          <a:off x="539552" y="4149080"/>
          <a:ext cx="8071387" cy="2285024"/>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a:extLst>
              <a:ext uri="{FF2B5EF4-FFF2-40B4-BE49-F238E27FC236}">
                <a16:creationId xmlns:a16="http://schemas.microsoft.com/office/drawing/2014/main" id="{4FDA5335-5593-6780-B14C-323EA6409665}"/>
              </a:ext>
            </a:extLst>
          </p:cNvPr>
          <p:cNvSpPr/>
          <p:nvPr/>
        </p:nvSpPr>
        <p:spPr>
          <a:xfrm>
            <a:off x="83224" y="764704"/>
            <a:ext cx="8872390" cy="52322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656180883"/>
              </p:ext>
            </p:extLst>
          </p:nvPr>
        </p:nvGraphicFramePr>
        <p:xfrm>
          <a:off x="63332" y="4478136"/>
          <a:ext cx="8892282" cy="207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543550447"/>
              </p:ext>
            </p:extLst>
          </p:nvPr>
        </p:nvGraphicFramePr>
        <p:xfrm>
          <a:off x="128909" y="1390622"/>
          <a:ext cx="8931277" cy="302498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620688"/>
            <a:ext cx="9098904"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年には日本人延べ宿泊者数、外国人延べ宿泊者数ともに、コロナウイルス感染拡大前を上回る水準となっており、</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年も引き続き同様の傾向が続いている。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また、客室稼働率も増加傾向で、</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月の稼働率（全体）は８０．０％であり、全国１位の水準となっている。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340768"/>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95962" y="1325960"/>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1985" y="4411140"/>
            <a:ext cx="576064"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293096"/>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29125" y="4187447"/>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sp>
        <p:nvSpPr>
          <p:cNvPr id="42" name="テキスト ボックス 42">
            <a:extLst>
              <a:ext uri="{FF2B5EF4-FFF2-40B4-BE49-F238E27FC236}">
                <a16:creationId xmlns:a16="http://schemas.microsoft.com/office/drawing/2014/main" id="{1CDA0532-FCF3-48F1-804D-D89006267126}"/>
              </a:ext>
            </a:extLst>
          </p:cNvPr>
          <p:cNvSpPr txBox="1"/>
          <p:nvPr/>
        </p:nvSpPr>
        <p:spPr>
          <a:xfrm>
            <a:off x="2915816" y="1914054"/>
            <a:ext cx="2993681"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742950">
              <a:defRPr/>
            </a:pPr>
            <a:r>
              <a:rPr lang="en-US" altLang="ja-JP" sz="800" noProof="0" dirty="0">
                <a:latin typeface="Meiryo UI" panose="020B0604030504040204" pitchFamily="50" charset="-128"/>
                <a:ea typeface="Meiryo UI" panose="020B0604030504040204" pitchFamily="50" charset="-128"/>
              </a:rPr>
              <a:t>20</a:t>
            </a:r>
            <a:r>
              <a:rPr lang="en-US" altLang="ja-JP" sz="800" dirty="0">
                <a:latin typeface="Meiryo UI" panose="020B0604030504040204" pitchFamily="50" charset="-128"/>
                <a:ea typeface="Meiryo UI" panose="020B0604030504040204" pitchFamily="50" charset="-128"/>
              </a:rPr>
              <a:t>24</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12</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約</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494</a:t>
            </a:r>
            <a:r>
              <a:rPr lang="ja-JP" altLang="en-US" sz="800" dirty="0">
                <a:latin typeface="Meiryo UI" panose="020B0604030504040204" pitchFamily="50" charset="-128"/>
                <a:ea typeface="Meiryo UI" panose="020B0604030504040204" pitchFamily="50" charset="-128"/>
              </a:rPr>
              <a:t>万</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125.1</a:t>
            </a:r>
            <a:r>
              <a:rPr lang="ja-JP" altLang="en-US" sz="800" dirty="0">
                <a:latin typeface="Meiryo UI" panose="020B0604030504040204" pitchFamily="50" charset="-128"/>
                <a:ea typeface="Meiryo UI" panose="020B0604030504040204" pitchFamily="50" charset="-128"/>
              </a:rPr>
              <a:t>％）</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defTabSz="742950">
              <a:defRPr/>
            </a:pPr>
            <a:r>
              <a:rPr lang="ja-JP" altLang="en-US" sz="800" dirty="0">
                <a:latin typeface="Meiryo UI" panose="020B0604030504040204" pitchFamily="50" charset="-128"/>
                <a:ea typeface="Meiryo UI" panose="020B0604030504040204" pitchFamily="50" charset="-128"/>
              </a:rPr>
              <a:t>　　うち、日本人：</a:t>
            </a:r>
            <a:r>
              <a:rPr lang="en-US" altLang="ja-JP" sz="800" dirty="0">
                <a:latin typeface="Meiryo UI" panose="020B0604030504040204" pitchFamily="50" charset="-128"/>
                <a:ea typeface="Meiryo UI" panose="020B0604030504040204" pitchFamily="50" charset="-128"/>
              </a:rPr>
              <a:t>273</a:t>
            </a:r>
            <a:r>
              <a:rPr lang="ja-JP" altLang="en-US" sz="800" dirty="0">
                <a:latin typeface="Meiryo UI" panose="020B0604030504040204" pitchFamily="50" charset="-128"/>
                <a:ea typeface="Meiryo UI" panose="020B0604030504040204" pitchFamily="50" charset="-128"/>
              </a:rPr>
              <a:t>万人泊（対</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107.3</a:t>
            </a:r>
            <a:r>
              <a:rPr lang="ja-JP" altLang="en-US" sz="800" dirty="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a:p>
            <a:pPr lvl="0"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うち、外国人：</a:t>
            </a:r>
            <a:r>
              <a:rPr lang="en-US" altLang="ja-JP" sz="800" dirty="0">
                <a:latin typeface="Meiryo UI" panose="020B0604030504040204" pitchFamily="50" charset="-128"/>
                <a:ea typeface="Meiryo UI" panose="020B0604030504040204" pitchFamily="50" charset="-128"/>
              </a:rPr>
              <a:t>221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万人泊（対</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年同月比：</a:t>
            </a: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157.3</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sp>
        <p:nvSpPr>
          <p:cNvPr id="43" name="テキスト ボックス 42">
            <a:extLst>
              <a:ext uri="{FF2B5EF4-FFF2-40B4-BE49-F238E27FC236}">
                <a16:creationId xmlns:a16="http://schemas.microsoft.com/office/drawing/2014/main" id="{1CDA0532-FCF3-48F1-804D-D89006267126}"/>
              </a:ext>
            </a:extLst>
          </p:cNvPr>
          <p:cNvSpPr txBox="1"/>
          <p:nvPr/>
        </p:nvSpPr>
        <p:spPr>
          <a:xfrm>
            <a:off x="6125521" y="4536250"/>
            <a:ext cx="1706750" cy="338554"/>
          </a:xfrm>
          <a:prstGeom prst="rect">
            <a:avLst/>
          </a:prstGeom>
          <a:solidFill>
            <a:schemeClr val="bg1"/>
          </a:solidFill>
          <a:ln>
            <a:solidFill>
              <a:schemeClr val="tx1"/>
            </a:solidFill>
          </a:ln>
        </p:spPr>
        <p:txBody>
          <a:bodyPr wrap="square" rtlCol="0">
            <a:spAutoFit/>
          </a:bodyPr>
          <a:lstStyle/>
          <a:p>
            <a:pPr lvl="0" algn="ctr" defTabSz="742950">
              <a:defRPr/>
            </a:pPr>
            <a:r>
              <a:rPr lang="en-US" altLang="ja-JP" sz="800" noProof="0" dirty="0">
                <a:latin typeface="Meiryo UI" panose="020B0604030504040204" pitchFamily="50" charset="-128"/>
                <a:ea typeface="Meiryo UI" panose="020B0604030504040204" pitchFamily="50" charset="-128"/>
              </a:rPr>
              <a:t>2024</a:t>
            </a:r>
            <a:r>
              <a:rPr lang="ja-JP" altLang="en-US" sz="800" noProof="0" dirty="0">
                <a:latin typeface="Meiryo UI" panose="020B0604030504040204" pitchFamily="50" charset="-128"/>
                <a:ea typeface="Meiryo UI" panose="020B0604030504040204" pitchFamily="50" charset="-128"/>
              </a:rPr>
              <a:t>年</a:t>
            </a:r>
            <a:r>
              <a:rPr lang="en-US" altLang="ja-JP" sz="800" noProof="0" dirty="0">
                <a:latin typeface="Meiryo UI" panose="020B0604030504040204" pitchFamily="50" charset="-128"/>
                <a:ea typeface="Meiryo UI" panose="020B0604030504040204" pitchFamily="50" charset="-128"/>
              </a:rPr>
              <a:t>12</a:t>
            </a:r>
            <a:r>
              <a:rPr lang="ja-JP" altLang="en-US" sz="800" noProof="0" dirty="0">
                <a:latin typeface="Meiryo UI" panose="020B0604030504040204" pitchFamily="50" charset="-128"/>
                <a:ea typeface="Meiryo UI" panose="020B0604030504040204" pitchFamily="50" charset="-128"/>
              </a:rPr>
              <a:t>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80.0</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en-US" altLang="ja-JP" sz="800" noProof="0" dirty="0">
                <a:latin typeface="Meiryo UI" panose="020B0604030504040204" pitchFamily="50" charset="-128"/>
                <a:ea typeface="Meiryo UI" panose="020B0604030504040204" pitchFamily="50" charset="-128"/>
              </a:rPr>
              <a:t>1</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
        <p:nvSpPr>
          <p:cNvPr id="5" name="正方形/長方形 4">
            <a:extLst>
              <a:ext uri="{FF2B5EF4-FFF2-40B4-BE49-F238E27FC236}">
                <a16:creationId xmlns:a16="http://schemas.microsoft.com/office/drawing/2014/main" id="{717D0A65-55AF-D29F-88FB-41818E691DDE}"/>
              </a:ext>
            </a:extLst>
          </p:cNvPr>
          <p:cNvSpPr/>
          <p:nvPr/>
        </p:nvSpPr>
        <p:spPr>
          <a:xfrm>
            <a:off x="83224" y="629305"/>
            <a:ext cx="8872390" cy="7223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658848726"/>
              </p:ext>
            </p:extLst>
          </p:nvPr>
        </p:nvGraphicFramePr>
        <p:xfrm>
          <a:off x="107505" y="1772816"/>
          <a:ext cx="8848110" cy="2279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22032864"/>
              </p:ext>
            </p:extLst>
          </p:nvPr>
        </p:nvGraphicFramePr>
        <p:xfrm>
          <a:off x="31468" y="4398790"/>
          <a:ext cx="9001071" cy="2151321"/>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7860"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月以降は、コロナ前を上回る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水準で推移している。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745824" y="1567825"/>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470815" y="162880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12</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2025</a:t>
            </a:r>
            <a:r>
              <a:rPr kumimoji="1" lang="ja-JP" altLang="en-US" sz="800" dirty="0">
                <a:latin typeface="Meiryo UI" panose="020B0604030504040204" pitchFamily="50" charset="-128"/>
                <a:ea typeface="Meiryo UI" panose="020B0604030504040204" pitchFamily="50" charset="-128"/>
              </a:rPr>
              <a:t>年１月は推計値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550349" y="1613547"/>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25344"/>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12</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dirty="0">
                <a:latin typeface="Meiryo UI" panose="020B0604030504040204" pitchFamily="50" charset="-128"/>
                <a:ea typeface="Meiryo UI" panose="020B0604030504040204" pitchFamily="50" charset="-128"/>
              </a:rPr>
              <a:t>月は速報値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4194271" y="4579433"/>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98</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 31.9%</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7" name="テキスト ボックス 42">
            <a:extLst>
              <a:ext uri="{FF2B5EF4-FFF2-40B4-BE49-F238E27FC236}">
                <a16:creationId xmlns:a16="http://schemas.microsoft.com/office/drawing/2014/main" id="{1CDA0532-FCF3-48F1-804D-D89006267126}"/>
              </a:ext>
            </a:extLst>
          </p:cNvPr>
          <p:cNvSpPr txBox="1"/>
          <p:nvPr/>
        </p:nvSpPr>
        <p:spPr>
          <a:xfrm>
            <a:off x="3690214" y="1970716"/>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約</a:t>
            </a:r>
            <a:r>
              <a:rPr lang="en-US" altLang="ja-JP" sz="800" dirty="0">
                <a:latin typeface="Meiryo UI" panose="020B0604030504040204" pitchFamily="50" charset="-128"/>
                <a:ea typeface="Meiryo UI" panose="020B0604030504040204" pitchFamily="50" charset="-128"/>
              </a:rPr>
              <a:t>378</a:t>
            </a:r>
            <a:r>
              <a:rPr lang="ja-JP" altLang="en-US" sz="800" dirty="0">
                <a:latin typeface="Meiryo UI" panose="020B0604030504040204" pitchFamily="50" charset="-128"/>
                <a:ea typeface="Meiryo UI" panose="020B0604030504040204" pitchFamily="50" charset="-128"/>
              </a:rPr>
              <a:t>万</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 </a:t>
            </a:r>
            <a:r>
              <a:rPr lang="en-US" altLang="ja-JP" sz="800" dirty="0">
                <a:latin typeface="Meiryo UI" panose="020B0604030504040204" pitchFamily="50" charset="-128"/>
                <a:ea typeface="Meiryo UI" panose="020B0604030504040204" pitchFamily="50" charset="-128"/>
              </a:rPr>
              <a:t>40.6%</a:t>
            </a:r>
            <a:r>
              <a:rPr lang="ja-JP" altLang="en-US" sz="800" dirty="0">
                <a:latin typeface="Meiryo UI" panose="020B0604030504040204" pitchFamily="50" charset="-128"/>
                <a:ea typeface="Meiryo UI" panose="020B0604030504040204" pitchFamily="50" charset="-128"/>
              </a:rPr>
              <a:t>増）</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7973DC8-D983-18AB-57C5-9DC49B8BBDAA}"/>
              </a:ext>
            </a:extLst>
          </p:cNvPr>
          <p:cNvSpPr/>
          <p:nvPr/>
        </p:nvSpPr>
        <p:spPr>
          <a:xfrm>
            <a:off x="83224" y="692696"/>
            <a:ext cx="8872390" cy="89518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601524"/>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年は増加に転じたが、依然としてコロナ前の水準に戻っていない。</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
        <p:nvSpPr>
          <p:cNvPr id="5" name="正方形/長方形 4">
            <a:extLst>
              <a:ext uri="{FF2B5EF4-FFF2-40B4-BE49-F238E27FC236}">
                <a16:creationId xmlns:a16="http://schemas.microsoft.com/office/drawing/2014/main" id="{E66FD94D-331A-A43D-7CE8-6316C1708D65}"/>
              </a:ext>
            </a:extLst>
          </p:cNvPr>
          <p:cNvSpPr/>
          <p:nvPr/>
        </p:nvSpPr>
        <p:spPr>
          <a:xfrm>
            <a:off x="83224" y="572904"/>
            <a:ext cx="8872390" cy="551840"/>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70683984"/>
              </p:ext>
            </p:extLst>
          </p:nvPr>
        </p:nvGraphicFramePr>
        <p:xfrm>
          <a:off x="315214" y="1484784"/>
          <a:ext cx="8513571" cy="302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ACBFC803-74DD-EA42-865C-AA83209054A9}"/>
              </a:ext>
            </a:extLst>
          </p:cNvPr>
          <p:cNvGraphicFramePr>
            <a:graphicFrameLocks noGrp="1"/>
          </p:cNvGraphicFramePr>
          <p:nvPr>
            <p:extLst>
              <p:ext uri="{D42A27DB-BD31-4B8C-83A1-F6EECF244321}">
                <p14:modId xmlns:p14="http://schemas.microsoft.com/office/powerpoint/2010/main" val="1063650841"/>
              </p:ext>
            </p:extLst>
          </p:nvPr>
        </p:nvGraphicFramePr>
        <p:xfrm>
          <a:off x="292662" y="4565377"/>
          <a:ext cx="8455802" cy="1599927"/>
        </p:xfrm>
        <a:graphic>
          <a:graphicData uri="http://schemas.openxmlformats.org/drawingml/2006/table">
            <a:tbl>
              <a:tblPr/>
              <a:tblGrid>
                <a:gridCol w="482270">
                  <a:extLst>
                    <a:ext uri="{9D8B030D-6E8A-4147-A177-3AD203B41FA5}">
                      <a16:colId xmlns:a16="http://schemas.microsoft.com/office/drawing/2014/main" val="1639442333"/>
                    </a:ext>
                  </a:extLst>
                </a:gridCol>
                <a:gridCol w="568007">
                  <a:extLst>
                    <a:ext uri="{9D8B030D-6E8A-4147-A177-3AD203B41FA5}">
                      <a16:colId xmlns:a16="http://schemas.microsoft.com/office/drawing/2014/main" val="2769062250"/>
                    </a:ext>
                  </a:extLst>
                </a:gridCol>
                <a:gridCol w="568007">
                  <a:extLst>
                    <a:ext uri="{9D8B030D-6E8A-4147-A177-3AD203B41FA5}">
                      <a16:colId xmlns:a16="http://schemas.microsoft.com/office/drawing/2014/main" val="499370107"/>
                    </a:ext>
                  </a:extLst>
                </a:gridCol>
                <a:gridCol w="568007">
                  <a:extLst>
                    <a:ext uri="{9D8B030D-6E8A-4147-A177-3AD203B41FA5}">
                      <a16:colId xmlns:a16="http://schemas.microsoft.com/office/drawing/2014/main" val="3212154024"/>
                    </a:ext>
                  </a:extLst>
                </a:gridCol>
                <a:gridCol w="568007">
                  <a:extLst>
                    <a:ext uri="{9D8B030D-6E8A-4147-A177-3AD203B41FA5}">
                      <a16:colId xmlns:a16="http://schemas.microsoft.com/office/drawing/2014/main" val="2179807929"/>
                    </a:ext>
                  </a:extLst>
                </a:gridCol>
                <a:gridCol w="568007">
                  <a:extLst>
                    <a:ext uri="{9D8B030D-6E8A-4147-A177-3AD203B41FA5}">
                      <a16:colId xmlns:a16="http://schemas.microsoft.com/office/drawing/2014/main" val="2135022704"/>
                    </a:ext>
                  </a:extLst>
                </a:gridCol>
                <a:gridCol w="568007">
                  <a:extLst>
                    <a:ext uri="{9D8B030D-6E8A-4147-A177-3AD203B41FA5}">
                      <a16:colId xmlns:a16="http://schemas.microsoft.com/office/drawing/2014/main" val="3821969667"/>
                    </a:ext>
                  </a:extLst>
                </a:gridCol>
                <a:gridCol w="568007">
                  <a:extLst>
                    <a:ext uri="{9D8B030D-6E8A-4147-A177-3AD203B41FA5}">
                      <a16:colId xmlns:a16="http://schemas.microsoft.com/office/drawing/2014/main" val="3760315658"/>
                    </a:ext>
                  </a:extLst>
                </a:gridCol>
                <a:gridCol w="568007">
                  <a:extLst>
                    <a:ext uri="{9D8B030D-6E8A-4147-A177-3AD203B41FA5}">
                      <a16:colId xmlns:a16="http://schemas.microsoft.com/office/drawing/2014/main" val="1776795493"/>
                    </a:ext>
                  </a:extLst>
                </a:gridCol>
                <a:gridCol w="568007">
                  <a:extLst>
                    <a:ext uri="{9D8B030D-6E8A-4147-A177-3AD203B41FA5}">
                      <a16:colId xmlns:a16="http://schemas.microsoft.com/office/drawing/2014/main" val="20514964"/>
                    </a:ext>
                  </a:extLst>
                </a:gridCol>
                <a:gridCol w="568007">
                  <a:extLst>
                    <a:ext uri="{9D8B030D-6E8A-4147-A177-3AD203B41FA5}">
                      <a16:colId xmlns:a16="http://schemas.microsoft.com/office/drawing/2014/main" val="2394200164"/>
                    </a:ext>
                  </a:extLst>
                </a:gridCol>
                <a:gridCol w="568007">
                  <a:extLst>
                    <a:ext uri="{9D8B030D-6E8A-4147-A177-3AD203B41FA5}">
                      <a16:colId xmlns:a16="http://schemas.microsoft.com/office/drawing/2014/main" val="2376007735"/>
                    </a:ext>
                  </a:extLst>
                </a:gridCol>
                <a:gridCol w="568007">
                  <a:extLst>
                    <a:ext uri="{9D8B030D-6E8A-4147-A177-3AD203B41FA5}">
                      <a16:colId xmlns:a16="http://schemas.microsoft.com/office/drawing/2014/main" val="4034977438"/>
                    </a:ext>
                  </a:extLst>
                </a:gridCol>
                <a:gridCol w="578724">
                  <a:extLst>
                    <a:ext uri="{9D8B030D-6E8A-4147-A177-3AD203B41FA5}">
                      <a16:colId xmlns:a16="http://schemas.microsoft.com/office/drawing/2014/main" val="2806796337"/>
                    </a:ext>
                  </a:extLst>
                </a:gridCol>
                <a:gridCol w="578724">
                  <a:extLst>
                    <a:ext uri="{9D8B030D-6E8A-4147-A177-3AD203B41FA5}">
                      <a16:colId xmlns:a16="http://schemas.microsoft.com/office/drawing/2014/main" val="1798463950"/>
                    </a:ext>
                  </a:extLst>
                </a:gridCol>
              </a:tblGrid>
              <a:tr h="228561">
                <a:tc>
                  <a:txBody>
                    <a:bodyPr/>
                    <a:lstStyle/>
                    <a:p>
                      <a:pPr algn="l" fontAlgn="ctr"/>
                      <a:r>
                        <a:rPr lang="ja-JP" altLang="en-US" sz="900" b="1" i="0" u="none" strike="noStrike">
                          <a:solidFill>
                            <a:srgbClr val="FFFFFF"/>
                          </a:solidFill>
                          <a:effectLst/>
                          <a:latin typeface="Meiryo UI" panose="020B0604030504040204" pitchFamily="50" charset="-128"/>
                          <a:ea typeface="Meiryo UI" panose="020B0604030504040204" pitchFamily="50" charset="-128"/>
                        </a:rPr>
                        <a:t>　</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2014</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2015</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2016</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2017</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2018</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2019</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2020</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2021</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2022</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altLang="ja-JP" sz="900" b="1" i="0" u="none" strike="noStrike">
                          <a:solidFill>
                            <a:srgbClr val="FFFFFF"/>
                          </a:solidFill>
                          <a:effectLst/>
                          <a:latin typeface="Meiryo UI" panose="020B0604030504040204" pitchFamily="50" charset="-128"/>
                          <a:ea typeface="Meiryo UI" panose="020B0604030504040204" pitchFamily="50" charset="-128"/>
                        </a:rPr>
                        <a:t>2023</a:t>
                      </a:r>
                      <a:r>
                        <a:rPr lang="ja-JP" altLang="en-US" sz="900" b="1" i="0" u="none" strike="noStrike">
                          <a:solidFill>
                            <a:srgbClr val="FFFFFF"/>
                          </a:solidFill>
                          <a:effectLst/>
                          <a:latin typeface="Meiryo UI" panose="020B0604030504040204" pitchFamily="50" charset="-128"/>
                          <a:ea typeface="Meiryo UI" panose="020B0604030504040204" pitchFamily="50" charset="-128"/>
                        </a:rPr>
                        <a:t>年</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2464588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248673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東京都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332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23468"/>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愛知県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04485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京都府</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145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506607"/>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福岡県</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488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436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562785659"/>
                  </a:ext>
                </a:extLst>
              </a:tr>
              <a:tr h="228561">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a:t>
                      </a:r>
                    </a:p>
                  </a:txBody>
                  <a:tcPr marL="6258" marR="6258" marT="62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1,892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2,337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2,590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2,847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3,112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3,621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222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553 </a:t>
                      </a:r>
                    </a:p>
                  </a:txBody>
                  <a:tcPr marL="6258" marR="6258" marT="62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1,376 </a:t>
                      </a:r>
                    </a:p>
                  </a:txBody>
                  <a:tcPr marL="6258" marR="6258" marT="62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914243"/>
                  </a:ext>
                </a:extLst>
              </a:tr>
            </a:tbl>
          </a:graphicData>
        </a:graphic>
      </p:graphicFrame>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2409478886"/>
              </p:ext>
            </p:extLst>
          </p:nvPr>
        </p:nvGraphicFramePr>
        <p:xfrm>
          <a:off x="20532" y="3383811"/>
          <a:ext cx="4767951" cy="3285549"/>
        </p:xfrm>
        <a:graphic>
          <a:graphicData uri="http://schemas.openxmlformats.org/drawingml/2006/table">
            <a:tbl>
              <a:tblPr firstRow="1" bandRow="1">
                <a:tableStyleId>{5C22544A-7EE6-4342-B048-85BDC9FD1C3A}</a:tableStyleId>
              </a:tblPr>
              <a:tblGrid>
                <a:gridCol w="211194">
                  <a:extLst>
                    <a:ext uri="{9D8B030D-6E8A-4147-A177-3AD203B41FA5}">
                      <a16:colId xmlns:a16="http://schemas.microsoft.com/office/drawing/2014/main" val="3774906513"/>
                    </a:ext>
                  </a:extLst>
                </a:gridCol>
                <a:gridCol w="1666217">
                  <a:extLst>
                    <a:ext uri="{9D8B030D-6E8A-4147-A177-3AD203B41FA5}">
                      <a16:colId xmlns:a16="http://schemas.microsoft.com/office/drawing/2014/main" val="3853225492"/>
                    </a:ext>
                  </a:extLst>
                </a:gridCol>
                <a:gridCol w="578108">
                  <a:extLst>
                    <a:ext uri="{9D8B030D-6E8A-4147-A177-3AD203B41FA5}">
                      <a16:colId xmlns:a16="http://schemas.microsoft.com/office/drawing/2014/main" val="3597721515"/>
                    </a:ext>
                  </a:extLst>
                </a:gridCol>
                <a:gridCol w="578108">
                  <a:extLst>
                    <a:ext uri="{9D8B030D-6E8A-4147-A177-3AD203B41FA5}">
                      <a16:colId xmlns:a16="http://schemas.microsoft.com/office/drawing/2014/main" val="3152309949"/>
                    </a:ext>
                  </a:extLst>
                </a:gridCol>
                <a:gridCol w="578108">
                  <a:extLst>
                    <a:ext uri="{9D8B030D-6E8A-4147-A177-3AD203B41FA5}">
                      <a16:colId xmlns:a16="http://schemas.microsoft.com/office/drawing/2014/main" val="3285537210"/>
                    </a:ext>
                  </a:extLst>
                </a:gridCol>
                <a:gridCol w="578108">
                  <a:extLst>
                    <a:ext uri="{9D8B030D-6E8A-4147-A177-3AD203B41FA5}">
                      <a16:colId xmlns:a16="http://schemas.microsoft.com/office/drawing/2014/main" val="2106021548"/>
                    </a:ext>
                  </a:extLst>
                </a:gridCol>
                <a:gridCol w="578108">
                  <a:extLst>
                    <a:ext uri="{9D8B030D-6E8A-4147-A177-3AD203B41FA5}">
                      <a16:colId xmlns:a16="http://schemas.microsoft.com/office/drawing/2014/main" val="662546874"/>
                    </a:ext>
                  </a:extLst>
                </a:gridCol>
              </a:tblGrid>
              <a:tr h="405976">
                <a:tc gridSpan="2">
                  <a:txBody>
                    <a:bodyPr/>
                    <a:lstStyle/>
                    <a:p>
                      <a:pPr algn="ctr"/>
                      <a:r>
                        <a:rPr kumimoji="1" lang="ja-JP" altLang="en-US" sz="900" dirty="0">
                          <a:latin typeface="Meiryo UI" panose="020B0604030504040204" pitchFamily="50" charset="-128"/>
                          <a:ea typeface="Meiryo UI" panose="020B0604030504040204" pitchFamily="50" charset="-128"/>
                        </a:rPr>
                        <a:t>この</a:t>
                      </a:r>
                      <a:r>
                        <a:rPr kumimoji="1" lang="en-US" altLang="ja-JP" sz="900" dirty="0">
                          <a:latin typeface="Meiryo UI" panose="020B0604030504040204" pitchFamily="50" charset="-128"/>
                          <a:ea typeface="Meiryo UI" panose="020B0604030504040204" pitchFamily="50" charset="-128"/>
                        </a:rPr>
                        <a:t>1</a:t>
                      </a:r>
                      <a:r>
                        <a:rPr kumimoji="1" lang="ja-JP" altLang="en-US" sz="900" dirty="0">
                          <a:latin typeface="Meiryo UI" panose="020B0604030504040204" pitchFamily="50" charset="-128"/>
                          <a:ea typeface="Meiryo UI" panose="020B0604030504040204" pitchFamily="50" charset="-128"/>
                        </a:rPr>
                        <a:t>年間に直接鑑賞した文化芸術</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イベント（全国）（単位：％）</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solidFill>
                            <a:schemeClr val="tx1"/>
                          </a:solidFill>
                          <a:latin typeface="Meiryo UI" panose="020B0604030504040204" pitchFamily="50" charset="-128"/>
                          <a:ea typeface="Meiryo UI" panose="020B0604030504040204" pitchFamily="50" charset="-128"/>
                        </a:rPr>
                        <a:t>45.3</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8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歴史的な建物や遺跡</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15.1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82635310"/>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11.0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41117625"/>
                  </a:ext>
                </a:extLst>
              </a:tr>
              <a:tr h="249831">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16217227"/>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アニメーション映画</a:t>
                      </a:r>
                      <a:endParaRPr kumimoji="1" lang="en-US" altLang="ja-JP" sz="8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9.4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8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4.2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bl>
          </a:graphicData>
        </a:graphic>
      </p:graphicFrame>
      <p:sp>
        <p:nvSpPr>
          <p:cNvPr id="23" name="テキスト ボックス 22">
            <a:extLst>
              <a:ext uri="{FF2B5EF4-FFF2-40B4-BE49-F238E27FC236}">
                <a16:creationId xmlns:a16="http://schemas.microsoft.com/office/drawing/2014/main" id="{34CF59F8-A367-4EC1-83BF-5D400B8A4CCC}"/>
              </a:ext>
            </a:extLst>
          </p:cNvPr>
          <p:cNvSpPr txBox="1"/>
          <p:nvPr/>
        </p:nvSpPr>
        <p:spPr>
          <a:xfrm>
            <a:off x="687649" y="1565804"/>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696016" y="3149635"/>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644769"/>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6657072" y="1565804"/>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570710531"/>
              </p:ext>
            </p:extLst>
          </p:nvPr>
        </p:nvGraphicFramePr>
        <p:xfrm>
          <a:off x="4851579" y="3240360"/>
          <a:ext cx="4256925" cy="3429000"/>
        </p:xfrm>
        <a:graphic>
          <a:graphicData uri="http://schemas.openxmlformats.org/drawingml/2006/table">
            <a:tbl>
              <a:tblPr firstRow="1" bandRow="1">
                <a:tableStyleId>{5C22544A-7EE6-4342-B048-85BDC9FD1C3A}</a:tableStyleId>
              </a:tblPr>
              <a:tblGrid>
                <a:gridCol w="1589850">
                  <a:extLst>
                    <a:ext uri="{9D8B030D-6E8A-4147-A177-3AD203B41FA5}">
                      <a16:colId xmlns:a16="http://schemas.microsoft.com/office/drawing/2014/main" val="3853225492"/>
                    </a:ext>
                  </a:extLst>
                </a:gridCol>
                <a:gridCol w="533415">
                  <a:extLst>
                    <a:ext uri="{9D8B030D-6E8A-4147-A177-3AD203B41FA5}">
                      <a16:colId xmlns:a16="http://schemas.microsoft.com/office/drawing/2014/main" val="3597721515"/>
                    </a:ext>
                  </a:extLst>
                </a:gridCol>
                <a:gridCol w="533415">
                  <a:extLst>
                    <a:ext uri="{9D8B030D-6E8A-4147-A177-3AD203B41FA5}">
                      <a16:colId xmlns:a16="http://schemas.microsoft.com/office/drawing/2014/main" val="3152309949"/>
                    </a:ext>
                  </a:extLst>
                </a:gridCol>
                <a:gridCol w="533415">
                  <a:extLst>
                    <a:ext uri="{9D8B030D-6E8A-4147-A177-3AD203B41FA5}">
                      <a16:colId xmlns:a16="http://schemas.microsoft.com/office/drawing/2014/main" val="3285537210"/>
                    </a:ext>
                  </a:extLst>
                </a:gridCol>
                <a:gridCol w="533415">
                  <a:extLst>
                    <a:ext uri="{9D8B030D-6E8A-4147-A177-3AD203B41FA5}">
                      <a16:colId xmlns:a16="http://schemas.microsoft.com/office/drawing/2014/main" val="2242826386"/>
                    </a:ext>
                  </a:extLst>
                </a:gridCol>
                <a:gridCol w="533415">
                  <a:extLst>
                    <a:ext uri="{9D8B030D-6E8A-4147-A177-3AD203B41FA5}">
                      <a16:colId xmlns:a16="http://schemas.microsoft.com/office/drawing/2014/main" val="3894219730"/>
                    </a:ext>
                  </a:extLst>
                </a:gridCol>
              </a:tblGrid>
              <a:tr h="42680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（全国）（単位：％）</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2023</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27629">
                <a:tc>
                  <a:txBody>
                    <a:bodyPr/>
                    <a:lstStyle/>
                    <a:p>
                      <a:r>
                        <a:rPr kumimoji="1" lang="ja-JP" altLang="en-US" sz="9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26727630"/>
                  </a:ext>
                </a:extLst>
              </a:tr>
              <a:tr h="341444">
                <a:tc>
                  <a:txBody>
                    <a:bodyPr/>
                    <a:lstStyle/>
                    <a:p>
                      <a:r>
                        <a:rPr kumimoji="1" lang="ja-JP" altLang="en-US" sz="9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15.6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1487785"/>
                  </a:ext>
                </a:extLst>
              </a:tr>
              <a:tr h="341444">
                <a:tc>
                  <a:txBody>
                    <a:bodyPr/>
                    <a:lstStyle/>
                    <a:p>
                      <a:r>
                        <a:rPr kumimoji="1" lang="ja-JP" altLang="en-US" sz="9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14.0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72099941"/>
                  </a:ext>
                </a:extLst>
              </a:tr>
              <a:tr h="227629">
                <a:tc>
                  <a:txBody>
                    <a:bodyPr/>
                    <a:lstStyle/>
                    <a:p>
                      <a:r>
                        <a:rPr kumimoji="1" lang="ja-JP" altLang="en-US" sz="900" dirty="0">
                          <a:latin typeface="Meiryo UI" panose="020B0604030504040204" pitchFamily="50" charset="-128"/>
                          <a:ea typeface="Meiryo UI" panose="020B0604030504040204" pitchFamily="50" charset="-128"/>
                        </a:rPr>
                        <a:t>時間がなかなか取れない</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46350525"/>
                  </a:ext>
                </a:extLst>
              </a:tr>
              <a:tr h="597527">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9.1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27629">
                <a:tc>
                  <a:txBody>
                    <a:bodyPr/>
                    <a:lstStyle/>
                    <a:p>
                      <a:r>
                        <a:rPr kumimoji="1" lang="ja-JP" altLang="en-US" sz="9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505972"/>
                  </a:ext>
                </a:extLst>
              </a:tr>
              <a:tr h="469485">
                <a:tc>
                  <a:txBody>
                    <a:bodyPr/>
                    <a:lstStyle/>
                    <a:p>
                      <a:r>
                        <a:rPr kumimoji="1" lang="ja-JP" altLang="en-US" sz="900" dirty="0">
                          <a:latin typeface="Meiryo UI" panose="020B0604030504040204" pitchFamily="50" charset="-128"/>
                          <a:ea typeface="Meiryo UI" panose="020B0604030504040204" pitchFamily="50" charset="-128"/>
                        </a:rPr>
                        <a:t>テレビ、ラジオ、</a:t>
                      </a:r>
                      <a:r>
                        <a:rPr kumimoji="1" lang="en-US" altLang="ja-JP" sz="900" dirty="0">
                          <a:latin typeface="Meiryo UI" panose="020B0604030504040204" pitchFamily="50" charset="-128"/>
                          <a:ea typeface="Meiryo UI" panose="020B0604030504040204" pitchFamily="50" charset="-128"/>
                        </a:rPr>
                        <a:t>CD</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DVD</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41444">
                <a:tc>
                  <a:txBody>
                    <a:bodyPr/>
                    <a:lstStyle/>
                    <a:p>
                      <a:r>
                        <a:rPr kumimoji="1" lang="ja-JP" altLang="en-US" sz="9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3"/>
            <a:ext cx="7692103" cy="53743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年は入場者数・公演数ともに過去最高の水準となっている。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45.3%</a:t>
            </a:r>
            <a:r>
              <a:rPr lang="ja-JP" altLang="en-US" sz="1400" dirty="0">
                <a:solidFill>
                  <a:schemeClr val="tx1"/>
                </a:solidFill>
                <a:latin typeface="Meiryo UI" panose="020B0604030504040204" pitchFamily="50" charset="-128"/>
                <a:ea typeface="Meiryo UI" panose="020B0604030504040204" pitchFamily="50" charset="-128"/>
              </a:rPr>
              <a:t>となっており、その理由としては、「関心がない」が最も高い。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「文化に関する世論調査報告書（令和６年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sp>
        <p:nvSpPr>
          <p:cNvPr id="3" name="正方形/長方形 2"/>
          <p:cNvSpPr/>
          <p:nvPr/>
        </p:nvSpPr>
        <p:spPr>
          <a:xfrm>
            <a:off x="4263091" y="3813779"/>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グラフ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71941438"/>
              </p:ext>
            </p:extLst>
          </p:nvPr>
        </p:nvGraphicFramePr>
        <p:xfrm>
          <a:off x="292027" y="1765859"/>
          <a:ext cx="7304309" cy="1370408"/>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1142D74E-F42F-4921-B3D9-1A8FDC1BE5E1}"/>
              </a:ext>
            </a:extLst>
          </p:cNvPr>
          <p:cNvSpPr/>
          <p:nvPr/>
        </p:nvSpPr>
        <p:spPr>
          <a:xfrm>
            <a:off x="83224" y="510055"/>
            <a:ext cx="9025280" cy="1078326"/>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49794522"/>
              </p:ext>
            </p:extLst>
          </p:nvPr>
        </p:nvGraphicFramePr>
        <p:xfrm>
          <a:off x="4287786" y="1468874"/>
          <a:ext cx="4788005" cy="2453640"/>
        </p:xfrm>
        <a:graphic>
          <a:graphicData uri="http://schemas.openxmlformats.org/drawingml/2006/table">
            <a:tbl>
              <a:tblPr firstRow="1" bandRow="1">
                <a:tableStyleId>{5C22544A-7EE6-4342-B048-85BDC9FD1C3A}</a:tableStyleId>
              </a:tblPr>
              <a:tblGrid>
                <a:gridCol w="2228430">
                  <a:extLst>
                    <a:ext uri="{9D8B030D-6E8A-4147-A177-3AD203B41FA5}">
                      <a16:colId xmlns:a16="http://schemas.microsoft.com/office/drawing/2014/main" val="3745606650"/>
                    </a:ext>
                  </a:extLst>
                </a:gridCol>
                <a:gridCol w="511915">
                  <a:extLst>
                    <a:ext uri="{9D8B030D-6E8A-4147-A177-3AD203B41FA5}">
                      <a16:colId xmlns:a16="http://schemas.microsoft.com/office/drawing/2014/main" val="318883947"/>
                    </a:ext>
                  </a:extLst>
                </a:gridCol>
                <a:gridCol w="511915">
                  <a:extLst>
                    <a:ext uri="{9D8B030D-6E8A-4147-A177-3AD203B41FA5}">
                      <a16:colId xmlns:a16="http://schemas.microsoft.com/office/drawing/2014/main" val="14631183"/>
                    </a:ext>
                  </a:extLst>
                </a:gridCol>
                <a:gridCol w="511915">
                  <a:extLst>
                    <a:ext uri="{9D8B030D-6E8A-4147-A177-3AD203B41FA5}">
                      <a16:colId xmlns:a16="http://schemas.microsoft.com/office/drawing/2014/main" val="1163178131"/>
                    </a:ext>
                  </a:extLst>
                </a:gridCol>
                <a:gridCol w="511915">
                  <a:extLst>
                    <a:ext uri="{9D8B030D-6E8A-4147-A177-3AD203B41FA5}">
                      <a16:colId xmlns:a16="http://schemas.microsoft.com/office/drawing/2014/main" val="3886400064"/>
                    </a:ext>
                  </a:extLst>
                </a:gridCol>
                <a:gridCol w="511915">
                  <a:extLst>
                    <a:ext uri="{9D8B030D-6E8A-4147-A177-3AD203B41FA5}">
                      <a16:colId xmlns:a16="http://schemas.microsoft.com/office/drawing/2014/main" val="3260369085"/>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r>
                        <a:rPr kumimoji="1" lang="ja-JP" altLang="en-US" sz="1000" b="0">
                          <a:latin typeface="Meiryo UI" panose="020B0604030504040204" pitchFamily="50" charset="-128"/>
                          <a:ea typeface="Meiryo UI" panose="020B0604030504040204" pitchFamily="50" charset="-128"/>
                        </a:rPr>
                        <a:t>単位：％）</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99392"/>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04664"/>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476672"/>
            <a:ext cx="8808098" cy="7650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年度は、コロナ前の水準を上回る水準まで回復。</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大阪の２０歳以上のスポーツ実施率は、新型コロナウイルス感染症拡大前の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rPr>
              <a:t>年度以降は減少傾向が続いている。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99183"/>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04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２０歳以上のスポーツ実施率の推移（全国・大阪）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741595884"/>
              </p:ext>
            </p:extLst>
          </p:nvPr>
        </p:nvGraphicFramePr>
        <p:xfrm>
          <a:off x="4275321" y="4083038"/>
          <a:ext cx="4800469" cy="2545203"/>
        </p:xfrm>
        <a:graphic>
          <a:graphicData uri="http://schemas.openxmlformats.org/drawingml/2006/table">
            <a:tbl>
              <a:tblPr firstRow="1" bandRow="1">
                <a:tableStyleId>{5C22544A-7EE6-4342-B048-85BDC9FD1C3A}</a:tableStyleId>
              </a:tblPr>
              <a:tblGrid>
                <a:gridCol w="2189674">
                  <a:extLst>
                    <a:ext uri="{9D8B030D-6E8A-4147-A177-3AD203B41FA5}">
                      <a16:colId xmlns:a16="http://schemas.microsoft.com/office/drawing/2014/main" val="2564918654"/>
                    </a:ext>
                  </a:extLst>
                </a:gridCol>
                <a:gridCol w="522159">
                  <a:extLst>
                    <a:ext uri="{9D8B030D-6E8A-4147-A177-3AD203B41FA5}">
                      <a16:colId xmlns:a16="http://schemas.microsoft.com/office/drawing/2014/main" val="3570337519"/>
                    </a:ext>
                  </a:extLst>
                </a:gridCol>
                <a:gridCol w="522159">
                  <a:extLst>
                    <a:ext uri="{9D8B030D-6E8A-4147-A177-3AD203B41FA5}">
                      <a16:colId xmlns:a16="http://schemas.microsoft.com/office/drawing/2014/main" val="3341844899"/>
                    </a:ext>
                  </a:extLst>
                </a:gridCol>
                <a:gridCol w="522159">
                  <a:extLst>
                    <a:ext uri="{9D8B030D-6E8A-4147-A177-3AD203B41FA5}">
                      <a16:colId xmlns:a16="http://schemas.microsoft.com/office/drawing/2014/main" val="2236035290"/>
                    </a:ext>
                  </a:extLst>
                </a:gridCol>
                <a:gridCol w="522159">
                  <a:extLst>
                    <a:ext uri="{9D8B030D-6E8A-4147-A177-3AD203B41FA5}">
                      <a16:colId xmlns:a16="http://schemas.microsoft.com/office/drawing/2014/main" val="1491743300"/>
                    </a:ext>
                  </a:extLst>
                </a:gridCol>
                <a:gridCol w="522159">
                  <a:extLst>
                    <a:ext uri="{9D8B030D-6E8A-4147-A177-3AD203B41FA5}">
                      <a16:colId xmlns:a16="http://schemas.microsoft.com/office/drawing/2014/main" val="1795783308"/>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spc="-10" baseline="0">
                          <a:latin typeface="Meiryo UI" panose="020B0604030504040204" pitchFamily="50" charset="-128"/>
                          <a:ea typeface="Meiryo UI" panose="020B0604030504040204" pitchFamily="50" charset="-128"/>
                        </a:rPr>
                        <a:t>単位：％</a:t>
                      </a:r>
                      <a:r>
                        <a:rPr kumimoji="1" lang="ja-JP" altLang="en-US" sz="1000" b="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2023</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78.7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55.1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43.4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38.3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76065576"/>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28.9</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13.6</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256985160"/>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43877249"/>
              </p:ext>
            </p:extLst>
          </p:nvPr>
        </p:nvGraphicFramePr>
        <p:xfrm>
          <a:off x="89436" y="4235449"/>
          <a:ext cx="4086360" cy="2288662"/>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331FC34-1D73-BA0D-E68C-AE26831D50AF}"/>
              </a:ext>
            </a:extLst>
          </p:cNvPr>
          <p:cNvSpPr/>
          <p:nvPr/>
        </p:nvSpPr>
        <p:spPr>
          <a:xfrm>
            <a:off x="83224" y="518643"/>
            <a:ext cx="8881264" cy="878223"/>
          </a:xfrm>
          <a:prstGeom prst="rect">
            <a:avLst/>
          </a:prstGeom>
          <a:noFill/>
          <a:ln w="127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8547FEE997E804FAFF8DE498A745F44" ma:contentTypeVersion="5" ma:contentTypeDescription="新しいドキュメントを作成します。" ma:contentTypeScope="" ma:versionID="6ac2b0335d3cded59d26025be2047598">
  <xsd:schema xmlns:xsd="http://www.w3.org/2001/XMLSchema" xmlns:xs="http://www.w3.org/2001/XMLSchema" xmlns:p="http://schemas.microsoft.com/office/2006/metadata/properties" xmlns:ns3="61e0cee0-53c6-4e1c-b49c-29016f72c85c" targetNamespace="http://schemas.microsoft.com/office/2006/metadata/properties" ma:root="true" ma:fieldsID="8aa87c0d14b030240c3d7fb5c05a8fa9" ns3:_="">
    <xsd:import namespace="61e0cee0-53c6-4e1c-b49c-29016f72c85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cee0-53c6-4e1c-b49c-29016f72c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54A36B-C7FF-4B02-A389-5343CAB2E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cee0-53c6-4e1c-b49c-29016f72c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53633-5494-45F8-BC07-CCB2B5C4AB2F}">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61e0cee0-53c6-4e1c-b49c-29016f72c85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405A29C-6B70-4226-902E-E90DD960D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3047</Words>
  <Application>Microsoft Office PowerPoint</Application>
  <PresentationFormat>画面に合わせる (4:3)</PresentationFormat>
  <Paragraphs>800</Paragraphs>
  <Slides>14</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Meiryo UI</vt:lpstr>
      <vt:lpstr>ＭＳ Ｐゴシック</vt:lpstr>
      <vt:lpstr>游ゴシック</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2025-04-16T04:27:07Z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0x010100F8547FEE997E804FAFF8DE498A745F44</vt:lpwstr>
  </property>
</Properties>
</file>